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300" r:id="rId5"/>
    <p:sldId id="310" r:id="rId6"/>
    <p:sldId id="342" r:id="rId7"/>
    <p:sldId id="339" r:id="rId8"/>
    <p:sldId id="332" r:id="rId9"/>
    <p:sldId id="333" r:id="rId10"/>
    <p:sldId id="341" r:id="rId11"/>
    <p:sldId id="334" r:id="rId12"/>
    <p:sldId id="338" r:id="rId13"/>
    <p:sldId id="340" r:id="rId14"/>
    <p:sldId id="325" r:id="rId15"/>
    <p:sldId id="336" r:id="rId16"/>
    <p:sldId id="328" r:id="rId17"/>
    <p:sldId id="327" r:id="rId18"/>
    <p:sldId id="330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oboto Slab Regular" panose="020B0604020202020204" charset="0"/>
      <p:regular r:id="rId25"/>
      <p:bold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Palanquin Dark SemiBold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46">
          <p15:clr>
            <a:srgbClr val="9AA0A6"/>
          </p15:clr>
        </p15:guide>
        <p15:guide id="2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004"/>
    <a:srgbClr val="BF8F00"/>
    <a:srgbClr val="FFCC00"/>
    <a:srgbClr val="CC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0E6D7D-9691-4DCC-A824-E4196531478A}">
  <a:tblStyle styleId="{A50E6D7D-9691-4DCC-A824-E41965314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384" autoAdjust="0"/>
  </p:normalViewPr>
  <p:slideViewPr>
    <p:cSldViewPr snapToGrid="0">
      <p:cViewPr varScale="1">
        <p:scale>
          <a:sx n="90" d="100"/>
          <a:sy n="90" d="100"/>
        </p:scale>
        <p:origin x="492" y="78"/>
      </p:cViewPr>
      <p:guideLst>
        <p:guide pos="246"/>
        <p:guide orient="horz" pos="3240"/>
      </p:guideLst>
    </p:cSldViewPr>
  </p:slideViewPr>
  <p:outlineViewPr>
    <p:cViewPr>
      <p:scale>
        <a:sx n="33" d="100"/>
        <a:sy n="33" d="100"/>
      </p:scale>
      <p:origin x="0" y="-4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687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8d4dc57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8d4dc57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6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5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3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43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9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665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9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8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8d4dc578_2_7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8d4dc578_2_7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8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8d4dc578_2_7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8d4dc578_2_7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6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842714c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1842714c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9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8d4dc578_2_7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8d4dc578_2_7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44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3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0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401" y="3070900"/>
            <a:ext cx="2600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95937" y="1124700"/>
            <a:ext cx="381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260052" y="3884391"/>
            <a:ext cx="2277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883376" y="2660381"/>
            <a:ext cx="1064700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2676525" y="658738"/>
            <a:ext cx="187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4" hasCustomPrompt="1"/>
          </p:nvPr>
        </p:nvSpPr>
        <p:spPr>
          <a:xfrm>
            <a:off x="3565789" y="2009606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5"/>
          </p:nvPr>
        </p:nvSpPr>
        <p:spPr>
          <a:xfrm>
            <a:off x="5678627" y="734938"/>
            <a:ext cx="2218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6" hasCustomPrompt="1"/>
          </p:nvPr>
        </p:nvSpPr>
        <p:spPr>
          <a:xfrm>
            <a:off x="5180725" y="2685881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7"/>
          </p:nvPr>
        </p:nvSpPr>
        <p:spPr>
          <a:xfrm>
            <a:off x="1964402" y="3964038"/>
            <a:ext cx="1828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873195" y="2009606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 flipH="1">
            <a:off x="1347301" y="1142380"/>
            <a:ext cx="32247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 flipH="1">
            <a:off x="1337475" y="338498"/>
            <a:ext cx="39381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5871450" y="336904"/>
            <a:ext cx="26601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709195" y="2068680"/>
            <a:ext cx="2806800" cy="23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CUSTOM_6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25463" y="835643"/>
            <a:ext cx="1959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330875" y="374082"/>
            <a:ext cx="709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3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9" r:id="rId6"/>
    <p:sldLayoutId id="2147483661" r:id="rId7"/>
    <p:sldLayoutId id="2147483665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12082" y="3785102"/>
            <a:ext cx="2306700" cy="2306700"/>
          </a:xfrm>
          <a:prstGeom prst="ellips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 rot="-1799724">
            <a:off x="5241497" y="1180377"/>
            <a:ext cx="7778280" cy="2549712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5867037" y="2458213"/>
            <a:ext cx="3263600" cy="191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 MusicAll</a:t>
            </a:r>
            <a:br>
              <a:rPr lang="en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tx1">
                    <a:lumMod val="75000"/>
                  </a:schemeClr>
                </a:solidFill>
              </a:rPr>
              <a:t>Feito por músicos para músicos</a:t>
            </a:r>
            <a:endParaRPr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 rot="-1799941">
            <a:off x="-852515" y="2283883"/>
            <a:ext cx="2307069" cy="709386"/>
          </a:xfrm>
          <a:prstGeom prst="roundRect">
            <a:avLst>
              <a:gd name="adj" fmla="val 50000"/>
            </a:avLst>
          </a:prstGeom>
          <a:solidFill>
            <a:srgbClr val="FFC000">
              <a:alpha val="7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Elipse 4"/>
          <p:cNvSpPr/>
          <p:nvPr/>
        </p:nvSpPr>
        <p:spPr>
          <a:xfrm>
            <a:off x="8176277" y="-238637"/>
            <a:ext cx="534890" cy="534890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842219" y="413831"/>
            <a:ext cx="230090" cy="230090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176277" y="342452"/>
            <a:ext cx="372848" cy="37284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7842219" y="751426"/>
            <a:ext cx="321248" cy="32124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58320" y="1677885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373289" y="2638576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677838" y="2230249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864262" y="2820754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REQUISITOS E TASKS</a:t>
            </a:r>
            <a:endParaRPr dirty="0">
              <a:solidFill>
                <a:srgbClr val="FFC000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0648"/>
              </p:ext>
            </p:extLst>
          </p:nvPr>
        </p:nvGraphicFramePr>
        <p:xfrm>
          <a:off x="821914" y="326240"/>
          <a:ext cx="8178249" cy="4195708"/>
        </p:xfrm>
        <a:graphic>
          <a:graphicData uri="http://schemas.openxmlformats.org/drawingml/2006/table">
            <a:tbl>
              <a:tblPr/>
              <a:tblGrid>
                <a:gridCol w="238204"/>
                <a:gridCol w="2331502"/>
                <a:gridCol w="3577991"/>
                <a:gridCol w="1063460"/>
                <a:gridCol w="967092"/>
              </a:tblGrid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 </a:t>
                      </a: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 do requisito</a:t>
                      </a: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Objetivo/Estratégia de Negócio</a:t>
                      </a: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 de Requisito</a:t>
                      </a: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Complexidade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Aplicação Spring Boot</a:t>
                      </a: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Aplicação feita com Spring Boot para o </a:t>
                      </a:r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back-end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da plataforma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Back-</a:t>
                      </a:r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em Java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Fazer a </a:t>
                      </a:r>
                      <a:r>
                        <a:rPr lang="pt-BR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captura 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 informações da plataforma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Possuir Endpoints 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Função de fornecer dados específicos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Possuir models 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Controle de banco de dados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Possuir CRUD de Usuário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Fornecer meio para o usuário manipular seus dados através da aplicação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Possuir CRUD de Publicação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Fornecer meio para o usuário manipular seus dados de publicações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Mapeamento através de ORM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Mapeamento de tabelas do banco de dados no Spring Boot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Implementação do padrão de projeto (Observer)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Evitar futuros problemas 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Criação de métodos específicos do Repository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Possuir métodos para a coleta de dados específicos do banco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Baixa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Funcionalidades de exportação txt e csv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 fins de consulta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00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00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00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00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004"/>
                    </a:solidFill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Plataforma Web</a:t>
                      </a:r>
                    </a:p>
                  </a:txBody>
                  <a:tcPr marL="4035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Plataforma com objetivo de integração de músicos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Página de perfil do usuário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Mostrar informações relacionadas ao usuário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Baixa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Página de pesquisa dos usuários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Facilitar na procura de outros usuários na plataforma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Especificação e informações do usuário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Informações pessoais do usuário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Baixa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Pesquisa com filtros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Facilitar a procura de usuários para fins específicos 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Criação de grupos 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Ajudar na integração dos músicos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Sistema de alerta de usuários</a:t>
                      </a:r>
                    </a:p>
                  </a:txBody>
                  <a:tcPr marL="7264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Notificar usuários que possuem interesse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36320" marR="4035" marT="403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F87BD03B-C8B6-4751-807A-5EEBC79BA985}"/>
              </a:ext>
            </a:extLst>
          </p:cNvPr>
          <p:cNvSpPr txBox="1"/>
          <p:nvPr/>
        </p:nvSpPr>
        <p:spPr>
          <a:xfrm>
            <a:off x="1281082" y="4670138"/>
            <a:ext cx="599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C000"/>
                </a:solidFill>
                <a:latin typeface="Lato Light" panose="020B0604020202020204" charset="0"/>
                <a:cs typeface="Arial" panose="020B0604020202020204" pitchFamily="34" charset="0"/>
              </a:rPr>
              <a:t>Quantidade total de requisitos: 28</a:t>
            </a:r>
            <a:endParaRPr lang="pt-BR" sz="1600" b="1" dirty="0">
              <a:solidFill>
                <a:srgbClr val="FFC000"/>
              </a:solidFill>
              <a:latin typeface="Lato Light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MODELAGEM DE DADOS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8447136" y="3679383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8562105" y="4640074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866654" y="4231747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9053078" y="4822252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1787"/>
          <a:stretch/>
        </p:blipFill>
        <p:spPr>
          <a:xfrm>
            <a:off x="1345322" y="446800"/>
            <a:ext cx="6960350" cy="44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439889" y="955955"/>
            <a:ext cx="2642412" cy="264241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DESIGN PATTERN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4674" y="3598366"/>
            <a:ext cx="792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Case: </a:t>
            </a:r>
            <a:r>
              <a:rPr lang="pt-BR" sz="1600" dirty="0">
                <a:solidFill>
                  <a:srgbClr val="FFC000"/>
                </a:solidFill>
              </a:rPr>
              <a:t>A usuária Luana está muito animada e gostaria de encontrar logo uma banda! Por conta disso, gostaria de ser notificada sempre, sobre novas publicações de novas bandas</a:t>
            </a:r>
            <a:r>
              <a:rPr lang="pt-BR" sz="1600" dirty="0" smtClean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1026" name="Picture 2" descr="Binóculos - ícones de diversos grá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14" y="2615512"/>
            <a:ext cx="666762" cy="6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861331" y="2014674"/>
            <a:ext cx="1799528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OBSERVER</a:t>
            </a:r>
            <a:endParaRPr lang="pt-BR" sz="2400" dirty="0">
              <a:solidFill>
                <a:srgbClr val="FFC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86253" y="536761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51900" y="96785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8259718" y="469633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876555" y="-170660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9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DESIGN PATTERN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7727945" y="3459007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842914" y="4419698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147463" y="4011371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8333887" y="4601876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51" y="465099"/>
            <a:ext cx="7045036" cy="42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738243" y="2014674"/>
            <a:ext cx="2045703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CRUD E ORM</a:t>
            </a:r>
            <a:endParaRPr lang="pt-BR" sz="2400"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3412" r="9424" b="12813"/>
          <a:stretch/>
        </p:blipFill>
        <p:spPr>
          <a:xfrm>
            <a:off x="811657" y="3552357"/>
            <a:ext cx="2926586" cy="1389513"/>
          </a:xfrm>
          <a:prstGeom prst="rect">
            <a:avLst/>
          </a:prstGeom>
        </p:spPr>
      </p:pic>
      <p:sp>
        <p:nvSpPr>
          <p:cNvPr id="4" name="Retângulo com Canto Diagonal Aparado 3"/>
          <p:cNvSpPr/>
          <p:nvPr/>
        </p:nvSpPr>
        <p:spPr>
          <a:xfrm>
            <a:off x="6172199" y="3552356"/>
            <a:ext cx="2726871" cy="1389513"/>
          </a:xfrm>
          <a:prstGeom prst="snip2DiagRect">
            <a:avLst/>
          </a:prstGeom>
          <a:solidFill>
            <a:srgbClr val="BF8F00">
              <a:alpha val="7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6172197" y="3552356"/>
            <a:ext cx="2770594" cy="1389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ORM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Hibernate</a:t>
            </a:r>
            <a:r>
              <a:rPr lang="pt-BR" sz="2000" dirty="0" smtClean="0">
                <a:solidFill>
                  <a:srgbClr val="FFC000"/>
                </a:solidFill>
              </a:rPr>
              <a:t>/JPA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563705" y="1358694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429352" y="918718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839067" y="1620050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54007" y="651273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86179" y="4558093"/>
            <a:ext cx="1439700" cy="14397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 rot="-1799740">
            <a:off x="718895" y="-595786"/>
            <a:ext cx="3303006" cy="1015784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013354" y="1231828"/>
            <a:ext cx="3495481" cy="209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pt-BR" sz="2400" dirty="0">
                <a:solidFill>
                  <a:srgbClr val="FFC000"/>
                </a:solidFill>
              </a:rPr>
              <a:t>LAYOUT </a:t>
            </a:r>
            <a:r>
              <a:rPr lang="pt-BR" sz="2400" dirty="0" smtClean="0">
                <a:solidFill>
                  <a:srgbClr val="FFC000"/>
                </a:solidFill>
              </a:rPr>
              <a:t>CARREGAMENTO DE DADOS</a:t>
            </a:r>
          </a:p>
          <a:p>
            <a:pPr marL="0" lvl="0" indent="0" algn="ctr">
              <a:spcAft>
                <a:spcPts val="1600"/>
              </a:spcAft>
            </a:pPr>
            <a:r>
              <a:rPr lang="pt-BR" sz="2400" dirty="0" smtClean="0">
                <a:solidFill>
                  <a:srgbClr val="FFC000"/>
                </a:solidFill>
              </a:rPr>
              <a:t>EXPORTAÇÃO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IMPORTAÇÃO</a:t>
            </a:r>
            <a:endParaRPr lang="pt-BR" sz="2400"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50" y="3782096"/>
            <a:ext cx="751450" cy="101446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2152645" y="3920442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457597" y="3717073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457597" y="4196720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190151" y="3182183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700145" y="-840582"/>
            <a:ext cx="1439700" cy="14397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 rot="-1799740">
            <a:off x="7443323" y="-334982"/>
            <a:ext cx="3303006" cy="1015784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161023" y="2008539"/>
            <a:ext cx="3200143" cy="537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SITE INSTITUCIONAL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97" y="3680754"/>
            <a:ext cx="1260252" cy="6562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83" y="3996437"/>
            <a:ext cx="558124" cy="7534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19" y="3680754"/>
            <a:ext cx="651474" cy="631366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1115446" y="4567727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419995" y="4159400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606419" y="4749905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477" y="3607036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7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8687473" y="152719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2;p31"/>
          <p:cNvSpPr/>
          <p:nvPr/>
        </p:nvSpPr>
        <p:spPr>
          <a:xfrm>
            <a:off x="950524" y="443423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Elipse 54"/>
          <p:cNvSpPr/>
          <p:nvPr/>
        </p:nvSpPr>
        <p:spPr>
          <a:xfrm>
            <a:off x="1924772" y="2115018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374120" y="1894646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1560544" y="2485151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1647277" y="1250928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148178" y="1843050"/>
            <a:ext cx="3242348" cy="86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CONSIDERAÇ</a:t>
            </a:r>
            <a:r>
              <a:rPr lang="pt-BR" sz="2400" b="1" dirty="0" smtClean="0">
                <a:solidFill>
                  <a:srgbClr val="FFC000"/>
                </a:solidFill>
              </a:rPr>
              <a:t>Õ</a:t>
            </a:r>
            <a:r>
              <a:rPr lang="pt-BR" sz="2400" dirty="0" smtClean="0">
                <a:solidFill>
                  <a:srgbClr val="FFC000"/>
                </a:solidFill>
              </a:rPr>
              <a:t>ES FINAIS</a:t>
            </a:r>
            <a:endParaRPr lang="pt-B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667636" y="1587895"/>
            <a:ext cx="2251820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OBRIGADO(A)!</a:t>
            </a:r>
            <a:endParaRPr lang="pt-BR" sz="2400" dirty="0">
              <a:solidFill>
                <a:srgbClr val="FFC000"/>
              </a:solidFill>
            </a:endParaRPr>
          </a:p>
        </p:txBody>
      </p:sp>
      <p:sp>
        <p:nvSpPr>
          <p:cNvPr id="10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568699" y="2543912"/>
            <a:ext cx="2449695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Possui dúvidas?</a:t>
            </a:r>
            <a:endParaRPr lang="pt-BR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Google Shape;241;p34"/>
          <p:cNvSpPr txBox="1">
            <a:spLocks/>
          </p:cNvSpPr>
          <p:nvPr/>
        </p:nvSpPr>
        <p:spPr>
          <a:xfrm>
            <a:off x="3885118" y="4024902"/>
            <a:ext cx="1751953" cy="7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US" sz="1800" dirty="0" err="1" smtClean="0"/>
              <a:t>Equipe</a:t>
            </a:r>
            <a:r>
              <a:rPr lang="en-US" sz="1800" dirty="0" smtClean="0"/>
              <a:t> </a:t>
            </a:r>
            <a:r>
              <a:rPr lang="en-US" sz="1800" dirty="0" err="1" smtClean="0"/>
              <a:t>MusicAll</a:t>
            </a:r>
            <a:endParaRPr lang="en-US" sz="1800" dirty="0"/>
          </a:p>
        </p:txBody>
      </p:sp>
      <p:sp>
        <p:nvSpPr>
          <p:cNvPr id="13" name="Google Shape;213;p31"/>
          <p:cNvSpPr/>
          <p:nvPr/>
        </p:nvSpPr>
        <p:spPr>
          <a:xfrm>
            <a:off x="8504400" y="-466701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2;p31"/>
          <p:cNvSpPr/>
          <p:nvPr/>
        </p:nvSpPr>
        <p:spPr>
          <a:xfrm>
            <a:off x="767451" y="244033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EQUIPE E ORGANIZAÇÃO</a:t>
            </a:r>
          </a:p>
        </p:txBody>
      </p:sp>
      <p:sp>
        <p:nvSpPr>
          <p:cNvPr id="181" name="Google Shape;181;p29"/>
          <p:cNvSpPr/>
          <p:nvPr/>
        </p:nvSpPr>
        <p:spPr>
          <a:xfrm rot="3052750">
            <a:off x="7912042" y="3872221"/>
            <a:ext cx="1936359" cy="1006903"/>
          </a:xfrm>
          <a:prstGeom prst="roundRect">
            <a:avLst>
              <a:gd name="adj" fmla="val 50000"/>
            </a:avLst>
          </a:prstGeom>
          <a:solidFill>
            <a:srgbClr val="FFC000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7202332" y="4660350"/>
            <a:ext cx="966300" cy="966300"/>
          </a:xfrm>
          <a:prstGeom prst="ellipse">
            <a:avLst/>
          </a:prstGeom>
          <a:solidFill>
            <a:srgbClr val="FFC000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950751" y="4183177"/>
            <a:ext cx="1477500" cy="14775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/>
          <p:nvPr/>
        </p:nvSpPr>
        <p:spPr>
          <a:xfrm rot="3052750">
            <a:off x="4619234" y="-434907"/>
            <a:ext cx="1392687" cy="941620"/>
          </a:xfrm>
          <a:prstGeom prst="roundRect">
            <a:avLst>
              <a:gd name="adj" fmla="val 50000"/>
            </a:avLst>
          </a:prstGeom>
          <a:solidFill>
            <a:srgbClr val="FFC000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" t="1392" r="13157" b="16361"/>
          <a:stretch/>
        </p:blipFill>
        <p:spPr>
          <a:xfrm>
            <a:off x="7547875" y="992369"/>
            <a:ext cx="1241515" cy="1233196"/>
          </a:xfrm>
          <a:prstGeom prst="ellipse">
            <a:avLst/>
          </a:prstGeom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7807" r="14888" b="18444"/>
          <a:stretch/>
        </p:blipFill>
        <p:spPr>
          <a:xfrm>
            <a:off x="5744058" y="2628050"/>
            <a:ext cx="1298414" cy="1233196"/>
          </a:xfrm>
          <a:prstGeom prst="ellipse">
            <a:avLst/>
          </a:prstGeom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6161" r="20709" b="21541"/>
          <a:stretch/>
        </p:blipFill>
        <p:spPr>
          <a:xfrm>
            <a:off x="4012018" y="992369"/>
            <a:ext cx="1226637" cy="1233196"/>
          </a:xfrm>
          <a:prstGeom prst="ellipse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2667" r="24914" b="57184"/>
          <a:stretch/>
        </p:blipFill>
        <p:spPr>
          <a:xfrm>
            <a:off x="2423869" y="2628050"/>
            <a:ext cx="1228646" cy="1233196"/>
          </a:xfrm>
          <a:prstGeom prst="ellipse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-314" r="12802" b="61594"/>
          <a:stretch/>
        </p:blipFill>
        <p:spPr>
          <a:xfrm>
            <a:off x="807432" y="992369"/>
            <a:ext cx="1300680" cy="1233196"/>
          </a:xfrm>
          <a:prstGeom prst="ellipse">
            <a:avLst/>
          </a:prstGeom>
        </p:spPr>
      </p:pic>
      <p:sp>
        <p:nvSpPr>
          <p:cNvPr id="20" name="Google Shape;180;p29"/>
          <p:cNvSpPr txBox="1">
            <a:spLocks/>
          </p:cNvSpPr>
          <p:nvPr/>
        </p:nvSpPr>
        <p:spPr>
          <a:xfrm>
            <a:off x="918685" y="2225565"/>
            <a:ext cx="1078174" cy="71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Maria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Analista de Negócios</a:t>
            </a:r>
          </a:p>
        </p:txBody>
      </p:sp>
      <p:sp>
        <p:nvSpPr>
          <p:cNvPr id="21" name="Google Shape;180;p29"/>
          <p:cNvSpPr txBox="1">
            <a:spLocks/>
          </p:cNvSpPr>
          <p:nvPr/>
        </p:nvSpPr>
        <p:spPr>
          <a:xfrm>
            <a:off x="2385367" y="3861246"/>
            <a:ext cx="130565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Oliver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2" name="Google Shape;180;p29"/>
          <p:cNvSpPr txBox="1">
            <a:spLocks/>
          </p:cNvSpPr>
          <p:nvPr/>
        </p:nvSpPr>
        <p:spPr>
          <a:xfrm>
            <a:off x="5744058" y="3861246"/>
            <a:ext cx="1298414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Ramon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3" name="Google Shape;180;p29"/>
          <p:cNvSpPr txBox="1">
            <a:spLocks/>
          </p:cNvSpPr>
          <p:nvPr/>
        </p:nvSpPr>
        <p:spPr>
          <a:xfrm>
            <a:off x="4012018" y="2225565"/>
            <a:ext cx="1226637" cy="72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Pedro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Gestor de Projetos</a:t>
            </a:r>
          </a:p>
        </p:txBody>
      </p:sp>
      <p:sp>
        <p:nvSpPr>
          <p:cNvPr id="24" name="Google Shape;180;p29"/>
          <p:cNvSpPr txBox="1">
            <a:spLocks/>
          </p:cNvSpPr>
          <p:nvPr/>
        </p:nvSpPr>
        <p:spPr>
          <a:xfrm>
            <a:off x="7519425" y="2225565"/>
            <a:ext cx="1298414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Wellington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5" name="Elipse 24"/>
          <p:cNvSpPr/>
          <p:nvPr/>
        </p:nvSpPr>
        <p:spPr>
          <a:xfrm>
            <a:off x="1965314" y="211668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85367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506615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937046" y="2138962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5177804" y="2138962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667481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901279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7390956" y="2114998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1023477" y="1265913"/>
            <a:ext cx="1658700" cy="1658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4984895" y="1248094"/>
            <a:ext cx="1658700" cy="1658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2971022" y="2273693"/>
            <a:ext cx="1658700" cy="16587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7018670" y="2273819"/>
            <a:ext cx="1658700" cy="16587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ctrTitle" idx="7"/>
          </p:nvPr>
        </p:nvSpPr>
        <p:spPr>
          <a:xfrm>
            <a:off x="1023477" y="2926012"/>
            <a:ext cx="1648664" cy="7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rgbClr val="FFC000"/>
                </a:solidFill>
              </a:rPr>
              <a:t>Falta de plataformas eficientes </a:t>
            </a:r>
            <a:endParaRPr sz="1600" dirty="0">
              <a:solidFill>
                <a:srgbClr val="FFC000"/>
              </a:solidFill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ctrTitle" idx="3"/>
          </p:nvPr>
        </p:nvSpPr>
        <p:spPr>
          <a:xfrm>
            <a:off x="2971022" y="1408842"/>
            <a:ext cx="1658700" cy="864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Existentes não ajudam na integração </a:t>
            </a:r>
            <a:endParaRPr sz="1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9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JUSTIFICATIVA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6" name="Google Shape;4135;p58"/>
          <p:cNvGrpSpPr/>
          <p:nvPr/>
        </p:nvGrpSpPr>
        <p:grpSpPr>
          <a:xfrm>
            <a:off x="1281567" y="1574105"/>
            <a:ext cx="1142182" cy="1042316"/>
            <a:chOff x="1958520" y="2302574"/>
            <a:chExt cx="359213" cy="327807"/>
          </a:xfrm>
          <a:solidFill>
            <a:schemeClr val="tx1">
              <a:lumMod val="75000"/>
            </a:schemeClr>
          </a:solidFill>
        </p:grpSpPr>
        <p:sp>
          <p:nvSpPr>
            <p:cNvPr id="17" name="Google Shape;4136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7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38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382;p58"/>
          <p:cNvGrpSpPr/>
          <p:nvPr/>
        </p:nvGrpSpPr>
        <p:grpSpPr>
          <a:xfrm>
            <a:off x="1604326" y="1706124"/>
            <a:ext cx="518522" cy="514794"/>
            <a:chOff x="1952836" y="3680964"/>
            <a:chExt cx="357720" cy="355148"/>
          </a:xfrm>
          <a:solidFill>
            <a:schemeClr val="tx1">
              <a:lumMod val="75000"/>
            </a:schemeClr>
          </a:solidFill>
        </p:grpSpPr>
        <p:sp>
          <p:nvSpPr>
            <p:cNvPr id="21" name="Google Shape;4383;p58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84;p58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85;p58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86;p58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87;p58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96;p30"/>
          <p:cNvSpPr txBox="1">
            <a:spLocks/>
          </p:cNvSpPr>
          <p:nvPr/>
        </p:nvSpPr>
        <p:spPr>
          <a:xfrm>
            <a:off x="4994923" y="2926011"/>
            <a:ext cx="1648664" cy="7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18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pPr algn="ctr"/>
            <a:r>
              <a:rPr lang="pt-BR" sz="1600" dirty="0">
                <a:solidFill>
                  <a:srgbClr val="FFC000"/>
                </a:solidFill>
              </a:rPr>
              <a:t>Existentes esquecidas e desatualizadas</a:t>
            </a:r>
          </a:p>
        </p:txBody>
      </p:sp>
      <p:sp>
        <p:nvSpPr>
          <p:cNvPr id="31" name="Google Shape;200;p30"/>
          <p:cNvSpPr txBox="1">
            <a:spLocks noGrp="1"/>
          </p:cNvSpPr>
          <p:nvPr>
            <p:ph type="ctrTitle" idx="3"/>
          </p:nvPr>
        </p:nvSpPr>
        <p:spPr>
          <a:xfrm>
            <a:off x="6885833" y="1408842"/>
            <a:ext cx="1881963" cy="864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Dificuldade na filtragem de novas pessoas</a:t>
            </a:r>
            <a:endParaRPr sz="1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3" name="Google Shape;5356;p60"/>
          <p:cNvGrpSpPr/>
          <p:nvPr/>
        </p:nvGrpSpPr>
        <p:grpSpPr>
          <a:xfrm>
            <a:off x="3223569" y="2744611"/>
            <a:ext cx="1153649" cy="716864"/>
            <a:chOff x="5318259" y="2982111"/>
            <a:chExt cx="371013" cy="220787"/>
          </a:xfrm>
          <a:solidFill>
            <a:schemeClr val="tx1">
              <a:lumMod val="75000"/>
            </a:schemeClr>
          </a:solidFill>
        </p:grpSpPr>
        <p:sp>
          <p:nvSpPr>
            <p:cNvPr id="44" name="Google Shape;5357;p60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58;p60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59;p60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60;p60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61;p60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62;p60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63;p60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64;p60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656;p60"/>
          <p:cNvGrpSpPr/>
          <p:nvPr/>
        </p:nvGrpSpPr>
        <p:grpSpPr>
          <a:xfrm>
            <a:off x="5554758" y="1682250"/>
            <a:ext cx="502468" cy="505140"/>
            <a:chOff x="3095745" y="3805393"/>
            <a:chExt cx="352840" cy="354717"/>
          </a:xfrm>
          <a:solidFill>
            <a:schemeClr val="tx1">
              <a:lumMod val="75000"/>
            </a:schemeClr>
          </a:solidFill>
        </p:grpSpPr>
        <p:sp>
          <p:nvSpPr>
            <p:cNvPr id="53" name="Google Shape;5657;p6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58;p6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59;p6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60;p6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61;p6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62;p6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135;p58"/>
          <p:cNvGrpSpPr/>
          <p:nvPr/>
        </p:nvGrpSpPr>
        <p:grpSpPr>
          <a:xfrm>
            <a:off x="5243154" y="1555506"/>
            <a:ext cx="1142182" cy="1042316"/>
            <a:chOff x="1958520" y="2302574"/>
            <a:chExt cx="359213" cy="327807"/>
          </a:xfrm>
          <a:solidFill>
            <a:schemeClr val="tx1">
              <a:lumMod val="75000"/>
            </a:schemeClr>
          </a:solidFill>
        </p:grpSpPr>
        <p:sp>
          <p:nvSpPr>
            <p:cNvPr id="60" name="Google Shape;4136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7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38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Elipse 62"/>
          <p:cNvSpPr/>
          <p:nvPr/>
        </p:nvSpPr>
        <p:spPr>
          <a:xfrm>
            <a:off x="2842857" y="1046744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2518742" y="1066976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480852" y="1379568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85257" y="2183413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588068" y="2441066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934003" y="2588437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oogle Shape;5625;p60"/>
          <p:cNvGrpSpPr/>
          <p:nvPr/>
        </p:nvGrpSpPr>
        <p:grpSpPr>
          <a:xfrm>
            <a:off x="7237800" y="3225755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71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5625;p60"/>
          <p:cNvGrpSpPr/>
          <p:nvPr/>
        </p:nvGrpSpPr>
        <p:grpSpPr>
          <a:xfrm>
            <a:off x="7033882" y="2961414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76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5625;p60"/>
          <p:cNvGrpSpPr/>
          <p:nvPr/>
        </p:nvGrpSpPr>
        <p:grpSpPr>
          <a:xfrm>
            <a:off x="7343149" y="2773011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81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622;p64"/>
          <p:cNvGrpSpPr/>
          <p:nvPr/>
        </p:nvGrpSpPr>
        <p:grpSpPr>
          <a:xfrm>
            <a:off x="7607699" y="2692861"/>
            <a:ext cx="890204" cy="833866"/>
            <a:chOff x="2753373" y="2902523"/>
            <a:chExt cx="347552" cy="325557"/>
          </a:xfrm>
          <a:solidFill>
            <a:schemeClr val="tx1">
              <a:lumMod val="75000"/>
            </a:schemeClr>
          </a:solidFill>
        </p:grpSpPr>
        <p:sp>
          <p:nvSpPr>
            <p:cNvPr id="86" name="Google Shape;7623;p64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624;p64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625;p64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26;p64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27;p64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28;p64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>
            <a:spLocks noGrp="1"/>
          </p:cNvSpPr>
          <p:nvPr>
            <p:ph type="title" idx="4294967295"/>
          </p:nvPr>
        </p:nvSpPr>
        <p:spPr>
          <a:xfrm rot="-5400000">
            <a:off x="-1030029" y="1337599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MULTIMEDIA</a:t>
            </a:r>
            <a:endParaRPr dirty="0"/>
          </a:p>
        </p:txBody>
      </p:sp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 rot="-5400000">
            <a:off x="-1203894" y="1777014"/>
            <a:ext cx="318902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PROPOSTA MUSICALL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776466"/>
            <a:ext cx="7903030" cy="37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GESTÃO DO PROJETO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5" t="5031" r="29092" b="7147"/>
          <a:stretch/>
        </p:blipFill>
        <p:spPr>
          <a:xfrm>
            <a:off x="1006867" y="137833"/>
            <a:ext cx="534256" cy="6179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87" y="137833"/>
            <a:ext cx="617934" cy="6179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91" b="9971"/>
          <a:stretch/>
        </p:blipFill>
        <p:spPr>
          <a:xfrm>
            <a:off x="3643785" y="137833"/>
            <a:ext cx="765367" cy="617934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1736465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121763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t="10229" r="5500" b="10481"/>
          <a:stretch/>
        </p:blipFill>
        <p:spPr>
          <a:xfrm>
            <a:off x="5151516" y="137833"/>
            <a:ext cx="706210" cy="617934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4627397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r="21798"/>
          <a:stretch/>
        </p:blipFill>
        <p:spPr>
          <a:xfrm>
            <a:off x="6600090" y="137833"/>
            <a:ext cx="658600" cy="61793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12389" r="11327" b="10397"/>
          <a:stretch/>
        </p:blipFill>
        <p:spPr>
          <a:xfrm>
            <a:off x="8001054" y="140525"/>
            <a:ext cx="615242" cy="615242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>
            <a:off x="6070447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455745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746" y="817411"/>
            <a:ext cx="7992421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="" xmlns:a16="http://schemas.microsoft.com/office/drawing/2014/main" id="{1D83F2DC-B0F6-42CB-87B1-D8CA245C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13068"/>
          </a:xfrm>
          <a:prstGeom prst="homePlate">
            <a:avLst>
              <a:gd name="adj" fmla="val 16364"/>
            </a:avLst>
          </a:prstGeom>
          <a:solidFill>
            <a:srgbClr val="CC6600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 err="1">
                <a:solidFill>
                  <a:srgbClr val="FFFFFF"/>
                </a:solidFill>
                <a:latin typeface="Arial"/>
                <a:cs typeface="Calibri" pitchFamily="34" charset="0"/>
              </a:rPr>
              <a:t>Timeline</a:t>
            </a: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 - Sprint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54540" y="1353257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60024" y="2302741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900" b="1" dirty="0" err="1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900" b="1" dirty="0">
              <a:solidFill>
                <a:srgbClr val="FFC000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71939" y="3107582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900" b="1" dirty="0" err="1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900" b="1" dirty="0">
              <a:solidFill>
                <a:srgbClr val="FFC000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71939" y="3877592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43" name="AutoShape 54">
            <a:extLst>
              <a:ext uri="{FF2B5EF4-FFF2-40B4-BE49-F238E27FC236}">
                <a16:creationId xmlns="" xmlns:a16="http://schemas.microsoft.com/office/drawing/2014/main" id="{37E7E382-8316-4162-8FA3-AD7D4F10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92" y="424042"/>
            <a:ext cx="1854207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45" name="AutoShape 54">
            <a:extLst>
              <a:ext uri="{FF2B5EF4-FFF2-40B4-BE49-F238E27FC236}">
                <a16:creationId xmlns="" xmlns:a16="http://schemas.microsoft.com/office/drawing/2014/main" id="{B16CD600-217E-4A82-BDB9-045CA68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213" y="418918"/>
            <a:ext cx="1919669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47" name="AutoShape 54">
            <a:extLst>
              <a:ext uri="{FF2B5EF4-FFF2-40B4-BE49-F238E27FC236}">
                <a16:creationId xmlns="" xmlns:a16="http://schemas.microsoft.com/office/drawing/2014/main" id="{BB8976ED-9DB0-4FD2-BAB2-98E00424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60" y="407945"/>
            <a:ext cx="1939274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49" name="AutoShape 54">
            <a:extLst>
              <a:ext uri="{FF2B5EF4-FFF2-40B4-BE49-F238E27FC236}">
                <a16:creationId xmlns="" xmlns:a16="http://schemas.microsoft.com/office/drawing/2014/main" id="{91094404-2159-4B31-9720-9C5BDE3E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017" y="407945"/>
            <a:ext cx="1829290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51" name="AutoShape 54">
            <a:extLst>
              <a:ext uri="{FF2B5EF4-FFF2-40B4-BE49-F238E27FC236}">
                <a16:creationId xmlns="" xmlns:a16="http://schemas.microsoft.com/office/drawing/2014/main" id="{EBD2AB8B-40C0-4DEA-B013-52B6D9BC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88" y="407945"/>
            <a:ext cx="1733865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="" xmlns:a16="http://schemas.microsoft.com/office/drawing/2014/main" id="{702B993B-8032-4587-B70D-17B576170068}"/>
              </a:ext>
            </a:extLst>
          </p:cNvPr>
          <p:cNvSpPr/>
          <p:nvPr/>
        </p:nvSpPr>
        <p:spPr>
          <a:xfrm>
            <a:off x="832275" y="826862"/>
            <a:ext cx="833471" cy="3850447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="" xmlns:a16="http://schemas.microsoft.com/office/drawing/2014/main" id="{F7BA0B79-362F-4312-854E-6E92E60EC853}"/>
              </a:ext>
            </a:extLst>
          </p:cNvPr>
          <p:cNvSpPr/>
          <p:nvPr/>
        </p:nvSpPr>
        <p:spPr>
          <a:xfrm>
            <a:off x="1664424" y="831985"/>
            <a:ext cx="833471" cy="3850447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="" xmlns:a16="http://schemas.microsoft.com/office/drawing/2014/main" id="{223422C4-1B86-4EE8-BDEC-D69EA4680138}"/>
              </a:ext>
            </a:extLst>
          </p:cNvPr>
          <p:cNvSpPr/>
          <p:nvPr/>
        </p:nvSpPr>
        <p:spPr>
          <a:xfrm>
            <a:off x="2496639" y="826863"/>
            <a:ext cx="833471" cy="3860692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="" xmlns:a16="http://schemas.microsoft.com/office/drawing/2014/main" id="{3234056F-FF46-4CF4-BA4F-AC07A9FCD544}"/>
              </a:ext>
            </a:extLst>
          </p:cNvPr>
          <p:cNvSpPr/>
          <p:nvPr/>
        </p:nvSpPr>
        <p:spPr>
          <a:xfrm>
            <a:off x="3329871" y="831986"/>
            <a:ext cx="833471" cy="3850446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="" xmlns:a16="http://schemas.microsoft.com/office/drawing/2014/main" id="{282FF24C-1FD2-473F-A867-8339BBBA9AF9}"/>
              </a:ext>
            </a:extLst>
          </p:cNvPr>
          <p:cNvSpPr/>
          <p:nvPr/>
        </p:nvSpPr>
        <p:spPr>
          <a:xfrm>
            <a:off x="4161822" y="826862"/>
            <a:ext cx="833471" cy="3860689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="" xmlns:a16="http://schemas.microsoft.com/office/drawing/2014/main" id="{86C20F74-7C8C-4AAE-80A9-5E4D3F990892}"/>
              </a:ext>
            </a:extLst>
          </p:cNvPr>
          <p:cNvSpPr/>
          <p:nvPr/>
        </p:nvSpPr>
        <p:spPr>
          <a:xfrm>
            <a:off x="4985322" y="821013"/>
            <a:ext cx="833471" cy="3860688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="" xmlns:a16="http://schemas.microsoft.com/office/drawing/2014/main" id="{6E6E81C1-DE7E-4FBB-AACD-0FCC92EEA0C4}"/>
              </a:ext>
            </a:extLst>
          </p:cNvPr>
          <p:cNvSpPr/>
          <p:nvPr/>
        </p:nvSpPr>
        <p:spPr>
          <a:xfrm>
            <a:off x="5818118" y="842958"/>
            <a:ext cx="833471" cy="3844591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="" xmlns:a16="http://schemas.microsoft.com/office/drawing/2014/main" id="{B4597E1B-8445-460B-B9DA-7D966189BEF3}"/>
              </a:ext>
            </a:extLst>
          </p:cNvPr>
          <p:cNvSpPr/>
          <p:nvPr/>
        </p:nvSpPr>
        <p:spPr>
          <a:xfrm>
            <a:off x="6632435" y="843227"/>
            <a:ext cx="833471" cy="3825075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="" xmlns:a16="http://schemas.microsoft.com/office/drawing/2014/main" id="{D1633696-D4AE-411C-AFC6-06F5B9208A1E}"/>
              </a:ext>
            </a:extLst>
          </p:cNvPr>
          <p:cNvSpPr/>
          <p:nvPr/>
        </p:nvSpPr>
        <p:spPr>
          <a:xfrm>
            <a:off x="7453558" y="852235"/>
            <a:ext cx="833471" cy="3835314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="" xmlns:a16="http://schemas.microsoft.com/office/drawing/2014/main" id="{118B7BB7-80C0-423C-B80E-D4164ABCC082}"/>
              </a:ext>
            </a:extLst>
          </p:cNvPr>
          <p:cNvSpPr/>
          <p:nvPr/>
        </p:nvSpPr>
        <p:spPr>
          <a:xfrm>
            <a:off x="8285944" y="852235"/>
            <a:ext cx="830239" cy="3835314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reto 77">
            <a:extLst>
              <a:ext uri="{FF2B5EF4-FFF2-40B4-BE49-F238E27FC236}">
                <a16:creationId xmlns=""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0" y="4682433"/>
            <a:ext cx="9144000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=""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585055" y="4810105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=""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740998" y="4760060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Início Tarefa</a:t>
            </a:r>
          </a:p>
        </p:txBody>
      </p:sp>
      <p:sp>
        <p:nvSpPr>
          <p:cNvPr id="88" name="Seta: para a Direita 87">
            <a:extLst>
              <a:ext uri="{FF2B5EF4-FFF2-40B4-BE49-F238E27FC236}">
                <a16:creationId xmlns="" xmlns:a16="http://schemas.microsoft.com/office/drawing/2014/main" id="{246246D3-CB5D-4F6B-99D2-2F40003E01B6}"/>
              </a:ext>
            </a:extLst>
          </p:cNvPr>
          <p:cNvSpPr/>
          <p:nvPr/>
        </p:nvSpPr>
        <p:spPr>
          <a:xfrm>
            <a:off x="2081160" y="4855973"/>
            <a:ext cx="1400146" cy="75315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=""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3481306" y="4760060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Desenvolvimento</a:t>
            </a:r>
          </a:p>
        </p:txBody>
      </p:sp>
      <p:sp>
        <p:nvSpPr>
          <p:cNvPr id="91" name="Estrela: 5 Pontas 90">
            <a:extLst>
              <a:ext uri="{FF2B5EF4-FFF2-40B4-BE49-F238E27FC236}">
                <a16:creationId xmlns="" xmlns:a16="http://schemas.microsoft.com/office/drawing/2014/main" id="{C4547F64-9C90-41AB-844B-5EB3E5D6E2CF}"/>
              </a:ext>
            </a:extLst>
          </p:cNvPr>
          <p:cNvSpPr/>
          <p:nvPr/>
        </p:nvSpPr>
        <p:spPr>
          <a:xfrm>
            <a:off x="5050465" y="4810105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=""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5215332" y="4762825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Entrega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="" xmlns:a16="http://schemas.microsoft.com/office/drawing/2014/main" id="{326C4C91-ACEE-4625-9F2D-24C8B0B6DD68}"/>
              </a:ext>
            </a:extLst>
          </p:cNvPr>
          <p:cNvSpPr txBox="1"/>
          <p:nvPr/>
        </p:nvSpPr>
        <p:spPr>
          <a:xfrm>
            <a:off x="541914" y="802399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02/11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="" xmlns:a16="http://schemas.microsoft.com/office/drawing/2014/main" id="{F6DBC763-B213-4FDB-BC09-7597A97D3E20}"/>
              </a:ext>
            </a:extLst>
          </p:cNvPr>
          <p:cNvSpPr txBox="1"/>
          <p:nvPr/>
        </p:nvSpPr>
        <p:spPr>
          <a:xfrm>
            <a:off x="1360254" y="80732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04/11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="" xmlns:a16="http://schemas.microsoft.com/office/drawing/2014/main" id="{8943B33D-30D2-4A28-9ED3-22E200074658}"/>
              </a:ext>
            </a:extLst>
          </p:cNvPr>
          <p:cNvSpPr txBox="1"/>
          <p:nvPr/>
        </p:nvSpPr>
        <p:spPr>
          <a:xfrm>
            <a:off x="2189288" y="802399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09/11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="" xmlns:a16="http://schemas.microsoft.com/office/drawing/2014/main" id="{0A38F5E5-3593-48A5-BC80-349D1A598069}"/>
              </a:ext>
            </a:extLst>
          </p:cNvPr>
          <p:cNvSpPr txBox="1"/>
          <p:nvPr/>
        </p:nvSpPr>
        <p:spPr>
          <a:xfrm>
            <a:off x="2999457" y="813925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11/11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="" xmlns:a16="http://schemas.microsoft.com/office/drawing/2014/main" id="{3CBB07F3-38BA-4602-ABD2-0D32AFFAC67C}"/>
              </a:ext>
            </a:extLst>
          </p:cNvPr>
          <p:cNvSpPr txBox="1"/>
          <p:nvPr/>
        </p:nvSpPr>
        <p:spPr>
          <a:xfrm>
            <a:off x="3841314" y="819247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16/11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="" xmlns:a16="http://schemas.microsoft.com/office/drawing/2014/main" id="{35F8CEA7-7A0D-4069-A172-E96A90ACA6F4}"/>
              </a:ext>
            </a:extLst>
          </p:cNvPr>
          <p:cNvSpPr txBox="1"/>
          <p:nvPr/>
        </p:nvSpPr>
        <p:spPr>
          <a:xfrm>
            <a:off x="4693092" y="826862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18/11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="" xmlns:a16="http://schemas.microsoft.com/office/drawing/2014/main" id="{CB988F6C-7480-40EF-BF51-117AF1F10896}"/>
              </a:ext>
            </a:extLst>
          </p:cNvPr>
          <p:cNvSpPr txBox="1"/>
          <p:nvPr/>
        </p:nvSpPr>
        <p:spPr>
          <a:xfrm>
            <a:off x="5513216" y="84345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23/11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="" xmlns:a16="http://schemas.microsoft.com/office/drawing/2014/main" id="{79836516-1889-4FC4-8136-414DCDDC64E7}"/>
              </a:ext>
            </a:extLst>
          </p:cNvPr>
          <p:cNvSpPr txBox="1"/>
          <p:nvPr/>
        </p:nvSpPr>
        <p:spPr>
          <a:xfrm>
            <a:off x="6337192" y="84711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25/11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="" xmlns:a16="http://schemas.microsoft.com/office/drawing/2014/main" id="{5EE465FC-6EE5-468D-93AF-369ECF6FBA5D}"/>
              </a:ext>
            </a:extLst>
          </p:cNvPr>
          <p:cNvSpPr txBox="1"/>
          <p:nvPr/>
        </p:nvSpPr>
        <p:spPr>
          <a:xfrm>
            <a:off x="7178646" y="85223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30/11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="" xmlns:a16="http://schemas.microsoft.com/office/drawing/2014/main" id="{D372B744-2ECA-427A-BB8D-4613974B25BC}"/>
              </a:ext>
            </a:extLst>
          </p:cNvPr>
          <p:cNvSpPr txBox="1"/>
          <p:nvPr/>
        </p:nvSpPr>
        <p:spPr>
          <a:xfrm>
            <a:off x="8029595" y="84295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02/12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E35F31F5-50BF-40F3-B275-5C5261503F36}"/>
              </a:ext>
            </a:extLst>
          </p:cNvPr>
          <p:cNvSpPr txBox="1"/>
          <p:nvPr/>
        </p:nvSpPr>
        <p:spPr>
          <a:xfrm>
            <a:off x="8701063" y="85223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09/12</a:t>
            </a:r>
          </a:p>
        </p:txBody>
      </p:sp>
      <p:sp>
        <p:nvSpPr>
          <p:cNvPr id="126" name="Balão de Fala: Retângulo 125">
            <a:extLst>
              <a:ext uri="{FF2B5EF4-FFF2-40B4-BE49-F238E27FC236}">
                <a16:creationId xmlns="" xmlns:a16="http://schemas.microsoft.com/office/drawing/2014/main" id="{9CFDC890-1257-40B6-AAB8-D98B43099AEB}"/>
              </a:ext>
            </a:extLst>
          </p:cNvPr>
          <p:cNvSpPr/>
          <p:nvPr/>
        </p:nvSpPr>
        <p:spPr>
          <a:xfrm>
            <a:off x="1017531" y="2271860"/>
            <a:ext cx="1204303" cy="714379"/>
          </a:xfrm>
          <a:prstGeom prst="wedgeRectCallout">
            <a:avLst/>
          </a:prstGeom>
          <a:solidFill>
            <a:srgbClr val="CC66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Temporada de estudos e entendimento dos entregáveis</a:t>
            </a:r>
          </a:p>
        </p:txBody>
      </p:sp>
      <p:sp>
        <p:nvSpPr>
          <p:cNvPr id="132" name="Seta: para a Direita 131">
            <a:extLst>
              <a:ext uri="{FF2B5EF4-FFF2-40B4-BE49-F238E27FC236}">
                <a16:creationId xmlns="" xmlns:a16="http://schemas.microsoft.com/office/drawing/2014/main" id="{27593442-FC18-4EEE-872E-C9C701EF4159}"/>
              </a:ext>
            </a:extLst>
          </p:cNvPr>
          <p:cNvSpPr/>
          <p:nvPr/>
        </p:nvSpPr>
        <p:spPr>
          <a:xfrm>
            <a:off x="2551071" y="1427928"/>
            <a:ext cx="2465077" cy="103440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>
            <a:extLst>
              <a:ext uri="{FF2B5EF4-FFF2-40B4-BE49-F238E27FC236}">
                <a16:creationId xmlns="" xmlns:a16="http://schemas.microsoft.com/office/drawing/2014/main" id="{E4CC83CB-A631-451F-9BA3-0700ECE1A7EC}"/>
              </a:ext>
            </a:extLst>
          </p:cNvPr>
          <p:cNvSpPr/>
          <p:nvPr/>
        </p:nvSpPr>
        <p:spPr>
          <a:xfrm>
            <a:off x="2415380" y="1391798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972AD7A-C3C2-4922-9333-D9FF1C6EFADE}"/>
              </a:ext>
            </a:extLst>
          </p:cNvPr>
          <p:cNvSpPr txBox="1"/>
          <p:nvPr/>
        </p:nvSpPr>
        <p:spPr>
          <a:xfrm>
            <a:off x="2735457" y="1207181"/>
            <a:ext cx="2187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Transição do banco para a nuvem   </a:t>
            </a:r>
          </a:p>
        </p:txBody>
      </p:sp>
      <p:sp>
        <p:nvSpPr>
          <p:cNvPr id="139" name="Estrela: 5 Pontas 138">
            <a:extLst>
              <a:ext uri="{FF2B5EF4-FFF2-40B4-BE49-F238E27FC236}">
                <a16:creationId xmlns="" xmlns:a16="http://schemas.microsoft.com/office/drawing/2014/main" id="{3EC03784-32E4-4414-9D54-B63F660F2139}"/>
              </a:ext>
            </a:extLst>
          </p:cNvPr>
          <p:cNvSpPr/>
          <p:nvPr/>
        </p:nvSpPr>
        <p:spPr>
          <a:xfrm>
            <a:off x="4910684" y="1380720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Seta: para a Direita 142">
            <a:extLst>
              <a:ext uri="{FF2B5EF4-FFF2-40B4-BE49-F238E27FC236}">
                <a16:creationId xmlns="" xmlns:a16="http://schemas.microsoft.com/office/drawing/2014/main" id="{C88E8717-002D-4EA6-92CB-6ED28EFC2933}"/>
              </a:ext>
            </a:extLst>
          </p:cNvPr>
          <p:cNvSpPr/>
          <p:nvPr/>
        </p:nvSpPr>
        <p:spPr>
          <a:xfrm>
            <a:off x="5031943" y="1723704"/>
            <a:ext cx="2433963" cy="131793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="" xmlns:a16="http://schemas.microsoft.com/office/drawing/2014/main" id="{C6142CAF-C715-4A5A-BEAF-A5E0177FA6DF}"/>
              </a:ext>
            </a:extLst>
          </p:cNvPr>
          <p:cNvSpPr/>
          <p:nvPr/>
        </p:nvSpPr>
        <p:spPr>
          <a:xfrm>
            <a:off x="4928915" y="1715923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Estrela: 5 Pontas 146">
            <a:extLst>
              <a:ext uri="{FF2B5EF4-FFF2-40B4-BE49-F238E27FC236}">
                <a16:creationId xmlns="" xmlns:a16="http://schemas.microsoft.com/office/drawing/2014/main" id="{13EF7D4C-B126-4727-BDCA-02721E426088}"/>
              </a:ext>
            </a:extLst>
          </p:cNvPr>
          <p:cNvSpPr/>
          <p:nvPr/>
        </p:nvSpPr>
        <p:spPr>
          <a:xfrm>
            <a:off x="7346873" y="1715923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="" xmlns:a16="http://schemas.microsoft.com/office/drawing/2014/main" id="{E5675288-C8CC-4A6C-98EF-E84088D71F32}"/>
              </a:ext>
            </a:extLst>
          </p:cNvPr>
          <p:cNvSpPr txBox="1"/>
          <p:nvPr/>
        </p:nvSpPr>
        <p:spPr>
          <a:xfrm>
            <a:off x="5360830" y="1500786"/>
            <a:ext cx="2187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rgbClr val="FFFF00"/>
                </a:solidFill>
              </a:rPr>
              <a:t>Deploy</a:t>
            </a:r>
            <a:r>
              <a:rPr lang="pt-BR" sz="1000" dirty="0">
                <a:solidFill>
                  <a:srgbClr val="FFFF00"/>
                </a:solidFill>
              </a:rPr>
              <a:t> da aplicação na nuvem </a:t>
            </a:r>
          </a:p>
        </p:txBody>
      </p:sp>
      <p:sp>
        <p:nvSpPr>
          <p:cNvPr id="153" name="Seta: para a Direita 152">
            <a:extLst>
              <a:ext uri="{FF2B5EF4-FFF2-40B4-BE49-F238E27FC236}">
                <a16:creationId xmlns="" xmlns:a16="http://schemas.microsoft.com/office/drawing/2014/main" id="{3FCD70EA-336C-4D2F-B969-2C3CFF7E72E7}"/>
              </a:ext>
            </a:extLst>
          </p:cNvPr>
          <p:cNvSpPr/>
          <p:nvPr/>
        </p:nvSpPr>
        <p:spPr>
          <a:xfrm>
            <a:off x="2561172" y="2302915"/>
            <a:ext cx="1622182" cy="103417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>
            <a:extLst>
              <a:ext uri="{FF2B5EF4-FFF2-40B4-BE49-F238E27FC236}">
                <a16:creationId xmlns="" xmlns:a16="http://schemas.microsoft.com/office/drawing/2014/main" id="{4826A0AB-5733-4DF5-BD50-E7688410870F}"/>
              </a:ext>
            </a:extLst>
          </p:cNvPr>
          <p:cNvSpPr/>
          <p:nvPr/>
        </p:nvSpPr>
        <p:spPr>
          <a:xfrm>
            <a:off x="2431319" y="2282246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Estrela: 5 Pontas 156">
            <a:extLst>
              <a:ext uri="{FF2B5EF4-FFF2-40B4-BE49-F238E27FC236}">
                <a16:creationId xmlns="" xmlns:a16="http://schemas.microsoft.com/office/drawing/2014/main" id="{AEBEE8CE-1091-4C53-9F47-862732444F7A}"/>
              </a:ext>
            </a:extLst>
          </p:cNvPr>
          <p:cNvSpPr/>
          <p:nvPr/>
        </p:nvSpPr>
        <p:spPr>
          <a:xfrm>
            <a:off x="4099988" y="2256971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="" xmlns:a16="http://schemas.microsoft.com/office/drawing/2014/main" id="{4195AC59-A7CD-420A-9F72-3328603A3BEF}"/>
              </a:ext>
            </a:extLst>
          </p:cNvPr>
          <p:cNvSpPr txBox="1"/>
          <p:nvPr/>
        </p:nvSpPr>
        <p:spPr>
          <a:xfrm>
            <a:off x="2528746" y="2097680"/>
            <a:ext cx="1580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Finalização do Back-</a:t>
            </a:r>
            <a:r>
              <a:rPr lang="pt-BR" sz="1000" dirty="0" err="1">
                <a:solidFill>
                  <a:srgbClr val="FFFF00"/>
                </a:solidFill>
              </a:rPr>
              <a:t>end</a:t>
            </a:r>
            <a:endParaRPr lang="pt-BR" sz="1000" dirty="0">
              <a:solidFill>
                <a:srgbClr val="FFFF00"/>
              </a:solidFill>
            </a:endParaRPr>
          </a:p>
        </p:txBody>
      </p:sp>
      <p:sp>
        <p:nvSpPr>
          <p:cNvPr id="163" name="Seta: para a Direita 162">
            <a:extLst>
              <a:ext uri="{FF2B5EF4-FFF2-40B4-BE49-F238E27FC236}">
                <a16:creationId xmlns="" xmlns:a16="http://schemas.microsoft.com/office/drawing/2014/main" id="{0BDD6E39-D981-4DB6-ACB3-0555039456E2}"/>
              </a:ext>
            </a:extLst>
          </p:cNvPr>
          <p:cNvSpPr/>
          <p:nvPr/>
        </p:nvSpPr>
        <p:spPr>
          <a:xfrm>
            <a:off x="5024142" y="2520381"/>
            <a:ext cx="1622182" cy="103417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Elipse 164">
            <a:extLst>
              <a:ext uri="{FF2B5EF4-FFF2-40B4-BE49-F238E27FC236}">
                <a16:creationId xmlns="" xmlns:a16="http://schemas.microsoft.com/office/drawing/2014/main" id="{C276C057-10BB-4F26-A52E-C45523CFD675}"/>
              </a:ext>
            </a:extLst>
          </p:cNvPr>
          <p:cNvSpPr/>
          <p:nvPr/>
        </p:nvSpPr>
        <p:spPr>
          <a:xfrm>
            <a:off x="4901268" y="2498423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CaixaDeTexto 166">
            <a:extLst>
              <a:ext uri="{FF2B5EF4-FFF2-40B4-BE49-F238E27FC236}">
                <a16:creationId xmlns="" xmlns:a16="http://schemas.microsoft.com/office/drawing/2014/main" id="{0DEC6389-1CBF-48EB-91E5-E5766D8654DD}"/>
              </a:ext>
            </a:extLst>
          </p:cNvPr>
          <p:cNvSpPr txBox="1"/>
          <p:nvPr/>
        </p:nvSpPr>
        <p:spPr>
          <a:xfrm>
            <a:off x="4961428" y="2308500"/>
            <a:ext cx="183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Integração Back com Front</a:t>
            </a:r>
          </a:p>
        </p:txBody>
      </p:sp>
      <p:sp>
        <p:nvSpPr>
          <p:cNvPr id="169" name="Estrela: 5 Pontas 168">
            <a:extLst>
              <a:ext uri="{FF2B5EF4-FFF2-40B4-BE49-F238E27FC236}">
                <a16:creationId xmlns="" xmlns:a16="http://schemas.microsoft.com/office/drawing/2014/main" id="{7A21735D-23F2-4CCF-AAD6-1B96D93467D7}"/>
              </a:ext>
            </a:extLst>
          </p:cNvPr>
          <p:cNvSpPr/>
          <p:nvPr/>
        </p:nvSpPr>
        <p:spPr>
          <a:xfrm>
            <a:off x="6541168" y="2498423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="" xmlns:a16="http://schemas.microsoft.com/office/drawing/2014/main" id="{629A32B8-1BFD-4AB6-9C1F-8F541CB89D4B}"/>
              </a:ext>
            </a:extLst>
          </p:cNvPr>
          <p:cNvSpPr/>
          <p:nvPr/>
        </p:nvSpPr>
        <p:spPr>
          <a:xfrm>
            <a:off x="2401498" y="3147968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Seta: para a Direita 172">
            <a:extLst>
              <a:ext uri="{FF2B5EF4-FFF2-40B4-BE49-F238E27FC236}">
                <a16:creationId xmlns="" xmlns:a16="http://schemas.microsoft.com/office/drawing/2014/main" id="{5F6C3A95-4836-4F81-9936-97901377BCDF}"/>
              </a:ext>
            </a:extLst>
          </p:cNvPr>
          <p:cNvSpPr/>
          <p:nvPr/>
        </p:nvSpPr>
        <p:spPr>
          <a:xfrm>
            <a:off x="2578130" y="3180097"/>
            <a:ext cx="3240663" cy="68220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CaixaDeTexto 174">
            <a:extLst>
              <a:ext uri="{FF2B5EF4-FFF2-40B4-BE49-F238E27FC236}">
                <a16:creationId xmlns="" xmlns:a16="http://schemas.microsoft.com/office/drawing/2014/main" id="{2503EB18-7846-4DC4-8C54-F5338033A469}"/>
              </a:ext>
            </a:extLst>
          </p:cNvPr>
          <p:cNvSpPr txBox="1"/>
          <p:nvPr/>
        </p:nvSpPr>
        <p:spPr>
          <a:xfrm>
            <a:off x="3383855" y="2972689"/>
            <a:ext cx="2178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Desenvolvimento da aplicação</a:t>
            </a:r>
          </a:p>
        </p:txBody>
      </p:sp>
      <p:sp>
        <p:nvSpPr>
          <p:cNvPr id="179" name="Seta: para a Direita 178">
            <a:extLst>
              <a:ext uri="{FF2B5EF4-FFF2-40B4-BE49-F238E27FC236}">
                <a16:creationId xmlns="" xmlns:a16="http://schemas.microsoft.com/office/drawing/2014/main" id="{165A5F0F-F5CB-45AA-A74E-E266E4DF6ABD}"/>
              </a:ext>
            </a:extLst>
          </p:cNvPr>
          <p:cNvSpPr/>
          <p:nvPr/>
        </p:nvSpPr>
        <p:spPr>
          <a:xfrm>
            <a:off x="5879637" y="3688026"/>
            <a:ext cx="1622182" cy="103417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lipse 180">
            <a:extLst>
              <a:ext uri="{FF2B5EF4-FFF2-40B4-BE49-F238E27FC236}">
                <a16:creationId xmlns="" xmlns:a16="http://schemas.microsoft.com/office/drawing/2014/main" id="{1E5BE6F1-924F-4AAF-859F-8B09424D5A1B}"/>
              </a:ext>
            </a:extLst>
          </p:cNvPr>
          <p:cNvSpPr/>
          <p:nvPr/>
        </p:nvSpPr>
        <p:spPr>
          <a:xfrm>
            <a:off x="5728553" y="3658922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CaixaDeTexto 182">
            <a:extLst>
              <a:ext uri="{FF2B5EF4-FFF2-40B4-BE49-F238E27FC236}">
                <a16:creationId xmlns="" xmlns:a16="http://schemas.microsoft.com/office/drawing/2014/main" id="{4A0EBC2D-FF1A-449A-B878-FD8C1D788018}"/>
              </a:ext>
            </a:extLst>
          </p:cNvPr>
          <p:cNvSpPr txBox="1"/>
          <p:nvPr/>
        </p:nvSpPr>
        <p:spPr>
          <a:xfrm>
            <a:off x="5738296" y="3406493"/>
            <a:ext cx="196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Atualização Lista de Requisitos</a:t>
            </a:r>
          </a:p>
        </p:txBody>
      </p:sp>
      <p:sp>
        <p:nvSpPr>
          <p:cNvPr id="185" name="Estrela: 5 Pontas 184">
            <a:extLst>
              <a:ext uri="{FF2B5EF4-FFF2-40B4-BE49-F238E27FC236}">
                <a16:creationId xmlns="" xmlns:a16="http://schemas.microsoft.com/office/drawing/2014/main" id="{473A5A6E-CF0C-42A2-B9DF-C0AA5C64B3FD}"/>
              </a:ext>
            </a:extLst>
          </p:cNvPr>
          <p:cNvSpPr/>
          <p:nvPr/>
        </p:nvSpPr>
        <p:spPr>
          <a:xfrm>
            <a:off x="5744575" y="3111059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strela: 5 Pontas 186">
            <a:extLst>
              <a:ext uri="{FF2B5EF4-FFF2-40B4-BE49-F238E27FC236}">
                <a16:creationId xmlns="" xmlns:a16="http://schemas.microsoft.com/office/drawing/2014/main" id="{C662D289-16B3-41F2-914C-16023CDFE64B}"/>
              </a:ext>
            </a:extLst>
          </p:cNvPr>
          <p:cNvSpPr/>
          <p:nvPr/>
        </p:nvSpPr>
        <p:spPr>
          <a:xfrm>
            <a:off x="7384849" y="3646763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strela: 5 Pontas 188">
            <a:extLst>
              <a:ext uri="{FF2B5EF4-FFF2-40B4-BE49-F238E27FC236}">
                <a16:creationId xmlns="" xmlns:a16="http://schemas.microsoft.com/office/drawing/2014/main" id="{0DB4FFC9-CD37-4CD4-B593-D8A5A4E2408A}"/>
              </a:ext>
            </a:extLst>
          </p:cNvPr>
          <p:cNvSpPr/>
          <p:nvPr/>
        </p:nvSpPr>
        <p:spPr>
          <a:xfrm>
            <a:off x="9003691" y="4491585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CaixaDeTexto 190">
            <a:extLst>
              <a:ext uri="{FF2B5EF4-FFF2-40B4-BE49-F238E27FC236}">
                <a16:creationId xmlns=""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8463757" y="4130123"/>
            <a:ext cx="68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Entrega</a:t>
            </a:r>
          </a:p>
          <a:p>
            <a:r>
              <a:rPr lang="pt-BR" sz="1000" dirty="0">
                <a:solidFill>
                  <a:srgbClr val="FFFF00"/>
                </a:solidFill>
              </a:rPr>
              <a:t>3° Sprint</a:t>
            </a:r>
          </a:p>
        </p:txBody>
      </p:sp>
      <p:sp>
        <p:nvSpPr>
          <p:cNvPr id="195" name="Seta: para a Direita 194">
            <a:extLst>
              <a:ext uri="{FF2B5EF4-FFF2-40B4-BE49-F238E27FC236}">
                <a16:creationId xmlns="" xmlns:a16="http://schemas.microsoft.com/office/drawing/2014/main" id="{F92EA821-3258-4AAB-AC18-C4B952D20951}"/>
              </a:ext>
            </a:extLst>
          </p:cNvPr>
          <p:cNvSpPr/>
          <p:nvPr/>
        </p:nvSpPr>
        <p:spPr>
          <a:xfrm>
            <a:off x="7505882" y="4007620"/>
            <a:ext cx="779513" cy="52810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97" name="Elipse 196">
            <a:extLst>
              <a:ext uri="{FF2B5EF4-FFF2-40B4-BE49-F238E27FC236}">
                <a16:creationId xmlns="" xmlns:a16="http://schemas.microsoft.com/office/drawing/2014/main" id="{526C8919-89C3-435E-99D6-DD19DA2F1E0C}"/>
              </a:ext>
            </a:extLst>
          </p:cNvPr>
          <p:cNvSpPr/>
          <p:nvPr/>
        </p:nvSpPr>
        <p:spPr>
          <a:xfrm>
            <a:off x="7375586" y="395200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Estrela: 5 Pontas 198">
            <a:extLst>
              <a:ext uri="{FF2B5EF4-FFF2-40B4-BE49-F238E27FC236}">
                <a16:creationId xmlns="" xmlns:a16="http://schemas.microsoft.com/office/drawing/2014/main" id="{B1572C1D-9530-431D-9FA8-8D577BE93AD0}"/>
              </a:ext>
            </a:extLst>
          </p:cNvPr>
          <p:cNvSpPr/>
          <p:nvPr/>
        </p:nvSpPr>
        <p:spPr>
          <a:xfrm>
            <a:off x="8196478" y="3952009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CaixaDeTexto 200">
            <a:extLst>
              <a:ext uri="{FF2B5EF4-FFF2-40B4-BE49-F238E27FC236}">
                <a16:creationId xmlns="" xmlns:a16="http://schemas.microsoft.com/office/drawing/2014/main" id="{A44A401B-D659-470E-AAC6-0041BC203A69}"/>
              </a:ext>
            </a:extLst>
          </p:cNvPr>
          <p:cNvSpPr txBox="1"/>
          <p:nvPr/>
        </p:nvSpPr>
        <p:spPr>
          <a:xfrm>
            <a:off x="7628770" y="3786337"/>
            <a:ext cx="530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528784" y="4337862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ALTERAÇÕES DE ESCOPO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15357" y="1202914"/>
            <a:ext cx="3437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</a:rPr>
              <a:t>Anteriormente </a:t>
            </a:r>
            <a:r>
              <a:rPr lang="pt-BR" sz="1600" dirty="0" smtClean="0">
                <a:solidFill>
                  <a:srgbClr val="FFC000"/>
                </a:solidFill>
              </a:rPr>
              <a:t>tinha o foco em uma busca mútua entre usuários</a:t>
            </a:r>
            <a:r>
              <a:rPr lang="pt-BR" sz="1600" dirty="0" smtClean="0">
                <a:solidFill>
                  <a:srgbClr val="FFC000"/>
                </a:solidFill>
              </a:rPr>
              <a:t>;</a:t>
            </a:r>
          </a:p>
          <a:p>
            <a:endParaRPr lang="pt-BR" sz="1600" dirty="0" smtClean="0">
              <a:solidFill>
                <a:srgbClr val="FFC000"/>
              </a:solidFill>
            </a:endParaRPr>
          </a:p>
          <a:p>
            <a:r>
              <a:rPr lang="pt-BR" sz="1600" dirty="0" smtClean="0">
                <a:solidFill>
                  <a:srgbClr val="FFC000"/>
                </a:solidFill>
              </a:rPr>
              <a:t>Agora </a:t>
            </a:r>
            <a:r>
              <a:rPr lang="pt-BR" sz="1600" dirty="0" smtClean="0">
                <a:solidFill>
                  <a:srgbClr val="FFC000"/>
                </a:solidFill>
              </a:rPr>
              <a:t>busca simplificar a busca por </a:t>
            </a:r>
            <a:r>
              <a:rPr lang="pt-BR" sz="1600" dirty="0" smtClean="0">
                <a:solidFill>
                  <a:srgbClr val="FFC000"/>
                </a:solidFill>
              </a:rPr>
              <a:t>usuários</a:t>
            </a:r>
            <a:r>
              <a:rPr lang="pt-BR" sz="1600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465851" y="3181878"/>
            <a:ext cx="3380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</a:rPr>
              <a:t>Após </a:t>
            </a:r>
            <a:r>
              <a:rPr lang="pt-BR" sz="1600" dirty="0" smtClean="0">
                <a:solidFill>
                  <a:srgbClr val="FFC000"/>
                </a:solidFill>
              </a:rPr>
              <a:t>conclusão das pesquisas e entrevistas de público alvo, decidimos criar uma </a:t>
            </a:r>
            <a:r>
              <a:rPr lang="pt-BR" sz="1600" dirty="0" err="1" smtClean="0">
                <a:solidFill>
                  <a:srgbClr val="FFC000"/>
                </a:solidFill>
              </a:rPr>
              <a:t>proto-persona</a:t>
            </a:r>
            <a:r>
              <a:rPr lang="pt-BR" sz="1600" dirty="0" smtClean="0">
                <a:solidFill>
                  <a:srgbClr val="FFC000"/>
                </a:solidFill>
              </a:rPr>
              <a:t> e direcionar nossos esforços para suprir suas necessidades.</a:t>
            </a:r>
          </a:p>
        </p:txBody>
      </p:sp>
      <p:sp>
        <p:nvSpPr>
          <p:cNvPr id="14" name="Google Shape;247;p34"/>
          <p:cNvSpPr txBox="1">
            <a:spLocks/>
          </p:cNvSpPr>
          <p:nvPr/>
        </p:nvSpPr>
        <p:spPr>
          <a:xfrm>
            <a:off x="2165680" y="281797"/>
            <a:ext cx="1355229" cy="40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pt-BR" dirty="0" smtClean="0">
                <a:solidFill>
                  <a:srgbClr val="FFC000"/>
                </a:solidFill>
              </a:rPr>
              <a:t>ALTERAÇÕES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5" name="Google Shape;247;p34"/>
          <p:cNvSpPr txBox="1">
            <a:spLocks/>
          </p:cNvSpPr>
          <p:nvPr/>
        </p:nvSpPr>
        <p:spPr>
          <a:xfrm>
            <a:off x="6255362" y="281797"/>
            <a:ext cx="1300747" cy="40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l"/>
            <a:r>
              <a:rPr lang="pt-BR" dirty="0" smtClean="0">
                <a:solidFill>
                  <a:srgbClr val="FFC000"/>
                </a:solidFill>
              </a:rPr>
              <a:t>MOTIVAÇÕES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65852" y="1202915"/>
            <a:ext cx="338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</a:rPr>
              <a:t>As </a:t>
            </a:r>
            <a:r>
              <a:rPr lang="pt-BR" sz="1600" dirty="0">
                <a:solidFill>
                  <a:srgbClr val="FFC000"/>
                </a:solidFill>
              </a:rPr>
              <a:t>publicações podem ser uma forma de introduzir pessoas com gostos em comum.</a:t>
            </a:r>
            <a:endParaRPr lang="pt-BR" sz="1600" dirty="0" smtClean="0">
              <a:solidFill>
                <a:srgbClr val="FFC000"/>
              </a:solidFill>
            </a:endParaRPr>
          </a:p>
        </p:txBody>
      </p:sp>
      <p:sp>
        <p:nvSpPr>
          <p:cNvPr id="12" name="Google Shape;247;p34"/>
          <p:cNvSpPr txBox="1">
            <a:spLocks/>
          </p:cNvSpPr>
          <p:nvPr/>
        </p:nvSpPr>
        <p:spPr>
          <a:xfrm>
            <a:off x="4013697" y="796561"/>
            <a:ext cx="1527081" cy="40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 smtClean="0">
                <a:solidFill>
                  <a:srgbClr val="FFC000"/>
                </a:solidFill>
              </a:rPr>
              <a:t>PUBLICAÇÕES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15357" y="3181878"/>
            <a:ext cx="34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</a:rPr>
              <a:t>Era </a:t>
            </a:r>
            <a:r>
              <a:rPr lang="pt-BR" sz="1600" dirty="0">
                <a:solidFill>
                  <a:srgbClr val="FFC000"/>
                </a:solidFill>
              </a:rPr>
              <a:t>focado em bandas, instrumentistas, escolas de músicas, estúdios</a:t>
            </a:r>
            <a:r>
              <a:rPr lang="pt-BR" sz="1600" dirty="0" smtClean="0">
                <a:solidFill>
                  <a:srgbClr val="FFC000"/>
                </a:solidFill>
              </a:rPr>
              <a:t>;</a:t>
            </a:r>
          </a:p>
          <a:p>
            <a:endParaRPr lang="pt-BR" sz="1600" dirty="0">
              <a:solidFill>
                <a:srgbClr val="FFC000"/>
              </a:solidFill>
            </a:endParaRPr>
          </a:p>
          <a:p>
            <a:r>
              <a:rPr lang="pt-BR" sz="1600" dirty="0" smtClean="0">
                <a:solidFill>
                  <a:srgbClr val="FFC000"/>
                </a:solidFill>
              </a:rPr>
              <a:t>Definimos </a:t>
            </a:r>
            <a:r>
              <a:rPr lang="pt-BR" sz="1600" dirty="0">
                <a:solidFill>
                  <a:srgbClr val="FFC000"/>
                </a:solidFill>
              </a:rPr>
              <a:t>pessoas chaves ao invés de atender todos os públicos.</a:t>
            </a:r>
          </a:p>
        </p:txBody>
      </p:sp>
      <p:sp>
        <p:nvSpPr>
          <p:cNvPr id="17" name="Google Shape;247;p34"/>
          <p:cNvSpPr txBox="1">
            <a:spLocks/>
          </p:cNvSpPr>
          <p:nvPr/>
        </p:nvSpPr>
        <p:spPr>
          <a:xfrm>
            <a:off x="4013696" y="2775525"/>
            <a:ext cx="1527081" cy="40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 smtClean="0">
                <a:solidFill>
                  <a:srgbClr val="FFC000"/>
                </a:solidFill>
              </a:rPr>
              <a:t>PÚBLICO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15357" y="796560"/>
            <a:ext cx="7830692" cy="17297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15357" y="2775525"/>
            <a:ext cx="7830692" cy="19760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8205883" y="4331996"/>
            <a:ext cx="8306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End-User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  <a:p>
            <a:pPr algn="ctr"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Browser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46" y="3712637"/>
            <a:ext cx="770550" cy="550823"/>
          </a:xfrm>
          <a:prstGeom prst="rect">
            <a:avLst/>
          </a:prstGeom>
        </p:spPr>
      </p:pic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DESENHO DE SOLUÇÃO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5400000">
            <a:off x="4993287" y="1754299"/>
            <a:ext cx="4288771" cy="18361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 rot="5400000">
            <a:off x="1754923" y="518996"/>
            <a:ext cx="4288771" cy="430672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 rot="5400000">
            <a:off x="1122598" y="1783289"/>
            <a:ext cx="3414509" cy="1859387"/>
          </a:xfrm>
          <a:prstGeom prst="rect">
            <a:avLst/>
          </a:prstGeom>
          <a:solidFill>
            <a:srgbClr val="FFCC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 rot="5400000">
            <a:off x="3237997" y="1777903"/>
            <a:ext cx="3403736" cy="1859387"/>
          </a:xfrm>
          <a:prstGeom prst="rect">
            <a:avLst/>
          </a:prstGeom>
          <a:solidFill>
            <a:srgbClr val="FFCC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1966955" y="1176287"/>
            <a:ext cx="320523" cy="41442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2566801" y="3595780"/>
            <a:ext cx="548279" cy="51864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17" y="1125459"/>
            <a:ext cx="543255" cy="73389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5111953" y="2661658"/>
            <a:ext cx="473199" cy="44819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23" y="1159865"/>
            <a:ext cx="971010" cy="670880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>
            <a:off x="2405395" y="1360468"/>
            <a:ext cx="359339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840941" y="1906186"/>
            <a:ext cx="0" cy="3280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2825936" y="3199272"/>
            <a:ext cx="3915" cy="374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536482" y="2712982"/>
            <a:ext cx="674370" cy="187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5768583" y="875721"/>
            <a:ext cx="78789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8" y="250975"/>
            <a:ext cx="749010" cy="103032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551138" y="714717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Back-</a:t>
            </a: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416130" y="718827"/>
            <a:ext cx="8926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Front-</a:t>
            </a: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381058" y="1587635"/>
            <a:ext cx="9197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Idealization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90619" y="4136502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UI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4425286" y="1914779"/>
            <a:ext cx="1010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Development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499294" y="3037550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Test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>
            <a:off x="7198374" y="2234204"/>
            <a:ext cx="574" cy="10832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87" y="681411"/>
            <a:ext cx="888095" cy="888095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6755761" y="4168388"/>
            <a:ext cx="88809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Service Web </a:t>
            </a: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app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755187" y="1630059"/>
            <a:ext cx="88809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Azure</a:t>
            </a: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Database</a:t>
            </a: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 SQL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65977" y="1274801"/>
            <a:ext cx="9228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Developer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592399" y="870437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14" y="3713451"/>
            <a:ext cx="846102" cy="423051"/>
          </a:xfrm>
          <a:prstGeom prst="rect">
            <a:avLst/>
          </a:prstGeom>
        </p:spPr>
      </p:pic>
      <p:sp>
        <p:nvSpPr>
          <p:cNvPr id="60" name="CaixaDeTexto 59"/>
          <p:cNvSpPr txBox="1"/>
          <p:nvPr/>
        </p:nvSpPr>
        <p:spPr>
          <a:xfrm>
            <a:off x="4436291" y="4114422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Execution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61" name="Conector de seta reta 60"/>
          <p:cNvCxnSpPr/>
          <p:nvPr/>
        </p:nvCxnSpPr>
        <p:spPr>
          <a:xfrm>
            <a:off x="4930653" y="2200611"/>
            <a:ext cx="0" cy="4765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930653" y="3272350"/>
            <a:ext cx="0" cy="4765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1745945" y="250975"/>
            <a:ext cx="219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Development</a:t>
            </a:r>
            <a:r>
              <a:rPr lang="pt-BR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environment</a:t>
            </a:r>
            <a:endParaRPr lang="pt-BR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64" name="Conector de seta reta 63"/>
          <p:cNvCxnSpPr/>
          <p:nvPr/>
        </p:nvCxnSpPr>
        <p:spPr>
          <a:xfrm>
            <a:off x="7942056" y="4002694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m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99" y="3529204"/>
            <a:ext cx="585218" cy="585218"/>
          </a:xfrm>
          <a:prstGeom prst="rect">
            <a:avLst/>
          </a:prstGeom>
        </p:spPr>
      </p:pic>
      <p:sp>
        <p:nvSpPr>
          <p:cNvPr id="66" name="CaixaDeTexto 65"/>
          <p:cNvSpPr txBox="1"/>
          <p:nvPr/>
        </p:nvSpPr>
        <p:spPr>
          <a:xfrm>
            <a:off x="6219612" y="250975"/>
            <a:ext cx="108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Azure</a:t>
            </a:r>
            <a:r>
              <a:rPr lang="pt-BR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Cloud</a:t>
            </a:r>
            <a:endParaRPr lang="pt-BR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2396893" y="2887449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Building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1" y="339600"/>
            <a:ext cx="586487" cy="46332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60" y="1172726"/>
            <a:ext cx="826354" cy="360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45" y="2309402"/>
            <a:ext cx="564582" cy="5645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7" y="2666211"/>
            <a:ext cx="734097" cy="4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7168213" y="3197059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1" name="CaixaDeTexto 20"/>
          <p:cNvSpPr txBox="1"/>
          <p:nvPr/>
        </p:nvSpPr>
        <p:spPr>
          <a:xfrm>
            <a:off x="7168213" y="3197059"/>
            <a:ext cx="17716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Client-side</a:t>
            </a:r>
            <a:r>
              <a:rPr lang="pt-BR" sz="1200" b="1" dirty="0">
                <a:solidFill>
                  <a:srgbClr val="FFC000"/>
                </a:solidFill>
              </a:rPr>
              <a:t> web </a:t>
            </a:r>
            <a:r>
              <a:rPr lang="pt-BR" sz="1200" b="1" dirty="0" err="1">
                <a:solidFill>
                  <a:srgbClr val="FFC000"/>
                </a:solidFill>
              </a:rPr>
              <a:t>application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100" b="1" dirty="0">
                <a:solidFill>
                  <a:srgbClr val="FFC000"/>
                </a:solidFill>
              </a:rPr>
              <a:t>(HTML, CSS, </a:t>
            </a:r>
            <a:r>
              <a:rPr lang="pt-BR" sz="1100" b="1" dirty="0" err="1">
                <a:solidFill>
                  <a:srgbClr val="FFC000"/>
                </a:solidFill>
              </a:rPr>
              <a:t>Js</a:t>
            </a:r>
            <a:r>
              <a:rPr lang="pt-BR" sz="1100" b="1" dirty="0">
                <a:solidFill>
                  <a:srgbClr val="FFC000"/>
                </a:solidFill>
              </a:rPr>
              <a:t>, </a:t>
            </a:r>
            <a:r>
              <a:rPr lang="pt-BR" sz="1100" b="1" dirty="0" err="1">
                <a:solidFill>
                  <a:srgbClr val="FFC000"/>
                </a:solidFill>
              </a:rPr>
              <a:t>React</a:t>
            </a:r>
            <a:r>
              <a:rPr lang="pt-BR" sz="1100" b="1" dirty="0">
                <a:solidFill>
                  <a:srgbClr val="FFC000"/>
                </a:solidFill>
              </a:rPr>
              <a:t>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Site institucional e aplicação final para usuários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306313" y="-1586000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C000"/>
                </a:solidFill>
              </a:rPr>
              <a:t>ARQUITETURA DA APLICAÇÃO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498226" y="4027931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613195" y="4988622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917744" y="4580295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isco magnético 9"/>
          <p:cNvSpPr/>
          <p:nvPr/>
        </p:nvSpPr>
        <p:spPr>
          <a:xfrm>
            <a:off x="1049665" y="372905"/>
            <a:ext cx="2280286" cy="1527791"/>
          </a:xfrm>
          <a:prstGeom prst="flowChartMagneticDisk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" name="Retângulo 10"/>
          <p:cNvSpPr/>
          <p:nvPr/>
        </p:nvSpPr>
        <p:spPr>
          <a:xfrm>
            <a:off x="5810901" y="250975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2" name="CaixaDeTexto 11"/>
          <p:cNvSpPr txBox="1"/>
          <p:nvPr/>
        </p:nvSpPr>
        <p:spPr>
          <a:xfrm>
            <a:off x="1365228" y="851787"/>
            <a:ext cx="1649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Database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(SQL Server</a:t>
            </a:r>
            <a:r>
              <a:rPr lang="pt-BR" sz="1200" b="1" dirty="0" smtClean="0">
                <a:solidFill>
                  <a:srgbClr val="FFC000"/>
                </a:solidFill>
              </a:rPr>
              <a:t>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Armazenar os 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dados da aplicação</a:t>
            </a:r>
          </a:p>
        </p:txBody>
      </p:sp>
      <p:cxnSp>
        <p:nvCxnSpPr>
          <p:cNvPr id="13" name="Conector de seta reta 12"/>
          <p:cNvCxnSpPr>
            <a:stCxn id="11" idx="1"/>
            <a:endCxn id="10" idx="4"/>
          </p:cNvCxnSpPr>
          <p:nvPr/>
        </p:nvCxnSpPr>
        <p:spPr>
          <a:xfrm flipH="1">
            <a:off x="3329950" y="1136800"/>
            <a:ext cx="2480951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810901" y="271179"/>
            <a:ext cx="1771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Microservice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</a:t>
            </a:r>
            <a:r>
              <a:rPr lang="pt-BR" sz="1200" b="1" dirty="0" err="1">
                <a:solidFill>
                  <a:srgbClr val="FFC000"/>
                </a:solidFill>
              </a:rPr>
              <a:t>SpringBoot</a:t>
            </a:r>
            <a:r>
              <a:rPr lang="pt-BR" sz="1200" b="1" dirty="0">
                <a:solidFill>
                  <a:srgbClr val="FFC000"/>
                </a:solidFill>
              </a:rPr>
              <a:t>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Processamento de </a:t>
            </a:r>
            <a:r>
              <a:rPr lang="pt-BR" sz="1200" dirty="0" smtClean="0">
                <a:solidFill>
                  <a:srgbClr val="FFC000"/>
                </a:solidFill>
              </a:rPr>
              <a:t>dados armazenados </a:t>
            </a:r>
            <a:r>
              <a:rPr lang="pt-BR" sz="1200" dirty="0">
                <a:solidFill>
                  <a:srgbClr val="FFC000"/>
                </a:solidFill>
              </a:rPr>
              <a:t>para consumo de serviço e aplicação web</a:t>
            </a:r>
          </a:p>
        </p:txBody>
      </p:sp>
      <p:cxnSp>
        <p:nvCxnSpPr>
          <p:cNvPr id="15" name="Conector de seta reta 14"/>
          <p:cNvCxnSpPr>
            <a:stCxn id="18" idx="0"/>
            <a:endCxn id="11" idx="2"/>
          </p:cNvCxnSpPr>
          <p:nvPr/>
        </p:nvCxnSpPr>
        <p:spPr>
          <a:xfrm flipV="1">
            <a:off x="5339413" y="2022625"/>
            <a:ext cx="1357313" cy="117443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9" idx="0"/>
            <a:endCxn id="11" idx="2"/>
          </p:cNvCxnSpPr>
          <p:nvPr/>
        </p:nvCxnSpPr>
        <p:spPr>
          <a:xfrm flipH="1" flipV="1">
            <a:off x="6696725" y="2022625"/>
            <a:ext cx="1357313" cy="117443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9" idx="1"/>
            <a:endCxn id="18" idx="3"/>
          </p:cNvCxnSpPr>
          <p:nvPr/>
        </p:nvCxnSpPr>
        <p:spPr>
          <a:xfrm flipH="1">
            <a:off x="6225238" y="4082884"/>
            <a:ext cx="94297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453588" y="3197059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/>
          <p:cNvSpPr txBox="1"/>
          <p:nvPr/>
        </p:nvSpPr>
        <p:spPr>
          <a:xfrm>
            <a:off x="4453588" y="3197059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C000"/>
                </a:solidFill>
              </a:rPr>
              <a:t>Server-</a:t>
            </a:r>
            <a:r>
              <a:rPr lang="pt-BR" sz="1200" b="1" dirty="0" err="1">
                <a:solidFill>
                  <a:srgbClr val="FFC000"/>
                </a:solidFill>
              </a:rPr>
              <a:t>side</a:t>
            </a:r>
            <a:r>
              <a:rPr lang="pt-BR" sz="1200" b="1" dirty="0">
                <a:solidFill>
                  <a:srgbClr val="FFC000"/>
                </a:solidFill>
              </a:rPr>
              <a:t> web </a:t>
            </a:r>
            <a:r>
              <a:rPr lang="pt-BR" sz="1200" b="1" dirty="0" err="1">
                <a:solidFill>
                  <a:srgbClr val="FFC000"/>
                </a:solidFill>
              </a:rPr>
              <a:t>application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(Java)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Criação e exportação de arquivos .</a:t>
            </a:r>
            <a:r>
              <a:rPr lang="pt-BR" sz="1200" dirty="0" err="1">
                <a:solidFill>
                  <a:srgbClr val="FFC000"/>
                </a:solidFill>
              </a:rPr>
              <a:t>csv</a:t>
            </a:r>
            <a:r>
              <a:rPr lang="pt-BR" sz="1200" dirty="0">
                <a:solidFill>
                  <a:srgbClr val="FFC000"/>
                </a:solidFill>
              </a:rPr>
              <a:t> e .</a:t>
            </a:r>
            <a:r>
              <a:rPr lang="pt-BR" sz="1200" dirty="0" err="1">
                <a:solidFill>
                  <a:srgbClr val="FFC000"/>
                </a:solidFill>
              </a:rPr>
              <a:t>txt</a:t>
            </a:r>
            <a:endParaRPr lang="pt-B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Lesson by Slidesgo">
  <a:themeElements>
    <a:clrScheme name="Simple Light">
      <a:dk1>
        <a:srgbClr val="3C3B39"/>
      </a:dk1>
      <a:lt1>
        <a:srgbClr val="FFFFFF"/>
      </a:lt1>
      <a:dk2>
        <a:srgbClr val="F8EFE8"/>
      </a:dk2>
      <a:lt2>
        <a:srgbClr val="EEEEEE"/>
      </a:lt2>
      <a:accent1>
        <a:srgbClr val="A9CEC6"/>
      </a:accent1>
      <a:accent2>
        <a:srgbClr val="EC845D"/>
      </a:accent2>
      <a:accent3>
        <a:srgbClr val="E2D5C2"/>
      </a:accent3>
      <a:accent4>
        <a:srgbClr val="678881"/>
      </a:accent4>
      <a:accent5>
        <a:srgbClr val="D85E2F"/>
      </a:accent5>
      <a:accent6>
        <a:srgbClr val="CDECE5"/>
      </a:accent6>
      <a:hlink>
        <a:srgbClr val="F19C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605</Words>
  <Application>Microsoft Office PowerPoint</Application>
  <PresentationFormat>Apresentação na tela (16:9)</PresentationFormat>
  <Paragraphs>213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Lato</vt:lpstr>
      <vt:lpstr>Roboto Slab Regular</vt:lpstr>
      <vt:lpstr>Roboto Condensed Light</vt:lpstr>
      <vt:lpstr>Lato Light</vt:lpstr>
      <vt:lpstr>Fira Sans Extra Condensed Medium</vt:lpstr>
      <vt:lpstr>Palanquin Dark SemiBold</vt:lpstr>
      <vt:lpstr>Simplon BP Regular</vt:lpstr>
      <vt:lpstr>Calibri</vt:lpstr>
      <vt:lpstr>Music Lesson by Slidesgo</vt:lpstr>
      <vt:lpstr> MusicAll Feito por músicos para músicos</vt:lpstr>
      <vt:lpstr>EQUIPE E ORGANIZAÇÃO</vt:lpstr>
      <vt:lpstr>Falta de plataformas eficientes </vt:lpstr>
      <vt:lpstr>MULTIMEDIA</vt:lpstr>
      <vt:lpstr>GESTÃO DO PROJETO</vt:lpstr>
      <vt:lpstr>Apresentação do PowerPoint</vt:lpstr>
      <vt:lpstr>ALTERAÇÕES DE ESCOPO</vt:lpstr>
      <vt:lpstr>DESENHO DE SOLUÇÃO</vt:lpstr>
      <vt:lpstr>ARQUITETURA DA APLICAÇÃO</vt:lpstr>
      <vt:lpstr>REQUISITOS E TASKS</vt:lpstr>
      <vt:lpstr>MODELAGEM DE DADOS</vt:lpstr>
      <vt:lpstr>DESIGN PATTERN</vt:lpstr>
      <vt:lpstr>DESIGN PATTERN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MusicAll</dc:title>
  <cp:lastModifiedBy>Conta da Microsoft</cp:lastModifiedBy>
  <cp:revision>119</cp:revision>
  <dcterms:modified xsi:type="dcterms:W3CDTF">2020-10-27T22:50:27Z</dcterms:modified>
</cp:coreProperties>
</file>