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58" r:id="rId4"/>
    <p:sldId id="300" r:id="rId5"/>
    <p:sldId id="310" r:id="rId6"/>
    <p:sldId id="347" r:id="rId7"/>
    <p:sldId id="352" r:id="rId8"/>
    <p:sldId id="343" r:id="rId9"/>
    <p:sldId id="348" r:id="rId10"/>
    <p:sldId id="349" r:id="rId11"/>
    <p:sldId id="332" r:id="rId12"/>
    <p:sldId id="333" r:id="rId13"/>
    <p:sldId id="351" r:id="rId14"/>
    <p:sldId id="334" r:id="rId15"/>
    <p:sldId id="345" r:id="rId16"/>
    <p:sldId id="328" r:id="rId17"/>
    <p:sldId id="327" r:id="rId18"/>
    <p:sldId id="33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Lato Light" panose="020B0604020202020204" charset="0"/>
      <p:regular r:id="rId33"/>
      <p:bold r:id="rId34"/>
      <p:italic r:id="rId35"/>
      <p:boldItalic r:id="rId36"/>
    </p:embeddedFont>
    <p:embeddedFont>
      <p:font typeface="Palanquin Dark SemiBold" panose="020B0604020202020204" charset="0"/>
      <p:regular r:id="rId37"/>
      <p:bold r:id="rId38"/>
    </p:embeddedFont>
    <p:embeddedFont>
      <p:font typeface="Roboto Slab Regular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46">
          <p15:clr>
            <a:srgbClr val="9AA0A6"/>
          </p15:clr>
        </p15:guide>
        <p15:guide id="2" orient="horz" pos="32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8F00"/>
    <a:srgbClr val="000000"/>
    <a:srgbClr val="FFCC00"/>
    <a:srgbClr val="AC8004"/>
    <a:srgbClr val="CC6600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0E6D7D-9691-4DCC-A824-E4196531478A}">
  <a:tblStyle styleId="{A50E6D7D-9691-4DCC-A824-E419653147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 autoAdjust="0"/>
    <p:restoredTop sz="94249" autoAdjust="0"/>
  </p:normalViewPr>
  <p:slideViewPr>
    <p:cSldViewPr snapToGrid="0">
      <p:cViewPr varScale="1">
        <p:scale>
          <a:sx n="105" d="100"/>
          <a:sy n="105" d="100"/>
        </p:scale>
        <p:origin x="557" y="62"/>
      </p:cViewPr>
      <p:guideLst>
        <p:guide pos="246"/>
        <p:guide orient="horz" pos="3240"/>
      </p:guideLst>
    </p:cSldViewPr>
  </p:slideViewPr>
  <p:outlineViewPr>
    <p:cViewPr>
      <p:scale>
        <a:sx n="33" d="100"/>
        <a:sy n="33" d="100"/>
      </p:scale>
      <p:origin x="0" y="-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42A9CD5F-3E0F-41BB-91C5-C8CD83D82F97}"/>
    <pc:docChg chg="undo custSel addSld delSld modSld">
      <pc:chgData name="Eduarda Sampaio" userId="f1767c5f4567867f" providerId="LiveId" clId="{42A9CD5F-3E0F-41BB-91C5-C8CD83D82F97}" dt="2020-12-15T01:48:20.215" v="49" actId="14100"/>
      <pc:docMkLst>
        <pc:docMk/>
      </pc:docMkLst>
      <pc:sldChg chg="modSp del mod">
        <pc:chgData name="Eduarda Sampaio" userId="f1767c5f4567867f" providerId="LiveId" clId="{42A9CD5F-3E0F-41BB-91C5-C8CD83D82F97}" dt="2020-12-15T01:48:14.582" v="47" actId="2696"/>
        <pc:sldMkLst>
          <pc:docMk/>
          <pc:sldMk cId="21248172" sldId="341"/>
        </pc:sldMkLst>
        <pc:spChg chg="mod">
          <ac:chgData name="Eduarda Sampaio" userId="f1767c5f4567867f" providerId="LiveId" clId="{42A9CD5F-3E0F-41BB-91C5-C8CD83D82F97}" dt="2020-12-14T23:53:55.798" v="3" actId="20577"/>
          <ac:spMkLst>
            <pc:docMk/>
            <pc:sldMk cId="21248172" sldId="341"/>
            <ac:spMk id="19" creationId="{F87BD03B-C8B6-4751-807A-5EEBC79BA985}"/>
          </ac:spMkLst>
        </pc:spChg>
        <pc:graphicFrameChg chg="mod">
          <ac:chgData name="Eduarda Sampaio" userId="f1767c5f4567867f" providerId="LiveId" clId="{42A9CD5F-3E0F-41BB-91C5-C8CD83D82F97}" dt="2020-12-15T01:42:50.058" v="9"/>
          <ac:graphicFrameMkLst>
            <pc:docMk/>
            <pc:sldMk cId="21248172" sldId="341"/>
            <ac:graphicFrameMk id="9" creationId="{00000000-0000-0000-0000-000000000000}"/>
          </ac:graphicFrameMkLst>
        </pc:graphicFrameChg>
      </pc:sldChg>
      <pc:sldChg chg="addSp delSp modSp add mod">
        <pc:chgData name="Eduarda Sampaio" userId="f1767c5f4567867f" providerId="LiveId" clId="{42A9CD5F-3E0F-41BB-91C5-C8CD83D82F97}" dt="2020-12-15T01:48:20.215" v="49" actId="14100"/>
        <pc:sldMkLst>
          <pc:docMk/>
          <pc:sldMk cId="2973066474" sldId="352"/>
        </pc:sldMkLst>
        <pc:graphicFrameChg chg="add del mod modGraphic">
          <ac:chgData name="Eduarda Sampaio" userId="f1767c5f4567867f" providerId="LiveId" clId="{42A9CD5F-3E0F-41BB-91C5-C8CD83D82F97}" dt="2020-12-15T01:46:13.255" v="33" actId="478"/>
          <ac:graphicFrameMkLst>
            <pc:docMk/>
            <pc:sldMk cId="2973066474" sldId="352"/>
            <ac:graphicFrameMk id="2" creationId="{3399AC6F-E535-4475-B2FF-AC7E9E77F4B8}"/>
          </ac:graphicFrameMkLst>
        </pc:graphicFrameChg>
        <pc:graphicFrameChg chg="add mod modGraphic">
          <ac:chgData name="Eduarda Sampaio" userId="f1767c5f4567867f" providerId="LiveId" clId="{42A9CD5F-3E0F-41BB-91C5-C8CD83D82F97}" dt="2020-12-15T01:48:20.215" v="49" actId="14100"/>
          <ac:graphicFrameMkLst>
            <pc:docMk/>
            <pc:sldMk cId="2973066474" sldId="352"/>
            <ac:graphicFrameMk id="3" creationId="{32360BE9-A976-4115-9B28-3B71F0501E78}"/>
          </ac:graphicFrameMkLst>
        </pc:graphicFrameChg>
        <pc:graphicFrameChg chg="del">
          <ac:chgData name="Eduarda Sampaio" userId="f1767c5f4567867f" providerId="LiveId" clId="{42A9CD5F-3E0F-41BB-91C5-C8CD83D82F97}" dt="2020-12-15T01:41:55.774" v="5" actId="478"/>
          <ac:graphicFrameMkLst>
            <pc:docMk/>
            <pc:sldMk cId="2973066474" sldId="352"/>
            <ac:graphicFrameMk id="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6875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18d4dc57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18d4dc57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75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698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3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432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965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842714c1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842714c1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668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842714c1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842714c1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665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842714c1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842714c1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592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842714c1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842714c1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58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8d4dc578_2_7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8d4dc578_2_7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81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18d4dc578_2_7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18d4dc578_2_7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06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1842714c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1842714c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9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18d4dc578_2_7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18d4dc578_2_7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57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59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183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32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842714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842714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2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401" y="3070900"/>
            <a:ext cx="2600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95937" y="1124700"/>
            <a:ext cx="381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5260052" y="3884391"/>
            <a:ext cx="2277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883376" y="2660381"/>
            <a:ext cx="1064700" cy="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3"/>
          </p:nvPr>
        </p:nvSpPr>
        <p:spPr>
          <a:xfrm>
            <a:off x="2676525" y="658738"/>
            <a:ext cx="187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4" hasCustomPrompt="1"/>
          </p:nvPr>
        </p:nvSpPr>
        <p:spPr>
          <a:xfrm>
            <a:off x="3565789" y="2009606"/>
            <a:ext cx="1064700" cy="4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5"/>
          </p:nvPr>
        </p:nvSpPr>
        <p:spPr>
          <a:xfrm>
            <a:off x="5678627" y="734938"/>
            <a:ext cx="2218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6" hasCustomPrompt="1"/>
          </p:nvPr>
        </p:nvSpPr>
        <p:spPr>
          <a:xfrm>
            <a:off x="5180725" y="2685881"/>
            <a:ext cx="1064700" cy="4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7"/>
          </p:nvPr>
        </p:nvSpPr>
        <p:spPr>
          <a:xfrm>
            <a:off x="1964402" y="3964038"/>
            <a:ext cx="1828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8" hasCustomPrompt="1"/>
          </p:nvPr>
        </p:nvSpPr>
        <p:spPr>
          <a:xfrm>
            <a:off x="6873195" y="2009606"/>
            <a:ext cx="1064700" cy="4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 flipH="1">
            <a:off x="1347301" y="1142380"/>
            <a:ext cx="32247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2"/>
          </p:nvPr>
        </p:nvSpPr>
        <p:spPr>
          <a:xfrm flipH="1">
            <a:off x="1337475" y="338498"/>
            <a:ext cx="39381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5871450" y="336904"/>
            <a:ext cx="26601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5709195" y="2068680"/>
            <a:ext cx="2806800" cy="23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CUSTOM_6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1325463" y="835643"/>
            <a:ext cx="1959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1330875" y="374082"/>
            <a:ext cx="7093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1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3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●"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59" r:id="rId6"/>
    <p:sldLayoutId id="2147483661" r:id="rId7"/>
    <p:sldLayoutId id="2147483665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12082" y="3785102"/>
            <a:ext cx="2306700" cy="2306700"/>
          </a:xfrm>
          <a:prstGeom prst="ellipse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 rot="-1799724">
            <a:off x="5241497" y="1180377"/>
            <a:ext cx="7778280" cy="2549712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ctrTitle"/>
          </p:nvPr>
        </p:nvSpPr>
        <p:spPr>
          <a:xfrm>
            <a:off x="5867037" y="2458213"/>
            <a:ext cx="3263600" cy="191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 MusicAll</a:t>
            </a:r>
            <a:br>
              <a:rPr lang="en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" sz="2400" dirty="0">
                <a:solidFill>
                  <a:schemeClr val="tx1">
                    <a:lumMod val="75000"/>
                  </a:schemeClr>
                </a:solidFill>
              </a:rPr>
              <a:t>Feito por músicos para músicos</a:t>
            </a:r>
            <a:endParaRPr sz="4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4" name="Google Shape;174;p28"/>
          <p:cNvSpPr/>
          <p:nvPr/>
        </p:nvSpPr>
        <p:spPr>
          <a:xfrm rot="-1799941">
            <a:off x="-852515" y="2283883"/>
            <a:ext cx="2307069" cy="709386"/>
          </a:xfrm>
          <a:prstGeom prst="roundRect">
            <a:avLst>
              <a:gd name="adj" fmla="val 50000"/>
            </a:avLst>
          </a:prstGeom>
          <a:solidFill>
            <a:srgbClr val="FFC000">
              <a:alpha val="7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Elipse 4"/>
          <p:cNvSpPr/>
          <p:nvPr/>
        </p:nvSpPr>
        <p:spPr>
          <a:xfrm>
            <a:off x="8176277" y="-238637"/>
            <a:ext cx="534890" cy="534890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842219" y="413831"/>
            <a:ext cx="230090" cy="230090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8176277" y="342452"/>
            <a:ext cx="372848" cy="372848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7842219" y="751426"/>
            <a:ext cx="321248" cy="321248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258320" y="1677885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373289" y="2638576"/>
            <a:ext cx="304952" cy="304952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677838" y="2230249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864262" y="2820754"/>
            <a:ext cx="321248" cy="3212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-672719" y="4337862"/>
            <a:ext cx="1688075" cy="1687826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250825" y="-1781825"/>
            <a:ext cx="2033100" cy="20328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ALTERAÇÕES DE ESCOPO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149077" y="1829087"/>
            <a:ext cx="3386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C8004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</a:rPr>
              <a:t>Público:</a:t>
            </a:r>
          </a:p>
          <a:p>
            <a:r>
              <a:rPr lang="pt-BR" dirty="0">
                <a:solidFill>
                  <a:srgbClr val="FFC000"/>
                </a:solidFill>
              </a:rPr>
              <a:t>Era focado em bandas, instrumentistas, escolas de músicas, estúdios;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1C6F79B-02D2-4B6F-AB07-4044CEF2348A}"/>
              </a:ext>
            </a:extLst>
          </p:cNvPr>
          <p:cNvSpPr txBox="1"/>
          <p:nvPr/>
        </p:nvSpPr>
        <p:spPr>
          <a:xfrm>
            <a:off x="4846722" y="1724641"/>
            <a:ext cx="3992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C8004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</a:rPr>
              <a:t>Público :</a:t>
            </a:r>
          </a:p>
          <a:p>
            <a:r>
              <a:rPr lang="pt-BR" dirty="0">
                <a:solidFill>
                  <a:srgbClr val="FFC000"/>
                </a:solidFill>
              </a:rPr>
              <a:t>Definimos pessoas chaves ao invés de atender todos os públicos, com o intuito de direcionar melhor nossos esforços.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0FED02-DBAF-4AD2-9EEE-FC5DF238F543}"/>
              </a:ext>
            </a:extLst>
          </p:cNvPr>
          <p:cNvSpPr txBox="1"/>
          <p:nvPr/>
        </p:nvSpPr>
        <p:spPr>
          <a:xfrm>
            <a:off x="1149077" y="3499721"/>
            <a:ext cx="3386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C8004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</a:rPr>
              <a:t>Inovação:</a:t>
            </a:r>
          </a:p>
          <a:p>
            <a:r>
              <a:rPr lang="pt-BR" dirty="0">
                <a:solidFill>
                  <a:srgbClr val="FFC000"/>
                </a:solidFill>
              </a:rPr>
              <a:t>Idealizamos utilizar testes automatizados para termos boa qualidade de software.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E2F1A8-ACB1-44C8-AC13-489065E1B9B4}"/>
              </a:ext>
            </a:extLst>
          </p:cNvPr>
          <p:cNvSpPr txBox="1"/>
          <p:nvPr/>
        </p:nvSpPr>
        <p:spPr>
          <a:xfrm>
            <a:off x="4846722" y="3499720"/>
            <a:ext cx="3992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C8004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</a:rPr>
              <a:t>Inovação :</a:t>
            </a:r>
          </a:p>
          <a:p>
            <a:r>
              <a:rPr lang="pt-BR" dirty="0">
                <a:solidFill>
                  <a:srgbClr val="FFC000"/>
                </a:solidFill>
              </a:rPr>
              <a:t>Realização de testes unitários, e um novo sistema de </a:t>
            </a:r>
            <a:r>
              <a:rPr lang="pt-BR" dirty="0" err="1">
                <a:solidFill>
                  <a:srgbClr val="FFC000"/>
                </a:solidFill>
              </a:rPr>
              <a:t>gameficação</a:t>
            </a:r>
            <a:r>
              <a:rPr lang="pt-BR" dirty="0">
                <a:solidFill>
                  <a:srgbClr val="FFC000"/>
                </a:solidFill>
              </a:rPr>
              <a:t> para tornar a aplicação ainda mais eficiente e divertida.</a:t>
            </a:r>
          </a:p>
        </p:txBody>
      </p:sp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3343C0D5-5E20-4262-BDA9-20917929C4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718740" y="783612"/>
            <a:ext cx="653766" cy="653766"/>
          </a:xfrm>
          <a:prstGeom prst="rect">
            <a:avLst/>
          </a:prstGeom>
        </p:spPr>
      </p:pic>
      <p:pic>
        <p:nvPicPr>
          <p:cNvPr id="5" name="Imagem 4" descr="Círculo&#10;&#10;Descrição gerada automaticamente">
            <a:extLst>
              <a:ext uri="{FF2B5EF4-FFF2-40B4-BE49-F238E27FC236}">
                <a16:creationId xmlns:a16="http://schemas.microsoft.com/office/drawing/2014/main" id="{E71E4CCC-BFDB-4753-898A-EB94AD9BB7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985753" y="801620"/>
            <a:ext cx="653766" cy="655100"/>
          </a:xfrm>
          <a:prstGeom prst="rect">
            <a:avLst/>
          </a:prstGeom>
        </p:spPr>
      </p:pic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C43AF99-5063-46E7-8859-EB8A1A6CA08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3448865">
            <a:off x="3937960" y="523986"/>
            <a:ext cx="1423850" cy="142385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F962C5-885B-48AF-AB7A-25B4A9D6D300}"/>
              </a:ext>
            </a:extLst>
          </p:cNvPr>
          <p:cNvSpPr txBox="1"/>
          <p:nvPr/>
        </p:nvSpPr>
        <p:spPr>
          <a:xfrm rot="20839856">
            <a:off x="1820275" y="1153952"/>
            <a:ext cx="1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AC8004"/>
              </a:buClr>
            </a:pPr>
            <a:r>
              <a:rPr lang="pt-BR" sz="1800" b="1" dirty="0">
                <a:solidFill>
                  <a:srgbClr val="FFC000"/>
                </a:solidFill>
              </a:rPr>
              <a:t>AS IS</a:t>
            </a:r>
            <a:endParaRPr lang="pt-BR" sz="1800" dirty="0">
              <a:solidFill>
                <a:srgbClr val="FFC000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EBA7ED8-38F9-4C43-AC24-384DAD5C234D}"/>
              </a:ext>
            </a:extLst>
          </p:cNvPr>
          <p:cNvSpPr txBox="1"/>
          <p:nvPr/>
        </p:nvSpPr>
        <p:spPr>
          <a:xfrm rot="20839856">
            <a:off x="5951081" y="1173293"/>
            <a:ext cx="1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AC8004"/>
              </a:buClr>
            </a:pPr>
            <a:r>
              <a:rPr lang="pt-BR" sz="1800" b="1" dirty="0">
                <a:solidFill>
                  <a:srgbClr val="FFC000"/>
                </a:solidFill>
              </a:rPr>
              <a:t>TO BE</a:t>
            </a:r>
            <a:endParaRPr lang="pt-BR" sz="1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6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8205883" y="4331996"/>
            <a:ext cx="8306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350" b="1" kern="1200" dirty="0" err="1">
                <a:solidFill>
                  <a:srgbClr val="FFC000"/>
                </a:solidFill>
                <a:latin typeface="Calibri" panose="020F0502020204030204"/>
              </a:rPr>
              <a:t>End-User</a:t>
            </a:r>
            <a:endParaRPr lang="pt-BR" sz="1350" b="1" kern="1200" dirty="0">
              <a:solidFill>
                <a:srgbClr val="FFC000"/>
              </a:solidFill>
              <a:latin typeface="Calibri" panose="020F0502020204030204"/>
            </a:endParaRPr>
          </a:p>
          <a:p>
            <a:pPr algn="ctr">
              <a:buClrTx/>
              <a:buFontTx/>
              <a:buNone/>
            </a:pPr>
            <a:r>
              <a:rPr lang="pt-BR" sz="1350" b="1" kern="1200" dirty="0">
                <a:solidFill>
                  <a:srgbClr val="FFC000"/>
                </a:solidFill>
                <a:latin typeface="Calibri" panose="020F0502020204030204"/>
              </a:rPr>
              <a:t>Browser</a:t>
            </a: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46" y="3712637"/>
            <a:ext cx="770550" cy="550823"/>
          </a:xfrm>
          <a:prstGeom prst="rect">
            <a:avLst/>
          </a:prstGeom>
        </p:spPr>
      </p:pic>
      <p:sp>
        <p:nvSpPr>
          <p:cNvPr id="244" name="Google Shape;244;p34"/>
          <p:cNvSpPr/>
          <p:nvPr/>
        </p:nvSpPr>
        <p:spPr>
          <a:xfrm>
            <a:off x="-406993" y="4303537"/>
            <a:ext cx="1688075" cy="1687826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250825" y="-1781825"/>
            <a:ext cx="2033100" cy="20328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DESENHO DE SOLUÇÃO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 rot="5400000">
            <a:off x="4993287" y="1754299"/>
            <a:ext cx="4288771" cy="183612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pt-BR" sz="1350" kern="1200">
              <a:solidFill>
                <a:prstClr val="white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 rot="5400000">
            <a:off x="1754923" y="518996"/>
            <a:ext cx="4288771" cy="430672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pt-BR" sz="1350" kern="1200">
              <a:solidFill>
                <a:prstClr val="white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 rot="5400000">
            <a:off x="1122598" y="1783289"/>
            <a:ext cx="3414509" cy="1859387"/>
          </a:xfrm>
          <a:prstGeom prst="rect">
            <a:avLst/>
          </a:prstGeom>
          <a:solidFill>
            <a:srgbClr val="FFCC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pt-BR" sz="1350" kern="1200">
              <a:solidFill>
                <a:prstClr val="white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 rot="5400000">
            <a:off x="3237997" y="1777903"/>
            <a:ext cx="3403736" cy="1859387"/>
          </a:xfrm>
          <a:prstGeom prst="rect">
            <a:avLst/>
          </a:prstGeom>
          <a:solidFill>
            <a:srgbClr val="FFCC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pt-BR" sz="1350" kern="1200">
              <a:solidFill>
                <a:prstClr val="white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r="29589"/>
          <a:stretch/>
        </p:blipFill>
        <p:spPr>
          <a:xfrm>
            <a:off x="1966955" y="1176287"/>
            <a:ext cx="320523" cy="41442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t="9618" r="19503" b="9471"/>
          <a:stretch/>
        </p:blipFill>
        <p:spPr>
          <a:xfrm>
            <a:off x="2566801" y="3595780"/>
            <a:ext cx="548279" cy="518642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17" y="1125459"/>
            <a:ext cx="543255" cy="733896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23" y="1159865"/>
            <a:ext cx="971010" cy="670880"/>
          </a:xfrm>
          <a:prstGeom prst="rect">
            <a:avLst/>
          </a:prstGeom>
        </p:spPr>
      </p:pic>
      <p:cxnSp>
        <p:nvCxnSpPr>
          <p:cNvPr id="36" name="Conector de seta reta 35"/>
          <p:cNvCxnSpPr/>
          <p:nvPr/>
        </p:nvCxnSpPr>
        <p:spPr>
          <a:xfrm>
            <a:off x="2405395" y="1360468"/>
            <a:ext cx="359339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2840941" y="1906186"/>
            <a:ext cx="0" cy="3280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2825936" y="3199272"/>
            <a:ext cx="3915" cy="3744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3536482" y="2712982"/>
            <a:ext cx="674370" cy="1878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5768583" y="875721"/>
            <a:ext cx="78789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m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8" y="250975"/>
            <a:ext cx="749010" cy="1030329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4551138" y="714717"/>
            <a:ext cx="8483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pt-BR" sz="1350" b="1" kern="1200" dirty="0">
                <a:solidFill>
                  <a:srgbClr val="FFC000"/>
                </a:solidFill>
                <a:latin typeface="Calibri" panose="020F0502020204030204"/>
              </a:rPr>
              <a:t>Back-</a:t>
            </a:r>
            <a:r>
              <a:rPr lang="pt-BR" sz="1350" b="1" kern="1200" dirty="0" err="1">
                <a:solidFill>
                  <a:srgbClr val="FFC000"/>
                </a:solidFill>
                <a:latin typeface="Calibri" panose="020F0502020204030204"/>
              </a:rPr>
              <a:t>end</a:t>
            </a:r>
            <a:endParaRPr lang="pt-BR" sz="135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2416130" y="718827"/>
            <a:ext cx="8926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pt-BR" sz="1350" b="1" kern="1200" dirty="0">
                <a:solidFill>
                  <a:srgbClr val="FFC000"/>
                </a:solidFill>
                <a:latin typeface="Calibri" panose="020F0502020204030204"/>
              </a:rPr>
              <a:t>Front-</a:t>
            </a:r>
            <a:r>
              <a:rPr lang="pt-BR" sz="1350" b="1" kern="1200" dirty="0" err="1">
                <a:solidFill>
                  <a:srgbClr val="FFC000"/>
                </a:solidFill>
                <a:latin typeface="Calibri" panose="020F0502020204030204"/>
              </a:rPr>
              <a:t>end</a:t>
            </a:r>
            <a:endParaRPr lang="pt-BR" sz="135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381058" y="1587635"/>
            <a:ext cx="9197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Idealization</a:t>
            </a:r>
            <a:endParaRPr lang="pt-BR" sz="110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390619" y="4136502"/>
            <a:ext cx="88809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>
                <a:solidFill>
                  <a:srgbClr val="FFC000"/>
                </a:solidFill>
                <a:latin typeface="Calibri" panose="020F0502020204030204"/>
              </a:rPr>
              <a:t>UI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4425286" y="1914779"/>
            <a:ext cx="1010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Development</a:t>
            </a:r>
            <a:endParaRPr lang="pt-BR" sz="110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499294" y="3037550"/>
            <a:ext cx="88809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>
                <a:solidFill>
                  <a:srgbClr val="FFC000"/>
                </a:solidFill>
                <a:latin typeface="Calibri" panose="020F0502020204030204"/>
              </a:rPr>
              <a:t>Test</a:t>
            </a:r>
          </a:p>
        </p:txBody>
      </p:sp>
      <p:cxnSp>
        <p:nvCxnSpPr>
          <p:cNvPr id="53" name="Conector de seta reta 52"/>
          <p:cNvCxnSpPr/>
          <p:nvPr/>
        </p:nvCxnSpPr>
        <p:spPr>
          <a:xfrm flipH="1">
            <a:off x="7198374" y="2234204"/>
            <a:ext cx="574" cy="10832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m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87" y="681411"/>
            <a:ext cx="888095" cy="888095"/>
          </a:xfrm>
          <a:prstGeom prst="rect">
            <a:avLst/>
          </a:prstGeom>
        </p:spPr>
      </p:pic>
      <p:sp>
        <p:nvSpPr>
          <p:cNvPr id="55" name="CaixaDeTexto 54"/>
          <p:cNvSpPr txBox="1"/>
          <p:nvPr/>
        </p:nvSpPr>
        <p:spPr>
          <a:xfrm>
            <a:off x="6755761" y="4168388"/>
            <a:ext cx="88809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>
                <a:solidFill>
                  <a:srgbClr val="FFC000"/>
                </a:solidFill>
                <a:latin typeface="Calibri" panose="020F0502020204030204"/>
              </a:rPr>
              <a:t>Service Web </a:t>
            </a: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app</a:t>
            </a:r>
            <a:endParaRPr lang="pt-BR" sz="110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6755187" y="1630059"/>
            <a:ext cx="88809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Azure</a:t>
            </a:r>
            <a:r>
              <a:rPr lang="pt-BR" sz="1100" b="1" kern="1200" dirty="0">
                <a:solidFill>
                  <a:srgbClr val="FFC000"/>
                </a:solidFill>
                <a:latin typeface="Calibri" panose="020F0502020204030204"/>
              </a:rPr>
              <a:t> </a:t>
            </a: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Database</a:t>
            </a:r>
            <a:r>
              <a:rPr lang="pt-BR" sz="1100" b="1" kern="1200" dirty="0">
                <a:solidFill>
                  <a:srgbClr val="FFC000"/>
                </a:solidFill>
                <a:latin typeface="Calibri" panose="020F0502020204030204"/>
              </a:rPr>
              <a:t> SQL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765977" y="1274801"/>
            <a:ext cx="9228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pt-BR" sz="1350" b="1" kern="1200" dirty="0" err="1">
                <a:solidFill>
                  <a:srgbClr val="FFC000"/>
                </a:solidFill>
                <a:latin typeface="Calibri" panose="020F0502020204030204"/>
              </a:rPr>
              <a:t>Developer</a:t>
            </a:r>
            <a:endParaRPr lang="pt-BR" sz="135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cxnSp>
        <p:nvCxnSpPr>
          <p:cNvPr id="58" name="Conector de seta reta 57"/>
          <p:cNvCxnSpPr/>
          <p:nvPr/>
        </p:nvCxnSpPr>
        <p:spPr>
          <a:xfrm>
            <a:off x="1592399" y="870437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814" y="3713451"/>
            <a:ext cx="846102" cy="423051"/>
          </a:xfrm>
          <a:prstGeom prst="rect">
            <a:avLst/>
          </a:prstGeom>
        </p:spPr>
      </p:pic>
      <p:sp>
        <p:nvSpPr>
          <p:cNvPr id="60" name="CaixaDeTexto 59"/>
          <p:cNvSpPr txBox="1"/>
          <p:nvPr/>
        </p:nvSpPr>
        <p:spPr>
          <a:xfrm>
            <a:off x="4436291" y="4114422"/>
            <a:ext cx="88809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Execution</a:t>
            </a:r>
            <a:endParaRPr lang="pt-BR" sz="110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cxnSp>
        <p:nvCxnSpPr>
          <p:cNvPr id="61" name="Conector de seta reta 60"/>
          <p:cNvCxnSpPr>
            <a:cxnSpLocks/>
          </p:cNvCxnSpPr>
          <p:nvPr/>
        </p:nvCxnSpPr>
        <p:spPr>
          <a:xfrm>
            <a:off x="4930653" y="2200611"/>
            <a:ext cx="0" cy="3711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930653" y="3272350"/>
            <a:ext cx="0" cy="4765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1745945" y="250975"/>
            <a:ext cx="2190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pt-BR" b="1" kern="1200" dirty="0" err="1">
                <a:solidFill>
                  <a:srgbClr val="FFC000"/>
                </a:solidFill>
                <a:latin typeface="Calibri" panose="020F0502020204030204"/>
              </a:rPr>
              <a:t>Development</a:t>
            </a:r>
            <a:r>
              <a:rPr lang="pt-BR" b="1" kern="1200" dirty="0">
                <a:solidFill>
                  <a:srgbClr val="FFC000"/>
                </a:solidFill>
                <a:latin typeface="Calibri" panose="020F0502020204030204"/>
              </a:rPr>
              <a:t> </a:t>
            </a:r>
            <a:r>
              <a:rPr lang="pt-BR" b="1" kern="1200" dirty="0" err="1">
                <a:solidFill>
                  <a:srgbClr val="FFC000"/>
                </a:solidFill>
                <a:latin typeface="Calibri" panose="020F0502020204030204"/>
              </a:rPr>
              <a:t>environment</a:t>
            </a:r>
            <a:endParaRPr lang="pt-BR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cxnSp>
        <p:nvCxnSpPr>
          <p:cNvPr id="64" name="Conector de seta reta 63"/>
          <p:cNvCxnSpPr/>
          <p:nvPr/>
        </p:nvCxnSpPr>
        <p:spPr>
          <a:xfrm>
            <a:off x="7942056" y="4002694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m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99" y="3529204"/>
            <a:ext cx="585218" cy="585218"/>
          </a:xfrm>
          <a:prstGeom prst="rect">
            <a:avLst/>
          </a:prstGeom>
        </p:spPr>
      </p:pic>
      <p:sp>
        <p:nvSpPr>
          <p:cNvPr id="66" name="CaixaDeTexto 65"/>
          <p:cNvSpPr txBox="1"/>
          <p:nvPr/>
        </p:nvSpPr>
        <p:spPr>
          <a:xfrm>
            <a:off x="6219612" y="250975"/>
            <a:ext cx="108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pt-BR" b="1" kern="1200" dirty="0" err="1">
                <a:solidFill>
                  <a:srgbClr val="FFC000"/>
                </a:solidFill>
                <a:latin typeface="Calibri" panose="020F0502020204030204"/>
              </a:rPr>
              <a:t>Azure</a:t>
            </a:r>
            <a:r>
              <a:rPr lang="pt-BR" b="1" kern="1200" dirty="0">
                <a:solidFill>
                  <a:srgbClr val="FFC000"/>
                </a:solidFill>
                <a:latin typeface="Calibri" panose="020F0502020204030204"/>
              </a:rPr>
              <a:t> </a:t>
            </a:r>
            <a:r>
              <a:rPr lang="pt-BR" b="1" kern="1200" dirty="0" err="1">
                <a:solidFill>
                  <a:srgbClr val="FFC000"/>
                </a:solidFill>
                <a:latin typeface="Calibri" panose="020F0502020204030204"/>
              </a:rPr>
              <a:t>Cloud</a:t>
            </a:r>
            <a:endParaRPr lang="pt-BR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2396893" y="2887449"/>
            <a:ext cx="88809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pt-BR" sz="1100" b="1" kern="1200" dirty="0" err="1">
                <a:solidFill>
                  <a:srgbClr val="FFC000"/>
                </a:solidFill>
                <a:latin typeface="Calibri" panose="020F0502020204030204"/>
              </a:rPr>
              <a:t>Building</a:t>
            </a:r>
            <a:endParaRPr lang="pt-BR" sz="1100" b="1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pic>
        <p:nvPicPr>
          <p:cNvPr id="68" name="Imagem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81" y="339600"/>
            <a:ext cx="586487" cy="46332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60" y="1172726"/>
            <a:ext cx="826354" cy="3602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45" y="2309402"/>
            <a:ext cx="564582" cy="564582"/>
          </a:xfrm>
          <a:prstGeom prst="rect">
            <a:avLst/>
          </a:prstGeom>
        </p:spPr>
      </p:pic>
      <p:pic>
        <p:nvPicPr>
          <p:cNvPr id="69" name="Imagem 68" descr="Uma imagem contendo Forma&#10;&#10;Descrição gerada automaticamente">
            <a:extLst>
              <a:ext uri="{FF2B5EF4-FFF2-40B4-BE49-F238E27FC236}">
                <a16:creationId xmlns:a16="http://schemas.microsoft.com/office/drawing/2014/main" id="{F8C503B0-2A62-42BF-AE2B-BEA41A7BD562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4684707" y="2610475"/>
            <a:ext cx="510315" cy="4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6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7168213" y="3197059"/>
            <a:ext cx="1771650" cy="1771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1" name="CaixaDeTexto 20"/>
          <p:cNvSpPr txBox="1"/>
          <p:nvPr/>
        </p:nvSpPr>
        <p:spPr>
          <a:xfrm>
            <a:off x="7168213" y="3197059"/>
            <a:ext cx="177165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C000"/>
                </a:solidFill>
              </a:rPr>
              <a:t>Client-side</a:t>
            </a:r>
            <a:r>
              <a:rPr lang="pt-BR" sz="1200" b="1" dirty="0">
                <a:solidFill>
                  <a:srgbClr val="FFC000"/>
                </a:solidFill>
              </a:rPr>
              <a:t> web </a:t>
            </a:r>
            <a:r>
              <a:rPr lang="pt-BR" sz="1200" b="1" dirty="0" err="1">
                <a:solidFill>
                  <a:srgbClr val="FFC000"/>
                </a:solidFill>
              </a:rPr>
              <a:t>application</a:t>
            </a:r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100" b="1" dirty="0">
                <a:solidFill>
                  <a:srgbClr val="FFC000"/>
                </a:solidFill>
              </a:rPr>
              <a:t>(HTML, CSS, </a:t>
            </a:r>
            <a:r>
              <a:rPr lang="pt-BR" sz="1100" b="1" dirty="0" err="1">
                <a:solidFill>
                  <a:srgbClr val="FFC000"/>
                </a:solidFill>
              </a:rPr>
              <a:t>Js</a:t>
            </a:r>
            <a:r>
              <a:rPr lang="pt-BR" sz="1100" b="1" dirty="0">
                <a:solidFill>
                  <a:srgbClr val="FFC000"/>
                </a:solidFill>
              </a:rPr>
              <a:t>, </a:t>
            </a:r>
            <a:r>
              <a:rPr lang="pt-BR" sz="1100" b="1" dirty="0" err="1">
                <a:solidFill>
                  <a:srgbClr val="FFC000"/>
                </a:solidFill>
              </a:rPr>
              <a:t>React</a:t>
            </a:r>
            <a:r>
              <a:rPr lang="pt-BR" sz="1100" b="1" dirty="0">
                <a:solidFill>
                  <a:srgbClr val="FFC000"/>
                </a:solidFill>
              </a:rPr>
              <a:t>)</a:t>
            </a:r>
          </a:p>
          <a:p>
            <a:pPr algn="ctr"/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Site institucional e aplicação final para usuários</a:t>
            </a:r>
          </a:p>
        </p:txBody>
      </p:sp>
      <p:sp>
        <p:nvSpPr>
          <p:cNvPr id="244" name="Google Shape;244;p34"/>
          <p:cNvSpPr/>
          <p:nvPr/>
        </p:nvSpPr>
        <p:spPr>
          <a:xfrm>
            <a:off x="-406993" y="4303537"/>
            <a:ext cx="1688075" cy="1687826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306313" y="-1586000"/>
            <a:ext cx="2033100" cy="20328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ARQUITETURA DA APLICAÇÃO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2498226" y="4027931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2613195" y="4988622"/>
            <a:ext cx="304952" cy="304952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2917744" y="4580295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Disco magnético 9"/>
          <p:cNvSpPr/>
          <p:nvPr/>
        </p:nvSpPr>
        <p:spPr>
          <a:xfrm>
            <a:off x="1049665" y="372905"/>
            <a:ext cx="2280286" cy="1527791"/>
          </a:xfrm>
          <a:prstGeom prst="flowChartMagneticDisk">
            <a:avLst/>
          </a:prstGeom>
          <a:solidFill>
            <a:schemeClr val="tx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1" name="Retângulo 10"/>
          <p:cNvSpPr/>
          <p:nvPr/>
        </p:nvSpPr>
        <p:spPr>
          <a:xfrm>
            <a:off x="5810901" y="250975"/>
            <a:ext cx="1771650" cy="1771650"/>
          </a:xfrm>
          <a:prstGeom prst="rect">
            <a:avLst/>
          </a:prstGeom>
          <a:solidFill>
            <a:schemeClr val="tx1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2" name="CaixaDeTexto 11"/>
          <p:cNvSpPr txBox="1"/>
          <p:nvPr/>
        </p:nvSpPr>
        <p:spPr>
          <a:xfrm>
            <a:off x="1365228" y="851787"/>
            <a:ext cx="1649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C000"/>
                </a:solidFill>
              </a:rPr>
              <a:t>Database</a:t>
            </a:r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b="1" dirty="0">
                <a:solidFill>
                  <a:srgbClr val="FFC000"/>
                </a:solidFill>
              </a:rPr>
              <a:t>(SQL Server)</a:t>
            </a:r>
          </a:p>
          <a:p>
            <a:pPr algn="ctr"/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Armazenar os </a:t>
            </a: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dados da aplicação</a:t>
            </a:r>
          </a:p>
        </p:txBody>
      </p:sp>
      <p:cxnSp>
        <p:nvCxnSpPr>
          <p:cNvPr id="13" name="Conector de seta reta 12"/>
          <p:cNvCxnSpPr>
            <a:stCxn id="11" idx="1"/>
            <a:endCxn id="10" idx="4"/>
          </p:cNvCxnSpPr>
          <p:nvPr/>
        </p:nvCxnSpPr>
        <p:spPr>
          <a:xfrm flipH="1">
            <a:off x="3329950" y="1136800"/>
            <a:ext cx="2480951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810901" y="271179"/>
            <a:ext cx="1771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C000"/>
                </a:solidFill>
              </a:rPr>
              <a:t>Microservice</a:t>
            </a:r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b="1" dirty="0">
                <a:solidFill>
                  <a:srgbClr val="FFC000"/>
                </a:solidFill>
              </a:rPr>
              <a:t>(</a:t>
            </a:r>
            <a:r>
              <a:rPr lang="pt-BR" sz="1200" b="1" dirty="0" err="1">
                <a:solidFill>
                  <a:srgbClr val="FFC000"/>
                </a:solidFill>
              </a:rPr>
              <a:t>SpringBoot</a:t>
            </a:r>
            <a:r>
              <a:rPr lang="pt-BR" sz="1200" b="1" dirty="0">
                <a:solidFill>
                  <a:srgbClr val="FFC000"/>
                </a:solidFill>
              </a:rPr>
              <a:t>)</a:t>
            </a:r>
          </a:p>
          <a:p>
            <a:pPr algn="ctr"/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Processamento de dados armazenados para consumo de serviço e aplicação web</a:t>
            </a:r>
          </a:p>
        </p:txBody>
      </p:sp>
      <p:cxnSp>
        <p:nvCxnSpPr>
          <p:cNvPr id="15" name="Conector de seta reta 14"/>
          <p:cNvCxnSpPr>
            <a:stCxn id="18" idx="0"/>
            <a:endCxn id="11" idx="2"/>
          </p:cNvCxnSpPr>
          <p:nvPr/>
        </p:nvCxnSpPr>
        <p:spPr>
          <a:xfrm flipV="1">
            <a:off x="5339413" y="2022625"/>
            <a:ext cx="1357313" cy="117443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9" idx="0"/>
            <a:endCxn id="11" idx="2"/>
          </p:cNvCxnSpPr>
          <p:nvPr/>
        </p:nvCxnSpPr>
        <p:spPr>
          <a:xfrm flipH="1" flipV="1">
            <a:off x="6696725" y="2022625"/>
            <a:ext cx="1357313" cy="117443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9" idx="1"/>
            <a:endCxn id="18" idx="3"/>
          </p:cNvCxnSpPr>
          <p:nvPr/>
        </p:nvCxnSpPr>
        <p:spPr>
          <a:xfrm flipH="1">
            <a:off x="6225238" y="4082884"/>
            <a:ext cx="942975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4453588" y="3197059"/>
            <a:ext cx="1771650" cy="1771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0" name="CaixaDeTexto 19"/>
          <p:cNvSpPr txBox="1"/>
          <p:nvPr/>
        </p:nvSpPr>
        <p:spPr>
          <a:xfrm>
            <a:off x="4453588" y="3197059"/>
            <a:ext cx="177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C000"/>
                </a:solidFill>
              </a:rPr>
              <a:t>Server-</a:t>
            </a:r>
            <a:r>
              <a:rPr lang="pt-BR" sz="1200" b="1" dirty="0" err="1">
                <a:solidFill>
                  <a:srgbClr val="FFC000"/>
                </a:solidFill>
              </a:rPr>
              <a:t>side</a:t>
            </a:r>
            <a:r>
              <a:rPr lang="pt-BR" sz="1200" b="1" dirty="0">
                <a:solidFill>
                  <a:srgbClr val="FFC000"/>
                </a:solidFill>
              </a:rPr>
              <a:t> web </a:t>
            </a:r>
            <a:r>
              <a:rPr lang="pt-BR" sz="1200" b="1" dirty="0" err="1">
                <a:solidFill>
                  <a:srgbClr val="FFC000"/>
                </a:solidFill>
              </a:rPr>
              <a:t>application</a:t>
            </a:r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b="1" dirty="0">
                <a:solidFill>
                  <a:srgbClr val="FFC000"/>
                </a:solidFill>
              </a:rPr>
              <a:t>(Java)</a:t>
            </a:r>
          </a:p>
          <a:p>
            <a:pPr algn="ctr"/>
            <a:endParaRPr lang="pt-BR" sz="1200" b="1" dirty="0">
              <a:solidFill>
                <a:srgbClr val="FFC000"/>
              </a:solidFill>
            </a:endParaRP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Criação e exportação de arquivos .</a:t>
            </a:r>
            <a:r>
              <a:rPr lang="pt-BR" sz="1200" dirty="0" err="1">
                <a:solidFill>
                  <a:srgbClr val="FFC000"/>
                </a:solidFill>
              </a:rPr>
              <a:t>csv</a:t>
            </a:r>
            <a:r>
              <a:rPr lang="pt-BR" sz="1200" dirty="0">
                <a:solidFill>
                  <a:srgbClr val="FFC000"/>
                </a:solidFill>
              </a:rPr>
              <a:t> e .</a:t>
            </a:r>
            <a:r>
              <a:rPr lang="pt-BR" sz="1200" dirty="0" err="1">
                <a:solidFill>
                  <a:srgbClr val="FFC000"/>
                </a:solidFill>
              </a:rPr>
              <a:t>txt</a:t>
            </a:r>
            <a:endParaRPr lang="pt-B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8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41EC5C3C-8E09-4DF9-A550-556B2943B3E1}"/>
              </a:ext>
            </a:extLst>
          </p:cNvPr>
          <p:cNvSpPr/>
          <p:nvPr/>
        </p:nvSpPr>
        <p:spPr>
          <a:xfrm>
            <a:off x="4708047" y="2036224"/>
            <a:ext cx="1771640" cy="1290905"/>
          </a:xfrm>
          <a:prstGeom prst="rect">
            <a:avLst/>
          </a:prstGeom>
          <a:solidFill>
            <a:srgbClr val="000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2250557-5642-42BD-822C-C42A020A441D}"/>
              </a:ext>
            </a:extLst>
          </p:cNvPr>
          <p:cNvSpPr txBox="1"/>
          <p:nvPr/>
        </p:nvSpPr>
        <p:spPr>
          <a:xfrm>
            <a:off x="4708036" y="2036224"/>
            <a:ext cx="177164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err="1">
                <a:solidFill>
                  <a:srgbClr val="FFC000"/>
                </a:solidFill>
              </a:rPr>
              <a:t>Controller</a:t>
            </a:r>
            <a:endParaRPr lang="pt-BR" sz="1050" b="1" dirty="0">
              <a:solidFill>
                <a:srgbClr val="FFC000"/>
              </a:solidFill>
            </a:endParaRPr>
          </a:p>
          <a:p>
            <a:pPr algn="ctr"/>
            <a:r>
              <a:rPr lang="pt-BR" sz="1050" b="1" dirty="0">
                <a:solidFill>
                  <a:srgbClr val="FFC000"/>
                </a:solidFill>
              </a:rPr>
              <a:t>[</a:t>
            </a:r>
            <a:r>
              <a:rPr lang="pt-BR" sz="1050" b="1" dirty="0" err="1">
                <a:solidFill>
                  <a:srgbClr val="FFC000"/>
                </a:solidFill>
              </a:rPr>
              <a:t>SpringBoot</a:t>
            </a:r>
            <a:r>
              <a:rPr lang="pt-BR" sz="1050" b="1" dirty="0">
                <a:solidFill>
                  <a:srgbClr val="FFC000"/>
                </a:solidFill>
              </a:rPr>
              <a:t>]</a:t>
            </a:r>
          </a:p>
          <a:p>
            <a:pPr algn="ctr"/>
            <a:r>
              <a:rPr lang="pt-BR" sz="1050" kern="1200" dirty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Responsável por fornecer </a:t>
            </a:r>
            <a:r>
              <a:rPr lang="pt-BR" sz="1050" kern="1200" dirty="0" err="1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endpoints</a:t>
            </a:r>
            <a:r>
              <a:rPr lang="pt-BR" sz="1050" kern="1200" dirty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 a outras aplicações </a:t>
            </a:r>
            <a:r>
              <a:rPr lang="pt-BR" sz="1050" dirty="0">
                <a:solidFill>
                  <a:srgbClr val="FFC000"/>
                </a:solidFill>
                <a:latin typeface="Calibri" panose="020F0502020204030204"/>
              </a:rPr>
              <a:t>com intuito de criar, ler alterar e apagar dados do banco</a:t>
            </a:r>
            <a:endParaRPr lang="pt-BR" sz="1050" b="1" dirty="0">
              <a:solidFill>
                <a:srgbClr val="FFC000"/>
              </a:solidFill>
            </a:endParaRPr>
          </a:p>
        </p:txBody>
      </p:sp>
      <p:sp>
        <p:nvSpPr>
          <p:cNvPr id="4" name="Fluxograma: Disco magnético 3"/>
          <p:cNvSpPr/>
          <p:nvPr/>
        </p:nvSpPr>
        <p:spPr>
          <a:xfrm>
            <a:off x="880947" y="141265"/>
            <a:ext cx="2280286" cy="1527791"/>
          </a:xfrm>
          <a:prstGeom prst="flowChartMagneticDisk">
            <a:avLst/>
          </a:prstGeom>
          <a:solidFill>
            <a:srgbClr val="000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8" name="CaixaDeTexto 7"/>
          <p:cNvSpPr txBox="1"/>
          <p:nvPr/>
        </p:nvSpPr>
        <p:spPr>
          <a:xfrm>
            <a:off x="1099866" y="699542"/>
            <a:ext cx="184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err="1">
                <a:solidFill>
                  <a:srgbClr val="FFC000"/>
                </a:solidFill>
              </a:rPr>
              <a:t>Database</a:t>
            </a:r>
            <a:endParaRPr lang="pt-BR" sz="1050" b="1" dirty="0">
              <a:solidFill>
                <a:srgbClr val="FFC000"/>
              </a:solidFill>
            </a:endParaRPr>
          </a:p>
          <a:p>
            <a:pPr algn="ctr"/>
            <a:r>
              <a:rPr lang="pt-BR" sz="1050" b="1" dirty="0">
                <a:solidFill>
                  <a:srgbClr val="FFC000"/>
                </a:solidFill>
              </a:rPr>
              <a:t>[SQL Server]</a:t>
            </a:r>
          </a:p>
          <a:p>
            <a:pPr algn="ctr"/>
            <a:r>
              <a:rPr lang="pt-BR" sz="1050" dirty="0">
                <a:solidFill>
                  <a:srgbClr val="FFC000"/>
                </a:solidFill>
              </a:rPr>
              <a:t>Armazenar os </a:t>
            </a:r>
          </a:p>
          <a:p>
            <a:pPr algn="ctr"/>
            <a:r>
              <a:rPr lang="pt-BR" sz="1050" dirty="0">
                <a:solidFill>
                  <a:srgbClr val="FFC000"/>
                </a:solidFill>
              </a:rPr>
              <a:t>dados da aplicação</a:t>
            </a:r>
          </a:p>
        </p:txBody>
      </p:sp>
      <p:cxnSp>
        <p:nvCxnSpPr>
          <p:cNvPr id="11" name="Conector de seta reta 10"/>
          <p:cNvCxnSpPr>
            <a:cxnSpLocks/>
            <a:stCxn id="12" idx="1"/>
            <a:endCxn id="4" idx="4"/>
          </p:cNvCxnSpPr>
          <p:nvPr/>
        </p:nvCxnSpPr>
        <p:spPr>
          <a:xfrm flipH="1" flipV="1">
            <a:off x="3161233" y="905161"/>
            <a:ext cx="1546816" cy="2246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EDD2511-C5B4-4071-9E94-5208D85FFA9B}"/>
              </a:ext>
            </a:extLst>
          </p:cNvPr>
          <p:cNvSpPr/>
          <p:nvPr/>
        </p:nvSpPr>
        <p:spPr>
          <a:xfrm>
            <a:off x="4572000" y="162437"/>
            <a:ext cx="4288112" cy="4765104"/>
          </a:xfrm>
          <a:prstGeom prst="rect">
            <a:avLst/>
          </a:prstGeom>
          <a:noFill/>
          <a:ln w="28575">
            <a:solidFill>
              <a:schemeClr val="tx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CEEB6E-0FBD-4A6F-92E0-0EB557EB0DEC}"/>
              </a:ext>
            </a:extLst>
          </p:cNvPr>
          <p:cNvSpPr txBox="1"/>
          <p:nvPr/>
        </p:nvSpPr>
        <p:spPr>
          <a:xfrm>
            <a:off x="4571999" y="4639331"/>
            <a:ext cx="428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rgbClr val="FFC000"/>
                </a:solidFill>
              </a:rPr>
              <a:t>Processamento de dados armazenados para serviço web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6D12F80-E172-4C39-B8DF-CB9C2870EDB0}"/>
              </a:ext>
            </a:extLst>
          </p:cNvPr>
          <p:cNvSpPr/>
          <p:nvPr/>
        </p:nvSpPr>
        <p:spPr>
          <a:xfrm>
            <a:off x="443907" y="4533992"/>
            <a:ext cx="3810040" cy="5168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315F05-F90B-4194-9543-08DA18D70578}"/>
              </a:ext>
            </a:extLst>
          </p:cNvPr>
          <p:cNvSpPr txBox="1"/>
          <p:nvPr/>
        </p:nvSpPr>
        <p:spPr>
          <a:xfrm>
            <a:off x="443907" y="4558951"/>
            <a:ext cx="38100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/>
              <a:t>Visão de software – componentes</a:t>
            </a:r>
          </a:p>
          <a:p>
            <a:pPr algn="ctr"/>
            <a:r>
              <a:rPr lang="pt-BR" sz="1050" b="1" dirty="0"/>
              <a:t>[</a:t>
            </a:r>
            <a:r>
              <a:rPr lang="pt-BR" sz="1050" b="1" dirty="0" err="1"/>
              <a:t>Devs</a:t>
            </a:r>
            <a:r>
              <a:rPr lang="pt-BR" sz="1050" b="1" dirty="0"/>
              <a:t>]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8FB1084-EDA8-4B23-8F1D-0C372ECD1649}"/>
              </a:ext>
            </a:extLst>
          </p:cNvPr>
          <p:cNvSpPr/>
          <p:nvPr/>
        </p:nvSpPr>
        <p:spPr>
          <a:xfrm>
            <a:off x="4708049" y="341869"/>
            <a:ext cx="1771650" cy="1131076"/>
          </a:xfrm>
          <a:prstGeom prst="rect">
            <a:avLst/>
          </a:prstGeom>
          <a:solidFill>
            <a:srgbClr val="000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E50DD9-EE6F-4553-AC78-43EC105F2C3B}"/>
              </a:ext>
            </a:extLst>
          </p:cNvPr>
          <p:cNvSpPr txBox="1"/>
          <p:nvPr/>
        </p:nvSpPr>
        <p:spPr>
          <a:xfrm>
            <a:off x="4722948" y="333841"/>
            <a:ext cx="17567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err="1">
                <a:solidFill>
                  <a:srgbClr val="FFC000"/>
                </a:solidFill>
              </a:rPr>
              <a:t>Repository</a:t>
            </a:r>
            <a:endParaRPr lang="pt-BR" sz="1050" b="1" dirty="0">
              <a:solidFill>
                <a:srgbClr val="FFC000"/>
              </a:solidFill>
            </a:endParaRPr>
          </a:p>
          <a:p>
            <a:pPr algn="ctr"/>
            <a:r>
              <a:rPr lang="pt-BR" sz="1050" b="1" dirty="0">
                <a:solidFill>
                  <a:srgbClr val="FFC000"/>
                </a:solidFill>
              </a:rPr>
              <a:t>[</a:t>
            </a:r>
            <a:r>
              <a:rPr lang="pt-BR" sz="1050" b="1" dirty="0" err="1">
                <a:solidFill>
                  <a:srgbClr val="FFC000"/>
                </a:solidFill>
              </a:rPr>
              <a:t>JpaRepository</a:t>
            </a:r>
            <a:r>
              <a:rPr lang="pt-BR" sz="1050" b="1" dirty="0">
                <a:solidFill>
                  <a:srgbClr val="FFC000"/>
                </a:solidFill>
              </a:rPr>
              <a:t>]</a:t>
            </a:r>
          </a:p>
          <a:p>
            <a:pPr algn="ctr"/>
            <a:r>
              <a:rPr lang="pt-BR" sz="1050" dirty="0">
                <a:solidFill>
                  <a:srgbClr val="FFC000"/>
                </a:solidFill>
              </a:rPr>
              <a:t>Responsável por realizar a abstração de comandos de banco de dados em métodos para o </a:t>
            </a:r>
            <a:r>
              <a:rPr lang="pt-BR" sz="1050" dirty="0" err="1">
                <a:solidFill>
                  <a:srgbClr val="FFC000"/>
                </a:solidFill>
              </a:rPr>
              <a:t>Controller</a:t>
            </a:r>
            <a:r>
              <a:rPr lang="pt-BR" sz="1050" dirty="0">
                <a:solidFill>
                  <a:srgbClr val="FFC000"/>
                </a:solidFill>
              </a:rPr>
              <a:t> </a:t>
            </a:r>
            <a:endParaRPr lang="pt-BR" sz="1050" b="1" dirty="0">
              <a:solidFill>
                <a:srgbClr val="FFC000"/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1AFA754-F28C-4311-A122-0519F4E70E2A}"/>
              </a:ext>
            </a:extLst>
          </p:cNvPr>
          <p:cNvSpPr/>
          <p:nvPr/>
        </p:nvSpPr>
        <p:spPr>
          <a:xfrm>
            <a:off x="7004642" y="412327"/>
            <a:ext cx="1771650" cy="969496"/>
          </a:xfrm>
          <a:prstGeom prst="rect">
            <a:avLst/>
          </a:prstGeom>
          <a:solidFill>
            <a:srgbClr val="000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290C634-2A5F-412F-943B-7FED357DFCC3}"/>
              </a:ext>
            </a:extLst>
          </p:cNvPr>
          <p:cNvSpPr txBox="1"/>
          <p:nvPr/>
        </p:nvSpPr>
        <p:spPr>
          <a:xfrm>
            <a:off x="7004639" y="401183"/>
            <a:ext cx="175675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rgbClr val="FFC000"/>
                </a:solidFill>
              </a:rPr>
              <a:t>Domain</a:t>
            </a:r>
          </a:p>
          <a:p>
            <a:pPr algn="ctr"/>
            <a:r>
              <a:rPr lang="pt-BR" sz="1050" b="1" dirty="0">
                <a:solidFill>
                  <a:srgbClr val="FFC000"/>
                </a:solidFill>
              </a:rPr>
              <a:t>[</a:t>
            </a:r>
            <a:r>
              <a:rPr lang="pt-BR" sz="1050" b="1" dirty="0" err="1">
                <a:solidFill>
                  <a:srgbClr val="FFC000"/>
                </a:solidFill>
              </a:rPr>
              <a:t>Javax.persistence</a:t>
            </a:r>
            <a:r>
              <a:rPr lang="pt-BR" sz="1050" b="1" dirty="0">
                <a:solidFill>
                  <a:srgbClr val="FFC000"/>
                </a:solidFill>
              </a:rPr>
              <a:t>]</a:t>
            </a:r>
          </a:p>
          <a:p>
            <a:pPr algn="ctr" defTabSz="685800">
              <a:buClrTx/>
              <a:defRPr/>
            </a:pPr>
            <a:r>
              <a:rPr lang="pt-BR" sz="1050" kern="1200" dirty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Responsável por </a:t>
            </a:r>
            <a:r>
              <a:rPr lang="pt-BR" sz="1050" dirty="0">
                <a:solidFill>
                  <a:srgbClr val="FFC000"/>
                </a:solidFill>
                <a:latin typeface="Calibri" panose="020F0502020204030204"/>
              </a:rPr>
              <a:t>mapear as tabelas de </a:t>
            </a:r>
            <a:r>
              <a:rPr lang="pt-BR" sz="1050" kern="1200" dirty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banco de dados em classes</a:t>
            </a:r>
            <a:endParaRPr lang="pt-BR" sz="1050" dirty="0">
              <a:solidFill>
                <a:srgbClr val="FFC000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29A01EB-5CEC-4174-9D93-BCBF5342E034}"/>
              </a:ext>
            </a:extLst>
          </p:cNvPr>
          <p:cNvSpPr/>
          <p:nvPr/>
        </p:nvSpPr>
        <p:spPr>
          <a:xfrm>
            <a:off x="7004642" y="2036224"/>
            <a:ext cx="1771650" cy="807914"/>
          </a:xfrm>
          <a:prstGeom prst="rect">
            <a:avLst/>
          </a:prstGeom>
          <a:solidFill>
            <a:srgbClr val="000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FC1AA7A-A708-40BA-A49A-17A50C769B87}"/>
              </a:ext>
            </a:extLst>
          </p:cNvPr>
          <p:cNvSpPr txBox="1"/>
          <p:nvPr/>
        </p:nvSpPr>
        <p:spPr>
          <a:xfrm>
            <a:off x="7004641" y="2036224"/>
            <a:ext cx="1771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rgbClr val="FFC000"/>
                </a:solidFill>
              </a:rPr>
              <a:t>Service</a:t>
            </a:r>
          </a:p>
          <a:p>
            <a:pPr algn="ctr"/>
            <a:r>
              <a:rPr lang="pt-BR" sz="1050" b="1" dirty="0">
                <a:solidFill>
                  <a:srgbClr val="FFC000"/>
                </a:solidFill>
              </a:rPr>
              <a:t>[</a:t>
            </a:r>
            <a:r>
              <a:rPr lang="pt-BR" sz="1050" b="1" dirty="0" err="1">
                <a:solidFill>
                  <a:srgbClr val="FFC000"/>
                </a:solidFill>
              </a:rPr>
              <a:t>FeignClient</a:t>
            </a:r>
            <a:r>
              <a:rPr lang="pt-BR" sz="1050" b="1" dirty="0">
                <a:solidFill>
                  <a:srgbClr val="FFC000"/>
                </a:solidFill>
              </a:rPr>
              <a:t>]</a:t>
            </a:r>
          </a:p>
          <a:p>
            <a:pPr algn="ctr"/>
            <a:r>
              <a:rPr lang="pt-BR" sz="1050" kern="1200" dirty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Tem como função interligar os </a:t>
            </a:r>
            <a:r>
              <a:rPr lang="pt-BR" sz="1050" kern="1200" dirty="0" err="1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controllers</a:t>
            </a:r>
            <a:r>
              <a:rPr lang="pt-BR" sz="1050" kern="1200" dirty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 da aplicação</a:t>
            </a:r>
            <a:endParaRPr lang="pt-BR" sz="1050" b="1" dirty="0">
              <a:solidFill>
                <a:srgbClr val="FFC000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D8A2401-B34F-47BA-8948-808576D67144}"/>
              </a:ext>
            </a:extLst>
          </p:cNvPr>
          <p:cNvSpPr/>
          <p:nvPr/>
        </p:nvSpPr>
        <p:spPr>
          <a:xfrm>
            <a:off x="7004642" y="3362779"/>
            <a:ext cx="1771650" cy="969497"/>
          </a:xfrm>
          <a:prstGeom prst="rect">
            <a:avLst/>
          </a:prstGeom>
          <a:solidFill>
            <a:srgbClr val="000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5391268-7EDA-40F9-BDD1-1979F6FBFC65}"/>
              </a:ext>
            </a:extLst>
          </p:cNvPr>
          <p:cNvSpPr txBox="1"/>
          <p:nvPr/>
        </p:nvSpPr>
        <p:spPr>
          <a:xfrm>
            <a:off x="6997190" y="3364564"/>
            <a:ext cx="17791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err="1">
                <a:solidFill>
                  <a:srgbClr val="FFC000"/>
                </a:solidFill>
              </a:rPr>
              <a:t>Models</a:t>
            </a:r>
            <a:endParaRPr lang="pt-BR" sz="1050" b="1" dirty="0">
              <a:solidFill>
                <a:srgbClr val="FFC000"/>
              </a:solidFill>
            </a:endParaRPr>
          </a:p>
          <a:p>
            <a:pPr algn="ctr"/>
            <a:r>
              <a:rPr lang="pt-BR" sz="1050" b="1" dirty="0">
                <a:solidFill>
                  <a:srgbClr val="FFC000"/>
                </a:solidFill>
              </a:rPr>
              <a:t>[Java]</a:t>
            </a:r>
          </a:p>
          <a:p>
            <a:pPr algn="ctr" defTabSz="685800">
              <a:buClrTx/>
              <a:defRPr/>
            </a:pPr>
            <a:r>
              <a:rPr lang="pt-BR" sz="1050" dirty="0">
                <a:solidFill>
                  <a:srgbClr val="FFC000"/>
                </a:solidFill>
                <a:latin typeface="Calibri" panose="020F0502020204030204"/>
              </a:rPr>
              <a:t>Abstrai os domínios recebidos pela </a:t>
            </a:r>
            <a:r>
              <a:rPr lang="pt-BR" sz="1050" dirty="0" err="1">
                <a:solidFill>
                  <a:srgbClr val="FFC000"/>
                </a:solidFill>
                <a:latin typeface="Calibri" panose="020F0502020204030204"/>
              </a:rPr>
              <a:t>controller</a:t>
            </a:r>
            <a:r>
              <a:rPr lang="pt-BR" sz="1050" dirty="0">
                <a:solidFill>
                  <a:srgbClr val="FFC000"/>
                </a:solidFill>
                <a:latin typeface="Calibri" panose="020F0502020204030204"/>
              </a:rPr>
              <a:t> em classes com campos filtrados</a:t>
            </a:r>
            <a:endParaRPr lang="pt-BR" sz="1350" b="1" kern="1200" dirty="0">
              <a:solidFill>
                <a:srgbClr val="FFC000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ector de seta reta 10">
            <a:extLst>
              <a:ext uri="{FF2B5EF4-FFF2-40B4-BE49-F238E27FC236}">
                <a16:creationId xmlns:a16="http://schemas.microsoft.com/office/drawing/2014/main" id="{A076DAB2-BED9-4F66-BD24-EC40B187DB6D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7890467" y="2844138"/>
            <a:ext cx="0" cy="518642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E0631EB0-F80F-4B06-A3E9-968589E18185}"/>
              </a:ext>
            </a:extLst>
          </p:cNvPr>
          <p:cNvSpPr/>
          <p:nvPr/>
        </p:nvSpPr>
        <p:spPr>
          <a:xfrm>
            <a:off x="133892" y="2466697"/>
            <a:ext cx="1771650" cy="1771650"/>
          </a:xfrm>
          <a:prstGeom prst="rect">
            <a:avLst/>
          </a:prstGeom>
          <a:solidFill>
            <a:srgbClr val="000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554A248-C277-4329-B7EA-DA445AA77292}"/>
              </a:ext>
            </a:extLst>
          </p:cNvPr>
          <p:cNvSpPr/>
          <p:nvPr/>
        </p:nvSpPr>
        <p:spPr>
          <a:xfrm>
            <a:off x="2124461" y="1803635"/>
            <a:ext cx="1771650" cy="1771650"/>
          </a:xfrm>
          <a:prstGeom prst="rect">
            <a:avLst/>
          </a:prstGeom>
          <a:solidFill>
            <a:srgbClr val="000000"/>
          </a:solidFill>
          <a:ln w="1905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D9CC25F-DED6-4BAC-9AC1-F286137B2A3A}"/>
              </a:ext>
            </a:extLst>
          </p:cNvPr>
          <p:cNvSpPr txBox="1"/>
          <p:nvPr/>
        </p:nvSpPr>
        <p:spPr>
          <a:xfrm>
            <a:off x="133892" y="2466697"/>
            <a:ext cx="1771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rgbClr val="FFC000"/>
                </a:solidFill>
              </a:rPr>
              <a:t>Server-</a:t>
            </a:r>
            <a:r>
              <a:rPr lang="pt-BR" sz="1050" b="1" dirty="0" err="1">
                <a:solidFill>
                  <a:srgbClr val="FFC000"/>
                </a:solidFill>
              </a:rPr>
              <a:t>side</a:t>
            </a:r>
            <a:r>
              <a:rPr lang="pt-BR" sz="1050" b="1" dirty="0">
                <a:solidFill>
                  <a:srgbClr val="FFC000"/>
                </a:solidFill>
              </a:rPr>
              <a:t> web </a:t>
            </a:r>
            <a:r>
              <a:rPr lang="pt-BR" sz="1050" b="1" dirty="0" err="1">
                <a:solidFill>
                  <a:srgbClr val="FFC000"/>
                </a:solidFill>
              </a:rPr>
              <a:t>application</a:t>
            </a:r>
            <a:endParaRPr lang="pt-BR" sz="1050" b="1" dirty="0">
              <a:solidFill>
                <a:srgbClr val="FFC000"/>
              </a:solidFill>
            </a:endParaRPr>
          </a:p>
          <a:p>
            <a:pPr algn="ctr"/>
            <a:r>
              <a:rPr lang="pt-BR" sz="1050" b="1" dirty="0">
                <a:solidFill>
                  <a:srgbClr val="FFC000"/>
                </a:solidFill>
              </a:rPr>
              <a:t>[Java]</a:t>
            </a:r>
          </a:p>
          <a:p>
            <a:pPr algn="ctr"/>
            <a:endParaRPr lang="pt-BR" sz="1050" b="1" dirty="0">
              <a:solidFill>
                <a:srgbClr val="FFC000"/>
              </a:solidFill>
            </a:endParaRP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Criação, exportação e importação de arquivos .</a:t>
            </a:r>
            <a:r>
              <a:rPr lang="pt-BR" sz="1200" dirty="0" err="1">
                <a:solidFill>
                  <a:srgbClr val="FFC000"/>
                </a:solidFill>
              </a:rPr>
              <a:t>csv</a:t>
            </a:r>
            <a:r>
              <a:rPr lang="pt-BR" sz="1200" dirty="0">
                <a:solidFill>
                  <a:srgbClr val="FFC000"/>
                </a:solidFill>
              </a:rPr>
              <a:t> e .</a:t>
            </a:r>
            <a:r>
              <a:rPr lang="pt-BR" sz="1200" dirty="0" err="1">
                <a:solidFill>
                  <a:srgbClr val="FFC000"/>
                </a:solidFill>
              </a:rPr>
              <a:t>txt</a:t>
            </a:r>
            <a:r>
              <a:rPr lang="pt-BR" sz="1200" dirty="0">
                <a:solidFill>
                  <a:srgbClr val="FFC000"/>
                </a:solidFill>
              </a:rPr>
              <a:t> advindos de listas, pilhas e filas genéricas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C25D431-F01D-4C9A-AC19-685245AE80AD}"/>
              </a:ext>
            </a:extLst>
          </p:cNvPr>
          <p:cNvSpPr txBox="1"/>
          <p:nvPr/>
        </p:nvSpPr>
        <p:spPr>
          <a:xfrm>
            <a:off x="2124460" y="1803635"/>
            <a:ext cx="177164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err="1">
                <a:solidFill>
                  <a:srgbClr val="FFC000"/>
                </a:solidFill>
              </a:rPr>
              <a:t>Client-side</a:t>
            </a:r>
            <a:r>
              <a:rPr lang="pt-BR" sz="1050" b="1" dirty="0">
                <a:solidFill>
                  <a:srgbClr val="FFC000"/>
                </a:solidFill>
              </a:rPr>
              <a:t> web </a:t>
            </a:r>
            <a:r>
              <a:rPr lang="pt-BR" sz="1050" b="1" dirty="0" err="1">
                <a:solidFill>
                  <a:srgbClr val="FFC000"/>
                </a:solidFill>
              </a:rPr>
              <a:t>application</a:t>
            </a:r>
            <a:endParaRPr lang="pt-BR" sz="1050" b="1" dirty="0">
              <a:solidFill>
                <a:srgbClr val="FFC000"/>
              </a:solidFill>
            </a:endParaRPr>
          </a:p>
          <a:p>
            <a:pPr algn="ctr"/>
            <a:r>
              <a:rPr lang="pt-BR" sz="1050" b="1" dirty="0">
                <a:solidFill>
                  <a:srgbClr val="FFC000"/>
                </a:solidFill>
              </a:rPr>
              <a:t>[HTML, CSS, </a:t>
            </a:r>
            <a:r>
              <a:rPr lang="pt-BR" sz="1050" b="1" dirty="0" err="1">
                <a:solidFill>
                  <a:srgbClr val="FFC000"/>
                </a:solidFill>
              </a:rPr>
              <a:t>Js</a:t>
            </a:r>
            <a:r>
              <a:rPr lang="pt-BR" sz="1050" b="1" dirty="0">
                <a:solidFill>
                  <a:srgbClr val="FFC000"/>
                </a:solidFill>
              </a:rPr>
              <a:t>, </a:t>
            </a:r>
            <a:r>
              <a:rPr lang="pt-BR" sz="1050" b="1" dirty="0" err="1">
                <a:solidFill>
                  <a:srgbClr val="FFC000"/>
                </a:solidFill>
              </a:rPr>
              <a:t>React</a:t>
            </a:r>
            <a:r>
              <a:rPr lang="pt-BR" sz="1050" b="1" dirty="0">
                <a:solidFill>
                  <a:srgbClr val="FFC000"/>
                </a:solidFill>
              </a:rPr>
              <a:t>]</a:t>
            </a:r>
          </a:p>
          <a:p>
            <a:pPr algn="ctr"/>
            <a:endParaRPr lang="pt-BR" sz="1050" b="1" dirty="0">
              <a:solidFill>
                <a:srgbClr val="FFC000"/>
              </a:solidFill>
            </a:endParaRPr>
          </a:p>
          <a:p>
            <a:pPr algn="ctr"/>
            <a:r>
              <a:rPr lang="pt-BR" sz="1050" dirty="0">
                <a:solidFill>
                  <a:srgbClr val="FFC000"/>
                </a:solidFill>
              </a:rPr>
              <a:t>Site institucional e aplicação final para usuários</a:t>
            </a:r>
          </a:p>
        </p:txBody>
      </p:sp>
      <p:cxnSp>
        <p:nvCxnSpPr>
          <p:cNvPr id="74" name="Conector de seta reta 10">
            <a:extLst>
              <a:ext uri="{FF2B5EF4-FFF2-40B4-BE49-F238E27FC236}">
                <a16:creationId xmlns:a16="http://schemas.microsoft.com/office/drawing/2014/main" id="{6F02006A-1958-41B8-A0FC-432279C8C515}"/>
              </a:ext>
            </a:extLst>
          </p:cNvPr>
          <p:cNvCxnSpPr>
            <a:cxnSpLocks/>
            <a:stCxn id="31" idx="1"/>
            <a:endCxn id="64" idx="3"/>
          </p:cNvCxnSpPr>
          <p:nvPr/>
        </p:nvCxnSpPr>
        <p:spPr>
          <a:xfrm flipH="1">
            <a:off x="3896111" y="2681677"/>
            <a:ext cx="811936" cy="7784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602EC3B7-F7EC-4D93-9573-FD11382F5D18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3385396" y="1847278"/>
            <a:ext cx="728621" cy="3688322"/>
          </a:xfrm>
          <a:prstGeom prst="bentConnector2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10">
            <a:extLst>
              <a:ext uri="{FF2B5EF4-FFF2-40B4-BE49-F238E27FC236}">
                <a16:creationId xmlns:a16="http://schemas.microsoft.com/office/drawing/2014/main" id="{04C18F44-28F1-4505-A0B2-557B8C4903CE}"/>
              </a:ext>
            </a:extLst>
          </p:cNvPr>
          <p:cNvCxnSpPr>
            <a:cxnSpLocks/>
            <a:stCxn id="38" idx="0"/>
            <a:endCxn id="35" idx="2"/>
          </p:cNvCxnSpPr>
          <p:nvPr/>
        </p:nvCxnSpPr>
        <p:spPr>
          <a:xfrm flipV="1">
            <a:off x="7890467" y="1381823"/>
            <a:ext cx="0" cy="654401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10">
            <a:extLst>
              <a:ext uri="{FF2B5EF4-FFF2-40B4-BE49-F238E27FC236}">
                <a16:creationId xmlns:a16="http://schemas.microsoft.com/office/drawing/2014/main" id="{721A7B92-15F6-466A-8FD6-EE6F98AD893F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6479685" y="2405556"/>
            <a:ext cx="524956" cy="242374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10">
            <a:extLst>
              <a:ext uri="{FF2B5EF4-FFF2-40B4-BE49-F238E27FC236}">
                <a16:creationId xmlns:a16="http://schemas.microsoft.com/office/drawing/2014/main" id="{058F8191-D4C7-41F1-A7DB-778260B314B3}"/>
              </a:ext>
            </a:extLst>
          </p:cNvPr>
          <p:cNvCxnSpPr>
            <a:cxnSpLocks/>
          </p:cNvCxnSpPr>
          <p:nvPr/>
        </p:nvCxnSpPr>
        <p:spPr>
          <a:xfrm flipH="1" flipV="1">
            <a:off x="6479685" y="1472945"/>
            <a:ext cx="539855" cy="56328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9AF8F848-A00B-4871-A475-3A6E765D0135}"/>
              </a:ext>
            </a:extLst>
          </p:cNvPr>
          <p:cNvSpPr/>
          <p:nvPr/>
        </p:nvSpPr>
        <p:spPr>
          <a:xfrm>
            <a:off x="4519243" y="317856"/>
            <a:ext cx="4533835" cy="915217"/>
          </a:xfrm>
          <a:prstGeom prst="wedgeRectCallout">
            <a:avLst>
              <a:gd name="adj1" fmla="val -51572"/>
              <a:gd name="adj2" fmla="val 196437"/>
            </a:avLst>
          </a:prstGeom>
          <a:solidFill>
            <a:srgbClr val="FFCC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4" name="Google Shape;244;p34"/>
          <p:cNvSpPr/>
          <p:nvPr/>
        </p:nvSpPr>
        <p:spPr>
          <a:xfrm>
            <a:off x="-406993" y="4303537"/>
            <a:ext cx="1688075" cy="1687826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250825" y="-1781825"/>
            <a:ext cx="2033100" cy="20328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DIAGRAMA DE CLASSES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8447136" y="3679383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8562105" y="4640074"/>
            <a:ext cx="304952" cy="304952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8866654" y="4231747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9053078" y="4822252"/>
            <a:ext cx="321248" cy="3212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DF84BA-2987-4BD9-A30B-FDEF2B36A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00" y="1148835"/>
            <a:ext cx="3733964" cy="30829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DBB6AF-B412-47E5-BA4C-E697CD0B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42" y="286454"/>
            <a:ext cx="4587227" cy="978820"/>
          </a:xfrm>
          <a:prstGeom prst="rect">
            <a:avLst/>
          </a:prstGeom>
        </p:spPr>
      </p:pic>
      <p:sp>
        <p:nvSpPr>
          <p:cNvPr id="26" name="Balão de Fala: Retângulo 25">
            <a:extLst>
              <a:ext uri="{FF2B5EF4-FFF2-40B4-BE49-F238E27FC236}">
                <a16:creationId xmlns:a16="http://schemas.microsoft.com/office/drawing/2014/main" id="{70CC5D5C-9747-43BD-AEC4-C4FFD79A0D4D}"/>
              </a:ext>
            </a:extLst>
          </p:cNvPr>
          <p:cNvSpPr/>
          <p:nvPr/>
        </p:nvSpPr>
        <p:spPr>
          <a:xfrm rot="10800000">
            <a:off x="4519243" y="4067659"/>
            <a:ext cx="4533835" cy="915217"/>
          </a:xfrm>
          <a:prstGeom prst="wedgeRectCallout">
            <a:avLst>
              <a:gd name="adj1" fmla="val 109776"/>
              <a:gd name="adj2" fmla="val 163908"/>
            </a:avLst>
          </a:prstGeom>
          <a:solidFill>
            <a:srgbClr val="FFCC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D0ABCC0-7F0C-4055-A298-409418BC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242" y="3925037"/>
            <a:ext cx="4579875" cy="10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1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6;p31"/>
          <p:cNvSpPr/>
          <p:nvPr/>
        </p:nvSpPr>
        <p:spPr>
          <a:xfrm>
            <a:off x="3013354" y="529420"/>
            <a:ext cx="3495482" cy="3495482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subTitle" idx="2"/>
          </p:nvPr>
        </p:nvSpPr>
        <p:spPr>
          <a:xfrm flipH="1">
            <a:off x="3013354" y="1769358"/>
            <a:ext cx="3495482" cy="1015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>
                <a:solidFill>
                  <a:srgbClr val="FFC000"/>
                </a:solidFill>
              </a:rPr>
              <a:t>PLANILHA DE TESTES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>
                <a:solidFill>
                  <a:srgbClr val="FFC000"/>
                </a:solidFill>
              </a:rPr>
              <a:t>(UAT)</a:t>
            </a:r>
          </a:p>
        </p:txBody>
      </p:sp>
      <p:sp>
        <p:nvSpPr>
          <p:cNvPr id="13" name="Elipse 12"/>
          <p:cNvSpPr/>
          <p:nvPr/>
        </p:nvSpPr>
        <p:spPr>
          <a:xfrm>
            <a:off x="1563705" y="1358694"/>
            <a:ext cx="261356" cy="261356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429352" y="918718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839067" y="1620050"/>
            <a:ext cx="261356" cy="261356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854007" y="651273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A8A889FE-59A4-4C81-B8E4-4CE6AE652E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35781" y="3880708"/>
            <a:ext cx="912094" cy="912094"/>
          </a:xfrm>
          <a:prstGeom prst="rect">
            <a:avLst/>
          </a:prstGeom>
        </p:spPr>
      </p:pic>
      <p:pic>
        <p:nvPicPr>
          <p:cNvPr id="17" name="Imagem 16" descr="Uma imagem contendo Forma&#10;&#10;Descrição gerada automaticamente">
            <a:extLst>
              <a:ext uri="{FF2B5EF4-FFF2-40B4-BE49-F238E27FC236}">
                <a16:creationId xmlns:a16="http://schemas.microsoft.com/office/drawing/2014/main" id="{A64FD0A4-57EF-4EDB-8A56-CBBDDD7D5CD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flipH="1" flipV="1">
            <a:off x="7784137" y="3880708"/>
            <a:ext cx="912094" cy="912094"/>
          </a:xfrm>
          <a:prstGeom prst="rect">
            <a:avLst/>
          </a:prstGeom>
        </p:spPr>
      </p:pic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07C4085D-CF75-44E5-A15A-09D121FAA8A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809959" y="3880708"/>
            <a:ext cx="912094" cy="9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0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6;p31"/>
          <p:cNvSpPr/>
          <p:nvPr/>
        </p:nvSpPr>
        <p:spPr>
          <a:xfrm>
            <a:off x="3013354" y="529420"/>
            <a:ext cx="3495482" cy="3495482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700145" y="-840582"/>
            <a:ext cx="1439700" cy="143970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/>
          <p:nvPr/>
        </p:nvSpPr>
        <p:spPr>
          <a:xfrm rot="-1799740">
            <a:off x="7443323" y="-334982"/>
            <a:ext cx="3303006" cy="1015784"/>
          </a:xfrm>
          <a:prstGeom prst="roundRect">
            <a:avLst>
              <a:gd name="adj" fmla="val 50000"/>
            </a:avLst>
          </a:prstGeom>
          <a:solidFill>
            <a:srgbClr val="FFC000">
              <a:alpha val="5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subTitle" idx="2"/>
          </p:nvPr>
        </p:nvSpPr>
        <p:spPr>
          <a:xfrm flipH="1">
            <a:off x="3161023" y="1755658"/>
            <a:ext cx="3200143" cy="1043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>
                <a:solidFill>
                  <a:srgbClr val="FFC000"/>
                </a:solidFill>
              </a:rPr>
              <a:t>SITE INSTITUCIONAL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>
                <a:solidFill>
                  <a:srgbClr val="FFC000"/>
                </a:solidFill>
              </a:rPr>
              <a:t>APLICAÇÃO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697" y="3680754"/>
            <a:ext cx="1260252" cy="65622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83" y="3996437"/>
            <a:ext cx="558124" cy="75346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19" y="3680754"/>
            <a:ext cx="651474" cy="631366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1115446" y="4567727"/>
            <a:ext cx="304952" cy="304952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419995" y="4159400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606419" y="4749905"/>
            <a:ext cx="321248" cy="3212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000477" y="3607036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450C635-3D9C-4383-AC39-4BED2F29065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t="9618" r="19503" b="9471"/>
          <a:stretch/>
        </p:blipFill>
        <p:spPr>
          <a:xfrm>
            <a:off x="6862328" y="3255538"/>
            <a:ext cx="548279" cy="51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6;p31"/>
          <p:cNvSpPr/>
          <p:nvPr/>
        </p:nvSpPr>
        <p:spPr>
          <a:xfrm>
            <a:off x="3013354" y="529420"/>
            <a:ext cx="3495482" cy="3495482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8687473" y="1527199"/>
            <a:ext cx="1279200" cy="12792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12;p31"/>
          <p:cNvSpPr/>
          <p:nvPr/>
        </p:nvSpPr>
        <p:spPr>
          <a:xfrm>
            <a:off x="950524" y="4434239"/>
            <a:ext cx="1279200" cy="12792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Elipse 54"/>
          <p:cNvSpPr/>
          <p:nvPr/>
        </p:nvSpPr>
        <p:spPr>
          <a:xfrm>
            <a:off x="1924772" y="2115018"/>
            <a:ext cx="304952" cy="304952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1374120" y="1894646"/>
            <a:ext cx="372848" cy="3728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1560544" y="2485151"/>
            <a:ext cx="321248" cy="3212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1647277" y="1250928"/>
            <a:ext cx="534890" cy="53489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Google Shape;211;p31"/>
          <p:cNvSpPr txBox="1">
            <a:spLocks noGrp="1"/>
          </p:cNvSpPr>
          <p:nvPr>
            <p:ph type="subTitle" idx="2"/>
          </p:nvPr>
        </p:nvSpPr>
        <p:spPr>
          <a:xfrm flipH="1">
            <a:off x="3148178" y="1843050"/>
            <a:ext cx="3242348" cy="868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>
                <a:solidFill>
                  <a:srgbClr val="FFC000"/>
                </a:solidFill>
              </a:rPr>
              <a:t>CONSIDERAÇ</a:t>
            </a:r>
            <a:r>
              <a:rPr lang="pt-BR" sz="2400" b="1" dirty="0">
                <a:solidFill>
                  <a:srgbClr val="FFC000"/>
                </a:solidFill>
              </a:rPr>
              <a:t>Õ</a:t>
            </a:r>
            <a:r>
              <a:rPr lang="pt-BR" sz="2400" dirty="0">
                <a:solidFill>
                  <a:srgbClr val="FFC000"/>
                </a:solidFill>
              </a:rPr>
              <a:t>ES FINAIS</a:t>
            </a:r>
          </a:p>
        </p:txBody>
      </p:sp>
    </p:spTree>
    <p:extLst>
      <p:ext uri="{BB962C8B-B14F-4D97-AF65-F5344CB8AC3E}">
        <p14:creationId xmlns:p14="http://schemas.microsoft.com/office/powerpoint/2010/main" val="275833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6;p31"/>
          <p:cNvSpPr/>
          <p:nvPr/>
        </p:nvSpPr>
        <p:spPr>
          <a:xfrm>
            <a:off x="3013354" y="529420"/>
            <a:ext cx="3495482" cy="3495482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1;p31"/>
          <p:cNvSpPr txBox="1">
            <a:spLocks noGrp="1"/>
          </p:cNvSpPr>
          <p:nvPr>
            <p:ph type="subTitle" idx="2"/>
          </p:nvPr>
        </p:nvSpPr>
        <p:spPr>
          <a:xfrm flipH="1">
            <a:off x="3667636" y="1587895"/>
            <a:ext cx="2251820" cy="524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>
                <a:solidFill>
                  <a:srgbClr val="FFC000"/>
                </a:solidFill>
              </a:rPr>
              <a:t>OBRIGADO(A)!</a:t>
            </a:r>
          </a:p>
        </p:txBody>
      </p:sp>
      <p:sp>
        <p:nvSpPr>
          <p:cNvPr id="10" name="Google Shape;211;p31"/>
          <p:cNvSpPr txBox="1">
            <a:spLocks noGrp="1"/>
          </p:cNvSpPr>
          <p:nvPr>
            <p:ph type="subTitle" idx="2"/>
          </p:nvPr>
        </p:nvSpPr>
        <p:spPr>
          <a:xfrm flipH="1">
            <a:off x="3568699" y="2543912"/>
            <a:ext cx="2449695" cy="524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>
                <a:solidFill>
                  <a:schemeClr val="tx1">
                    <a:lumMod val="75000"/>
                  </a:schemeClr>
                </a:solidFill>
              </a:rPr>
              <a:t>Possui dúvidas?</a:t>
            </a:r>
          </a:p>
        </p:txBody>
      </p:sp>
      <p:sp>
        <p:nvSpPr>
          <p:cNvPr id="11" name="Google Shape;241;p34"/>
          <p:cNvSpPr txBox="1">
            <a:spLocks/>
          </p:cNvSpPr>
          <p:nvPr/>
        </p:nvSpPr>
        <p:spPr>
          <a:xfrm>
            <a:off x="3885118" y="4024902"/>
            <a:ext cx="1751953" cy="7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US" sz="1800" dirty="0" err="1"/>
              <a:t>Equipe</a:t>
            </a:r>
            <a:r>
              <a:rPr lang="en-US" sz="1800" dirty="0"/>
              <a:t> </a:t>
            </a:r>
            <a:r>
              <a:rPr lang="en-US" sz="1800" dirty="0" err="1"/>
              <a:t>MusicAll</a:t>
            </a:r>
            <a:endParaRPr lang="en-US" sz="1800" dirty="0"/>
          </a:p>
        </p:txBody>
      </p:sp>
      <p:sp>
        <p:nvSpPr>
          <p:cNvPr id="13" name="Google Shape;213;p31"/>
          <p:cNvSpPr/>
          <p:nvPr/>
        </p:nvSpPr>
        <p:spPr>
          <a:xfrm>
            <a:off x="8504400" y="-466701"/>
            <a:ext cx="1279200" cy="12792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2;p31"/>
          <p:cNvSpPr/>
          <p:nvPr/>
        </p:nvSpPr>
        <p:spPr>
          <a:xfrm>
            <a:off x="767451" y="2440339"/>
            <a:ext cx="1279200" cy="12792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59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EQUIPE E ORGANIZAÇÃO</a:t>
            </a:r>
          </a:p>
        </p:txBody>
      </p:sp>
      <p:sp>
        <p:nvSpPr>
          <p:cNvPr id="181" name="Google Shape;181;p29"/>
          <p:cNvSpPr/>
          <p:nvPr/>
        </p:nvSpPr>
        <p:spPr>
          <a:xfrm rot="3052750">
            <a:off x="7912042" y="3872221"/>
            <a:ext cx="1936359" cy="1006903"/>
          </a:xfrm>
          <a:prstGeom prst="roundRect">
            <a:avLst>
              <a:gd name="adj" fmla="val 50000"/>
            </a:avLst>
          </a:prstGeom>
          <a:solidFill>
            <a:srgbClr val="FFC000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7202332" y="4660350"/>
            <a:ext cx="966300" cy="966300"/>
          </a:xfrm>
          <a:prstGeom prst="ellipse">
            <a:avLst/>
          </a:prstGeom>
          <a:solidFill>
            <a:srgbClr val="FFC000">
              <a:alpha val="4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950751" y="4183177"/>
            <a:ext cx="1477500" cy="14775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9"/>
          <p:cNvSpPr/>
          <p:nvPr/>
        </p:nvSpPr>
        <p:spPr>
          <a:xfrm rot="3052750">
            <a:off x="4619234" y="-434907"/>
            <a:ext cx="1392687" cy="941620"/>
          </a:xfrm>
          <a:prstGeom prst="roundRect">
            <a:avLst>
              <a:gd name="adj" fmla="val 50000"/>
            </a:avLst>
          </a:prstGeom>
          <a:solidFill>
            <a:srgbClr val="FFC000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8" t="1392" r="13157" b="16361"/>
          <a:stretch/>
        </p:blipFill>
        <p:spPr>
          <a:xfrm>
            <a:off x="7547875" y="992369"/>
            <a:ext cx="1241515" cy="1233196"/>
          </a:xfrm>
          <a:prstGeom prst="ellipse">
            <a:avLst/>
          </a:prstGeom>
          <a:ln>
            <a:noFill/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0" t="7807" r="14888" b="18444"/>
          <a:stretch/>
        </p:blipFill>
        <p:spPr>
          <a:xfrm>
            <a:off x="5744058" y="2628050"/>
            <a:ext cx="1298414" cy="1233196"/>
          </a:xfrm>
          <a:prstGeom prst="ellipse">
            <a:avLst/>
          </a:prstGeom>
          <a:ln>
            <a:noFill/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t="6161" r="20709" b="21541"/>
          <a:stretch/>
        </p:blipFill>
        <p:spPr>
          <a:xfrm>
            <a:off x="4012018" y="992369"/>
            <a:ext cx="1226637" cy="1233196"/>
          </a:xfrm>
          <a:prstGeom prst="ellipse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2667" r="24914" b="57184"/>
          <a:stretch/>
        </p:blipFill>
        <p:spPr>
          <a:xfrm>
            <a:off x="2423869" y="2628050"/>
            <a:ext cx="1228646" cy="1233196"/>
          </a:xfrm>
          <a:prstGeom prst="ellipse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1" t="-314" r="12802" b="61594"/>
          <a:stretch/>
        </p:blipFill>
        <p:spPr>
          <a:xfrm>
            <a:off x="807432" y="992369"/>
            <a:ext cx="1300680" cy="1233196"/>
          </a:xfrm>
          <a:prstGeom prst="ellipse">
            <a:avLst/>
          </a:prstGeom>
        </p:spPr>
      </p:pic>
      <p:sp>
        <p:nvSpPr>
          <p:cNvPr id="20" name="Google Shape;180;p29"/>
          <p:cNvSpPr txBox="1">
            <a:spLocks/>
          </p:cNvSpPr>
          <p:nvPr/>
        </p:nvSpPr>
        <p:spPr>
          <a:xfrm>
            <a:off x="918685" y="2225565"/>
            <a:ext cx="1078174" cy="71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pt-BR" dirty="0">
                <a:solidFill>
                  <a:srgbClr val="FFC000"/>
                </a:solidFill>
              </a:rPr>
              <a:t>Maria</a:t>
            </a: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Analista de Negócios</a:t>
            </a:r>
          </a:p>
        </p:txBody>
      </p:sp>
      <p:sp>
        <p:nvSpPr>
          <p:cNvPr id="21" name="Google Shape;180;p29"/>
          <p:cNvSpPr txBox="1">
            <a:spLocks/>
          </p:cNvSpPr>
          <p:nvPr/>
        </p:nvSpPr>
        <p:spPr>
          <a:xfrm>
            <a:off x="2385367" y="3861246"/>
            <a:ext cx="130565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pt-BR" dirty="0">
                <a:solidFill>
                  <a:srgbClr val="FFC000"/>
                </a:solidFill>
              </a:rPr>
              <a:t>Oliver</a:t>
            </a: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Desenvolvedor</a:t>
            </a:r>
          </a:p>
        </p:txBody>
      </p:sp>
      <p:sp>
        <p:nvSpPr>
          <p:cNvPr id="22" name="Google Shape;180;p29"/>
          <p:cNvSpPr txBox="1">
            <a:spLocks/>
          </p:cNvSpPr>
          <p:nvPr/>
        </p:nvSpPr>
        <p:spPr>
          <a:xfrm>
            <a:off x="5744058" y="3861246"/>
            <a:ext cx="1298414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pt-BR" dirty="0">
                <a:solidFill>
                  <a:srgbClr val="FFC000"/>
                </a:solidFill>
              </a:rPr>
              <a:t>Ramon</a:t>
            </a: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Desenvolvedor</a:t>
            </a:r>
          </a:p>
        </p:txBody>
      </p:sp>
      <p:sp>
        <p:nvSpPr>
          <p:cNvPr id="23" name="Google Shape;180;p29"/>
          <p:cNvSpPr txBox="1">
            <a:spLocks/>
          </p:cNvSpPr>
          <p:nvPr/>
        </p:nvSpPr>
        <p:spPr>
          <a:xfrm>
            <a:off x="4012018" y="2225565"/>
            <a:ext cx="1226637" cy="72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pt-BR" dirty="0">
                <a:solidFill>
                  <a:srgbClr val="FFC000"/>
                </a:solidFill>
              </a:rPr>
              <a:t>Pedro</a:t>
            </a: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Gestor de Projetos</a:t>
            </a:r>
          </a:p>
        </p:txBody>
      </p:sp>
      <p:sp>
        <p:nvSpPr>
          <p:cNvPr id="24" name="Google Shape;180;p29"/>
          <p:cNvSpPr txBox="1">
            <a:spLocks/>
          </p:cNvSpPr>
          <p:nvPr/>
        </p:nvSpPr>
        <p:spPr>
          <a:xfrm>
            <a:off x="7519425" y="2225565"/>
            <a:ext cx="1298414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14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pt-BR" dirty="0">
                <a:solidFill>
                  <a:srgbClr val="FFC000"/>
                </a:solidFill>
              </a:rPr>
              <a:t>Wellington</a:t>
            </a:r>
          </a:p>
          <a:p>
            <a:pPr algn="ctr"/>
            <a:r>
              <a:rPr lang="pt-BR" sz="1200" dirty="0">
                <a:solidFill>
                  <a:srgbClr val="FFC000"/>
                </a:solidFill>
              </a:rPr>
              <a:t>Desenvolvedor</a:t>
            </a:r>
          </a:p>
        </p:txBody>
      </p:sp>
      <p:sp>
        <p:nvSpPr>
          <p:cNvPr id="25" name="Elipse 24"/>
          <p:cNvSpPr/>
          <p:nvPr/>
        </p:nvSpPr>
        <p:spPr>
          <a:xfrm>
            <a:off x="1965314" y="2116680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85367" y="2628050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506615" y="2628050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937046" y="2138962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5177804" y="2138962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5667481" y="2628050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901279" y="2628050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7390956" y="2114998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1023477" y="1265913"/>
            <a:ext cx="1658700" cy="1658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4984895" y="1248094"/>
            <a:ext cx="1658700" cy="1658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2971022" y="2273693"/>
            <a:ext cx="1658700" cy="16587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7018670" y="2273819"/>
            <a:ext cx="1658700" cy="16587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ctrTitle" idx="7"/>
          </p:nvPr>
        </p:nvSpPr>
        <p:spPr>
          <a:xfrm>
            <a:off x="1023477" y="2926012"/>
            <a:ext cx="1648664" cy="792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600" dirty="0">
                <a:solidFill>
                  <a:srgbClr val="FFC000"/>
                </a:solidFill>
              </a:rPr>
              <a:t>Falta de plataformas eficientes </a:t>
            </a:r>
            <a:endParaRPr sz="1600" dirty="0">
              <a:solidFill>
                <a:srgbClr val="FFC000"/>
              </a:solidFill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ctrTitle" idx="3"/>
          </p:nvPr>
        </p:nvSpPr>
        <p:spPr>
          <a:xfrm>
            <a:off x="2971022" y="1408842"/>
            <a:ext cx="1658700" cy="864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Existentes não ajudam na integração </a:t>
            </a:r>
            <a:endParaRPr sz="1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 idx="9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JUSTIFICATIVA</a:t>
            </a:r>
            <a:endParaRPr dirty="0">
              <a:solidFill>
                <a:srgbClr val="FFC000"/>
              </a:solidFill>
            </a:endParaRPr>
          </a:p>
        </p:txBody>
      </p:sp>
      <p:grpSp>
        <p:nvGrpSpPr>
          <p:cNvPr id="16" name="Google Shape;4135;p58"/>
          <p:cNvGrpSpPr/>
          <p:nvPr/>
        </p:nvGrpSpPr>
        <p:grpSpPr>
          <a:xfrm>
            <a:off x="1281567" y="1574105"/>
            <a:ext cx="1142182" cy="1042316"/>
            <a:chOff x="1958520" y="2302574"/>
            <a:chExt cx="359213" cy="327807"/>
          </a:xfrm>
          <a:solidFill>
            <a:schemeClr val="tx1">
              <a:lumMod val="75000"/>
            </a:schemeClr>
          </a:solidFill>
        </p:grpSpPr>
        <p:sp>
          <p:nvSpPr>
            <p:cNvPr id="17" name="Google Shape;4136;p58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37;p58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38;p58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382;p58"/>
          <p:cNvGrpSpPr/>
          <p:nvPr/>
        </p:nvGrpSpPr>
        <p:grpSpPr>
          <a:xfrm>
            <a:off x="1604326" y="1706124"/>
            <a:ext cx="518522" cy="514794"/>
            <a:chOff x="1952836" y="3680964"/>
            <a:chExt cx="357720" cy="355148"/>
          </a:xfrm>
          <a:solidFill>
            <a:schemeClr val="tx1">
              <a:lumMod val="75000"/>
            </a:schemeClr>
          </a:solidFill>
        </p:grpSpPr>
        <p:sp>
          <p:nvSpPr>
            <p:cNvPr id="21" name="Google Shape;4383;p58"/>
            <p:cNvSpPr/>
            <p:nvPr/>
          </p:nvSpPr>
          <p:spPr>
            <a:xfrm>
              <a:off x="2054166" y="3814144"/>
              <a:ext cx="38233" cy="49188"/>
            </a:xfrm>
            <a:custGeom>
              <a:avLst/>
              <a:gdLst/>
              <a:ahLst/>
              <a:cxnLst/>
              <a:rect l="l" t="t" r="r" b="b"/>
              <a:pathLst>
                <a:path w="1204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84;p58"/>
            <p:cNvSpPr/>
            <p:nvPr/>
          </p:nvSpPr>
          <p:spPr>
            <a:xfrm>
              <a:off x="2170992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85;p58"/>
            <p:cNvSpPr/>
            <p:nvPr/>
          </p:nvSpPr>
          <p:spPr>
            <a:xfrm>
              <a:off x="2070043" y="3908647"/>
              <a:ext cx="122924" cy="33311"/>
            </a:xfrm>
            <a:custGeom>
              <a:avLst/>
              <a:gdLst/>
              <a:ahLst/>
              <a:cxnLst/>
              <a:rect l="l" t="t" r="r" b="b"/>
              <a:pathLst>
                <a:path w="3871" h="1049" extrusionOk="0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86;p58"/>
            <p:cNvSpPr/>
            <p:nvPr/>
          </p:nvSpPr>
          <p:spPr>
            <a:xfrm>
              <a:off x="1952836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87;p58"/>
            <p:cNvSpPr/>
            <p:nvPr/>
          </p:nvSpPr>
          <p:spPr>
            <a:xfrm>
              <a:off x="2012217" y="3739075"/>
              <a:ext cx="298338" cy="297036"/>
            </a:xfrm>
            <a:custGeom>
              <a:avLst/>
              <a:gdLst/>
              <a:ahLst/>
              <a:cxnLst/>
              <a:rect l="l" t="t" r="r" b="b"/>
              <a:pathLst>
                <a:path w="9395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96;p30"/>
          <p:cNvSpPr txBox="1">
            <a:spLocks/>
          </p:cNvSpPr>
          <p:nvPr/>
        </p:nvSpPr>
        <p:spPr>
          <a:xfrm>
            <a:off x="4994923" y="2926011"/>
            <a:ext cx="1648664" cy="79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18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 SemiBold"/>
              <a:buNone/>
              <a:defRPr sz="2400" b="0" i="0" u="none" strike="noStrike" cap="none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9pPr>
          </a:lstStyle>
          <a:p>
            <a:pPr algn="ctr"/>
            <a:r>
              <a:rPr lang="pt-BR" sz="1600" dirty="0">
                <a:solidFill>
                  <a:srgbClr val="FFC000"/>
                </a:solidFill>
              </a:rPr>
              <a:t>Existentes esquecidas e desatualizadas</a:t>
            </a:r>
          </a:p>
        </p:txBody>
      </p:sp>
      <p:sp>
        <p:nvSpPr>
          <p:cNvPr id="31" name="Google Shape;200;p30"/>
          <p:cNvSpPr txBox="1">
            <a:spLocks noGrp="1"/>
          </p:cNvSpPr>
          <p:nvPr>
            <p:ph type="ctrTitle" idx="3"/>
          </p:nvPr>
        </p:nvSpPr>
        <p:spPr>
          <a:xfrm>
            <a:off x="6885833" y="1408842"/>
            <a:ext cx="1881963" cy="864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Dificuldade na filtragem de novas pessoas</a:t>
            </a:r>
            <a:endParaRPr sz="1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3" name="Google Shape;5356;p60"/>
          <p:cNvGrpSpPr/>
          <p:nvPr/>
        </p:nvGrpSpPr>
        <p:grpSpPr>
          <a:xfrm>
            <a:off x="3223569" y="2744611"/>
            <a:ext cx="1153649" cy="716864"/>
            <a:chOff x="5318259" y="2982111"/>
            <a:chExt cx="371013" cy="220787"/>
          </a:xfrm>
          <a:solidFill>
            <a:schemeClr val="tx1">
              <a:lumMod val="75000"/>
            </a:schemeClr>
          </a:solidFill>
        </p:grpSpPr>
        <p:sp>
          <p:nvSpPr>
            <p:cNvPr id="44" name="Google Shape;5357;p60"/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58;p60"/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359;p60"/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360;p60"/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361;p60"/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362;p60"/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63;p60"/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64;p60"/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656;p60"/>
          <p:cNvGrpSpPr/>
          <p:nvPr/>
        </p:nvGrpSpPr>
        <p:grpSpPr>
          <a:xfrm>
            <a:off x="5554758" y="1682250"/>
            <a:ext cx="502468" cy="505140"/>
            <a:chOff x="3095745" y="3805393"/>
            <a:chExt cx="352840" cy="354717"/>
          </a:xfrm>
          <a:solidFill>
            <a:schemeClr val="tx1">
              <a:lumMod val="75000"/>
            </a:schemeClr>
          </a:solidFill>
        </p:grpSpPr>
        <p:sp>
          <p:nvSpPr>
            <p:cNvPr id="53" name="Google Shape;5657;p60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58;p60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659;p60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60;p60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61;p60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62;p60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135;p58"/>
          <p:cNvGrpSpPr/>
          <p:nvPr/>
        </p:nvGrpSpPr>
        <p:grpSpPr>
          <a:xfrm>
            <a:off x="5243154" y="1555506"/>
            <a:ext cx="1142182" cy="1042316"/>
            <a:chOff x="1958520" y="2302574"/>
            <a:chExt cx="359213" cy="327807"/>
          </a:xfrm>
          <a:solidFill>
            <a:schemeClr val="tx1">
              <a:lumMod val="75000"/>
            </a:schemeClr>
          </a:solidFill>
        </p:grpSpPr>
        <p:sp>
          <p:nvSpPr>
            <p:cNvPr id="60" name="Google Shape;4136;p58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7;p58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38;p58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Elipse 62"/>
          <p:cNvSpPr/>
          <p:nvPr/>
        </p:nvSpPr>
        <p:spPr>
          <a:xfrm>
            <a:off x="2842857" y="1046744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2518742" y="1066976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2480852" y="1379568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785257" y="2183413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588068" y="2441066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934003" y="2588437"/>
            <a:ext cx="217770" cy="217770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oogle Shape;5625;p60"/>
          <p:cNvGrpSpPr/>
          <p:nvPr/>
        </p:nvGrpSpPr>
        <p:grpSpPr>
          <a:xfrm>
            <a:off x="7237800" y="3225755"/>
            <a:ext cx="264550" cy="353222"/>
            <a:chOff x="903530" y="3806125"/>
            <a:chExt cx="264550" cy="353222"/>
          </a:xfrm>
          <a:solidFill>
            <a:schemeClr val="tx1">
              <a:lumMod val="75000"/>
            </a:schemeClr>
          </a:solidFill>
        </p:grpSpPr>
        <p:sp>
          <p:nvSpPr>
            <p:cNvPr id="71" name="Google Shape;5626;p60"/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27;p60"/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28;p60"/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29;p60"/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5625;p60"/>
          <p:cNvGrpSpPr/>
          <p:nvPr/>
        </p:nvGrpSpPr>
        <p:grpSpPr>
          <a:xfrm>
            <a:off x="7033882" y="2961414"/>
            <a:ext cx="264550" cy="353222"/>
            <a:chOff x="903530" y="3806125"/>
            <a:chExt cx="264550" cy="353222"/>
          </a:xfrm>
          <a:solidFill>
            <a:schemeClr val="tx1">
              <a:lumMod val="75000"/>
            </a:schemeClr>
          </a:solidFill>
        </p:grpSpPr>
        <p:sp>
          <p:nvSpPr>
            <p:cNvPr id="76" name="Google Shape;5626;p60"/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27;p60"/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28;p60"/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29;p60"/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5625;p60"/>
          <p:cNvGrpSpPr/>
          <p:nvPr/>
        </p:nvGrpSpPr>
        <p:grpSpPr>
          <a:xfrm>
            <a:off x="7343149" y="2773011"/>
            <a:ext cx="264550" cy="353222"/>
            <a:chOff x="903530" y="3806125"/>
            <a:chExt cx="264550" cy="353222"/>
          </a:xfrm>
          <a:solidFill>
            <a:schemeClr val="tx1">
              <a:lumMod val="75000"/>
            </a:schemeClr>
          </a:solidFill>
        </p:grpSpPr>
        <p:sp>
          <p:nvSpPr>
            <p:cNvPr id="81" name="Google Shape;5626;p60"/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27;p60"/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28;p60"/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29;p60"/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7622;p64"/>
          <p:cNvGrpSpPr/>
          <p:nvPr/>
        </p:nvGrpSpPr>
        <p:grpSpPr>
          <a:xfrm>
            <a:off x="7607699" y="2692861"/>
            <a:ext cx="890204" cy="833866"/>
            <a:chOff x="2753373" y="2902523"/>
            <a:chExt cx="347552" cy="325557"/>
          </a:xfrm>
          <a:solidFill>
            <a:schemeClr val="tx1">
              <a:lumMod val="75000"/>
            </a:schemeClr>
          </a:solidFill>
        </p:grpSpPr>
        <p:sp>
          <p:nvSpPr>
            <p:cNvPr id="86" name="Google Shape;7623;p64"/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624;p64"/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625;p64"/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626;p64"/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627;p64"/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628;p64"/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>
            <a:spLocks noGrp="1"/>
          </p:cNvSpPr>
          <p:nvPr>
            <p:ph type="title" idx="4294967295"/>
          </p:nvPr>
        </p:nvSpPr>
        <p:spPr>
          <a:xfrm rot="-5400000">
            <a:off x="-1030029" y="1337599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MULTIMEDIA</a:t>
            </a:r>
            <a:endParaRPr dirty="0"/>
          </a:p>
        </p:txBody>
      </p:sp>
      <p:sp>
        <p:nvSpPr>
          <p:cNvPr id="383" name="Google Shape;383;p41"/>
          <p:cNvSpPr txBox="1">
            <a:spLocks noGrp="1"/>
          </p:cNvSpPr>
          <p:nvPr>
            <p:ph type="title"/>
          </p:nvPr>
        </p:nvSpPr>
        <p:spPr>
          <a:xfrm rot="-5400000">
            <a:off x="-1203894" y="1777014"/>
            <a:ext cx="318902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PROPOSTA MUSICALL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2" y="776466"/>
            <a:ext cx="7903030" cy="37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>
            <a:spLocks noGrp="1"/>
          </p:cNvSpPr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GESTÃO DO PROJETO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5" t="5031" r="29092" b="7147"/>
          <a:stretch/>
        </p:blipFill>
        <p:spPr>
          <a:xfrm>
            <a:off x="1006867" y="137833"/>
            <a:ext cx="534256" cy="61793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87" y="137833"/>
            <a:ext cx="617934" cy="6179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291" b="9971"/>
          <a:stretch/>
        </p:blipFill>
        <p:spPr>
          <a:xfrm>
            <a:off x="3643785" y="137833"/>
            <a:ext cx="765367" cy="617934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1736465" y="451811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121763" y="451811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" t="10229" r="5500" b="10481"/>
          <a:stretch/>
        </p:blipFill>
        <p:spPr>
          <a:xfrm>
            <a:off x="5151516" y="137833"/>
            <a:ext cx="706210" cy="617934"/>
          </a:xfrm>
          <a:prstGeom prst="rect">
            <a:avLst/>
          </a:prstGeom>
        </p:spPr>
      </p:pic>
      <p:cxnSp>
        <p:nvCxnSpPr>
          <p:cNvPr id="12" name="Conector de seta reta 11"/>
          <p:cNvCxnSpPr/>
          <p:nvPr/>
        </p:nvCxnSpPr>
        <p:spPr>
          <a:xfrm>
            <a:off x="4627397" y="451811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12389" r="11327" b="10397"/>
          <a:stretch/>
        </p:blipFill>
        <p:spPr>
          <a:xfrm>
            <a:off x="6597255" y="137548"/>
            <a:ext cx="615242" cy="615242"/>
          </a:xfrm>
          <a:prstGeom prst="rect">
            <a:avLst/>
          </a:prstGeom>
        </p:spPr>
      </p:pic>
      <p:cxnSp>
        <p:nvCxnSpPr>
          <p:cNvPr id="16" name="Conector de seta reta 15"/>
          <p:cNvCxnSpPr>
            <a:cxnSpLocks/>
          </p:cNvCxnSpPr>
          <p:nvPr/>
        </p:nvCxnSpPr>
        <p:spPr>
          <a:xfrm>
            <a:off x="6070447" y="451811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79EBA73-AE1C-43CB-BD30-D8D5CA3B39B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256" t="2633" r="1471"/>
          <a:stretch/>
        </p:blipFill>
        <p:spPr>
          <a:xfrm>
            <a:off x="790575" y="1095797"/>
            <a:ext cx="8285086" cy="3180567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1A8B0E09-9A87-4A66-8AD3-3183EBC1CEEA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7955157" y="170343"/>
            <a:ext cx="615242" cy="615242"/>
          </a:xfrm>
          <a:prstGeom prst="rect">
            <a:avLst/>
          </a:prstGeom>
        </p:spPr>
      </p:pic>
      <p:cxnSp>
        <p:nvCxnSpPr>
          <p:cNvPr id="24" name="Conector de seta reta 15">
            <a:extLst>
              <a:ext uri="{FF2B5EF4-FFF2-40B4-BE49-F238E27FC236}">
                <a16:creationId xmlns:a16="http://schemas.microsoft.com/office/drawing/2014/main" id="{5A21D5E5-A88B-4220-A2BD-15C50F0C9F5C}"/>
              </a:ext>
            </a:extLst>
          </p:cNvPr>
          <p:cNvCxnSpPr>
            <a:cxnSpLocks/>
          </p:cNvCxnSpPr>
          <p:nvPr/>
        </p:nvCxnSpPr>
        <p:spPr>
          <a:xfrm>
            <a:off x="7457287" y="445169"/>
            <a:ext cx="2835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7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4">
            <a:extLst>
              <a:ext uri="{FF2B5EF4-FFF2-40B4-BE49-F238E27FC236}">
                <a16:creationId xmlns:a16="http://schemas.microsoft.com/office/drawing/2014/main" id="{1D83F2DC-B0F6-42CB-87B1-D8CA245C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13068"/>
          </a:xfrm>
          <a:prstGeom prst="homePlate">
            <a:avLst>
              <a:gd name="adj" fmla="val 16364"/>
            </a:avLst>
          </a:prstGeom>
          <a:solidFill>
            <a:srgbClr val="CC6600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 err="1">
                <a:solidFill>
                  <a:srgbClr val="FFFFFF"/>
                </a:solidFill>
                <a:latin typeface="Arial"/>
                <a:cs typeface="Calibri" pitchFamily="34" charset="0"/>
              </a:rPr>
              <a:t>Timeline</a:t>
            </a: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 - Sprint 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816EC4-FDD5-4AE5-8A4B-666753991AC8}"/>
              </a:ext>
            </a:extLst>
          </p:cNvPr>
          <p:cNvSpPr txBox="1"/>
          <p:nvPr/>
        </p:nvSpPr>
        <p:spPr>
          <a:xfrm>
            <a:off x="-54540" y="1353257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solidFill>
                  <a:srgbClr val="FFC000"/>
                </a:solidFill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588100-D8CB-4AEB-BBED-5FC5558C4F46}"/>
              </a:ext>
            </a:extLst>
          </p:cNvPr>
          <p:cNvSpPr txBox="1"/>
          <p:nvPr/>
        </p:nvSpPr>
        <p:spPr>
          <a:xfrm>
            <a:off x="-60024" y="2302741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900" b="1" dirty="0">
                <a:solidFill>
                  <a:srgbClr val="FFC000"/>
                </a:solidFill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900" b="1" dirty="0" err="1">
                <a:solidFill>
                  <a:srgbClr val="FFC000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900" b="1" dirty="0">
              <a:solidFill>
                <a:srgbClr val="FFC000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C5EE64-D49C-44B6-8491-DB7403BDD36F}"/>
              </a:ext>
            </a:extLst>
          </p:cNvPr>
          <p:cNvSpPr txBox="1"/>
          <p:nvPr/>
        </p:nvSpPr>
        <p:spPr>
          <a:xfrm>
            <a:off x="-71939" y="3107582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900" b="1" dirty="0">
                <a:solidFill>
                  <a:srgbClr val="FFC000"/>
                </a:solidFill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900" b="1" dirty="0" err="1">
                <a:solidFill>
                  <a:srgbClr val="FFC000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900" b="1" dirty="0">
              <a:solidFill>
                <a:srgbClr val="FFC000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C0D2E6-6ACF-479C-A1E4-A5D5C35EF67C}"/>
              </a:ext>
            </a:extLst>
          </p:cNvPr>
          <p:cNvSpPr txBox="1"/>
          <p:nvPr/>
        </p:nvSpPr>
        <p:spPr>
          <a:xfrm>
            <a:off x="-71939" y="3877592"/>
            <a:ext cx="910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900" b="1" dirty="0">
                <a:solidFill>
                  <a:srgbClr val="FFC000"/>
                </a:solidFill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sp>
        <p:nvSpPr>
          <p:cNvPr id="43" name="AutoShape 54">
            <a:extLst>
              <a:ext uri="{FF2B5EF4-FFF2-40B4-BE49-F238E27FC236}">
                <a16:creationId xmlns:a16="http://schemas.microsoft.com/office/drawing/2014/main" id="{37E7E382-8316-4162-8FA3-AD7D4F103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92" y="424042"/>
            <a:ext cx="1854207" cy="413068"/>
          </a:xfrm>
          <a:prstGeom prst="homePlate">
            <a:avLst>
              <a:gd name="adj" fmla="val 16364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16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5</a:t>
            </a:r>
          </a:p>
        </p:txBody>
      </p:sp>
      <p:sp>
        <p:nvSpPr>
          <p:cNvPr id="45" name="AutoShape 54">
            <a:extLst>
              <a:ext uri="{FF2B5EF4-FFF2-40B4-BE49-F238E27FC236}">
                <a16:creationId xmlns:a16="http://schemas.microsoft.com/office/drawing/2014/main" id="{B16CD600-217E-4A82-BDB9-045CA686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213" y="418918"/>
            <a:ext cx="1919669" cy="413068"/>
          </a:xfrm>
          <a:prstGeom prst="homePlate">
            <a:avLst>
              <a:gd name="adj" fmla="val 16364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16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47" name="AutoShape 54">
            <a:extLst>
              <a:ext uri="{FF2B5EF4-FFF2-40B4-BE49-F238E27FC236}">
                <a16:creationId xmlns:a16="http://schemas.microsoft.com/office/drawing/2014/main" id="{BB8976ED-9DB0-4FD2-BAB2-98E00424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60" y="407945"/>
            <a:ext cx="1939274" cy="413068"/>
          </a:xfrm>
          <a:prstGeom prst="homePlate">
            <a:avLst>
              <a:gd name="adj" fmla="val 16364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16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49" name="AutoShape 54">
            <a:extLst>
              <a:ext uri="{FF2B5EF4-FFF2-40B4-BE49-F238E27FC236}">
                <a16:creationId xmlns:a16="http://schemas.microsoft.com/office/drawing/2014/main" id="{91094404-2159-4B31-9720-9C5BDE3E0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017" y="407945"/>
            <a:ext cx="1829290" cy="413068"/>
          </a:xfrm>
          <a:prstGeom prst="homePlate">
            <a:avLst>
              <a:gd name="adj" fmla="val 16364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16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51" name="AutoShape 54">
            <a:extLst>
              <a:ext uri="{FF2B5EF4-FFF2-40B4-BE49-F238E27FC236}">
                <a16:creationId xmlns:a16="http://schemas.microsoft.com/office/drawing/2014/main" id="{EBD2AB8B-40C0-4DEA-B013-52B6D9BC3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88" y="407945"/>
            <a:ext cx="1733865" cy="413068"/>
          </a:xfrm>
          <a:prstGeom prst="homePlate">
            <a:avLst>
              <a:gd name="adj" fmla="val 16364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16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702B993B-8032-4587-B70D-17B576170068}"/>
              </a:ext>
            </a:extLst>
          </p:cNvPr>
          <p:cNvSpPr/>
          <p:nvPr/>
        </p:nvSpPr>
        <p:spPr>
          <a:xfrm>
            <a:off x="832275" y="826862"/>
            <a:ext cx="833471" cy="3850447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AC8004"/>
              </a:highlight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7BA0B79-362F-4312-854E-6E92E60EC853}"/>
              </a:ext>
            </a:extLst>
          </p:cNvPr>
          <p:cNvSpPr/>
          <p:nvPr/>
        </p:nvSpPr>
        <p:spPr>
          <a:xfrm>
            <a:off x="1664424" y="831985"/>
            <a:ext cx="833471" cy="3850447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223422C4-1B86-4EE8-BDEC-D69EA4680138}"/>
              </a:ext>
            </a:extLst>
          </p:cNvPr>
          <p:cNvSpPr/>
          <p:nvPr/>
        </p:nvSpPr>
        <p:spPr>
          <a:xfrm>
            <a:off x="2496639" y="826863"/>
            <a:ext cx="833471" cy="3860692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234056F-FF46-4CF4-BA4F-AC07A9FCD544}"/>
              </a:ext>
            </a:extLst>
          </p:cNvPr>
          <p:cNvSpPr/>
          <p:nvPr/>
        </p:nvSpPr>
        <p:spPr>
          <a:xfrm>
            <a:off x="3329871" y="831986"/>
            <a:ext cx="833471" cy="3850446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82FF24C-1FD2-473F-A867-8339BBBA9AF9}"/>
              </a:ext>
            </a:extLst>
          </p:cNvPr>
          <p:cNvSpPr/>
          <p:nvPr/>
        </p:nvSpPr>
        <p:spPr>
          <a:xfrm>
            <a:off x="4161822" y="826862"/>
            <a:ext cx="833471" cy="3860689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86C20F74-7C8C-4AAE-80A9-5E4D3F990892}"/>
              </a:ext>
            </a:extLst>
          </p:cNvPr>
          <p:cNvSpPr/>
          <p:nvPr/>
        </p:nvSpPr>
        <p:spPr>
          <a:xfrm>
            <a:off x="4985322" y="821013"/>
            <a:ext cx="833471" cy="3860688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6E6E81C1-DE7E-4FBB-AACD-0FCC92EEA0C4}"/>
              </a:ext>
            </a:extLst>
          </p:cNvPr>
          <p:cNvSpPr/>
          <p:nvPr/>
        </p:nvSpPr>
        <p:spPr>
          <a:xfrm>
            <a:off x="5818118" y="842958"/>
            <a:ext cx="833471" cy="3844591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B4597E1B-8445-460B-B9DA-7D966189BEF3}"/>
              </a:ext>
            </a:extLst>
          </p:cNvPr>
          <p:cNvSpPr/>
          <p:nvPr/>
        </p:nvSpPr>
        <p:spPr>
          <a:xfrm>
            <a:off x="6632435" y="843227"/>
            <a:ext cx="833471" cy="3825075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D1633696-D4AE-411C-AFC6-06F5B9208A1E}"/>
              </a:ext>
            </a:extLst>
          </p:cNvPr>
          <p:cNvSpPr/>
          <p:nvPr/>
        </p:nvSpPr>
        <p:spPr>
          <a:xfrm>
            <a:off x="7453558" y="852235"/>
            <a:ext cx="833471" cy="3835314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118B7BB7-80C0-423C-B80E-D4164ABCC082}"/>
              </a:ext>
            </a:extLst>
          </p:cNvPr>
          <p:cNvSpPr/>
          <p:nvPr/>
        </p:nvSpPr>
        <p:spPr>
          <a:xfrm>
            <a:off x="8285944" y="852235"/>
            <a:ext cx="830239" cy="3835314"/>
          </a:xfrm>
          <a:prstGeom prst="rect">
            <a:avLst/>
          </a:prstGeom>
          <a:solidFill>
            <a:schemeClr val="tx2">
              <a:lumMod val="25000"/>
              <a:alpha val="21000"/>
            </a:schemeClr>
          </a:solidFill>
          <a:ln>
            <a:solidFill>
              <a:srgbClr val="AC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F653D862-79CD-40F7-BA44-581664D2326E}"/>
              </a:ext>
            </a:extLst>
          </p:cNvPr>
          <p:cNvCxnSpPr/>
          <p:nvPr/>
        </p:nvCxnSpPr>
        <p:spPr>
          <a:xfrm>
            <a:off x="0" y="4682433"/>
            <a:ext cx="9144000" cy="0"/>
          </a:xfrm>
          <a:prstGeom prst="line">
            <a:avLst/>
          </a:prstGeom>
          <a:ln>
            <a:solidFill>
              <a:srgbClr val="AC80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A14B29A7-1E34-46F3-A7E1-2269C797E3B3}"/>
              </a:ext>
            </a:extLst>
          </p:cNvPr>
          <p:cNvSpPr/>
          <p:nvPr/>
        </p:nvSpPr>
        <p:spPr>
          <a:xfrm>
            <a:off x="585055" y="4810105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0EF0B05-F76F-45A1-BEC9-83F52F0C51EF}"/>
              </a:ext>
            </a:extLst>
          </p:cNvPr>
          <p:cNvSpPr txBox="1"/>
          <p:nvPr/>
        </p:nvSpPr>
        <p:spPr>
          <a:xfrm>
            <a:off x="740998" y="4760060"/>
            <a:ext cx="128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FFC000"/>
                </a:solidFill>
              </a:rPr>
              <a:t>Início Tarefa</a:t>
            </a:r>
          </a:p>
        </p:txBody>
      </p:sp>
      <p:sp>
        <p:nvSpPr>
          <p:cNvPr id="88" name="Seta: para a Direita 87">
            <a:extLst>
              <a:ext uri="{FF2B5EF4-FFF2-40B4-BE49-F238E27FC236}">
                <a16:creationId xmlns:a16="http://schemas.microsoft.com/office/drawing/2014/main" id="{246246D3-CB5D-4F6B-99D2-2F40003E01B6}"/>
              </a:ext>
            </a:extLst>
          </p:cNvPr>
          <p:cNvSpPr/>
          <p:nvPr/>
        </p:nvSpPr>
        <p:spPr>
          <a:xfrm>
            <a:off x="2081160" y="4855973"/>
            <a:ext cx="1400146" cy="75315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6D3FFA8-34E8-4836-9832-BB270A393E09}"/>
              </a:ext>
            </a:extLst>
          </p:cNvPr>
          <p:cNvSpPr txBox="1"/>
          <p:nvPr/>
        </p:nvSpPr>
        <p:spPr>
          <a:xfrm>
            <a:off x="3481306" y="4760060"/>
            <a:ext cx="128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FFC000"/>
                </a:solidFill>
              </a:rPr>
              <a:t>Desenvolvimento</a:t>
            </a:r>
          </a:p>
        </p:txBody>
      </p:sp>
      <p:sp>
        <p:nvSpPr>
          <p:cNvPr id="91" name="Estrela: 5 Pontas 90">
            <a:extLst>
              <a:ext uri="{FF2B5EF4-FFF2-40B4-BE49-F238E27FC236}">
                <a16:creationId xmlns:a16="http://schemas.microsoft.com/office/drawing/2014/main" id="{C4547F64-9C90-41AB-844B-5EB3E5D6E2CF}"/>
              </a:ext>
            </a:extLst>
          </p:cNvPr>
          <p:cNvSpPr/>
          <p:nvPr/>
        </p:nvSpPr>
        <p:spPr>
          <a:xfrm>
            <a:off x="5050465" y="4810105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0AA0607-E701-486C-87D2-8FDCB399018C}"/>
              </a:ext>
            </a:extLst>
          </p:cNvPr>
          <p:cNvSpPr txBox="1"/>
          <p:nvPr/>
        </p:nvSpPr>
        <p:spPr>
          <a:xfrm>
            <a:off x="5215332" y="4762825"/>
            <a:ext cx="128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FFC000"/>
                </a:solidFill>
              </a:rPr>
              <a:t>Entrega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326C4C91-ACEE-4625-9F2D-24C8B0B6DD68}"/>
              </a:ext>
            </a:extLst>
          </p:cNvPr>
          <p:cNvSpPr txBox="1"/>
          <p:nvPr/>
        </p:nvSpPr>
        <p:spPr>
          <a:xfrm>
            <a:off x="541914" y="802399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02/11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6DBC763-B213-4FDB-BC09-7597A97D3E20}"/>
              </a:ext>
            </a:extLst>
          </p:cNvPr>
          <p:cNvSpPr txBox="1"/>
          <p:nvPr/>
        </p:nvSpPr>
        <p:spPr>
          <a:xfrm>
            <a:off x="1360254" y="80732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04/11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8943B33D-30D2-4A28-9ED3-22E200074658}"/>
              </a:ext>
            </a:extLst>
          </p:cNvPr>
          <p:cNvSpPr txBox="1"/>
          <p:nvPr/>
        </p:nvSpPr>
        <p:spPr>
          <a:xfrm>
            <a:off x="2189288" y="802399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09/11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0A38F5E5-3593-48A5-BC80-349D1A598069}"/>
              </a:ext>
            </a:extLst>
          </p:cNvPr>
          <p:cNvSpPr txBox="1"/>
          <p:nvPr/>
        </p:nvSpPr>
        <p:spPr>
          <a:xfrm>
            <a:off x="2999457" y="813925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11/11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3CBB07F3-38BA-4602-ABD2-0D32AFFAC67C}"/>
              </a:ext>
            </a:extLst>
          </p:cNvPr>
          <p:cNvSpPr txBox="1"/>
          <p:nvPr/>
        </p:nvSpPr>
        <p:spPr>
          <a:xfrm>
            <a:off x="3841314" y="819247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16/11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35F8CEA7-7A0D-4069-A172-E96A90ACA6F4}"/>
              </a:ext>
            </a:extLst>
          </p:cNvPr>
          <p:cNvSpPr txBox="1"/>
          <p:nvPr/>
        </p:nvSpPr>
        <p:spPr>
          <a:xfrm>
            <a:off x="4693092" y="826862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18/11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CB988F6C-7480-40EF-BF51-117AF1F10896}"/>
              </a:ext>
            </a:extLst>
          </p:cNvPr>
          <p:cNvSpPr txBox="1"/>
          <p:nvPr/>
        </p:nvSpPr>
        <p:spPr>
          <a:xfrm>
            <a:off x="5513216" y="843454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23/11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79836516-1889-4FC4-8136-414DCDDC64E7}"/>
              </a:ext>
            </a:extLst>
          </p:cNvPr>
          <p:cNvSpPr txBox="1"/>
          <p:nvPr/>
        </p:nvSpPr>
        <p:spPr>
          <a:xfrm>
            <a:off x="6337192" y="847113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25/11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5EE465FC-6EE5-468D-93AF-369ECF6FBA5D}"/>
              </a:ext>
            </a:extLst>
          </p:cNvPr>
          <p:cNvSpPr txBox="1"/>
          <p:nvPr/>
        </p:nvSpPr>
        <p:spPr>
          <a:xfrm>
            <a:off x="7178646" y="852233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30/11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D372B744-2ECA-427A-BB8D-4613974B25BC}"/>
              </a:ext>
            </a:extLst>
          </p:cNvPr>
          <p:cNvSpPr txBox="1"/>
          <p:nvPr/>
        </p:nvSpPr>
        <p:spPr>
          <a:xfrm>
            <a:off x="8029595" y="842958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02/12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E35F31F5-50BF-40F3-B275-5C5261503F36}"/>
              </a:ext>
            </a:extLst>
          </p:cNvPr>
          <p:cNvSpPr txBox="1"/>
          <p:nvPr/>
        </p:nvSpPr>
        <p:spPr>
          <a:xfrm>
            <a:off x="8701063" y="852233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rgbClr val="FFC000"/>
                </a:solidFill>
              </a:rPr>
              <a:t>09/12</a:t>
            </a:r>
          </a:p>
        </p:txBody>
      </p:sp>
      <p:sp>
        <p:nvSpPr>
          <p:cNvPr id="126" name="Balão de Fala: Retângulo 125">
            <a:extLst>
              <a:ext uri="{FF2B5EF4-FFF2-40B4-BE49-F238E27FC236}">
                <a16:creationId xmlns:a16="http://schemas.microsoft.com/office/drawing/2014/main" id="{9CFDC890-1257-40B6-AAB8-D98B43099AEB}"/>
              </a:ext>
            </a:extLst>
          </p:cNvPr>
          <p:cNvSpPr/>
          <p:nvPr/>
        </p:nvSpPr>
        <p:spPr>
          <a:xfrm>
            <a:off x="1017531" y="2271860"/>
            <a:ext cx="1204303" cy="714379"/>
          </a:xfrm>
          <a:prstGeom prst="wedgeRectCallout">
            <a:avLst/>
          </a:prstGeom>
          <a:solidFill>
            <a:srgbClr val="CC66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Temporada de estudos e entendimento dos entregáveis</a:t>
            </a:r>
          </a:p>
        </p:txBody>
      </p:sp>
      <p:sp>
        <p:nvSpPr>
          <p:cNvPr id="189" name="Estrela: 5 Pontas 188">
            <a:extLst>
              <a:ext uri="{FF2B5EF4-FFF2-40B4-BE49-F238E27FC236}">
                <a16:creationId xmlns:a16="http://schemas.microsoft.com/office/drawing/2014/main" id="{0DB4FFC9-CD37-4CD4-B593-D8A5A4E2408A}"/>
              </a:ext>
            </a:extLst>
          </p:cNvPr>
          <p:cNvSpPr/>
          <p:nvPr/>
        </p:nvSpPr>
        <p:spPr>
          <a:xfrm>
            <a:off x="9003691" y="4491585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12B3B337-2812-42CB-9D64-F264CE2F82E0}"/>
              </a:ext>
            </a:extLst>
          </p:cNvPr>
          <p:cNvSpPr txBox="1"/>
          <p:nvPr/>
        </p:nvSpPr>
        <p:spPr>
          <a:xfrm>
            <a:off x="8463757" y="4130123"/>
            <a:ext cx="68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Entrega</a:t>
            </a:r>
          </a:p>
          <a:p>
            <a:r>
              <a:rPr lang="pt-BR" sz="1000" dirty="0">
                <a:solidFill>
                  <a:srgbClr val="FFFF00"/>
                </a:solidFill>
              </a:rPr>
              <a:t>3° Sprint</a:t>
            </a:r>
          </a:p>
        </p:txBody>
      </p:sp>
      <p:sp>
        <p:nvSpPr>
          <p:cNvPr id="195" name="Seta: para a Direita 194">
            <a:extLst>
              <a:ext uri="{FF2B5EF4-FFF2-40B4-BE49-F238E27FC236}">
                <a16:creationId xmlns:a16="http://schemas.microsoft.com/office/drawing/2014/main" id="{F92EA821-3258-4AAB-AC18-C4B952D20951}"/>
              </a:ext>
            </a:extLst>
          </p:cNvPr>
          <p:cNvSpPr/>
          <p:nvPr/>
        </p:nvSpPr>
        <p:spPr>
          <a:xfrm>
            <a:off x="7505882" y="4007620"/>
            <a:ext cx="779513" cy="52810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AC8004"/>
              </a:highlight>
            </a:endParaRPr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526C8919-89C3-435E-99D6-DD19DA2F1E0C}"/>
              </a:ext>
            </a:extLst>
          </p:cNvPr>
          <p:cNvSpPr/>
          <p:nvPr/>
        </p:nvSpPr>
        <p:spPr>
          <a:xfrm>
            <a:off x="7375586" y="3952009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9" name="Estrela: 5 Pontas 198">
            <a:extLst>
              <a:ext uri="{FF2B5EF4-FFF2-40B4-BE49-F238E27FC236}">
                <a16:creationId xmlns:a16="http://schemas.microsoft.com/office/drawing/2014/main" id="{B1572C1D-9530-431D-9FA8-8D577BE93AD0}"/>
              </a:ext>
            </a:extLst>
          </p:cNvPr>
          <p:cNvSpPr/>
          <p:nvPr/>
        </p:nvSpPr>
        <p:spPr>
          <a:xfrm>
            <a:off x="8196478" y="3952009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A44A401B-D659-470E-AAC6-0041BC203A69}"/>
              </a:ext>
            </a:extLst>
          </p:cNvPr>
          <p:cNvSpPr txBox="1"/>
          <p:nvPr/>
        </p:nvSpPr>
        <p:spPr>
          <a:xfrm>
            <a:off x="7628770" y="3786337"/>
            <a:ext cx="530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Slides</a:t>
            </a:r>
          </a:p>
        </p:txBody>
      </p:sp>
      <p:sp>
        <p:nvSpPr>
          <p:cNvPr id="79" name="Estrela: 5 Pontas 78">
            <a:extLst>
              <a:ext uri="{FF2B5EF4-FFF2-40B4-BE49-F238E27FC236}">
                <a16:creationId xmlns:a16="http://schemas.microsoft.com/office/drawing/2014/main" id="{0D744FF5-6586-4444-9FCC-0013A556B72D}"/>
              </a:ext>
            </a:extLst>
          </p:cNvPr>
          <p:cNvSpPr/>
          <p:nvPr/>
        </p:nvSpPr>
        <p:spPr>
          <a:xfrm>
            <a:off x="4893897" y="1418481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BB54ED9-3D29-450F-BC2B-99262C627B7E}"/>
              </a:ext>
            </a:extLst>
          </p:cNvPr>
          <p:cNvSpPr txBox="1"/>
          <p:nvPr/>
        </p:nvSpPr>
        <p:spPr>
          <a:xfrm>
            <a:off x="4131047" y="1169689"/>
            <a:ext cx="2118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FF00"/>
                </a:solidFill>
              </a:rPr>
              <a:t>Alteração modelagem de dados</a:t>
            </a:r>
          </a:p>
        </p:txBody>
      </p:sp>
      <p:sp>
        <p:nvSpPr>
          <p:cNvPr id="82" name="Seta: para a Direita 81">
            <a:extLst>
              <a:ext uri="{FF2B5EF4-FFF2-40B4-BE49-F238E27FC236}">
                <a16:creationId xmlns:a16="http://schemas.microsoft.com/office/drawing/2014/main" id="{CA868449-2AAB-4ACC-9B30-8E1D8AA187C6}"/>
              </a:ext>
            </a:extLst>
          </p:cNvPr>
          <p:cNvSpPr/>
          <p:nvPr/>
        </p:nvSpPr>
        <p:spPr>
          <a:xfrm>
            <a:off x="2530506" y="2237763"/>
            <a:ext cx="2519959" cy="87941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AC8004"/>
              </a:highlight>
            </a:endParaRP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7692F43C-E224-4377-8D8A-CC15E3F700AA}"/>
              </a:ext>
            </a:extLst>
          </p:cNvPr>
          <p:cNvSpPr/>
          <p:nvPr/>
        </p:nvSpPr>
        <p:spPr>
          <a:xfrm>
            <a:off x="2399464" y="2203509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strela: 5 Pontas 83">
            <a:extLst>
              <a:ext uri="{FF2B5EF4-FFF2-40B4-BE49-F238E27FC236}">
                <a16:creationId xmlns:a16="http://schemas.microsoft.com/office/drawing/2014/main" id="{864E2624-9D1B-45BE-A266-4AC0C730DC30}"/>
              </a:ext>
            </a:extLst>
          </p:cNvPr>
          <p:cNvSpPr/>
          <p:nvPr/>
        </p:nvSpPr>
        <p:spPr>
          <a:xfrm>
            <a:off x="4924845" y="2186130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18C47C8-ECB3-4F7E-AD6B-A7E1817DAC1C}"/>
              </a:ext>
            </a:extLst>
          </p:cNvPr>
          <p:cNvSpPr txBox="1"/>
          <p:nvPr/>
        </p:nvSpPr>
        <p:spPr>
          <a:xfrm>
            <a:off x="3259338" y="1975349"/>
            <a:ext cx="984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Microservices</a:t>
            </a:r>
          </a:p>
        </p:txBody>
      </p:sp>
      <p:sp>
        <p:nvSpPr>
          <p:cNvPr id="89" name="Seta: para a Direita 88">
            <a:extLst>
              <a:ext uri="{FF2B5EF4-FFF2-40B4-BE49-F238E27FC236}">
                <a16:creationId xmlns:a16="http://schemas.microsoft.com/office/drawing/2014/main" id="{665D4EC5-55D0-4AAF-974D-B2B74728AFB3}"/>
              </a:ext>
            </a:extLst>
          </p:cNvPr>
          <p:cNvSpPr/>
          <p:nvPr/>
        </p:nvSpPr>
        <p:spPr>
          <a:xfrm>
            <a:off x="2561089" y="3010222"/>
            <a:ext cx="4892469" cy="139567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AC8004"/>
              </a:highlight>
            </a:endParaRPr>
          </a:p>
        </p:txBody>
      </p:sp>
      <p:sp>
        <p:nvSpPr>
          <p:cNvPr id="94" name="Estrela: 5 Pontas 93">
            <a:extLst>
              <a:ext uri="{FF2B5EF4-FFF2-40B4-BE49-F238E27FC236}">
                <a16:creationId xmlns:a16="http://schemas.microsoft.com/office/drawing/2014/main" id="{C689627C-06AA-4285-80D7-305CA80DACD0}"/>
              </a:ext>
            </a:extLst>
          </p:cNvPr>
          <p:cNvSpPr/>
          <p:nvPr/>
        </p:nvSpPr>
        <p:spPr>
          <a:xfrm>
            <a:off x="7314286" y="2977817"/>
            <a:ext cx="193162" cy="166627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7E68A243-BAF1-498D-956C-D27EB43E050D}"/>
              </a:ext>
            </a:extLst>
          </p:cNvPr>
          <p:cNvSpPr/>
          <p:nvPr/>
        </p:nvSpPr>
        <p:spPr>
          <a:xfrm>
            <a:off x="2417528" y="3003079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CDE91201-D4C1-4910-A53E-7ADF414FAD6B}"/>
              </a:ext>
            </a:extLst>
          </p:cNvPr>
          <p:cNvSpPr txBox="1"/>
          <p:nvPr/>
        </p:nvSpPr>
        <p:spPr>
          <a:xfrm>
            <a:off x="3914508" y="2818460"/>
            <a:ext cx="2767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Desenvolvimento da aplicação</a:t>
            </a:r>
          </a:p>
        </p:txBody>
      </p:sp>
      <p:sp>
        <p:nvSpPr>
          <p:cNvPr id="106" name="Seta: para a Direita 105">
            <a:extLst>
              <a:ext uri="{FF2B5EF4-FFF2-40B4-BE49-F238E27FC236}">
                <a16:creationId xmlns:a16="http://schemas.microsoft.com/office/drawing/2014/main" id="{FDE3A3BD-608A-4069-A029-8FC36C0D1094}"/>
              </a:ext>
            </a:extLst>
          </p:cNvPr>
          <p:cNvSpPr/>
          <p:nvPr/>
        </p:nvSpPr>
        <p:spPr>
          <a:xfrm>
            <a:off x="5026068" y="2593758"/>
            <a:ext cx="811741" cy="80520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AC8004"/>
              </a:highlight>
            </a:endParaRP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283A396D-3697-4053-BEC0-D0696405E091}"/>
              </a:ext>
            </a:extLst>
          </p:cNvPr>
          <p:cNvSpPr/>
          <p:nvPr/>
        </p:nvSpPr>
        <p:spPr>
          <a:xfrm>
            <a:off x="4914213" y="2561974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strela: 5 Pontas 109">
            <a:extLst>
              <a:ext uri="{FF2B5EF4-FFF2-40B4-BE49-F238E27FC236}">
                <a16:creationId xmlns:a16="http://schemas.microsoft.com/office/drawing/2014/main" id="{6AD517BC-047C-459C-AADA-2DCC8F9689FE}"/>
              </a:ext>
            </a:extLst>
          </p:cNvPr>
          <p:cNvSpPr/>
          <p:nvPr/>
        </p:nvSpPr>
        <p:spPr>
          <a:xfrm>
            <a:off x="5712752" y="2556309"/>
            <a:ext cx="193162" cy="166627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A0D6046D-4763-44F4-812E-9A137885F385}"/>
              </a:ext>
            </a:extLst>
          </p:cNvPr>
          <p:cNvSpPr txBox="1"/>
          <p:nvPr/>
        </p:nvSpPr>
        <p:spPr>
          <a:xfrm>
            <a:off x="5069068" y="2358059"/>
            <a:ext cx="984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Pilha/Fila</a:t>
            </a:r>
          </a:p>
        </p:txBody>
      </p:sp>
      <p:sp>
        <p:nvSpPr>
          <p:cNvPr id="114" name="Estrela: 5 Pontas 113">
            <a:extLst>
              <a:ext uri="{FF2B5EF4-FFF2-40B4-BE49-F238E27FC236}">
                <a16:creationId xmlns:a16="http://schemas.microsoft.com/office/drawing/2014/main" id="{DD162295-4370-44BC-B494-351474320FA5}"/>
              </a:ext>
            </a:extLst>
          </p:cNvPr>
          <p:cNvSpPr/>
          <p:nvPr/>
        </p:nvSpPr>
        <p:spPr>
          <a:xfrm>
            <a:off x="4865607" y="3529732"/>
            <a:ext cx="193162" cy="166627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3CD07B7C-B94C-4F04-9131-651AB86E422C}"/>
              </a:ext>
            </a:extLst>
          </p:cNvPr>
          <p:cNvSpPr txBox="1"/>
          <p:nvPr/>
        </p:nvSpPr>
        <p:spPr>
          <a:xfrm>
            <a:off x="4292570" y="3222057"/>
            <a:ext cx="1605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>
                <a:solidFill>
                  <a:srgbClr val="FFFF00"/>
                </a:solidFill>
              </a:rPr>
              <a:t>Wireframes</a:t>
            </a:r>
            <a:r>
              <a:rPr lang="pt-BR" sz="1000" dirty="0">
                <a:solidFill>
                  <a:srgbClr val="FFFF00"/>
                </a:solidFill>
              </a:rPr>
              <a:t> inovação</a:t>
            </a:r>
          </a:p>
        </p:txBody>
      </p:sp>
      <p:sp>
        <p:nvSpPr>
          <p:cNvPr id="118" name="Seta: para a Direita 117">
            <a:extLst>
              <a:ext uri="{FF2B5EF4-FFF2-40B4-BE49-F238E27FC236}">
                <a16:creationId xmlns:a16="http://schemas.microsoft.com/office/drawing/2014/main" id="{14CFA0AA-29B5-4CF9-BA31-D2D5FC3347FE}"/>
              </a:ext>
            </a:extLst>
          </p:cNvPr>
          <p:cNvSpPr/>
          <p:nvPr/>
        </p:nvSpPr>
        <p:spPr>
          <a:xfrm>
            <a:off x="2564442" y="3992370"/>
            <a:ext cx="4117288" cy="144553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AC8004"/>
              </a:highlight>
            </a:endParaRP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200E4052-0083-4C53-B7BA-39C2690CAAD8}"/>
              </a:ext>
            </a:extLst>
          </p:cNvPr>
          <p:cNvSpPr/>
          <p:nvPr/>
        </p:nvSpPr>
        <p:spPr>
          <a:xfrm>
            <a:off x="2441915" y="3985829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strela: 5 Pontas 119">
            <a:extLst>
              <a:ext uri="{FF2B5EF4-FFF2-40B4-BE49-F238E27FC236}">
                <a16:creationId xmlns:a16="http://schemas.microsoft.com/office/drawing/2014/main" id="{491F040E-7CFE-4595-9CF2-29E60ED49449}"/>
              </a:ext>
            </a:extLst>
          </p:cNvPr>
          <p:cNvSpPr/>
          <p:nvPr/>
        </p:nvSpPr>
        <p:spPr>
          <a:xfrm>
            <a:off x="6524720" y="3959748"/>
            <a:ext cx="193162" cy="166627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0F1F76F9-DDC8-44C6-9740-3BEB59A6B226}"/>
              </a:ext>
            </a:extLst>
          </p:cNvPr>
          <p:cNvSpPr txBox="1"/>
          <p:nvPr/>
        </p:nvSpPr>
        <p:spPr>
          <a:xfrm>
            <a:off x="3847835" y="3788749"/>
            <a:ext cx="2066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Documentação do Projeto</a:t>
            </a:r>
          </a:p>
        </p:txBody>
      </p:sp>
      <p:sp>
        <p:nvSpPr>
          <p:cNvPr id="123" name="Seta: para a Direita 122">
            <a:extLst>
              <a:ext uri="{FF2B5EF4-FFF2-40B4-BE49-F238E27FC236}">
                <a16:creationId xmlns:a16="http://schemas.microsoft.com/office/drawing/2014/main" id="{FE51F0C8-115E-4154-8BD0-D55C8F0DF1F7}"/>
              </a:ext>
            </a:extLst>
          </p:cNvPr>
          <p:cNvSpPr/>
          <p:nvPr/>
        </p:nvSpPr>
        <p:spPr>
          <a:xfrm>
            <a:off x="2547121" y="4442916"/>
            <a:ext cx="798324" cy="111846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AC8004"/>
              </a:highlight>
            </a:endParaRP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5BF9DC4C-DA21-4C95-8631-87E37D6F20A2}"/>
              </a:ext>
            </a:extLst>
          </p:cNvPr>
          <p:cNvSpPr/>
          <p:nvPr/>
        </p:nvSpPr>
        <p:spPr>
          <a:xfrm>
            <a:off x="2435087" y="4436993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53017825-1D61-414E-8E4D-861C427586DB}"/>
              </a:ext>
            </a:extLst>
          </p:cNvPr>
          <p:cNvSpPr txBox="1"/>
          <p:nvPr/>
        </p:nvSpPr>
        <p:spPr>
          <a:xfrm>
            <a:off x="2331509" y="4220289"/>
            <a:ext cx="141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Definição Inovação</a:t>
            </a:r>
          </a:p>
        </p:txBody>
      </p:sp>
      <p:sp>
        <p:nvSpPr>
          <p:cNvPr id="127" name="Estrela: 5 Pontas 126">
            <a:extLst>
              <a:ext uri="{FF2B5EF4-FFF2-40B4-BE49-F238E27FC236}">
                <a16:creationId xmlns:a16="http://schemas.microsoft.com/office/drawing/2014/main" id="{4492488E-8666-44E1-B9CE-0982DCDBAE02}"/>
              </a:ext>
            </a:extLst>
          </p:cNvPr>
          <p:cNvSpPr/>
          <p:nvPr/>
        </p:nvSpPr>
        <p:spPr>
          <a:xfrm>
            <a:off x="3210948" y="4436993"/>
            <a:ext cx="193162" cy="166627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Seta: para a Direita 127">
            <a:extLst>
              <a:ext uri="{FF2B5EF4-FFF2-40B4-BE49-F238E27FC236}">
                <a16:creationId xmlns:a16="http://schemas.microsoft.com/office/drawing/2014/main" id="{1E54E01A-6673-4215-9F12-14F35E6EAB4C}"/>
              </a:ext>
            </a:extLst>
          </p:cNvPr>
          <p:cNvSpPr/>
          <p:nvPr/>
        </p:nvSpPr>
        <p:spPr>
          <a:xfrm>
            <a:off x="5047636" y="4403338"/>
            <a:ext cx="798324" cy="111846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AC8004"/>
              </a:highlight>
            </a:endParaRPr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FF12599C-4ABA-4953-BBF2-FE2517A072D1}"/>
              </a:ext>
            </a:extLst>
          </p:cNvPr>
          <p:cNvSpPr/>
          <p:nvPr/>
        </p:nvSpPr>
        <p:spPr>
          <a:xfrm>
            <a:off x="4935602" y="4397415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9AAA6603-A711-480C-A863-F0C697C3AB3F}"/>
              </a:ext>
            </a:extLst>
          </p:cNvPr>
          <p:cNvSpPr txBox="1"/>
          <p:nvPr/>
        </p:nvSpPr>
        <p:spPr>
          <a:xfrm>
            <a:off x="5013573" y="4190772"/>
            <a:ext cx="141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Arquitetura</a:t>
            </a:r>
          </a:p>
        </p:txBody>
      </p:sp>
      <p:sp>
        <p:nvSpPr>
          <p:cNvPr id="131" name="Estrela: 5 Pontas 130">
            <a:extLst>
              <a:ext uri="{FF2B5EF4-FFF2-40B4-BE49-F238E27FC236}">
                <a16:creationId xmlns:a16="http://schemas.microsoft.com/office/drawing/2014/main" id="{992B15F2-6777-496B-9E73-835780158ACE}"/>
              </a:ext>
            </a:extLst>
          </p:cNvPr>
          <p:cNvSpPr/>
          <p:nvPr/>
        </p:nvSpPr>
        <p:spPr>
          <a:xfrm>
            <a:off x="5711463" y="4386782"/>
            <a:ext cx="193162" cy="166627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Seta: para a Direita 135">
            <a:extLst>
              <a:ext uri="{FF2B5EF4-FFF2-40B4-BE49-F238E27FC236}">
                <a16:creationId xmlns:a16="http://schemas.microsoft.com/office/drawing/2014/main" id="{A759DA0D-8B13-4CE0-B8FB-22353DFE60BE}"/>
              </a:ext>
            </a:extLst>
          </p:cNvPr>
          <p:cNvSpPr/>
          <p:nvPr/>
        </p:nvSpPr>
        <p:spPr>
          <a:xfrm>
            <a:off x="5845960" y="3518902"/>
            <a:ext cx="1625667" cy="147971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AC8004"/>
              </a:highlight>
            </a:endParaRPr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509DAA32-D59F-4C83-8D9D-83C560E75807}"/>
              </a:ext>
            </a:extLst>
          </p:cNvPr>
          <p:cNvSpPr/>
          <p:nvPr/>
        </p:nvSpPr>
        <p:spPr>
          <a:xfrm>
            <a:off x="5728524" y="3528737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Estrela: 5 Pontas 137">
            <a:extLst>
              <a:ext uri="{FF2B5EF4-FFF2-40B4-BE49-F238E27FC236}">
                <a16:creationId xmlns:a16="http://schemas.microsoft.com/office/drawing/2014/main" id="{AC6A0DFC-2265-45D5-B6BE-6DAF1DCAC0A0}"/>
              </a:ext>
            </a:extLst>
          </p:cNvPr>
          <p:cNvSpPr/>
          <p:nvPr/>
        </p:nvSpPr>
        <p:spPr>
          <a:xfrm>
            <a:off x="7349862" y="3498881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A085BBF9-B311-47D4-9876-640E18905071}"/>
              </a:ext>
            </a:extLst>
          </p:cNvPr>
          <p:cNvSpPr txBox="1"/>
          <p:nvPr/>
        </p:nvSpPr>
        <p:spPr>
          <a:xfrm>
            <a:off x="6123526" y="3278423"/>
            <a:ext cx="1605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Planilha UAT</a:t>
            </a:r>
          </a:p>
        </p:txBody>
      </p:sp>
      <p:sp>
        <p:nvSpPr>
          <p:cNvPr id="142" name="Seta: para a Direita 141">
            <a:extLst>
              <a:ext uri="{FF2B5EF4-FFF2-40B4-BE49-F238E27FC236}">
                <a16:creationId xmlns:a16="http://schemas.microsoft.com/office/drawing/2014/main" id="{428B4A79-808F-45C2-8786-CBECD4B07805}"/>
              </a:ext>
            </a:extLst>
          </p:cNvPr>
          <p:cNvSpPr/>
          <p:nvPr/>
        </p:nvSpPr>
        <p:spPr>
          <a:xfrm>
            <a:off x="6690929" y="1991666"/>
            <a:ext cx="783485" cy="122058"/>
          </a:xfrm>
          <a:prstGeom prst="rightArrow">
            <a:avLst/>
          </a:prstGeom>
          <a:solidFill>
            <a:srgbClr val="AC8004"/>
          </a:solidFill>
          <a:ln>
            <a:solidFill>
              <a:srgbClr val="BF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AC8004"/>
              </a:highlight>
            </a:endParaRPr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0E2B882F-058A-4CCA-883D-587FBEB9DB08}"/>
              </a:ext>
            </a:extLst>
          </p:cNvPr>
          <p:cNvSpPr/>
          <p:nvPr/>
        </p:nvSpPr>
        <p:spPr>
          <a:xfrm>
            <a:off x="6561345" y="1974149"/>
            <a:ext cx="155943" cy="13957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2AE32E97-33CA-481E-A20A-E78222B43EDE}"/>
              </a:ext>
            </a:extLst>
          </p:cNvPr>
          <p:cNvSpPr txBox="1"/>
          <p:nvPr/>
        </p:nvSpPr>
        <p:spPr>
          <a:xfrm>
            <a:off x="6442080" y="1699510"/>
            <a:ext cx="1605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FF00"/>
                </a:solidFill>
              </a:rPr>
              <a:t>Importação de dados</a:t>
            </a:r>
          </a:p>
        </p:txBody>
      </p:sp>
      <p:sp>
        <p:nvSpPr>
          <p:cNvPr id="148" name="Estrela: 5 Pontas 147">
            <a:extLst>
              <a:ext uri="{FF2B5EF4-FFF2-40B4-BE49-F238E27FC236}">
                <a16:creationId xmlns:a16="http://schemas.microsoft.com/office/drawing/2014/main" id="{A63A35A5-A66F-48B6-974F-D24EE7BF0FC5}"/>
              </a:ext>
            </a:extLst>
          </p:cNvPr>
          <p:cNvSpPr/>
          <p:nvPr/>
        </p:nvSpPr>
        <p:spPr>
          <a:xfrm>
            <a:off x="7388470" y="1954953"/>
            <a:ext cx="148856" cy="13957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92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-406993" y="4303537"/>
            <a:ext cx="1688075" cy="1687826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250825" y="-1781825"/>
            <a:ext cx="2033100" cy="20328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REQUISITOS E TASKS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87BD03B-C8B6-4751-807A-5EEBC79BA985}"/>
              </a:ext>
            </a:extLst>
          </p:cNvPr>
          <p:cNvSpPr txBox="1"/>
          <p:nvPr/>
        </p:nvSpPr>
        <p:spPr>
          <a:xfrm>
            <a:off x="1281082" y="4670138"/>
            <a:ext cx="599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FC000"/>
                </a:solidFill>
                <a:latin typeface="Lato Light" panose="020B0604020202020204" charset="0"/>
                <a:cs typeface="Arial" panose="020B0604020202020204" pitchFamily="34" charset="0"/>
              </a:rPr>
              <a:t>Quantidade total de requisitos: 33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2360BE9-A976-4115-9B28-3B71F0501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21445"/>
              </p:ext>
            </p:extLst>
          </p:nvPr>
        </p:nvGraphicFramePr>
        <p:xfrm>
          <a:off x="781409" y="446801"/>
          <a:ext cx="8236270" cy="4061401"/>
        </p:xfrm>
        <a:graphic>
          <a:graphicData uri="http://schemas.openxmlformats.org/drawingml/2006/table">
            <a:tbl>
              <a:tblPr>
                <a:tableStyleId>{A50E6D7D-9691-4DCC-A824-E4196531478A}</a:tableStyleId>
              </a:tblPr>
              <a:tblGrid>
                <a:gridCol w="256742">
                  <a:extLst>
                    <a:ext uri="{9D8B030D-6E8A-4147-A177-3AD203B41FA5}">
                      <a16:colId xmlns:a16="http://schemas.microsoft.com/office/drawing/2014/main" val="4031603810"/>
                    </a:ext>
                  </a:extLst>
                </a:gridCol>
                <a:gridCol w="2536607">
                  <a:extLst>
                    <a:ext uri="{9D8B030D-6E8A-4147-A177-3AD203B41FA5}">
                      <a16:colId xmlns:a16="http://schemas.microsoft.com/office/drawing/2014/main" val="4090474431"/>
                    </a:ext>
                  </a:extLst>
                </a:gridCol>
                <a:gridCol w="3471146">
                  <a:extLst>
                    <a:ext uri="{9D8B030D-6E8A-4147-A177-3AD203B41FA5}">
                      <a16:colId xmlns:a16="http://schemas.microsoft.com/office/drawing/2014/main" val="1464160652"/>
                    </a:ext>
                  </a:extLst>
                </a:gridCol>
                <a:gridCol w="1088584">
                  <a:extLst>
                    <a:ext uri="{9D8B030D-6E8A-4147-A177-3AD203B41FA5}">
                      <a16:colId xmlns:a16="http://schemas.microsoft.com/office/drawing/2014/main" val="1778644661"/>
                    </a:ext>
                  </a:extLst>
                </a:gridCol>
                <a:gridCol w="883191">
                  <a:extLst>
                    <a:ext uri="{9D8B030D-6E8A-4147-A177-3AD203B41FA5}">
                      <a16:colId xmlns:a16="http://schemas.microsoft.com/office/drawing/2014/main" val="1474617851"/>
                    </a:ext>
                  </a:extLst>
                </a:gridCol>
              </a:tblGrid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 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Descrição do requisito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Objetivo/Estratégia de Negócio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Tipo de Requisito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Complexidade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93341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Aplicação Spring Boot</a:t>
                      </a:r>
                      <a:endParaRPr lang="pt-BR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Aplicação feita com Spring Boot para o </a:t>
                      </a:r>
                      <a:r>
                        <a:rPr lang="pt-BR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back-end</a:t>
                      </a:r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da plataforma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170638"/>
                  </a:ext>
                </a:extLst>
              </a:tr>
              <a:tr h="1853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1.1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Back-End em Java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Fazer a caputura de informações da plataforma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Média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3580078"/>
                  </a:ext>
                </a:extLst>
              </a:tr>
              <a:tr h="1853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1.2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Possuir Endpoints 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Função de fornecer dados específicos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Média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079132"/>
                  </a:ext>
                </a:extLst>
              </a:tr>
              <a:tr h="1853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1.3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Possuir models 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Controle de banco de dados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Alta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813248"/>
                  </a:ext>
                </a:extLst>
              </a:tr>
              <a:tr h="3517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1.4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Possuir CRUD de Usuário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Fornecer meio para o usuário manipular seus dados através da aplicação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Alta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741209"/>
                  </a:ext>
                </a:extLst>
              </a:tr>
              <a:tr h="3517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1.5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Possuir CRUD de Publicação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Fornecer meio para o usuário manipular seus dados de publicações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Alta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79430"/>
                  </a:ext>
                </a:extLst>
              </a:tr>
              <a:tr h="1853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1.6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Mapeamento através de ORM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Mapeamento de tabelas do banco de dados no Spring Boot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Média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732678"/>
                  </a:ext>
                </a:extLst>
              </a:tr>
              <a:tr h="3517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1.7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Implementação do padrão de projeto (Observer)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Evitar futuros problemas 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Média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746813"/>
                  </a:ext>
                </a:extLst>
              </a:tr>
              <a:tr h="1853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1.8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Criação de métodos específicos do Repository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Possuir métodos para a coleta de dados específicos do banco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Baixa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396814"/>
                  </a:ext>
                </a:extLst>
              </a:tr>
              <a:tr h="1853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1.9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Funcionalidades de exportação txt e csv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Para fins de consulta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Média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405169"/>
                  </a:ext>
                </a:extLst>
              </a:tr>
              <a:tr h="1853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634851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solidFill>
                            <a:schemeClr val="bg1"/>
                          </a:solidFill>
                          <a:effectLst/>
                        </a:rPr>
                        <a:t>Plataforma Web</a:t>
                      </a:r>
                      <a:endParaRPr lang="pt-BR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Plataforma com objetivo de integração de músicos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1390970"/>
                  </a:ext>
                </a:extLst>
              </a:tr>
              <a:tr h="1853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2.1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Página de perfil do usuário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Mostrar informações relacionadas ao usuário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Baixa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5523733"/>
                  </a:ext>
                </a:extLst>
              </a:tr>
              <a:tr h="1853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Página de pesquisa dos usuários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Facilitar na procura de outros usuários na plataforma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Média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0271973"/>
                  </a:ext>
                </a:extLst>
              </a:tr>
              <a:tr h="1853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2.3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Informações do usuário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Informações pessoais do usuário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Baixa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799274"/>
                  </a:ext>
                </a:extLst>
              </a:tr>
              <a:tr h="1853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2.4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Pesquisa com filtros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Facilitar a procura de usuários para fins específicos 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Alta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269942"/>
                  </a:ext>
                </a:extLst>
              </a:tr>
              <a:tr h="1853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Página de medalhas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Motivar o usuário a utilizar a plataforma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Baixa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928688"/>
                  </a:ext>
                </a:extLst>
              </a:tr>
              <a:tr h="179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2.6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Página de convites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008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Disponibilizar informações para o contato entre os usuários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solidFill>
                            <a:schemeClr val="bg1"/>
                          </a:solidFill>
                          <a:effectLst/>
                        </a:rPr>
                        <a:t>Funcional</a:t>
                      </a:r>
                      <a:endParaRPr lang="pt-BR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Média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4" marR="6375" marT="637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87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06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-406993" y="4303537"/>
            <a:ext cx="1688075" cy="1687826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250825" y="-1781825"/>
            <a:ext cx="2033100" cy="20328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IDEAÇÃO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9053078" y="4822252"/>
            <a:ext cx="321248" cy="321248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DEA63D-D795-4F8F-939A-6F887F2F5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27" y="651097"/>
            <a:ext cx="8028851" cy="436367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E0F91E-0C49-4780-BD3A-990E63DA5E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r="29589"/>
          <a:stretch/>
        </p:blipFill>
        <p:spPr>
          <a:xfrm>
            <a:off x="1070068" y="37430"/>
            <a:ext cx="422028" cy="5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-672719" y="4337862"/>
            <a:ext cx="1688075" cy="1687826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250825" y="-1781825"/>
            <a:ext cx="2033100" cy="2032800"/>
          </a:xfrm>
          <a:prstGeom prst="ellipse">
            <a:avLst/>
          </a:prstGeom>
          <a:solidFill>
            <a:srgbClr val="FFC000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2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ALTERAÇÕES DE ESCOPO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149077" y="1829087"/>
            <a:ext cx="3386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C8004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</a:rPr>
              <a:t>Tecnologia:</a:t>
            </a:r>
          </a:p>
          <a:p>
            <a:r>
              <a:rPr lang="pt-BR" dirty="0">
                <a:solidFill>
                  <a:srgbClr val="FFC000"/>
                </a:solidFill>
              </a:rPr>
              <a:t>Iniciamos o desenvolvimento front-</a:t>
            </a:r>
            <a:r>
              <a:rPr lang="pt-BR" dirty="0" err="1">
                <a:solidFill>
                  <a:srgbClr val="FFC000"/>
                </a:solidFill>
              </a:rPr>
              <a:t>end</a:t>
            </a:r>
            <a:r>
              <a:rPr lang="pt-BR" dirty="0">
                <a:solidFill>
                  <a:srgbClr val="FFC000"/>
                </a:solidFill>
              </a:rPr>
              <a:t> utilizando </a:t>
            </a:r>
            <a:r>
              <a:rPr lang="pt-BR" dirty="0" err="1">
                <a:solidFill>
                  <a:srgbClr val="FFC000"/>
                </a:solidFill>
              </a:rPr>
              <a:t>ReactJs</a:t>
            </a:r>
            <a:r>
              <a:rPr lang="pt-BR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1C6F79B-02D2-4B6F-AB07-4044CEF2348A}"/>
              </a:ext>
            </a:extLst>
          </p:cNvPr>
          <p:cNvSpPr txBox="1"/>
          <p:nvPr/>
        </p:nvSpPr>
        <p:spPr>
          <a:xfrm>
            <a:off x="4846722" y="1724641"/>
            <a:ext cx="3992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C8004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</a:rPr>
              <a:t>Tecnologia:</a:t>
            </a:r>
          </a:p>
          <a:p>
            <a:r>
              <a:rPr lang="pt-BR" dirty="0">
                <a:solidFill>
                  <a:srgbClr val="FFC000"/>
                </a:solidFill>
              </a:rPr>
              <a:t>Utilizamos </a:t>
            </a:r>
            <a:r>
              <a:rPr lang="pt-BR" dirty="0" err="1">
                <a:solidFill>
                  <a:srgbClr val="FFC000"/>
                </a:solidFill>
              </a:rPr>
              <a:t>templates</a:t>
            </a:r>
            <a:r>
              <a:rPr lang="pt-BR" dirty="0">
                <a:solidFill>
                  <a:srgbClr val="FFC000"/>
                </a:solidFill>
              </a:rPr>
              <a:t> de </a:t>
            </a:r>
            <a:r>
              <a:rPr lang="pt-BR" dirty="0" err="1">
                <a:solidFill>
                  <a:srgbClr val="FFC000"/>
                </a:solidFill>
              </a:rPr>
              <a:t>Bootstrap</a:t>
            </a:r>
            <a:r>
              <a:rPr lang="pt-BR" dirty="0">
                <a:solidFill>
                  <a:srgbClr val="FFC000"/>
                </a:solidFill>
              </a:rPr>
              <a:t> para aumentar a velocidade do desenvolvimento, e pequenos trechos de </a:t>
            </a:r>
            <a:r>
              <a:rPr lang="pt-BR" dirty="0" err="1">
                <a:solidFill>
                  <a:srgbClr val="FFC000"/>
                </a:solidFill>
              </a:rPr>
              <a:t>React</a:t>
            </a:r>
            <a:r>
              <a:rPr lang="pt-BR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0FED02-DBAF-4AD2-9EEE-FC5DF238F543}"/>
              </a:ext>
            </a:extLst>
          </p:cNvPr>
          <p:cNvSpPr txBox="1"/>
          <p:nvPr/>
        </p:nvSpPr>
        <p:spPr>
          <a:xfrm>
            <a:off x="1149077" y="3499721"/>
            <a:ext cx="3386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C8004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</a:rPr>
              <a:t>Publicações:</a:t>
            </a:r>
          </a:p>
          <a:p>
            <a:r>
              <a:rPr lang="pt-BR" dirty="0">
                <a:solidFill>
                  <a:srgbClr val="FFC000"/>
                </a:solidFill>
              </a:rPr>
              <a:t>Anteriormente tinha o foco em uma busca mútua entre usuários;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E2F1A8-ACB1-44C8-AC13-489065E1B9B4}"/>
              </a:ext>
            </a:extLst>
          </p:cNvPr>
          <p:cNvSpPr txBox="1"/>
          <p:nvPr/>
        </p:nvSpPr>
        <p:spPr>
          <a:xfrm>
            <a:off x="4846722" y="3499720"/>
            <a:ext cx="3992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C8004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</a:rPr>
              <a:t>Publicações :</a:t>
            </a:r>
          </a:p>
          <a:p>
            <a:r>
              <a:rPr lang="pt-BR" dirty="0">
                <a:solidFill>
                  <a:srgbClr val="FFC000"/>
                </a:solidFill>
              </a:rPr>
              <a:t>Agora busca simplificar a busca por usuários, pois podem ser uma forma de introduzir pessoas com gostos em comum.</a:t>
            </a:r>
          </a:p>
        </p:txBody>
      </p:sp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3343C0D5-5E20-4262-BDA9-20917929C4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718740" y="783612"/>
            <a:ext cx="653766" cy="653766"/>
          </a:xfrm>
          <a:prstGeom prst="rect">
            <a:avLst/>
          </a:prstGeom>
        </p:spPr>
      </p:pic>
      <p:pic>
        <p:nvPicPr>
          <p:cNvPr id="5" name="Imagem 4" descr="Círculo&#10;&#10;Descrição gerada automaticamente">
            <a:extLst>
              <a:ext uri="{FF2B5EF4-FFF2-40B4-BE49-F238E27FC236}">
                <a16:creationId xmlns:a16="http://schemas.microsoft.com/office/drawing/2014/main" id="{E71E4CCC-BFDB-4753-898A-EB94AD9BB7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985753" y="801620"/>
            <a:ext cx="653766" cy="655100"/>
          </a:xfrm>
          <a:prstGeom prst="rect">
            <a:avLst/>
          </a:prstGeom>
        </p:spPr>
      </p:pic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8C43AF99-5063-46E7-8859-EB8A1A6CA08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3448865">
            <a:off x="3937960" y="523986"/>
            <a:ext cx="1423850" cy="142385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F962C5-885B-48AF-AB7A-25B4A9D6D300}"/>
              </a:ext>
            </a:extLst>
          </p:cNvPr>
          <p:cNvSpPr txBox="1"/>
          <p:nvPr/>
        </p:nvSpPr>
        <p:spPr>
          <a:xfrm rot="20839856">
            <a:off x="1820275" y="1153952"/>
            <a:ext cx="1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AC8004"/>
              </a:buClr>
            </a:pPr>
            <a:r>
              <a:rPr lang="pt-BR" sz="1800" b="1" dirty="0">
                <a:solidFill>
                  <a:srgbClr val="FFC000"/>
                </a:solidFill>
              </a:rPr>
              <a:t>AS IS</a:t>
            </a:r>
            <a:endParaRPr lang="pt-BR" sz="1800" dirty="0">
              <a:solidFill>
                <a:srgbClr val="FFC000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EBA7ED8-38F9-4C43-AC24-384DAD5C234D}"/>
              </a:ext>
            </a:extLst>
          </p:cNvPr>
          <p:cNvSpPr txBox="1"/>
          <p:nvPr/>
        </p:nvSpPr>
        <p:spPr>
          <a:xfrm rot="20839856">
            <a:off x="5951081" y="1173293"/>
            <a:ext cx="1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AC8004"/>
              </a:buClr>
            </a:pPr>
            <a:r>
              <a:rPr lang="pt-BR" sz="1800" b="1" dirty="0">
                <a:solidFill>
                  <a:srgbClr val="FFC000"/>
                </a:solidFill>
              </a:rPr>
              <a:t>TO BE</a:t>
            </a:r>
            <a:endParaRPr lang="pt-BR" sz="1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57188"/>
      </p:ext>
    </p:extLst>
  </p:cSld>
  <p:clrMapOvr>
    <a:masterClrMapping/>
  </p:clrMapOvr>
</p:sld>
</file>

<file path=ppt/theme/theme1.xml><?xml version="1.0" encoding="utf-8"?>
<a:theme xmlns:a="http://schemas.openxmlformats.org/drawingml/2006/main" name="Music Lesson by Slidesgo">
  <a:themeElements>
    <a:clrScheme name="Simple Light">
      <a:dk1>
        <a:srgbClr val="3C3B39"/>
      </a:dk1>
      <a:lt1>
        <a:srgbClr val="FFFFFF"/>
      </a:lt1>
      <a:dk2>
        <a:srgbClr val="F8EFE8"/>
      </a:dk2>
      <a:lt2>
        <a:srgbClr val="EEEEEE"/>
      </a:lt2>
      <a:accent1>
        <a:srgbClr val="A9CEC6"/>
      </a:accent1>
      <a:accent2>
        <a:srgbClr val="EC845D"/>
      </a:accent2>
      <a:accent3>
        <a:srgbClr val="E2D5C2"/>
      </a:accent3>
      <a:accent4>
        <a:srgbClr val="678881"/>
      </a:accent4>
      <a:accent5>
        <a:srgbClr val="D85E2F"/>
      </a:accent5>
      <a:accent6>
        <a:srgbClr val="CDECE5"/>
      </a:accent6>
      <a:hlink>
        <a:srgbClr val="F19C7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805</Words>
  <Application>Microsoft Office PowerPoint</Application>
  <PresentationFormat>Apresentação na tela (16:9)</PresentationFormat>
  <Paragraphs>251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Roboto Slab Regular</vt:lpstr>
      <vt:lpstr>Fira Sans Extra Condensed Medium</vt:lpstr>
      <vt:lpstr>Lato</vt:lpstr>
      <vt:lpstr>Roboto Condensed Light</vt:lpstr>
      <vt:lpstr>Palanquin Dark SemiBold</vt:lpstr>
      <vt:lpstr>Lato Light</vt:lpstr>
      <vt:lpstr>Calibri</vt:lpstr>
      <vt:lpstr>Music Lesson by Slidesgo</vt:lpstr>
      <vt:lpstr> MusicAll Feito por músicos para músicos</vt:lpstr>
      <vt:lpstr>EQUIPE E ORGANIZAÇÃO</vt:lpstr>
      <vt:lpstr>Falta de plataformas eficientes </vt:lpstr>
      <vt:lpstr>MULTIMEDIA</vt:lpstr>
      <vt:lpstr>GESTÃO DO PROJETO</vt:lpstr>
      <vt:lpstr>Apresentação do PowerPoint</vt:lpstr>
      <vt:lpstr>REQUISITOS E TASKS</vt:lpstr>
      <vt:lpstr>IDEAÇÃO</vt:lpstr>
      <vt:lpstr>ALTERAÇÕES DE ESCOPO</vt:lpstr>
      <vt:lpstr>ALTERAÇÕES DE ESCOPO</vt:lpstr>
      <vt:lpstr>DESENHO DE SOLUÇÃO</vt:lpstr>
      <vt:lpstr>ARQUITETURA DA APLICAÇÃO</vt:lpstr>
      <vt:lpstr>Apresentação do PowerPoint</vt:lpstr>
      <vt:lpstr>DIAGRAMA DE CLASSES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MusicAll</dc:title>
  <cp:lastModifiedBy>Eduarda Sampaio</cp:lastModifiedBy>
  <cp:revision>142</cp:revision>
  <dcterms:modified xsi:type="dcterms:W3CDTF">2020-12-15T02:10:54Z</dcterms:modified>
</cp:coreProperties>
</file>