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8" r:id="rId4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sr-Latn-RS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/>
    <p:restoredTop sz="94660"/>
  </p:normalViewPr>
  <p:slideViewPr>
    <p:cSldViewPr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38" y="692150"/>
            <a:ext cx="2420937" cy="28384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70585"/>
            <a:ext cx="7772400" cy="1470025"/>
          </a:xfrm>
        </p:spPr>
        <p:txBody>
          <a:bodyPr>
            <a:noAutofit/>
          </a:bodyPr>
          <a:lstStyle>
            <a:lvl1pPr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50405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s-Latn-B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4F2E19-9F33-4755-8A03-05859870C286}" type="datetimeFigureOut">
              <a:rPr kumimoji="0" lang="bs-Latn-BA" altLang="zh-CN" b="0" i="0" kern="1200" cap="none" spc="0" normalizeH="0" baseline="0" noProof="0" smtClean="0">
                <a:latin typeface="Calibri" pitchFamily="34" charset="0"/>
                <a:ea typeface="+mn-ea"/>
                <a:cs typeface="+mn-cs"/>
              </a:rPr>
            </a:fld>
            <a:endParaRPr kumimoji="0" lang="bs-Latn-BA" altLang="zh-CN" b="0" i="0" kern="1200" cap="none" spc="0" normalizeH="0" baseline="0" noProof="0" smtClean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842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b="0" i="0" kern="1200" cap="none" spc="0" normalizeH="0" baseline="0" noProof="0" smtClean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D3B7B-2840-4691-AE3C-ACCF17D38AB4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D3B7B-2840-4691-AE3C-ACCF17D38AB4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4F2E19-9F33-4755-8A03-05859870C286}" type="datetimeFigureOut">
              <a:rPr kumimoji="0" lang="bs-Latn-BA" altLang="zh-CN" b="0" i="0" kern="1200" cap="none" spc="0" normalizeH="0" baseline="0" noProof="0" smtClean="0">
                <a:latin typeface="Calibri" pitchFamily="34" charset="0"/>
                <a:ea typeface="+mn-ea"/>
                <a:cs typeface="+mn-cs"/>
              </a:rPr>
            </a:fld>
            <a:endParaRPr kumimoji="0" lang="bs-Latn-BA" altLang="zh-CN" b="0" i="0" kern="1200" cap="none" spc="0" normalizeH="0" baseline="0" noProof="0" smtClean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b="0" i="0" kern="1200" cap="none" spc="0" normalizeH="0" baseline="0" noProof="0" smtClean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FigureOut">
              <a:rPr lang="bs-Latn-BA" altLang="zh-CN" dirty="0">
                <a:solidFill>
                  <a:schemeClr val="bg1"/>
                </a:solidFill>
                <a:latin typeface="Microsoft New Tai Lue" pitchFamily="34" charset="0"/>
                <a:ea typeface="Microsoft New Tai Lue" pitchFamily="34" charset="0"/>
              </a:rPr>
            </a:fld>
            <a:endParaRPr lang="bs-Latn-BA" altLang="zh-CN" dirty="0">
              <a:solidFill>
                <a:schemeClr val="bg1"/>
              </a:solidFill>
              <a:latin typeface="Microsoft New Tai Lue" pitchFamily="34" charset="0"/>
              <a:ea typeface="Microsoft New Tai Lue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 altLang="zh-CN" dirty="0">
              <a:solidFill>
                <a:schemeClr val="bg1"/>
              </a:solidFill>
              <a:latin typeface="Microsoft New Tai Lue" pitchFamily="34" charset="0"/>
              <a:ea typeface="Microsoft New Tai Lue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bs-Latn-BA" altLang="zh-CN" sz="1200" dirty="0">
                <a:solidFill>
                  <a:schemeClr val="bg1"/>
                </a:solidFill>
                <a:latin typeface="Microsoft New Tai Lue" pitchFamily="34" charset="0"/>
                <a:ea typeface="Microsoft New Tai Lue" pitchFamily="34" charset="0"/>
              </a:rPr>
            </a:fld>
            <a:endParaRPr lang="bs-Latn-BA" altLang="zh-CN" sz="1200" dirty="0">
              <a:solidFill>
                <a:schemeClr val="bg1"/>
              </a:solidFill>
              <a:latin typeface="Microsoft New Tai Lue" pitchFamily="34" charset="0"/>
              <a:ea typeface="Microsoft New Tai Lue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D3B7B-2840-4691-AE3C-ACCF17D38AB4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D3B7B-2840-4691-AE3C-ACCF17D38AB4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D3B7B-2840-4691-AE3C-ACCF17D38AB4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D3B7B-2840-4691-AE3C-ACCF17D38AB4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D3B7B-2840-4691-AE3C-ACCF17D38AB4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D3B7B-2840-4691-AE3C-ACCF17D38AB4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icrosoft New Tai Lue" pitchFamily="34" charset="0"/>
                <a:cs typeface="Microsoft New Tai Lue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icrosoft New Tai Lue" pitchFamily="34" charset="0"/>
                <a:cs typeface="Microsoft New Tai Lue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icrosoft New Tai Lue" pitchFamily="34" charset="0"/>
                <a:cs typeface="Microsoft New Tai Lue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icrosoft New Tai Lue" pitchFamily="34" charset="0"/>
                <a:cs typeface="Microsoft New Tai Lue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icrosoft New Tai Lue" pitchFamily="34" charset="0"/>
                <a:cs typeface="Microsoft New Tai L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s-Latn-BA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65138" y="64992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fld id="{BB962C8B-B14F-4D97-AF65-F5344CB8AC3E}" type="datetimeFigureOut">
              <a:rPr lang="bs-Latn-BA" altLang="zh-CN" dirty="0">
                <a:solidFill>
                  <a:schemeClr val="bg1"/>
                </a:solidFill>
                <a:latin typeface="Microsoft New Tai Lue" pitchFamily="34" charset="0"/>
                <a:ea typeface="Microsoft New Tai Lue" pitchFamily="34" charset="0"/>
              </a:rPr>
            </a:fld>
            <a:endParaRPr lang="bs-Latn-BA" altLang="zh-CN" dirty="0">
              <a:solidFill>
                <a:schemeClr val="bg1"/>
              </a:solidFill>
              <a:latin typeface="Microsoft New Tai Lue" pitchFamily="34" charset="0"/>
              <a:ea typeface="Microsoft New Tai Lue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2138" y="649922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endParaRPr lang="bs-Latn-BA" altLang="zh-CN" dirty="0">
              <a:solidFill>
                <a:schemeClr val="bg1"/>
              </a:solidFill>
              <a:latin typeface="Microsoft New Tai Lue" pitchFamily="34" charset="0"/>
              <a:ea typeface="Microsoft New Tai Lue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1138" y="64992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bs-Latn-BA" altLang="zh-CN" sz="1200" dirty="0">
                <a:solidFill>
                  <a:schemeClr val="bg1"/>
                </a:solidFill>
                <a:latin typeface="Microsoft New Tai Lue" pitchFamily="34" charset="0"/>
                <a:ea typeface="Microsoft New Tai Lue" pitchFamily="34" charset="0"/>
              </a:rPr>
            </a:fld>
            <a:endParaRPr lang="bs-Latn-BA" altLang="zh-CN" sz="1200" dirty="0">
              <a:solidFill>
                <a:schemeClr val="bg1"/>
              </a:solidFill>
              <a:latin typeface="Microsoft New Tai Lue" pitchFamily="34" charset="0"/>
              <a:ea typeface="Microsoft New Tai Lu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D3B7B-2840-4691-AE3C-ACCF17D38AB4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D3B7B-2840-4691-AE3C-ACCF17D38AB4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D3B7B-2840-4691-AE3C-ACCF17D38AB4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61048"/>
            <a:ext cx="7772400" cy="432048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D3B7B-2840-4691-AE3C-ACCF17D38AB4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D3B7B-2840-4691-AE3C-ACCF17D38AB4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D3B7B-2840-4691-AE3C-ACCF17D38AB4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D3B7B-2840-4691-AE3C-ACCF17D38AB4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D3B7B-2840-4691-AE3C-ACCF17D38AB4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D3B7B-2840-4691-AE3C-ACCF17D38AB4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New Tai Lue" pitchFamily="34" charset="0"/>
                <a:ea typeface="Microsoft New Tai Lue" pitchFamily="34" charset="0"/>
                <a:cs typeface="Microsoft New Tai Lue" pitchFamily="34" charset="0"/>
              </a:rPr>
              <a:t>Click icon to add picture</a:t>
            </a:r>
            <a:endParaRPr kumimoji="0" lang="bs-Latn-BA" sz="3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Microsoft New Tai Lue" pitchFamily="34" charset="0"/>
              <a:ea typeface="Microsoft New Tai Lue" pitchFamily="34" charset="0"/>
              <a:cs typeface="Microsoft New Tai Lue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D3B7B-2840-4691-AE3C-ACCF17D38AB4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bs-Latn-BA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7338"/>
            <a:ext cx="8229600" cy="45688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bs-Latn-BA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59595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D3B7B-2840-4691-AE3C-ACCF17D38AB4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842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59595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  <p:sp>
        <p:nvSpPr>
          <p:cNvPr id="1031" name="TextBox 6"/>
          <p:cNvSpPr txBox="1">
            <a:spLocks noChangeArrowheads="1"/>
          </p:cNvSpPr>
          <p:nvPr/>
        </p:nvSpPr>
        <p:spPr bwMode="auto">
          <a:xfrm rot="-5400000">
            <a:off x="-3686175" y="3228975"/>
            <a:ext cx="685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© free-ppt-templates.com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5400" b="1" kern="1200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D3B7B-2840-4691-AE3C-ACCF17D38AB4}" type="datetimeFigureOut">
              <a:rPr kumimoji="0" lang="bs-Latn-BA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algn="r" eaLnBrk="1" hangingPunct="1"/>
            <a:fld id="{9A0DB2DC-4C9A-4742-B13C-FB6460FD3503}" type="slidenum">
              <a:rPr lang="bs-Latn-BA" altLang="zh-CN" sz="1200" dirty="0">
                <a:solidFill>
                  <a:srgbClr val="595959"/>
                </a:solidFill>
                <a:ea typeface="宋体" pitchFamily="2" charset="-122"/>
              </a:rPr>
            </a:fld>
            <a:endParaRPr lang="bs-Latn-BA" altLang="zh-CN" sz="1200" dirty="0">
              <a:solidFill>
                <a:srgbClr val="595959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GIF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1066800" y="4038600"/>
            <a:ext cx="7319010" cy="1030605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x-none" altLang="bs-Latn-BA" sz="3600" b="1" kern="1200" dirty="0">
                <a:solidFill>
                  <a:schemeClr val="tx1"/>
                </a:solidFill>
                <a:latin typeface="Ubuntu" charset="0"/>
                <a:ea typeface="Ubuntu" charset="0"/>
                <a:cs typeface="Microsoft New Tai Lue" pitchFamily="34" charset="0"/>
              </a:rPr>
              <a:t>Simulador da Máquina de Turing</a:t>
            </a:r>
            <a:endParaRPr lang="x-none" altLang="bs-Latn-BA" sz="3600" b="1" kern="1200" dirty="0">
              <a:solidFill>
                <a:schemeClr val="tx1"/>
              </a:solidFill>
              <a:latin typeface="Ubuntu" charset="0"/>
              <a:ea typeface="Ubuntu" charset="0"/>
              <a:cs typeface="Microsoft New Tai Lue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81283"/>
            <a:ext cx="6400800" cy="503238"/>
          </a:xfrm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kumimoji="0" lang="x-none" altLang="bs-Latn-BA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buntu" charset="0"/>
                <a:ea typeface="Ubuntu" charset="0"/>
                <a:cs typeface="Microsoft New Tai Lue" pitchFamily="34" charset="0"/>
              </a:rPr>
              <a:t>PTCC - Ciência da Computação</a:t>
            </a:r>
            <a:endParaRPr kumimoji="0" lang="x-none" altLang="bs-Latn-BA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buntu" charset="0"/>
              <a:ea typeface="Ubuntu" charset="0"/>
              <a:cs typeface="Microsoft New Tai Lue" pitchFamily="34" charset="0"/>
            </a:endParaRPr>
          </a:p>
        </p:txBody>
      </p:sp>
      <p:pic>
        <p:nvPicPr>
          <p:cNvPr id="4" name="Picture 3" descr="turing_alan_coloss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0" y="-913765"/>
            <a:ext cx="6277610" cy="4777105"/>
          </a:xfrm>
          <a:prstGeom prst="rect">
            <a:avLst/>
          </a:prstGeom>
        </p:spPr>
      </p:pic>
      <p:pic>
        <p:nvPicPr>
          <p:cNvPr id="5" name="Picture 4" descr="turingmach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2000"/>
            <a:ext cx="4466590" cy="30594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6200" y="6400800"/>
            <a:ext cx="14344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b="1">
                <a:latin typeface="Ubuntu" charset="0"/>
                <a:ea typeface="Ubuntu" charset="0"/>
              </a:rPr>
              <a:t>1 / 16</a:t>
            </a:r>
            <a:endParaRPr lang="x-none" altLang="en-US" b="1"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300px-ValdemarSetz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371600"/>
            <a:ext cx="4055745" cy="540766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x-none" altLang="bs-Latn-BA" b="1" dirty="0">
                <a:solidFill>
                  <a:schemeClr val="tx1"/>
                </a:solidFill>
                <a:latin typeface="Ubuntu" charset="0"/>
                <a:ea typeface="Ubuntu" charset="0"/>
              </a:rPr>
              <a:t>Justificativa</a:t>
            </a:r>
            <a:endParaRPr lang="x-none" altLang="bs-Latn-BA" b="1" dirty="0">
              <a:solidFill>
                <a:schemeClr val="tx1"/>
              </a:solidFill>
              <a:latin typeface="Ubuntu" charset="0"/>
              <a:ea typeface="Ubuntu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152400" y="1447800"/>
            <a:ext cx="4864735" cy="3314700"/>
          </a:xfrm>
          <a:prstGeom prst="wedgeRoundRectCallout">
            <a:avLst>
              <a:gd name="adj1" fmla="val 54751"/>
              <a:gd name="adj2" fmla="val 58084"/>
              <a:gd name="adj3" fmla="val 16667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x-none" altLang="en-US" sz="2400" b="1" i="1">
                <a:latin typeface="Ubuntu" charset="0"/>
                <a:ea typeface="Ubuntu" charset="0"/>
              </a:rPr>
              <a:t>“Se o leitor está terminando um Bacharelado em Ciência da Computação, e nunca ouviu falar o nome Turing, é melhor começar tudo de novo em uma faculdade de um nível razoável." </a:t>
            </a:r>
            <a:r>
              <a:rPr lang="x-none" altLang="en-US" sz="2400" b="1" i="1">
                <a:solidFill>
                  <a:srgbClr val="FF0000"/>
                </a:solidFill>
                <a:latin typeface="Ubuntu" charset="0"/>
                <a:ea typeface="Ubuntu" charset="0"/>
              </a:rPr>
              <a:t>Setzer, V. W </a:t>
            </a:r>
            <a:endParaRPr lang="x-none" altLang="en-US" sz="2400" b="1" i="1">
              <a:solidFill>
                <a:srgbClr val="FF0000"/>
              </a:solidFill>
              <a:latin typeface="Ubuntu" charset="0"/>
              <a:ea typeface="Ubuntu" charset="0"/>
            </a:endParaRPr>
          </a:p>
          <a:p>
            <a:pPr algn="ctr"/>
            <a:r>
              <a:rPr lang="x-none" altLang="en-US" sz="2400" b="1">
                <a:solidFill>
                  <a:schemeClr val="tx1"/>
                </a:solidFill>
                <a:latin typeface="Ubuntu" charset="0"/>
                <a:ea typeface="Ubuntu" charset="0"/>
              </a:rPr>
              <a:t>(</a:t>
            </a:r>
            <a:r>
              <a:rPr lang="x-none" altLang="en-US" sz="2400" b="1">
                <a:solidFill>
                  <a:srgbClr val="FF0000"/>
                </a:solidFill>
                <a:latin typeface="Ubuntu" charset="0"/>
                <a:ea typeface="Ubuntu" charset="0"/>
              </a:rPr>
              <a:t>IME</a:t>
            </a:r>
            <a:r>
              <a:rPr lang="x-none" altLang="en-US" sz="2400" b="1">
                <a:solidFill>
                  <a:schemeClr val="tx1"/>
                </a:solidFill>
                <a:latin typeface="Ubuntu" charset="0"/>
                <a:ea typeface="Ubuntu" charset="0"/>
              </a:rPr>
              <a:t> - </a:t>
            </a:r>
            <a:r>
              <a:rPr lang="x-none" altLang="en-US" sz="2400" b="1">
                <a:solidFill>
                  <a:srgbClr val="FF0000"/>
                </a:solidFill>
                <a:latin typeface="Ubuntu" charset="0"/>
                <a:ea typeface="Ubuntu" charset="0"/>
              </a:rPr>
              <a:t>USP</a:t>
            </a:r>
            <a:r>
              <a:rPr lang="x-none" altLang="en-US" sz="2400" b="1">
                <a:solidFill>
                  <a:schemeClr val="tx1"/>
                </a:solidFill>
                <a:latin typeface="Ubuntu" charset="0"/>
                <a:ea typeface="Ubuntu" charset="0"/>
              </a:rPr>
              <a:t>)</a:t>
            </a:r>
            <a:endParaRPr lang="x-none" altLang="en-US" sz="2400" b="1">
              <a:solidFill>
                <a:schemeClr val="tx1"/>
              </a:solidFill>
              <a:latin typeface="Ubuntu" charset="0"/>
              <a:ea typeface="Ubuntu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6200" y="6400800"/>
            <a:ext cx="14344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b="1">
                <a:latin typeface="Ubuntu" charset="0"/>
                <a:ea typeface="Ubuntu" charset="0"/>
              </a:rPr>
              <a:t>10 / 16</a:t>
            </a:r>
            <a:endParaRPr lang="x-none" altLang="en-US" b="1"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david-leavitt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0200" y="1295400"/>
            <a:ext cx="3681095" cy="552132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x-none" altLang="bs-Latn-BA" b="1" dirty="0">
                <a:solidFill>
                  <a:schemeClr val="tx1"/>
                </a:solidFill>
                <a:latin typeface="Ubuntu" charset="0"/>
                <a:ea typeface="Ubuntu" charset="0"/>
              </a:rPr>
              <a:t>Justificativa</a:t>
            </a:r>
            <a:endParaRPr lang="x-none" altLang="bs-Latn-BA" b="1" dirty="0">
              <a:solidFill>
                <a:schemeClr val="tx1"/>
              </a:solidFill>
              <a:latin typeface="Ubuntu" charset="0"/>
              <a:ea typeface="Ubuntu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57200" y="1371600"/>
            <a:ext cx="4864735" cy="3094990"/>
          </a:xfrm>
          <a:prstGeom prst="wedgeRoundRectCallout">
            <a:avLst>
              <a:gd name="adj1" fmla="val 63901"/>
              <a:gd name="adj2" fmla="val 48132"/>
              <a:gd name="adj3" fmla="val 16667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x-none" altLang="en-US" sz="2400" b="1" i="1">
                <a:latin typeface="Ubuntu" charset="0"/>
                <a:ea typeface="Ubuntu" charset="0"/>
              </a:rPr>
              <a:t>“Como muitos trabalhos de Turing, ‘Computable Numbers’ é marcado por uma curiosa mistura de frases cheias de modéstia, especulação meio filosófica e matemática altamente técnica. [...]"</a:t>
            </a:r>
            <a:endParaRPr lang="x-none" altLang="en-US" sz="2400" b="1" i="1">
              <a:solidFill>
                <a:srgbClr val="FF0000"/>
              </a:solidFill>
              <a:latin typeface="Ubuntu" charset="0"/>
              <a:ea typeface="Ubuntu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200" y="6400800"/>
            <a:ext cx="14344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b="1">
                <a:latin typeface="Ubuntu" charset="0"/>
                <a:ea typeface="Ubuntu" charset="0"/>
              </a:rPr>
              <a:t>11 / 16</a:t>
            </a:r>
            <a:endParaRPr lang="x-none" altLang="en-US" b="1"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david-leavitt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0200" y="1295400"/>
            <a:ext cx="3681095" cy="552132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x-none" altLang="bs-Latn-BA" b="1" dirty="0">
                <a:solidFill>
                  <a:schemeClr val="tx1"/>
                </a:solidFill>
                <a:latin typeface="Ubuntu" charset="0"/>
                <a:ea typeface="Ubuntu" charset="0"/>
              </a:rPr>
              <a:t>Justificativa</a:t>
            </a:r>
            <a:endParaRPr lang="x-none" altLang="bs-Latn-BA" b="1" dirty="0">
              <a:solidFill>
                <a:schemeClr val="tx1"/>
              </a:solidFill>
              <a:latin typeface="Ubuntu" charset="0"/>
              <a:ea typeface="Ubuntu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81000" y="1371600"/>
            <a:ext cx="4864735" cy="4025265"/>
          </a:xfrm>
          <a:prstGeom prst="wedgeRoundRectCallout">
            <a:avLst>
              <a:gd name="adj1" fmla="val 65011"/>
              <a:gd name="adj2" fmla="val 25563"/>
              <a:gd name="adj3" fmla="val 16667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x-none" altLang="en-US" sz="2400" b="1" i="1">
                <a:latin typeface="Ubuntu" charset="0"/>
                <a:ea typeface="Ubuntu" charset="0"/>
              </a:rPr>
              <a:t>“O resultado, para um leitor comum, é desconcertante, pois invariavelmente essas passagens, cuja importância é fácil de aprender, passam suave e imediatamente em densos pântanos de símbolos não familiares, letras alemãs e gregas, e números binários." </a:t>
            </a:r>
            <a:r>
              <a:rPr lang="x-none" altLang="en-US" sz="2400" b="1" i="1">
                <a:solidFill>
                  <a:srgbClr val="FF0000"/>
                </a:solidFill>
                <a:latin typeface="Ubuntu" charset="0"/>
                <a:ea typeface="Ubuntu" charset="0"/>
              </a:rPr>
              <a:t>Leavitt, D.</a:t>
            </a:r>
            <a:endParaRPr lang="x-none" altLang="en-US" sz="2400" b="1" i="1">
              <a:solidFill>
                <a:srgbClr val="FF0000"/>
              </a:solidFill>
              <a:latin typeface="Ubuntu" charset="0"/>
              <a:ea typeface="Ubuntu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200" y="6400800"/>
            <a:ext cx="14344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b="1">
                <a:latin typeface="Ubuntu" charset="0"/>
                <a:ea typeface="Ubuntu" charset="0"/>
              </a:rPr>
              <a:t>12 / 16</a:t>
            </a:r>
            <a:endParaRPr lang="x-none" altLang="en-US" b="1"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x-none" altLang="bs-Latn-BA" b="1" dirty="0">
                <a:solidFill>
                  <a:schemeClr val="tx1"/>
                </a:solidFill>
                <a:latin typeface="Ubuntu" charset="0"/>
                <a:ea typeface="Ubuntu" charset="0"/>
                <a:sym typeface="+mn-ea"/>
              </a:rPr>
              <a:t>Justificativa</a:t>
            </a:r>
            <a:endParaRPr lang="x-none" altLang="bs-Latn-BA" b="1" dirty="0">
              <a:solidFill>
                <a:schemeClr val="tx1"/>
              </a:solidFill>
              <a:latin typeface="Ubuntu" charset="0"/>
              <a:ea typeface="Ubuntu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342900" indent="-342900">
              <a:buFont typeface="Arial" charset="0"/>
              <a:buChar char="•"/>
            </a:pPr>
            <a:r>
              <a:rPr lang="x-none" altLang="en-US" sz="2800" b="1">
                <a:latin typeface="Ubuntu" charset="0"/>
                <a:ea typeface="Ubuntu" charset="0"/>
                <a:sym typeface="+mn-ea"/>
              </a:rPr>
              <a:t>S</a:t>
            </a:r>
            <a:r>
              <a:rPr lang="en-US" sz="2800" b="1">
                <a:latin typeface="Ubuntu" charset="0"/>
                <a:ea typeface="Ubuntu" charset="0"/>
                <a:sym typeface="+mn-ea"/>
              </a:rPr>
              <a:t>implificar o </a:t>
            </a:r>
            <a:r>
              <a:rPr lang="x-none" altLang="en-US" sz="2800" b="1">
                <a:latin typeface="Ubuntu" charset="0"/>
                <a:ea typeface="Ubuntu" charset="0"/>
                <a:sym typeface="+mn-ea"/>
              </a:rPr>
              <a:t>aprendizado</a:t>
            </a:r>
            <a:endParaRPr lang="x-none" altLang="en-US" sz="2800" b="1">
              <a:latin typeface="Ubuntu" charset="0"/>
              <a:ea typeface="Ubuntu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en-US" sz="2800" b="1">
                <a:latin typeface="Ubuntu" charset="0"/>
                <a:ea typeface="Ubuntu" charset="0"/>
                <a:sym typeface="+mn-ea"/>
              </a:rPr>
              <a:t>Ser d</a:t>
            </a:r>
            <a:r>
              <a:rPr lang="en-US" sz="2800" b="1">
                <a:latin typeface="Ubuntu" charset="0"/>
                <a:ea typeface="Ubuntu" charset="0"/>
                <a:sym typeface="+mn-ea"/>
              </a:rPr>
              <a:t>inâmic</a:t>
            </a:r>
            <a:r>
              <a:rPr lang="x-none" altLang="en-US" sz="2800" b="1">
                <a:latin typeface="Ubuntu" charset="0"/>
                <a:ea typeface="Ubuntu" charset="0"/>
                <a:sym typeface="+mn-ea"/>
              </a:rPr>
              <a:t>o</a:t>
            </a:r>
            <a:r>
              <a:rPr lang="en-US" sz="2800" b="1">
                <a:latin typeface="Ubuntu" charset="0"/>
                <a:ea typeface="Ubuntu" charset="0"/>
                <a:sym typeface="+mn-ea"/>
              </a:rPr>
              <a:t> e interativ</a:t>
            </a:r>
            <a:r>
              <a:rPr lang="x-none" altLang="en-US" sz="2800" b="1">
                <a:latin typeface="Ubuntu" charset="0"/>
                <a:ea typeface="Ubuntu" charset="0"/>
                <a:sym typeface="+mn-ea"/>
              </a:rPr>
              <a:t>o</a:t>
            </a:r>
            <a:endParaRPr lang="x-none" altLang="en-US" sz="2800" b="1">
              <a:latin typeface="Ubuntu" charset="0"/>
              <a:ea typeface="Ubuntu" charset="0"/>
              <a:sym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en-US" sz="2800" b="1">
                <a:latin typeface="Ubuntu" charset="0"/>
                <a:ea typeface="Ubuntu" charset="0"/>
                <a:sym typeface="+mn-ea"/>
              </a:rPr>
              <a:t>Tornar prático e didático</a:t>
            </a:r>
            <a:endParaRPr lang="x-none" altLang="en-US" sz="2800" b="1">
              <a:latin typeface="Ubuntu" charset="0"/>
              <a:ea typeface="Ubuntu" charset="0"/>
              <a:sym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sz="2800" b="1">
                <a:latin typeface="Ubuntu" charset="0"/>
                <a:ea typeface="Ubuntu" charset="0"/>
                <a:sym typeface="+mn-ea"/>
              </a:rPr>
              <a:t>Disponibilizar para estudos</a:t>
            </a:r>
            <a:endParaRPr lang="x-none" sz="2800" b="1" dirty="0">
              <a:latin typeface="Ubuntu" charset="0"/>
              <a:ea typeface="Ubuntu" charset="0"/>
            </a:endParaRPr>
          </a:p>
          <a:p>
            <a:pPr marL="0" indent="0" eaLnBrk="1" hangingPunct="1">
              <a:buNone/>
            </a:pPr>
            <a:endParaRPr lang="x-none" altLang="bs-Latn-BA" sz="2800" i="1" dirty="0">
              <a:solidFill>
                <a:schemeClr val="tx1"/>
              </a:solidFill>
              <a:latin typeface="Ubuntu" charset="0"/>
              <a:ea typeface="Ubuntu" charset="0"/>
            </a:endParaRPr>
          </a:p>
        </p:txBody>
      </p:sp>
      <p:pic>
        <p:nvPicPr>
          <p:cNvPr id="3" name="Picture 2" descr="TM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1220" y="3671570"/>
            <a:ext cx="5704840" cy="320929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7" name="Text Box 6"/>
          <p:cNvSpPr txBox="1"/>
          <p:nvPr/>
        </p:nvSpPr>
        <p:spPr>
          <a:xfrm>
            <a:off x="76200" y="6400800"/>
            <a:ext cx="14344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b="1">
                <a:latin typeface="Ubuntu" charset="0"/>
                <a:ea typeface="Ubuntu" charset="0"/>
              </a:rPr>
              <a:t>13 / 16</a:t>
            </a:r>
            <a:endParaRPr lang="x-none" altLang="en-US" b="1"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x-none" altLang="bs-Latn-BA" b="1" dirty="0">
                <a:solidFill>
                  <a:schemeClr val="tx1"/>
                </a:solidFill>
                <a:latin typeface="Ubuntu" charset="0"/>
                <a:ea typeface="Ubuntu" charset="0"/>
                <a:sym typeface="+mn-ea"/>
              </a:rPr>
              <a:t>Referencial Teórico</a:t>
            </a:r>
            <a:endParaRPr lang="x-none" altLang="bs-Latn-BA" b="1" dirty="0">
              <a:solidFill>
                <a:schemeClr val="tx1"/>
              </a:solidFill>
              <a:latin typeface="Ubuntu" charset="0"/>
              <a:ea typeface="Ubuntu" charset="0"/>
            </a:endParaRPr>
          </a:p>
        </p:txBody>
      </p:sp>
      <p:pic>
        <p:nvPicPr>
          <p:cNvPr id="4" name="Picture 3" descr="51sgvXAvBh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635" y="1298575"/>
            <a:ext cx="4164330" cy="5137785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5" name="Picture 4" descr="57a00b4c5b9bc0458cb7baf4d587f34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990" y="1293495"/>
            <a:ext cx="4270375" cy="508635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7" name="Text Box 6"/>
          <p:cNvSpPr txBox="1"/>
          <p:nvPr/>
        </p:nvSpPr>
        <p:spPr>
          <a:xfrm>
            <a:off x="76200" y="6400800"/>
            <a:ext cx="14344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b="1">
                <a:latin typeface="Ubuntu" charset="0"/>
                <a:ea typeface="Ubuntu" charset="0"/>
              </a:rPr>
              <a:t>14 / 16</a:t>
            </a:r>
            <a:endParaRPr lang="x-none" altLang="en-US" b="1"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x-none" altLang="bs-Latn-BA" b="1" dirty="0">
                <a:solidFill>
                  <a:schemeClr val="tx1"/>
                </a:solidFill>
                <a:latin typeface="Ubuntu" charset="0"/>
                <a:ea typeface="Ubuntu" charset="0"/>
              </a:rPr>
              <a:t>Metodologia</a:t>
            </a:r>
            <a:endParaRPr lang="x-none" altLang="bs-Latn-BA" b="1" dirty="0">
              <a:solidFill>
                <a:schemeClr val="tx1"/>
              </a:solidFill>
              <a:latin typeface="Ubuntu" charset="0"/>
              <a:ea typeface="Ubuntu" charset="0"/>
            </a:endParaRPr>
          </a:p>
        </p:txBody>
      </p:sp>
      <p:pic>
        <p:nvPicPr>
          <p:cNvPr id="4" name="Picture 3" descr="eclipse-426x1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0600" y="2209800"/>
            <a:ext cx="4057015" cy="952500"/>
          </a:xfrm>
          <a:prstGeom prst="rect">
            <a:avLst/>
          </a:prstGeom>
        </p:spPr>
      </p:pic>
      <p:pic>
        <p:nvPicPr>
          <p:cNvPr id="6" name="Picture 5" descr="kxTfXw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38200"/>
            <a:ext cx="1917700" cy="2924175"/>
          </a:xfrm>
          <a:prstGeom prst="rect">
            <a:avLst/>
          </a:prstGeom>
        </p:spPr>
      </p:pic>
      <p:pic>
        <p:nvPicPr>
          <p:cNvPr id="7" name="Picture 6" descr="postgr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143000"/>
            <a:ext cx="2359025" cy="2623185"/>
          </a:xfrm>
          <a:prstGeom prst="rect">
            <a:avLst/>
          </a:prstGeom>
        </p:spPr>
      </p:pic>
      <p:pic>
        <p:nvPicPr>
          <p:cNvPr id="8" name="Picture 7" descr="sm_primar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5715000"/>
            <a:ext cx="5685790" cy="9620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6200" y="6400800"/>
            <a:ext cx="14344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b="1">
                <a:latin typeface="Ubuntu" charset="0"/>
                <a:ea typeface="Ubuntu" charset="0"/>
              </a:rPr>
              <a:t>15 / 16</a:t>
            </a:r>
            <a:endParaRPr lang="x-none" altLang="en-US" b="1">
              <a:latin typeface="Ubuntu" charset="0"/>
              <a:ea typeface="Ubuntu" charset="0"/>
            </a:endParaRPr>
          </a:p>
        </p:txBody>
      </p:sp>
      <p:pic>
        <p:nvPicPr>
          <p:cNvPr id="3" name="Picture 2" descr="angular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962400"/>
            <a:ext cx="4267200" cy="1136015"/>
          </a:xfrm>
          <a:prstGeom prst="rect">
            <a:avLst/>
          </a:prstGeom>
        </p:spPr>
      </p:pic>
      <p:pic>
        <p:nvPicPr>
          <p:cNvPr id="10" name="Picture 9" descr="HTML5_CSS_JavaScrip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3962400"/>
            <a:ext cx="3421380" cy="20053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x-none" altLang="bs-Latn-BA" b="1" dirty="0">
                <a:solidFill>
                  <a:schemeClr val="tx1"/>
                </a:solidFill>
                <a:latin typeface="Ubuntu" charset="0"/>
                <a:ea typeface="Ubuntu" charset="0"/>
              </a:rPr>
              <a:t>Cronograma</a:t>
            </a:r>
            <a:endParaRPr lang="x-none" altLang="bs-Latn-BA" b="1" dirty="0">
              <a:solidFill>
                <a:schemeClr val="tx1"/>
              </a:solidFill>
              <a:latin typeface="Ubuntu" charset="0"/>
              <a:ea typeface="Ubuntu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8354060" cy="39249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6200" y="6400800"/>
            <a:ext cx="14344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b="1">
                <a:latin typeface="Ubuntu" charset="0"/>
                <a:ea typeface="Ubuntu" charset="0"/>
              </a:rPr>
              <a:t>16 / 16</a:t>
            </a:r>
            <a:endParaRPr lang="x-none" altLang="en-US" b="1"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x-none" altLang="bs-Latn-BA" b="1" dirty="0">
                <a:solidFill>
                  <a:schemeClr val="tx1"/>
                </a:solidFill>
                <a:latin typeface="Ubuntu" charset="0"/>
                <a:ea typeface="Ubuntu" charset="0"/>
              </a:rPr>
              <a:t>O problema de decisão</a:t>
            </a:r>
            <a:endParaRPr lang="x-none" altLang="bs-Latn-BA" b="1" dirty="0">
              <a:solidFill>
                <a:schemeClr val="tx1"/>
              </a:solidFill>
              <a:latin typeface="Ubuntu" charset="0"/>
              <a:ea typeface="Ubuntu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x-none" altLang="bs-Latn-BA" sz="2800" b="1" dirty="0">
                <a:solidFill>
                  <a:schemeClr val="tx1"/>
                </a:solidFill>
                <a:latin typeface="Ubuntu" charset="0"/>
                <a:ea typeface="Ubuntu" charset="0"/>
              </a:rPr>
              <a:t>Raimundus Lullus</a:t>
            </a:r>
            <a:endParaRPr lang="x-none" altLang="bs-Latn-BA" sz="2800" b="1" dirty="0">
              <a:solidFill>
                <a:schemeClr val="tx1"/>
              </a:solidFill>
              <a:latin typeface="Ubuntu" charset="0"/>
              <a:ea typeface="Ubuntu" charset="0"/>
            </a:endParaRPr>
          </a:p>
          <a:p>
            <a:pPr marL="0" indent="0" eaLnBrk="1" hangingPunct="1">
              <a:buNone/>
            </a:pPr>
            <a:endParaRPr lang="x-none" altLang="bs-Latn-BA" sz="2800" b="1" dirty="0">
              <a:solidFill>
                <a:schemeClr val="tx1"/>
              </a:solidFill>
              <a:latin typeface="Ubuntu" charset="0"/>
              <a:ea typeface="Ubuntu" charset="0"/>
            </a:endParaRPr>
          </a:p>
          <a:p>
            <a:pPr eaLnBrk="1" hangingPunct="1"/>
            <a:r>
              <a:rPr lang="x-none" altLang="bs-Latn-BA" sz="2800" b="1" i="1" dirty="0">
                <a:solidFill>
                  <a:srgbClr val="FF0000"/>
                </a:solidFill>
                <a:latin typeface="Ubuntu" charset="0"/>
                <a:ea typeface="Ubuntu" charset="0"/>
              </a:rPr>
              <a:t>ars magna</a:t>
            </a:r>
            <a:endParaRPr lang="x-none" altLang="bs-Latn-BA" sz="2800" b="1" i="1" dirty="0">
              <a:solidFill>
                <a:srgbClr val="FF0000"/>
              </a:solidFill>
              <a:latin typeface="Ubuntu" charset="0"/>
              <a:ea typeface="Ubuntu" charset="0"/>
            </a:endParaRPr>
          </a:p>
          <a:p>
            <a:pPr marL="0" indent="0" eaLnBrk="1" hangingPunct="1">
              <a:buNone/>
            </a:pPr>
            <a:endParaRPr lang="x-none" altLang="bs-Latn-BA" i="1" dirty="0">
              <a:solidFill>
                <a:schemeClr val="tx1"/>
              </a:solidFill>
              <a:latin typeface="Ubuntu" charset="0"/>
              <a:ea typeface="Ubuntu" charset="0"/>
            </a:endParaRPr>
          </a:p>
        </p:txBody>
      </p:sp>
      <p:pic>
        <p:nvPicPr>
          <p:cNvPr id="2" name="Picture 1" descr="Ramon_Llu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5035" y="1676400"/>
            <a:ext cx="4361815" cy="509524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7" name="Text Box 6"/>
          <p:cNvSpPr txBox="1"/>
          <p:nvPr/>
        </p:nvSpPr>
        <p:spPr>
          <a:xfrm>
            <a:off x="76200" y="6400800"/>
            <a:ext cx="14344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b="1">
                <a:latin typeface="Ubuntu" charset="0"/>
                <a:ea typeface="Ubuntu" charset="0"/>
              </a:rPr>
              <a:t>2 / 16</a:t>
            </a:r>
            <a:endParaRPr lang="x-none" altLang="en-US" b="1"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x-none" altLang="bs-Latn-BA" b="1" dirty="0">
                <a:solidFill>
                  <a:schemeClr val="tx1"/>
                </a:solidFill>
                <a:latin typeface="Ubuntu" charset="0"/>
                <a:ea typeface="Ubuntu" charset="0"/>
              </a:rPr>
              <a:t>O problema de decisão</a:t>
            </a:r>
            <a:endParaRPr lang="x-none" altLang="bs-Latn-BA" b="1" dirty="0">
              <a:solidFill>
                <a:schemeClr val="tx1"/>
              </a:solidFill>
              <a:latin typeface="Ubuntu" charset="0"/>
              <a:ea typeface="Ubuntu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x-none" altLang="bs-Latn-BA" sz="2800" b="1" dirty="0">
                <a:solidFill>
                  <a:schemeClr val="tx1"/>
                </a:solidFill>
                <a:latin typeface="Ubuntu" charset="0"/>
                <a:ea typeface="Ubuntu" charset="0"/>
              </a:rPr>
              <a:t>G. W. Leibniz</a:t>
            </a:r>
            <a:endParaRPr lang="x-none" altLang="bs-Latn-BA" sz="2800" b="1" dirty="0">
              <a:solidFill>
                <a:schemeClr val="tx1"/>
              </a:solidFill>
              <a:latin typeface="Ubuntu" charset="0"/>
              <a:ea typeface="Ubuntu" charset="0"/>
            </a:endParaRPr>
          </a:p>
          <a:p>
            <a:pPr marL="0" indent="0" eaLnBrk="1" hangingPunct="1">
              <a:buNone/>
            </a:pPr>
            <a:endParaRPr lang="x-none" altLang="bs-Latn-BA" sz="2800" b="1" dirty="0">
              <a:solidFill>
                <a:schemeClr val="tx1"/>
              </a:solidFill>
              <a:latin typeface="Ubuntu" charset="0"/>
              <a:ea typeface="Ubuntu" charset="0"/>
            </a:endParaRPr>
          </a:p>
          <a:p>
            <a:pPr eaLnBrk="1" hangingPunct="1"/>
            <a:r>
              <a:rPr lang="x-none" altLang="bs-Latn-BA" sz="2800" b="1" i="1" dirty="0">
                <a:solidFill>
                  <a:schemeClr val="tx1"/>
                </a:solidFill>
                <a:latin typeface="Ubuntu" charset="0"/>
                <a:ea typeface="Ubuntu" charset="0"/>
              </a:rPr>
              <a:t>ars inveniendi</a:t>
            </a:r>
            <a:endParaRPr lang="x-none" altLang="bs-Latn-BA" sz="2800" b="1" i="1" dirty="0">
              <a:solidFill>
                <a:schemeClr val="tx1"/>
              </a:solidFill>
              <a:latin typeface="Ubuntu" charset="0"/>
              <a:ea typeface="Ubuntu" charset="0"/>
            </a:endParaRPr>
          </a:p>
          <a:p>
            <a:pPr eaLnBrk="1" hangingPunct="1"/>
            <a:r>
              <a:rPr lang="x-none" altLang="bs-Latn-BA" sz="2800" b="1" i="1" dirty="0">
                <a:solidFill>
                  <a:srgbClr val="FF0000"/>
                </a:solidFill>
                <a:latin typeface="Ubuntu" charset="0"/>
                <a:ea typeface="Ubuntu" charset="0"/>
              </a:rPr>
              <a:t>ars iudicandi</a:t>
            </a:r>
            <a:endParaRPr lang="x-none" altLang="bs-Latn-BA" sz="2800" b="1" i="1" dirty="0">
              <a:solidFill>
                <a:srgbClr val="FF0000"/>
              </a:solidFill>
              <a:latin typeface="Ubuntu" charset="0"/>
              <a:ea typeface="Ubuntu" charset="0"/>
            </a:endParaRPr>
          </a:p>
          <a:p>
            <a:pPr marL="0" indent="0" eaLnBrk="1" hangingPunct="1">
              <a:buNone/>
            </a:pPr>
            <a:endParaRPr lang="x-none" altLang="bs-Latn-BA" sz="2800" i="1" dirty="0">
              <a:solidFill>
                <a:schemeClr val="tx1"/>
              </a:solidFill>
              <a:latin typeface="Ubuntu" charset="0"/>
              <a:ea typeface="Ubuntu" charset="0"/>
            </a:endParaRPr>
          </a:p>
        </p:txBody>
      </p:sp>
      <p:pic>
        <p:nvPicPr>
          <p:cNvPr id="3" name="Picture 2" descr="leibni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7435" y="1448435"/>
            <a:ext cx="4182745" cy="528510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7" name="Text Box 6"/>
          <p:cNvSpPr txBox="1"/>
          <p:nvPr/>
        </p:nvSpPr>
        <p:spPr>
          <a:xfrm>
            <a:off x="76200" y="6400800"/>
            <a:ext cx="14344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b="1">
                <a:latin typeface="Ubuntu" charset="0"/>
                <a:ea typeface="Ubuntu" charset="0"/>
              </a:rPr>
              <a:t>3 / 16</a:t>
            </a:r>
            <a:endParaRPr lang="x-none" altLang="en-US" b="1"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x-none" altLang="bs-Latn-BA" b="1" dirty="0">
                <a:solidFill>
                  <a:schemeClr val="tx1"/>
                </a:solidFill>
                <a:latin typeface="Ubuntu" charset="0"/>
                <a:ea typeface="Ubuntu" charset="0"/>
              </a:rPr>
              <a:t>O problema de decisão</a:t>
            </a:r>
            <a:endParaRPr lang="x-none" altLang="bs-Latn-BA" b="1" dirty="0">
              <a:solidFill>
                <a:schemeClr val="tx1"/>
              </a:solidFill>
              <a:latin typeface="Ubuntu" charset="0"/>
              <a:ea typeface="Ubuntu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x-none" altLang="bs-Latn-BA" sz="2800" b="1" dirty="0">
                <a:solidFill>
                  <a:schemeClr val="tx1"/>
                </a:solidFill>
                <a:latin typeface="Ubuntu" charset="0"/>
                <a:ea typeface="Ubuntu" charset="0"/>
              </a:rPr>
              <a:t>David Hilbert</a:t>
            </a:r>
            <a:endParaRPr lang="x-none" altLang="bs-Latn-BA" sz="2800" b="1" dirty="0">
              <a:solidFill>
                <a:schemeClr val="tx1"/>
              </a:solidFill>
              <a:latin typeface="Ubuntu" charset="0"/>
              <a:ea typeface="Ubuntu" charset="0"/>
            </a:endParaRPr>
          </a:p>
          <a:p>
            <a:pPr marL="0" indent="0" eaLnBrk="1" hangingPunct="1">
              <a:buNone/>
            </a:pPr>
            <a:endParaRPr lang="x-none" altLang="bs-Latn-BA" sz="2800" b="1" dirty="0">
              <a:solidFill>
                <a:schemeClr val="tx1"/>
              </a:solidFill>
              <a:latin typeface="Ubuntu" charset="0"/>
              <a:ea typeface="Ubuntu" charset="0"/>
            </a:endParaRPr>
          </a:p>
          <a:p>
            <a:pPr eaLnBrk="1" hangingPunct="1"/>
            <a:r>
              <a:rPr lang="x-none" altLang="bs-Latn-BA" sz="2800" b="1" i="1" dirty="0">
                <a:solidFill>
                  <a:srgbClr val="FF0000"/>
                </a:solidFill>
                <a:latin typeface="Ubuntu" charset="0"/>
                <a:ea typeface="Ubuntu" charset="0"/>
              </a:rPr>
              <a:t>Entscheidungsproblem</a:t>
            </a:r>
            <a:endParaRPr lang="x-none" altLang="bs-Latn-BA" sz="2800" b="1" i="1" dirty="0">
              <a:solidFill>
                <a:srgbClr val="FF0000"/>
              </a:solidFill>
              <a:latin typeface="Ubuntu" charset="0"/>
              <a:ea typeface="Ubuntu" charset="0"/>
            </a:endParaRPr>
          </a:p>
          <a:p>
            <a:pPr eaLnBrk="1" hangingPunct="1"/>
            <a:r>
              <a:rPr lang="x-none" altLang="bs-Latn-BA" sz="2800" b="1" dirty="0">
                <a:solidFill>
                  <a:schemeClr val="tx1"/>
                </a:solidFill>
                <a:latin typeface="Ubuntu" charset="0"/>
                <a:ea typeface="Ubuntu" charset="0"/>
              </a:rPr>
              <a:t>Problema de Decisão</a:t>
            </a:r>
            <a:endParaRPr lang="x-none" altLang="bs-Latn-BA" sz="2800" b="1" dirty="0">
              <a:solidFill>
                <a:schemeClr val="tx1"/>
              </a:solidFill>
              <a:latin typeface="Ubuntu" charset="0"/>
              <a:ea typeface="Ubuntu" charset="0"/>
            </a:endParaRPr>
          </a:p>
          <a:p>
            <a:pPr marL="0" indent="0" eaLnBrk="1" hangingPunct="1">
              <a:buNone/>
            </a:pPr>
            <a:endParaRPr lang="x-none" altLang="bs-Latn-BA" sz="2800" i="1" dirty="0">
              <a:solidFill>
                <a:schemeClr val="tx1"/>
              </a:solidFill>
              <a:latin typeface="Ubuntu" charset="0"/>
              <a:ea typeface="Ubuntu" charset="0"/>
            </a:endParaRPr>
          </a:p>
        </p:txBody>
      </p:sp>
      <p:pic>
        <p:nvPicPr>
          <p:cNvPr id="2" name="Picture 1" descr="photoNorm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6035" y="1447800"/>
            <a:ext cx="3970655" cy="534797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7" name="Text Box 6"/>
          <p:cNvSpPr txBox="1"/>
          <p:nvPr/>
        </p:nvSpPr>
        <p:spPr>
          <a:xfrm>
            <a:off x="76200" y="6400800"/>
            <a:ext cx="14344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b="1">
                <a:latin typeface="Ubuntu" charset="0"/>
                <a:ea typeface="Ubuntu" charset="0"/>
              </a:rPr>
              <a:t>4 / 16</a:t>
            </a:r>
            <a:endParaRPr lang="x-none" altLang="en-US" b="1"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x-none" altLang="bs-Latn-BA" b="1" dirty="0">
                <a:solidFill>
                  <a:schemeClr val="tx1"/>
                </a:solidFill>
                <a:latin typeface="Ubuntu" charset="0"/>
                <a:ea typeface="Ubuntu" charset="0"/>
              </a:rPr>
              <a:t>O problema de decisão</a:t>
            </a:r>
            <a:endParaRPr lang="x-none" altLang="bs-Latn-BA" b="1" dirty="0">
              <a:solidFill>
                <a:schemeClr val="tx1"/>
              </a:solidFill>
              <a:latin typeface="Ubuntu" charset="0"/>
              <a:ea typeface="Ubuntu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0" indent="0" algn="l" eaLnBrk="1" hangingPunct="1">
              <a:buNone/>
            </a:pPr>
            <a:r>
              <a:rPr lang="x-none" altLang="bs-Latn-BA" sz="2800" b="1" dirty="0">
                <a:solidFill>
                  <a:schemeClr val="tx1"/>
                </a:solidFill>
                <a:latin typeface="Ubuntu" charset="0"/>
                <a:ea typeface="Ubuntu" charset="0"/>
              </a:rPr>
              <a:t>Alonzo Church</a:t>
            </a:r>
            <a:endParaRPr lang="x-none" altLang="bs-Latn-BA" sz="2800" b="1" dirty="0">
              <a:solidFill>
                <a:schemeClr val="tx1"/>
              </a:solidFill>
              <a:latin typeface="Ubuntu" charset="0"/>
              <a:ea typeface="Ubuntu" charset="0"/>
            </a:endParaRPr>
          </a:p>
          <a:p>
            <a:pPr marL="0" indent="0" algn="l" eaLnBrk="1" hangingPunct="1">
              <a:buNone/>
            </a:pPr>
            <a:endParaRPr lang="x-none" altLang="bs-Latn-BA" sz="2800" b="1" dirty="0">
              <a:solidFill>
                <a:schemeClr val="tx1"/>
              </a:solidFill>
              <a:latin typeface="Ubuntu" charset="0"/>
              <a:ea typeface="Ubuntu" charset="0"/>
            </a:endParaRPr>
          </a:p>
          <a:p>
            <a:pPr eaLnBrk="1" hangingPunct="1"/>
            <a:r>
              <a:rPr lang="x-none" altLang="bs-Latn-BA" sz="2800" b="1" i="1" dirty="0">
                <a:solidFill>
                  <a:srgbClr val="FF0000"/>
                </a:solidFill>
                <a:latin typeface="Ubuntu" charset="0"/>
                <a:ea typeface="Ubuntu" charset="0"/>
              </a:rPr>
              <a:t>Lambda Calculus</a:t>
            </a:r>
            <a:endParaRPr lang="x-none" altLang="bs-Latn-BA" sz="2800" b="1" i="1" dirty="0">
              <a:solidFill>
                <a:srgbClr val="FF0000"/>
              </a:solidFill>
              <a:latin typeface="Ubuntu" charset="0"/>
              <a:ea typeface="Ubuntu" charset="0"/>
            </a:endParaRPr>
          </a:p>
          <a:p>
            <a:pPr marL="0" indent="0" eaLnBrk="1" hangingPunct="1">
              <a:buNone/>
            </a:pPr>
            <a:endParaRPr lang="x-none" altLang="bs-Latn-BA" sz="2800" i="1" dirty="0">
              <a:solidFill>
                <a:schemeClr val="tx1"/>
              </a:solidFill>
              <a:latin typeface="Ubuntu" charset="0"/>
              <a:ea typeface="Ubuntu" charset="0"/>
            </a:endParaRPr>
          </a:p>
        </p:txBody>
      </p:sp>
      <p:pic>
        <p:nvPicPr>
          <p:cNvPr id="3" name="Picture 2" descr="Chur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600200"/>
            <a:ext cx="4072890" cy="518668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7" name="Text Box 6"/>
          <p:cNvSpPr txBox="1"/>
          <p:nvPr/>
        </p:nvSpPr>
        <p:spPr>
          <a:xfrm>
            <a:off x="76200" y="6400800"/>
            <a:ext cx="14344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b="1">
                <a:latin typeface="Ubuntu" charset="0"/>
                <a:ea typeface="Ubuntu" charset="0"/>
              </a:rPr>
              <a:t>5 / 16</a:t>
            </a:r>
            <a:endParaRPr lang="x-none" altLang="en-US" b="1"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turing_alan_coloss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1752600"/>
            <a:ext cx="6711315" cy="5107305"/>
          </a:xfrm>
          <a:prstGeom prst="rect">
            <a:avLst/>
          </a:prstGeom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x-none" altLang="bs-Latn-BA" b="1" dirty="0">
                <a:solidFill>
                  <a:schemeClr val="tx1"/>
                </a:solidFill>
                <a:latin typeface="Ubuntu" charset="0"/>
                <a:ea typeface="Ubuntu" charset="0"/>
              </a:rPr>
              <a:t>A resposta</a:t>
            </a:r>
            <a:endParaRPr lang="x-none" altLang="bs-Latn-BA" b="1" dirty="0">
              <a:solidFill>
                <a:schemeClr val="tx1"/>
              </a:solidFill>
              <a:latin typeface="Ubuntu" charset="0"/>
              <a:ea typeface="Ubuntu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0" indent="0" algn="ctr" eaLnBrk="1" hangingPunct="1">
              <a:buNone/>
            </a:pPr>
            <a:r>
              <a:rPr lang="x-none" altLang="bs-Latn-BA" sz="2800" b="1" dirty="0">
                <a:solidFill>
                  <a:schemeClr val="tx1"/>
                </a:solidFill>
                <a:latin typeface="Ubuntu" charset="0"/>
                <a:ea typeface="Ubuntu" charset="0"/>
              </a:rPr>
              <a:t>Alan M. Turing</a:t>
            </a:r>
            <a:endParaRPr lang="x-none" altLang="bs-Latn-BA" sz="2800" b="1" dirty="0">
              <a:solidFill>
                <a:schemeClr val="tx1"/>
              </a:solidFill>
              <a:latin typeface="Ubuntu" charset="0"/>
              <a:ea typeface="Ubuntu" charset="0"/>
            </a:endParaRPr>
          </a:p>
          <a:p>
            <a:pPr marL="0" indent="0" algn="ctr" eaLnBrk="1" hangingPunct="1">
              <a:buNone/>
            </a:pPr>
            <a:endParaRPr lang="x-none" altLang="bs-Latn-BA" sz="2800" b="1" dirty="0">
              <a:solidFill>
                <a:schemeClr val="tx1"/>
              </a:solidFill>
              <a:latin typeface="Ubuntu" charset="0"/>
              <a:ea typeface="Ubuntu" charset="0"/>
            </a:endParaRPr>
          </a:p>
          <a:p>
            <a:pPr eaLnBrk="1" hangingPunct="1"/>
            <a:r>
              <a:rPr lang="x-none" altLang="bs-Latn-BA" sz="2800" b="1" i="1" dirty="0">
                <a:solidFill>
                  <a:srgbClr val="FF0000"/>
                </a:solidFill>
                <a:latin typeface="Ubuntu" charset="0"/>
                <a:ea typeface="Ubuntu" charset="0"/>
              </a:rPr>
              <a:t>Turing Machines</a:t>
            </a:r>
            <a:endParaRPr lang="x-none" altLang="bs-Latn-BA" sz="2800" b="1" i="1" dirty="0">
              <a:solidFill>
                <a:srgbClr val="FF0000"/>
              </a:solidFill>
              <a:latin typeface="Ubuntu" charset="0"/>
              <a:ea typeface="Ubuntu" charset="0"/>
            </a:endParaRPr>
          </a:p>
          <a:p>
            <a:pPr marL="0" indent="0" eaLnBrk="1" hangingPunct="1">
              <a:buNone/>
            </a:pPr>
            <a:endParaRPr lang="x-none" altLang="bs-Latn-BA" sz="2800" i="1" dirty="0">
              <a:solidFill>
                <a:schemeClr val="tx1"/>
              </a:solidFill>
              <a:latin typeface="Ubuntu" charset="0"/>
              <a:ea typeface="Ubuntu" charset="0"/>
            </a:endParaRPr>
          </a:p>
          <a:p>
            <a:pPr marL="0" indent="0" eaLnBrk="1" hangingPunct="1">
              <a:buNone/>
            </a:pPr>
            <a:r>
              <a:rPr lang="x-none" altLang="bs-Latn-BA" sz="2800" b="1" i="1" dirty="0">
                <a:solidFill>
                  <a:schemeClr val="tx1"/>
                </a:solidFill>
                <a:latin typeface="Ubuntu" charset="0"/>
                <a:ea typeface="Ubuntu" charset="0"/>
              </a:rPr>
              <a:t>"On Computable Numbers,</a:t>
            </a:r>
            <a:endParaRPr lang="x-none" altLang="bs-Latn-BA" sz="2800" b="1" i="1" dirty="0">
              <a:solidFill>
                <a:schemeClr val="tx1"/>
              </a:solidFill>
              <a:latin typeface="Ubuntu" charset="0"/>
              <a:ea typeface="Ubuntu" charset="0"/>
            </a:endParaRPr>
          </a:p>
          <a:p>
            <a:pPr marL="0" indent="0" eaLnBrk="1" hangingPunct="1">
              <a:buNone/>
            </a:pPr>
            <a:r>
              <a:rPr lang="x-none" altLang="bs-Latn-BA" sz="2800" b="1" i="1" dirty="0">
                <a:solidFill>
                  <a:schemeClr val="tx1"/>
                </a:solidFill>
                <a:latin typeface="Ubuntu" charset="0"/>
                <a:ea typeface="Ubuntu" charset="0"/>
              </a:rPr>
              <a:t>with an Application to the</a:t>
            </a:r>
            <a:endParaRPr lang="x-none" altLang="bs-Latn-BA" sz="2800" b="1" i="1" dirty="0">
              <a:solidFill>
                <a:schemeClr val="tx1"/>
              </a:solidFill>
              <a:latin typeface="Ubuntu" charset="0"/>
              <a:ea typeface="Ubuntu" charset="0"/>
            </a:endParaRPr>
          </a:p>
          <a:p>
            <a:pPr marL="0" indent="0" eaLnBrk="1" hangingPunct="1">
              <a:buNone/>
            </a:pPr>
            <a:r>
              <a:rPr lang="x-none" altLang="bs-Latn-BA" sz="2800" b="1" i="1" dirty="0">
                <a:solidFill>
                  <a:schemeClr val="tx1"/>
                </a:solidFill>
                <a:latin typeface="Ubuntu" charset="0"/>
                <a:ea typeface="Ubuntu" charset="0"/>
              </a:rPr>
              <a:t>Entscheidungsproblem" (1936)</a:t>
            </a:r>
            <a:endParaRPr lang="x-none" altLang="bs-Latn-BA" sz="2800" b="1" i="1" dirty="0">
              <a:solidFill>
                <a:schemeClr val="tx1"/>
              </a:solidFill>
              <a:latin typeface="Ubuntu" charset="0"/>
              <a:ea typeface="Ubuntu" charset="0"/>
            </a:endParaRPr>
          </a:p>
          <a:p>
            <a:pPr marL="0" indent="0" eaLnBrk="1" hangingPunct="1">
              <a:buNone/>
            </a:pPr>
            <a:endParaRPr lang="x-none" altLang="bs-Latn-BA" sz="2800" i="1" dirty="0">
              <a:solidFill>
                <a:schemeClr val="tx1"/>
              </a:solidFill>
              <a:latin typeface="Ubuntu" charset="0"/>
              <a:ea typeface="Ubuntu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6200" y="6400800"/>
            <a:ext cx="14344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b="1">
                <a:latin typeface="Ubuntu" charset="0"/>
                <a:ea typeface="Ubuntu" charset="0"/>
              </a:rPr>
              <a:t>6 / 16</a:t>
            </a:r>
            <a:endParaRPr lang="x-none" altLang="en-US" b="1"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turing_alan_coloss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1752600"/>
            <a:ext cx="6711315" cy="5107305"/>
          </a:xfrm>
          <a:prstGeom prst="rect">
            <a:avLst/>
          </a:prstGeom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x-none" altLang="bs-Latn-BA" b="1" dirty="0">
                <a:solidFill>
                  <a:schemeClr val="tx1"/>
                </a:solidFill>
                <a:latin typeface="Ubuntu" charset="0"/>
                <a:ea typeface="Ubuntu" charset="0"/>
              </a:rPr>
              <a:t>O legado</a:t>
            </a:r>
            <a:endParaRPr lang="x-none" altLang="bs-Latn-BA" b="1" dirty="0">
              <a:solidFill>
                <a:schemeClr val="tx1"/>
              </a:solidFill>
              <a:latin typeface="Ubuntu" charset="0"/>
              <a:ea typeface="Ubuntu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0" indent="0" algn="ctr" eaLnBrk="1" hangingPunct="1">
              <a:buNone/>
            </a:pPr>
            <a:r>
              <a:rPr lang="x-none" altLang="bs-Latn-BA" sz="2800" b="1" dirty="0">
                <a:solidFill>
                  <a:schemeClr val="tx1"/>
                </a:solidFill>
                <a:latin typeface="Ubuntu" charset="0"/>
                <a:ea typeface="Ubuntu" charset="0"/>
              </a:rPr>
              <a:t>Contribuições de Turing</a:t>
            </a:r>
            <a:endParaRPr lang="x-none" altLang="bs-Latn-BA" sz="2800" b="1" dirty="0">
              <a:solidFill>
                <a:schemeClr val="tx1"/>
              </a:solidFill>
              <a:latin typeface="Ubuntu" charset="0"/>
              <a:ea typeface="Ubuntu" charset="0"/>
            </a:endParaRPr>
          </a:p>
          <a:p>
            <a:pPr marL="0" indent="0" eaLnBrk="1" hangingPunct="1">
              <a:buNone/>
            </a:pPr>
            <a:endParaRPr lang="x-none" altLang="bs-Latn-BA" sz="2800" b="1" dirty="0">
              <a:solidFill>
                <a:schemeClr val="tx1"/>
              </a:solidFill>
              <a:latin typeface="Ubuntu" charset="0"/>
              <a:ea typeface="Ubuntu" charset="0"/>
            </a:endParaRPr>
          </a:p>
          <a:p>
            <a:pPr eaLnBrk="1" hangingPunct="1"/>
            <a:r>
              <a:rPr lang="x-none" altLang="bs-Latn-BA" sz="2800" b="1" dirty="0">
                <a:solidFill>
                  <a:schemeClr val="tx1"/>
                </a:solidFill>
                <a:latin typeface="Ubuntu" charset="0"/>
                <a:ea typeface="Ubuntu" charset="0"/>
              </a:rPr>
              <a:t>Projeto Enigma</a:t>
            </a:r>
            <a:endParaRPr lang="x-none" altLang="bs-Latn-BA" sz="2800" b="1" dirty="0">
              <a:solidFill>
                <a:schemeClr val="tx1"/>
              </a:solidFill>
              <a:latin typeface="Ubuntu" charset="0"/>
              <a:ea typeface="Ubuntu" charset="0"/>
            </a:endParaRPr>
          </a:p>
          <a:p>
            <a:pPr eaLnBrk="1" hangingPunct="1"/>
            <a:r>
              <a:rPr lang="x-none" altLang="bs-Latn-BA" sz="2800" b="1" dirty="0">
                <a:solidFill>
                  <a:schemeClr val="tx1"/>
                </a:solidFill>
                <a:latin typeface="Ubuntu" charset="0"/>
                <a:ea typeface="Ubuntu" charset="0"/>
              </a:rPr>
              <a:t>Criptoanálise</a:t>
            </a:r>
            <a:endParaRPr lang="x-none" altLang="bs-Latn-BA" sz="2800" b="1" dirty="0">
              <a:solidFill>
                <a:schemeClr val="tx1"/>
              </a:solidFill>
              <a:latin typeface="Ubuntu" charset="0"/>
              <a:ea typeface="Ubuntu" charset="0"/>
            </a:endParaRPr>
          </a:p>
          <a:p>
            <a:pPr eaLnBrk="1" hangingPunct="1"/>
            <a:r>
              <a:rPr lang="x-none" altLang="bs-Latn-BA" sz="2800" b="1" dirty="0">
                <a:solidFill>
                  <a:schemeClr val="tx1"/>
                </a:solidFill>
                <a:latin typeface="Ubuntu" charset="0"/>
                <a:ea typeface="Ubuntu" charset="0"/>
              </a:rPr>
              <a:t>Matemática</a:t>
            </a:r>
            <a:endParaRPr lang="x-none" altLang="bs-Latn-BA" sz="2800" b="1" dirty="0">
              <a:solidFill>
                <a:schemeClr val="tx1"/>
              </a:solidFill>
              <a:latin typeface="Ubuntu" charset="0"/>
              <a:ea typeface="Ubuntu" charset="0"/>
            </a:endParaRPr>
          </a:p>
          <a:p>
            <a:pPr eaLnBrk="1" hangingPunct="1"/>
            <a:r>
              <a:rPr lang="x-none" altLang="bs-Latn-BA" sz="2800" b="1" dirty="0">
                <a:solidFill>
                  <a:schemeClr val="tx1"/>
                </a:solidFill>
                <a:latin typeface="Ubuntu" charset="0"/>
                <a:ea typeface="Ubuntu" charset="0"/>
              </a:rPr>
              <a:t>Computação</a:t>
            </a:r>
            <a:endParaRPr lang="x-none" altLang="bs-Latn-BA" sz="2800" b="1" dirty="0">
              <a:solidFill>
                <a:schemeClr val="tx1"/>
              </a:solidFill>
              <a:latin typeface="Ubuntu" charset="0"/>
              <a:ea typeface="Ubuntu" charset="0"/>
            </a:endParaRPr>
          </a:p>
          <a:p>
            <a:pPr eaLnBrk="1" hangingPunct="1"/>
            <a:r>
              <a:rPr lang="x-none" altLang="bs-Latn-BA" sz="2800" b="1" dirty="0">
                <a:solidFill>
                  <a:schemeClr val="tx1"/>
                </a:solidFill>
                <a:latin typeface="Ubuntu" charset="0"/>
                <a:ea typeface="Ubuntu" charset="0"/>
              </a:rPr>
              <a:t>Inteligência Artificial</a:t>
            </a:r>
            <a:endParaRPr lang="x-none" altLang="bs-Latn-BA" sz="2800" b="1" dirty="0">
              <a:solidFill>
                <a:schemeClr val="tx1"/>
              </a:solidFill>
              <a:latin typeface="Ubuntu" charset="0"/>
              <a:ea typeface="Ubuntu" charset="0"/>
            </a:endParaRPr>
          </a:p>
          <a:p>
            <a:pPr marL="0" indent="0" eaLnBrk="1" hangingPunct="1">
              <a:buNone/>
            </a:pPr>
            <a:endParaRPr lang="x-none" altLang="bs-Latn-BA" sz="2800" i="1" dirty="0">
              <a:solidFill>
                <a:schemeClr val="tx1"/>
              </a:solidFill>
              <a:latin typeface="Ubuntu" charset="0"/>
              <a:ea typeface="Ubuntu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2400" y="6324600"/>
            <a:ext cx="14344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b="1">
                <a:latin typeface="Ubuntu" charset="0"/>
                <a:ea typeface="Ubuntu" charset="0"/>
              </a:rPr>
              <a:t>7 / 16</a:t>
            </a:r>
            <a:endParaRPr lang="x-none" altLang="en-US" b="1"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x-none" altLang="bs-Latn-BA" b="1" dirty="0">
                <a:solidFill>
                  <a:schemeClr val="tx1"/>
                </a:solidFill>
                <a:latin typeface="Ubuntu" charset="0"/>
                <a:ea typeface="Ubuntu" charset="0"/>
              </a:rPr>
              <a:t>Objetivos Gerais</a:t>
            </a:r>
            <a:endParaRPr lang="x-none" altLang="bs-Latn-BA" b="1" dirty="0">
              <a:solidFill>
                <a:schemeClr val="tx1"/>
              </a:solidFill>
              <a:latin typeface="Ubuntu" charset="0"/>
              <a:ea typeface="Ubuntu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x-none" altLang="bs-Latn-BA" sz="2800" b="1" dirty="0">
                <a:solidFill>
                  <a:schemeClr val="tx1"/>
                </a:solidFill>
                <a:latin typeface="Ubuntu" charset="0"/>
                <a:ea typeface="Ubuntu" charset="0"/>
              </a:rPr>
              <a:t>O objetivo geral deste trabalho é </a:t>
            </a:r>
            <a:r>
              <a:rPr lang="x-none" altLang="bs-Latn-BA" sz="2800" b="1" dirty="0">
                <a:solidFill>
                  <a:srgbClr val="FF0000"/>
                </a:solidFill>
                <a:latin typeface="Ubuntu" charset="0"/>
                <a:ea typeface="Ubuntu" charset="0"/>
              </a:rPr>
              <a:t>desenvolver uma aplicação auto-explicativa</a:t>
            </a:r>
            <a:r>
              <a:rPr lang="x-none" altLang="bs-Latn-BA" sz="2800" b="1" dirty="0">
                <a:solidFill>
                  <a:schemeClr val="tx1"/>
                </a:solidFill>
                <a:latin typeface="Ubuntu" charset="0"/>
                <a:ea typeface="Ubuntu" charset="0"/>
              </a:rPr>
              <a:t> que torne de uma </a:t>
            </a:r>
            <a:r>
              <a:rPr lang="x-none" altLang="bs-Latn-BA" sz="2800" b="1" dirty="0">
                <a:solidFill>
                  <a:srgbClr val="FF0000"/>
                </a:solidFill>
                <a:latin typeface="Ubuntu" charset="0"/>
                <a:ea typeface="Ubuntu" charset="0"/>
              </a:rPr>
              <a:t>forma prática </a:t>
            </a:r>
            <a:r>
              <a:rPr lang="x-none" altLang="bs-Latn-BA" sz="2800" b="1" dirty="0">
                <a:solidFill>
                  <a:schemeClr val="tx1"/>
                </a:solidFill>
                <a:latin typeface="Ubuntu" charset="0"/>
                <a:ea typeface="Ubuntu" charset="0"/>
              </a:rPr>
              <a:t>e</a:t>
            </a:r>
            <a:r>
              <a:rPr lang="x-none" altLang="bs-Latn-BA" sz="2800" b="1" dirty="0">
                <a:solidFill>
                  <a:srgbClr val="FF0000"/>
                </a:solidFill>
                <a:latin typeface="Ubuntu" charset="0"/>
                <a:ea typeface="Ubuntu" charset="0"/>
              </a:rPr>
              <a:t> didática</a:t>
            </a:r>
            <a:r>
              <a:rPr lang="x-none" altLang="bs-Latn-BA" sz="2800" b="1" dirty="0">
                <a:solidFill>
                  <a:schemeClr val="tx1"/>
                </a:solidFill>
                <a:latin typeface="Ubuntu" charset="0"/>
                <a:ea typeface="Ubuntu" charset="0"/>
              </a:rPr>
              <a:t>, através de recursos visuais e interativos, o </a:t>
            </a:r>
            <a:r>
              <a:rPr lang="x-none" altLang="bs-Latn-BA" sz="2800" b="1" dirty="0">
                <a:solidFill>
                  <a:srgbClr val="FF0000"/>
                </a:solidFill>
                <a:latin typeface="Ubuntu" charset="0"/>
                <a:ea typeface="Ubuntu" charset="0"/>
              </a:rPr>
              <a:t>aprendizado dos conceitos </a:t>
            </a:r>
            <a:r>
              <a:rPr lang="x-none" altLang="bs-Latn-BA" sz="2800" b="1" dirty="0">
                <a:solidFill>
                  <a:schemeClr val="tx1"/>
                </a:solidFill>
                <a:latin typeface="Ubuntu" charset="0"/>
                <a:ea typeface="Ubuntu" charset="0"/>
              </a:rPr>
              <a:t>e</a:t>
            </a:r>
            <a:r>
              <a:rPr lang="x-none" altLang="bs-Latn-BA" sz="2800" b="1" dirty="0">
                <a:solidFill>
                  <a:srgbClr val="FF0000"/>
                </a:solidFill>
                <a:latin typeface="Ubuntu" charset="0"/>
                <a:ea typeface="Ubuntu" charset="0"/>
              </a:rPr>
              <a:t> funcionamentos </a:t>
            </a:r>
            <a:r>
              <a:rPr lang="x-none" altLang="bs-Latn-BA" sz="2800" b="1" dirty="0">
                <a:solidFill>
                  <a:schemeClr val="tx1"/>
                </a:solidFill>
                <a:latin typeface="Ubuntu" charset="0"/>
                <a:ea typeface="Ubuntu" charset="0"/>
              </a:rPr>
              <a:t>da “</a:t>
            </a:r>
            <a:r>
              <a:rPr lang="x-none" altLang="bs-Latn-BA" sz="2800" b="1" dirty="0">
                <a:solidFill>
                  <a:srgbClr val="FF0000"/>
                </a:solidFill>
                <a:latin typeface="Ubuntu" charset="0"/>
                <a:ea typeface="Ubuntu" charset="0"/>
              </a:rPr>
              <a:t>máquina universal</a:t>
            </a:r>
            <a:r>
              <a:rPr lang="x-none" altLang="bs-Latn-BA" sz="2800" b="1" dirty="0">
                <a:solidFill>
                  <a:schemeClr val="tx1"/>
                </a:solidFill>
                <a:latin typeface="Ubuntu" charset="0"/>
                <a:ea typeface="Ubuntu" charset="0"/>
              </a:rPr>
              <a:t>” de Turing.</a:t>
            </a:r>
            <a:endParaRPr lang="x-none" altLang="bs-Latn-BA" sz="2800" b="1" dirty="0">
              <a:solidFill>
                <a:schemeClr val="tx1"/>
              </a:solidFill>
              <a:latin typeface="Ubuntu" charset="0"/>
              <a:ea typeface="Ubuntu" charset="0"/>
            </a:endParaRPr>
          </a:p>
          <a:p>
            <a:pPr marL="0" indent="0" eaLnBrk="1" hangingPunct="1">
              <a:buNone/>
            </a:pPr>
            <a:endParaRPr lang="x-none" altLang="bs-Latn-BA" sz="2800" i="1" dirty="0">
              <a:solidFill>
                <a:schemeClr val="tx1"/>
              </a:solidFill>
              <a:latin typeface="Ubuntu" charset="0"/>
              <a:ea typeface="Ubuntu" charset="0"/>
            </a:endParaRPr>
          </a:p>
        </p:txBody>
      </p:sp>
      <p:pic>
        <p:nvPicPr>
          <p:cNvPr id="5" name="Picture 4" descr="TuringMach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6065" y="4079875"/>
            <a:ext cx="4809490" cy="271716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52400" y="6324600"/>
            <a:ext cx="14344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b="1">
                <a:latin typeface="Ubuntu" charset="0"/>
                <a:ea typeface="Ubuntu" charset="0"/>
              </a:rPr>
              <a:t>8 / 16</a:t>
            </a:r>
            <a:endParaRPr lang="x-none" altLang="en-US" b="1"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x-none" altLang="bs-Latn-BA" b="1" dirty="0">
                <a:solidFill>
                  <a:schemeClr val="tx1"/>
                </a:solidFill>
                <a:latin typeface="Ubuntu" charset="0"/>
                <a:ea typeface="Ubuntu" charset="0"/>
              </a:rPr>
              <a:t>Objetivos Específicos</a:t>
            </a:r>
            <a:endParaRPr lang="x-none" altLang="bs-Latn-BA" b="1" dirty="0">
              <a:solidFill>
                <a:schemeClr val="tx1"/>
              </a:solidFill>
              <a:latin typeface="Ubuntu" charset="0"/>
              <a:ea typeface="Ubuntu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457200" indent="-457200" eaLnBrk="1" hangingPunct="1"/>
            <a:r>
              <a:rPr lang="x-none" altLang="bs-Latn-BA" sz="2800" b="1" dirty="0">
                <a:solidFill>
                  <a:srgbClr val="FF0000"/>
                </a:solidFill>
                <a:latin typeface="Ubuntu" charset="0"/>
                <a:ea typeface="Ubuntu" charset="0"/>
              </a:rPr>
              <a:t>Desenvolvimento de uma aplicação</a:t>
            </a:r>
            <a:r>
              <a:rPr lang="x-none" altLang="bs-Latn-BA" sz="2800" b="1" dirty="0">
                <a:latin typeface="Ubuntu" charset="0"/>
                <a:ea typeface="Ubuntu" charset="0"/>
              </a:rPr>
              <a:t> que simule todo o conceito e funcionamento da “máquina universal” de Turing.</a:t>
            </a:r>
            <a:endParaRPr lang="x-none" altLang="bs-Latn-BA" sz="2800" b="1" dirty="0">
              <a:latin typeface="Ubuntu" charset="0"/>
              <a:ea typeface="Ubuntu" charset="0"/>
            </a:endParaRPr>
          </a:p>
          <a:p>
            <a:pPr marL="457200" indent="-457200" eaLnBrk="1" hangingPunct="1"/>
            <a:r>
              <a:rPr lang="x-none" altLang="bs-Latn-BA" sz="2800" b="1" dirty="0">
                <a:solidFill>
                  <a:srgbClr val="FF0000"/>
                </a:solidFill>
                <a:latin typeface="Ubuntu" charset="0"/>
                <a:ea typeface="Ubuntu" charset="0"/>
              </a:rPr>
              <a:t>Desenvolvimento de recursos visuais</a:t>
            </a:r>
            <a:r>
              <a:rPr lang="x-none" altLang="bs-Latn-BA" sz="2800" b="1" dirty="0">
                <a:latin typeface="Ubuntu" charset="0"/>
                <a:ea typeface="Ubuntu" charset="0"/>
              </a:rPr>
              <a:t> para a aplicação que ajudem de forma didática e prática no aprendizado.</a:t>
            </a:r>
            <a:endParaRPr lang="x-none" altLang="bs-Latn-BA" sz="2800" b="1" dirty="0">
              <a:latin typeface="Ubuntu" charset="0"/>
              <a:ea typeface="Ubuntu" charset="0"/>
            </a:endParaRPr>
          </a:p>
          <a:p>
            <a:pPr marL="0" indent="0" eaLnBrk="1" hangingPunct="1">
              <a:buNone/>
            </a:pPr>
            <a:endParaRPr lang="x-none" altLang="bs-Latn-BA" sz="2800" i="1" dirty="0">
              <a:solidFill>
                <a:schemeClr val="tx1"/>
              </a:solidFill>
              <a:latin typeface="Ubuntu" charset="0"/>
              <a:ea typeface="Ubuntu" charset="0"/>
            </a:endParaRPr>
          </a:p>
        </p:txBody>
      </p:sp>
      <p:pic>
        <p:nvPicPr>
          <p:cNvPr id="2" name="Picture 1" descr="Turing_machine_2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4572000"/>
            <a:ext cx="6424295" cy="17919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52400" y="6324600"/>
            <a:ext cx="14344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b="1">
                <a:latin typeface="Ubuntu" charset="0"/>
                <a:ea typeface="Ubuntu" charset="0"/>
              </a:rPr>
              <a:t>9 / 16</a:t>
            </a:r>
            <a:endParaRPr lang="x-none" altLang="en-US" b="1"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1941</Words>
  <Application>Kingsoft Office WPP</Application>
  <PresentationFormat>全屏显示(4:3)</PresentationFormat>
  <Paragraphs>126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Technology-PowerPoint-Template</vt:lpstr>
      <vt:lpstr>Default Design</vt:lpstr>
      <vt:lpstr>Simulador da Máquina de Turing</vt:lpstr>
      <vt:lpstr>O problema de decisão</vt:lpstr>
      <vt:lpstr>O problema de decisão</vt:lpstr>
      <vt:lpstr>O problema de decisão</vt:lpstr>
      <vt:lpstr>O problema de decisão</vt:lpstr>
      <vt:lpstr>A resposta</vt:lpstr>
      <vt:lpstr>O legado</vt:lpstr>
      <vt:lpstr>Objetivos Gerais</vt:lpstr>
      <vt:lpstr>Objetivos Específicos</vt:lpstr>
      <vt:lpstr>Justificativa</vt:lpstr>
      <vt:lpstr>Justificativa</vt:lpstr>
      <vt:lpstr>Justificativa</vt:lpstr>
      <vt:lpstr>Justificativa</vt:lpstr>
      <vt:lpstr>Referencial Teórico</vt:lpstr>
      <vt:lpstr>Metodologia</vt:lpstr>
      <vt:lpstr>Cronograma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Kenan Hadžić</dc:creator>
  <cp:lastModifiedBy>wellmmer</cp:lastModifiedBy>
  <cp:revision>13</cp:revision>
  <dcterms:created xsi:type="dcterms:W3CDTF">2016-10-06T20:43:41Z</dcterms:created>
  <dcterms:modified xsi:type="dcterms:W3CDTF">2016-10-06T20:43:41Z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2LiwVmXFaj27534.ppt</vt:lpwstr>
  </property>
  <property fmtid="{D5CDD505-2E9C-101B-9397-08002B2CF9AE}" pid="3" name="fileid">
    <vt:lpwstr>508804</vt:lpwstr>
  </property>
  <property fmtid="{D5CDD505-2E9C-101B-9397-08002B2CF9AE}" pid="4" name="KSOProductBuildVer">
    <vt:lpwstr>1033-10.1.0.5672</vt:lpwstr>
  </property>
</Properties>
</file>