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72" r:id="rId6"/>
    <p:sldId id="259" r:id="rId7"/>
    <p:sldId id="260" r:id="rId8"/>
    <p:sldId id="261" r:id="rId9"/>
    <p:sldId id="262" r:id="rId10"/>
    <p:sldId id="263" r:id="rId11"/>
    <p:sldId id="264" r:id="rId12"/>
    <p:sldId id="265" r:id="rId13"/>
    <p:sldId id="266" r:id="rId14"/>
    <p:sldId id="267" r:id="rId15"/>
    <p:sldId id="268" r:id="rId16"/>
    <p:sldId id="271" r:id="rId17"/>
    <p:sldId id="269" r:id="rId18"/>
    <p:sldId id="270" r:id="rId19"/>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4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5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7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1393920" y="2041920"/>
            <a:ext cx="6366600" cy="10287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28"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9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9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2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2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3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1393920" y="2041920"/>
            <a:ext cx="6366600" cy="10287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3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4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5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3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1393920" y="2041920"/>
            <a:ext cx="6366600" cy="10287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3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4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4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3EF5"/>
        </a:solidFill>
        <a:effectLst/>
      </p:bgPr>
    </p:bg>
    <p:spTree>
      <p:nvGrpSpPr>
        <p:cNvPr id="1" name=""/>
        <p:cNvGrpSpPr/>
        <p:nvPr/>
      </p:nvGrpSpPr>
      <p:grpSpPr>
        <a:xfrm>
          <a:off x="0" y="0"/>
          <a:ext cx="0" cy="0"/>
          <a:chOff x="0" y="0"/>
          <a:chExt cx="0" cy="0"/>
        </a:xfrm>
      </p:grpSpPr>
      <p:sp>
        <p:nvSpPr>
          <p:cNvPr id="27" name="CustomShape 1"/>
          <p:cNvSpPr/>
          <p:nvPr/>
        </p:nvSpPr>
        <p:spPr>
          <a:xfrm>
            <a:off x="0" y="2824560"/>
            <a:ext cx="7369920" cy="2318760"/>
          </a:xfrm>
          <a:prstGeom prst="rtTriangle">
            <a:avLst/>
          </a:prstGeom>
          <a:solidFill>
            <a:srgbClr val="00796B"/>
          </a:solidFill>
          <a:ln>
            <a:noFill/>
          </a:ln>
        </p:spPr>
        <p:style>
          <a:lnRef idx="0">
            <a:scrgbClr r="0" g="0" b="0"/>
          </a:lnRef>
          <a:fillRef idx="0">
            <a:scrgbClr r="0" g="0" b="0"/>
          </a:fillRef>
          <a:effectRef idx="0">
            <a:scrgbClr r="0" g="0" b="0"/>
          </a:effectRef>
          <a:fontRef idx="minor"/>
        </p:style>
      </p:sp>
      <p:sp>
        <p:nvSpPr>
          <p:cNvPr id="28" name="CustomShape 2"/>
          <p:cNvSpPr/>
          <p:nvPr/>
        </p:nvSpPr>
        <p:spPr>
          <a:xfrm flipH="1">
            <a:off x="3581280" y="1550880"/>
            <a:ext cx="5560920" cy="3592440"/>
          </a:xfrm>
          <a:prstGeom prst="rtTriangle">
            <a:avLst/>
          </a:prstGeom>
          <a:solidFill>
            <a:srgbClr val="C4A15A"/>
          </a:solidFill>
          <a:ln>
            <a:noFill/>
          </a:ln>
        </p:spPr>
        <p:style>
          <a:lnRef idx="0">
            <a:scrgbClr r="0" g="0" b="0"/>
          </a:lnRef>
          <a:fillRef idx="0">
            <a:scrgbClr r="0" g="0" b="0"/>
          </a:fillRef>
          <a:effectRef idx="0">
            <a:scrgbClr r="0" g="0" b="0"/>
          </a:effectRef>
          <a:fontRef idx="minor"/>
        </p:style>
      </p:sp>
      <p:sp>
        <p:nvSpPr>
          <p:cNvPr id="2" name="CustomShape 3"/>
          <p:cNvSpPr/>
          <p:nvPr/>
        </p:nvSpPr>
        <p:spPr>
          <a:xfrm rot="10800000">
            <a:off x="9144000" y="2052720"/>
            <a:ext cx="4084920" cy="2052360"/>
          </a:xfrm>
          <a:prstGeom prst="rtTriangle">
            <a:avLst/>
          </a:prstGeom>
          <a:solidFill>
            <a:srgbClr val="233A44"/>
          </a:solidFill>
          <a:ln>
            <a:noFill/>
          </a:ln>
        </p:spPr>
        <p:style>
          <a:lnRef idx="0">
            <a:scrgbClr r="0" g="0" b="0"/>
          </a:lnRef>
          <a:fillRef idx="0">
            <a:scrgbClr r="0" g="0" b="0"/>
          </a:fillRef>
          <a:effectRef idx="0">
            <a:scrgbClr r="0" g="0" b="0"/>
          </a:effectRef>
          <a:fontRef idx="minor"/>
        </p:style>
      </p:sp>
      <p:sp>
        <p:nvSpPr>
          <p:cNvPr id="3" name="CustomShape 4"/>
          <p:cNvSpPr/>
          <p:nvPr/>
        </p:nvSpPr>
        <p:spPr>
          <a:xfrm>
            <a:off x="203400" y="206280"/>
            <a:ext cx="8737200" cy="4730760"/>
          </a:xfrm>
          <a:prstGeom prst="rect">
            <a:avLst/>
          </a:prstGeom>
          <a:solidFill>
            <a:srgbClr val="FFFFFF"/>
          </a:solidFill>
          <a:ln>
            <a:noFill/>
          </a:ln>
          <a:effectLst>
            <a:outerShdw>
              <a:srgbClr val="000000">
                <a:alpha val="40000"/>
              </a:srgbClr>
            </a:outerShdw>
          </a:effectLst>
        </p:spPr>
        <p:style>
          <a:lnRef idx="0">
            <a:scrgbClr r="0" g="0" b="0"/>
          </a:lnRef>
          <a:fillRef idx="0">
            <a:scrgbClr r="0" g="0" b="0"/>
          </a:fillRef>
          <a:effectRef idx="0">
            <a:scrgbClr r="0" g="0" b="0"/>
          </a:effectRef>
          <a:fontRef idx="minor"/>
        </p:style>
      </p:sp>
      <p:grpSp>
        <p:nvGrpSpPr>
          <p:cNvPr id="4" name="Group 5"/>
          <p:cNvGrpSpPr/>
          <p:nvPr/>
        </p:nvGrpSpPr>
        <p:grpSpPr>
          <a:xfrm>
            <a:off x="255240" y="720"/>
            <a:ext cx="2250000" cy="1044000"/>
            <a:chOff x="255240" y="720"/>
            <a:chExt cx="2250000" cy="1044000"/>
          </a:xfrm>
        </p:grpSpPr>
        <p:sp>
          <p:nvSpPr>
            <p:cNvPr id="5" name="CustomShape 6"/>
            <p:cNvSpPr/>
            <p:nvPr/>
          </p:nvSpPr>
          <p:spPr>
            <a:xfrm>
              <a:off x="763920" y="720"/>
              <a:ext cx="1741320" cy="104400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6" name="CustomShape 7"/>
            <p:cNvSpPr/>
            <p:nvPr/>
          </p:nvSpPr>
          <p:spPr>
            <a:xfrm>
              <a:off x="509760" y="720"/>
              <a:ext cx="1741320" cy="104400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8"/>
            <p:cNvSpPr/>
            <p:nvPr/>
          </p:nvSpPr>
          <p:spPr>
            <a:xfrm>
              <a:off x="255240" y="720"/>
              <a:ext cx="1741320" cy="104400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grpSp>
      <p:grpSp>
        <p:nvGrpSpPr>
          <p:cNvPr id="8" name="Group 9"/>
          <p:cNvGrpSpPr/>
          <p:nvPr/>
        </p:nvGrpSpPr>
        <p:grpSpPr>
          <a:xfrm>
            <a:off x="905400" y="720"/>
            <a:ext cx="2250000" cy="1044000"/>
            <a:chOff x="905400" y="720"/>
            <a:chExt cx="2250000" cy="1044000"/>
          </a:xfrm>
        </p:grpSpPr>
        <p:sp>
          <p:nvSpPr>
            <p:cNvPr id="9" name="CustomShape 10"/>
            <p:cNvSpPr/>
            <p:nvPr/>
          </p:nvSpPr>
          <p:spPr>
            <a:xfrm>
              <a:off x="1414080" y="720"/>
              <a:ext cx="1741320" cy="1044000"/>
            </a:xfrm>
            <a:prstGeom prst="parallelogram">
              <a:avLst>
                <a:gd name="adj" fmla="val 153193"/>
              </a:avLst>
            </a:prstGeom>
            <a:solidFill>
              <a:srgbClr val="163EF5"/>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1159920" y="720"/>
              <a:ext cx="1741320" cy="1044000"/>
            </a:xfrm>
            <a:prstGeom prst="parallelogram">
              <a:avLst>
                <a:gd name="adj" fmla="val 153193"/>
              </a:avLst>
            </a:prstGeom>
            <a:solidFill>
              <a:srgbClr val="163EF5"/>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905400" y="720"/>
              <a:ext cx="1741320" cy="1044000"/>
            </a:xfrm>
            <a:prstGeom prst="parallelogram">
              <a:avLst>
                <a:gd name="adj" fmla="val 153193"/>
              </a:avLst>
            </a:prstGeom>
            <a:solidFill>
              <a:srgbClr val="163EF5"/>
            </a:solidFill>
            <a:ln>
              <a:noFill/>
            </a:ln>
          </p:spPr>
          <p:style>
            <a:lnRef idx="0">
              <a:scrgbClr r="0" g="0" b="0"/>
            </a:lnRef>
            <a:fillRef idx="0">
              <a:scrgbClr r="0" g="0" b="0"/>
            </a:fillRef>
            <a:effectRef idx="0">
              <a:scrgbClr r="0" g="0" b="0"/>
            </a:effectRef>
            <a:fontRef idx="minor"/>
          </p:style>
        </p:sp>
      </p:grpSp>
      <p:grpSp>
        <p:nvGrpSpPr>
          <p:cNvPr id="12" name="Group 13"/>
          <p:cNvGrpSpPr/>
          <p:nvPr/>
        </p:nvGrpSpPr>
        <p:grpSpPr>
          <a:xfrm>
            <a:off x="7057440" y="5040"/>
            <a:ext cx="1850760" cy="751680"/>
            <a:chOff x="7057440" y="5040"/>
            <a:chExt cx="1850760" cy="751680"/>
          </a:xfrm>
        </p:grpSpPr>
        <p:sp>
          <p:nvSpPr>
            <p:cNvPr id="13" name="CustomShape 14"/>
            <p:cNvSpPr/>
            <p:nvPr/>
          </p:nvSpPr>
          <p:spPr>
            <a:xfrm>
              <a:off x="7659360" y="5040"/>
              <a:ext cx="1248840" cy="751680"/>
            </a:xfrm>
            <a:prstGeom prst="parallelogram">
              <a:avLst>
                <a:gd name="adj" fmla="val 158024"/>
              </a:avLst>
            </a:prstGeom>
            <a:solidFill>
              <a:srgbClr val="233A44"/>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7358400" y="5040"/>
              <a:ext cx="1248840" cy="751680"/>
            </a:xfrm>
            <a:prstGeom prst="parallelogram">
              <a:avLst>
                <a:gd name="adj" fmla="val 158024"/>
              </a:avLst>
            </a:prstGeom>
            <a:solidFill>
              <a:srgbClr val="233A44"/>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7057440" y="5040"/>
              <a:ext cx="1248840" cy="751680"/>
            </a:xfrm>
            <a:prstGeom prst="parallelogram">
              <a:avLst>
                <a:gd name="adj" fmla="val 158024"/>
              </a:avLst>
            </a:prstGeom>
            <a:solidFill>
              <a:srgbClr val="233A44"/>
            </a:solidFill>
            <a:ln>
              <a:noFill/>
            </a:ln>
          </p:spPr>
          <p:style>
            <a:lnRef idx="0">
              <a:scrgbClr r="0" g="0" b="0"/>
            </a:lnRef>
            <a:fillRef idx="0">
              <a:scrgbClr r="0" g="0" b="0"/>
            </a:fillRef>
            <a:effectRef idx="0">
              <a:scrgbClr r="0" g="0" b="0"/>
            </a:effectRef>
            <a:fontRef idx="minor"/>
          </p:style>
        </p:sp>
      </p:grpSp>
      <p:grpSp>
        <p:nvGrpSpPr>
          <p:cNvPr id="16" name="Group 17"/>
          <p:cNvGrpSpPr/>
          <p:nvPr/>
        </p:nvGrpSpPr>
        <p:grpSpPr>
          <a:xfrm>
            <a:off x="6553080" y="4217760"/>
            <a:ext cx="2388600" cy="925200"/>
            <a:chOff x="6553080" y="4217760"/>
            <a:chExt cx="2388600" cy="925200"/>
          </a:xfrm>
        </p:grpSpPr>
        <p:sp>
          <p:nvSpPr>
            <p:cNvPr id="17" name="CustomShape 18"/>
            <p:cNvSpPr/>
            <p:nvPr/>
          </p:nvSpPr>
          <p:spPr>
            <a:xfrm>
              <a:off x="7329960" y="4217760"/>
              <a:ext cx="1611720" cy="925200"/>
            </a:xfrm>
            <a:prstGeom prst="parallelogram">
              <a:avLst>
                <a:gd name="adj" fmla="val 158024"/>
              </a:avLst>
            </a:prstGeom>
            <a:solidFill>
              <a:srgbClr val="FFFFFF"/>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6941520" y="4217760"/>
              <a:ext cx="1611720" cy="925200"/>
            </a:xfrm>
            <a:prstGeom prst="parallelogram">
              <a:avLst>
                <a:gd name="adj" fmla="val 158024"/>
              </a:avLst>
            </a:prstGeom>
            <a:solidFill>
              <a:srgbClr val="FFFFFF"/>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6553080" y="4217760"/>
              <a:ext cx="1611720" cy="925200"/>
            </a:xfrm>
            <a:prstGeom prst="parallelogram">
              <a:avLst>
                <a:gd name="adj" fmla="val 158024"/>
              </a:avLst>
            </a:prstGeom>
            <a:solidFill>
              <a:srgbClr val="FFFFFF"/>
            </a:solidFill>
            <a:ln>
              <a:noFill/>
            </a:ln>
          </p:spPr>
          <p:style>
            <a:lnRef idx="0">
              <a:scrgbClr r="0" g="0" b="0"/>
            </a:lnRef>
            <a:fillRef idx="0">
              <a:scrgbClr r="0" g="0" b="0"/>
            </a:fillRef>
            <a:effectRef idx="0">
              <a:scrgbClr r="0" g="0" b="0"/>
            </a:effectRef>
            <a:fontRef idx="minor"/>
          </p:style>
        </p:sp>
      </p:grpSp>
      <p:grpSp>
        <p:nvGrpSpPr>
          <p:cNvPr id="20" name="Group 21"/>
          <p:cNvGrpSpPr/>
          <p:nvPr/>
        </p:nvGrpSpPr>
        <p:grpSpPr>
          <a:xfrm>
            <a:off x="199080" y="4055760"/>
            <a:ext cx="2795040" cy="1082880"/>
            <a:chOff x="199080" y="4055760"/>
            <a:chExt cx="2795040" cy="1082880"/>
          </a:xfrm>
        </p:grpSpPr>
        <p:sp>
          <p:nvSpPr>
            <p:cNvPr id="21" name="CustomShape 22"/>
            <p:cNvSpPr/>
            <p:nvPr/>
          </p:nvSpPr>
          <p:spPr>
            <a:xfrm>
              <a:off x="1108080" y="4055760"/>
              <a:ext cx="1886040" cy="10828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653760" y="4055760"/>
              <a:ext cx="1886040" cy="10828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199080" y="4055760"/>
              <a:ext cx="1886040" cy="10828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grpSp>
      <p:sp>
        <p:nvSpPr>
          <p:cNvPr id="24" name="PlaceHolder 25"/>
          <p:cNvSpPr>
            <a:spLocks noGrp="1"/>
          </p:cNvSpPr>
          <p:nvPr>
            <p:ph type="title"/>
          </p:nvPr>
        </p:nvSpPr>
        <p:spPr>
          <a:xfrm>
            <a:off x="1858680" y="1822680"/>
            <a:ext cx="5361120" cy="1447920"/>
          </a:xfrm>
          <a:prstGeom prst="rect">
            <a:avLst/>
          </a:prstGeom>
        </p:spPr>
        <p:txBody>
          <a:bodyPr lIns="0" tIns="0" rIns="0" bIns="0" anchor="ctr"/>
          <a:lstStyle/>
          <a:p>
            <a:r>
              <a:rPr lang="pt-BR" sz="1400" b="0" strike="noStrike" spc="-1">
                <a:solidFill>
                  <a:srgbClr val="000000"/>
                </a:solidFill>
                <a:latin typeface="Arial"/>
              </a:rPr>
              <a:t>Clique para editar o formato do texto do título</a:t>
            </a:r>
          </a:p>
        </p:txBody>
      </p:sp>
      <p:sp>
        <p:nvSpPr>
          <p:cNvPr id="25" name="PlaceHolder 26"/>
          <p:cNvSpPr>
            <a:spLocks noGrp="1"/>
          </p:cNvSpPr>
          <p:nvPr>
            <p:ph type="sldNum"/>
          </p:nvPr>
        </p:nvSpPr>
        <p:spPr>
          <a:xfrm>
            <a:off x="8390880" y="4543560"/>
            <a:ext cx="548280" cy="393120"/>
          </a:xfrm>
          <a:prstGeom prst="rect">
            <a:avLst/>
          </a:prstGeom>
        </p:spPr>
        <p:txBody>
          <a:bodyPr tIns="91440" bIns="91440" anchor="ctr"/>
          <a:lstStyle/>
          <a:p>
            <a:pPr algn="r">
              <a:lnSpc>
                <a:spcPct val="100000"/>
              </a:lnSpc>
            </a:pPr>
            <a:fld id="{D184AD5C-C393-406D-BE86-1AAC59EBE58F}" type="slidenum">
              <a:rPr lang="pt-BR" sz="1000" b="0" strike="noStrike" spc="-1">
                <a:solidFill>
                  <a:srgbClr val="233A44"/>
                </a:solidFill>
                <a:latin typeface="Nunito"/>
                <a:ea typeface="Nunito"/>
              </a:rPr>
              <a:t>‹nº›</a:t>
            </a:fld>
            <a:endParaRPr lang="pt-BR" sz="1000" b="0" strike="noStrike" spc="-1">
              <a:latin typeface="Times New Roman"/>
            </a:endParaRPr>
          </a:p>
        </p:txBody>
      </p:sp>
      <p:sp>
        <p:nvSpPr>
          <p:cNvPr id="26" name="PlaceHolder 2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33A44"/>
        </a:solidFill>
        <a:effectLst/>
      </p:bgPr>
    </p:bg>
    <p:spTree>
      <p:nvGrpSpPr>
        <p:cNvPr id="1" name=""/>
        <p:cNvGrpSpPr/>
        <p:nvPr/>
      </p:nvGrpSpPr>
      <p:grpSpPr>
        <a:xfrm>
          <a:off x="0" y="0"/>
          <a:ext cx="0" cy="0"/>
          <a:chOff x="0" y="0"/>
          <a:chExt cx="0" cy="0"/>
        </a:xfrm>
      </p:grpSpPr>
      <p:sp>
        <p:nvSpPr>
          <p:cNvPr id="63" name="CustomShape 1"/>
          <p:cNvSpPr/>
          <p:nvPr/>
        </p:nvSpPr>
        <p:spPr>
          <a:xfrm flipH="1">
            <a:off x="3581280" y="1550880"/>
            <a:ext cx="5560920" cy="359244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64" name="CustomShape 2"/>
          <p:cNvSpPr/>
          <p:nvPr/>
        </p:nvSpPr>
        <p:spPr>
          <a:xfrm>
            <a:off x="0" y="2824560"/>
            <a:ext cx="7369920" cy="2318760"/>
          </a:xfrm>
          <a:prstGeom prst="rtTriangle">
            <a:avLst/>
          </a:prstGeom>
          <a:solidFill>
            <a:srgbClr val="C4A15A"/>
          </a:solidFill>
          <a:ln>
            <a:noFill/>
          </a:ln>
        </p:spPr>
        <p:style>
          <a:lnRef idx="0">
            <a:scrgbClr r="0" g="0" b="0"/>
          </a:lnRef>
          <a:fillRef idx="0">
            <a:scrgbClr r="0" g="0" b="0"/>
          </a:fillRef>
          <a:effectRef idx="0">
            <a:scrgbClr r="0" g="0" b="0"/>
          </a:effectRef>
          <a:fontRef idx="minor"/>
        </p:style>
      </p:sp>
      <p:sp>
        <p:nvSpPr>
          <p:cNvPr id="65" name="CustomShape 3"/>
          <p:cNvSpPr/>
          <p:nvPr/>
        </p:nvSpPr>
        <p:spPr>
          <a:xfrm>
            <a:off x="203400" y="206280"/>
            <a:ext cx="8737200" cy="4730760"/>
          </a:xfrm>
          <a:prstGeom prst="rect">
            <a:avLst/>
          </a:prstGeom>
          <a:solidFill>
            <a:srgbClr val="FFFFFF"/>
          </a:solidFill>
          <a:ln>
            <a:noFill/>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66" name="PlaceHolder 4"/>
          <p:cNvSpPr>
            <a:spLocks noGrp="1"/>
          </p:cNvSpPr>
          <p:nvPr>
            <p:ph type="title"/>
          </p:nvPr>
        </p:nvSpPr>
        <p:spPr>
          <a:xfrm>
            <a:off x="819000" y="845640"/>
            <a:ext cx="7505280" cy="954360"/>
          </a:xfrm>
          <a:prstGeom prst="rect">
            <a:avLst/>
          </a:prstGeom>
        </p:spPr>
        <p:txBody>
          <a:bodyPr lIns="0" tIns="0" rIns="0" bIns="0" anchor="ctr"/>
          <a:lstStyle/>
          <a:p>
            <a:r>
              <a:rPr lang="pt-BR" sz="1400" b="0" strike="noStrike" spc="-1">
                <a:solidFill>
                  <a:srgbClr val="000000"/>
                </a:solidFill>
                <a:latin typeface="Arial"/>
              </a:rPr>
              <a:t>Clique para editar o formato do texto do título</a:t>
            </a:r>
          </a:p>
        </p:txBody>
      </p:sp>
      <p:sp>
        <p:nvSpPr>
          <p:cNvPr id="67" name="PlaceHolder 5"/>
          <p:cNvSpPr>
            <a:spLocks noGrp="1"/>
          </p:cNvSpPr>
          <p:nvPr>
            <p:ph type="body"/>
          </p:nvPr>
        </p:nvSpPr>
        <p:spPr>
          <a:xfrm>
            <a:off x="819000" y="1990800"/>
            <a:ext cx="7505280" cy="244764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pt-BR" sz="2000" b="0" strike="noStrike" spc="-1">
                <a:solidFill>
                  <a:srgbClr val="000000"/>
                </a:solidFill>
                <a:latin typeface="Arial"/>
              </a:rPr>
              <a:t>7.º nível da estrutura de tópicos</a:t>
            </a:r>
          </a:p>
        </p:txBody>
      </p:sp>
      <p:sp>
        <p:nvSpPr>
          <p:cNvPr id="68" name="PlaceHolder 6"/>
          <p:cNvSpPr>
            <a:spLocks noGrp="1"/>
          </p:cNvSpPr>
          <p:nvPr>
            <p:ph type="sldNum"/>
          </p:nvPr>
        </p:nvSpPr>
        <p:spPr>
          <a:xfrm>
            <a:off x="8390880" y="4543560"/>
            <a:ext cx="548280" cy="393120"/>
          </a:xfrm>
          <a:prstGeom prst="rect">
            <a:avLst/>
          </a:prstGeom>
        </p:spPr>
        <p:txBody>
          <a:bodyPr tIns="91440" bIns="91440" anchor="ctr"/>
          <a:lstStyle/>
          <a:p>
            <a:pPr algn="r">
              <a:lnSpc>
                <a:spcPct val="100000"/>
              </a:lnSpc>
            </a:pPr>
            <a:fld id="{1447D455-3B04-4CC6-B189-678B2E2B6D54}" type="slidenum">
              <a:rPr lang="pt-BR" sz="1000" b="0" strike="noStrike" spc="-1">
                <a:solidFill>
                  <a:srgbClr val="233A44"/>
                </a:solidFill>
                <a:latin typeface="Nunito"/>
                <a:ea typeface="Nunito"/>
              </a:rPr>
              <a:t>‹nº›</a:t>
            </a:fld>
            <a:endParaRPr lang="pt-BR"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796B"/>
        </a:solidFill>
        <a:effectLst/>
      </p:bgPr>
    </p:bg>
    <p:spTree>
      <p:nvGrpSpPr>
        <p:cNvPr id="1" name=""/>
        <p:cNvGrpSpPr/>
        <p:nvPr/>
      </p:nvGrpSpPr>
      <p:grpSpPr>
        <a:xfrm>
          <a:off x="0" y="0"/>
          <a:ext cx="0" cy="0"/>
          <a:chOff x="0" y="0"/>
          <a:chExt cx="0" cy="0"/>
        </a:xfrm>
      </p:grpSpPr>
      <p:sp>
        <p:nvSpPr>
          <p:cNvPr id="105" name="CustomShape 1"/>
          <p:cNvSpPr/>
          <p:nvPr/>
        </p:nvSpPr>
        <p:spPr>
          <a:xfrm>
            <a:off x="0" y="2823120"/>
            <a:ext cx="7368840" cy="2316600"/>
          </a:xfrm>
          <a:prstGeom prst="rtTriangle">
            <a:avLst/>
          </a:prstGeom>
          <a:solidFill>
            <a:srgbClr val="163EF5"/>
          </a:solidFill>
          <a:ln>
            <a:noFill/>
          </a:ln>
        </p:spPr>
        <p:style>
          <a:lnRef idx="0">
            <a:scrgbClr r="0" g="0" b="0"/>
          </a:lnRef>
          <a:fillRef idx="0">
            <a:scrgbClr r="0" g="0" b="0"/>
          </a:fillRef>
          <a:effectRef idx="0">
            <a:scrgbClr r="0" g="0" b="0"/>
          </a:effectRef>
          <a:fontRef idx="minor"/>
        </p:style>
      </p:sp>
      <p:sp>
        <p:nvSpPr>
          <p:cNvPr id="106" name="CustomShape 2"/>
          <p:cNvSpPr/>
          <p:nvPr/>
        </p:nvSpPr>
        <p:spPr>
          <a:xfrm flipH="1">
            <a:off x="3581640" y="1554120"/>
            <a:ext cx="5560200" cy="3589200"/>
          </a:xfrm>
          <a:prstGeom prst="rtTriangle">
            <a:avLst/>
          </a:prstGeom>
          <a:solidFill>
            <a:srgbClr val="D9D9D9"/>
          </a:solidFill>
          <a:ln>
            <a:noFill/>
          </a:ln>
        </p:spPr>
        <p:style>
          <a:lnRef idx="0">
            <a:scrgbClr r="0" g="0" b="0"/>
          </a:lnRef>
          <a:fillRef idx="0">
            <a:scrgbClr r="0" g="0" b="0"/>
          </a:fillRef>
          <a:effectRef idx="0">
            <a:scrgbClr r="0" g="0" b="0"/>
          </a:effectRef>
          <a:fontRef idx="minor"/>
        </p:style>
      </p:sp>
      <p:grpSp>
        <p:nvGrpSpPr>
          <p:cNvPr id="107" name="Group 3"/>
          <p:cNvGrpSpPr/>
          <p:nvPr/>
        </p:nvGrpSpPr>
        <p:grpSpPr>
          <a:xfrm>
            <a:off x="255960" y="0"/>
            <a:ext cx="2251080" cy="1042920"/>
            <a:chOff x="255960" y="0"/>
            <a:chExt cx="2251080" cy="1042920"/>
          </a:xfrm>
        </p:grpSpPr>
        <p:sp>
          <p:nvSpPr>
            <p:cNvPr id="108" name="CustomShape 4"/>
            <p:cNvSpPr/>
            <p:nvPr/>
          </p:nvSpPr>
          <p:spPr>
            <a:xfrm>
              <a:off x="766080" y="0"/>
              <a:ext cx="1740960" cy="104292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109" name="CustomShape 5"/>
            <p:cNvSpPr/>
            <p:nvPr/>
          </p:nvSpPr>
          <p:spPr>
            <a:xfrm>
              <a:off x="511200" y="0"/>
              <a:ext cx="1740960" cy="104292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110" name="CustomShape 6"/>
            <p:cNvSpPr/>
            <p:nvPr/>
          </p:nvSpPr>
          <p:spPr>
            <a:xfrm>
              <a:off x="255960" y="0"/>
              <a:ext cx="1740960" cy="104292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grpSp>
      <p:sp>
        <p:nvSpPr>
          <p:cNvPr id="111" name="CustomShape 7"/>
          <p:cNvSpPr/>
          <p:nvPr/>
        </p:nvSpPr>
        <p:spPr>
          <a:xfrm>
            <a:off x="203400" y="206280"/>
            <a:ext cx="8737200" cy="4730760"/>
          </a:xfrm>
          <a:prstGeom prst="rect">
            <a:avLst/>
          </a:prstGeom>
          <a:solidFill>
            <a:srgbClr val="FFFFFF"/>
          </a:solidFill>
          <a:ln>
            <a:noFill/>
          </a:ln>
          <a:effectLst>
            <a:outerShdw>
              <a:srgbClr val="000000">
                <a:alpha val="40000"/>
              </a:srgbClr>
            </a:outerShdw>
          </a:effectLst>
        </p:spPr>
        <p:style>
          <a:lnRef idx="0">
            <a:scrgbClr r="0" g="0" b="0"/>
          </a:lnRef>
          <a:fillRef idx="0">
            <a:scrgbClr r="0" g="0" b="0"/>
          </a:fillRef>
          <a:effectRef idx="0">
            <a:scrgbClr r="0" g="0" b="0"/>
          </a:effectRef>
          <a:fontRef idx="minor"/>
        </p:style>
      </p:sp>
      <p:grpSp>
        <p:nvGrpSpPr>
          <p:cNvPr id="112" name="Group 8"/>
          <p:cNvGrpSpPr/>
          <p:nvPr/>
        </p:nvGrpSpPr>
        <p:grpSpPr>
          <a:xfrm>
            <a:off x="34920" y="4521960"/>
            <a:ext cx="1593000" cy="616680"/>
            <a:chOff x="34920" y="4521960"/>
            <a:chExt cx="1593000" cy="616680"/>
          </a:xfrm>
        </p:grpSpPr>
        <p:sp>
          <p:nvSpPr>
            <p:cNvPr id="113" name="CustomShape 9"/>
            <p:cNvSpPr/>
            <p:nvPr/>
          </p:nvSpPr>
          <p:spPr>
            <a:xfrm>
              <a:off x="552960" y="4521960"/>
              <a:ext cx="1074960" cy="616680"/>
            </a:xfrm>
            <a:prstGeom prst="parallelogram">
              <a:avLst>
                <a:gd name="adj" fmla="val 158024"/>
              </a:avLst>
            </a:prstGeom>
            <a:solidFill>
              <a:srgbClr val="163EF5"/>
            </a:solidFill>
            <a:ln>
              <a:noFill/>
            </a:ln>
          </p:spPr>
          <p:style>
            <a:lnRef idx="0">
              <a:scrgbClr r="0" g="0" b="0"/>
            </a:lnRef>
            <a:fillRef idx="0">
              <a:scrgbClr r="0" g="0" b="0"/>
            </a:fillRef>
            <a:effectRef idx="0">
              <a:scrgbClr r="0" g="0" b="0"/>
            </a:effectRef>
            <a:fontRef idx="minor"/>
          </p:style>
        </p:sp>
        <p:sp>
          <p:nvSpPr>
            <p:cNvPr id="114" name="CustomShape 10"/>
            <p:cNvSpPr/>
            <p:nvPr/>
          </p:nvSpPr>
          <p:spPr>
            <a:xfrm>
              <a:off x="294120" y="4521960"/>
              <a:ext cx="1074960" cy="616680"/>
            </a:xfrm>
            <a:prstGeom prst="parallelogram">
              <a:avLst>
                <a:gd name="adj" fmla="val 158024"/>
              </a:avLst>
            </a:prstGeom>
            <a:solidFill>
              <a:srgbClr val="163EF5"/>
            </a:solidFill>
            <a:ln>
              <a:noFill/>
            </a:ln>
          </p:spPr>
          <p:style>
            <a:lnRef idx="0">
              <a:scrgbClr r="0" g="0" b="0"/>
            </a:lnRef>
            <a:fillRef idx="0">
              <a:scrgbClr r="0" g="0" b="0"/>
            </a:fillRef>
            <a:effectRef idx="0">
              <a:scrgbClr r="0" g="0" b="0"/>
            </a:effectRef>
            <a:fontRef idx="minor"/>
          </p:style>
        </p:sp>
        <p:sp>
          <p:nvSpPr>
            <p:cNvPr id="115" name="CustomShape 11"/>
            <p:cNvSpPr/>
            <p:nvPr/>
          </p:nvSpPr>
          <p:spPr>
            <a:xfrm>
              <a:off x="34920" y="4521960"/>
              <a:ext cx="1074960" cy="616680"/>
            </a:xfrm>
            <a:prstGeom prst="parallelogram">
              <a:avLst>
                <a:gd name="adj" fmla="val 158024"/>
              </a:avLst>
            </a:prstGeom>
            <a:solidFill>
              <a:srgbClr val="163EF5"/>
            </a:solidFill>
            <a:ln>
              <a:noFill/>
            </a:ln>
          </p:spPr>
          <p:style>
            <a:lnRef idx="0">
              <a:scrgbClr r="0" g="0" b="0"/>
            </a:lnRef>
            <a:fillRef idx="0">
              <a:scrgbClr r="0" g="0" b="0"/>
            </a:fillRef>
            <a:effectRef idx="0">
              <a:scrgbClr r="0" g="0" b="0"/>
            </a:effectRef>
            <a:fontRef idx="minor"/>
          </p:style>
        </p:sp>
      </p:grpSp>
      <p:grpSp>
        <p:nvGrpSpPr>
          <p:cNvPr id="116" name="Group 12"/>
          <p:cNvGrpSpPr/>
          <p:nvPr/>
        </p:nvGrpSpPr>
        <p:grpSpPr>
          <a:xfrm>
            <a:off x="5886360" y="1080"/>
            <a:ext cx="3257280" cy="1261080"/>
            <a:chOff x="5886360" y="1080"/>
            <a:chExt cx="3257280" cy="1261080"/>
          </a:xfrm>
        </p:grpSpPr>
        <p:sp>
          <p:nvSpPr>
            <p:cNvPr id="117" name="CustomShape 13"/>
            <p:cNvSpPr/>
            <p:nvPr/>
          </p:nvSpPr>
          <p:spPr>
            <a:xfrm>
              <a:off x="6945840" y="1080"/>
              <a:ext cx="2197800" cy="12610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118" name="CustomShape 14"/>
            <p:cNvSpPr/>
            <p:nvPr/>
          </p:nvSpPr>
          <p:spPr>
            <a:xfrm>
              <a:off x="6415920" y="1080"/>
              <a:ext cx="2197800" cy="12610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119" name="CustomShape 15"/>
            <p:cNvSpPr/>
            <p:nvPr/>
          </p:nvSpPr>
          <p:spPr>
            <a:xfrm>
              <a:off x="5886360" y="1080"/>
              <a:ext cx="2197800" cy="12610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grpSp>
      <p:sp>
        <p:nvSpPr>
          <p:cNvPr id="120" name="PlaceHolder 16"/>
          <p:cNvSpPr>
            <a:spLocks noGrp="1"/>
          </p:cNvSpPr>
          <p:nvPr>
            <p:ph type="title"/>
          </p:nvPr>
        </p:nvSpPr>
        <p:spPr>
          <a:xfrm>
            <a:off x="1393920" y="1301040"/>
            <a:ext cx="6366600" cy="2538720"/>
          </a:xfrm>
          <a:prstGeom prst="rect">
            <a:avLst/>
          </a:prstGeom>
        </p:spPr>
        <p:txBody>
          <a:bodyPr lIns="0" tIns="0" rIns="0" bIns="0" anchor="ctr"/>
          <a:lstStyle/>
          <a:p>
            <a:r>
              <a:rPr lang="pt-BR" sz="1400" b="0" strike="noStrike" spc="-1">
                <a:solidFill>
                  <a:srgbClr val="000000"/>
                </a:solidFill>
                <a:latin typeface="Arial"/>
              </a:rPr>
              <a:t>Clique para editar o formato do texto do título</a:t>
            </a:r>
          </a:p>
        </p:txBody>
      </p:sp>
      <p:sp>
        <p:nvSpPr>
          <p:cNvPr id="121" name="PlaceHolder 17"/>
          <p:cNvSpPr>
            <a:spLocks noGrp="1"/>
          </p:cNvSpPr>
          <p:nvPr>
            <p:ph type="sldNum"/>
          </p:nvPr>
        </p:nvSpPr>
        <p:spPr>
          <a:xfrm>
            <a:off x="8390880" y="4543560"/>
            <a:ext cx="548280" cy="393120"/>
          </a:xfrm>
          <a:prstGeom prst="rect">
            <a:avLst/>
          </a:prstGeom>
        </p:spPr>
        <p:txBody>
          <a:bodyPr tIns="91440" bIns="91440" anchor="ctr"/>
          <a:lstStyle/>
          <a:p>
            <a:pPr algn="r">
              <a:lnSpc>
                <a:spcPct val="100000"/>
              </a:lnSpc>
            </a:pPr>
            <a:fld id="{64D3D8CD-3756-44D5-814C-137D243D68E0}" type="slidenum">
              <a:rPr lang="pt-BR" sz="1000" b="0" strike="noStrike" spc="-1">
                <a:solidFill>
                  <a:srgbClr val="233A44"/>
                </a:solidFill>
                <a:latin typeface="Nunito"/>
                <a:ea typeface="Nunito"/>
              </a:rPr>
              <a:t>‹nº›</a:t>
            </a:fld>
            <a:endParaRPr lang="pt-BR" sz="1000" b="0" strike="noStrike" spc="-1">
              <a:latin typeface="Times New Roman"/>
            </a:endParaRPr>
          </a:p>
        </p:txBody>
      </p:sp>
      <p:sp>
        <p:nvSpPr>
          <p:cNvPr id="122" name="PlaceHolder 1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1434600" y="1635840"/>
            <a:ext cx="6274800" cy="1671120"/>
          </a:xfrm>
          <a:prstGeom prst="rect">
            <a:avLst/>
          </a:prstGeom>
          <a:noFill/>
          <a:ln>
            <a:noFill/>
          </a:ln>
        </p:spPr>
        <p:txBody>
          <a:bodyPr tIns="91440" bIns="91440" anchor="ctr"/>
          <a:lstStyle/>
          <a:p>
            <a:pPr algn="ctr">
              <a:lnSpc>
                <a:spcPct val="100000"/>
              </a:lnSpc>
            </a:pPr>
            <a:r>
              <a:rPr lang="pt-BR" sz="3800" b="1" strike="noStrike" spc="-1">
                <a:solidFill>
                  <a:srgbClr val="AF7B51"/>
                </a:solidFill>
                <a:latin typeface="Nunito"/>
                <a:ea typeface="Nunito"/>
              </a:rPr>
              <a:t>PARADIGMA FUNCIONAL:</a:t>
            </a:r>
            <a:r>
              <a:t/>
            </a:r>
            <a:br/>
            <a:r>
              <a:rPr lang="pt-BR" sz="3800" b="1" strike="noStrike" spc="-1">
                <a:solidFill>
                  <a:srgbClr val="AF7B51"/>
                </a:solidFill>
                <a:latin typeface="Nunito"/>
                <a:ea typeface="Nunito"/>
              </a:rPr>
              <a:t>Linguagens CAT e JOY</a:t>
            </a:r>
            <a:endParaRPr lang="pt-BR" sz="3800" b="0" strike="noStrike" spc="-1">
              <a:solidFill>
                <a:srgbClr val="000000"/>
              </a:solidFill>
              <a:latin typeface="Arial"/>
            </a:endParaRPr>
          </a:p>
        </p:txBody>
      </p:sp>
      <p:sp>
        <p:nvSpPr>
          <p:cNvPr id="160" name="TextShape 2"/>
          <p:cNvSpPr txBox="1"/>
          <p:nvPr/>
        </p:nvSpPr>
        <p:spPr>
          <a:xfrm>
            <a:off x="1858680" y="3413160"/>
            <a:ext cx="5361120" cy="522360"/>
          </a:xfrm>
          <a:prstGeom prst="rect">
            <a:avLst/>
          </a:prstGeom>
          <a:noFill/>
          <a:ln>
            <a:noFill/>
          </a:ln>
        </p:spPr>
        <p:txBody>
          <a:bodyPr tIns="91440" bIns="91440"/>
          <a:lstStyle/>
          <a:p>
            <a:pPr algn="ctr">
              <a:lnSpc>
                <a:spcPct val="100000"/>
              </a:lnSpc>
            </a:pPr>
            <a:r>
              <a:rPr lang="pt-BR" sz="1600" b="0" strike="noStrike" spc="-1">
                <a:solidFill>
                  <a:srgbClr val="AF7B51"/>
                </a:solidFill>
                <a:latin typeface="Calibri"/>
                <a:ea typeface="Calibri"/>
              </a:rPr>
              <a:t>Grupo API</a:t>
            </a:r>
            <a:endParaRPr lang="pt-BR" sz="1600" b="0" strike="noStrike" spc="-1">
              <a:latin typeface="Arial"/>
            </a:endParaRPr>
          </a:p>
          <a:p>
            <a:pPr algn="ctr">
              <a:lnSpc>
                <a:spcPct val="100000"/>
              </a:lnSpc>
            </a:pPr>
            <a:endParaRPr lang="pt-BR"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Exemplo das Linguagens Cat&amp;Joy</a:t>
            </a:r>
            <a:endParaRPr lang="pt-BR" sz="3000" b="0" strike="noStrike" spc="-1">
              <a:solidFill>
                <a:srgbClr val="000000"/>
              </a:solidFill>
              <a:latin typeface="Arial"/>
            </a:endParaRPr>
          </a:p>
        </p:txBody>
      </p:sp>
      <p:sp>
        <p:nvSpPr>
          <p:cNvPr id="184" name="TextShape 2"/>
          <p:cNvSpPr txBox="1"/>
          <p:nvPr/>
        </p:nvSpPr>
        <p:spPr>
          <a:xfrm>
            <a:off x="792000" y="1656000"/>
            <a:ext cx="7505280" cy="2892240"/>
          </a:xfrm>
          <a:prstGeom prst="rect">
            <a:avLst/>
          </a:prstGeom>
          <a:noFill/>
          <a:ln>
            <a:noFill/>
          </a:ln>
        </p:spPr>
        <p:txBody>
          <a:bodyPr tIns="91440" bIns="91440"/>
          <a:lstStyle/>
          <a:p>
            <a:pPr>
              <a:lnSpc>
                <a:spcPct val="115000"/>
              </a:lnSpc>
            </a:pPr>
            <a:r>
              <a:rPr lang="pt-BR" sz="2400" b="0" strike="noStrike" spc="-1" dirty="0">
                <a:solidFill>
                  <a:srgbClr val="1B1B21"/>
                </a:solidFill>
                <a:latin typeface="Times New Roman"/>
                <a:ea typeface="Times New Roman"/>
              </a:rPr>
              <a:t>Basicamente a Linguagem funciona colocando os valores </a:t>
            </a:r>
            <a:r>
              <a:rPr lang="pt-BR" sz="2400" b="0" strike="noStrike" spc="-1" dirty="0" smtClean="0">
                <a:solidFill>
                  <a:srgbClr val="1B1B21"/>
                </a:solidFill>
                <a:latin typeface="Times New Roman"/>
                <a:ea typeface="Times New Roman"/>
              </a:rPr>
              <a:t>ANTES </a:t>
            </a:r>
            <a:r>
              <a:rPr lang="pt-BR" sz="2400" b="0" strike="noStrike" spc="-1" dirty="0">
                <a:solidFill>
                  <a:srgbClr val="1B1B21"/>
                </a:solidFill>
                <a:latin typeface="Times New Roman"/>
                <a:ea typeface="Times New Roman"/>
              </a:rPr>
              <a:t>da </a:t>
            </a:r>
            <a:r>
              <a:rPr lang="pt-BR" sz="2400" b="0" strike="noStrike" spc="-1" dirty="0" smtClean="0">
                <a:solidFill>
                  <a:srgbClr val="1B1B21"/>
                </a:solidFill>
                <a:latin typeface="Times New Roman"/>
                <a:ea typeface="Times New Roman"/>
              </a:rPr>
              <a:t>operação que eles terão. </a:t>
            </a:r>
            <a:r>
              <a:rPr lang="pt-BR" sz="2400" b="0" strike="noStrike" spc="-1" dirty="0">
                <a:solidFill>
                  <a:srgbClr val="1B1B21"/>
                </a:solidFill>
                <a:latin typeface="Times New Roman"/>
                <a:ea typeface="Times New Roman"/>
              </a:rPr>
              <a:t>Após colocar eles, deve se colocar o tipo de operação matemática, e então, o resultado irá substituir a posição dos valores inseridos e será exibido.</a:t>
            </a:r>
            <a:endParaRPr lang="pt-BR" sz="2400" b="0" strike="noStrike" spc="-1" dirty="0">
              <a:solidFill>
                <a:srgbClr val="000000"/>
              </a:solidFill>
              <a:latin typeface="Arial"/>
            </a:endParaRPr>
          </a:p>
        </p:txBody>
      </p:sp>
      <p:sp>
        <p:nvSpPr>
          <p:cNvPr id="185" name="TextShape 3"/>
          <p:cNvSpPr txBox="1"/>
          <p:nvPr/>
        </p:nvSpPr>
        <p:spPr>
          <a:xfrm>
            <a:off x="8424360" y="4438440"/>
            <a:ext cx="503640" cy="602280"/>
          </a:xfrm>
          <a:prstGeom prst="rect">
            <a:avLst/>
          </a:prstGeom>
          <a:noFill/>
          <a:ln>
            <a:noFill/>
          </a:ln>
        </p:spPr>
        <p:txBody>
          <a:bodyPr lIns="90000" tIns="45000" rIns="90000" bIns="45000"/>
          <a:lstStyle/>
          <a:p>
            <a:r>
              <a:rPr lang="pt-BR" spc="-1" dirty="0" smtClean="0">
                <a:solidFill>
                  <a:srgbClr val="000000"/>
                </a:solidFill>
                <a:latin typeface="Arial"/>
              </a:rPr>
              <a:t>10</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792000" y="701640"/>
            <a:ext cx="7505280" cy="954360"/>
          </a:xfrm>
          <a:prstGeom prst="rect">
            <a:avLst/>
          </a:prstGeom>
          <a:noFill/>
          <a:ln>
            <a:noFill/>
          </a:ln>
        </p:spPr>
        <p:txBody>
          <a:bodyPr tIns="91440" bIns="91440"/>
          <a:lstStyle/>
          <a:p>
            <a:r>
              <a:rPr lang="pt-BR" sz="2600" b="0" strike="noStrike" spc="-1">
                <a:solidFill>
                  <a:srgbClr val="CC7607"/>
                </a:solidFill>
                <a:latin typeface="Arial"/>
              </a:rPr>
              <a:t>Dando continuidade ao exemplo anterior, temos:</a:t>
            </a:r>
          </a:p>
        </p:txBody>
      </p:sp>
      <p:sp>
        <p:nvSpPr>
          <p:cNvPr id="187" name="TextShape 2"/>
          <p:cNvSpPr txBox="1"/>
          <p:nvPr/>
        </p:nvSpPr>
        <p:spPr>
          <a:xfrm>
            <a:off x="792000" y="1544089"/>
            <a:ext cx="7505280" cy="2892240"/>
          </a:xfrm>
          <a:prstGeom prst="rect">
            <a:avLst/>
          </a:prstGeom>
          <a:noFill/>
          <a:ln>
            <a:noFill/>
          </a:ln>
        </p:spPr>
        <p:txBody>
          <a:bodyPr tIns="91440" bIns="91440"/>
          <a:lstStyle/>
          <a:p>
            <a:r>
              <a:rPr lang="pt-BR" sz="1400" b="0" strike="noStrike" spc="-1" dirty="0">
                <a:solidFill>
                  <a:srgbClr val="1B1B21"/>
                </a:solidFill>
                <a:latin typeface="Times New Roman"/>
                <a:ea typeface="Times New Roman"/>
              </a:rPr>
              <a:t> 		</a:t>
            </a:r>
            <a:r>
              <a:rPr lang="pt-BR" b="0" strike="noStrike" spc="-1" dirty="0">
                <a:solidFill>
                  <a:srgbClr val="1B1B21"/>
                </a:solidFill>
                <a:latin typeface="Times New Roman"/>
                <a:ea typeface="Times New Roman"/>
              </a:rPr>
              <a:t>&gt;&gt; </a:t>
            </a:r>
            <a:r>
              <a:rPr lang="pt-BR" spc="-1" dirty="0">
                <a:solidFill>
                  <a:srgbClr val="1B1B21"/>
                </a:solidFill>
                <a:latin typeface="Times New Roman"/>
                <a:ea typeface="Times New Roman"/>
              </a:rPr>
              <a:t> </a:t>
            </a:r>
            <a:r>
              <a:rPr lang="pt-BR" spc="-1" dirty="0" smtClean="0">
                <a:solidFill>
                  <a:srgbClr val="1B1B21"/>
                </a:solidFill>
                <a:latin typeface="Times New Roman"/>
                <a:ea typeface="Times New Roman"/>
              </a:rPr>
              <a:t>  </a:t>
            </a:r>
            <a:r>
              <a:rPr lang="pt-BR" b="0" strike="noStrike" spc="-1" dirty="0" smtClean="0">
                <a:solidFill>
                  <a:srgbClr val="1B1B21"/>
                </a:solidFill>
                <a:latin typeface="Times New Roman"/>
                <a:ea typeface="Times New Roman"/>
              </a:rPr>
              <a:t>33   3   *</a:t>
            </a:r>
            <a:r>
              <a:rPr sz="2400" dirty="0"/>
              <a:t/>
            </a:r>
            <a:br>
              <a:rPr sz="2400" dirty="0"/>
            </a:br>
            <a:r>
              <a:rPr lang="pt-BR" b="0" strike="noStrike" spc="-1" dirty="0">
                <a:solidFill>
                  <a:srgbClr val="1B1B21"/>
                </a:solidFill>
                <a:latin typeface="Times New Roman"/>
                <a:ea typeface="Times New Roman"/>
              </a:rPr>
              <a:t>		</a:t>
            </a:r>
            <a:r>
              <a:rPr lang="pt-BR" b="0" strike="noStrike" spc="-1" dirty="0" err="1">
                <a:solidFill>
                  <a:srgbClr val="1B1B21"/>
                </a:solidFill>
                <a:latin typeface="Times New Roman"/>
                <a:ea typeface="Times New Roman"/>
              </a:rPr>
              <a:t>main</a:t>
            </a:r>
            <a:r>
              <a:rPr lang="pt-BR" b="0" strike="noStrike" spc="-1" dirty="0">
                <a:solidFill>
                  <a:srgbClr val="1B1B21"/>
                </a:solidFill>
                <a:latin typeface="Times New Roman"/>
                <a:ea typeface="Times New Roman"/>
              </a:rPr>
              <a:t> </a:t>
            </a:r>
            <a:r>
              <a:rPr lang="pt-BR" b="0" strike="noStrike" spc="-1" dirty="0" err="1">
                <a:solidFill>
                  <a:srgbClr val="1B1B21"/>
                </a:solidFill>
                <a:latin typeface="Times New Roman"/>
                <a:ea typeface="Times New Roman"/>
              </a:rPr>
              <a:t>stack</a:t>
            </a:r>
            <a:r>
              <a:rPr lang="pt-BR" b="0" strike="noStrike" spc="-1" dirty="0">
                <a:solidFill>
                  <a:srgbClr val="1B1B21"/>
                </a:solidFill>
                <a:latin typeface="Times New Roman"/>
                <a:ea typeface="Times New Roman"/>
              </a:rPr>
              <a:t>: 99</a:t>
            </a:r>
            <a:r>
              <a:rPr sz="2400" dirty="0"/>
              <a:t/>
            </a:r>
            <a:br>
              <a:rPr sz="2400" dirty="0"/>
            </a:br>
            <a:r>
              <a:rPr lang="pt-BR" b="0" strike="noStrike" spc="-1" dirty="0">
                <a:solidFill>
                  <a:srgbClr val="1B1B21"/>
                </a:solidFill>
                <a:latin typeface="Times New Roman"/>
                <a:ea typeface="Times New Roman"/>
              </a:rPr>
              <a:t>		</a:t>
            </a:r>
            <a:r>
              <a:rPr lang="pt-BR" b="1" i="1" strike="noStrike" spc="-1" dirty="0">
                <a:solidFill>
                  <a:srgbClr val="1B1B21"/>
                </a:solidFill>
                <a:latin typeface="Times New Roman"/>
                <a:ea typeface="Times New Roman"/>
              </a:rPr>
              <a:t>&gt;&gt; </a:t>
            </a:r>
            <a:r>
              <a:rPr lang="pt-BR" b="1" i="1" strike="noStrike" spc="-1" dirty="0" smtClean="0">
                <a:solidFill>
                  <a:srgbClr val="1B1B21"/>
                </a:solidFill>
                <a:latin typeface="Times New Roman"/>
                <a:ea typeface="Times New Roman"/>
              </a:rPr>
              <a:t>   </a:t>
            </a:r>
            <a:r>
              <a:rPr lang="pt-BR" b="1" i="1" strike="noStrike" spc="-1" dirty="0" smtClean="0">
                <a:solidFill>
                  <a:srgbClr val="FF0000"/>
                </a:solidFill>
                <a:latin typeface="Times New Roman"/>
                <a:ea typeface="Times New Roman"/>
              </a:rPr>
              <a:t>12  +</a:t>
            </a:r>
            <a:r>
              <a:rPr lang="pt-BR" b="1" i="1" spc="-1" dirty="0">
                <a:solidFill>
                  <a:srgbClr val="FF0000"/>
                </a:solidFill>
                <a:latin typeface="Times New Roman"/>
                <a:ea typeface="Times New Roman"/>
              </a:rPr>
              <a:t> </a:t>
            </a:r>
            <a:r>
              <a:rPr lang="pt-BR" b="1" i="1" spc="-1" dirty="0" smtClean="0">
                <a:solidFill>
                  <a:srgbClr val="FF0000"/>
                </a:solidFill>
                <a:latin typeface="Times New Roman"/>
                <a:ea typeface="Times New Roman"/>
              </a:rPr>
              <a:t> </a:t>
            </a:r>
            <a:r>
              <a:rPr lang="pt-BR" b="1" i="1" strike="noStrike" spc="-1" dirty="0" smtClean="0">
                <a:solidFill>
                  <a:srgbClr val="FF0000"/>
                </a:solidFill>
                <a:latin typeface="Times New Roman"/>
                <a:ea typeface="Times New Roman"/>
              </a:rPr>
              <a:t> 5   </a:t>
            </a:r>
            <a:r>
              <a:rPr lang="pt-BR" b="1" i="1" strike="noStrike" spc="-1" dirty="0">
                <a:solidFill>
                  <a:srgbClr val="FF0000"/>
                </a:solidFill>
                <a:latin typeface="Times New Roman"/>
                <a:ea typeface="Times New Roman"/>
              </a:rPr>
              <a:t>*</a:t>
            </a:r>
            <a:r>
              <a:rPr sz="2400" dirty="0"/>
              <a:t/>
            </a:r>
            <a:br>
              <a:rPr sz="2400" dirty="0"/>
            </a:br>
            <a:r>
              <a:rPr lang="pt-BR" b="1" i="1" strike="noStrike" spc="-1" dirty="0">
                <a:solidFill>
                  <a:srgbClr val="1B1B21"/>
                </a:solidFill>
                <a:latin typeface="Times New Roman"/>
                <a:ea typeface="Times New Roman"/>
              </a:rPr>
              <a:t>		</a:t>
            </a:r>
            <a:r>
              <a:rPr lang="pt-BR" b="1" i="1" strike="noStrike" spc="-1" dirty="0" err="1">
                <a:solidFill>
                  <a:srgbClr val="1B1B21"/>
                </a:solidFill>
                <a:latin typeface="Times New Roman"/>
                <a:ea typeface="Times New Roman"/>
              </a:rPr>
              <a:t>main</a:t>
            </a:r>
            <a:r>
              <a:rPr lang="pt-BR" b="1" i="1" strike="noStrike" spc="-1" dirty="0">
                <a:solidFill>
                  <a:srgbClr val="1B1B21"/>
                </a:solidFill>
                <a:latin typeface="Times New Roman"/>
                <a:ea typeface="Times New Roman"/>
              </a:rPr>
              <a:t> </a:t>
            </a:r>
            <a:r>
              <a:rPr lang="pt-BR" b="1" i="1" strike="noStrike" spc="-1" dirty="0" err="1">
                <a:solidFill>
                  <a:srgbClr val="1B1B21"/>
                </a:solidFill>
                <a:latin typeface="Times New Roman"/>
                <a:ea typeface="Times New Roman"/>
              </a:rPr>
              <a:t>stack</a:t>
            </a:r>
            <a:r>
              <a:rPr lang="pt-BR" b="1" i="1" strike="noStrike" spc="-1" dirty="0">
                <a:solidFill>
                  <a:srgbClr val="1B1B21"/>
                </a:solidFill>
                <a:latin typeface="Times New Roman"/>
                <a:ea typeface="Times New Roman"/>
              </a:rPr>
              <a:t>: </a:t>
            </a:r>
            <a:r>
              <a:rPr lang="pt-BR" b="1" i="1" strike="noStrike" spc="-1" dirty="0" smtClean="0">
                <a:solidFill>
                  <a:srgbClr val="1B1B21"/>
                </a:solidFill>
                <a:latin typeface="Times New Roman"/>
                <a:ea typeface="Times New Roman"/>
              </a:rPr>
              <a:t> </a:t>
            </a:r>
            <a:r>
              <a:rPr lang="pt-BR" b="1" i="1" strike="noStrike" spc="-1" dirty="0" smtClean="0">
                <a:solidFill>
                  <a:srgbClr val="FF0000"/>
                </a:solidFill>
                <a:latin typeface="Times New Roman"/>
                <a:ea typeface="Times New Roman"/>
              </a:rPr>
              <a:t>99  15</a:t>
            </a:r>
          </a:p>
          <a:p>
            <a:endParaRPr lang="pt-BR" b="0" strike="noStrike" spc="-1" dirty="0">
              <a:solidFill>
                <a:srgbClr val="FF0000"/>
              </a:solidFill>
              <a:latin typeface="Arial"/>
            </a:endParaRPr>
          </a:p>
          <a:p>
            <a:r>
              <a:rPr lang="pt-BR" sz="1400" b="0" strike="noStrike" spc="-1" dirty="0">
                <a:solidFill>
                  <a:srgbClr val="1B1B21"/>
                </a:solidFill>
                <a:latin typeface="Times New Roman"/>
                <a:ea typeface="Times New Roman"/>
              </a:rPr>
              <a:t>     </a:t>
            </a:r>
            <a:r>
              <a:rPr lang="pt-BR" sz="2400" b="0" strike="noStrike" spc="-1" dirty="0">
                <a:solidFill>
                  <a:srgbClr val="1B1B21"/>
                </a:solidFill>
                <a:latin typeface="Times New Roman"/>
                <a:ea typeface="Times New Roman"/>
              </a:rPr>
              <a:t>Após multiplicarmos o 3, realizamos uma soma entre 1 e 2 e com o resultado multiplicamos por 5, obtendo 15 que fica logo acima na pilha, no exemplo a direita.</a:t>
            </a:r>
            <a:endParaRPr lang="pt-BR" sz="2400" b="0" strike="noStrike" spc="-1" dirty="0">
              <a:solidFill>
                <a:srgbClr val="1B1B21"/>
              </a:solidFill>
              <a:latin typeface="Arial"/>
            </a:endParaRPr>
          </a:p>
          <a:p>
            <a:endParaRPr lang="pt-BR" sz="2400" b="0" strike="noStrike" spc="-1" dirty="0">
              <a:solidFill>
                <a:srgbClr val="1B1B21"/>
              </a:solidFill>
              <a:latin typeface="Arial"/>
            </a:endParaRPr>
          </a:p>
        </p:txBody>
      </p:sp>
      <p:sp>
        <p:nvSpPr>
          <p:cNvPr id="188"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11</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774720" y="557640"/>
            <a:ext cx="7505280" cy="954360"/>
          </a:xfrm>
          <a:prstGeom prst="rect">
            <a:avLst/>
          </a:prstGeom>
          <a:noFill/>
          <a:ln>
            <a:noFill/>
          </a:ln>
        </p:spPr>
        <p:txBody>
          <a:bodyPr lIns="0" tIns="0" rIns="0" bIns="0" anchor="ctr"/>
          <a:lstStyle/>
          <a:p>
            <a:r>
              <a:rPr lang="pt-BR" sz="2200" spc="-1" dirty="0">
                <a:solidFill>
                  <a:srgbClr val="1B1B21"/>
                </a:solidFill>
                <a:latin typeface="Arial"/>
                <a:ea typeface="Arial"/>
              </a:rPr>
              <a:t> </a:t>
            </a:r>
            <a:r>
              <a:rPr lang="pt-BR" sz="2200" spc="-1" dirty="0" smtClean="0">
                <a:solidFill>
                  <a:srgbClr val="1B1B21"/>
                </a:solidFill>
                <a:latin typeface="Arial"/>
                <a:ea typeface="Arial"/>
              </a:rPr>
              <a:t>   </a:t>
            </a:r>
            <a:r>
              <a:rPr lang="pt-BR" sz="2200" b="0" strike="noStrike" spc="-1" dirty="0" smtClean="0">
                <a:solidFill>
                  <a:srgbClr val="1B1B21"/>
                </a:solidFill>
                <a:latin typeface="Arial"/>
                <a:ea typeface="Arial"/>
              </a:rPr>
              <a:t>Em </a:t>
            </a:r>
            <a:r>
              <a:rPr lang="pt-BR" sz="2200" b="0" strike="noStrike" spc="-1" dirty="0" err="1">
                <a:solidFill>
                  <a:srgbClr val="1B1B21"/>
                </a:solidFill>
                <a:latin typeface="Arial"/>
                <a:ea typeface="Arial"/>
              </a:rPr>
              <a:t>Cat</a:t>
            </a:r>
            <a:r>
              <a:rPr lang="pt-BR" sz="2200" b="0" strike="noStrike" spc="-1" dirty="0">
                <a:solidFill>
                  <a:srgbClr val="1B1B21"/>
                </a:solidFill>
                <a:latin typeface="Arial"/>
                <a:ea typeface="Arial"/>
              </a:rPr>
              <a:t>, o valor superior é tratado como o operando direito e o valor abaixo é tratado como o operando esquerdo.</a:t>
            </a:r>
            <a:endParaRPr lang="pt-BR" sz="2200" b="0" strike="noStrike" spc="-1" dirty="0">
              <a:solidFill>
                <a:srgbClr val="1B1B21"/>
              </a:solidFill>
              <a:latin typeface="Arial"/>
            </a:endParaRPr>
          </a:p>
        </p:txBody>
      </p:sp>
      <p:sp>
        <p:nvSpPr>
          <p:cNvPr id="190" name="TextShape 2"/>
          <p:cNvSpPr txBox="1"/>
          <p:nvPr/>
        </p:nvSpPr>
        <p:spPr>
          <a:xfrm>
            <a:off x="702720" y="1584000"/>
            <a:ext cx="7505280" cy="2880000"/>
          </a:xfrm>
          <a:prstGeom prst="rect">
            <a:avLst/>
          </a:prstGeom>
          <a:noFill/>
          <a:ln>
            <a:noFill/>
          </a:ln>
        </p:spPr>
        <p:txBody>
          <a:bodyPr lIns="0" tIns="0" rIns="0" bIns="0">
            <a:normAutofit/>
          </a:bodyPr>
          <a:lstStyle/>
          <a:p>
            <a:r>
              <a:rPr lang="pt-BR" sz="1800" b="0" i="1" strike="noStrike" spc="-1" dirty="0">
                <a:solidFill>
                  <a:srgbClr val="1B1B21"/>
                </a:solidFill>
                <a:latin typeface="Arial"/>
                <a:ea typeface="Arial"/>
              </a:rPr>
              <a:t> 		</a:t>
            </a:r>
            <a:r>
              <a:rPr lang="pt-BR" sz="1400" b="0" i="1" strike="noStrike" spc="-1" dirty="0">
                <a:solidFill>
                  <a:srgbClr val="1B1B21"/>
                </a:solidFill>
                <a:latin typeface="Arial"/>
                <a:ea typeface="Arial"/>
              </a:rPr>
              <a:t>&gt;&gt; </a:t>
            </a:r>
            <a:r>
              <a:rPr lang="pt-BR" sz="1400" b="0" i="1" strike="noStrike" spc="-1" dirty="0" smtClean="0">
                <a:solidFill>
                  <a:srgbClr val="1B1B21"/>
                </a:solidFill>
                <a:latin typeface="Arial"/>
                <a:ea typeface="Arial"/>
              </a:rPr>
              <a:t>  33  3  *</a:t>
            </a:r>
            <a:r>
              <a:rPr dirty="0"/>
              <a:t/>
            </a:r>
            <a:br>
              <a:rPr dirty="0"/>
            </a:br>
            <a:r>
              <a:rPr lang="pt-BR" sz="1400" b="0" i="1" strike="noStrike" spc="-1" dirty="0">
                <a:solidFill>
                  <a:srgbClr val="1B1B21"/>
                </a:solidFill>
                <a:latin typeface="Arial"/>
                <a:ea typeface="Arial"/>
              </a:rPr>
              <a:t>		</a:t>
            </a:r>
            <a:r>
              <a:rPr lang="pt-BR" sz="1400" b="0" i="1" strike="noStrike" spc="-1" dirty="0" err="1">
                <a:solidFill>
                  <a:srgbClr val="1B1B21"/>
                </a:solidFill>
                <a:latin typeface="Arial"/>
                <a:ea typeface="Arial"/>
              </a:rPr>
              <a:t>main</a:t>
            </a:r>
            <a:r>
              <a:rPr lang="pt-BR" sz="1400" b="0" i="1" strike="noStrike" spc="-1" dirty="0">
                <a:solidFill>
                  <a:srgbClr val="1B1B21"/>
                </a:solidFill>
                <a:latin typeface="Arial"/>
                <a:ea typeface="Arial"/>
              </a:rPr>
              <a:t> </a:t>
            </a:r>
            <a:r>
              <a:rPr lang="pt-BR" sz="1400" b="0" i="1" strike="noStrike" spc="-1" dirty="0" err="1">
                <a:solidFill>
                  <a:srgbClr val="1B1B21"/>
                </a:solidFill>
                <a:latin typeface="Arial"/>
                <a:ea typeface="Arial"/>
              </a:rPr>
              <a:t>stack</a:t>
            </a:r>
            <a:r>
              <a:rPr lang="pt-BR" sz="1400" b="0" i="1" strike="noStrike" spc="-1" dirty="0">
                <a:solidFill>
                  <a:srgbClr val="1B1B21"/>
                </a:solidFill>
                <a:latin typeface="Arial"/>
                <a:ea typeface="Arial"/>
              </a:rPr>
              <a:t>: </a:t>
            </a:r>
            <a:r>
              <a:rPr lang="pt-BR" sz="1400" b="0" i="1" strike="noStrike" spc="-1" dirty="0" smtClean="0">
                <a:solidFill>
                  <a:srgbClr val="1B1B21"/>
                </a:solidFill>
                <a:latin typeface="Arial"/>
                <a:ea typeface="Arial"/>
              </a:rPr>
              <a:t> 99</a:t>
            </a:r>
            <a:r>
              <a:rPr dirty="0"/>
              <a:t/>
            </a:r>
            <a:br>
              <a:rPr dirty="0"/>
            </a:br>
            <a:r>
              <a:rPr lang="pt-BR" sz="1400" b="0" i="1" strike="noStrike" spc="-1" dirty="0">
                <a:solidFill>
                  <a:srgbClr val="1B1B21"/>
                </a:solidFill>
                <a:latin typeface="Arial"/>
                <a:ea typeface="Arial"/>
              </a:rPr>
              <a:t>		&gt;&gt; </a:t>
            </a:r>
            <a:r>
              <a:rPr lang="pt-BR" sz="1400" b="0" i="1" strike="noStrike" spc="-1" dirty="0" smtClean="0">
                <a:solidFill>
                  <a:srgbClr val="1B1B21"/>
                </a:solidFill>
                <a:latin typeface="Arial"/>
                <a:ea typeface="Arial"/>
              </a:rPr>
              <a:t>  1 </a:t>
            </a:r>
            <a:r>
              <a:rPr lang="pt-BR" sz="1400" i="1" spc="-1" dirty="0">
                <a:solidFill>
                  <a:srgbClr val="1B1B21"/>
                </a:solidFill>
                <a:latin typeface="Arial"/>
                <a:ea typeface="Arial"/>
              </a:rPr>
              <a:t> </a:t>
            </a:r>
            <a:r>
              <a:rPr lang="pt-BR" sz="1400" i="1" spc="-1" dirty="0" smtClean="0">
                <a:solidFill>
                  <a:srgbClr val="1B1B21"/>
                </a:solidFill>
                <a:latin typeface="Arial"/>
                <a:ea typeface="Arial"/>
              </a:rPr>
              <a:t> </a:t>
            </a:r>
            <a:r>
              <a:rPr lang="pt-BR" sz="1400" b="0" i="1" strike="noStrike" spc="-1" dirty="0" smtClean="0">
                <a:solidFill>
                  <a:srgbClr val="1B1B21"/>
                </a:solidFill>
                <a:latin typeface="Arial"/>
                <a:ea typeface="Arial"/>
              </a:rPr>
              <a:t>2 </a:t>
            </a:r>
            <a:r>
              <a:rPr lang="pt-BR" sz="1400" i="1" spc="-1" dirty="0">
                <a:solidFill>
                  <a:srgbClr val="1B1B21"/>
                </a:solidFill>
                <a:latin typeface="Arial"/>
                <a:ea typeface="Arial"/>
              </a:rPr>
              <a:t> </a:t>
            </a:r>
            <a:r>
              <a:rPr lang="pt-BR" sz="1400" i="1" spc="-1" dirty="0" smtClean="0">
                <a:solidFill>
                  <a:srgbClr val="1B1B21"/>
                </a:solidFill>
                <a:latin typeface="Arial"/>
                <a:ea typeface="Arial"/>
              </a:rPr>
              <a:t> </a:t>
            </a:r>
            <a:r>
              <a:rPr lang="pt-BR" sz="1400" b="0" i="1" strike="noStrike" spc="-1" dirty="0" smtClean="0">
                <a:solidFill>
                  <a:srgbClr val="1B1B21"/>
                </a:solidFill>
                <a:latin typeface="Arial"/>
                <a:ea typeface="Arial"/>
              </a:rPr>
              <a:t>+</a:t>
            </a:r>
            <a:r>
              <a:rPr lang="pt-BR" sz="1400" i="1" spc="-1" dirty="0">
                <a:solidFill>
                  <a:srgbClr val="1B1B21"/>
                </a:solidFill>
                <a:latin typeface="Arial"/>
                <a:ea typeface="Arial"/>
              </a:rPr>
              <a:t> </a:t>
            </a:r>
            <a:r>
              <a:rPr lang="pt-BR" sz="1400" i="1" spc="-1" dirty="0" smtClean="0">
                <a:solidFill>
                  <a:srgbClr val="1B1B21"/>
                </a:solidFill>
                <a:latin typeface="Arial"/>
                <a:ea typeface="Arial"/>
              </a:rPr>
              <a:t> </a:t>
            </a:r>
            <a:r>
              <a:rPr lang="pt-BR" sz="1400" b="0" i="1" strike="noStrike" spc="-1" dirty="0" smtClean="0">
                <a:solidFill>
                  <a:srgbClr val="1B1B21"/>
                </a:solidFill>
                <a:latin typeface="Arial"/>
                <a:ea typeface="Arial"/>
              </a:rPr>
              <a:t>5</a:t>
            </a:r>
            <a:r>
              <a:rPr lang="pt-BR" sz="1400" i="1" spc="-1" dirty="0">
                <a:solidFill>
                  <a:srgbClr val="1B1B21"/>
                </a:solidFill>
                <a:latin typeface="Arial"/>
                <a:ea typeface="Arial"/>
              </a:rPr>
              <a:t> </a:t>
            </a:r>
            <a:r>
              <a:rPr lang="pt-BR" sz="1400" i="1" spc="-1" dirty="0" smtClean="0">
                <a:solidFill>
                  <a:srgbClr val="1B1B21"/>
                </a:solidFill>
                <a:latin typeface="Arial"/>
                <a:ea typeface="Arial"/>
              </a:rPr>
              <a:t> </a:t>
            </a:r>
            <a:r>
              <a:rPr lang="pt-BR" sz="1400" b="0" i="1" strike="noStrike" spc="-1" dirty="0" smtClean="0">
                <a:solidFill>
                  <a:srgbClr val="1B1B21"/>
                </a:solidFill>
                <a:latin typeface="Arial"/>
                <a:ea typeface="Arial"/>
              </a:rPr>
              <a:t>*</a:t>
            </a:r>
            <a:r>
              <a:rPr dirty="0"/>
              <a:t/>
            </a:r>
            <a:br>
              <a:rPr dirty="0"/>
            </a:br>
            <a:r>
              <a:rPr lang="pt-BR" sz="1400" b="0" i="1" strike="noStrike" spc="-1" dirty="0">
                <a:solidFill>
                  <a:srgbClr val="1B1B21"/>
                </a:solidFill>
                <a:latin typeface="Arial"/>
                <a:ea typeface="Arial"/>
              </a:rPr>
              <a:t>		</a:t>
            </a:r>
            <a:r>
              <a:rPr lang="pt-BR" sz="1400" b="0" i="1" strike="noStrike" spc="-1" dirty="0" err="1">
                <a:solidFill>
                  <a:srgbClr val="1B1B21"/>
                </a:solidFill>
                <a:latin typeface="Arial"/>
                <a:ea typeface="Arial"/>
              </a:rPr>
              <a:t>main</a:t>
            </a:r>
            <a:r>
              <a:rPr lang="pt-BR" sz="1400" b="0" i="1" strike="noStrike" spc="-1" dirty="0">
                <a:solidFill>
                  <a:srgbClr val="1B1B21"/>
                </a:solidFill>
                <a:latin typeface="Arial"/>
                <a:ea typeface="Arial"/>
              </a:rPr>
              <a:t> </a:t>
            </a:r>
            <a:r>
              <a:rPr lang="pt-BR" sz="1400" b="0" i="1" strike="noStrike" spc="-1" dirty="0" err="1">
                <a:solidFill>
                  <a:srgbClr val="1B1B21"/>
                </a:solidFill>
                <a:latin typeface="Arial"/>
                <a:ea typeface="Arial"/>
              </a:rPr>
              <a:t>stack</a:t>
            </a:r>
            <a:r>
              <a:rPr lang="pt-BR" sz="1400" b="0" i="1" strike="noStrike" spc="-1" dirty="0">
                <a:solidFill>
                  <a:srgbClr val="1B1B21"/>
                </a:solidFill>
                <a:latin typeface="Arial"/>
                <a:ea typeface="Arial"/>
              </a:rPr>
              <a:t>: </a:t>
            </a:r>
            <a:r>
              <a:rPr lang="pt-BR" sz="1400" b="0" i="1" strike="noStrike" spc="-1" dirty="0" smtClean="0">
                <a:solidFill>
                  <a:srgbClr val="1B1B21"/>
                </a:solidFill>
                <a:latin typeface="Arial"/>
                <a:ea typeface="Arial"/>
              </a:rPr>
              <a:t> 99  15</a:t>
            </a:r>
            <a:r>
              <a:rPr dirty="0"/>
              <a:t/>
            </a:r>
            <a:br>
              <a:rPr dirty="0"/>
            </a:br>
            <a:r>
              <a:rPr lang="pt-BR" sz="1400" b="0" i="1" strike="noStrike" spc="-1" dirty="0">
                <a:solidFill>
                  <a:srgbClr val="1B1B21"/>
                </a:solidFill>
                <a:latin typeface="Arial"/>
                <a:ea typeface="Arial"/>
              </a:rPr>
              <a:t>		</a:t>
            </a:r>
            <a:r>
              <a:rPr lang="pt-BR" sz="1400" b="1" i="1" strike="noStrike" spc="-1" dirty="0">
                <a:solidFill>
                  <a:srgbClr val="1B1B21"/>
                </a:solidFill>
                <a:latin typeface="Arial"/>
                <a:ea typeface="Arial"/>
              </a:rPr>
              <a:t>&gt;&gt; </a:t>
            </a:r>
            <a:r>
              <a:rPr lang="pt-BR" sz="1400" b="1" i="1" strike="noStrike" spc="-1" dirty="0" smtClean="0">
                <a:solidFill>
                  <a:srgbClr val="1B1B21"/>
                </a:solidFill>
                <a:latin typeface="Arial"/>
                <a:ea typeface="Arial"/>
              </a:rPr>
              <a:t>  </a:t>
            </a:r>
            <a:r>
              <a:rPr lang="pt-BR" sz="1400" b="1" i="1" strike="noStrike" spc="-1" dirty="0" smtClean="0">
                <a:solidFill>
                  <a:srgbClr val="FF0000"/>
                </a:solidFill>
                <a:latin typeface="Arial"/>
                <a:ea typeface="Arial"/>
              </a:rPr>
              <a:t>&gt;</a:t>
            </a:r>
            <a:r>
              <a:rPr dirty="0"/>
              <a:t/>
            </a:r>
            <a:br>
              <a:rPr dirty="0"/>
            </a:br>
            <a:r>
              <a:rPr lang="pt-BR" sz="1400" b="1" i="1" strike="noStrike" spc="-1" dirty="0">
                <a:solidFill>
                  <a:srgbClr val="1B1B21"/>
                </a:solidFill>
                <a:latin typeface="Arial"/>
                <a:ea typeface="Arial"/>
              </a:rPr>
              <a:t>		</a:t>
            </a:r>
            <a:r>
              <a:rPr lang="pt-BR" sz="1400" b="1" i="1" strike="noStrike" spc="-1" dirty="0" err="1">
                <a:solidFill>
                  <a:srgbClr val="1B1B21"/>
                </a:solidFill>
                <a:latin typeface="Arial"/>
                <a:ea typeface="Arial"/>
              </a:rPr>
              <a:t>main</a:t>
            </a:r>
            <a:r>
              <a:rPr lang="pt-BR" sz="1400" b="1" i="1" strike="noStrike" spc="-1" dirty="0">
                <a:solidFill>
                  <a:srgbClr val="1B1B21"/>
                </a:solidFill>
                <a:latin typeface="Arial"/>
                <a:ea typeface="Arial"/>
              </a:rPr>
              <a:t> </a:t>
            </a:r>
            <a:r>
              <a:rPr lang="pt-BR" sz="1400" b="1" i="1" strike="noStrike" spc="-1" dirty="0" err="1">
                <a:solidFill>
                  <a:srgbClr val="FF0000"/>
                </a:solidFill>
                <a:latin typeface="Arial"/>
                <a:ea typeface="Arial"/>
              </a:rPr>
              <a:t>stack</a:t>
            </a:r>
            <a:r>
              <a:rPr lang="pt-BR" sz="1400" b="1" i="1" strike="noStrike" spc="-1" dirty="0">
                <a:solidFill>
                  <a:srgbClr val="FF0000"/>
                </a:solidFill>
                <a:latin typeface="Arial"/>
                <a:ea typeface="Arial"/>
              </a:rPr>
              <a:t>: </a:t>
            </a:r>
            <a:r>
              <a:rPr lang="pt-BR" sz="1400" b="1" i="1" strike="noStrike" spc="-1" dirty="0" err="1">
                <a:solidFill>
                  <a:srgbClr val="FF0000"/>
                </a:solidFill>
                <a:latin typeface="Arial"/>
                <a:ea typeface="Arial"/>
              </a:rPr>
              <a:t>true</a:t>
            </a:r>
            <a:endParaRPr lang="pt-BR" sz="1400" b="0" i="1" strike="noStrike" spc="-1" dirty="0">
              <a:solidFill>
                <a:srgbClr val="FF0000"/>
              </a:solidFill>
              <a:latin typeface="Arial"/>
            </a:endParaRPr>
          </a:p>
          <a:p>
            <a:r>
              <a:rPr lang="pt-BR" sz="1800" b="0" i="1" strike="noStrike" spc="-1" dirty="0" smtClean="0">
                <a:solidFill>
                  <a:srgbClr val="1B1B21"/>
                </a:solidFill>
                <a:latin typeface="Arial"/>
                <a:ea typeface="Arial"/>
              </a:rPr>
              <a:t>     </a:t>
            </a:r>
          </a:p>
          <a:p>
            <a:r>
              <a:rPr lang="pt-BR" i="1" spc="-1" dirty="0">
                <a:solidFill>
                  <a:srgbClr val="1B1B21"/>
                </a:solidFill>
                <a:latin typeface="Arial"/>
                <a:ea typeface="Arial"/>
              </a:rPr>
              <a:t> </a:t>
            </a:r>
            <a:r>
              <a:rPr lang="pt-BR" i="1" spc="-1" dirty="0" smtClean="0">
                <a:solidFill>
                  <a:srgbClr val="1B1B21"/>
                </a:solidFill>
                <a:latin typeface="Arial"/>
                <a:ea typeface="Arial"/>
              </a:rPr>
              <a:t>    </a:t>
            </a:r>
            <a:r>
              <a:rPr lang="pt-BR" sz="1800" b="0" i="1" strike="noStrike" spc="-1" dirty="0" smtClean="0">
                <a:solidFill>
                  <a:srgbClr val="1B1B21"/>
                </a:solidFill>
                <a:latin typeface="Arial"/>
                <a:ea typeface="Arial"/>
              </a:rPr>
              <a:t>Digitamos </a:t>
            </a:r>
            <a:r>
              <a:rPr lang="pt-BR" sz="1800" b="0" i="1" strike="noStrike" spc="-1" dirty="0">
                <a:solidFill>
                  <a:srgbClr val="1B1B21"/>
                </a:solidFill>
                <a:latin typeface="Arial"/>
                <a:ea typeface="Arial"/>
              </a:rPr>
              <a:t>o sinal maior (&gt;) para verificar se 99 é maior que 15. O intérprete imprime o resultado, </a:t>
            </a:r>
            <a:r>
              <a:rPr lang="pt-BR" sz="1800" b="0" i="1" strike="noStrike" spc="-1" dirty="0" err="1">
                <a:solidFill>
                  <a:srgbClr val="1B1B21"/>
                </a:solidFill>
                <a:latin typeface="Arial"/>
                <a:ea typeface="Arial"/>
              </a:rPr>
              <a:t>true</a:t>
            </a:r>
            <a:r>
              <a:rPr lang="pt-BR" sz="1800" b="0" i="1" strike="noStrike" spc="-1" dirty="0">
                <a:solidFill>
                  <a:srgbClr val="1B1B21"/>
                </a:solidFill>
                <a:latin typeface="Arial"/>
                <a:ea typeface="Arial"/>
              </a:rPr>
              <a:t>.</a:t>
            </a:r>
            <a:endParaRPr lang="pt-BR" sz="1800" b="0" strike="noStrike" spc="-1" dirty="0">
              <a:solidFill>
                <a:srgbClr val="1B1B21"/>
              </a:solidFill>
              <a:latin typeface="Arial"/>
            </a:endParaRPr>
          </a:p>
        </p:txBody>
      </p:sp>
      <p:sp>
        <p:nvSpPr>
          <p:cNvPr id="191"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12</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819000" y="773640"/>
            <a:ext cx="7505280" cy="954360"/>
          </a:xfrm>
          <a:prstGeom prst="rect">
            <a:avLst/>
          </a:prstGeom>
          <a:noFill/>
          <a:ln>
            <a:noFill/>
          </a:ln>
        </p:spPr>
        <p:txBody>
          <a:bodyPr lIns="0" tIns="0" rIns="0" bIns="0" anchor="ctr"/>
          <a:lstStyle/>
          <a:p>
            <a:r>
              <a:rPr lang="pt-BR" sz="2000" b="0" strike="noStrike" spc="-1" dirty="0">
                <a:solidFill>
                  <a:srgbClr val="000000"/>
                </a:solidFill>
                <a:latin typeface="Arial"/>
              </a:rPr>
              <a:t>Por último, para nós limparmos a pilha, utilizamos o comando POP, deixando assim a pilha vazia (</a:t>
            </a:r>
            <a:r>
              <a:rPr lang="pt-BR" sz="2000" b="0" strike="noStrike" spc="-1" dirty="0" err="1">
                <a:solidFill>
                  <a:srgbClr val="000000"/>
                </a:solidFill>
                <a:latin typeface="Arial"/>
              </a:rPr>
              <a:t>empty</a:t>
            </a:r>
            <a:r>
              <a:rPr lang="pt-BR" sz="2000" b="0" strike="noStrike" spc="-1" dirty="0">
                <a:solidFill>
                  <a:srgbClr val="000000"/>
                </a:solidFill>
                <a:latin typeface="Arial"/>
              </a:rPr>
              <a:t>)</a:t>
            </a:r>
            <a:r>
              <a:rPr lang="pt-BR" sz="2000" b="0" strike="noStrike" spc="-1" dirty="0">
                <a:solidFill>
                  <a:srgbClr val="1B1B21"/>
                </a:solidFill>
                <a:latin typeface="Arial"/>
                <a:ea typeface="Arial"/>
              </a:rPr>
              <a:t>.</a:t>
            </a:r>
            <a:endParaRPr lang="pt-BR" sz="2000" b="0" strike="noStrike" spc="-1" dirty="0">
              <a:solidFill>
                <a:srgbClr val="000000"/>
              </a:solidFill>
              <a:latin typeface="Arial"/>
            </a:endParaRPr>
          </a:p>
        </p:txBody>
      </p:sp>
      <p:sp>
        <p:nvSpPr>
          <p:cNvPr id="193" name="TextShape 2"/>
          <p:cNvSpPr txBox="1"/>
          <p:nvPr/>
        </p:nvSpPr>
        <p:spPr>
          <a:xfrm>
            <a:off x="819000" y="1991160"/>
            <a:ext cx="7505280" cy="2447640"/>
          </a:xfrm>
          <a:prstGeom prst="rect">
            <a:avLst/>
          </a:prstGeom>
          <a:noFill/>
          <a:ln>
            <a:noFill/>
          </a:ln>
        </p:spPr>
        <p:txBody>
          <a:bodyPr lIns="0" tIns="0" rIns="0" bIns="0">
            <a:normAutofit/>
          </a:bodyPr>
          <a:lstStyle/>
          <a:p>
            <a:r>
              <a:rPr lang="pt-BR" sz="1400" b="0" strike="noStrike" spc="-1" dirty="0">
                <a:solidFill>
                  <a:srgbClr val="1B1B21"/>
                </a:solidFill>
                <a:latin typeface="Arial"/>
                <a:ea typeface="Arial"/>
              </a:rPr>
              <a:t> 		&gt;&gt; </a:t>
            </a:r>
            <a:r>
              <a:rPr lang="pt-BR" sz="1400" b="0" strike="noStrike" spc="-1" dirty="0" smtClean="0">
                <a:solidFill>
                  <a:srgbClr val="1B1B21"/>
                </a:solidFill>
                <a:latin typeface="Arial"/>
                <a:ea typeface="Arial"/>
              </a:rPr>
              <a:t>  33  3  *</a:t>
            </a:r>
            <a:r>
              <a:rPr dirty="0"/>
              <a:t/>
            </a:r>
            <a:br>
              <a:rPr dirty="0"/>
            </a:b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main</a:t>
            </a: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stack</a:t>
            </a:r>
            <a:r>
              <a:rPr lang="pt-BR" sz="1400" b="0" strike="noStrike" spc="-1" dirty="0" smtClean="0">
                <a:solidFill>
                  <a:srgbClr val="1B1B21"/>
                </a:solidFill>
                <a:latin typeface="Arial"/>
                <a:ea typeface="Arial"/>
              </a:rPr>
              <a:t>:  </a:t>
            </a:r>
            <a:r>
              <a:rPr lang="pt-BR" sz="1400" b="0" strike="noStrike" spc="-1" dirty="0">
                <a:solidFill>
                  <a:srgbClr val="1B1B21"/>
                </a:solidFill>
                <a:latin typeface="Arial"/>
                <a:ea typeface="Arial"/>
              </a:rPr>
              <a:t>99</a:t>
            </a:r>
            <a:r>
              <a:rPr dirty="0"/>
              <a:t/>
            </a:r>
            <a:br>
              <a:rPr dirty="0"/>
            </a:br>
            <a:r>
              <a:rPr lang="pt-BR" sz="1400" b="0" strike="noStrike" spc="-1" dirty="0">
                <a:solidFill>
                  <a:srgbClr val="1B1B21"/>
                </a:solidFill>
                <a:latin typeface="Arial"/>
                <a:ea typeface="Arial"/>
              </a:rPr>
              <a:t>		&gt;&gt; </a:t>
            </a:r>
            <a:r>
              <a:rPr lang="pt-BR" sz="1400" b="0" strike="noStrike" spc="-1" dirty="0" smtClean="0">
                <a:solidFill>
                  <a:srgbClr val="1B1B21"/>
                </a:solidFill>
                <a:latin typeface="Arial"/>
                <a:ea typeface="Arial"/>
              </a:rPr>
              <a:t>  1  2  +  5  *</a:t>
            </a:r>
            <a:r>
              <a:rPr dirty="0"/>
              <a:t/>
            </a:r>
            <a:br>
              <a:rPr dirty="0"/>
            </a:b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main</a:t>
            </a: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stack</a:t>
            </a:r>
            <a:r>
              <a:rPr lang="pt-BR" sz="1400" b="0" strike="noStrike" spc="-1" dirty="0" smtClean="0">
                <a:solidFill>
                  <a:srgbClr val="1B1B21"/>
                </a:solidFill>
                <a:latin typeface="Arial"/>
                <a:ea typeface="Arial"/>
              </a:rPr>
              <a:t>:  </a:t>
            </a:r>
            <a:r>
              <a:rPr lang="pt-BR" sz="1400" b="0" strike="noStrike" spc="-1" dirty="0">
                <a:solidFill>
                  <a:srgbClr val="1B1B21"/>
                </a:solidFill>
                <a:latin typeface="Arial"/>
                <a:ea typeface="Arial"/>
              </a:rPr>
              <a:t>99 </a:t>
            </a:r>
            <a:r>
              <a:rPr lang="pt-BR" sz="1400" b="0" strike="noStrike" spc="-1" dirty="0" smtClean="0">
                <a:solidFill>
                  <a:srgbClr val="1B1B21"/>
                </a:solidFill>
                <a:latin typeface="Arial"/>
                <a:ea typeface="Arial"/>
              </a:rPr>
              <a:t> 15</a:t>
            </a:r>
            <a:r>
              <a:rPr dirty="0"/>
              <a:t/>
            </a:r>
            <a:br>
              <a:rPr dirty="0"/>
            </a:br>
            <a:r>
              <a:rPr lang="pt-BR" sz="1400" b="0" strike="noStrike" spc="-1" dirty="0">
                <a:solidFill>
                  <a:srgbClr val="1B1B21"/>
                </a:solidFill>
                <a:latin typeface="Arial"/>
                <a:ea typeface="Arial"/>
              </a:rPr>
              <a:t>		&gt;&gt; </a:t>
            </a:r>
            <a:r>
              <a:rPr lang="pt-BR" sz="1400" b="0" strike="noStrike" spc="-1" dirty="0" smtClean="0">
                <a:solidFill>
                  <a:srgbClr val="1B1B21"/>
                </a:solidFill>
                <a:latin typeface="Arial"/>
                <a:ea typeface="Arial"/>
              </a:rPr>
              <a:t>  &gt;</a:t>
            </a:r>
            <a:r>
              <a:rPr dirty="0"/>
              <a:t/>
            </a:r>
            <a:br>
              <a:rPr dirty="0"/>
            </a:b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main</a:t>
            </a: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stack</a:t>
            </a:r>
            <a:r>
              <a:rPr lang="pt-BR" sz="1400" b="0" strike="noStrike" spc="-1" dirty="0" smtClean="0">
                <a:solidFill>
                  <a:srgbClr val="1B1B21"/>
                </a:solidFill>
                <a:latin typeface="Arial"/>
                <a:ea typeface="Arial"/>
              </a:rPr>
              <a:t>:  </a:t>
            </a:r>
            <a:r>
              <a:rPr lang="pt-BR" sz="1400" b="0" strike="noStrike" spc="-1" dirty="0" err="1">
                <a:solidFill>
                  <a:srgbClr val="1B1B21"/>
                </a:solidFill>
                <a:latin typeface="Arial"/>
                <a:ea typeface="Arial"/>
              </a:rPr>
              <a:t>true</a:t>
            </a:r>
            <a:r>
              <a:rPr dirty="0"/>
              <a:t/>
            </a:r>
            <a:br>
              <a:rPr dirty="0"/>
            </a:br>
            <a:r>
              <a:rPr lang="pt-BR" sz="1400" b="0" strike="noStrike" spc="-1" dirty="0">
                <a:solidFill>
                  <a:srgbClr val="1B1B21"/>
                </a:solidFill>
                <a:latin typeface="Arial"/>
                <a:ea typeface="Arial"/>
              </a:rPr>
              <a:t>		</a:t>
            </a:r>
            <a:r>
              <a:rPr lang="pt-BR" sz="1400" b="1" i="1" strike="noStrike" spc="-1" dirty="0">
                <a:solidFill>
                  <a:srgbClr val="1B1B21"/>
                </a:solidFill>
                <a:latin typeface="Arial"/>
                <a:ea typeface="Arial"/>
              </a:rPr>
              <a:t>&gt;&gt; </a:t>
            </a:r>
            <a:r>
              <a:rPr lang="pt-BR" sz="1400" b="1" i="1" strike="noStrike" spc="-1" dirty="0" smtClean="0">
                <a:solidFill>
                  <a:srgbClr val="1B1B21"/>
                </a:solidFill>
                <a:latin typeface="Arial"/>
                <a:ea typeface="Arial"/>
              </a:rPr>
              <a:t>  </a:t>
            </a:r>
            <a:r>
              <a:rPr lang="pt-BR" sz="1400" b="1" i="1" strike="noStrike" spc="-1" dirty="0" smtClean="0">
                <a:solidFill>
                  <a:srgbClr val="FF0000"/>
                </a:solidFill>
                <a:latin typeface="Arial"/>
                <a:ea typeface="Arial"/>
              </a:rPr>
              <a:t>pop</a:t>
            </a:r>
            <a:r>
              <a:rPr dirty="0"/>
              <a:t/>
            </a:r>
            <a:br>
              <a:rPr dirty="0"/>
            </a:br>
            <a:r>
              <a:rPr lang="pt-BR" sz="1400" b="1" i="1" strike="noStrike" spc="-1" dirty="0">
                <a:solidFill>
                  <a:srgbClr val="1B1B21"/>
                </a:solidFill>
                <a:latin typeface="Arial"/>
                <a:ea typeface="Arial"/>
              </a:rPr>
              <a:t>		</a:t>
            </a:r>
            <a:r>
              <a:rPr lang="pt-BR" sz="1400" b="1" i="1" strike="noStrike" spc="-1" dirty="0" err="1">
                <a:solidFill>
                  <a:srgbClr val="1B1B21"/>
                </a:solidFill>
                <a:latin typeface="Arial"/>
                <a:ea typeface="Arial"/>
              </a:rPr>
              <a:t>main</a:t>
            </a:r>
            <a:r>
              <a:rPr lang="pt-BR" sz="1400" b="1" i="1" strike="noStrike" spc="-1" dirty="0">
                <a:solidFill>
                  <a:srgbClr val="1B1B21"/>
                </a:solidFill>
                <a:latin typeface="Arial"/>
                <a:ea typeface="Arial"/>
              </a:rPr>
              <a:t> </a:t>
            </a:r>
            <a:r>
              <a:rPr lang="pt-BR" sz="1400" b="1" i="1" strike="noStrike" spc="-1" dirty="0" err="1">
                <a:solidFill>
                  <a:srgbClr val="1B1B21"/>
                </a:solidFill>
                <a:latin typeface="Arial"/>
                <a:ea typeface="Arial"/>
              </a:rPr>
              <a:t>stack</a:t>
            </a:r>
            <a:r>
              <a:rPr lang="pt-BR" sz="1400" b="1" i="1" strike="noStrike" spc="-1" dirty="0">
                <a:solidFill>
                  <a:srgbClr val="1B1B21"/>
                </a:solidFill>
                <a:latin typeface="Arial"/>
                <a:ea typeface="Arial"/>
              </a:rPr>
              <a:t>: </a:t>
            </a:r>
            <a:r>
              <a:rPr lang="pt-BR" sz="1400" b="1" i="1" strike="noStrike" spc="-1" dirty="0" smtClean="0">
                <a:solidFill>
                  <a:srgbClr val="1B1B21"/>
                </a:solidFill>
                <a:latin typeface="Arial"/>
                <a:ea typeface="Arial"/>
              </a:rPr>
              <a:t> </a:t>
            </a:r>
            <a:r>
              <a:rPr lang="pt-BR" sz="1400" b="1" i="1" strike="noStrike" spc="-1" dirty="0" err="1" smtClean="0">
                <a:solidFill>
                  <a:srgbClr val="FF0000"/>
                </a:solidFill>
                <a:latin typeface="Arial"/>
                <a:ea typeface="Arial"/>
              </a:rPr>
              <a:t>empty</a:t>
            </a:r>
            <a:endParaRPr lang="pt-BR" sz="1400" b="0" strike="noStrike" spc="-1" dirty="0">
              <a:solidFill>
                <a:srgbClr val="FF0000"/>
              </a:solidFill>
              <a:latin typeface="Arial"/>
            </a:endParaRPr>
          </a:p>
        </p:txBody>
      </p:sp>
      <p:sp>
        <p:nvSpPr>
          <p:cNvPr id="194"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13</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792000" y="576699"/>
            <a:ext cx="7505280" cy="954360"/>
          </a:xfrm>
          <a:prstGeom prst="rect">
            <a:avLst/>
          </a:prstGeom>
          <a:noFill/>
          <a:ln>
            <a:noFill/>
          </a:ln>
        </p:spPr>
        <p:txBody>
          <a:bodyPr tIns="91440" bIns="91440"/>
          <a:lstStyle/>
          <a:p>
            <a:pPr>
              <a:lnSpc>
                <a:spcPct val="100000"/>
              </a:lnSpc>
            </a:pPr>
            <a:r>
              <a:rPr lang="pt-BR" sz="3000" b="1" strike="noStrike" spc="-1" dirty="0" smtClean="0">
                <a:solidFill>
                  <a:srgbClr val="AF7B51"/>
                </a:solidFill>
                <a:latin typeface="Nunito"/>
                <a:ea typeface="Nunito"/>
              </a:rPr>
              <a:t>Fundamentos do JOY</a:t>
            </a:r>
            <a:endParaRPr lang="pt-BR" sz="3000" b="0" strike="noStrike" spc="-1" dirty="0">
              <a:solidFill>
                <a:srgbClr val="000000"/>
              </a:solidFill>
              <a:latin typeface="Arial"/>
            </a:endParaRPr>
          </a:p>
        </p:txBody>
      </p:sp>
      <p:sp>
        <p:nvSpPr>
          <p:cNvPr id="184" name="TextShape 2"/>
          <p:cNvSpPr txBox="1"/>
          <p:nvPr/>
        </p:nvSpPr>
        <p:spPr>
          <a:xfrm>
            <a:off x="558918" y="1297411"/>
            <a:ext cx="7505280" cy="3444918"/>
          </a:xfrm>
          <a:prstGeom prst="rect">
            <a:avLst/>
          </a:prstGeom>
          <a:noFill/>
          <a:ln>
            <a:noFill/>
          </a:ln>
        </p:spPr>
        <p:txBody>
          <a:bodyPr tIns="91440" bIns="91440"/>
          <a:lstStyle/>
          <a:p>
            <a:pPr>
              <a:lnSpc>
                <a:spcPct val="115000"/>
              </a:lnSpc>
            </a:pPr>
            <a:r>
              <a:rPr lang="pt-BR" sz="1600" b="0" strike="noStrike" spc="-1" dirty="0" smtClean="0">
                <a:solidFill>
                  <a:srgbClr val="1B1B21"/>
                </a:solidFill>
                <a:latin typeface="Times New Roman"/>
                <a:ea typeface="Times New Roman"/>
              </a:rPr>
              <a:t>  </a:t>
            </a:r>
            <a:r>
              <a:rPr lang="pt-BR" sz="1600" b="0" strike="noStrike" spc="-1" dirty="0" err="1" smtClean="0">
                <a:solidFill>
                  <a:srgbClr val="1B1B21"/>
                </a:solidFill>
                <a:latin typeface="Times New Roman"/>
                <a:ea typeface="Times New Roman"/>
              </a:rPr>
              <a:t>Joy</a:t>
            </a:r>
            <a:r>
              <a:rPr lang="pt-BR" sz="1600" b="0" strike="noStrike" spc="-1" dirty="0" smtClean="0">
                <a:solidFill>
                  <a:srgbClr val="1B1B21"/>
                </a:solidFill>
                <a:latin typeface="Times New Roman"/>
                <a:ea typeface="Times New Roman"/>
              </a:rPr>
              <a:t> é uma linguagem puramente funcional, portanto não há estado e, consequentemente, nenhuma atribuição.</a:t>
            </a:r>
          </a:p>
          <a:p>
            <a:pPr>
              <a:lnSpc>
                <a:spcPct val="115000"/>
              </a:lnSpc>
            </a:pPr>
            <a:endParaRPr lang="pt-BR" sz="1600" spc="-1" dirty="0">
              <a:solidFill>
                <a:srgbClr val="1B1B21"/>
              </a:solidFill>
              <a:latin typeface="Times New Roman"/>
              <a:ea typeface="Times New Roman"/>
            </a:endParaRPr>
          </a:p>
          <a:p>
            <a:pPr>
              <a:lnSpc>
                <a:spcPct val="115000"/>
              </a:lnSpc>
            </a:pPr>
            <a:r>
              <a:rPr lang="pt-BR" sz="1600" spc="-1" dirty="0">
                <a:solidFill>
                  <a:srgbClr val="1B1B21"/>
                </a:solidFill>
                <a:latin typeface="Times New Roman"/>
                <a:ea typeface="Times New Roman"/>
              </a:rPr>
              <a:t> </a:t>
            </a:r>
            <a:r>
              <a:rPr lang="pt-BR" sz="1600" spc="-1" dirty="0" smtClean="0">
                <a:solidFill>
                  <a:srgbClr val="1B1B21"/>
                </a:solidFill>
                <a:latin typeface="Times New Roman"/>
                <a:ea typeface="Times New Roman"/>
              </a:rPr>
              <a:t> </a:t>
            </a:r>
            <a:r>
              <a:rPr lang="pt-BR" sz="1600" b="0" strike="noStrike" spc="-1" dirty="0" smtClean="0">
                <a:solidFill>
                  <a:srgbClr val="1B1B21"/>
                </a:solidFill>
                <a:latin typeface="Times New Roman"/>
                <a:ea typeface="Times New Roman"/>
              </a:rPr>
              <a:t>Programas de </a:t>
            </a:r>
            <a:r>
              <a:rPr lang="pt-BR" sz="1600" b="0" strike="noStrike" spc="-1" dirty="0" err="1" smtClean="0">
                <a:solidFill>
                  <a:srgbClr val="1B1B21"/>
                </a:solidFill>
                <a:latin typeface="Times New Roman"/>
                <a:ea typeface="Times New Roman"/>
              </a:rPr>
              <a:t>Joy</a:t>
            </a:r>
            <a:r>
              <a:rPr lang="pt-BR" sz="1600" b="0" strike="noStrike" spc="-1" dirty="0" smtClean="0">
                <a:solidFill>
                  <a:srgbClr val="1B1B21"/>
                </a:solidFill>
                <a:latin typeface="Times New Roman"/>
                <a:ea typeface="Times New Roman"/>
              </a:rPr>
              <a:t> denotam funções unárias de pilhas para pilhas.</a:t>
            </a:r>
          </a:p>
          <a:p>
            <a:pPr>
              <a:lnSpc>
                <a:spcPct val="115000"/>
              </a:lnSpc>
            </a:pPr>
            <a:endParaRPr lang="pt-BR" sz="1600" b="0" strike="noStrike" spc="-1" dirty="0" smtClean="0">
              <a:solidFill>
                <a:srgbClr val="1B1B21"/>
              </a:solidFill>
              <a:latin typeface="Times New Roman"/>
              <a:ea typeface="Times New Roman"/>
            </a:endParaRPr>
          </a:p>
          <a:p>
            <a:pPr>
              <a:lnSpc>
                <a:spcPct val="115000"/>
              </a:lnSpc>
            </a:pPr>
            <a:r>
              <a:rPr lang="pt-BR" sz="1600" spc="-1" dirty="0">
                <a:solidFill>
                  <a:srgbClr val="1B1B21"/>
                </a:solidFill>
                <a:latin typeface="Times New Roman"/>
                <a:ea typeface="Times New Roman"/>
              </a:rPr>
              <a:t> </a:t>
            </a:r>
            <a:r>
              <a:rPr lang="pt-BR" sz="1600" b="0" strike="noStrike" spc="-1" dirty="0" smtClean="0">
                <a:solidFill>
                  <a:srgbClr val="1B1B21"/>
                </a:solidFill>
                <a:latin typeface="Times New Roman"/>
                <a:ea typeface="Times New Roman"/>
              </a:rPr>
              <a:t> </a:t>
            </a:r>
            <a:r>
              <a:rPr lang="pt-BR" sz="1600" b="0" strike="noStrike" spc="-1" dirty="0" err="1" smtClean="0">
                <a:solidFill>
                  <a:srgbClr val="1B1B21"/>
                </a:solidFill>
                <a:latin typeface="Times New Roman"/>
                <a:ea typeface="Times New Roman"/>
              </a:rPr>
              <a:t>Joy</a:t>
            </a:r>
            <a:r>
              <a:rPr lang="pt-BR" sz="1600" b="0" strike="noStrike" spc="-1" dirty="0" smtClean="0">
                <a:solidFill>
                  <a:srgbClr val="1B1B21"/>
                </a:solidFill>
                <a:latin typeface="Times New Roman"/>
                <a:ea typeface="Times New Roman"/>
              </a:rPr>
              <a:t> usa a notação concatenada, portanto a concatenação de programas denota a composição das funções que os programas denotam.</a:t>
            </a:r>
          </a:p>
          <a:p>
            <a:pPr>
              <a:lnSpc>
                <a:spcPct val="115000"/>
              </a:lnSpc>
            </a:pPr>
            <a:endParaRPr lang="pt-BR" sz="1600" b="0" strike="noStrike" spc="-1" dirty="0" smtClean="0">
              <a:solidFill>
                <a:srgbClr val="1B1B21"/>
              </a:solidFill>
              <a:latin typeface="Times New Roman"/>
              <a:ea typeface="Times New Roman"/>
            </a:endParaRPr>
          </a:p>
          <a:p>
            <a:pPr>
              <a:lnSpc>
                <a:spcPct val="115000"/>
              </a:lnSpc>
            </a:pPr>
            <a:r>
              <a:rPr lang="pt-BR" sz="1600" spc="-1" dirty="0">
                <a:solidFill>
                  <a:srgbClr val="1B1B21"/>
                </a:solidFill>
                <a:latin typeface="Times New Roman"/>
                <a:ea typeface="Times New Roman"/>
              </a:rPr>
              <a:t> </a:t>
            </a:r>
            <a:r>
              <a:rPr lang="pt-BR" sz="1600" b="0" strike="noStrike" spc="-1" dirty="0" smtClean="0">
                <a:solidFill>
                  <a:srgbClr val="1B1B21"/>
                </a:solidFill>
                <a:latin typeface="Times New Roman"/>
                <a:ea typeface="Times New Roman"/>
              </a:rPr>
              <a:t> As definições não usam parâmetros formais, portanto não há ambiente de associações.</a:t>
            </a:r>
          </a:p>
          <a:p>
            <a:pPr>
              <a:lnSpc>
                <a:spcPct val="115000"/>
              </a:lnSpc>
            </a:pPr>
            <a:endParaRPr lang="pt-BR" sz="1600" b="0" strike="noStrike" spc="-1" dirty="0" smtClean="0">
              <a:solidFill>
                <a:srgbClr val="1B1B21"/>
              </a:solidFill>
              <a:latin typeface="Times New Roman"/>
              <a:ea typeface="Times New Roman"/>
            </a:endParaRPr>
          </a:p>
          <a:p>
            <a:pPr>
              <a:lnSpc>
                <a:spcPct val="115000"/>
              </a:lnSpc>
            </a:pPr>
            <a:r>
              <a:rPr lang="pt-BR" sz="1600" spc="-1" dirty="0">
                <a:solidFill>
                  <a:srgbClr val="1B1B21"/>
                </a:solidFill>
                <a:latin typeface="Times New Roman"/>
                <a:ea typeface="Times New Roman"/>
              </a:rPr>
              <a:t> </a:t>
            </a:r>
            <a:r>
              <a:rPr lang="pt-BR" sz="1600" b="0" strike="noStrike" spc="-1" dirty="0" smtClean="0">
                <a:solidFill>
                  <a:srgbClr val="1B1B21"/>
                </a:solidFill>
                <a:latin typeface="Times New Roman"/>
                <a:ea typeface="Times New Roman"/>
              </a:rPr>
              <a:t> Combinadores fazem o trabalho de funções de ordem superior, eles tomam programas citados como parâmetros.</a:t>
            </a:r>
            <a:endParaRPr lang="pt-BR" sz="1600" b="0" strike="noStrike" spc="-1" dirty="0">
              <a:solidFill>
                <a:srgbClr val="000000"/>
              </a:solidFill>
              <a:latin typeface="Arial"/>
            </a:endParaRPr>
          </a:p>
        </p:txBody>
      </p:sp>
      <p:sp>
        <p:nvSpPr>
          <p:cNvPr id="185" name="TextShape 3"/>
          <p:cNvSpPr txBox="1"/>
          <p:nvPr/>
        </p:nvSpPr>
        <p:spPr>
          <a:xfrm>
            <a:off x="8424360" y="443844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14</a:t>
            </a:r>
            <a:endParaRPr lang="pt-BR" sz="1800" b="0" strike="noStrike" spc="-1" dirty="0">
              <a:latin typeface="Arial"/>
            </a:endParaRPr>
          </a:p>
        </p:txBody>
      </p:sp>
      <p:sp>
        <p:nvSpPr>
          <p:cNvPr id="2" name="Elipse 1"/>
          <p:cNvSpPr/>
          <p:nvPr/>
        </p:nvSpPr>
        <p:spPr>
          <a:xfrm>
            <a:off x="558918" y="1480800"/>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p:cNvSpPr/>
          <p:nvPr/>
        </p:nvSpPr>
        <p:spPr>
          <a:xfrm>
            <a:off x="558918" y="2302029"/>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p:cNvSpPr/>
          <p:nvPr/>
        </p:nvSpPr>
        <p:spPr>
          <a:xfrm>
            <a:off x="558918" y="2906188"/>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558918" y="3727417"/>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p:cNvSpPr/>
          <p:nvPr/>
        </p:nvSpPr>
        <p:spPr>
          <a:xfrm>
            <a:off x="558918" y="4290696"/>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264967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819000" y="845640"/>
            <a:ext cx="7505280" cy="954360"/>
          </a:xfrm>
          <a:prstGeom prst="rect">
            <a:avLst/>
          </a:prstGeom>
          <a:noFill/>
          <a:ln>
            <a:noFill/>
          </a:ln>
        </p:spPr>
        <p:txBody>
          <a:bodyPr lIns="0" tIns="0" rIns="0" bIns="0" anchor="ctr"/>
          <a:lstStyle/>
          <a:p>
            <a:r>
              <a:rPr lang="pt-BR" sz="3200" b="1" strike="noStrike" spc="-1">
                <a:solidFill>
                  <a:srgbClr val="AF7B51"/>
                </a:solidFill>
                <a:latin typeface="Nunito"/>
                <a:ea typeface="Nunito"/>
              </a:rPr>
              <a:t>Conclusão</a:t>
            </a:r>
            <a:endParaRPr lang="pt-BR" sz="3200" b="0" strike="noStrike" spc="-1">
              <a:solidFill>
                <a:srgbClr val="000000"/>
              </a:solidFill>
              <a:latin typeface="Arial"/>
            </a:endParaRPr>
          </a:p>
        </p:txBody>
      </p:sp>
      <p:sp>
        <p:nvSpPr>
          <p:cNvPr id="196" name="TextShape 2"/>
          <p:cNvSpPr txBox="1"/>
          <p:nvPr/>
        </p:nvSpPr>
        <p:spPr>
          <a:xfrm>
            <a:off x="819000" y="1990800"/>
            <a:ext cx="7505280" cy="2447640"/>
          </a:xfrm>
          <a:prstGeom prst="rect">
            <a:avLst/>
          </a:prstGeom>
          <a:noFill/>
          <a:ln>
            <a:noFill/>
          </a:ln>
        </p:spPr>
        <p:txBody>
          <a:bodyPr lIns="0" tIns="0" rIns="0" bIns="0">
            <a:normAutofit fontScale="88500" lnSpcReduction="10000"/>
          </a:bodyPr>
          <a:lstStyle/>
          <a:p>
            <a:r>
              <a:rPr lang="pt-BR" sz="2800" b="0" strike="noStrike" spc="-1">
                <a:solidFill>
                  <a:srgbClr val="000000"/>
                </a:solidFill>
                <a:latin typeface="Arial"/>
                <a:ea typeface="Arial"/>
              </a:rPr>
              <a:t>Por ser uma linguagem 100% funcional e não ter expressões imperativas, é uma linguagem não muito utilizada, pois os conceitos funcionais, que são bons para alguns problemas em específico, são ruins para algumas coisas que são muito normais, tornando assim então o código muito mais complexo para coisas simples.</a:t>
            </a:r>
            <a:endParaRPr lang="pt-BR" sz="2800" b="0" strike="noStrike" spc="-1">
              <a:solidFill>
                <a:srgbClr val="000000"/>
              </a:solidFill>
              <a:latin typeface="Arial"/>
            </a:endParaRPr>
          </a:p>
        </p:txBody>
      </p:sp>
      <p:sp>
        <p:nvSpPr>
          <p:cNvPr id="197"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15</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1393920" y="1301040"/>
            <a:ext cx="6366600" cy="2538720"/>
          </a:xfrm>
          <a:prstGeom prst="rect">
            <a:avLst/>
          </a:prstGeom>
          <a:noFill/>
          <a:ln>
            <a:noFill/>
          </a:ln>
        </p:spPr>
        <p:txBody>
          <a:bodyPr tIns="91440" bIns="91440" anchor="ctr"/>
          <a:lstStyle/>
          <a:p>
            <a:pPr algn="ctr">
              <a:lnSpc>
                <a:spcPct val="100000"/>
              </a:lnSpc>
            </a:pPr>
            <a:r>
              <a:rPr lang="pt-BR" sz="3200" b="1" strike="noStrike" spc="-1">
                <a:solidFill>
                  <a:srgbClr val="AF7B51"/>
                </a:solidFill>
                <a:latin typeface="Nunito"/>
                <a:ea typeface="Nunito"/>
              </a:rPr>
              <a:t>FIM</a:t>
            </a:r>
            <a:endParaRPr lang="pt-BR" sz="3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Equipe API</a:t>
            </a:r>
            <a:endParaRPr lang="pt-BR" sz="3000" b="0" strike="noStrike" spc="-1">
              <a:solidFill>
                <a:srgbClr val="000000"/>
              </a:solidFill>
              <a:latin typeface="Arial"/>
            </a:endParaRPr>
          </a:p>
        </p:txBody>
      </p:sp>
      <p:sp>
        <p:nvSpPr>
          <p:cNvPr id="162" name="TextShape 2"/>
          <p:cNvSpPr txBox="1"/>
          <p:nvPr/>
        </p:nvSpPr>
        <p:spPr>
          <a:xfrm>
            <a:off x="819000" y="1800360"/>
            <a:ext cx="7505280" cy="2674800"/>
          </a:xfrm>
          <a:prstGeom prst="rect">
            <a:avLst/>
          </a:prstGeom>
          <a:noFill/>
          <a:ln>
            <a:noFill/>
          </a:ln>
        </p:spPr>
        <p:txBody>
          <a:bodyPr tIns="91440" bIns="91440"/>
          <a:lstStyle/>
          <a:p>
            <a:pPr>
              <a:lnSpc>
                <a:spcPct val="115000"/>
              </a:lnSpc>
            </a:pPr>
            <a:r>
              <a:rPr lang="pt-BR" sz="1400" b="0" strike="noStrike" spc="-1">
                <a:solidFill>
                  <a:srgbClr val="222222"/>
                </a:solidFill>
                <a:latin typeface="Arial"/>
                <a:ea typeface="Arial"/>
              </a:rPr>
              <a:t>Cecília de Oliveira Martins - RA: 81620964</a:t>
            </a:r>
            <a:endParaRPr lang="pt-BR" sz="1400" b="0" strike="noStrike" spc="-1">
              <a:solidFill>
                <a:srgbClr val="000000"/>
              </a:solidFill>
              <a:latin typeface="Arial"/>
            </a:endParaRPr>
          </a:p>
          <a:p>
            <a:pPr>
              <a:lnSpc>
                <a:spcPct val="115000"/>
              </a:lnSpc>
              <a:spcBef>
                <a:spcPts val="1599"/>
              </a:spcBef>
            </a:pPr>
            <a:r>
              <a:rPr lang="pt-BR" sz="1400" b="0" strike="noStrike" spc="-1">
                <a:solidFill>
                  <a:srgbClr val="222222"/>
                </a:solidFill>
                <a:latin typeface="Arial"/>
                <a:ea typeface="Arial"/>
              </a:rPr>
              <a:t>Gabriel Ferreira da Silva - RA: 81621851</a:t>
            </a:r>
            <a:endParaRPr lang="pt-BR" sz="1400" b="0" strike="noStrike" spc="-1">
              <a:solidFill>
                <a:srgbClr val="000000"/>
              </a:solidFill>
              <a:latin typeface="Arial"/>
            </a:endParaRPr>
          </a:p>
          <a:p>
            <a:pPr>
              <a:lnSpc>
                <a:spcPct val="115000"/>
              </a:lnSpc>
              <a:spcBef>
                <a:spcPts val="1599"/>
              </a:spcBef>
            </a:pPr>
            <a:r>
              <a:rPr lang="pt-BR" sz="1400" b="0" strike="noStrike" spc="-1">
                <a:solidFill>
                  <a:srgbClr val="222222"/>
                </a:solidFill>
                <a:latin typeface="Arial"/>
                <a:ea typeface="Arial"/>
              </a:rPr>
              <a:t>Gabriel Teixeira Pinto - RA: 8162259600</a:t>
            </a:r>
            <a:endParaRPr lang="pt-BR" sz="1400" b="0" strike="noStrike" spc="-1">
              <a:solidFill>
                <a:srgbClr val="000000"/>
              </a:solidFill>
              <a:latin typeface="Arial"/>
            </a:endParaRPr>
          </a:p>
          <a:p>
            <a:pPr>
              <a:lnSpc>
                <a:spcPct val="115000"/>
              </a:lnSpc>
              <a:spcBef>
                <a:spcPts val="1599"/>
              </a:spcBef>
            </a:pPr>
            <a:r>
              <a:rPr lang="pt-BR" sz="1400" b="0" strike="noStrike" spc="-1">
                <a:solidFill>
                  <a:srgbClr val="222222"/>
                </a:solidFill>
                <a:latin typeface="Arial"/>
                <a:ea typeface="Arial"/>
              </a:rPr>
              <a:t>James da Silva Santos - RA: 81620085</a:t>
            </a:r>
            <a:endParaRPr lang="pt-BR" sz="1400" b="0" strike="noStrike" spc="-1">
              <a:solidFill>
                <a:srgbClr val="000000"/>
              </a:solidFill>
              <a:latin typeface="Arial"/>
            </a:endParaRPr>
          </a:p>
          <a:p>
            <a:pPr>
              <a:lnSpc>
                <a:spcPct val="115000"/>
              </a:lnSpc>
              <a:spcBef>
                <a:spcPts val="1599"/>
              </a:spcBef>
            </a:pPr>
            <a:r>
              <a:rPr lang="pt-BR" sz="1400" b="0" strike="noStrike" spc="-1">
                <a:solidFill>
                  <a:srgbClr val="222222"/>
                </a:solidFill>
                <a:latin typeface="Arial"/>
                <a:ea typeface="Arial"/>
              </a:rPr>
              <a:t>Ricardo Ferla Silva - RA: 81620904</a:t>
            </a:r>
            <a:endParaRPr lang="pt-BR" sz="1400" b="0" strike="noStrike" spc="-1">
              <a:solidFill>
                <a:srgbClr val="000000"/>
              </a:solidFill>
              <a:latin typeface="Arial"/>
            </a:endParaRPr>
          </a:p>
          <a:p>
            <a:pPr>
              <a:lnSpc>
                <a:spcPct val="115000"/>
              </a:lnSpc>
              <a:spcBef>
                <a:spcPts val="1599"/>
              </a:spcBef>
            </a:pPr>
            <a:r>
              <a:rPr lang="pt-BR" sz="1400" b="0" strike="noStrike" spc="-1">
                <a:solidFill>
                  <a:srgbClr val="222222"/>
                </a:solidFill>
                <a:latin typeface="Arial"/>
                <a:ea typeface="Arial"/>
              </a:rPr>
              <a:t>Wellington Shiniti Kawashima - RA: 81622278</a:t>
            </a:r>
            <a:endParaRPr lang="pt-BR" sz="1400" b="0" strike="noStrike" spc="-1">
              <a:solidFill>
                <a:srgbClr val="000000"/>
              </a:solidFill>
              <a:latin typeface="Arial"/>
            </a:endParaRPr>
          </a:p>
          <a:p>
            <a:pPr>
              <a:lnSpc>
                <a:spcPct val="115000"/>
              </a:lnSpc>
              <a:spcBef>
                <a:spcPts val="1599"/>
              </a:spcBef>
            </a:pPr>
            <a:endParaRPr lang="pt-BR" sz="1400" b="0" strike="noStrike" spc="-1">
              <a:solidFill>
                <a:srgbClr val="000000"/>
              </a:solidFill>
              <a:latin typeface="Arial"/>
            </a:endParaRPr>
          </a:p>
          <a:p>
            <a:pPr>
              <a:lnSpc>
                <a:spcPct val="115000"/>
              </a:lnSpc>
              <a:spcBef>
                <a:spcPts val="1599"/>
              </a:spcBef>
              <a:spcAft>
                <a:spcPts val="1599"/>
              </a:spcAft>
            </a:pPr>
            <a:endParaRPr lang="pt-BR" sz="1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dirty="0" smtClean="0">
                <a:solidFill>
                  <a:srgbClr val="AF7B51"/>
                </a:solidFill>
                <a:latin typeface="Nunito"/>
                <a:ea typeface="Nunito"/>
              </a:rPr>
              <a:t>Introdução</a:t>
            </a:r>
            <a:endParaRPr lang="pt-BR" sz="3000" b="0" strike="noStrike" spc="-1" dirty="0">
              <a:solidFill>
                <a:srgbClr val="000000"/>
              </a:solidFill>
              <a:latin typeface="Arial"/>
            </a:endParaRPr>
          </a:p>
        </p:txBody>
      </p:sp>
      <p:sp>
        <p:nvSpPr>
          <p:cNvPr id="162" name="TextShape 2"/>
          <p:cNvSpPr txBox="1"/>
          <p:nvPr/>
        </p:nvSpPr>
        <p:spPr>
          <a:xfrm>
            <a:off x="819000" y="2238105"/>
            <a:ext cx="7505280" cy="2674800"/>
          </a:xfrm>
          <a:prstGeom prst="rect">
            <a:avLst/>
          </a:prstGeom>
          <a:noFill/>
          <a:ln>
            <a:noFill/>
          </a:ln>
        </p:spPr>
        <p:txBody>
          <a:bodyPr tIns="91440" bIns="91440"/>
          <a:lstStyle/>
          <a:p>
            <a:pPr>
              <a:lnSpc>
                <a:spcPct val="115000"/>
              </a:lnSpc>
            </a:pPr>
            <a:r>
              <a:rPr lang="en-US" i="1" dirty="0" err="1" smtClean="0"/>
              <a:t>Nesta</a:t>
            </a:r>
            <a:r>
              <a:rPr lang="en-US" i="1" dirty="0" smtClean="0"/>
              <a:t> </a:t>
            </a:r>
            <a:r>
              <a:rPr lang="en-US" i="1" dirty="0" err="1" smtClean="0"/>
              <a:t>apresentação</a:t>
            </a:r>
            <a:r>
              <a:rPr lang="en-US" i="1" dirty="0" smtClean="0"/>
              <a:t>, </a:t>
            </a:r>
            <a:r>
              <a:rPr lang="en-US" i="1" dirty="0" err="1"/>
              <a:t>inicialmente</a:t>
            </a:r>
            <a:r>
              <a:rPr lang="en-US" i="1" dirty="0"/>
              <a:t>, </a:t>
            </a:r>
            <a:r>
              <a:rPr lang="en-US" i="1" dirty="0" err="1"/>
              <a:t>falaremos</a:t>
            </a:r>
            <a:r>
              <a:rPr lang="en-US" i="1" dirty="0"/>
              <a:t> </a:t>
            </a:r>
            <a:r>
              <a:rPr lang="en-US" i="1" dirty="0" err="1"/>
              <a:t>brevemente</a:t>
            </a:r>
            <a:r>
              <a:rPr lang="en-US" i="1" dirty="0"/>
              <a:t> </a:t>
            </a:r>
            <a:r>
              <a:rPr lang="en-US" i="1" dirty="0" err="1"/>
              <a:t>sobre</a:t>
            </a:r>
            <a:r>
              <a:rPr lang="en-US" i="1" dirty="0"/>
              <a:t> </a:t>
            </a:r>
            <a:r>
              <a:rPr lang="en-US" i="1" dirty="0" err="1"/>
              <a:t>Linguagem</a:t>
            </a:r>
            <a:r>
              <a:rPr lang="en-US" i="1" dirty="0"/>
              <a:t> </a:t>
            </a:r>
            <a:r>
              <a:rPr lang="en-US" i="1" dirty="0" err="1"/>
              <a:t>Funcional</a:t>
            </a:r>
            <a:r>
              <a:rPr lang="en-US" i="1" dirty="0"/>
              <a:t> (</a:t>
            </a:r>
            <a:r>
              <a:rPr lang="en-US" i="1" dirty="0" err="1"/>
              <a:t>ou</a:t>
            </a:r>
            <a:r>
              <a:rPr lang="en-US" i="1" dirty="0"/>
              <a:t> </a:t>
            </a:r>
            <a:r>
              <a:rPr lang="en-US" i="1" dirty="0" err="1"/>
              <a:t>Paradigma</a:t>
            </a:r>
            <a:r>
              <a:rPr lang="en-US" i="1" dirty="0"/>
              <a:t> </a:t>
            </a:r>
            <a:r>
              <a:rPr lang="en-US" i="1" dirty="0" err="1"/>
              <a:t>Funcional</a:t>
            </a:r>
            <a:r>
              <a:rPr lang="en-US" i="1" dirty="0"/>
              <a:t>) para </a:t>
            </a:r>
            <a:r>
              <a:rPr lang="en-US" i="1" dirty="0" err="1"/>
              <a:t>então</a:t>
            </a:r>
            <a:r>
              <a:rPr lang="en-US" i="1" dirty="0"/>
              <a:t> </a:t>
            </a:r>
            <a:r>
              <a:rPr lang="en-US" i="1" dirty="0" err="1"/>
              <a:t>ter</a:t>
            </a:r>
            <a:r>
              <a:rPr lang="en-US" i="1" dirty="0"/>
              <a:t> um </a:t>
            </a:r>
            <a:r>
              <a:rPr lang="en-US" i="1" dirty="0" err="1"/>
              <a:t>compreendimento</a:t>
            </a:r>
            <a:r>
              <a:rPr lang="en-US" i="1" dirty="0"/>
              <a:t> </a:t>
            </a:r>
            <a:r>
              <a:rPr lang="en-US" i="1" dirty="0" err="1"/>
              <a:t>melhor</a:t>
            </a:r>
            <a:r>
              <a:rPr lang="en-US" i="1" dirty="0"/>
              <a:t> de </a:t>
            </a:r>
            <a:r>
              <a:rPr lang="en-US" i="1" dirty="0" err="1"/>
              <a:t>sua</a:t>
            </a:r>
            <a:r>
              <a:rPr lang="en-US" i="1" dirty="0"/>
              <a:t> </a:t>
            </a:r>
            <a:r>
              <a:rPr lang="en-US" i="1" dirty="0" err="1"/>
              <a:t>funcionalidade</a:t>
            </a:r>
            <a:r>
              <a:rPr lang="en-US" i="1" dirty="0"/>
              <a:t>, para </a:t>
            </a:r>
            <a:r>
              <a:rPr lang="en-US" i="1" dirty="0" err="1"/>
              <a:t>enfim</a:t>
            </a:r>
            <a:r>
              <a:rPr lang="en-US" i="1" dirty="0"/>
              <a:t>, </a:t>
            </a:r>
            <a:r>
              <a:rPr lang="en-US" i="1" dirty="0" err="1"/>
              <a:t>abordarmos</a:t>
            </a:r>
            <a:r>
              <a:rPr lang="en-US" i="1" dirty="0"/>
              <a:t> </a:t>
            </a:r>
            <a:r>
              <a:rPr lang="en-US" i="1" dirty="0" err="1"/>
              <a:t>sobre</a:t>
            </a:r>
            <a:r>
              <a:rPr lang="en-US" i="1" dirty="0"/>
              <a:t> </a:t>
            </a:r>
            <a:r>
              <a:rPr lang="en-US" i="1" dirty="0" err="1"/>
              <a:t>duas</a:t>
            </a:r>
            <a:r>
              <a:rPr lang="en-US" i="1" dirty="0"/>
              <a:t> de </a:t>
            </a:r>
            <a:r>
              <a:rPr lang="en-US" i="1" dirty="0" err="1"/>
              <a:t>suas</a:t>
            </a:r>
            <a:r>
              <a:rPr lang="en-US" i="1" dirty="0"/>
              <a:t> </a:t>
            </a:r>
            <a:r>
              <a:rPr lang="en-US" i="1" dirty="0" err="1"/>
              <a:t>linguagens</a:t>
            </a:r>
            <a:r>
              <a:rPr lang="en-US" i="1" dirty="0"/>
              <a:t>, </a:t>
            </a:r>
            <a:r>
              <a:rPr lang="en-US" i="1" dirty="0" err="1"/>
              <a:t>sendo</a:t>
            </a:r>
            <a:r>
              <a:rPr lang="en-US" i="1" dirty="0"/>
              <a:t> </a:t>
            </a:r>
            <a:r>
              <a:rPr lang="en-US" i="1" dirty="0" err="1"/>
              <a:t>elas</a:t>
            </a:r>
            <a:r>
              <a:rPr lang="en-US" i="1" dirty="0"/>
              <a:t>: Cat &amp; Joy</a:t>
            </a:r>
            <a:endParaRPr lang="pt-BR" sz="1400" b="0" strike="noStrike" spc="-1" dirty="0">
              <a:solidFill>
                <a:srgbClr val="000000"/>
              </a:solidFill>
              <a:latin typeface="Arial"/>
            </a:endParaRPr>
          </a:p>
          <a:p>
            <a:pPr>
              <a:lnSpc>
                <a:spcPct val="115000"/>
              </a:lnSpc>
              <a:spcBef>
                <a:spcPts val="1599"/>
              </a:spcBef>
              <a:spcAft>
                <a:spcPts val="1599"/>
              </a:spcAft>
            </a:pPr>
            <a:endParaRPr lang="pt-BR" sz="1400" b="0" strike="noStrike" spc="-1" dirty="0">
              <a:solidFill>
                <a:srgbClr val="000000"/>
              </a:solidFill>
              <a:latin typeface="Arial"/>
            </a:endParaRPr>
          </a:p>
        </p:txBody>
      </p:sp>
      <p:sp>
        <p:nvSpPr>
          <p:cNvPr id="4" name="TextShape 3"/>
          <p:cNvSpPr txBox="1"/>
          <p:nvPr/>
        </p:nvSpPr>
        <p:spPr>
          <a:xfrm>
            <a:off x="8424000" y="4438440"/>
            <a:ext cx="307080" cy="346320"/>
          </a:xfrm>
          <a:prstGeom prst="rect">
            <a:avLst/>
          </a:prstGeom>
          <a:noFill/>
          <a:ln>
            <a:noFill/>
          </a:ln>
        </p:spPr>
        <p:txBody>
          <a:bodyPr lIns="90000" tIns="45000" rIns="90000" bIns="45000"/>
          <a:lstStyle/>
          <a:p>
            <a:r>
              <a:rPr lang="pt-BR" sz="1800" b="0" strike="noStrike" spc="-1" dirty="0" smtClean="0">
                <a:latin typeface="Arial"/>
              </a:rPr>
              <a:t>3</a:t>
            </a:r>
            <a:endParaRPr lang="pt-BR" sz="1800" b="0" strike="noStrike" spc="-1" dirty="0">
              <a:latin typeface="Arial"/>
            </a:endParaRPr>
          </a:p>
        </p:txBody>
      </p:sp>
    </p:spTree>
    <p:extLst>
      <p:ext uri="{BB962C8B-B14F-4D97-AF65-F5344CB8AC3E}">
        <p14:creationId xmlns:p14="http://schemas.microsoft.com/office/powerpoint/2010/main" val="353018498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A Linguagem Funcional</a:t>
            </a:r>
            <a:endParaRPr lang="pt-BR" sz="3000" b="0" strike="noStrike" spc="-1">
              <a:solidFill>
                <a:srgbClr val="000000"/>
              </a:solidFill>
              <a:latin typeface="Arial"/>
            </a:endParaRPr>
          </a:p>
        </p:txBody>
      </p:sp>
      <p:sp>
        <p:nvSpPr>
          <p:cNvPr id="166" name="TextShape 2"/>
          <p:cNvSpPr txBox="1"/>
          <p:nvPr/>
        </p:nvSpPr>
        <p:spPr>
          <a:xfrm>
            <a:off x="504000" y="1656000"/>
            <a:ext cx="7820280" cy="2782440"/>
          </a:xfrm>
          <a:prstGeom prst="rect">
            <a:avLst/>
          </a:prstGeom>
          <a:noFill/>
          <a:ln>
            <a:noFill/>
          </a:ln>
        </p:spPr>
        <p:txBody>
          <a:bodyPr tIns="91440" bIns="91440"/>
          <a:lstStyle/>
          <a:p>
            <a:r>
              <a:rPr lang="pt-BR" sz="1400" b="0" strike="noStrike" spc="-1">
                <a:solidFill>
                  <a:srgbClr val="233A44"/>
                </a:solidFill>
                <a:latin typeface="Calibri"/>
                <a:ea typeface="Calibri"/>
              </a:rPr>
              <a:t>Programar em linguagem funcional significa basicamente definir funções matemáticas e utilizar o computador para variar expressões ou funções. Pelo fato de utilizar da conotação de Church (o qual não possui o conceito de referência a célula de memórias, trabalhando apenas com valores passados para funções e produzindo resultado) para poder determinar a entrada, a função sempre produzirá a mesma saída, evitando os chamados efeitos colaterais.  </a:t>
            </a:r>
            <a:endParaRPr lang="pt-BR" sz="1400" b="0" strike="noStrike" spc="-1">
              <a:solidFill>
                <a:srgbClr val="000000"/>
              </a:solidFill>
              <a:latin typeface="Arial"/>
            </a:endParaRPr>
          </a:p>
          <a:p>
            <a:r>
              <a:rPr lang="pt-BR" sz="1400" b="0" strike="noStrike" spc="-1">
                <a:solidFill>
                  <a:srgbClr val="233A44"/>
                </a:solidFill>
                <a:latin typeface="Calibri"/>
                <a:ea typeface="Calibri"/>
              </a:rPr>
              <a:t>As linguagens de programação funcional trazem consigo alto poder de expressividade, com elas, podemos aplicar funções sobre conjuntos de dados, principalmente através de funções de alta ordem, nos permitindo executar computações complexas em chamadas simples de funções.</a:t>
            </a:r>
            <a:r>
              <a:t/>
            </a:r>
            <a:br/>
            <a:r>
              <a:rPr lang="pt-BR" sz="1400" b="0" strike="noStrike" spc="-1">
                <a:solidFill>
                  <a:srgbClr val="233A44"/>
                </a:solidFill>
                <a:latin typeface="Calibri"/>
                <a:ea typeface="Calibri"/>
              </a:rPr>
              <a:t>Sua maior vantagem é sem dúvidas a abstração e também evitar os efeitos colaterais</a:t>
            </a:r>
            <a:r>
              <a:rPr lang="pt-BR" sz="1600" b="0" strike="noStrike" spc="-1">
                <a:solidFill>
                  <a:srgbClr val="233A44"/>
                </a:solidFill>
                <a:latin typeface="Calibri"/>
                <a:ea typeface="Calibri"/>
              </a:rPr>
              <a:t>.</a:t>
            </a:r>
            <a:endParaRPr lang="pt-BR" sz="1600" b="0" strike="noStrike" spc="-1">
              <a:solidFill>
                <a:srgbClr val="000000"/>
              </a:solidFill>
              <a:latin typeface="Arial"/>
            </a:endParaRPr>
          </a:p>
        </p:txBody>
      </p:sp>
      <p:sp>
        <p:nvSpPr>
          <p:cNvPr id="167" name="TextShape 3"/>
          <p:cNvSpPr txBox="1"/>
          <p:nvPr/>
        </p:nvSpPr>
        <p:spPr>
          <a:xfrm>
            <a:off x="8424000" y="4438440"/>
            <a:ext cx="307080" cy="346320"/>
          </a:xfrm>
          <a:prstGeom prst="rect">
            <a:avLst/>
          </a:prstGeom>
          <a:noFill/>
          <a:ln>
            <a:noFill/>
          </a:ln>
        </p:spPr>
        <p:txBody>
          <a:bodyPr lIns="90000" tIns="45000" rIns="90000" bIns="45000"/>
          <a:lstStyle/>
          <a:p>
            <a:r>
              <a:rPr lang="pt-BR" sz="1800" b="0" strike="noStrike" spc="-1" dirty="0" smtClean="0">
                <a:latin typeface="Arial"/>
              </a:rPr>
              <a:t>4</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819000" y="845640"/>
            <a:ext cx="7505280" cy="954360"/>
          </a:xfrm>
          <a:prstGeom prst="rect">
            <a:avLst/>
          </a:prstGeom>
          <a:noFill/>
          <a:ln>
            <a:noFill/>
          </a:ln>
        </p:spPr>
        <p:txBody>
          <a:bodyPr lIns="0" tIns="0" rIns="0" bIns="0" anchor="ctr"/>
          <a:lstStyle/>
          <a:p>
            <a:r>
              <a:rPr lang="pt-BR" sz="3000" b="1" strike="noStrike" spc="-1" dirty="0" smtClean="0">
                <a:solidFill>
                  <a:srgbClr val="AF7B51"/>
                </a:solidFill>
                <a:latin typeface="Nunito"/>
                <a:ea typeface="Nunito"/>
              </a:rPr>
              <a:t>Origem </a:t>
            </a:r>
            <a:r>
              <a:rPr lang="pt-BR" sz="3000" b="1" strike="noStrike" spc="-1" dirty="0">
                <a:solidFill>
                  <a:srgbClr val="AF7B51"/>
                </a:solidFill>
                <a:latin typeface="Nunito"/>
                <a:ea typeface="Nunito"/>
              </a:rPr>
              <a:t>da Linguagem JOY</a:t>
            </a:r>
            <a:endParaRPr lang="pt-BR" sz="3000" b="0" strike="noStrike" spc="-1" dirty="0">
              <a:solidFill>
                <a:srgbClr val="000000"/>
              </a:solidFill>
              <a:latin typeface="Arial"/>
            </a:endParaRPr>
          </a:p>
        </p:txBody>
      </p:sp>
      <p:sp>
        <p:nvSpPr>
          <p:cNvPr id="169" name="TextShape 2"/>
          <p:cNvSpPr txBox="1"/>
          <p:nvPr/>
        </p:nvSpPr>
        <p:spPr>
          <a:xfrm>
            <a:off x="792000" y="2232000"/>
            <a:ext cx="7505280" cy="2447640"/>
          </a:xfrm>
          <a:prstGeom prst="rect">
            <a:avLst/>
          </a:prstGeom>
          <a:noFill/>
          <a:ln>
            <a:noFill/>
          </a:ln>
        </p:spPr>
        <p:txBody>
          <a:bodyPr lIns="0" tIns="0" rIns="0" bIns="0">
            <a:normAutofit/>
          </a:bodyPr>
          <a:lstStyle/>
          <a:p>
            <a:r>
              <a:rPr lang="pt-BR" sz="2000" b="0" strike="noStrike" spc="-1">
                <a:solidFill>
                  <a:srgbClr val="000000"/>
                </a:solidFill>
                <a:latin typeface="Arial"/>
                <a:ea typeface="Arial"/>
              </a:rPr>
              <a:t>A linguagem Joy foi criada em 2001 na Universidade de Melbourne, na Austrália. O criador se chama Manfred von Thun of La Trobe. Joy é baseada na composição de funções assim como o Cálculo Lambda e apresenta muita similaridade com a linguagem Forth. Assim como Factor, é orientada a pilha. É dinâmica e fortemente tipada</a:t>
            </a:r>
            <a:r>
              <a:rPr lang="pt-BR" sz="1200" b="0" strike="noStrike" spc="-1">
                <a:solidFill>
                  <a:srgbClr val="000000"/>
                </a:solidFill>
                <a:latin typeface="Arial"/>
                <a:ea typeface="Arial"/>
              </a:rPr>
              <a:t>.</a:t>
            </a:r>
            <a:endParaRPr lang="pt-BR" sz="1200" b="0" strike="noStrike" spc="-1">
              <a:solidFill>
                <a:srgbClr val="000000"/>
              </a:solidFill>
              <a:latin typeface="Arial"/>
            </a:endParaRPr>
          </a:p>
        </p:txBody>
      </p:sp>
      <p:sp>
        <p:nvSpPr>
          <p:cNvPr id="170" name="TextShape 3"/>
          <p:cNvSpPr txBox="1"/>
          <p:nvPr/>
        </p:nvSpPr>
        <p:spPr>
          <a:xfrm>
            <a:off x="8424360" y="4438440"/>
            <a:ext cx="307080" cy="346320"/>
          </a:xfrm>
          <a:prstGeom prst="rect">
            <a:avLst/>
          </a:prstGeom>
          <a:noFill/>
          <a:ln>
            <a:noFill/>
          </a:ln>
        </p:spPr>
        <p:txBody>
          <a:bodyPr lIns="90000" tIns="45000" rIns="90000" bIns="45000"/>
          <a:lstStyle/>
          <a:p>
            <a:r>
              <a:rPr lang="pt-BR" spc="-1" dirty="0">
                <a:solidFill>
                  <a:srgbClr val="000000"/>
                </a:solidFill>
                <a:latin typeface="Arial"/>
              </a:rPr>
              <a:t>5</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846720" y="1872000"/>
            <a:ext cx="7505280" cy="2447640"/>
          </a:xfrm>
          <a:prstGeom prst="rect">
            <a:avLst/>
          </a:prstGeom>
          <a:noFill/>
          <a:ln>
            <a:noFill/>
          </a:ln>
        </p:spPr>
        <p:txBody>
          <a:bodyPr tIns="91440" bIns="91440"/>
          <a:lstStyle/>
          <a:p>
            <a:r>
              <a:rPr lang="pt-BR" sz="2400" b="0" strike="noStrike" spc="-1">
                <a:solidFill>
                  <a:srgbClr val="233A44"/>
                </a:solidFill>
                <a:latin typeface="Calibri"/>
                <a:ea typeface="Calibri"/>
              </a:rPr>
              <a:t>Joy é uma linguagem de programação puramente funcional de mais alto nivel, e com isso, tem como objetivo eliminar a abstração de Lambda e a Aplicação de Funções e então as substituir por cotação de programa e composição de funções.</a:t>
            </a:r>
            <a:endParaRPr lang="pt-BR" sz="2400" b="0" strike="noStrike" spc="-1">
              <a:solidFill>
                <a:srgbClr val="000000"/>
              </a:solidFill>
              <a:latin typeface="Arial"/>
            </a:endParaRPr>
          </a:p>
        </p:txBody>
      </p:sp>
      <p:sp>
        <p:nvSpPr>
          <p:cNvPr id="172" name="TextShape 2"/>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JOY</a:t>
            </a:r>
            <a:endParaRPr lang="pt-BR" sz="3000" b="0" strike="noStrike" spc="-1">
              <a:solidFill>
                <a:srgbClr val="000000"/>
              </a:solidFill>
              <a:latin typeface="Arial"/>
            </a:endParaRPr>
          </a:p>
        </p:txBody>
      </p:sp>
      <p:sp>
        <p:nvSpPr>
          <p:cNvPr id="173" name="TextShape 3"/>
          <p:cNvSpPr txBox="1"/>
          <p:nvPr/>
        </p:nvSpPr>
        <p:spPr>
          <a:xfrm>
            <a:off x="8424360" y="4438440"/>
            <a:ext cx="307080" cy="346320"/>
          </a:xfrm>
          <a:prstGeom prst="rect">
            <a:avLst/>
          </a:prstGeom>
          <a:noFill/>
          <a:ln>
            <a:noFill/>
          </a:ln>
        </p:spPr>
        <p:txBody>
          <a:bodyPr lIns="90000" tIns="45000" rIns="90000" bIns="45000"/>
          <a:lstStyle/>
          <a:p>
            <a:r>
              <a:rPr lang="pt-BR" sz="1800" b="0" strike="noStrike" spc="-1" dirty="0" smtClean="0">
                <a:latin typeface="Arial"/>
              </a:rPr>
              <a:t>6</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dirty="0" smtClean="0">
                <a:solidFill>
                  <a:srgbClr val="AF7B51"/>
                </a:solidFill>
                <a:latin typeface="Nunito"/>
                <a:ea typeface="Nunito"/>
              </a:rPr>
              <a:t>Origem </a:t>
            </a:r>
            <a:r>
              <a:rPr lang="pt-BR" sz="3000" b="1" strike="noStrike" spc="-1" dirty="0">
                <a:solidFill>
                  <a:srgbClr val="AF7B51"/>
                </a:solidFill>
                <a:latin typeface="Nunito"/>
                <a:ea typeface="Nunito"/>
              </a:rPr>
              <a:t>da Linguagem CAT</a:t>
            </a:r>
            <a:endParaRPr lang="pt-BR" sz="3000" b="0" strike="noStrike" spc="-1" dirty="0">
              <a:solidFill>
                <a:srgbClr val="000000"/>
              </a:solidFill>
              <a:latin typeface="Arial"/>
            </a:endParaRPr>
          </a:p>
        </p:txBody>
      </p:sp>
      <p:sp>
        <p:nvSpPr>
          <p:cNvPr id="175" name="TextShape 2"/>
          <p:cNvSpPr txBox="1"/>
          <p:nvPr/>
        </p:nvSpPr>
        <p:spPr>
          <a:xfrm>
            <a:off x="864000" y="1944360"/>
            <a:ext cx="7505280" cy="2447640"/>
          </a:xfrm>
          <a:prstGeom prst="rect">
            <a:avLst/>
          </a:prstGeom>
          <a:noFill/>
          <a:ln>
            <a:noFill/>
          </a:ln>
        </p:spPr>
        <p:txBody>
          <a:bodyPr tIns="91440" bIns="91440"/>
          <a:lstStyle/>
          <a:p>
            <a:r>
              <a:rPr lang="pt-BR" sz="2000" b="0" strike="noStrike" spc="-1">
                <a:solidFill>
                  <a:srgbClr val="000000"/>
                </a:solidFill>
                <a:latin typeface="Arial"/>
                <a:ea typeface="Calibri"/>
              </a:rPr>
              <a:t>Cat é uma linguagem de programação funcional, orientada a pilha, </a:t>
            </a:r>
            <a:r>
              <a:rPr lang="pt-BR" sz="2000" b="0" strike="noStrike" spc="-1">
                <a:solidFill>
                  <a:srgbClr val="1B1B21"/>
                </a:solidFill>
                <a:latin typeface="Arial"/>
                <a:ea typeface="Calibri"/>
              </a:rPr>
              <a:t>foi criada em 2006 por Chrispher Diggins, tendo como </a:t>
            </a:r>
            <a:r>
              <a:rPr lang="pt-BR" sz="2000" b="0" strike="noStrike" spc="-1">
                <a:solidFill>
                  <a:srgbClr val="000000"/>
                </a:solidFill>
                <a:latin typeface="Arial"/>
                <a:ea typeface="Calibri"/>
              </a:rPr>
              <a:t>inspiração a Linguagem Joy. A especificação da linguagem está sob domínio publico, mas sua implementação oficial primária está sob a licença MIT, e foi escrita em C#.</a:t>
            </a:r>
            <a:endParaRPr lang="pt-BR" sz="2000" b="0" strike="noStrike" spc="-1">
              <a:solidFill>
                <a:srgbClr val="000000"/>
              </a:solidFill>
              <a:latin typeface="Arial"/>
            </a:endParaRPr>
          </a:p>
        </p:txBody>
      </p:sp>
      <p:sp>
        <p:nvSpPr>
          <p:cNvPr id="176" name="TextShape 3"/>
          <p:cNvSpPr txBox="1"/>
          <p:nvPr/>
        </p:nvSpPr>
        <p:spPr>
          <a:xfrm>
            <a:off x="8424360" y="4438440"/>
            <a:ext cx="307080" cy="346320"/>
          </a:xfrm>
          <a:prstGeom prst="rect">
            <a:avLst/>
          </a:prstGeom>
          <a:noFill/>
          <a:ln>
            <a:noFill/>
          </a:ln>
        </p:spPr>
        <p:txBody>
          <a:bodyPr lIns="90000" tIns="45000" rIns="90000" bIns="45000"/>
          <a:lstStyle/>
          <a:p>
            <a:r>
              <a:rPr lang="pt-BR" spc="-1" dirty="0">
                <a:latin typeface="Arial"/>
              </a:rPr>
              <a:t>7</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CAT</a:t>
            </a:r>
            <a:endParaRPr lang="pt-BR" sz="3000" b="0" strike="noStrike" spc="-1">
              <a:solidFill>
                <a:srgbClr val="000000"/>
              </a:solidFill>
              <a:latin typeface="Arial"/>
            </a:endParaRPr>
          </a:p>
        </p:txBody>
      </p:sp>
      <p:sp>
        <p:nvSpPr>
          <p:cNvPr id="178" name="TextShape 2"/>
          <p:cNvSpPr txBox="1"/>
          <p:nvPr/>
        </p:nvSpPr>
        <p:spPr>
          <a:xfrm>
            <a:off x="864000" y="1944360"/>
            <a:ext cx="7505280" cy="2447640"/>
          </a:xfrm>
          <a:prstGeom prst="rect">
            <a:avLst/>
          </a:prstGeom>
          <a:noFill/>
          <a:ln>
            <a:noFill/>
          </a:ln>
        </p:spPr>
        <p:txBody>
          <a:bodyPr tIns="91440" bIns="91440"/>
          <a:lstStyle/>
          <a:p>
            <a:r>
              <a:rPr lang="pt-BR" sz="2000" b="0" strike="noStrike" spc="-1">
                <a:solidFill>
                  <a:srgbClr val="1B1B21"/>
                </a:solidFill>
                <a:latin typeface="Arial"/>
                <a:ea typeface="Calibri"/>
              </a:rPr>
              <a:t>A Linguagem CAT foi criada para cumprir as mesmas tarefas que Joy, com o diferencial de ser mais restrita e tipada estaticamente, enquanto a outra linguagem depende muito da verificação dinâmica. </a:t>
            </a:r>
            <a:endParaRPr lang="pt-BR" sz="2000" b="0" strike="noStrike" spc="-1">
              <a:solidFill>
                <a:srgbClr val="000000"/>
              </a:solidFill>
              <a:latin typeface="Arial"/>
            </a:endParaRPr>
          </a:p>
          <a:p>
            <a:r>
              <a:rPr lang="pt-BR" sz="2000" b="0" strike="noStrike" spc="-1">
                <a:solidFill>
                  <a:srgbClr val="1B1B21"/>
                </a:solidFill>
                <a:latin typeface="Arial"/>
                <a:ea typeface="Calibri"/>
              </a:rPr>
              <a:t>Por consequência, é menos flexível que a linguagem Joy</a:t>
            </a:r>
            <a:r>
              <a:rPr lang="pt-BR" sz="1200" b="0" i="1" strike="noStrike" spc="-1">
                <a:solidFill>
                  <a:srgbClr val="1B1B21"/>
                </a:solidFill>
                <a:latin typeface="Arial"/>
                <a:ea typeface="Calibri"/>
              </a:rPr>
              <a:t>, </a:t>
            </a:r>
            <a:r>
              <a:rPr lang="pt-BR" sz="2000" b="0" strike="noStrike" spc="-1">
                <a:solidFill>
                  <a:srgbClr val="1B1B21"/>
                </a:solidFill>
                <a:latin typeface="Arial"/>
                <a:ea typeface="Calibri"/>
              </a:rPr>
              <a:t>mas é mais que segura.</a:t>
            </a:r>
            <a:endParaRPr lang="pt-BR" sz="2000" b="0" strike="noStrike" spc="-1">
              <a:solidFill>
                <a:srgbClr val="000000"/>
              </a:solidFill>
              <a:latin typeface="Arial"/>
            </a:endParaRPr>
          </a:p>
        </p:txBody>
      </p:sp>
      <p:sp>
        <p:nvSpPr>
          <p:cNvPr id="179" name="TextShape 3"/>
          <p:cNvSpPr txBox="1"/>
          <p:nvPr/>
        </p:nvSpPr>
        <p:spPr>
          <a:xfrm>
            <a:off x="8424360" y="4438440"/>
            <a:ext cx="307080" cy="346320"/>
          </a:xfrm>
          <a:prstGeom prst="rect">
            <a:avLst/>
          </a:prstGeom>
          <a:noFill/>
          <a:ln>
            <a:noFill/>
          </a:ln>
        </p:spPr>
        <p:txBody>
          <a:bodyPr lIns="90000" tIns="45000" rIns="90000" bIns="45000"/>
          <a:lstStyle/>
          <a:p>
            <a:r>
              <a:rPr lang="pt-BR" spc="-1" dirty="0">
                <a:solidFill>
                  <a:srgbClr val="000000"/>
                </a:solidFill>
                <a:latin typeface="Arial"/>
              </a:rPr>
              <a:t>8</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Exemplo das Linguagens Cat&amp;Joy</a:t>
            </a:r>
            <a:endParaRPr lang="pt-BR" sz="3000" b="0" strike="noStrike" spc="-1">
              <a:solidFill>
                <a:srgbClr val="000000"/>
              </a:solidFill>
              <a:latin typeface="Arial"/>
            </a:endParaRPr>
          </a:p>
        </p:txBody>
      </p:sp>
      <p:sp>
        <p:nvSpPr>
          <p:cNvPr id="181" name="TextShape 2"/>
          <p:cNvSpPr txBox="1"/>
          <p:nvPr/>
        </p:nvSpPr>
        <p:spPr>
          <a:xfrm>
            <a:off x="720000" y="1656000"/>
            <a:ext cx="7505280" cy="2892240"/>
          </a:xfrm>
          <a:prstGeom prst="rect">
            <a:avLst/>
          </a:prstGeom>
          <a:noFill/>
          <a:ln>
            <a:noFill/>
          </a:ln>
        </p:spPr>
        <p:txBody>
          <a:bodyPr tIns="91440" bIns="91440"/>
          <a:lstStyle/>
          <a:p>
            <a:pPr>
              <a:lnSpc>
                <a:spcPct val="115000"/>
              </a:lnSpc>
            </a:pPr>
            <a:r>
              <a:rPr lang="pt-BR" sz="1100" b="0" strike="noStrike" spc="-1" dirty="0">
                <a:solidFill>
                  <a:srgbClr val="000000"/>
                </a:solidFill>
                <a:latin typeface="Arial"/>
                <a:ea typeface="Arial"/>
              </a:rPr>
              <a:t>	 	</a:t>
            </a:r>
            <a:r>
              <a:rPr lang="pt-BR" sz="1100" b="1" i="1" strike="noStrike" spc="-1" dirty="0">
                <a:solidFill>
                  <a:srgbClr val="000000"/>
                </a:solidFill>
                <a:latin typeface="Arial"/>
                <a:ea typeface="Arial"/>
              </a:rPr>
              <a:t> </a:t>
            </a:r>
            <a:r>
              <a:rPr lang="pt-BR" sz="1800" b="1" i="1" strike="noStrike" spc="-1" dirty="0">
                <a:solidFill>
                  <a:srgbClr val="1B1B21"/>
                </a:solidFill>
                <a:latin typeface="Times New Roman"/>
                <a:ea typeface="Times New Roman"/>
              </a:rPr>
              <a:t>&gt;&gt; </a:t>
            </a:r>
            <a:r>
              <a:rPr lang="pt-BR" sz="1800" b="1" i="1" strike="noStrike" spc="-1" dirty="0" smtClean="0">
                <a:solidFill>
                  <a:srgbClr val="1B1B21"/>
                </a:solidFill>
                <a:latin typeface="Times New Roman"/>
                <a:ea typeface="Times New Roman"/>
              </a:rPr>
              <a:t>  </a:t>
            </a:r>
            <a:r>
              <a:rPr lang="pt-BR" sz="1800" b="1" i="1" strike="noStrike" spc="-1" dirty="0" smtClean="0">
                <a:solidFill>
                  <a:srgbClr val="FF0000"/>
                </a:solidFill>
                <a:latin typeface="Times New Roman"/>
                <a:ea typeface="Times New Roman"/>
              </a:rPr>
              <a:t>33  3  *</a:t>
            </a:r>
            <a:endParaRPr lang="pt-BR" sz="1800" b="0" strike="noStrike" spc="-1" dirty="0">
              <a:solidFill>
                <a:srgbClr val="FF0000"/>
              </a:solidFill>
              <a:latin typeface="Arial"/>
            </a:endParaRPr>
          </a:p>
          <a:p>
            <a:pPr>
              <a:lnSpc>
                <a:spcPct val="100000"/>
              </a:lnSpc>
            </a:pPr>
            <a:r>
              <a:rPr lang="pt-BR" sz="1800" b="1" i="1" strike="noStrike" spc="-1" dirty="0">
                <a:solidFill>
                  <a:srgbClr val="1B1B21"/>
                </a:solidFill>
                <a:latin typeface="Times New Roman"/>
                <a:ea typeface="Times New Roman"/>
              </a:rPr>
              <a:t>		</a:t>
            </a:r>
            <a:r>
              <a:rPr lang="pt-BR" sz="1800" b="1" i="1" strike="noStrike" spc="-1" dirty="0" err="1">
                <a:solidFill>
                  <a:srgbClr val="1B1B21"/>
                </a:solidFill>
                <a:latin typeface="Times New Roman"/>
                <a:ea typeface="Times New Roman"/>
              </a:rPr>
              <a:t>main</a:t>
            </a:r>
            <a:r>
              <a:rPr lang="pt-BR" sz="1800" b="1" i="1" strike="noStrike" spc="-1" dirty="0">
                <a:solidFill>
                  <a:srgbClr val="1B1B21"/>
                </a:solidFill>
                <a:latin typeface="Times New Roman"/>
                <a:ea typeface="Times New Roman"/>
              </a:rPr>
              <a:t> </a:t>
            </a:r>
            <a:r>
              <a:rPr lang="pt-BR" sz="1800" b="1" i="1" strike="noStrike" spc="-1" dirty="0" err="1">
                <a:solidFill>
                  <a:srgbClr val="1B1B21"/>
                </a:solidFill>
                <a:latin typeface="Times New Roman"/>
                <a:ea typeface="Times New Roman"/>
              </a:rPr>
              <a:t>stack</a:t>
            </a:r>
            <a:r>
              <a:rPr lang="pt-BR" sz="1800" b="1" i="1" strike="noStrike" spc="-1" dirty="0">
                <a:solidFill>
                  <a:srgbClr val="1B1B21"/>
                </a:solidFill>
                <a:latin typeface="Times New Roman"/>
                <a:ea typeface="Times New Roman"/>
              </a:rPr>
              <a:t>: </a:t>
            </a:r>
            <a:r>
              <a:rPr lang="pt-BR" sz="1800" b="1" i="1" strike="noStrike" spc="-1" dirty="0" smtClean="0">
                <a:solidFill>
                  <a:srgbClr val="1B1B21"/>
                </a:solidFill>
                <a:latin typeface="Times New Roman"/>
                <a:ea typeface="Times New Roman"/>
              </a:rPr>
              <a:t> </a:t>
            </a:r>
            <a:r>
              <a:rPr lang="pt-BR" sz="1800" b="1" i="1" strike="noStrike" spc="-1" dirty="0" smtClean="0">
                <a:solidFill>
                  <a:srgbClr val="FF0000"/>
                </a:solidFill>
                <a:latin typeface="Times New Roman"/>
                <a:ea typeface="Times New Roman"/>
              </a:rPr>
              <a:t>99</a:t>
            </a:r>
            <a:endParaRPr lang="pt-BR" sz="1800" b="0" strike="noStrike" spc="-1" dirty="0">
              <a:solidFill>
                <a:srgbClr val="FF0000"/>
              </a:solidFill>
              <a:latin typeface="Arial"/>
            </a:endParaRPr>
          </a:p>
          <a:p>
            <a:pPr>
              <a:lnSpc>
                <a:spcPct val="100000"/>
              </a:lnSpc>
            </a:pPr>
            <a:endParaRPr lang="pt-BR" sz="1800" b="0" strike="noStrike" spc="-1" dirty="0">
              <a:solidFill>
                <a:srgbClr val="000000"/>
              </a:solidFill>
              <a:latin typeface="Arial"/>
            </a:endParaRPr>
          </a:p>
          <a:p>
            <a:pPr>
              <a:lnSpc>
                <a:spcPct val="100000"/>
              </a:lnSpc>
            </a:pPr>
            <a:r>
              <a:rPr lang="pt-BR" sz="1800" b="0" strike="noStrike" spc="-1" dirty="0">
                <a:solidFill>
                  <a:srgbClr val="1B1B21"/>
                </a:solidFill>
                <a:latin typeface="Times New Roman"/>
                <a:ea typeface="Times New Roman"/>
              </a:rPr>
              <a:t>Neste exemplo simples, primeiro inserimos o valor 33, depois inserimos o segundo valor 3 e por último o operando * para realizar a multiplicação. Na pilha o 33 primeiramente é inserido no topo, logo após o 3 vem acima empurrando o 33 para baixo na pilha, assim como o * vem por cima novamente. O resultando, 99, fica na posição 0 substituindo os valores digitados anteriormente. </a:t>
            </a:r>
            <a:endParaRPr lang="pt-BR" sz="1800" b="0" strike="noStrike" spc="-1" dirty="0">
              <a:solidFill>
                <a:srgbClr val="000000"/>
              </a:solidFill>
              <a:latin typeface="Arial"/>
            </a:endParaRPr>
          </a:p>
          <a:p>
            <a:pPr>
              <a:lnSpc>
                <a:spcPct val="115000"/>
              </a:lnSpc>
              <a:spcAft>
                <a:spcPts val="1599"/>
              </a:spcAft>
            </a:pPr>
            <a:endParaRPr lang="pt-BR" sz="1800" b="0" strike="noStrike" spc="-1" dirty="0">
              <a:solidFill>
                <a:srgbClr val="000000"/>
              </a:solidFill>
              <a:latin typeface="Arial"/>
            </a:endParaRPr>
          </a:p>
        </p:txBody>
      </p:sp>
      <p:sp>
        <p:nvSpPr>
          <p:cNvPr id="182" name="TextShape 3"/>
          <p:cNvSpPr txBox="1"/>
          <p:nvPr/>
        </p:nvSpPr>
        <p:spPr>
          <a:xfrm>
            <a:off x="8424360" y="4438440"/>
            <a:ext cx="307080" cy="346320"/>
          </a:xfrm>
          <a:prstGeom prst="rect">
            <a:avLst/>
          </a:prstGeom>
          <a:noFill/>
          <a:ln>
            <a:noFill/>
          </a:ln>
        </p:spPr>
        <p:txBody>
          <a:bodyPr lIns="90000" tIns="45000" rIns="90000" bIns="45000"/>
          <a:lstStyle/>
          <a:p>
            <a:r>
              <a:rPr lang="pt-BR" spc="-1" dirty="0">
                <a:solidFill>
                  <a:srgbClr val="000000"/>
                </a:solidFill>
                <a:latin typeface="Arial"/>
              </a:rPr>
              <a:t>9</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698</Words>
  <Application>Microsoft Office PowerPoint</Application>
  <PresentationFormat>Apresentação na tela (16:9)</PresentationFormat>
  <Paragraphs>66</Paragraphs>
  <Slides>16</Slides>
  <Notes>0</Notes>
  <HiddenSlides>0</HiddenSlides>
  <MMClips>0</MMClips>
  <ScaleCrop>false</ScaleCrop>
  <HeadingPairs>
    <vt:vector size="6" baseType="variant">
      <vt:variant>
        <vt:lpstr>Fontes usadas</vt:lpstr>
      </vt:variant>
      <vt:variant>
        <vt:i4>7</vt:i4>
      </vt:variant>
      <vt:variant>
        <vt:lpstr>Tema</vt:lpstr>
      </vt:variant>
      <vt:variant>
        <vt:i4>3</vt:i4>
      </vt:variant>
      <vt:variant>
        <vt:lpstr>Títulos de slides</vt:lpstr>
      </vt:variant>
      <vt:variant>
        <vt:i4>16</vt:i4>
      </vt:variant>
    </vt:vector>
  </HeadingPairs>
  <TitlesOfParts>
    <vt:vector size="26" baseType="lpstr">
      <vt:lpstr>Arial</vt:lpstr>
      <vt:lpstr>Calibri</vt:lpstr>
      <vt:lpstr>DejaVu Sans</vt:lpstr>
      <vt:lpstr>Nunito</vt:lpstr>
      <vt:lpstr>Symbol</vt:lpstr>
      <vt:lpstr>Times New Roman</vt:lpstr>
      <vt:lpstr>Wingdings</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
  <dc:description/>
  <cp:lastModifiedBy>GABRIEL SILVA - U556279</cp:lastModifiedBy>
  <cp:revision>8</cp:revision>
  <dcterms:modified xsi:type="dcterms:W3CDTF">2018-10-25T18:45:47Z</dcterms:modified>
  <dc:language>pt-BR</dc:language>
</cp:coreProperties>
</file>