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2.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5.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6.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7.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8.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9.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notesSlides/notesSlide10.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335" r:id="rId4"/>
    <p:sldId id="266" r:id="rId5"/>
    <p:sldId id="273" r:id="rId6"/>
    <p:sldId id="304" r:id="rId7"/>
    <p:sldId id="296" r:id="rId8"/>
    <p:sldId id="319" r:id="rId9"/>
    <p:sldId id="323" r:id="rId10"/>
    <p:sldId id="321" r:id="rId11"/>
    <p:sldId id="345" r:id="rId12"/>
    <p:sldId id="347" r:id="rId13"/>
    <p:sldId id="351" r:id="rId14"/>
    <p:sldId id="352" r:id="rId15"/>
    <p:sldId id="353" r:id="rId16"/>
    <p:sldId id="35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4660"/>
  </p:normalViewPr>
  <p:slideViewPr>
    <p:cSldViewPr snapToGrid="0">
      <p:cViewPr varScale="1">
        <p:scale>
          <a:sx n="75" d="100"/>
          <a:sy n="75"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5133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6E681B-7061-482C-9687-6D8410FF2C74}" type="slidenum">
              <a:rPr lang="zh-CN" altLang="en-US" smtClean="0"/>
              <a:t>2</a:t>
            </a:fld>
            <a:endParaRPr lang="zh-CN" altLang="en-US"/>
          </a:p>
        </p:txBody>
      </p:sp>
    </p:spTree>
    <p:extLst>
      <p:ext uri="{BB962C8B-B14F-4D97-AF65-F5344CB8AC3E}">
        <p14:creationId xmlns:p14="http://schemas.microsoft.com/office/powerpoint/2010/main" val="3053694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29582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BE6002-82FD-49E9-B0F0-2EB8DB32B693}" type="slidenum">
              <a:rPr lang="zh-CN" altLang="en-US" smtClean="0"/>
              <a:t>16</a:t>
            </a:fld>
            <a:endParaRPr lang="zh-CN" altLang="en-US"/>
          </a:p>
        </p:txBody>
      </p:sp>
    </p:spTree>
    <p:extLst>
      <p:ext uri="{BB962C8B-B14F-4D97-AF65-F5344CB8AC3E}">
        <p14:creationId xmlns:p14="http://schemas.microsoft.com/office/powerpoint/2010/main" val="65427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extLst>
      <p:ext uri="{BB962C8B-B14F-4D97-AF65-F5344CB8AC3E}">
        <p14:creationId xmlns:p14="http://schemas.microsoft.com/office/powerpoint/2010/main" val="40435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extLst>
      <p:ext uri="{BB962C8B-B14F-4D97-AF65-F5344CB8AC3E}">
        <p14:creationId xmlns:p14="http://schemas.microsoft.com/office/powerpoint/2010/main" val="1770650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BE6002-82FD-49E9-B0F0-2EB8DB32B693}" type="slidenum">
              <a:rPr lang="zh-CN" altLang="en-US" smtClean="0"/>
              <a:t>5</a:t>
            </a:fld>
            <a:endParaRPr lang="zh-CN" altLang="en-US"/>
          </a:p>
        </p:txBody>
      </p:sp>
    </p:spTree>
    <p:extLst>
      <p:ext uri="{BB962C8B-B14F-4D97-AF65-F5344CB8AC3E}">
        <p14:creationId xmlns:p14="http://schemas.microsoft.com/office/powerpoint/2010/main" val="271576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fld id="{E40BFCD7-6026-484A-8DEF-3AC34E37DCC2}" type="slidenum">
              <a:rPr lang="zh-CN" altLang="en-US" smtClean="0"/>
              <a:t>6</a:t>
            </a:fld>
            <a:endParaRPr lang="zh-CN" altLang="en-US"/>
          </a:p>
        </p:txBody>
      </p:sp>
    </p:spTree>
    <p:extLst>
      <p:ext uri="{BB962C8B-B14F-4D97-AF65-F5344CB8AC3E}">
        <p14:creationId xmlns:p14="http://schemas.microsoft.com/office/powerpoint/2010/main" val="6872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BE6002-82FD-49E9-B0F0-2EB8DB32B693}" type="slidenum">
              <a:rPr lang="zh-CN" altLang="en-US" smtClean="0"/>
              <a:t>7</a:t>
            </a:fld>
            <a:endParaRPr lang="zh-CN" altLang="en-US"/>
          </a:p>
        </p:txBody>
      </p:sp>
    </p:spTree>
    <p:extLst>
      <p:ext uri="{BB962C8B-B14F-4D97-AF65-F5344CB8AC3E}">
        <p14:creationId xmlns:p14="http://schemas.microsoft.com/office/powerpoint/2010/main" val="3853200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BE6002-82FD-49E9-B0F0-2EB8DB32B693}" type="slidenum">
              <a:rPr lang="zh-CN" altLang="en-US" smtClean="0"/>
              <a:t>8</a:t>
            </a:fld>
            <a:endParaRPr lang="zh-CN" altLang="en-US"/>
          </a:p>
        </p:txBody>
      </p:sp>
    </p:spTree>
    <p:extLst>
      <p:ext uri="{BB962C8B-B14F-4D97-AF65-F5344CB8AC3E}">
        <p14:creationId xmlns:p14="http://schemas.microsoft.com/office/powerpoint/2010/main" val="3726487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BE6002-82FD-49E9-B0F0-2EB8DB32B693}" type="slidenum">
              <a:rPr lang="zh-CN" altLang="en-US" smtClean="0"/>
              <a:t>9</a:t>
            </a:fld>
            <a:endParaRPr lang="zh-CN" altLang="en-US"/>
          </a:p>
        </p:txBody>
      </p:sp>
    </p:spTree>
    <p:extLst>
      <p:ext uri="{BB962C8B-B14F-4D97-AF65-F5344CB8AC3E}">
        <p14:creationId xmlns:p14="http://schemas.microsoft.com/office/powerpoint/2010/main" val="999179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BE6002-82FD-49E9-B0F0-2EB8DB32B693}" type="slidenum">
              <a:rPr lang="zh-CN" altLang="en-US" smtClean="0"/>
              <a:t>10</a:t>
            </a:fld>
            <a:endParaRPr lang="zh-CN" altLang="en-US"/>
          </a:p>
        </p:txBody>
      </p:sp>
    </p:spTree>
    <p:extLst>
      <p:ext uri="{BB962C8B-B14F-4D97-AF65-F5344CB8AC3E}">
        <p14:creationId xmlns:p14="http://schemas.microsoft.com/office/powerpoint/2010/main" val="11235193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Master" Target="../slideMasters/slideMaster1.xml"/><Relationship Id="rId5" Type="http://schemas.openxmlformats.org/officeDocument/2006/relationships/tags" Target="../tags/tag89.xml"/><Relationship Id="rId4" Type="http://schemas.openxmlformats.org/officeDocument/2006/relationships/tags" Target="../tags/tag88.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92.xml"/><Relationship Id="rId7"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26" Type="http://schemas.openxmlformats.org/officeDocument/2006/relationships/image" Target="../media/image2.png"/><Relationship Id="rId3" Type="http://schemas.openxmlformats.org/officeDocument/2006/relationships/tags" Target="../tags/tag23.xml"/><Relationship Id="rId21" Type="http://schemas.openxmlformats.org/officeDocument/2006/relationships/tags" Target="../tags/tag41.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slideMaster" Target="../slideMasters/slideMaster1.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tags" Target="../tags/tag40.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tags" Target="../tags/tag44.xml"/><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tags" Target="../tags/tag43.xml"/><Relationship Id="rId10" Type="http://schemas.openxmlformats.org/officeDocument/2006/relationships/tags" Target="../tags/tag30.xml"/><Relationship Id="rId19" Type="http://schemas.openxmlformats.org/officeDocument/2006/relationships/tags" Target="../tags/tag39.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slideMaster" Target="../slideMasters/slideMaster1.xml"/><Relationship Id="rId5" Type="http://schemas.openxmlformats.org/officeDocument/2006/relationships/tags" Target="../tags/tag57.xml"/><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1.xml"/><Relationship Id="rId5" Type="http://schemas.openxmlformats.org/officeDocument/2006/relationships/tags" Target="../tags/tag71.xml"/><Relationship Id="rId4" Type="http://schemas.openxmlformats.org/officeDocument/2006/relationships/tags" Target="../tags/tag70.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Master" Target="../slideMasters/slideMaster1.xml"/><Relationship Id="rId5" Type="http://schemas.openxmlformats.org/officeDocument/2006/relationships/tags" Target="../tags/tag84.xml"/><Relationship Id="rId4" Type="http://schemas.openxmlformats.org/officeDocument/2006/relationships/tags" Target="../tags/tag8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0" y="0"/>
            <a:ext cx="12192000" cy="6858000"/>
          </a:xfrm>
          <a:prstGeom prst="rect">
            <a:avLst/>
          </a:prstGeom>
          <a:solidFill>
            <a:schemeClr val="accent3">
              <a:lumMod val="50000"/>
              <a:alpha val="46000"/>
            </a:schemeClr>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2" name="标题 1"/>
          <p:cNvSpPr>
            <a:spLocks noGrp="1"/>
          </p:cNvSpPr>
          <p:nvPr>
            <p:ph type="ctrTitle" hasCustomPrompt="1"/>
            <p:custDataLst>
              <p:tags r:id="rId2"/>
            </p:custDataLst>
          </p:nvPr>
        </p:nvSpPr>
        <p:spPr>
          <a:xfrm>
            <a:off x="1507374" y="2264208"/>
            <a:ext cx="9144000" cy="1200329"/>
          </a:xfrm>
        </p:spPr>
        <p:txBody>
          <a:bodyPr anchor="b">
            <a:normAutofit/>
          </a:bodyPr>
          <a:lstStyle>
            <a:lvl1pPr algn="ctr">
              <a:defRPr sz="6000" b="1">
                <a:solidFill>
                  <a:schemeClr val="bg1"/>
                </a:solidFill>
              </a:defRPr>
            </a:lvl1pPr>
          </a:lstStyle>
          <a:p>
            <a:r>
              <a:rPr lang="zh-CN" altLang="en-US" dirty="0"/>
              <a:t>单击此处编辑标题</a:t>
            </a:r>
          </a:p>
        </p:txBody>
      </p:sp>
      <p:sp>
        <p:nvSpPr>
          <p:cNvPr id="3" name="副标题 2"/>
          <p:cNvSpPr>
            <a:spLocks noGrp="1"/>
          </p:cNvSpPr>
          <p:nvPr>
            <p:ph type="subTitle" idx="1"/>
            <p:custDataLst>
              <p:tags r:id="rId3"/>
            </p:custDataLst>
          </p:nvPr>
        </p:nvSpPr>
        <p:spPr>
          <a:xfrm>
            <a:off x="1507374" y="3556612"/>
            <a:ext cx="9144000" cy="535531"/>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4"/>
            </p:custDataLst>
          </p:nvPr>
        </p:nvSpPr>
        <p:spPr/>
        <p:txBody>
          <a:bodyPr/>
          <a:lstStyle/>
          <a:p>
            <a:fld id="{6DE494F4-B46F-4A36-AC6F-65BE0BF21CA1}" type="datetime1">
              <a:rPr lang="zh-CN" altLang="en-US" smtClean="0"/>
              <a:t>2019/5/14</a:t>
            </a:fld>
            <a:endParaRPr lang="zh-CN" altLang="en-US"/>
          </a:p>
        </p:txBody>
      </p:sp>
      <p:sp>
        <p:nvSpPr>
          <p:cNvPr id="5" name="页脚占位符 4"/>
          <p:cNvSpPr>
            <a:spLocks noGrp="1"/>
          </p:cNvSpPr>
          <p:nvPr>
            <p:ph type="ftr" sz="quarter" idx="11"/>
            <p:custDataLst>
              <p:tags r:id="rId5"/>
            </p:custDataLst>
          </p:nvPr>
        </p:nvSpPr>
        <p:spPr/>
        <p:txBody>
          <a:bodyPr/>
          <a:lstStyle/>
          <a:p>
            <a:r>
              <a:rPr lang="zh-TW" altLang="en-US"/>
              <a:t>郵務分流之必要性與效益分析</a:t>
            </a:r>
            <a:endParaRPr lang="zh-CN" altLang="en-US"/>
          </a:p>
        </p:txBody>
      </p:sp>
      <p:sp>
        <p:nvSpPr>
          <p:cNvPr id="6" name="灯片编号占位符 5"/>
          <p:cNvSpPr>
            <a:spLocks noGrp="1"/>
          </p:cNvSpPr>
          <p:nvPr>
            <p:ph type="sldNum" sz="quarter" idx="12"/>
            <p:custDataLst>
              <p:tags r:id="rId6"/>
            </p:custDataLst>
          </p:nvPr>
        </p:nvSpPr>
        <p:spPr/>
        <p:txBody>
          <a:bodyPr/>
          <a:lstStyle/>
          <a:p>
            <a:fld id="{9D4F821F-D48A-4D76-BF7F-FE37A625A5E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8" name="直角三角形 7"/>
          <p:cNvSpPr/>
          <p:nvPr>
            <p:custDataLst>
              <p:tags r:id="rId1"/>
            </p:custDataLst>
          </p:nvPr>
        </p:nvSpPr>
        <p:spPr>
          <a:xfrm rot="10800000">
            <a:off x="402041" y="655061"/>
            <a:ext cx="436159" cy="436159"/>
          </a:xfrm>
          <a:prstGeom prst="rtTriangle">
            <a:avLst/>
          </a:pr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3" name="日期占位符 2"/>
          <p:cNvSpPr>
            <a:spLocks noGrp="1"/>
          </p:cNvSpPr>
          <p:nvPr>
            <p:ph type="dt" sz="half" idx="10"/>
            <p:custDataLst>
              <p:tags r:id="rId2"/>
            </p:custDataLst>
          </p:nvPr>
        </p:nvSpPr>
        <p:spPr/>
        <p:txBody>
          <a:bodyPr/>
          <a:lstStyle/>
          <a:p>
            <a:fld id="{96BE2334-4DBB-4E23-872C-7764D1158784}" type="datetime1">
              <a:rPr lang="zh-CN" altLang="en-US" smtClean="0"/>
              <a:t>2019/5/14</a:t>
            </a:fld>
            <a:endParaRPr lang="zh-CN" altLang="en-US"/>
          </a:p>
        </p:txBody>
      </p:sp>
      <p:sp>
        <p:nvSpPr>
          <p:cNvPr id="4" name="页脚占位符 3"/>
          <p:cNvSpPr>
            <a:spLocks noGrp="1"/>
          </p:cNvSpPr>
          <p:nvPr>
            <p:ph type="ftr" sz="quarter" idx="11"/>
            <p:custDataLst>
              <p:tags r:id="rId3"/>
            </p:custDataLst>
          </p:nvPr>
        </p:nvSpPr>
        <p:spPr/>
        <p:txBody>
          <a:bodyPr/>
          <a:lstStyle/>
          <a:p>
            <a:r>
              <a:rPr lang="zh-TW" altLang="en-US"/>
              <a:t>郵務分流之必要性與效益分析</a:t>
            </a:r>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8"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6858000"/>
          </a:xfrm>
          <a:prstGeom prst="rect">
            <a:avLst/>
          </a:prstGeom>
          <a:solidFill>
            <a:schemeClr val="accent3">
              <a:lumMod val="50000"/>
              <a:alpha val="46000"/>
            </a:schemeClr>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2" name="标题 1"/>
          <p:cNvSpPr>
            <a:spLocks noGrp="1"/>
          </p:cNvSpPr>
          <p:nvPr>
            <p:ph type="title" hasCustomPrompt="1"/>
            <p:custDataLst>
              <p:tags r:id="rId2"/>
            </p:custDataLst>
          </p:nvPr>
        </p:nvSpPr>
        <p:spPr>
          <a:xfrm>
            <a:off x="1784465" y="2467836"/>
            <a:ext cx="8623070" cy="1202510"/>
          </a:xfrm>
        </p:spPr>
        <p:txBody>
          <a:bodyPr anchor="b" anchorCtr="0">
            <a:normAutofit/>
          </a:bodyPr>
          <a:lstStyle>
            <a:lvl1pPr algn="ctr">
              <a:defRPr sz="6000" b="1">
                <a:solidFill>
                  <a:schemeClr val="bg1"/>
                </a:solidFill>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32A99DA2-0C33-403A-8E95-2FCC91579575}" type="datetime1">
              <a:rPr lang="zh-CN" altLang="en-US" smtClean="0"/>
              <a:t>2019/5/14</a:t>
            </a:fld>
            <a:endParaRPr lang="zh-CN" altLang="en-US"/>
          </a:p>
        </p:txBody>
      </p:sp>
      <p:sp>
        <p:nvSpPr>
          <p:cNvPr id="4" name="页脚占位符 3"/>
          <p:cNvSpPr>
            <a:spLocks noGrp="1"/>
          </p:cNvSpPr>
          <p:nvPr>
            <p:ph type="ftr" sz="quarter" idx="11"/>
            <p:custDataLst>
              <p:tags r:id="rId4"/>
            </p:custDataLst>
          </p:nvPr>
        </p:nvSpPr>
        <p:spPr/>
        <p:txBody>
          <a:bodyPr/>
          <a:lstStyle/>
          <a:p>
            <a:r>
              <a:rPr lang="zh-TW" altLang="en-US"/>
              <a:t>郵務分流之必要性與效益分析</a:t>
            </a:r>
            <a:endParaRPr lang="zh-CN" altLang="en-US"/>
          </a:p>
        </p:txBody>
      </p:sp>
      <p:sp>
        <p:nvSpPr>
          <p:cNvPr id="5" name="灯片编号占位符 4"/>
          <p:cNvSpPr>
            <a:spLocks noGrp="1"/>
          </p:cNvSpPr>
          <p:nvPr>
            <p:ph type="sldNum" sz="quarter" idx="12"/>
            <p:custDataLst>
              <p:tags r:id="rId5"/>
            </p:custDataLst>
          </p:nvPr>
        </p:nvSpPr>
        <p:spPr/>
        <p:txBody>
          <a:bodyPr/>
          <a:lstStyle/>
          <a:p>
            <a:fld id="{9D4F821F-D48A-4D76-BF7F-FE37A625A5E6}" type="slidenum">
              <a:rPr lang="zh-CN" altLang="en-US" smtClean="0"/>
              <a:t>‹#›</a:t>
            </a:fld>
            <a:endParaRPr lang="zh-CN" altLang="en-US"/>
          </a:p>
        </p:txBody>
      </p:sp>
      <p:sp>
        <p:nvSpPr>
          <p:cNvPr id="8" name="文本占位符 7"/>
          <p:cNvSpPr>
            <a:spLocks noGrp="1"/>
          </p:cNvSpPr>
          <p:nvPr>
            <p:ph type="body" sz="quarter" idx="14"/>
            <p:custDataLst>
              <p:tags r:id="rId6"/>
            </p:custDataLst>
          </p:nvPr>
        </p:nvSpPr>
        <p:spPr>
          <a:xfrm>
            <a:off x="1784350" y="3736449"/>
            <a:ext cx="8623300" cy="636524"/>
          </a:xfrm>
        </p:spPr>
        <p:txBody>
          <a:bodyPr anchor="t"/>
          <a:lstStyle>
            <a:lvl1pPr marL="0" indent="0" algn="ctr">
              <a:buNone/>
              <a:defRPr>
                <a:solidFill>
                  <a:schemeClr val="bg1"/>
                </a:solidFill>
              </a:defRPr>
            </a:lvl1pPr>
            <a:lvl2pPr marL="457200" indent="0" algn="ctr">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1"/>
            <a:r>
              <a:rPr lang="zh-CN" altLang="en-US" sz="2400" dirty="0">
                <a:sym typeface="+mn-ea"/>
              </a:rPr>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任意多边形 87"/>
          <p:cNvSpPr/>
          <p:nvPr>
            <p:custDataLst>
              <p:tags r:id="rId1"/>
            </p:custDataLst>
          </p:nvPr>
        </p:nvSpPr>
        <p:spPr>
          <a:xfrm>
            <a:off x="19050" y="1370795"/>
            <a:ext cx="11569700" cy="98038"/>
          </a:xfrm>
          <a:custGeom>
            <a:avLst/>
            <a:gdLst>
              <a:gd name="connsiteX0" fmla="*/ 0 w 8821621"/>
              <a:gd name="connsiteY0" fmla="*/ 0 h 98038"/>
              <a:gd name="connsiteX1" fmla="*/ 8723583 w 8821621"/>
              <a:gd name="connsiteY1" fmla="*/ 0 h 98038"/>
              <a:gd name="connsiteX2" fmla="*/ 8821621 w 8821621"/>
              <a:gd name="connsiteY2" fmla="*/ 98038 h 98038"/>
              <a:gd name="connsiteX3" fmla="*/ 0 w 8821621"/>
              <a:gd name="connsiteY3" fmla="*/ 98038 h 98038"/>
              <a:gd name="connsiteX4" fmla="*/ 0 w 8821621"/>
              <a:gd name="connsiteY4" fmla="*/ 0 h 98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1621" h="98038">
                <a:moveTo>
                  <a:pt x="0" y="0"/>
                </a:moveTo>
                <a:lnTo>
                  <a:pt x="8723583" y="0"/>
                </a:lnTo>
                <a:lnTo>
                  <a:pt x="8821621" y="98038"/>
                </a:lnTo>
                <a:lnTo>
                  <a:pt x="0" y="98038"/>
                </a:lnTo>
                <a:lnTo>
                  <a:pt x="0" y="0"/>
                </a:lnTo>
                <a:close/>
              </a:path>
            </a:pathLst>
          </a:cu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8" name="直角三角形 7"/>
          <p:cNvSpPr/>
          <p:nvPr>
            <p:custDataLst>
              <p:tags r:id="rId2"/>
            </p:custDataLst>
          </p:nvPr>
        </p:nvSpPr>
        <p:spPr>
          <a:xfrm>
            <a:off x="2117" y="934636"/>
            <a:ext cx="436159" cy="436159"/>
          </a:xfrm>
          <a:prstGeom prst="rtTriangle">
            <a:avLst/>
          </a:pr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2" name="标题 1"/>
          <p:cNvSpPr>
            <a:spLocks noGrp="1"/>
          </p:cNvSpPr>
          <p:nvPr>
            <p:ph type="title"/>
            <p:custDataLst>
              <p:tags r:id="rId3"/>
            </p:custDataLst>
          </p:nvPr>
        </p:nvSpPr>
        <p:spPr/>
        <p:txBody>
          <a:bodyPr/>
          <a:lstStyle/>
          <a:p>
            <a:r>
              <a:rPr lang="zh-CN" altLang="en-US"/>
              <a:t>单击此处编辑母版标题样式</a:t>
            </a:r>
          </a:p>
        </p:txBody>
      </p:sp>
      <p:sp>
        <p:nvSpPr>
          <p:cNvPr id="3" name="内容占位符 2"/>
          <p:cNvSpPr>
            <a:spLocks noGrp="1"/>
          </p:cNvSpPr>
          <p:nvPr>
            <p:ph idx="1"/>
            <p:custDataLst>
              <p:tags r:id="rId4"/>
            </p:custDataLst>
          </p:nvPr>
        </p:nvSpPr>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81C65B20-22D4-4B27-9089-1A0B124595CA}" type="datetime1">
              <a:rPr lang="zh-CN" altLang="en-US" smtClean="0"/>
              <a:t>2019/5/14</a:t>
            </a:fld>
            <a:endParaRPr lang="zh-CN" altLang="en-US"/>
          </a:p>
        </p:txBody>
      </p:sp>
      <p:sp>
        <p:nvSpPr>
          <p:cNvPr id="5" name="页脚占位符 4"/>
          <p:cNvSpPr>
            <a:spLocks noGrp="1"/>
          </p:cNvSpPr>
          <p:nvPr>
            <p:ph type="ftr" sz="quarter" idx="11"/>
            <p:custDataLst>
              <p:tags r:id="rId6"/>
            </p:custDataLst>
          </p:nvPr>
        </p:nvSpPr>
        <p:spPr/>
        <p:txBody>
          <a:bodyPr/>
          <a:lstStyle/>
          <a:p>
            <a:r>
              <a:rPr lang="zh-TW" altLang="en-US"/>
              <a:t>郵務分流之必要性與效益分析</a:t>
            </a:r>
            <a:endParaRPr lang="zh-CN" altLang="en-US"/>
          </a:p>
        </p:txBody>
      </p:sp>
      <p:sp>
        <p:nvSpPr>
          <p:cNvPr id="6" name="灯片编号占位符 5"/>
          <p:cNvSpPr>
            <a:spLocks noGrp="1"/>
          </p:cNvSpPr>
          <p:nvPr>
            <p:ph type="sldNum" sz="quarter" idx="12"/>
            <p:custDataLst>
              <p:tags r:id="rId7"/>
            </p:custDataLst>
          </p:nvPr>
        </p:nvSpPr>
        <p:spPr/>
        <p:txBody>
          <a:bodyPr/>
          <a:lstStyle/>
          <a:p>
            <a:fld id="{9D4F821F-D48A-4D76-BF7F-FE37A625A5E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6"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4" name="矩形 23"/>
          <p:cNvSpPr/>
          <p:nvPr>
            <p:custDataLst>
              <p:tags r:id="rId1"/>
            </p:custDataLst>
          </p:nvPr>
        </p:nvSpPr>
        <p:spPr>
          <a:xfrm>
            <a:off x="0" y="0"/>
            <a:ext cx="12192000" cy="6858000"/>
          </a:xfrm>
          <a:prstGeom prst="rect">
            <a:avLst/>
          </a:prstGeom>
          <a:solidFill>
            <a:schemeClr val="accent3">
              <a:lumMod val="50000"/>
              <a:alpha val="46000"/>
            </a:schemeClr>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grpSp>
        <p:nvGrpSpPr>
          <p:cNvPr id="7" name="组合 6"/>
          <p:cNvGrpSpPr/>
          <p:nvPr>
            <p:custDataLst>
              <p:tags r:id="rId2"/>
            </p:custDataLst>
          </p:nvPr>
        </p:nvGrpSpPr>
        <p:grpSpPr>
          <a:xfrm>
            <a:off x="2799311" y="0"/>
            <a:ext cx="6544194" cy="6544158"/>
            <a:chOff x="4324653" y="1859844"/>
            <a:chExt cx="3521246" cy="3521227"/>
          </a:xfrm>
          <a:solidFill>
            <a:schemeClr val="accent2">
              <a:alpha val="84000"/>
            </a:schemeClr>
          </a:solidFill>
        </p:grpSpPr>
        <p:sp>
          <p:nvSpPr>
            <p:cNvPr id="8" name="任意多边形 61"/>
            <p:cNvSpPr/>
            <p:nvPr>
              <p:custDataLst>
                <p:tags r:id="rId9"/>
              </p:custDataLst>
            </p:nvPr>
          </p:nvSpPr>
          <p:spPr>
            <a:xfrm rot="1800000">
              <a:off x="5917386" y="1859844"/>
              <a:ext cx="553950" cy="319823"/>
            </a:xfrm>
            <a:custGeom>
              <a:avLst/>
              <a:gdLst>
                <a:gd name="connsiteX0" fmla="*/ 212467 w 435708"/>
                <a:gd name="connsiteY0" fmla="*/ 45118 h 251556"/>
                <a:gd name="connsiteX1" fmla="*/ 248965 w 435708"/>
                <a:gd name="connsiteY1" fmla="*/ 25912 h 251556"/>
                <a:gd name="connsiteX2" fmla="*/ 260837 w 435708"/>
                <a:gd name="connsiteY2" fmla="*/ 22394 h 251556"/>
                <a:gd name="connsiteX3" fmla="*/ 271711 w 435708"/>
                <a:gd name="connsiteY3" fmla="*/ 16491 h 251556"/>
                <a:gd name="connsiteX4" fmla="*/ 353392 w 435708"/>
                <a:gd name="connsiteY4" fmla="*/ 0 h 251556"/>
                <a:gd name="connsiteX5" fmla="*/ 435708 w 435708"/>
                <a:gd name="connsiteY5" fmla="*/ 0 h 251556"/>
                <a:gd name="connsiteX6" fmla="*/ 0 w 435708"/>
                <a:gd name="connsiteY6" fmla="*/ 251556 h 251556"/>
                <a:gd name="connsiteX7" fmla="*/ 179548 w 435708"/>
                <a:gd name="connsiteY7" fmla="*/ 72008 h 251556"/>
                <a:gd name="connsiteX8" fmla="*/ 212467 w 435708"/>
                <a:gd name="connsiteY8" fmla="*/ 45118 h 25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708" h="251556">
                  <a:moveTo>
                    <a:pt x="212467" y="45118"/>
                  </a:moveTo>
                  <a:cubicBezTo>
                    <a:pt x="224103" y="37436"/>
                    <a:pt x="236335" y="31033"/>
                    <a:pt x="248965" y="25912"/>
                  </a:cubicBezTo>
                  <a:lnTo>
                    <a:pt x="260837" y="22394"/>
                  </a:lnTo>
                  <a:lnTo>
                    <a:pt x="271711" y="16491"/>
                  </a:lnTo>
                  <a:cubicBezTo>
                    <a:pt x="296816" y="5872"/>
                    <a:pt x="324418" y="0"/>
                    <a:pt x="353392" y="0"/>
                  </a:cubicBezTo>
                  <a:lnTo>
                    <a:pt x="435708" y="0"/>
                  </a:lnTo>
                  <a:lnTo>
                    <a:pt x="0" y="251556"/>
                  </a:lnTo>
                  <a:lnTo>
                    <a:pt x="179548" y="72008"/>
                  </a:lnTo>
                  <a:cubicBezTo>
                    <a:pt x="189792" y="61764"/>
                    <a:pt x="200831" y="52801"/>
                    <a:pt x="212467" y="4511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62"/>
            <p:cNvSpPr/>
            <p:nvPr>
              <p:custDataLst>
                <p:tags r:id="rId10"/>
              </p:custDataLst>
            </p:nvPr>
          </p:nvSpPr>
          <p:spPr>
            <a:xfrm rot="1800000">
              <a:off x="5339463" y="1876383"/>
              <a:ext cx="452298" cy="452298"/>
            </a:xfrm>
            <a:custGeom>
              <a:avLst/>
              <a:gdLst>
                <a:gd name="connsiteX0" fmla="*/ 135854 w 355754"/>
                <a:gd name="connsiteY0" fmla="*/ 126959 h 355754"/>
                <a:gd name="connsiteX1" fmla="*/ 355754 w 355754"/>
                <a:gd name="connsiteY1" fmla="*/ 0 h 355754"/>
                <a:gd name="connsiteX2" fmla="*/ 0 w 355754"/>
                <a:gd name="connsiteY2" fmla="*/ 355754 h 355754"/>
                <a:gd name="connsiteX3" fmla="*/ 21305 w 355754"/>
                <a:gd name="connsiteY3" fmla="*/ 276242 h 355754"/>
                <a:gd name="connsiteX4" fmla="*/ 58373 w 355754"/>
                <a:gd name="connsiteY4" fmla="*/ 201612 h 355754"/>
                <a:gd name="connsiteX5" fmla="*/ 66896 w 355754"/>
                <a:gd name="connsiteY5" fmla="*/ 192630 h 355754"/>
                <a:gd name="connsiteX6" fmla="*/ 73362 w 355754"/>
                <a:gd name="connsiteY6" fmla="*/ 182081 h 355754"/>
                <a:gd name="connsiteX7" fmla="*/ 135854 w 355754"/>
                <a:gd name="connsiteY7" fmla="*/ 126959 h 35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54" h="355754">
                  <a:moveTo>
                    <a:pt x="135854" y="126959"/>
                  </a:moveTo>
                  <a:lnTo>
                    <a:pt x="355754" y="0"/>
                  </a:lnTo>
                  <a:lnTo>
                    <a:pt x="0" y="355754"/>
                  </a:lnTo>
                  <a:lnTo>
                    <a:pt x="21305" y="276242"/>
                  </a:lnTo>
                  <a:cubicBezTo>
                    <a:pt x="28804" y="248256"/>
                    <a:pt x="41619" y="223114"/>
                    <a:pt x="58373" y="201612"/>
                  </a:cubicBezTo>
                  <a:lnTo>
                    <a:pt x="66896" y="192630"/>
                  </a:lnTo>
                  <a:lnTo>
                    <a:pt x="73362" y="182081"/>
                  </a:lnTo>
                  <a:cubicBezTo>
                    <a:pt x="89794" y="160333"/>
                    <a:pt x="110762" y="141446"/>
                    <a:pt x="135854" y="12695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63"/>
            <p:cNvSpPr/>
            <p:nvPr>
              <p:custDataLst>
                <p:tags r:id="rId11"/>
              </p:custDataLst>
            </p:nvPr>
          </p:nvSpPr>
          <p:spPr>
            <a:xfrm rot="1800000">
              <a:off x="6494514" y="2093164"/>
              <a:ext cx="639650" cy="92711"/>
            </a:xfrm>
            <a:custGeom>
              <a:avLst/>
              <a:gdLst>
                <a:gd name="connsiteX0" fmla="*/ 0 w 503116"/>
                <a:gd name="connsiteY0" fmla="*/ 72922 h 72922"/>
                <a:gd name="connsiteX1" fmla="*/ 71289 w 503116"/>
                <a:gd name="connsiteY1" fmla="*/ 31763 h 72922"/>
                <a:gd name="connsiteX2" fmla="*/ 150271 w 503116"/>
                <a:gd name="connsiteY2" fmla="*/ 5205 h 72922"/>
                <a:gd name="connsiteX3" fmla="*/ 162638 w 503116"/>
                <a:gd name="connsiteY3" fmla="*/ 4879 h 72922"/>
                <a:gd name="connsiteX4" fmla="*/ 174680 w 503116"/>
                <a:gd name="connsiteY4" fmla="*/ 1990 h 72922"/>
                <a:gd name="connsiteX5" fmla="*/ 257845 w 503116"/>
                <a:gd name="connsiteY5" fmla="*/ 7202 h 72922"/>
                <a:gd name="connsiteX6" fmla="*/ 503116 w 503116"/>
                <a:gd name="connsiteY6" fmla="*/ 72922 h 72922"/>
                <a:gd name="connsiteX7" fmla="*/ 0 w 503116"/>
                <a:gd name="connsiteY7" fmla="*/ 72922 h 7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116" h="72922">
                  <a:moveTo>
                    <a:pt x="0" y="72922"/>
                  </a:moveTo>
                  <a:lnTo>
                    <a:pt x="71289" y="31763"/>
                  </a:lnTo>
                  <a:cubicBezTo>
                    <a:pt x="96380" y="17277"/>
                    <a:pt x="123221" y="8562"/>
                    <a:pt x="150271" y="5205"/>
                  </a:cubicBezTo>
                  <a:lnTo>
                    <a:pt x="162638" y="4879"/>
                  </a:lnTo>
                  <a:lnTo>
                    <a:pt x="174680" y="1990"/>
                  </a:lnTo>
                  <a:cubicBezTo>
                    <a:pt x="201679" y="-1769"/>
                    <a:pt x="229859" y="-297"/>
                    <a:pt x="257845" y="7202"/>
                  </a:cubicBezTo>
                  <a:lnTo>
                    <a:pt x="503116" y="72922"/>
                  </a:lnTo>
                  <a:lnTo>
                    <a:pt x="0" y="729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64"/>
            <p:cNvSpPr/>
            <p:nvPr>
              <p:custDataLst>
                <p:tags r:id="rId12"/>
              </p:custDataLst>
            </p:nvPr>
          </p:nvSpPr>
          <p:spPr>
            <a:xfrm rot="1800000">
              <a:off x="4947760" y="2102529"/>
              <a:ext cx="165555" cy="617851"/>
            </a:xfrm>
            <a:custGeom>
              <a:avLst/>
              <a:gdLst>
                <a:gd name="connsiteX0" fmla="*/ 130216 w 130216"/>
                <a:gd name="connsiteY0" fmla="*/ 0 h 485970"/>
                <a:gd name="connsiteX1" fmla="*/ 0 w 130216"/>
                <a:gd name="connsiteY1" fmla="*/ 485970 h 485970"/>
                <a:gd name="connsiteX2" fmla="*/ 0 w 130216"/>
                <a:gd name="connsiteY2" fmla="*/ 232051 h 485970"/>
                <a:gd name="connsiteX3" fmla="*/ 16490 w 130216"/>
                <a:gd name="connsiteY3" fmla="*/ 150371 h 485970"/>
                <a:gd name="connsiteX4" fmla="*/ 23514 w 130216"/>
                <a:gd name="connsiteY4" fmla="*/ 139953 h 485970"/>
                <a:gd name="connsiteX5" fmla="*/ 25912 w 130216"/>
                <a:gd name="connsiteY5" fmla="*/ 127624 h 485970"/>
                <a:gd name="connsiteX6" fmla="*/ 72009 w 130216"/>
                <a:gd name="connsiteY6" fmla="*/ 58207 h 485970"/>
                <a:gd name="connsiteX7" fmla="*/ 130216 w 130216"/>
                <a:gd name="connsiteY7" fmla="*/ 0 h 48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216" h="485970">
                  <a:moveTo>
                    <a:pt x="130216" y="0"/>
                  </a:moveTo>
                  <a:lnTo>
                    <a:pt x="0" y="485970"/>
                  </a:lnTo>
                  <a:lnTo>
                    <a:pt x="0" y="232051"/>
                  </a:lnTo>
                  <a:cubicBezTo>
                    <a:pt x="0" y="203077"/>
                    <a:pt x="5872" y="175475"/>
                    <a:pt x="16490" y="150371"/>
                  </a:cubicBezTo>
                  <a:lnTo>
                    <a:pt x="23514" y="139953"/>
                  </a:lnTo>
                  <a:lnTo>
                    <a:pt x="25912" y="127624"/>
                  </a:lnTo>
                  <a:cubicBezTo>
                    <a:pt x="36156" y="102363"/>
                    <a:pt x="51521" y="78694"/>
                    <a:pt x="72009" y="58207"/>
                  </a:cubicBezTo>
                  <a:lnTo>
                    <a:pt x="13021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65"/>
            <p:cNvSpPr/>
            <p:nvPr>
              <p:custDataLst>
                <p:tags r:id="rId13"/>
              </p:custDataLst>
            </p:nvPr>
          </p:nvSpPr>
          <p:spPr>
            <a:xfrm rot="1800000">
              <a:off x="6985362" y="2482953"/>
              <a:ext cx="617848" cy="165551"/>
            </a:xfrm>
            <a:custGeom>
              <a:avLst/>
              <a:gdLst>
                <a:gd name="connsiteX0" fmla="*/ 0 w 485967"/>
                <a:gd name="connsiteY0" fmla="*/ 0 h 130214"/>
                <a:gd name="connsiteX1" fmla="*/ 253916 w 485967"/>
                <a:gd name="connsiteY1" fmla="*/ 0 h 130214"/>
                <a:gd name="connsiteX2" fmla="*/ 335596 w 485967"/>
                <a:gd name="connsiteY2" fmla="*/ 16490 h 130214"/>
                <a:gd name="connsiteX3" fmla="*/ 346468 w 485967"/>
                <a:gd name="connsiteY3" fmla="*/ 22393 h 130214"/>
                <a:gd name="connsiteX4" fmla="*/ 358342 w 485967"/>
                <a:gd name="connsiteY4" fmla="*/ 25910 h 130214"/>
                <a:gd name="connsiteX5" fmla="*/ 427760 w 485967"/>
                <a:gd name="connsiteY5" fmla="*/ 72007 h 130214"/>
                <a:gd name="connsiteX6" fmla="*/ 485967 w 485967"/>
                <a:gd name="connsiteY6" fmla="*/ 130214 h 130214"/>
                <a:gd name="connsiteX7" fmla="*/ 0 w 485967"/>
                <a:gd name="connsiteY7" fmla="*/ 0 h 13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67" h="130214">
                  <a:moveTo>
                    <a:pt x="0" y="0"/>
                  </a:moveTo>
                  <a:lnTo>
                    <a:pt x="253916" y="0"/>
                  </a:lnTo>
                  <a:cubicBezTo>
                    <a:pt x="282889" y="0"/>
                    <a:pt x="310491" y="5872"/>
                    <a:pt x="335596" y="16490"/>
                  </a:cubicBezTo>
                  <a:lnTo>
                    <a:pt x="346468" y="22393"/>
                  </a:lnTo>
                  <a:lnTo>
                    <a:pt x="358342" y="25910"/>
                  </a:lnTo>
                  <a:cubicBezTo>
                    <a:pt x="383602" y="36154"/>
                    <a:pt x="407272" y="51519"/>
                    <a:pt x="427760" y="72007"/>
                  </a:cubicBezTo>
                  <a:lnTo>
                    <a:pt x="485967" y="13021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66"/>
            <p:cNvSpPr/>
            <p:nvPr>
              <p:custDataLst>
                <p:tags r:id="rId14"/>
              </p:custDataLst>
            </p:nvPr>
          </p:nvSpPr>
          <p:spPr>
            <a:xfrm rot="1800000">
              <a:off x="4557977" y="2571576"/>
              <a:ext cx="92710" cy="639648"/>
            </a:xfrm>
            <a:custGeom>
              <a:avLst/>
              <a:gdLst>
                <a:gd name="connsiteX0" fmla="*/ 72921 w 72921"/>
                <a:gd name="connsiteY0" fmla="*/ 0 h 503113"/>
                <a:gd name="connsiteX1" fmla="*/ 72921 w 72921"/>
                <a:gd name="connsiteY1" fmla="*/ 503113 h 503113"/>
                <a:gd name="connsiteX2" fmla="*/ 31763 w 72921"/>
                <a:gd name="connsiteY2" fmla="*/ 431824 h 503113"/>
                <a:gd name="connsiteX3" fmla="*/ 5204 w 72921"/>
                <a:gd name="connsiteY3" fmla="*/ 352841 h 503113"/>
                <a:gd name="connsiteX4" fmla="*/ 6078 w 72921"/>
                <a:gd name="connsiteY4" fmla="*/ 340309 h 503113"/>
                <a:gd name="connsiteX5" fmla="*/ 1990 w 72921"/>
                <a:gd name="connsiteY5" fmla="*/ 328432 h 503113"/>
                <a:gd name="connsiteX6" fmla="*/ 7202 w 72921"/>
                <a:gd name="connsiteY6" fmla="*/ 245266 h 503113"/>
                <a:gd name="connsiteX7" fmla="*/ 72921 w 72921"/>
                <a:gd name="connsiteY7" fmla="*/ 0 h 50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921" h="503113">
                  <a:moveTo>
                    <a:pt x="72921" y="0"/>
                  </a:moveTo>
                  <a:lnTo>
                    <a:pt x="72921" y="503113"/>
                  </a:lnTo>
                  <a:lnTo>
                    <a:pt x="31763" y="431824"/>
                  </a:lnTo>
                  <a:cubicBezTo>
                    <a:pt x="17276" y="406732"/>
                    <a:pt x="8560" y="379892"/>
                    <a:pt x="5204" y="352841"/>
                  </a:cubicBezTo>
                  <a:lnTo>
                    <a:pt x="6078" y="340309"/>
                  </a:lnTo>
                  <a:lnTo>
                    <a:pt x="1990" y="328432"/>
                  </a:lnTo>
                  <a:cubicBezTo>
                    <a:pt x="-1769" y="301433"/>
                    <a:pt x="-297" y="273253"/>
                    <a:pt x="7202" y="245266"/>
                  </a:cubicBezTo>
                  <a:lnTo>
                    <a:pt x="7292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67"/>
            <p:cNvSpPr/>
            <p:nvPr>
              <p:custDataLst>
                <p:tags r:id="rId15"/>
              </p:custDataLst>
            </p:nvPr>
          </p:nvSpPr>
          <p:spPr>
            <a:xfrm rot="1800000">
              <a:off x="7377063" y="2874649"/>
              <a:ext cx="452294" cy="452295"/>
            </a:xfrm>
            <a:custGeom>
              <a:avLst/>
              <a:gdLst>
                <a:gd name="connsiteX0" fmla="*/ 0 w 355751"/>
                <a:gd name="connsiteY0" fmla="*/ 0 h 355751"/>
                <a:gd name="connsiteX1" fmla="*/ 79510 w 355751"/>
                <a:gd name="connsiteY1" fmla="*/ 21305 h 355751"/>
                <a:gd name="connsiteX2" fmla="*/ 154139 w 355751"/>
                <a:gd name="connsiteY2" fmla="*/ 58375 h 355751"/>
                <a:gd name="connsiteX3" fmla="*/ 163120 w 355751"/>
                <a:gd name="connsiteY3" fmla="*/ 66895 h 355751"/>
                <a:gd name="connsiteX4" fmla="*/ 173672 w 355751"/>
                <a:gd name="connsiteY4" fmla="*/ 73362 h 355751"/>
                <a:gd name="connsiteX5" fmla="*/ 228793 w 355751"/>
                <a:gd name="connsiteY5" fmla="*/ 135855 h 355751"/>
                <a:gd name="connsiteX6" fmla="*/ 355751 w 355751"/>
                <a:gd name="connsiteY6" fmla="*/ 355751 h 355751"/>
                <a:gd name="connsiteX7" fmla="*/ 0 w 355751"/>
                <a:gd name="connsiteY7" fmla="*/ 0 h 35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51" h="355751">
                  <a:moveTo>
                    <a:pt x="0" y="0"/>
                  </a:moveTo>
                  <a:lnTo>
                    <a:pt x="79510" y="21305"/>
                  </a:lnTo>
                  <a:cubicBezTo>
                    <a:pt x="107497" y="28803"/>
                    <a:pt x="132638" y="41620"/>
                    <a:pt x="154139" y="58375"/>
                  </a:cubicBezTo>
                  <a:lnTo>
                    <a:pt x="163120" y="66895"/>
                  </a:lnTo>
                  <a:lnTo>
                    <a:pt x="173672" y="73362"/>
                  </a:lnTo>
                  <a:cubicBezTo>
                    <a:pt x="195421" y="89794"/>
                    <a:pt x="214306" y="110763"/>
                    <a:pt x="228793" y="135855"/>
                  </a:cubicBezTo>
                  <a:lnTo>
                    <a:pt x="355751" y="355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68"/>
            <p:cNvSpPr/>
            <p:nvPr>
              <p:custDataLst>
                <p:tags r:id="rId16"/>
              </p:custDataLst>
            </p:nvPr>
          </p:nvSpPr>
          <p:spPr>
            <a:xfrm rot="1800000">
              <a:off x="4324653" y="3234404"/>
              <a:ext cx="319823" cy="553951"/>
            </a:xfrm>
            <a:custGeom>
              <a:avLst/>
              <a:gdLst>
                <a:gd name="connsiteX0" fmla="*/ 0 w 251556"/>
                <a:gd name="connsiteY0" fmla="*/ 0 h 435708"/>
                <a:gd name="connsiteX1" fmla="*/ 251556 w 251556"/>
                <a:gd name="connsiteY1" fmla="*/ 435708 h 435708"/>
                <a:gd name="connsiteX2" fmla="*/ 72008 w 251556"/>
                <a:gd name="connsiteY2" fmla="*/ 256160 h 435708"/>
                <a:gd name="connsiteX3" fmla="*/ 25912 w 251556"/>
                <a:gd name="connsiteY3" fmla="*/ 186743 h 435708"/>
                <a:gd name="connsiteX4" fmla="*/ 22396 w 251556"/>
                <a:gd name="connsiteY4" fmla="*/ 174876 h 435708"/>
                <a:gd name="connsiteX5" fmla="*/ 16490 w 251556"/>
                <a:gd name="connsiteY5" fmla="*/ 163997 h 435708"/>
                <a:gd name="connsiteX6" fmla="*/ 0 w 251556"/>
                <a:gd name="connsiteY6" fmla="*/ 82316 h 435708"/>
                <a:gd name="connsiteX7" fmla="*/ 0 w 251556"/>
                <a:gd name="connsiteY7" fmla="*/ 0 h 43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56" h="435708">
                  <a:moveTo>
                    <a:pt x="0" y="0"/>
                  </a:moveTo>
                  <a:lnTo>
                    <a:pt x="251556" y="435708"/>
                  </a:lnTo>
                  <a:lnTo>
                    <a:pt x="72008" y="256160"/>
                  </a:lnTo>
                  <a:cubicBezTo>
                    <a:pt x="51521" y="235673"/>
                    <a:pt x="36157" y="212003"/>
                    <a:pt x="25912" y="186743"/>
                  </a:cubicBezTo>
                  <a:lnTo>
                    <a:pt x="22396" y="174876"/>
                  </a:lnTo>
                  <a:lnTo>
                    <a:pt x="16490" y="163997"/>
                  </a:lnTo>
                  <a:cubicBezTo>
                    <a:pt x="5871" y="138891"/>
                    <a:pt x="0" y="111290"/>
                    <a:pt x="0" y="8231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69"/>
            <p:cNvSpPr/>
            <p:nvPr>
              <p:custDataLst>
                <p:tags r:id="rId17"/>
              </p:custDataLst>
            </p:nvPr>
          </p:nvSpPr>
          <p:spPr>
            <a:xfrm rot="1800000">
              <a:off x="7526072" y="3452572"/>
              <a:ext cx="319827" cy="553957"/>
            </a:xfrm>
            <a:custGeom>
              <a:avLst/>
              <a:gdLst>
                <a:gd name="connsiteX0" fmla="*/ 0 w 251559"/>
                <a:gd name="connsiteY0" fmla="*/ 0 h 435713"/>
                <a:gd name="connsiteX1" fmla="*/ 179550 w 251559"/>
                <a:gd name="connsiteY1" fmla="*/ 179551 h 435713"/>
                <a:gd name="connsiteX2" fmla="*/ 225646 w 251559"/>
                <a:gd name="connsiteY2" fmla="*/ 248968 h 435713"/>
                <a:gd name="connsiteX3" fmla="*/ 229163 w 251559"/>
                <a:gd name="connsiteY3" fmla="*/ 260838 h 435713"/>
                <a:gd name="connsiteX4" fmla="*/ 235068 w 251559"/>
                <a:gd name="connsiteY4" fmla="*/ 271715 h 435713"/>
                <a:gd name="connsiteX5" fmla="*/ 251559 w 251559"/>
                <a:gd name="connsiteY5" fmla="*/ 353396 h 435713"/>
                <a:gd name="connsiteX6" fmla="*/ 251559 w 251559"/>
                <a:gd name="connsiteY6" fmla="*/ 435713 h 435713"/>
                <a:gd name="connsiteX7" fmla="*/ 0 w 251559"/>
                <a:gd name="connsiteY7" fmla="*/ 0 h 4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59" h="435713">
                  <a:moveTo>
                    <a:pt x="0" y="0"/>
                  </a:moveTo>
                  <a:lnTo>
                    <a:pt x="179550" y="179551"/>
                  </a:lnTo>
                  <a:cubicBezTo>
                    <a:pt x="200037" y="200038"/>
                    <a:pt x="215403" y="223708"/>
                    <a:pt x="225646" y="248968"/>
                  </a:cubicBezTo>
                  <a:lnTo>
                    <a:pt x="229163" y="260838"/>
                  </a:lnTo>
                  <a:lnTo>
                    <a:pt x="235068" y="271715"/>
                  </a:lnTo>
                  <a:cubicBezTo>
                    <a:pt x="245687" y="296821"/>
                    <a:pt x="251558" y="324422"/>
                    <a:pt x="251559" y="353396"/>
                  </a:cubicBezTo>
                  <a:lnTo>
                    <a:pt x="251559" y="435713"/>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70"/>
            <p:cNvSpPr/>
            <p:nvPr>
              <p:custDataLst>
                <p:tags r:id="rId18"/>
              </p:custDataLst>
            </p:nvPr>
          </p:nvSpPr>
          <p:spPr>
            <a:xfrm rot="1800000">
              <a:off x="4341190" y="3913977"/>
              <a:ext cx="452298" cy="452297"/>
            </a:xfrm>
            <a:custGeom>
              <a:avLst/>
              <a:gdLst>
                <a:gd name="connsiteX0" fmla="*/ 0 w 355754"/>
                <a:gd name="connsiteY0" fmla="*/ 0 h 355753"/>
                <a:gd name="connsiteX1" fmla="*/ 355754 w 355754"/>
                <a:gd name="connsiteY1" fmla="*/ 355753 h 355753"/>
                <a:gd name="connsiteX2" fmla="*/ 276243 w 355754"/>
                <a:gd name="connsiteY2" fmla="*/ 334449 h 355753"/>
                <a:gd name="connsiteX3" fmla="*/ 201613 w 355754"/>
                <a:gd name="connsiteY3" fmla="*/ 297380 h 355753"/>
                <a:gd name="connsiteX4" fmla="*/ 192635 w 355754"/>
                <a:gd name="connsiteY4" fmla="*/ 288861 h 355753"/>
                <a:gd name="connsiteX5" fmla="*/ 182082 w 355754"/>
                <a:gd name="connsiteY5" fmla="*/ 282392 h 355753"/>
                <a:gd name="connsiteX6" fmla="*/ 126960 w 355754"/>
                <a:gd name="connsiteY6" fmla="*/ 219900 h 355753"/>
                <a:gd name="connsiteX7" fmla="*/ 0 w 355754"/>
                <a:gd name="connsiteY7" fmla="*/ 0 h 35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54" h="355753">
                  <a:moveTo>
                    <a:pt x="0" y="0"/>
                  </a:moveTo>
                  <a:lnTo>
                    <a:pt x="355754" y="355753"/>
                  </a:lnTo>
                  <a:lnTo>
                    <a:pt x="276243" y="334449"/>
                  </a:lnTo>
                  <a:cubicBezTo>
                    <a:pt x="248257" y="326951"/>
                    <a:pt x="223115" y="314134"/>
                    <a:pt x="201613" y="297380"/>
                  </a:cubicBezTo>
                  <a:lnTo>
                    <a:pt x="192635" y="288861"/>
                  </a:lnTo>
                  <a:lnTo>
                    <a:pt x="182082" y="282392"/>
                  </a:lnTo>
                  <a:cubicBezTo>
                    <a:pt x="160333" y="265959"/>
                    <a:pt x="141447" y="244992"/>
                    <a:pt x="126960" y="21990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71"/>
            <p:cNvSpPr/>
            <p:nvPr>
              <p:custDataLst>
                <p:tags r:id="rId19"/>
              </p:custDataLst>
            </p:nvPr>
          </p:nvSpPr>
          <p:spPr>
            <a:xfrm rot="1800000">
              <a:off x="7519861" y="4029697"/>
              <a:ext cx="92710" cy="639649"/>
            </a:xfrm>
            <a:custGeom>
              <a:avLst/>
              <a:gdLst>
                <a:gd name="connsiteX0" fmla="*/ 1 w 72921"/>
                <a:gd name="connsiteY0" fmla="*/ 0 h 503114"/>
                <a:gd name="connsiteX1" fmla="*/ 41158 w 72921"/>
                <a:gd name="connsiteY1" fmla="*/ 71288 h 503114"/>
                <a:gd name="connsiteX2" fmla="*/ 67718 w 72921"/>
                <a:gd name="connsiteY2" fmla="*/ 150271 h 503114"/>
                <a:gd name="connsiteX3" fmla="*/ 68043 w 72921"/>
                <a:gd name="connsiteY3" fmla="*/ 162645 h 503114"/>
                <a:gd name="connsiteX4" fmla="*/ 70931 w 72921"/>
                <a:gd name="connsiteY4" fmla="*/ 174679 h 503114"/>
                <a:gd name="connsiteX5" fmla="*/ 65720 w 72921"/>
                <a:gd name="connsiteY5" fmla="*/ 257845 h 503114"/>
                <a:gd name="connsiteX6" fmla="*/ 0 w 72921"/>
                <a:gd name="connsiteY6" fmla="*/ 503114 h 503114"/>
                <a:gd name="connsiteX7" fmla="*/ 1 w 72921"/>
                <a:gd name="connsiteY7" fmla="*/ 0 h 50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921" h="503114">
                  <a:moveTo>
                    <a:pt x="1" y="0"/>
                  </a:moveTo>
                  <a:lnTo>
                    <a:pt x="41158" y="71288"/>
                  </a:lnTo>
                  <a:cubicBezTo>
                    <a:pt x="55645" y="96380"/>
                    <a:pt x="64362" y="123220"/>
                    <a:pt x="67718" y="150271"/>
                  </a:cubicBezTo>
                  <a:lnTo>
                    <a:pt x="68043" y="162645"/>
                  </a:lnTo>
                  <a:lnTo>
                    <a:pt x="70931" y="174679"/>
                  </a:lnTo>
                  <a:cubicBezTo>
                    <a:pt x="74690" y="201678"/>
                    <a:pt x="73218" y="229859"/>
                    <a:pt x="65720" y="257845"/>
                  </a:cubicBezTo>
                  <a:lnTo>
                    <a:pt x="0" y="503114"/>
                  </a:lnTo>
                  <a:lnTo>
                    <a:pt x="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72"/>
            <p:cNvSpPr/>
            <p:nvPr>
              <p:custDataLst>
                <p:tags r:id="rId20"/>
              </p:custDataLst>
            </p:nvPr>
          </p:nvSpPr>
          <p:spPr>
            <a:xfrm rot="1800000">
              <a:off x="4567339" y="4592418"/>
              <a:ext cx="617850" cy="165555"/>
            </a:xfrm>
            <a:custGeom>
              <a:avLst/>
              <a:gdLst>
                <a:gd name="connsiteX0" fmla="*/ 0 w 485969"/>
                <a:gd name="connsiteY0" fmla="*/ 0 h 130216"/>
                <a:gd name="connsiteX1" fmla="*/ 485969 w 485969"/>
                <a:gd name="connsiteY1" fmla="*/ 130216 h 130216"/>
                <a:gd name="connsiteX2" fmla="*/ 232051 w 485969"/>
                <a:gd name="connsiteY2" fmla="*/ 130216 h 130216"/>
                <a:gd name="connsiteX3" fmla="*/ 150371 w 485969"/>
                <a:gd name="connsiteY3" fmla="*/ 113726 h 130216"/>
                <a:gd name="connsiteX4" fmla="*/ 139491 w 485969"/>
                <a:gd name="connsiteY4" fmla="*/ 107820 h 130216"/>
                <a:gd name="connsiteX5" fmla="*/ 127625 w 485969"/>
                <a:gd name="connsiteY5" fmla="*/ 104304 h 130216"/>
                <a:gd name="connsiteX6" fmla="*/ 58207 w 485969"/>
                <a:gd name="connsiteY6" fmla="*/ 58208 h 130216"/>
                <a:gd name="connsiteX7" fmla="*/ 0 w 485969"/>
                <a:gd name="connsiteY7" fmla="*/ 0 h 13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69" h="130216">
                  <a:moveTo>
                    <a:pt x="0" y="0"/>
                  </a:moveTo>
                  <a:lnTo>
                    <a:pt x="485969" y="130216"/>
                  </a:lnTo>
                  <a:lnTo>
                    <a:pt x="232051" y="130216"/>
                  </a:lnTo>
                  <a:cubicBezTo>
                    <a:pt x="203077" y="130217"/>
                    <a:pt x="175476" y="124345"/>
                    <a:pt x="150371" y="113726"/>
                  </a:cubicBezTo>
                  <a:lnTo>
                    <a:pt x="139491" y="107820"/>
                  </a:lnTo>
                  <a:lnTo>
                    <a:pt x="127625" y="104304"/>
                  </a:lnTo>
                  <a:cubicBezTo>
                    <a:pt x="102364" y="94060"/>
                    <a:pt x="78695" y="78696"/>
                    <a:pt x="58207" y="5820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73"/>
            <p:cNvSpPr/>
            <p:nvPr>
              <p:custDataLst>
                <p:tags r:id="rId21"/>
              </p:custDataLst>
            </p:nvPr>
          </p:nvSpPr>
          <p:spPr>
            <a:xfrm rot="1800000">
              <a:off x="7057231" y="4520548"/>
              <a:ext cx="165551" cy="617848"/>
            </a:xfrm>
            <a:custGeom>
              <a:avLst/>
              <a:gdLst>
                <a:gd name="connsiteX0" fmla="*/ 130214 w 130214"/>
                <a:gd name="connsiteY0" fmla="*/ 0 h 485967"/>
                <a:gd name="connsiteX1" fmla="*/ 130214 w 130214"/>
                <a:gd name="connsiteY1" fmla="*/ 253917 h 485967"/>
                <a:gd name="connsiteX2" fmla="*/ 113724 w 130214"/>
                <a:gd name="connsiteY2" fmla="*/ 335598 h 485967"/>
                <a:gd name="connsiteX3" fmla="*/ 107819 w 130214"/>
                <a:gd name="connsiteY3" fmla="*/ 346478 h 485967"/>
                <a:gd name="connsiteX4" fmla="*/ 104303 w 130214"/>
                <a:gd name="connsiteY4" fmla="*/ 358343 h 485967"/>
                <a:gd name="connsiteX5" fmla="*/ 58206 w 130214"/>
                <a:gd name="connsiteY5" fmla="*/ 427761 h 485967"/>
                <a:gd name="connsiteX6" fmla="*/ 0 w 130214"/>
                <a:gd name="connsiteY6" fmla="*/ 485967 h 485967"/>
                <a:gd name="connsiteX7" fmla="*/ 130214 w 130214"/>
                <a:gd name="connsiteY7" fmla="*/ 0 h 4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214" h="485967">
                  <a:moveTo>
                    <a:pt x="130214" y="0"/>
                  </a:moveTo>
                  <a:lnTo>
                    <a:pt x="130214" y="253917"/>
                  </a:lnTo>
                  <a:cubicBezTo>
                    <a:pt x="130215" y="282891"/>
                    <a:pt x="124343" y="310492"/>
                    <a:pt x="113724" y="335598"/>
                  </a:cubicBezTo>
                  <a:lnTo>
                    <a:pt x="107819" y="346478"/>
                  </a:lnTo>
                  <a:lnTo>
                    <a:pt x="104303" y="358343"/>
                  </a:lnTo>
                  <a:cubicBezTo>
                    <a:pt x="94058" y="383604"/>
                    <a:pt x="78694" y="407273"/>
                    <a:pt x="58206" y="427761"/>
                  </a:cubicBezTo>
                  <a:lnTo>
                    <a:pt x="0" y="485967"/>
                  </a:lnTo>
                  <a:lnTo>
                    <a:pt x="130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74"/>
            <p:cNvSpPr/>
            <p:nvPr>
              <p:custDataLst>
                <p:tags r:id="rId22"/>
              </p:custDataLst>
            </p:nvPr>
          </p:nvSpPr>
          <p:spPr>
            <a:xfrm rot="1800000">
              <a:off x="5036384" y="5055051"/>
              <a:ext cx="639647" cy="92710"/>
            </a:xfrm>
            <a:custGeom>
              <a:avLst/>
              <a:gdLst>
                <a:gd name="connsiteX0" fmla="*/ 0 w 503113"/>
                <a:gd name="connsiteY0" fmla="*/ 0 h 72921"/>
                <a:gd name="connsiteX1" fmla="*/ 503113 w 503113"/>
                <a:gd name="connsiteY1" fmla="*/ 1 h 72921"/>
                <a:gd name="connsiteX2" fmla="*/ 431825 w 503113"/>
                <a:gd name="connsiteY2" fmla="*/ 41158 h 72921"/>
                <a:gd name="connsiteX3" fmla="*/ 352842 w 503113"/>
                <a:gd name="connsiteY3" fmla="*/ 67718 h 72921"/>
                <a:gd name="connsiteX4" fmla="*/ 340468 w 503113"/>
                <a:gd name="connsiteY4" fmla="*/ 68043 h 72921"/>
                <a:gd name="connsiteX5" fmla="*/ 328434 w 503113"/>
                <a:gd name="connsiteY5" fmla="*/ 70931 h 72921"/>
                <a:gd name="connsiteX6" fmla="*/ 245268 w 503113"/>
                <a:gd name="connsiteY6" fmla="*/ 65720 h 72921"/>
                <a:gd name="connsiteX7" fmla="*/ 0 w 503113"/>
                <a:gd name="connsiteY7" fmla="*/ 0 h 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113" h="72921">
                  <a:moveTo>
                    <a:pt x="0" y="0"/>
                  </a:moveTo>
                  <a:lnTo>
                    <a:pt x="503113" y="1"/>
                  </a:lnTo>
                  <a:lnTo>
                    <a:pt x="431825" y="41158"/>
                  </a:lnTo>
                  <a:cubicBezTo>
                    <a:pt x="406733" y="55645"/>
                    <a:pt x="379893" y="64362"/>
                    <a:pt x="352842" y="67718"/>
                  </a:cubicBezTo>
                  <a:lnTo>
                    <a:pt x="340468" y="68043"/>
                  </a:lnTo>
                  <a:lnTo>
                    <a:pt x="328434" y="70931"/>
                  </a:lnTo>
                  <a:cubicBezTo>
                    <a:pt x="301436" y="74689"/>
                    <a:pt x="273255" y="73218"/>
                    <a:pt x="245268" y="6572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75"/>
            <p:cNvSpPr/>
            <p:nvPr>
              <p:custDataLst>
                <p:tags r:id="rId23"/>
              </p:custDataLst>
            </p:nvPr>
          </p:nvSpPr>
          <p:spPr>
            <a:xfrm rot="1800000">
              <a:off x="6378778" y="4912250"/>
              <a:ext cx="452298" cy="452299"/>
            </a:xfrm>
            <a:custGeom>
              <a:avLst/>
              <a:gdLst>
                <a:gd name="connsiteX0" fmla="*/ 355755 w 355755"/>
                <a:gd name="connsiteY0" fmla="*/ 0 h 355755"/>
                <a:gd name="connsiteX1" fmla="*/ 334449 w 355755"/>
                <a:gd name="connsiteY1" fmla="*/ 79513 h 355755"/>
                <a:gd name="connsiteX2" fmla="*/ 297380 w 355755"/>
                <a:gd name="connsiteY2" fmla="*/ 154142 h 355755"/>
                <a:gd name="connsiteX3" fmla="*/ 288861 w 355755"/>
                <a:gd name="connsiteY3" fmla="*/ 163120 h 355755"/>
                <a:gd name="connsiteX4" fmla="*/ 282393 w 355755"/>
                <a:gd name="connsiteY4" fmla="*/ 173674 h 355755"/>
                <a:gd name="connsiteX5" fmla="*/ 219900 w 355755"/>
                <a:gd name="connsiteY5" fmla="*/ 228795 h 355755"/>
                <a:gd name="connsiteX6" fmla="*/ 0 w 355755"/>
                <a:gd name="connsiteY6" fmla="*/ 355755 h 355755"/>
                <a:gd name="connsiteX7" fmla="*/ 355755 w 355755"/>
                <a:gd name="connsiteY7" fmla="*/ 0 h 35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55" h="355755">
                  <a:moveTo>
                    <a:pt x="355755" y="0"/>
                  </a:moveTo>
                  <a:lnTo>
                    <a:pt x="334449" y="79513"/>
                  </a:lnTo>
                  <a:cubicBezTo>
                    <a:pt x="326951" y="107498"/>
                    <a:pt x="314134" y="132640"/>
                    <a:pt x="297380" y="154142"/>
                  </a:cubicBezTo>
                  <a:lnTo>
                    <a:pt x="288861" y="163120"/>
                  </a:lnTo>
                  <a:lnTo>
                    <a:pt x="282393" y="173674"/>
                  </a:lnTo>
                  <a:cubicBezTo>
                    <a:pt x="265961" y="195423"/>
                    <a:pt x="244992" y="214308"/>
                    <a:pt x="219900" y="228795"/>
                  </a:cubicBezTo>
                  <a:lnTo>
                    <a:pt x="0" y="355755"/>
                  </a:lnTo>
                  <a:lnTo>
                    <a:pt x="3557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76"/>
            <p:cNvSpPr/>
            <p:nvPr>
              <p:custDataLst>
                <p:tags r:id="rId24"/>
              </p:custDataLst>
            </p:nvPr>
          </p:nvSpPr>
          <p:spPr>
            <a:xfrm rot="1800000">
              <a:off x="5699199" y="5061248"/>
              <a:ext cx="553951" cy="319823"/>
            </a:xfrm>
            <a:custGeom>
              <a:avLst/>
              <a:gdLst>
                <a:gd name="connsiteX0" fmla="*/ 0 w 435709"/>
                <a:gd name="connsiteY0" fmla="*/ 251557 h 251557"/>
                <a:gd name="connsiteX1" fmla="*/ 435709 w 435709"/>
                <a:gd name="connsiteY1" fmla="*/ 0 h 251557"/>
                <a:gd name="connsiteX2" fmla="*/ 256161 w 435709"/>
                <a:gd name="connsiteY2" fmla="*/ 179548 h 251557"/>
                <a:gd name="connsiteX3" fmla="*/ 186744 w 435709"/>
                <a:gd name="connsiteY3" fmla="*/ 225644 h 251557"/>
                <a:gd name="connsiteX4" fmla="*/ 174877 w 435709"/>
                <a:gd name="connsiteY4" fmla="*/ 229160 h 251557"/>
                <a:gd name="connsiteX5" fmla="*/ 163998 w 435709"/>
                <a:gd name="connsiteY5" fmla="*/ 235066 h 251557"/>
                <a:gd name="connsiteX6" fmla="*/ 82318 w 435709"/>
                <a:gd name="connsiteY6" fmla="*/ 251557 h 251557"/>
                <a:gd name="connsiteX7" fmla="*/ 0 w 435709"/>
                <a:gd name="connsiteY7" fmla="*/ 251557 h 25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5709" h="251557">
                  <a:moveTo>
                    <a:pt x="0" y="251557"/>
                  </a:moveTo>
                  <a:lnTo>
                    <a:pt x="435709" y="0"/>
                  </a:lnTo>
                  <a:lnTo>
                    <a:pt x="256161" y="179548"/>
                  </a:lnTo>
                  <a:cubicBezTo>
                    <a:pt x="235674" y="200035"/>
                    <a:pt x="212004" y="215400"/>
                    <a:pt x="186744" y="225644"/>
                  </a:cubicBezTo>
                  <a:lnTo>
                    <a:pt x="174877" y="229160"/>
                  </a:lnTo>
                  <a:lnTo>
                    <a:pt x="163998" y="235066"/>
                  </a:lnTo>
                  <a:cubicBezTo>
                    <a:pt x="138893" y="245685"/>
                    <a:pt x="111291" y="251556"/>
                    <a:pt x="82318" y="251557"/>
                  </a:cubicBezTo>
                  <a:lnTo>
                    <a:pt x="0" y="2515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hasCustomPrompt="1"/>
            <p:custDataLst>
              <p:tags r:id="rId3"/>
            </p:custDataLst>
          </p:nvPr>
        </p:nvSpPr>
        <p:spPr>
          <a:xfrm>
            <a:off x="3451994" y="3612755"/>
            <a:ext cx="5079552" cy="1202510"/>
          </a:xfrm>
        </p:spPr>
        <p:txBody>
          <a:bodyPr anchor="b">
            <a:normAutofit/>
          </a:bodyPr>
          <a:lstStyle>
            <a:lvl1pPr algn="ctr">
              <a:defRPr sz="4800">
                <a:solidFill>
                  <a:schemeClr val="bg1"/>
                </a:solidFill>
              </a:defRPr>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3451994" y="4842253"/>
            <a:ext cx="5079552" cy="537712"/>
          </a:xfrm>
        </p:spPr>
        <p:txBody>
          <a:bodyPr>
            <a:normAutofit/>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a:lstStyle/>
          <a:p>
            <a:fld id="{9FF50405-630D-4588-A391-C20CECFB6973}" type="datetime1">
              <a:rPr lang="zh-CN" altLang="en-US" smtClean="0"/>
              <a:t>2019/5/14</a:t>
            </a:fld>
            <a:endParaRPr lang="zh-CN" altLang="en-US"/>
          </a:p>
        </p:txBody>
      </p:sp>
      <p:sp>
        <p:nvSpPr>
          <p:cNvPr id="5" name="页脚占位符 4"/>
          <p:cNvSpPr>
            <a:spLocks noGrp="1"/>
          </p:cNvSpPr>
          <p:nvPr>
            <p:ph type="ftr" sz="quarter" idx="11"/>
            <p:custDataLst>
              <p:tags r:id="rId6"/>
            </p:custDataLst>
          </p:nvPr>
        </p:nvSpPr>
        <p:spPr/>
        <p:txBody>
          <a:bodyPr/>
          <a:lstStyle/>
          <a:p>
            <a:r>
              <a:rPr lang="zh-TW" altLang="en-US"/>
              <a:t>郵務分流之必要性與效益分析</a:t>
            </a:r>
            <a:endParaRPr lang="zh-CN" altLang="en-US"/>
          </a:p>
        </p:txBody>
      </p:sp>
      <p:sp>
        <p:nvSpPr>
          <p:cNvPr id="6" name="灯片编号占位符 5"/>
          <p:cNvSpPr>
            <a:spLocks noGrp="1"/>
          </p:cNvSpPr>
          <p:nvPr>
            <p:ph type="sldNum" sz="quarter" idx="12"/>
            <p:custDataLst>
              <p:tags r:id="rId7"/>
            </p:custDataLst>
          </p:nvPr>
        </p:nvSpPr>
        <p:spPr/>
        <p:txBody>
          <a:bodyPr/>
          <a:lstStyle/>
          <a:p>
            <a:fld id="{9D4F821F-D48A-4D76-BF7F-FE37A625A5E6}" type="slidenum">
              <a:rPr lang="zh-CN" altLang="en-US" smtClean="0"/>
              <a:t>‹#›</a:t>
            </a:fld>
            <a:endParaRPr lang="zh-CN" altLang="en-US"/>
          </a:p>
        </p:txBody>
      </p:sp>
      <p:sp>
        <p:nvSpPr>
          <p:cNvPr id="25" name="椭圆 24"/>
          <p:cNvSpPr/>
          <p:nvPr>
            <p:custDataLst>
              <p:tags r:id="rId8"/>
            </p:custDataLst>
          </p:nvPr>
        </p:nvSpPr>
        <p:spPr>
          <a:xfrm>
            <a:off x="4940655" y="749624"/>
            <a:ext cx="2310691" cy="2310691"/>
          </a:xfrm>
          <a:prstGeom prst="ellipse">
            <a:avLst/>
          </a:prstGeom>
          <a:solidFill>
            <a:schemeClr val="accent2">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36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87"/>
          <p:cNvSpPr/>
          <p:nvPr>
            <p:custDataLst>
              <p:tags r:id="rId1"/>
            </p:custDataLst>
          </p:nvPr>
        </p:nvSpPr>
        <p:spPr>
          <a:xfrm>
            <a:off x="19050" y="1370795"/>
            <a:ext cx="11569700" cy="98038"/>
          </a:xfrm>
          <a:custGeom>
            <a:avLst/>
            <a:gdLst>
              <a:gd name="connsiteX0" fmla="*/ 0 w 8821621"/>
              <a:gd name="connsiteY0" fmla="*/ 0 h 98038"/>
              <a:gd name="connsiteX1" fmla="*/ 8723583 w 8821621"/>
              <a:gd name="connsiteY1" fmla="*/ 0 h 98038"/>
              <a:gd name="connsiteX2" fmla="*/ 8821621 w 8821621"/>
              <a:gd name="connsiteY2" fmla="*/ 98038 h 98038"/>
              <a:gd name="connsiteX3" fmla="*/ 0 w 8821621"/>
              <a:gd name="connsiteY3" fmla="*/ 98038 h 98038"/>
              <a:gd name="connsiteX4" fmla="*/ 0 w 8821621"/>
              <a:gd name="connsiteY4" fmla="*/ 0 h 98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1621" h="98038">
                <a:moveTo>
                  <a:pt x="0" y="0"/>
                </a:moveTo>
                <a:lnTo>
                  <a:pt x="8723583" y="0"/>
                </a:lnTo>
                <a:lnTo>
                  <a:pt x="8821621" y="98038"/>
                </a:lnTo>
                <a:lnTo>
                  <a:pt x="0" y="98038"/>
                </a:lnTo>
                <a:lnTo>
                  <a:pt x="0" y="0"/>
                </a:lnTo>
                <a:close/>
              </a:path>
            </a:pathLst>
          </a:cu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9" name="直角三角形 8"/>
          <p:cNvSpPr/>
          <p:nvPr>
            <p:custDataLst>
              <p:tags r:id="rId2"/>
            </p:custDataLst>
          </p:nvPr>
        </p:nvSpPr>
        <p:spPr>
          <a:xfrm>
            <a:off x="2117" y="934636"/>
            <a:ext cx="436159" cy="436159"/>
          </a:xfrm>
          <a:prstGeom prst="rtTriangle">
            <a:avLst/>
          </a:pr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2" name="标题 1"/>
          <p:cNvSpPr>
            <a:spLocks noGrp="1"/>
          </p:cNvSpPr>
          <p:nvPr>
            <p:ph type="title"/>
            <p:custDataLst>
              <p:tags r:id="rId3"/>
            </p:custDataLst>
          </p:nvPr>
        </p:nvSpPr>
        <p:spPr/>
        <p:txBody>
          <a:bodyPr/>
          <a:lstStyle/>
          <a:p>
            <a:r>
              <a:rPr lang="zh-CN" altLang="en-US"/>
              <a:t>单击此处编辑母版标题样式</a:t>
            </a:r>
          </a:p>
        </p:txBody>
      </p:sp>
      <p:sp>
        <p:nvSpPr>
          <p:cNvPr id="3" name="内容占位符 2"/>
          <p:cNvSpPr>
            <a:spLocks noGrp="1"/>
          </p:cNvSpPr>
          <p:nvPr>
            <p:ph sz="half" idx="1"/>
            <p:custDataLst>
              <p:tags r:id="rId4"/>
            </p:custDataLst>
          </p:nvPr>
        </p:nvSpPr>
        <p:spPr>
          <a:xfrm>
            <a:off x="838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5"/>
            </p:custDataLst>
          </p:nvPr>
        </p:nvSpPr>
        <p:spPr>
          <a:xfrm>
            <a:off x="6172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a:lstStyle/>
          <a:p>
            <a:fld id="{0D41D886-1210-4A94-A526-2DDD9F0A6056}" type="datetime1">
              <a:rPr lang="zh-CN" altLang="en-US" smtClean="0"/>
              <a:t>2019/5/14</a:t>
            </a:fld>
            <a:endParaRPr lang="zh-CN" altLang="en-US"/>
          </a:p>
        </p:txBody>
      </p:sp>
      <p:sp>
        <p:nvSpPr>
          <p:cNvPr id="6" name="页脚占位符 5"/>
          <p:cNvSpPr>
            <a:spLocks noGrp="1"/>
          </p:cNvSpPr>
          <p:nvPr>
            <p:ph type="ftr" sz="quarter" idx="11"/>
            <p:custDataLst>
              <p:tags r:id="rId7"/>
            </p:custDataLst>
          </p:nvPr>
        </p:nvSpPr>
        <p:spPr/>
        <p:txBody>
          <a:bodyPr/>
          <a:lstStyle/>
          <a:p>
            <a:r>
              <a:rPr lang="zh-TW" altLang="en-US"/>
              <a:t>郵務分流之必要性與效益分析</a:t>
            </a:r>
            <a:endParaRPr lang="zh-CN" altLang="en-US"/>
          </a:p>
        </p:txBody>
      </p:sp>
      <p:sp>
        <p:nvSpPr>
          <p:cNvPr id="7" name="灯片编号占位符 6"/>
          <p:cNvSpPr>
            <a:spLocks noGrp="1"/>
          </p:cNvSpPr>
          <p:nvPr>
            <p:ph type="sldNum" sz="quarter" idx="12"/>
            <p:custDataLst>
              <p:tags r:id="rId8"/>
            </p:custDataLst>
          </p:nvPr>
        </p:nvSpPr>
        <p:spPr/>
        <p:txBody>
          <a:bodyPr/>
          <a:lstStyle/>
          <a:p>
            <a:fld id="{9D4F821F-D48A-4D76-BF7F-FE37A625A5E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 87"/>
          <p:cNvSpPr/>
          <p:nvPr>
            <p:custDataLst>
              <p:tags r:id="rId1"/>
            </p:custDataLst>
          </p:nvPr>
        </p:nvSpPr>
        <p:spPr>
          <a:xfrm>
            <a:off x="19050" y="1232771"/>
            <a:ext cx="11569700" cy="98038"/>
          </a:xfrm>
          <a:custGeom>
            <a:avLst/>
            <a:gdLst>
              <a:gd name="connsiteX0" fmla="*/ 0 w 8821621"/>
              <a:gd name="connsiteY0" fmla="*/ 0 h 98038"/>
              <a:gd name="connsiteX1" fmla="*/ 8723583 w 8821621"/>
              <a:gd name="connsiteY1" fmla="*/ 0 h 98038"/>
              <a:gd name="connsiteX2" fmla="*/ 8821621 w 8821621"/>
              <a:gd name="connsiteY2" fmla="*/ 98038 h 98038"/>
              <a:gd name="connsiteX3" fmla="*/ 0 w 8821621"/>
              <a:gd name="connsiteY3" fmla="*/ 98038 h 98038"/>
              <a:gd name="connsiteX4" fmla="*/ 0 w 8821621"/>
              <a:gd name="connsiteY4" fmla="*/ 0 h 98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1621" h="98038">
                <a:moveTo>
                  <a:pt x="0" y="0"/>
                </a:moveTo>
                <a:lnTo>
                  <a:pt x="8723583" y="0"/>
                </a:lnTo>
                <a:lnTo>
                  <a:pt x="8821621" y="98038"/>
                </a:lnTo>
                <a:lnTo>
                  <a:pt x="0" y="98038"/>
                </a:lnTo>
                <a:lnTo>
                  <a:pt x="0" y="0"/>
                </a:lnTo>
                <a:close/>
              </a:path>
            </a:pathLst>
          </a:cu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11" name="直角三角形 10"/>
          <p:cNvSpPr/>
          <p:nvPr>
            <p:custDataLst>
              <p:tags r:id="rId2"/>
            </p:custDataLst>
          </p:nvPr>
        </p:nvSpPr>
        <p:spPr>
          <a:xfrm>
            <a:off x="2117" y="796612"/>
            <a:ext cx="436159" cy="436159"/>
          </a:xfrm>
          <a:prstGeom prst="rtTriangle">
            <a:avLst/>
          </a:pr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2" name="标题 1"/>
          <p:cNvSpPr>
            <a:spLocks noGrp="1"/>
          </p:cNvSpPr>
          <p:nvPr>
            <p:ph type="title"/>
            <p:custDataLst>
              <p:tags r:id="rId3"/>
            </p:custDataLst>
          </p:nvPr>
        </p:nvSpPr>
        <p:spPr>
          <a:xfrm>
            <a:off x="839788" y="282000"/>
            <a:ext cx="10515600" cy="1325563"/>
          </a:xfrm>
        </p:spPr>
        <p:txBody>
          <a:bodyPr/>
          <a:lstStyle/>
          <a:p>
            <a:r>
              <a:rPr lang="zh-CN" altLang="en-US" dirty="0"/>
              <a:t>单击此处编辑母版标题样式</a:t>
            </a:r>
          </a:p>
        </p:txBody>
      </p:sp>
      <p:sp>
        <p:nvSpPr>
          <p:cNvPr id="3" name="文本占位符 2"/>
          <p:cNvSpPr>
            <a:spLocks noGrp="1"/>
          </p:cNvSpPr>
          <p:nvPr>
            <p:ph type="body" idx="1"/>
            <p:custDataLst>
              <p:tags r:id="rId4"/>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5"/>
            </p:custDataLst>
          </p:nvPr>
        </p:nvSpPr>
        <p:spPr>
          <a:xfrm>
            <a:off x="839788" y="2505075"/>
            <a:ext cx="5157787"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6"/>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7"/>
            </p:custDataLst>
          </p:nvPr>
        </p:nvSpPr>
        <p:spPr>
          <a:xfrm>
            <a:off x="6172200" y="2505075"/>
            <a:ext cx="5183188"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8"/>
            </p:custDataLst>
          </p:nvPr>
        </p:nvSpPr>
        <p:spPr/>
        <p:txBody>
          <a:bodyPr/>
          <a:lstStyle/>
          <a:p>
            <a:fld id="{9B906C9E-32F1-40B5-B7DB-C1FFD3541D43}" type="datetime1">
              <a:rPr lang="zh-CN" altLang="en-US" smtClean="0"/>
              <a:t>2019/5/14</a:t>
            </a:fld>
            <a:endParaRPr lang="zh-CN" altLang="en-US"/>
          </a:p>
        </p:txBody>
      </p:sp>
      <p:sp>
        <p:nvSpPr>
          <p:cNvPr id="8" name="页脚占位符 7"/>
          <p:cNvSpPr>
            <a:spLocks noGrp="1"/>
          </p:cNvSpPr>
          <p:nvPr>
            <p:ph type="ftr" sz="quarter" idx="11"/>
            <p:custDataLst>
              <p:tags r:id="rId9"/>
            </p:custDataLst>
          </p:nvPr>
        </p:nvSpPr>
        <p:spPr/>
        <p:txBody>
          <a:bodyPr/>
          <a:lstStyle/>
          <a:p>
            <a:r>
              <a:rPr lang="zh-TW" altLang="en-US"/>
              <a:t>郵務分流之必要性與效益分析</a:t>
            </a:r>
            <a:endParaRPr lang="zh-CN" altLang="en-US"/>
          </a:p>
        </p:txBody>
      </p:sp>
      <p:sp>
        <p:nvSpPr>
          <p:cNvPr id="9" name="灯片编号占位符 8"/>
          <p:cNvSpPr>
            <a:spLocks noGrp="1"/>
          </p:cNvSpPr>
          <p:nvPr>
            <p:ph type="sldNum" sz="quarter" idx="12"/>
            <p:custDataLst>
              <p:tags r:id="rId10"/>
            </p:custDataLst>
          </p:nvPr>
        </p:nvSpPr>
        <p:spPr/>
        <p:txBody>
          <a:bodyPr/>
          <a:lstStyle/>
          <a:p>
            <a:fld id="{9D4F821F-D48A-4D76-BF7F-FE37A625A5E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3837ADC7-F33C-48BD-AF53-DCC84BDFC982}" type="datetime1">
              <a:rPr lang="zh-CN" altLang="en-US" smtClean="0"/>
              <a:t>2019/5/14</a:t>
            </a:fld>
            <a:endParaRPr lang="zh-CN" altLang="en-US"/>
          </a:p>
        </p:txBody>
      </p:sp>
      <p:sp>
        <p:nvSpPr>
          <p:cNvPr id="4" name="页脚占位符 3"/>
          <p:cNvSpPr>
            <a:spLocks noGrp="1"/>
          </p:cNvSpPr>
          <p:nvPr>
            <p:ph type="ftr" sz="quarter" idx="11"/>
            <p:custDataLst>
              <p:tags r:id="rId2"/>
            </p:custDataLst>
          </p:nvPr>
        </p:nvSpPr>
        <p:spPr/>
        <p:txBody>
          <a:bodyPr/>
          <a:lstStyle/>
          <a:p>
            <a:r>
              <a:rPr lang="zh-TW" altLang="en-US"/>
              <a:t>郵務分流之必要性與效益分析</a:t>
            </a:r>
            <a:endParaRPr lang="zh-CN" altLang="en-US"/>
          </a:p>
        </p:txBody>
      </p:sp>
      <p:sp>
        <p:nvSpPr>
          <p:cNvPr id="5" name="灯片编号占位符 4"/>
          <p:cNvSpPr>
            <a:spLocks noGrp="1"/>
          </p:cNvSpPr>
          <p:nvPr>
            <p:ph type="sldNum" sz="quarter" idx="12"/>
            <p:custDataLst>
              <p:tags r:id="rId3"/>
            </p:custDataLst>
          </p:nvPr>
        </p:nvSpPr>
        <p:spPr/>
        <p:txBody>
          <a:bodyPr/>
          <a:lstStyle/>
          <a:p>
            <a:fld id="{9D4F821F-D48A-4D76-BF7F-FE37A625A5E6}" type="slidenum">
              <a:rPr lang="zh-CN" altLang="en-US" smtClean="0"/>
              <a:t>‹#›</a:t>
            </a:fld>
            <a:endParaRPr lang="zh-CN" altLang="en-US"/>
          </a:p>
        </p:txBody>
      </p:sp>
      <p:sp>
        <p:nvSpPr>
          <p:cNvPr id="7" name="标题 6"/>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87"/>
          <p:cNvSpPr/>
          <p:nvPr>
            <p:custDataLst>
              <p:tags r:id="rId1"/>
            </p:custDataLst>
          </p:nvPr>
        </p:nvSpPr>
        <p:spPr>
          <a:xfrm>
            <a:off x="19050" y="1370795"/>
            <a:ext cx="11569700" cy="98038"/>
          </a:xfrm>
          <a:custGeom>
            <a:avLst/>
            <a:gdLst>
              <a:gd name="connsiteX0" fmla="*/ 0 w 8821621"/>
              <a:gd name="connsiteY0" fmla="*/ 0 h 98038"/>
              <a:gd name="connsiteX1" fmla="*/ 8723583 w 8821621"/>
              <a:gd name="connsiteY1" fmla="*/ 0 h 98038"/>
              <a:gd name="connsiteX2" fmla="*/ 8821621 w 8821621"/>
              <a:gd name="connsiteY2" fmla="*/ 98038 h 98038"/>
              <a:gd name="connsiteX3" fmla="*/ 0 w 8821621"/>
              <a:gd name="connsiteY3" fmla="*/ 98038 h 98038"/>
              <a:gd name="connsiteX4" fmla="*/ 0 w 8821621"/>
              <a:gd name="connsiteY4" fmla="*/ 0 h 98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1621" h="98038">
                <a:moveTo>
                  <a:pt x="0" y="0"/>
                </a:moveTo>
                <a:lnTo>
                  <a:pt x="8723583" y="0"/>
                </a:lnTo>
                <a:lnTo>
                  <a:pt x="8821621" y="98038"/>
                </a:lnTo>
                <a:lnTo>
                  <a:pt x="0" y="98038"/>
                </a:lnTo>
                <a:lnTo>
                  <a:pt x="0" y="0"/>
                </a:lnTo>
                <a:close/>
              </a:path>
            </a:pathLst>
          </a:cu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6" name="直角三角形 5"/>
          <p:cNvSpPr/>
          <p:nvPr>
            <p:custDataLst>
              <p:tags r:id="rId2"/>
            </p:custDataLst>
          </p:nvPr>
        </p:nvSpPr>
        <p:spPr>
          <a:xfrm>
            <a:off x="2117" y="934636"/>
            <a:ext cx="436159" cy="436159"/>
          </a:xfrm>
          <a:prstGeom prst="rtTriangle">
            <a:avLst/>
          </a:pr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2" name="日期占位符 1"/>
          <p:cNvSpPr>
            <a:spLocks noGrp="1"/>
          </p:cNvSpPr>
          <p:nvPr>
            <p:ph type="dt" sz="half" idx="10"/>
            <p:custDataLst>
              <p:tags r:id="rId3"/>
            </p:custDataLst>
          </p:nvPr>
        </p:nvSpPr>
        <p:spPr/>
        <p:txBody>
          <a:bodyPr/>
          <a:lstStyle/>
          <a:p>
            <a:fld id="{96CF85AC-6158-4126-A7A2-65276028BF04}" type="datetime1">
              <a:rPr lang="zh-CN" altLang="en-US" smtClean="0"/>
              <a:t>2019/5/14</a:t>
            </a:fld>
            <a:endParaRPr lang="zh-CN" altLang="en-US"/>
          </a:p>
        </p:txBody>
      </p:sp>
      <p:sp>
        <p:nvSpPr>
          <p:cNvPr id="3" name="页脚占位符 2"/>
          <p:cNvSpPr>
            <a:spLocks noGrp="1"/>
          </p:cNvSpPr>
          <p:nvPr>
            <p:ph type="ftr" sz="quarter" idx="11"/>
            <p:custDataLst>
              <p:tags r:id="rId4"/>
            </p:custDataLst>
          </p:nvPr>
        </p:nvSpPr>
        <p:spPr/>
        <p:txBody>
          <a:bodyPr/>
          <a:lstStyle/>
          <a:p>
            <a:r>
              <a:rPr lang="zh-TW" altLang="en-US"/>
              <a:t>郵務分流之必要性與效益分析</a:t>
            </a:r>
            <a:endParaRPr lang="zh-CN" altLang="en-US"/>
          </a:p>
        </p:txBody>
      </p:sp>
      <p:sp>
        <p:nvSpPr>
          <p:cNvPr id="4" name="灯片编号占位符 3"/>
          <p:cNvSpPr>
            <a:spLocks noGrp="1"/>
          </p:cNvSpPr>
          <p:nvPr>
            <p:ph type="sldNum" sz="quarter" idx="12"/>
            <p:custDataLst>
              <p:tags r:id="rId5"/>
            </p:custDataLst>
          </p:nvPr>
        </p:nvSpPr>
        <p:spPr/>
        <p:txBody>
          <a:bodyPr/>
          <a:lstStyle/>
          <a:p>
            <a:fld id="{9D4F821F-D48A-4D76-BF7F-FE37A625A5E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任意多边形 87"/>
          <p:cNvSpPr/>
          <p:nvPr>
            <p:custDataLst>
              <p:tags r:id="rId1"/>
            </p:custDataLst>
          </p:nvPr>
        </p:nvSpPr>
        <p:spPr>
          <a:xfrm>
            <a:off x="1" y="1750357"/>
            <a:ext cx="5004986" cy="98038"/>
          </a:xfrm>
          <a:custGeom>
            <a:avLst/>
            <a:gdLst>
              <a:gd name="connsiteX0" fmla="*/ 0 w 8821621"/>
              <a:gd name="connsiteY0" fmla="*/ 0 h 98038"/>
              <a:gd name="connsiteX1" fmla="*/ 8723583 w 8821621"/>
              <a:gd name="connsiteY1" fmla="*/ 0 h 98038"/>
              <a:gd name="connsiteX2" fmla="*/ 8821621 w 8821621"/>
              <a:gd name="connsiteY2" fmla="*/ 98038 h 98038"/>
              <a:gd name="connsiteX3" fmla="*/ 0 w 8821621"/>
              <a:gd name="connsiteY3" fmla="*/ 98038 h 98038"/>
              <a:gd name="connsiteX4" fmla="*/ 0 w 8821621"/>
              <a:gd name="connsiteY4" fmla="*/ 0 h 98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1621" h="98038">
                <a:moveTo>
                  <a:pt x="0" y="0"/>
                </a:moveTo>
                <a:lnTo>
                  <a:pt x="8723583" y="0"/>
                </a:lnTo>
                <a:lnTo>
                  <a:pt x="8821621" y="98038"/>
                </a:lnTo>
                <a:lnTo>
                  <a:pt x="0" y="98038"/>
                </a:lnTo>
                <a:lnTo>
                  <a:pt x="0" y="0"/>
                </a:lnTo>
                <a:close/>
              </a:path>
            </a:pathLst>
          </a:cu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9" name="直角三角形 8"/>
          <p:cNvSpPr/>
          <p:nvPr>
            <p:custDataLst>
              <p:tags r:id="rId2"/>
            </p:custDataLst>
          </p:nvPr>
        </p:nvSpPr>
        <p:spPr>
          <a:xfrm>
            <a:off x="2117" y="1314198"/>
            <a:ext cx="436159" cy="436159"/>
          </a:xfrm>
          <a:prstGeom prst="rtTriangle">
            <a:avLst/>
          </a:prstGeom>
          <a:solidFill>
            <a:schemeClr val="accent1"/>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2" name="标题 1"/>
          <p:cNvSpPr>
            <a:spLocks noGrp="1"/>
          </p:cNvSpPr>
          <p:nvPr>
            <p:ph type="title"/>
            <p:custDataLst>
              <p:tags r:id="rId3"/>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4"/>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5"/>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6"/>
            </p:custDataLst>
          </p:nvPr>
        </p:nvSpPr>
        <p:spPr/>
        <p:txBody>
          <a:bodyPr/>
          <a:lstStyle/>
          <a:p>
            <a:fld id="{35C74457-BE89-42BB-AB3D-9A5B0A7D3C49}" type="datetime1">
              <a:rPr lang="zh-CN" altLang="en-US" smtClean="0"/>
              <a:t>2019/5/14</a:t>
            </a:fld>
            <a:endParaRPr lang="zh-CN" altLang="en-US" dirty="0"/>
          </a:p>
        </p:txBody>
      </p:sp>
      <p:sp>
        <p:nvSpPr>
          <p:cNvPr id="6" name="页脚占位符 5"/>
          <p:cNvSpPr>
            <a:spLocks noGrp="1"/>
          </p:cNvSpPr>
          <p:nvPr>
            <p:ph type="ftr" sz="quarter" idx="11"/>
            <p:custDataLst>
              <p:tags r:id="rId7"/>
            </p:custDataLst>
          </p:nvPr>
        </p:nvSpPr>
        <p:spPr/>
        <p:txBody>
          <a:bodyPr/>
          <a:lstStyle/>
          <a:p>
            <a:r>
              <a:rPr lang="zh-TW" altLang="en-US"/>
              <a:t>郵務分流之必要性與效益分析</a:t>
            </a:r>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108276" y="365125"/>
            <a:ext cx="1245524"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199" y="365125"/>
            <a:ext cx="9120447" cy="5811838"/>
          </a:xfrm>
        </p:spPr>
        <p:txBody>
          <a:bodyPr vert="eaVert"/>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B758C6B7-950C-4407-B7A1-30DFB41948B6}" type="datetime1">
              <a:rPr lang="zh-CN" altLang="en-US" smtClean="0"/>
              <a:t>2019/5/14</a:t>
            </a:fld>
            <a:endParaRPr lang="zh-CN" altLang="en-US"/>
          </a:p>
        </p:txBody>
      </p:sp>
      <p:sp>
        <p:nvSpPr>
          <p:cNvPr id="5" name="页脚占位符 4"/>
          <p:cNvSpPr>
            <a:spLocks noGrp="1"/>
          </p:cNvSpPr>
          <p:nvPr>
            <p:ph type="ftr" sz="quarter" idx="11"/>
            <p:custDataLst>
              <p:tags r:id="rId4"/>
            </p:custDataLst>
          </p:nvPr>
        </p:nvSpPr>
        <p:spPr/>
        <p:txBody>
          <a:bodyPr/>
          <a:lstStyle/>
          <a:p>
            <a:r>
              <a:rPr lang="zh-TW" altLang="en-US"/>
              <a:t>郵務分流之必要性與效益分析</a:t>
            </a:r>
            <a:endParaRPr lang="zh-CN" altLang="en-US"/>
          </a:p>
        </p:txBody>
      </p:sp>
      <p:sp>
        <p:nvSpPr>
          <p:cNvPr id="6" name="灯片编号占位符 5"/>
          <p:cNvSpPr>
            <a:spLocks noGrp="1"/>
          </p:cNvSpPr>
          <p:nvPr>
            <p:ph type="sldNum" sz="quarter" idx="12"/>
            <p:custDataLst>
              <p:tags r:id="rId5"/>
            </p:custDataLst>
          </p:nvPr>
        </p:nvSpPr>
        <p:spPr/>
        <p:txBody>
          <a:bodyPr/>
          <a:lstStyle/>
          <a:p>
            <a:fld id="{9D4F821F-D48A-4D76-BF7F-FE37A625A5E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custDataLst>
              <p:tags r:id="rId13"/>
            </p:custDataLst>
          </p:nvPr>
        </p:nvSpPr>
        <p:spPr>
          <a:xfrm>
            <a:off x="0" y="0"/>
            <a:ext cx="12192000" cy="6858000"/>
          </a:xfrm>
          <a:prstGeom prst="rect">
            <a:avLst/>
          </a:prstGeom>
          <a:solidFill>
            <a:schemeClr val="accent3">
              <a:lumMod val="50000"/>
              <a:alpha val="15000"/>
            </a:schemeClr>
          </a:solidFill>
          <a:ln>
            <a:noFill/>
          </a:ln>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FFFFFF"/>
              </a:solidFill>
              <a:latin typeface="+mn-ea"/>
            </a:endParaRPr>
          </a:p>
        </p:txBody>
      </p:sp>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38200" y="6356350"/>
            <a:ext cx="27432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495F72DE-BD80-48A2-92D5-871600592974}" type="datetime1">
              <a:rPr lang="zh-CN" altLang="en-US" smtClean="0"/>
              <a:t>2019/5/14</a:t>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r>
              <a:rPr lang="zh-TW" altLang="en-US"/>
              <a:t>郵務分流之必要性與效益分析</a:t>
            </a:r>
            <a:endParaRPr lang="zh-CN" altLang="en-US"/>
          </a:p>
        </p:txBody>
      </p:sp>
      <p:sp>
        <p:nvSpPr>
          <p:cNvPr id="6" name="灯片编号占位符 5"/>
          <p:cNvSpPr>
            <a:spLocks noGrp="1"/>
          </p:cNvSpPr>
          <p:nvPr>
            <p:ph type="sldNum" sz="quarter" idx="4"/>
            <p:custDataLst>
              <p:tags r:id="rId18"/>
            </p:custDataLst>
          </p:nvPr>
        </p:nvSpPr>
        <p:spPr>
          <a:xfrm>
            <a:off x="8610600" y="6356350"/>
            <a:ext cx="27432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9D4F821F-D48A-4D76-BF7F-FE37A625A5E6}" type="slidenum">
              <a:rPr lang="zh-CN" altLang="en-US" smtClean="0"/>
              <a:t>‹#›</a:t>
            </a:fld>
            <a:endParaRPr lang="zh-CN" altLang="en-US"/>
          </a:p>
        </p:txBody>
      </p:sp>
      <p:sp>
        <p:nvSpPr>
          <p:cNvPr id="8"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12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6.xml"/></Relationships>
</file>

<file path=ppt/slides/_rels/slide10.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18" Type="http://schemas.openxmlformats.org/officeDocument/2006/relationships/slideLayout" Target="../slideLayouts/slideLayout7.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17" Type="http://schemas.openxmlformats.org/officeDocument/2006/relationships/tags" Target="../tags/tag224.xml"/><Relationship Id="rId2" Type="http://schemas.openxmlformats.org/officeDocument/2006/relationships/tags" Target="../tags/tag209.xml"/><Relationship Id="rId16" Type="http://schemas.openxmlformats.org/officeDocument/2006/relationships/tags" Target="../tags/tag223.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5" Type="http://schemas.openxmlformats.org/officeDocument/2006/relationships/tags" Target="../tags/tag222.xml"/><Relationship Id="rId10" Type="http://schemas.openxmlformats.org/officeDocument/2006/relationships/tags" Target="../tags/tag217.xml"/><Relationship Id="rId19" Type="http://schemas.openxmlformats.org/officeDocument/2006/relationships/notesSlide" Target="../notesSlides/notesSlide9.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tags" Target="../tags/tag22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25.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notesSlide" Target="../notesSlides/notesSlide11.xml"/><Relationship Id="rId4"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slideLayout" Target="../slideLayouts/slideLayout7.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notesSlide" Target="../notesSlides/notesSlide2.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5.jpe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26.xml"/></Relationships>
</file>

<file path=ppt/slides/_rels/slide6.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notesSlide" Target="../notesSlides/notesSlide5.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slideLayout" Target="../slideLayouts/slideLayout7.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tags" Target="../tags/tag145.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7.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tags" Target="../tags/tag174.xml"/><Relationship Id="rId3" Type="http://schemas.openxmlformats.org/officeDocument/2006/relationships/tags" Target="../tags/tag151.xml"/><Relationship Id="rId21" Type="http://schemas.openxmlformats.org/officeDocument/2006/relationships/tags" Target="../tags/tag169.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tags" Target="../tags/tag177.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tags" Target="../tags/tag176.xml"/><Relationship Id="rId10" Type="http://schemas.openxmlformats.org/officeDocument/2006/relationships/tags" Target="../tags/tag158.xml"/><Relationship Id="rId19" Type="http://schemas.openxmlformats.org/officeDocument/2006/relationships/tags" Target="../tags/tag167.xml"/><Relationship Id="rId31" Type="http://schemas.openxmlformats.org/officeDocument/2006/relationships/notesSlide" Target="../notesSlides/notesSlide7.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tags" Target="../tags/tag175.xml"/><Relationship Id="rId30"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tags" Target="../tags/tag195.xml"/><Relationship Id="rId26" Type="http://schemas.openxmlformats.org/officeDocument/2006/relationships/tags" Target="../tags/tag203.xml"/><Relationship Id="rId3" Type="http://schemas.openxmlformats.org/officeDocument/2006/relationships/tags" Target="../tags/tag180.xml"/><Relationship Id="rId21" Type="http://schemas.openxmlformats.org/officeDocument/2006/relationships/tags" Target="../tags/tag198.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tags" Target="../tags/tag194.xml"/><Relationship Id="rId25" Type="http://schemas.openxmlformats.org/officeDocument/2006/relationships/tags" Target="../tags/tag202.xml"/><Relationship Id="rId2" Type="http://schemas.openxmlformats.org/officeDocument/2006/relationships/tags" Target="../tags/tag179.xml"/><Relationship Id="rId16" Type="http://schemas.openxmlformats.org/officeDocument/2006/relationships/tags" Target="../tags/tag193.xml"/><Relationship Id="rId20" Type="http://schemas.openxmlformats.org/officeDocument/2006/relationships/tags" Target="../tags/tag197.xml"/><Relationship Id="rId29" Type="http://schemas.openxmlformats.org/officeDocument/2006/relationships/tags" Target="../tags/tag206.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24" Type="http://schemas.openxmlformats.org/officeDocument/2006/relationships/tags" Target="../tags/tag201.xml"/><Relationship Id="rId32" Type="http://schemas.openxmlformats.org/officeDocument/2006/relationships/notesSlide" Target="../notesSlides/notesSlide8.xml"/><Relationship Id="rId5" Type="http://schemas.openxmlformats.org/officeDocument/2006/relationships/tags" Target="../tags/tag182.xml"/><Relationship Id="rId15" Type="http://schemas.openxmlformats.org/officeDocument/2006/relationships/tags" Target="../tags/tag192.xml"/><Relationship Id="rId23" Type="http://schemas.openxmlformats.org/officeDocument/2006/relationships/tags" Target="../tags/tag200.xml"/><Relationship Id="rId28" Type="http://schemas.openxmlformats.org/officeDocument/2006/relationships/tags" Target="../tags/tag205.xml"/><Relationship Id="rId10" Type="http://schemas.openxmlformats.org/officeDocument/2006/relationships/tags" Target="../tags/tag187.xml"/><Relationship Id="rId19" Type="http://schemas.openxmlformats.org/officeDocument/2006/relationships/tags" Target="../tags/tag196.xml"/><Relationship Id="rId31" Type="http://schemas.openxmlformats.org/officeDocument/2006/relationships/slideLayout" Target="../slideLayouts/slideLayout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tags" Target="../tags/tag199.xml"/><Relationship Id="rId27" Type="http://schemas.openxmlformats.org/officeDocument/2006/relationships/tags" Target="../tags/tag204.xml"/><Relationship Id="rId30" Type="http://schemas.openxmlformats.org/officeDocument/2006/relationships/tags" Target="../tags/tag2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55509"/>
            <a:ext cx="9144000" cy="1200329"/>
          </a:xfrm>
        </p:spPr>
        <p:txBody>
          <a:bodyPr/>
          <a:lstStyle/>
          <a:p>
            <a:r>
              <a:rPr lang="zh-CN" altLang="en-US" dirty="0">
                <a:latin typeface="標楷體" panose="03000509000000000000" pitchFamily="65" charset="-120"/>
                <a:ea typeface="標楷體" panose="03000509000000000000" pitchFamily="65" charset="-120"/>
              </a:rPr>
              <a:t>資料分析方案說明書</a:t>
            </a:r>
          </a:p>
        </p:txBody>
      </p:sp>
      <p:sp>
        <p:nvSpPr>
          <p:cNvPr id="4" name="灯片编号占位符 3"/>
          <p:cNvSpPr>
            <a:spLocks noGrp="1"/>
          </p:cNvSpPr>
          <p:nvPr>
            <p:ph type="sldNum" sz="quarter" idx="12"/>
          </p:nvPr>
        </p:nvSpPr>
        <p:spPr/>
        <p:txBody>
          <a:bodyPr/>
          <a:lstStyle/>
          <a:p>
            <a:fld id="{9D4F821F-D48A-4D76-BF7F-FE37A625A5E6}" type="slidenum">
              <a:rPr lang="zh-CN" altLang="en-US" smtClean="0"/>
              <a:t>1</a:t>
            </a:fld>
            <a:endParaRPr lang="zh-CN" altLang="en-US"/>
          </a:p>
        </p:txBody>
      </p:sp>
      <p:sp>
        <p:nvSpPr>
          <p:cNvPr id="6" name="副標題 5">
            <a:extLst>
              <a:ext uri="{FF2B5EF4-FFF2-40B4-BE49-F238E27FC236}">
                <a16:creationId xmlns:a16="http://schemas.microsoft.com/office/drawing/2014/main" xmlns="" id="{46930A72-EA48-4A85-864C-2DA88A3F0F16}"/>
              </a:ext>
            </a:extLst>
          </p:cNvPr>
          <p:cNvSpPr>
            <a:spLocks noGrp="1"/>
          </p:cNvSpPr>
          <p:nvPr>
            <p:ph type="subTitle" idx="1"/>
          </p:nvPr>
        </p:nvSpPr>
        <p:spPr>
          <a:xfrm>
            <a:off x="1524000" y="2038530"/>
            <a:ext cx="9144000" cy="535531"/>
          </a:xfrm>
        </p:spPr>
        <p:txBody>
          <a:bodyPr/>
          <a:lstStyle/>
          <a:p>
            <a:r>
              <a:rPr lang="zh-TW" altLang="en-US" dirty="0">
                <a:latin typeface="標楷體" panose="03000509000000000000" pitchFamily="65" charset="-120"/>
                <a:ea typeface="標楷體" panose="03000509000000000000" pitchFamily="65" charset="-120"/>
              </a:rPr>
              <a:t>郵務分流之必要性與效益分析</a:t>
            </a:r>
          </a:p>
        </p:txBody>
      </p:sp>
      <p:sp>
        <p:nvSpPr>
          <p:cNvPr id="3" name="文字方塊 2">
            <a:extLst>
              <a:ext uri="{FF2B5EF4-FFF2-40B4-BE49-F238E27FC236}">
                <a16:creationId xmlns:a16="http://schemas.microsoft.com/office/drawing/2014/main" xmlns="" id="{9A736C90-63B8-493B-9115-4D8DA2729F60}"/>
              </a:ext>
            </a:extLst>
          </p:cNvPr>
          <p:cNvSpPr txBox="1"/>
          <p:nvPr/>
        </p:nvSpPr>
        <p:spPr>
          <a:xfrm>
            <a:off x="941033" y="5025163"/>
            <a:ext cx="6880194" cy="1477328"/>
          </a:xfrm>
          <a:prstGeom prst="rect">
            <a:avLst/>
          </a:prstGeom>
          <a:noFill/>
        </p:spPr>
        <p:txBody>
          <a:bodyPr wrap="square" rtlCol="0">
            <a:spAutoFit/>
          </a:bodyPr>
          <a:lstStyle/>
          <a:p>
            <a:r>
              <a:rPr lang="zh-TW" altLang="en-US" dirty="0">
                <a:solidFill>
                  <a:schemeClr val="accent3">
                    <a:lumMod val="20000"/>
                    <a:lumOff val="80000"/>
                  </a:schemeClr>
                </a:solidFill>
                <a:latin typeface="標楷體" panose="03000509000000000000" pitchFamily="65" charset="-120"/>
                <a:ea typeface="標楷體" panose="03000509000000000000" pitchFamily="65" charset="-120"/>
              </a:rPr>
              <a:t>參賽隊名：小小書僮隊</a:t>
            </a:r>
            <a:endParaRPr lang="en-US" altLang="zh-TW" dirty="0">
              <a:solidFill>
                <a:schemeClr val="accent3">
                  <a:lumMod val="20000"/>
                  <a:lumOff val="80000"/>
                </a:schemeClr>
              </a:solidFill>
              <a:latin typeface="標楷體" panose="03000509000000000000" pitchFamily="65" charset="-120"/>
              <a:ea typeface="標楷體" panose="03000509000000000000" pitchFamily="65" charset="-120"/>
            </a:endParaRPr>
          </a:p>
          <a:p>
            <a:r>
              <a:rPr lang="zh-TW" altLang="en-US" dirty="0">
                <a:solidFill>
                  <a:schemeClr val="accent3">
                    <a:lumMod val="20000"/>
                    <a:lumOff val="80000"/>
                  </a:schemeClr>
                </a:solidFill>
                <a:latin typeface="標楷體" panose="03000509000000000000" pitchFamily="65" charset="-120"/>
                <a:ea typeface="標楷體" panose="03000509000000000000" pitchFamily="65" charset="-120"/>
              </a:rPr>
              <a:t>所屬學校：東吳大學巨量資料管理學院</a:t>
            </a:r>
            <a:endParaRPr lang="en-US" altLang="zh-TW" dirty="0">
              <a:solidFill>
                <a:schemeClr val="accent3">
                  <a:lumMod val="20000"/>
                  <a:lumOff val="80000"/>
                </a:schemeClr>
              </a:solidFill>
              <a:latin typeface="標楷體" panose="03000509000000000000" pitchFamily="65" charset="-120"/>
              <a:ea typeface="標楷體" panose="03000509000000000000" pitchFamily="65" charset="-120"/>
            </a:endParaRPr>
          </a:p>
          <a:p>
            <a:r>
              <a:rPr lang="zh-TW" altLang="en-US" dirty="0">
                <a:solidFill>
                  <a:schemeClr val="accent3">
                    <a:lumMod val="20000"/>
                    <a:lumOff val="80000"/>
                  </a:schemeClr>
                </a:solidFill>
                <a:latin typeface="標楷體" panose="03000509000000000000" pitchFamily="65" charset="-120"/>
                <a:ea typeface="標楷體" panose="03000509000000000000" pitchFamily="65" charset="-120"/>
              </a:rPr>
              <a:t>指導教授：吳政隆教授</a:t>
            </a:r>
            <a:endParaRPr lang="en-US" altLang="zh-TW" dirty="0">
              <a:solidFill>
                <a:schemeClr val="accent3">
                  <a:lumMod val="20000"/>
                  <a:lumOff val="80000"/>
                </a:schemeClr>
              </a:solidFill>
              <a:latin typeface="標楷體" panose="03000509000000000000" pitchFamily="65" charset="-120"/>
              <a:ea typeface="標楷體" panose="03000509000000000000" pitchFamily="65" charset="-120"/>
            </a:endParaRPr>
          </a:p>
          <a:p>
            <a:r>
              <a:rPr lang="zh-TW" altLang="en-US" dirty="0">
                <a:solidFill>
                  <a:schemeClr val="accent3">
                    <a:lumMod val="20000"/>
                    <a:lumOff val="80000"/>
                  </a:schemeClr>
                </a:solidFill>
                <a:latin typeface="標楷體" panose="03000509000000000000" pitchFamily="65" charset="-120"/>
                <a:ea typeface="標楷體" panose="03000509000000000000" pitchFamily="65" charset="-120"/>
              </a:rPr>
              <a:t>團隊成員：葉豐碩、盧煒中、楊子越、吳昇峰</a:t>
            </a:r>
            <a:endParaRPr lang="en-US" altLang="zh-TW" dirty="0">
              <a:solidFill>
                <a:schemeClr val="accent3">
                  <a:lumMod val="20000"/>
                  <a:lumOff val="80000"/>
                </a:schemeClr>
              </a:solidFill>
              <a:latin typeface="標楷體" panose="03000509000000000000" pitchFamily="65" charset="-120"/>
              <a:ea typeface="標楷體" panose="03000509000000000000" pitchFamily="65" charset="-120"/>
            </a:endParaRPr>
          </a:p>
          <a:p>
            <a:r>
              <a:rPr lang="zh-TW" altLang="en-US" dirty="0">
                <a:solidFill>
                  <a:schemeClr val="accent3">
                    <a:lumMod val="20000"/>
                    <a:lumOff val="80000"/>
                  </a:schemeClr>
                </a:solidFill>
                <a:latin typeface="標楷體" panose="03000509000000000000" pitchFamily="65" charset="-120"/>
                <a:ea typeface="標楷體" panose="03000509000000000000" pitchFamily="65" charset="-120"/>
              </a:rPr>
              <a:t>主辦單位：中華郵政</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custDataLst>
              <p:tags r:id="rId2"/>
            </p:custDataLst>
          </p:nvPr>
        </p:nvSpPr>
        <p:spPr>
          <a:xfrm>
            <a:off x="748645" y="492310"/>
            <a:ext cx="10638223" cy="769441"/>
          </a:xfrm>
          <a:prstGeom prst="rect">
            <a:avLst/>
          </a:prstGeom>
        </p:spPr>
        <p:txBody>
          <a:bodyPr wrap="square">
            <a:normAutofit/>
          </a:bodyPr>
          <a:lstStyle>
            <a:defPPr>
              <a:defRPr lang="zh-CN"/>
            </a:defPPr>
            <a:lvl1pPr indent="0">
              <a:buNone/>
              <a:defRPr sz="4400" b="0">
                <a:solidFill>
                  <a:schemeClr val="tx1">
                    <a:lumMod val="75000"/>
                    <a:lumOff val="25000"/>
                  </a:schemeClr>
                </a:solidFill>
                <a:latin typeface="+mj-ea"/>
                <a:ea typeface="+mj-ea"/>
              </a:defRPr>
            </a:lvl1pPr>
          </a:lstStyle>
          <a:p>
            <a:r>
              <a:rPr lang="zh-CN" altLang="en-US" dirty="0">
                <a:latin typeface="標楷體" panose="03000509000000000000" pitchFamily="65" charset="-120"/>
                <a:ea typeface="標楷體" panose="03000509000000000000" pitchFamily="65" charset="-120"/>
                <a:cs typeface="+mj-cs"/>
              </a:rPr>
              <a:t>分析架構</a:t>
            </a:r>
          </a:p>
        </p:txBody>
      </p:sp>
      <p:sp>
        <p:nvSpPr>
          <p:cNvPr id="2" name="矩形 1"/>
          <p:cNvSpPr/>
          <p:nvPr>
            <p:custDataLst>
              <p:tags r:id="rId3"/>
            </p:custDataLst>
          </p:nvPr>
        </p:nvSpPr>
        <p:spPr>
          <a:xfrm>
            <a:off x="773350" y="3503842"/>
            <a:ext cx="1595447" cy="797723"/>
          </a:xfrm>
          <a:prstGeom prst="rect">
            <a:avLst/>
          </a:prstGeom>
          <a:solidFill>
            <a:srgbClr val="1F74AD"/>
          </a:solidFill>
          <a:ln w="19050">
            <a:solidFill>
              <a:srgbClr val="1F74AD">
                <a:lumMod val="75000"/>
              </a:srgbClr>
            </a:solidFill>
          </a:ln>
        </p:spPr>
        <p:style>
          <a:lnRef idx="2">
            <a:sysClr val="window" lastClr="FFFFFF">
              <a:hueOff val="0"/>
              <a:satOff val="0"/>
              <a:lumOff val="0"/>
              <a:alphaOff val="0"/>
            </a:sysClr>
          </a:lnRef>
          <a:fillRef idx="1">
            <a:srgbClr val="1F74AD">
              <a:hueOff val="0"/>
              <a:satOff val="0"/>
              <a:lumOff val="0"/>
              <a:alphaOff val="0"/>
            </a:srgbClr>
          </a:fillRef>
          <a:effectRef idx="0">
            <a:srgbClr val="1F74AD">
              <a:hueOff val="0"/>
              <a:satOff val="0"/>
              <a:lumOff val="0"/>
              <a:alphaOff val="0"/>
            </a:srgbClr>
          </a:effectRef>
          <a:fontRef idx="minor">
            <a:sysClr val="window" lastClr="FFFFFF"/>
          </a:fontRef>
        </p:style>
        <p:txBody>
          <a:bodyPr spcFirstLastPara="0" vert="horz" wrap="square" lIns="68137" tIns="68137" rIns="68137" bIns="68137" numCol="1" spcCol="1270" anchor="ctr" anchorCtr="0">
            <a:noAutofit/>
          </a:bodyPr>
          <a:lstStyle/>
          <a:p>
            <a:pPr lvl="0" algn="ctr" defTabSz="2578100">
              <a:lnSpc>
                <a:spcPct val="90000"/>
              </a:lnSpc>
              <a:spcBef>
                <a:spcPct val="0"/>
              </a:spcBef>
              <a:spcAft>
                <a:spcPct val="35000"/>
              </a:spcAft>
            </a:pPr>
            <a:endParaRPr lang="en-US" altLang="zh-CN" sz="2000">
              <a:solidFill>
                <a:sysClr val="window" lastClr="FFFFFF"/>
              </a:solidFill>
            </a:endParaRPr>
          </a:p>
        </p:txBody>
      </p:sp>
      <p:sp>
        <p:nvSpPr>
          <p:cNvPr id="3" name="任意多边形: 形状 18"/>
          <p:cNvSpPr/>
          <p:nvPr>
            <p:custDataLst>
              <p:tags r:id="rId4"/>
            </p:custDataLst>
          </p:nvPr>
        </p:nvSpPr>
        <p:spPr>
          <a:xfrm rot="18770822">
            <a:off x="2216813" y="3395050"/>
            <a:ext cx="1134919" cy="61000"/>
          </a:xfrm>
          <a:custGeom>
            <a:avLst/>
            <a:gdLst>
              <a:gd name="connsiteX0" fmla="*/ 0 w 1257468"/>
              <a:gd name="connsiteY0" fmla="*/ 17753 h 35507"/>
              <a:gd name="connsiteX1" fmla="*/ 1257468 w 1257468"/>
              <a:gd name="connsiteY1" fmla="*/ 17753 h 35507"/>
            </a:gdLst>
            <a:ahLst/>
            <a:cxnLst>
              <a:cxn ang="0">
                <a:pos x="connsiteX0" y="connsiteY0"/>
              </a:cxn>
              <a:cxn ang="0">
                <a:pos x="connsiteX1" y="connsiteY1"/>
              </a:cxn>
            </a:cxnLst>
            <a:rect l="l" t="t" r="r" b="b"/>
            <a:pathLst>
              <a:path w="1257468" h="35507">
                <a:moveTo>
                  <a:pt x="0" y="17753"/>
                </a:moveTo>
                <a:lnTo>
                  <a:pt x="1257468" y="17753"/>
                </a:lnTo>
              </a:path>
            </a:pathLst>
          </a:custGeom>
          <a:noFill/>
          <a:ln>
            <a:solidFill>
              <a:srgbClr val="1F74AD"/>
            </a:solidFill>
          </a:ln>
        </p:spPr>
        <p:style>
          <a:lnRef idx="2">
            <a:srgbClr val="1F74AD">
              <a:shade val="60000"/>
              <a:hueOff val="0"/>
              <a:satOff val="0"/>
              <a:lumOff val="0"/>
              <a:alphaOff val="0"/>
            </a:srgbClr>
          </a:lnRef>
          <a:fillRef idx="0">
            <a:scrgbClr r="0" g="0" b="0"/>
          </a:fillRef>
          <a:effectRef idx="0">
            <a:srgbClr val="1F74AD">
              <a:hueOff val="0"/>
              <a:satOff val="0"/>
              <a:lumOff val="0"/>
              <a:alphaOff val="0"/>
            </a:srgbClr>
          </a:effectRef>
          <a:fontRef idx="minor">
            <a:srgbClr val="000000">
              <a:hueOff val="0"/>
              <a:satOff val="0"/>
              <a:lumOff val="0"/>
              <a:alphaOff val="0"/>
            </a:srgbClr>
          </a:fontRef>
        </p:style>
        <p:txBody>
          <a:bodyPr spcFirstLastPara="0" vert="horz" wrap="square" lIns="609996" tIns="-13683" rIns="609998" bIns="-13684"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 name="矩形 3"/>
          <p:cNvSpPr/>
          <p:nvPr>
            <p:custDataLst>
              <p:tags r:id="rId5"/>
            </p:custDataLst>
          </p:nvPr>
        </p:nvSpPr>
        <p:spPr>
          <a:xfrm>
            <a:off x="3192489" y="2330445"/>
            <a:ext cx="1595447" cy="797723"/>
          </a:xfrm>
          <a:prstGeom prst="rect">
            <a:avLst/>
          </a:prstGeom>
          <a:solidFill>
            <a:srgbClr val="3498DB"/>
          </a:solidFill>
          <a:ln w="19050">
            <a:solidFill>
              <a:srgbClr val="3498DB">
                <a:lumMod val="75000"/>
              </a:srgbClr>
            </a:solidFill>
          </a:ln>
        </p:spPr>
        <p:style>
          <a:lnRef idx="2">
            <a:sysClr val="window" lastClr="FFFFFF">
              <a:hueOff val="0"/>
              <a:satOff val="0"/>
              <a:lumOff val="0"/>
              <a:alphaOff val="0"/>
            </a:sysClr>
          </a:lnRef>
          <a:fillRef idx="1">
            <a:srgbClr val="1F74AD">
              <a:hueOff val="0"/>
              <a:satOff val="0"/>
              <a:lumOff val="0"/>
              <a:alphaOff val="0"/>
            </a:srgbClr>
          </a:fillRef>
          <a:effectRef idx="0">
            <a:srgbClr val="1F74AD">
              <a:hueOff val="0"/>
              <a:satOff val="0"/>
              <a:lumOff val="0"/>
              <a:alphaOff val="0"/>
            </a:srgbClr>
          </a:effectRef>
          <a:fontRef idx="minor">
            <a:sysClr val="window" lastClr="FFFFFF"/>
          </a:fontRef>
        </p:style>
        <p:txBody>
          <a:bodyPr spcFirstLastPara="0" vert="horz" wrap="square" lIns="68137" tIns="68137" rIns="68137" bIns="68137" numCol="1" spcCol="1270" anchor="ctr" anchorCtr="0">
            <a:noAutofit/>
          </a:bodyPr>
          <a:lstStyle/>
          <a:p>
            <a:pPr lvl="0" algn="ctr" defTabSz="2578100">
              <a:lnSpc>
                <a:spcPct val="90000"/>
              </a:lnSpc>
              <a:spcBef>
                <a:spcPct val="0"/>
              </a:spcBef>
              <a:spcAft>
                <a:spcPct val="35000"/>
              </a:spcAft>
            </a:pPr>
            <a:endParaRPr lang="en-US" altLang="zh-CN" sz="2000" dirty="0">
              <a:solidFill>
                <a:sysClr val="window" lastClr="FFFFFF"/>
              </a:solidFill>
            </a:endParaRPr>
          </a:p>
        </p:txBody>
      </p:sp>
      <p:sp>
        <p:nvSpPr>
          <p:cNvPr id="5" name="任意多边形: 形状 24"/>
          <p:cNvSpPr/>
          <p:nvPr>
            <p:custDataLst>
              <p:tags r:id="rId6"/>
            </p:custDataLst>
          </p:nvPr>
        </p:nvSpPr>
        <p:spPr>
          <a:xfrm rot="2829178" flipV="1">
            <a:off x="2220929" y="4183386"/>
            <a:ext cx="1120893" cy="137494"/>
          </a:xfrm>
          <a:custGeom>
            <a:avLst/>
            <a:gdLst>
              <a:gd name="connsiteX0" fmla="*/ 0 w 1257468"/>
              <a:gd name="connsiteY0" fmla="*/ 17753 h 35507"/>
              <a:gd name="connsiteX1" fmla="*/ 1257468 w 1257468"/>
              <a:gd name="connsiteY1" fmla="*/ 17753 h 35507"/>
            </a:gdLst>
            <a:ahLst/>
            <a:cxnLst>
              <a:cxn ang="0">
                <a:pos x="connsiteX0" y="connsiteY0"/>
              </a:cxn>
              <a:cxn ang="0">
                <a:pos x="connsiteX1" y="connsiteY1"/>
              </a:cxn>
            </a:cxnLst>
            <a:rect l="l" t="t" r="r" b="b"/>
            <a:pathLst>
              <a:path w="1257468" h="35507">
                <a:moveTo>
                  <a:pt x="0" y="17753"/>
                </a:moveTo>
                <a:lnTo>
                  <a:pt x="1257468" y="17753"/>
                </a:lnTo>
              </a:path>
            </a:pathLst>
          </a:custGeom>
          <a:noFill/>
          <a:ln>
            <a:solidFill>
              <a:srgbClr val="1F74AD"/>
            </a:solidFill>
          </a:ln>
        </p:spPr>
        <p:style>
          <a:lnRef idx="2">
            <a:srgbClr val="1F74AD">
              <a:shade val="60000"/>
              <a:hueOff val="0"/>
              <a:satOff val="0"/>
              <a:lumOff val="0"/>
              <a:alphaOff val="0"/>
            </a:srgbClr>
          </a:lnRef>
          <a:fillRef idx="0">
            <a:scrgbClr r="0" g="0" b="0"/>
          </a:fillRef>
          <a:effectRef idx="0">
            <a:srgbClr val="1F74AD">
              <a:hueOff val="0"/>
              <a:satOff val="0"/>
              <a:lumOff val="0"/>
              <a:alphaOff val="0"/>
            </a:srgbClr>
          </a:effectRef>
          <a:fontRef idx="minor">
            <a:srgbClr val="000000">
              <a:hueOff val="0"/>
              <a:satOff val="0"/>
              <a:lumOff val="0"/>
              <a:alphaOff val="0"/>
            </a:srgbClr>
          </a:fontRef>
        </p:style>
        <p:txBody>
          <a:bodyPr spcFirstLastPara="0" vert="horz" wrap="square" lIns="609997" tIns="-13683" rIns="609997" bIns="-13684"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4" name="矩形 43"/>
          <p:cNvSpPr/>
          <p:nvPr>
            <p:custDataLst>
              <p:tags r:id="rId7"/>
            </p:custDataLst>
          </p:nvPr>
        </p:nvSpPr>
        <p:spPr>
          <a:xfrm>
            <a:off x="3192532" y="4566418"/>
            <a:ext cx="1631055" cy="810126"/>
          </a:xfrm>
          <a:prstGeom prst="rect">
            <a:avLst/>
          </a:prstGeom>
          <a:solidFill>
            <a:srgbClr val="3498DB"/>
          </a:solidFill>
          <a:ln w="19050">
            <a:solidFill>
              <a:srgbClr val="3498DB">
                <a:lumMod val="75000"/>
              </a:srgbClr>
            </a:solidFill>
          </a:ln>
        </p:spPr>
        <p:style>
          <a:lnRef idx="2">
            <a:sysClr val="window" lastClr="FFFFFF">
              <a:hueOff val="0"/>
              <a:satOff val="0"/>
              <a:lumOff val="0"/>
              <a:alphaOff val="0"/>
            </a:sysClr>
          </a:lnRef>
          <a:fillRef idx="1">
            <a:srgbClr val="1F74AD">
              <a:hueOff val="0"/>
              <a:satOff val="0"/>
              <a:lumOff val="0"/>
              <a:alphaOff val="0"/>
            </a:srgbClr>
          </a:fillRef>
          <a:effectRef idx="0">
            <a:srgbClr val="1F74AD">
              <a:hueOff val="0"/>
              <a:satOff val="0"/>
              <a:lumOff val="0"/>
              <a:alphaOff val="0"/>
            </a:srgbClr>
          </a:effectRef>
          <a:fontRef idx="minor">
            <a:sysClr val="window" lastClr="FFFFFF"/>
          </a:fontRef>
        </p:style>
        <p:txBody>
          <a:bodyPr spcFirstLastPara="0" vert="horz" wrap="square" lIns="68137" tIns="68137" rIns="68137" bIns="68137" numCol="1" spcCol="1270" anchor="ctr" anchorCtr="0">
            <a:noAutofit/>
          </a:bodyPr>
          <a:lstStyle/>
          <a:p>
            <a:pPr lvl="0" algn="ctr" defTabSz="2578100">
              <a:lnSpc>
                <a:spcPct val="90000"/>
              </a:lnSpc>
              <a:spcBef>
                <a:spcPct val="0"/>
              </a:spcBef>
              <a:spcAft>
                <a:spcPct val="35000"/>
              </a:spcAft>
            </a:pPr>
            <a:endParaRPr lang="en-US" altLang="zh-CN" sz="2000">
              <a:solidFill>
                <a:sysClr val="window" lastClr="FFFFFF"/>
              </a:solidFill>
            </a:endParaRPr>
          </a:p>
        </p:txBody>
      </p:sp>
      <p:sp>
        <p:nvSpPr>
          <p:cNvPr id="6" name="文本框 5"/>
          <p:cNvSpPr txBox="1"/>
          <p:nvPr>
            <p:custDataLst>
              <p:tags r:id="rId8"/>
            </p:custDataLst>
          </p:nvPr>
        </p:nvSpPr>
        <p:spPr>
          <a:xfrm>
            <a:off x="3342743" y="2431389"/>
            <a:ext cx="1358155" cy="618186"/>
          </a:xfrm>
          <a:prstGeom prst="rect">
            <a:avLst/>
          </a:prstGeom>
          <a:noFill/>
        </p:spPr>
        <p:txBody>
          <a:bodyPr wrap="square" rtlCol="0" anchor="ctr" anchorCtr="0">
            <a:normAutofit/>
          </a:bodyPr>
          <a:lstStyle/>
          <a:p>
            <a:pPr algn="ctr">
              <a:lnSpc>
                <a:spcPct val="120000"/>
              </a:lnSpc>
            </a:pPr>
            <a:r>
              <a:rPr lang="en-US" altLang="zh-CN" sz="2000" spc="150" dirty="0">
                <a:solidFill>
                  <a:sysClr val="window" lastClr="FFFFFF"/>
                </a:solidFill>
                <a:latin typeface="標楷體" panose="03000509000000000000" pitchFamily="65" charset="-120"/>
                <a:ea typeface="標楷體" panose="03000509000000000000" pitchFamily="65" charset="-120"/>
              </a:rPr>
              <a:t>A</a:t>
            </a:r>
            <a:r>
              <a:rPr lang="zh-CN" altLang="en-US" sz="2000" spc="150" dirty="0">
                <a:solidFill>
                  <a:sysClr val="window" lastClr="FFFFFF"/>
                </a:solidFill>
                <a:latin typeface="標楷體" panose="03000509000000000000" pitchFamily="65" charset="-120"/>
                <a:ea typeface="標楷體" panose="03000509000000000000" pitchFamily="65" charset="-120"/>
              </a:rPr>
              <a:t>郵局</a:t>
            </a:r>
          </a:p>
        </p:txBody>
      </p:sp>
      <p:sp>
        <p:nvSpPr>
          <p:cNvPr id="31" name="文本框 30"/>
          <p:cNvSpPr txBox="1"/>
          <p:nvPr>
            <p:custDataLst>
              <p:tags r:id="rId9"/>
            </p:custDataLst>
          </p:nvPr>
        </p:nvSpPr>
        <p:spPr>
          <a:xfrm>
            <a:off x="3362617" y="4661471"/>
            <a:ext cx="1358155" cy="618186"/>
          </a:xfrm>
          <a:prstGeom prst="rect">
            <a:avLst/>
          </a:prstGeom>
          <a:noFill/>
        </p:spPr>
        <p:txBody>
          <a:bodyPr wrap="square" rtlCol="0" anchor="ctr" anchorCtr="0">
            <a:normAutofit/>
          </a:bodyPr>
          <a:lstStyle/>
          <a:p>
            <a:pPr algn="ctr">
              <a:lnSpc>
                <a:spcPct val="120000"/>
              </a:lnSpc>
            </a:pPr>
            <a:r>
              <a:rPr lang="en-US" altLang="zh-CN" sz="2000" spc="150" dirty="0">
                <a:solidFill>
                  <a:sysClr val="window" lastClr="FFFFFF"/>
                </a:solidFill>
                <a:latin typeface="標楷體" panose="03000509000000000000" pitchFamily="65" charset="-120"/>
                <a:ea typeface="標楷體" panose="03000509000000000000" pitchFamily="65" charset="-120"/>
              </a:rPr>
              <a:t>B</a:t>
            </a:r>
            <a:r>
              <a:rPr lang="zh-CN" altLang="en-US" sz="2000" spc="150" dirty="0">
                <a:solidFill>
                  <a:sysClr val="window" lastClr="FFFFFF"/>
                </a:solidFill>
                <a:latin typeface="標楷體" panose="03000509000000000000" pitchFamily="65" charset="-120"/>
                <a:ea typeface="標楷體" panose="03000509000000000000" pitchFamily="65" charset="-120"/>
              </a:rPr>
              <a:t>郵局</a:t>
            </a:r>
          </a:p>
        </p:txBody>
      </p:sp>
      <p:grpSp>
        <p:nvGrpSpPr>
          <p:cNvPr id="46" name="组合 45"/>
          <p:cNvGrpSpPr/>
          <p:nvPr/>
        </p:nvGrpSpPr>
        <p:grpSpPr>
          <a:xfrm>
            <a:off x="910590" y="2515235"/>
            <a:ext cx="6816725" cy="2590165"/>
            <a:chOff x="1304" y="3519"/>
            <a:chExt cx="10735" cy="4079"/>
          </a:xfrm>
        </p:grpSpPr>
        <p:grpSp>
          <p:nvGrpSpPr>
            <p:cNvPr id="45" name="组合 44"/>
            <p:cNvGrpSpPr/>
            <p:nvPr/>
          </p:nvGrpSpPr>
          <p:grpSpPr>
            <a:xfrm>
              <a:off x="1304" y="3519"/>
              <a:ext cx="10735" cy="4079"/>
              <a:chOff x="6629" y="3345"/>
              <a:chExt cx="10735" cy="4079"/>
            </a:xfrm>
          </p:grpSpPr>
          <p:sp>
            <p:nvSpPr>
              <p:cNvPr id="7" name="文本框 6"/>
              <p:cNvSpPr txBox="1"/>
              <p:nvPr>
                <p:custDataLst>
                  <p:tags r:id="rId15"/>
                </p:custDataLst>
              </p:nvPr>
            </p:nvSpPr>
            <p:spPr>
              <a:xfrm>
                <a:off x="6629" y="5000"/>
                <a:ext cx="2139" cy="974"/>
              </a:xfrm>
              <a:prstGeom prst="rect">
                <a:avLst/>
              </a:prstGeom>
              <a:noFill/>
            </p:spPr>
            <p:txBody>
              <a:bodyPr wrap="square" rtlCol="0" anchor="ctr" anchorCtr="0">
                <a:normAutofit/>
              </a:bodyPr>
              <a:lstStyle/>
              <a:p>
                <a:pPr algn="ctr">
                  <a:lnSpc>
                    <a:spcPct val="120000"/>
                  </a:lnSpc>
                </a:pPr>
                <a:r>
                  <a:rPr lang="zh-CN" altLang="en-US" sz="2800" spc="150" dirty="0">
                    <a:solidFill>
                      <a:sysClr val="window" lastClr="FFFFFF"/>
                    </a:solidFill>
                    <a:latin typeface="標楷體" panose="03000509000000000000" pitchFamily="65" charset="-120"/>
                    <a:ea typeface="標楷體" panose="03000509000000000000" pitchFamily="65" charset="-120"/>
                  </a:rPr>
                  <a:t>客戶</a:t>
                </a:r>
              </a:p>
            </p:txBody>
          </p:sp>
          <p:sp>
            <p:nvSpPr>
              <p:cNvPr id="39" name="任意多边形: 形状 10"/>
              <p:cNvSpPr/>
              <p:nvPr>
                <p:custDataLst>
                  <p:tags r:id="rId16"/>
                </p:custDataLst>
              </p:nvPr>
            </p:nvSpPr>
            <p:spPr>
              <a:xfrm>
                <a:off x="13602" y="3345"/>
                <a:ext cx="3762" cy="1147"/>
              </a:xfrm>
              <a:custGeom>
                <a:avLst/>
                <a:gdLst>
                  <a:gd name="connsiteX0" fmla="*/ 0 w 2388691"/>
                  <a:gd name="connsiteY0" fmla="*/ 0 h 728550"/>
                  <a:gd name="connsiteX1" fmla="*/ 2388691 w 2388691"/>
                  <a:gd name="connsiteY1" fmla="*/ 0 h 728550"/>
                  <a:gd name="connsiteX2" fmla="*/ 2388691 w 2388691"/>
                  <a:gd name="connsiteY2" fmla="*/ 728550 h 728550"/>
                  <a:gd name="connsiteX3" fmla="*/ 0 w 2388691"/>
                  <a:gd name="connsiteY3" fmla="*/ 728550 h 728550"/>
                  <a:gd name="connsiteX4" fmla="*/ 0 w 2388691"/>
                  <a:gd name="connsiteY4" fmla="*/ 0 h 72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691" h="728550">
                    <a:moveTo>
                      <a:pt x="0" y="0"/>
                    </a:moveTo>
                    <a:lnTo>
                      <a:pt x="2388691" y="0"/>
                    </a:lnTo>
                    <a:lnTo>
                      <a:pt x="2388691" y="728550"/>
                    </a:lnTo>
                    <a:lnTo>
                      <a:pt x="0" y="728550"/>
                    </a:lnTo>
                    <a:lnTo>
                      <a:pt x="0" y="0"/>
                    </a:lnTo>
                    <a:close/>
                  </a:path>
                </a:pathLst>
              </a:custGeom>
              <a:solidFill>
                <a:srgbClr val="3498DB"/>
              </a:solidFill>
            </p:spPr>
            <p:style>
              <a:lnRef idx="2">
                <a:sysClr val="window" lastClr="FFFFFF">
                  <a:hueOff val="0"/>
                  <a:satOff val="0"/>
                  <a:lumOff val="0"/>
                  <a:alphaOff val="0"/>
                </a:sysClr>
              </a:lnRef>
              <a:fillRef idx="1">
                <a:srgbClr val="1F74AD">
                  <a:hueOff val="0"/>
                  <a:satOff val="0"/>
                  <a:lumOff val="0"/>
                  <a:alphaOff val="0"/>
                </a:srgbClr>
              </a:fillRef>
              <a:effectRef idx="0">
                <a:srgbClr val="1F74AD">
                  <a:hueOff val="0"/>
                  <a:satOff val="0"/>
                  <a:lumOff val="0"/>
                  <a:alphaOff val="0"/>
                </a:srgbClr>
              </a:effectRef>
              <a:fontRef idx="minor">
                <a:sysClr val="window" lastClr="FFFFFF"/>
              </a:fontRef>
            </p:style>
            <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zh-CN" altLang="en-US" sz="4200" kern="1200"/>
              </a:p>
            </p:txBody>
          </p:sp>
          <p:sp>
            <p:nvSpPr>
              <p:cNvPr id="40" name="任意多边形: 形状 12"/>
              <p:cNvSpPr/>
              <p:nvPr>
                <p:custDataLst>
                  <p:tags r:id="rId17"/>
                </p:custDataLst>
              </p:nvPr>
            </p:nvSpPr>
            <p:spPr>
              <a:xfrm>
                <a:off x="13602" y="6278"/>
                <a:ext cx="3762" cy="1147"/>
              </a:xfrm>
              <a:custGeom>
                <a:avLst/>
                <a:gdLst>
                  <a:gd name="connsiteX0" fmla="*/ 0 w 2388691"/>
                  <a:gd name="connsiteY0" fmla="*/ 0 h 728550"/>
                  <a:gd name="connsiteX1" fmla="*/ 2388691 w 2388691"/>
                  <a:gd name="connsiteY1" fmla="*/ 0 h 728550"/>
                  <a:gd name="connsiteX2" fmla="*/ 2388691 w 2388691"/>
                  <a:gd name="connsiteY2" fmla="*/ 728550 h 728550"/>
                  <a:gd name="connsiteX3" fmla="*/ 0 w 2388691"/>
                  <a:gd name="connsiteY3" fmla="*/ 728550 h 728550"/>
                  <a:gd name="connsiteX4" fmla="*/ 0 w 2388691"/>
                  <a:gd name="connsiteY4" fmla="*/ 0 h 72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691" h="728550">
                    <a:moveTo>
                      <a:pt x="0" y="0"/>
                    </a:moveTo>
                    <a:lnTo>
                      <a:pt x="2388691" y="0"/>
                    </a:lnTo>
                    <a:lnTo>
                      <a:pt x="2388691" y="728550"/>
                    </a:lnTo>
                    <a:lnTo>
                      <a:pt x="0" y="728550"/>
                    </a:lnTo>
                    <a:lnTo>
                      <a:pt x="0" y="0"/>
                    </a:lnTo>
                    <a:close/>
                  </a:path>
                </a:pathLst>
              </a:custGeom>
              <a:solidFill>
                <a:srgbClr val="3498DB"/>
              </a:solidFill>
            </p:spPr>
            <p:style>
              <a:lnRef idx="2">
                <a:sysClr val="window" lastClr="FFFFFF">
                  <a:hueOff val="0"/>
                  <a:satOff val="0"/>
                  <a:lumOff val="0"/>
                  <a:alphaOff val="0"/>
                </a:sysClr>
              </a:lnRef>
              <a:fillRef idx="1">
                <a:srgbClr val="1F74AD">
                  <a:hueOff val="0"/>
                  <a:satOff val="0"/>
                  <a:lumOff val="0"/>
                  <a:alphaOff val="0"/>
                </a:srgbClr>
              </a:fillRef>
              <a:effectRef idx="0">
                <a:srgbClr val="1F74AD">
                  <a:hueOff val="0"/>
                  <a:satOff val="0"/>
                  <a:lumOff val="0"/>
                  <a:alphaOff val="0"/>
                </a:srgbClr>
              </a:effectRef>
              <a:fontRef idx="minor">
                <a:sysClr val="window" lastClr="FFFFFF"/>
              </a:fontRef>
            </p:style>
            <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zh-CN" altLang="en-US" sz="4200" kern="1200"/>
              </a:p>
            </p:txBody>
          </p:sp>
        </p:grpSp>
        <p:sp>
          <p:nvSpPr>
            <p:cNvPr id="42" name="文本框 41"/>
            <p:cNvSpPr txBox="1"/>
            <p:nvPr>
              <p:custDataLst>
                <p:tags r:id="rId13"/>
              </p:custDataLst>
            </p:nvPr>
          </p:nvSpPr>
          <p:spPr>
            <a:xfrm>
              <a:off x="8437" y="3577"/>
              <a:ext cx="3384" cy="1030"/>
            </a:xfrm>
            <a:prstGeom prst="rect">
              <a:avLst/>
            </a:prstGeom>
            <a:noFill/>
          </p:spPr>
          <p:txBody>
            <a:bodyPr wrap="square" lIns="90000" rIns="90000" rtlCol="0" anchor="ctr" anchorCtr="0">
              <a:noAutofit/>
            </a:bodyPr>
            <a:lstStyle/>
            <a:p>
              <a:pPr algn="ctr">
                <a:lnSpc>
                  <a:spcPct val="120000"/>
                </a:lnSpc>
              </a:pPr>
              <a:r>
                <a:rPr lang="zh-CN" altLang="en-US" sz="1600" spc="150" dirty="0">
                  <a:solidFill>
                    <a:sysClr val="window" lastClr="FFFFFF"/>
                  </a:solidFill>
                  <a:latin typeface="標楷體" panose="03000509000000000000" pitchFamily="65" charset="-120"/>
                  <a:ea typeface="標楷體" panose="03000509000000000000" pitchFamily="65" charset="-120"/>
                </a:rPr>
                <a:t>辦理花費時間</a:t>
              </a:r>
              <a:r>
                <a:rPr lang="en-US" altLang="zh-CN" sz="1600" spc="150" dirty="0">
                  <a:solidFill>
                    <a:sysClr val="window" lastClr="FFFFFF"/>
                  </a:solidFill>
                  <a:latin typeface="標楷體" panose="03000509000000000000" pitchFamily="65" charset="-120"/>
                  <a:ea typeface="標楷體" panose="03000509000000000000" pitchFamily="65" charset="-120"/>
                </a:rPr>
                <a:t>+</a:t>
              </a:r>
              <a:r>
                <a:rPr lang="zh-CN" altLang="en-US" sz="1600" spc="150" dirty="0">
                  <a:solidFill>
                    <a:sysClr val="window" lastClr="FFFFFF"/>
                  </a:solidFill>
                  <a:latin typeface="標楷體" panose="03000509000000000000" pitchFamily="65" charset="-120"/>
                  <a:ea typeface="標楷體" panose="03000509000000000000" pitchFamily="65" charset="-120"/>
                </a:rPr>
                <a:t>等待時間</a:t>
              </a:r>
              <a:r>
                <a:rPr lang="en-US" altLang="zh-CN" sz="1600" spc="150" dirty="0">
                  <a:solidFill>
                    <a:sysClr val="window" lastClr="FFFFFF"/>
                  </a:solidFill>
                  <a:latin typeface="標楷體" panose="03000509000000000000" pitchFamily="65" charset="-120"/>
                  <a:ea typeface="標楷體" panose="03000509000000000000" pitchFamily="65" charset="-120"/>
                </a:rPr>
                <a:t>+</a:t>
              </a:r>
              <a:r>
                <a:rPr lang="zh-CN" altLang="en-US" sz="1600" spc="150" dirty="0">
                  <a:solidFill>
                    <a:sysClr val="window" lastClr="FFFFFF"/>
                  </a:solidFill>
                  <a:latin typeface="標楷體" panose="03000509000000000000" pitchFamily="65" charset="-120"/>
                  <a:ea typeface="標楷體" panose="03000509000000000000" pitchFamily="65" charset="-120"/>
                </a:rPr>
                <a:t>路程耗費時間</a:t>
              </a:r>
            </a:p>
          </p:txBody>
        </p:sp>
        <p:sp>
          <p:nvSpPr>
            <p:cNvPr id="43" name="文本框 42"/>
            <p:cNvSpPr txBox="1"/>
            <p:nvPr>
              <p:custDataLst>
                <p:tags r:id="rId14"/>
              </p:custDataLst>
            </p:nvPr>
          </p:nvSpPr>
          <p:spPr>
            <a:xfrm>
              <a:off x="8438" y="6510"/>
              <a:ext cx="3384" cy="1030"/>
            </a:xfrm>
            <a:prstGeom prst="rect">
              <a:avLst/>
            </a:prstGeom>
            <a:noFill/>
          </p:spPr>
          <p:txBody>
            <a:bodyPr wrap="square" lIns="90000" rIns="90000" rtlCol="0" anchor="ctr" anchorCtr="0">
              <a:noAutofit/>
            </a:bodyPr>
            <a:lstStyle/>
            <a:p>
              <a:pPr algn="ctr">
                <a:lnSpc>
                  <a:spcPct val="120000"/>
                </a:lnSpc>
              </a:pPr>
              <a:r>
                <a:rPr lang="zh-CN" altLang="en-US" sz="1600" spc="150" dirty="0">
                  <a:solidFill>
                    <a:sysClr val="window" lastClr="FFFFFF"/>
                  </a:solidFill>
                  <a:latin typeface="標楷體" panose="03000509000000000000" pitchFamily="65" charset="-120"/>
                  <a:ea typeface="標楷體" panose="03000509000000000000" pitchFamily="65" charset="-120"/>
                </a:rPr>
                <a:t>辦理花費時間</a:t>
              </a:r>
              <a:r>
                <a:rPr lang="en-US" altLang="zh-CN" sz="1600" spc="150" dirty="0">
                  <a:solidFill>
                    <a:sysClr val="window" lastClr="FFFFFF"/>
                  </a:solidFill>
                  <a:latin typeface="標楷體" panose="03000509000000000000" pitchFamily="65" charset="-120"/>
                  <a:ea typeface="標楷體" panose="03000509000000000000" pitchFamily="65" charset="-120"/>
                </a:rPr>
                <a:t>+</a:t>
              </a:r>
              <a:r>
                <a:rPr lang="zh-CN" altLang="en-US" sz="1600" spc="150" dirty="0">
                  <a:solidFill>
                    <a:sysClr val="window" lastClr="FFFFFF"/>
                  </a:solidFill>
                  <a:latin typeface="標楷體" panose="03000509000000000000" pitchFamily="65" charset="-120"/>
                  <a:ea typeface="標楷體" panose="03000509000000000000" pitchFamily="65" charset="-120"/>
                </a:rPr>
                <a:t>等待時間</a:t>
              </a:r>
              <a:r>
                <a:rPr lang="en-US" altLang="zh-CN" sz="1600" spc="150" dirty="0">
                  <a:solidFill>
                    <a:sysClr val="window" lastClr="FFFFFF"/>
                  </a:solidFill>
                  <a:latin typeface="標楷體" panose="03000509000000000000" pitchFamily="65" charset="-120"/>
                  <a:ea typeface="標楷體" panose="03000509000000000000" pitchFamily="65" charset="-120"/>
                </a:rPr>
                <a:t>+</a:t>
              </a:r>
              <a:r>
                <a:rPr lang="zh-CN" altLang="en-US" sz="1600" spc="150" dirty="0">
                  <a:solidFill>
                    <a:sysClr val="window" lastClr="FFFFFF"/>
                  </a:solidFill>
                  <a:latin typeface="標楷體" panose="03000509000000000000" pitchFamily="65" charset="-120"/>
                  <a:ea typeface="標楷體" panose="03000509000000000000" pitchFamily="65" charset="-120"/>
                </a:rPr>
                <a:t>路程耗費時間</a:t>
              </a:r>
            </a:p>
          </p:txBody>
        </p:sp>
      </p:grpSp>
      <p:grpSp>
        <p:nvGrpSpPr>
          <p:cNvPr id="9" name="组合 8"/>
          <p:cNvGrpSpPr/>
          <p:nvPr/>
        </p:nvGrpSpPr>
        <p:grpSpPr>
          <a:xfrm>
            <a:off x="8454799" y="3498061"/>
            <a:ext cx="2388691" cy="728550"/>
            <a:chOff x="13325" y="5072"/>
            <a:chExt cx="3762" cy="1147"/>
          </a:xfrm>
        </p:grpSpPr>
        <p:sp>
          <p:nvSpPr>
            <p:cNvPr id="38" name="任意多边形: 形状 9"/>
            <p:cNvSpPr/>
            <p:nvPr>
              <p:custDataLst>
                <p:tags r:id="rId12"/>
              </p:custDataLst>
            </p:nvPr>
          </p:nvSpPr>
          <p:spPr>
            <a:xfrm>
              <a:off x="13325" y="5072"/>
              <a:ext cx="3762" cy="1147"/>
            </a:xfrm>
            <a:custGeom>
              <a:avLst/>
              <a:gdLst>
                <a:gd name="connsiteX0" fmla="*/ 0 w 2388691"/>
                <a:gd name="connsiteY0" fmla="*/ 0 h 728550"/>
                <a:gd name="connsiteX1" fmla="*/ 2388691 w 2388691"/>
                <a:gd name="connsiteY1" fmla="*/ 0 h 728550"/>
                <a:gd name="connsiteX2" fmla="*/ 2388691 w 2388691"/>
                <a:gd name="connsiteY2" fmla="*/ 728550 h 728550"/>
                <a:gd name="connsiteX3" fmla="*/ 0 w 2388691"/>
                <a:gd name="connsiteY3" fmla="*/ 728550 h 728550"/>
                <a:gd name="connsiteX4" fmla="*/ 0 w 2388691"/>
                <a:gd name="connsiteY4" fmla="*/ 0 h 72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691" h="728550">
                  <a:moveTo>
                    <a:pt x="0" y="0"/>
                  </a:moveTo>
                  <a:lnTo>
                    <a:pt x="2388691" y="0"/>
                  </a:lnTo>
                  <a:lnTo>
                    <a:pt x="2388691" y="728550"/>
                  </a:lnTo>
                  <a:lnTo>
                    <a:pt x="0" y="728550"/>
                  </a:lnTo>
                  <a:lnTo>
                    <a:pt x="0" y="0"/>
                  </a:lnTo>
                  <a:close/>
                </a:path>
              </a:pathLst>
            </a:custGeom>
            <a:solidFill>
              <a:srgbClr val="1F74AD"/>
            </a:solidFill>
          </p:spPr>
          <p:style>
            <a:lnRef idx="2">
              <a:sysClr val="window" lastClr="FFFFFF">
                <a:hueOff val="0"/>
                <a:satOff val="0"/>
                <a:lumOff val="0"/>
                <a:alphaOff val="0"/>
              </a:sysClr>
            </a:lnRef>
            <a:fillRef idx="1">
              <a:srgbClr val="1F74AD">
                <a:hueOff val="0"/>
                <a:satOff val="0"/>
                <a:lumOff val="0"/>
                <a:alphaOff val="0"/>
              </a:srgbClr>
            </a:fillRef>
            <a:effectRef idx="0">
              <a:srgbClr val="1F74AD">
                <a:hueOff val="0"/>
                <a:satOff val="0"/>
                <a:lumOff val="0"/>
                <a:alphaOff val="0"/>
              </a:srgbClr>
            </a:effectRef>
            <a:fontRef idx="minor">
              <a:sysClr val="window" lastClr="FFFFFF"/>
            </a:fontRef>
          </p:style>
          <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zh-CN" altLang="en-US" sz="4200" kern="1200" dirty="0"/>
            </a:p>
          </p:txBody>
        </p:sp>
        <p:sp>
          <p:nvSpPr>
            <p:cNvPr id="47" name="文本框 46"/>
            <p:cNvSpPr txBox="1"/>
            <p:nvPr/>
          </p:nvSpPr>
          <p:spPr>
            <a:xfrm>
              <a:off x="14273" y="5311"/>
              <a:ext cx="1920" cy="669"/>
            </a:xfrm>
            <a:prstGeom prst="rect">
              <a:avLst/>
            </a:prstGeom>
            <a:noFill/>
          </p:spPr>
          <p:txBody>
            <a:bodyPr wrap="square" rtlCol="0">
              <a:spAutoFit/>
            </a:bodyPr>
            <a:lstStyle/>
            <a:p>
              <a:pPr algn="ctr">
                <a:lnSpc>
                  <a:spcPct val="120000"/>
                </a:lnSpc>
              </a:pPr>
              <a:r>
                <a:rPr lang="zh-CN" altLang="en-US" spc="150" dirty="0">
                  <a:solidFill>
                    <a:sysClr val="window" lastClr="FFFFFF"/>
                  </a:solidFill>
                  <a:latin typeface="標楷體" panose="03000509000000000000" pitchFamily="65" charset="-120"/>
                  <a:ea typeface="標楷體" panose="03000509000000000000" pitchFamily="65" charset="-120"/>
                </a:rPr>
                <a:t>比較結果</a:t>
              </a:r>
            </a:p>
          </p:txBody>
        </p:sp>
      </p:grpSp>
      <p:sp>
        <p:nvSpPr>
          <p:cNvPr id="48" name="任意多边形: 形状 18"/>
          <p:cNvSpPr/>
          <p:nvPr>
            <p:custDataLst>
              <p:tags r:id="rId10"/>
            </p:custDataLst>
          </p:nvPr>
        </p:nvSpPr>
        <p:spPr>
          <a:xfrm rot="3050822">
            <a:off x="7523508" y="3417910"/>
            <a:ext cx="1134919" cy="61000"/>
          </a:xfrm>
          <a:custGeom>
            <a:avLst/>
            <a:gdLst>
              <a:gd name="connsiteX0" fmla="*/ 0 w 1257468"/>
              <a:gd name="connsiteY0" fmla="*/ 17753 h 35507"/>
              <a:gd name="connsiteX1" fmla="*/ 1257468 w 1257468"/>
              <a:gd name="connsiteY1" fmla="*/ 17753 h 35507"/>
            </a:gdLst>
            <a:ahLst/>
            <a:cxnLst>
              <a:cxn ang="0">
                <a:pos x="connsiteX0" y="connsiteY0"/>
              </a:cxn>
              <a:cxn ang="0">
                <a:pos x="connsiteX1" y="connsiteY1"/>
              </a:cxn>
            </a:cxnLst>
            <a:rect l="l" t="t" r="r" b="b"/>
            <a:pathLst>
              <a:path w="1257468" h="35507">
                <a:moveTo>
                  <a:pt x="0" y="17753"/>
                </a:moveTo>
                <a:lnTo>
                  <a:pt x="1257468" y="17753"/>
                </a:lnTo>
              </a:path>
            </a:pathLst>
          </a:custGeom>
          <a:noFill/>
          <a:ln>
            <a:solidFill>
              <a:srgbClr val="1F74AD"/>
            </a:solidFill>
          </a:ln>
        </p:spPr>
        <p:style>
          <a:lnRef idx="2">
            <a:srgbClr val="1F74AD">
              <a:shade val="60000"/>
              <a:hueOff val="0"/>
              <a:satOff val="0"/>
              <a:lumOff val="0"/>
              <a:alphaOff val="0"/>
            </a:srgbClr>
          </a:lnRef>
          <a:fillRef idx="0">
            <a:scrgbClr r="0" g="0" b="0"/>
          </a:fillRef>
          <a:effectRef idx="0">
            <a:srgbClr val="1F74AD">
              <a:hueOff val="0"/>
              <a:satOff val="0"/>
              <a:lumOff val="0"/>
              <a:alphaOff val="0"/>
            </a:srgbClr>
          </a:effectRef>
          <a:fontRef idx="minor">
            <a:srgbClr val="000000">
              <a:hueOff val="0"/>
              <a:satOff val="0"/>
              <a:lumOff val="0"/>
              <a:alphaOff val="0"/>
            </a:srgbClr>
          </a:fontRef>
        </p:style>
        <p:txBody>
          <a:bodyPr spcFirstLastPara="0" vert="horz" wrap="square" lIns="609996" tIns="-13683" rIns="609998" bIns="-13684"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9" name="任意多边形: 形状 18"/>
          <p:cNvSpPr/>
          <p:nvPr>
            <p:custDataLst>
              <p:tags r:id="rId11"/>
            </p:custDataLst>
          </p:nvPr>
        </p:nvSpPr>
        <p:spPr>
          <a:xfrm rot="18470822">
            <a:off x="7549543" y="4289765"/>
            <a:ext cx="1134919" cy="61000"/>
          </a:xfrm>
          <a:custGeom>
            <a:avLst/>
            <a:gdLst>
              <a:gd name="connsiteX0" fmla="*/ 0 w 1257468"/>
              <a:gd name="connsiteY0" fmla="*/ 17753 h 35507"/>
              <a:gd name="connsiteX1" fmla="*/ 1257468 w 1257468"/>
              <a:gd name="connsiteY1" fmla="*/ 17753 h 35507"/>
            </a:gdLst>
            <a:ahLst/>
            <a:cxnLst>
              <a:cxn ang="0">
                <a:pos x="connsiteX0" y="connsiteY0"/>
              </a:cxn>
              <a:cxn ang="0">
                <a:pos x="connsiteX1" y="connsiteY1"/>
              </a:cxn>
            </a:cxnLst>
            <a:rect l="l" t="t" r="r" b="b"/>
            <a:pathLst>
              <a:path w="1257468" h="35507">
                <a:moveTo>
                  <a:pt x="0" y="17753"/>
                </a:moveTo>
                <a:lnTo>
                  <a:pt x="1257468" y="17753"/>
                </a:lnTo>
              </a:path>
            </a:pathLst>
          </a:custGeom>
          <a:noFill/>
          <a:ln>
            <a:solidFill>
              <a:srgbClr val="1F74AD"/>
            </a:solidFill>
          </a:ln>
        </p:spPr>
        <p:style>
          <a:lnRef idx="2">
            <a:srgbClr val="1F74AD">
              <a:shade val="60000"/>
              <a:hueOff val="0"/>
              <a:satOff val="0"/>
              <a:lumOff val="0"/>
              <a:alphaOff val="0"/>
            </a:srgbClr>
          </a:lnRef>
          <a:fillRef idx="0">
            <a:scrgbClr r="0" g="0" b="0"/>
          </a:fillRef>
          <a:effectRef idx="0">
            <a:srgbClr val="1F74AD">
              <a:hueOff val="0"/>
              <a:satOff val="0"/>
              <a:lumOff val="0"/>
              <a:alphaOff val="0"/>
            </a:srgbClr>
          </a:effectRef>
          <a:fontRef idx="minor">
            <a:srgbClr val="000000">
              <a:hueOff val="0"/>
              <a:satOff val="0"/>
              <a:lumOff val="0"/>
              <a:alphaOff val="0"/>
            </a:srgbClr>
          </a:fontRef>
        </p:style>
        <p:txBody>
          <a:bodyPr spcFirstLastPara="0" vert="horz" wrap="square" lIns="609996" tIns="-13683" rIns="609998" bIns="-13684"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11" name="文本框 10"/>
          <p:cNvSpPr txBox="1"/>
          <p:nvPr/>
        </p:nvSpPr>
        <p:spPr>
          <a:xfrm>
            <a:off x="3978165" y="3223221"/>
            <a:ext cx="1620957" cy="1169551"/>
          </a:xfrm>
          <a:prstGeom prst="rect">
            <a:avLst/>
          </a:prstGeom>
          <a:noFill/>
        </p:spPr>
        <p:txBody>
          <a:bodyPr wrap="none" rtlCol="0">
            <a:spAutoFit/>
          </a:bodyPr>
          <a:lstStyle/>
          <a:p>
            <a:r>
              <a:rPr lang="zh-CN" altLang="en-US" sz="1400" dirty="0">
                <a:latin typeface="標楷體" panose="03000509000000000000" pitchFamily="65" charset="-120"/>
                <a:ea typeface="標楷體" panose="03000509000000000000" pitchFamily="65" charset="-120"/>
              </a:rPr>
              <a:t>之間距離應實</a:t>
            </a:r>
          </a:p>
          <a:p>
            <a:r>
              <a:rPr lang="zh-CN" altLang="en-US" sz="1400" dirty="0">
                <a:latin typeface="標楷體" panose="03000509000000000000" pitchFamily="65" charset="-120"/>
                <a:ea typeface="標楷體" panose="03000509000000000000" pitchFamily="65" charset="-120"/>
              </a:rPr>
              <a:t>際情況擴大或</a:t>
            </a:r>
          </a:p>
          <a:p>
            <a:r>
              <a:rPr lang="zh-CN" altLang="en-US" sz="1400" dirty="0">
                <a:latin typeface="標楷體" panose="03000509000000000000" pitchFamily="65" charset="-120"/>
                <a:ea typeface="標楷體" panose="03000509000000000000" pitchFamily="65" charset="-120"/>
              </a:rPr>
              <a:t>縮小（系統推</a:t>
            </a:r>
          </a:p>
          <a:p>
            <a:r>
              <a:rPr lang="zh-CN" altLang="en-US" sz="1400" dirty="0">
                <a:latin typeface="標楷體" panose="03000509000000000000" pitchFamily="65" charset="-120"/>
                <a:ea typeface="標楷體" panose="03000509000000000000" pitchFamily="65" charset="-120"/>
              </a:rPr>
              <a:t>薦或客戶端自</a:t>
            </a:r>
          </a:p>
          <a:p>
            <a:r>
              <a:rPr lang="zh-CN" altLang="en-US" sz="1400" dirty="0">
                <a:latin typeface="標楷體" panose="03000509000000000000" pitchFamily="65" charset="-120"/>
                <a:ea typeface="標楷體" panose="03000509000000000000" pitchFamily="65" charset="-120"/>
              </a:rPr>
              <a:t>行選擇區間範圍）</a:t>
            </a:r>
          </a:p>
        </p:txBody>
      </p:sp>
      <p:cxnSp>
        <p:nvCxnSpPr>
          <p:cNvPr id="13" name="直接箭头连接符 12"/>
          <p:cNvCxnSpPr>
            <a:stCxn id="4" idx="2"/>
            <a:endCxn id="44" idx="0"/>
          </p:cNvCxnSpPr>
          <p:nvPr/>
        </p:nvCxnSpPr>
        <p:spPr>
          <a:xfrm>
            <a:off x="3990213" y="3128168"/>
            <a:ext cx="17847" cy="14382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灯片编号占位符 1">
            <a:extLst>
              <a:ext uri="{FF2B5EF4-FFF2-40B4-BE49-F238E27FC236}">
                <a16:creationId xmlns:a16="http://schemas.microsoft.com/office/drawing/2014/main" xmlns="" id="{DEBB8624-BEEF-41B2-97C0-09A9A527B6C2}"/>
              </a:ext>
            </a:extLst>
          </p:cNvPr>
          <p:cNvSpPr>
            <a:spLocks noGrp="1"/>
          </p:cNvSpPr>
          <p:nvPr>
            <p:ph type="sldNum" sz="quarter" idx="12"/>
          </p:nvPr>
        </p:nvSpPr>
        <p:spPr>
          <a:xfrm>
            <a:off x="8610600" y="6356350"/>
            <a:ext cx="2743200" cy="365125"/>
          </a:xfrm>
        </p:spPr>
        <p:txBody>
          <a:bodyPr/>
          <a:lstStyle/>
          <a:p>
            <a:fld id="{9D4F821F-D48A-4D76-BF7F-FE37A625A5E6}" type="slidenum">
              <a:rPr lang="zh-CN" altLang="en-US" smtClean="0">
                <a:solidFill>
                  <a:schemeClr val="accent1">
                    <a:lumMod val="75000"/>
                    <a:lumOff val="25000"/>
                  </a:schemeClr>
                </a:solidFill>
              </a:rPr>
              <a:t>10</a:t>
            </a:fld>
            <a:endParaRPr lang="zh-CN" altLang="en-US" dirty="0">
              <a:solidFill>
                <a:schemeClr val="accent1">
                  <a:lumMod val="75000"/>
                  <a:lumOff val="25000"/>
                </a:schemeClr>
              </a:solidFill>
            </a:endParaRPr>
          </a:p>
        </p:txBody>
      </p:sp>
      <p:sp>
        <p:nvSpPr>
          <p:cNvPr id="26" name="頁尾版面配置區 3">
            <a:extLst>
              <a:ext uri="{FF2B5EF4-FFF2-40B4-BE49-F238E27FC236}">
                <a16:creationId xmlns:a16="http://schemas.microsoft.com/office/drawing/2014/main" xmlns="" id="{9C3C1773-8ABE-46F7-B017-1EE84F16CE68}"/>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9592"/>
            <a:ext cx="10515600" cy="1325563"/>
          </a:xfrm>
        </p:spPr>
        <p:txBody>
          <a:bodyPr/>
          <a:lstStyle/>
          <a:p>
            <a:r>
              <a:rPr lang="zh-CN" altLang="zh-TW" dirty="0">
                <a:latin typeface="標楷體" panose="03000509000000000000" pitchFamily="65" charset="-120"/>
                <a:ea typeface="標楷體" panose="03000509000000000000" pitchFamily="65" charset="-120"/>
              </a:rPr>
              <a:t>分析報表結果與證明</a:t>
            </a:r>
          </a:p>
        </p:txBody>
      </p:sp>
      <p:sp>
        <p:nvSpPr>
          <p:cNvPr id="4" name="內容版面配置區 3"/>
          <p:cNvSpPr>
            <a:spLocks noGrp="1"/>
          </p:cNvSpPr>
          <p:nvPr>
            <p:ph idx="1"/>
          </p:nvPr>
        </p:nvSpPr>
        <p:spPr>
          <a:xfrm>
            <a:off x="435610" y="2096135"/>
            <a:ext cx="5660390" cy="1125855"/>
          </a:xfrm>
        </p:spPr>
        <p:txBody>
          <a:bodyPr>
            <a:normAutofit fontScale="77500" lnSpcReduction="20000"/>
          </a:bodyPr>
          <a:lstStyle/>
          <a:p>
            <a:r>
              <a:rPr lang="zh-TW" altLang="en-US" dirty="0">
                <a:solidFill>
                  <a:schemeClr val="accent1"/>
                </a:solidFill>
                <a:latin typeface="標楷體" panose="03000509000000000000" pitchFamily="65" charset="-120"/>
                <a:ea typeface="標楷體" panose="03000509000000000000" pitchFamily="65" charset="-120"/>
              </a:rPr>
              <a:t>我們認為信件占比量最高之地區最可能出現負載不平衡的情況，經過分析得出中山區為信件</a:t>
            </a:r>
            <a:r>
              <a:rPr lang="zh-TW" altLang="en-US" b="1" dirty="0">
                <a:solidFill>
                  <a:srgbClr val="FF0000"/>
                </a:solidFill>
                <a:latin typeface="標楷體" panose="03000509000000000000" pitchFamily="65" charset="-120"/>
                <a:ea typeface="標楷體" panose="03000509000000000000" pitchFamily="65" charset="-120"/>
              </a:rPr>
              <a:t>占比量最高</a:t>
            </a:r>
            <a:r>
              <a:rPr lang="zh-TW" altLang="en-US" dirty="0">
                <a:solidFill>
                  <a:schemeClr val="accent1"/>
                </a:solidFill>
                <a:latin typeface="標楷體" panose="03000509000000000000" pitchFamily="65" charset="-120"/>
                <a:ea typeface="標楷體" panose="03000509000000000000" pitchFamily="65" charset="-120"/>
              </a:rPr>
              <a:t>之地區，因此選擇中山區進行後續的分析</a:t>
            </a:r>
            <a:endParaRPr lang="en-US" altLang="zh-TW" dirty="0">
              <a:solidFill>
                <a:schemeClr val="accent1"/>
              </a:solidFill>
              <a:latin typeface="標楷體" panose="03000509000000000000" pitchFamily="65" charset="-120"/>
              <a:ea typeface="標楷體" panose="03000509000000000000" pitchFamily="65" charset="-120"/>
            </a:endParaRPr>
          </a:p>
          <a:p>
            <a:endParaRPr lang="en-US" altLang="zh-TW" dirty="0"/>
          </a:p>
          <a:p>
            <a:endParaRPr lang="zh-TW" altLang="en-US" dirty="0"/>
          </a:p>
        </p:txBody>
      </p:sp>
      <p:pic>
        <p:nvPicPr>
          <p:cNvPr id="6" name="圖片 5" descr="C:\Users\user\Desktop\图片1.png图片1"/>
          <p:cNvPicPr>
            <a:picLocks noChangeAspect="1"/>
          </p:cNvPicPr>
          <p:nvPr/>
        </p:nvPicPr>
        <p:blipFill>
          <a:blip r:embed="rId3"/>
          <a:srcRect l="9731" r="9731"/>
          <a:stretch>
            <a:fillRect/>
          </a:stretch>
        </p:blipFill>
        <p:spPr>
          <a:xfrm>
            <a:off x="6393595" y="1905523"/>
            <a:ext cx="5120004" cy="4317724"/>
          </a:xfrm>
          <a:prstGeom prst="rect">
            <a:avLst/>
          </a:prstGeom>
        </p:spPr>
      </p:pic>
      <p:pic>
        <p:nvPicPr>
          <p:cNvPr id="3" name="图片 2" descr="組內變異數與時間之關係圖"/>
          <p:cNvPicPr>
            <a:picLocks noChangeAspect="1"/>
          </p:cNvPicPr>
          <p:nvPr/>
        </p:nvPicPr>
        <p:blipFill>
          <a:blip r:embed="rId4"/>
          <a:stretch>
            <a:fillRect/>
          </a:stretch>
        </p:blipFill>
        <p:spPr>
          <a:xfrm>
            <a:off x="838200" y="3221990"/>
            <a:ext cx="4013200" cy="3384550"/>
          </a:xfrm>
          <a:prstGeom prst="rect">
            <a:avLst/>
          </a:prstGeom>
        </p:spPr>
      </p:pic>
      <p:cxnSp>
        <p:nvCxnSpPr>
          <p:cNvPr id="5" name="直接连接符 4"/>
          <p:cNvCxnSpPr>
            <a:stCxn id="4" idx="3"/>
          </p:cNvCxnSpPr>
          <p:nvPr/>
        </p:nvCxnSpPr>
        <p:spPr>
          <a:xfrm>
            <a:off x="6096000" y="2659380"/>
            <a:ext cx="1129030" cy="5715"/>
          </a:xfrm>
          <a:prstGeom prst="line">
            <a:avLst/>
          </a:prstGeom>
        </p:spPr>
        <p:style>
          <a:lnRef idx="1">
            <a:schemeClr val="accent5"/>
          </a:lnRef>
          <a:fillRef idx="0">
            <a:schemeClr val="accent5"/>
          </a:fillRef>
          <a:effectRef idx="0">
            <a:schemeClr val="accent5"/>
          </a:effectRef>
          <a:fontRef idx="minor">
            <a:schemeClr val="tx1"/>
          </a:fontRef>
        </p:style>
      </p:cxnSp>
      <p:sp>
        <p:nvSpPr>
          <p:cNvPr id="7" name="椭圆 6"/>
          <p:cNvSpPr/>
          <p:nvPr/>
        </p:nvSpPr>
        <p:spPr>
          <a:xfrm>
            <a:off x="5939790" y="2588895"/>
            <a:ext cx="156210" cy="146685"/>
          </a:xfrm>
          <a:prstGeom prst="ellipse">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3" idx="3"/>
          </p:cNvCxnSpPr>
          <p:nvPr/>
        </p:nvCxnSpPr>
        <p:spPr>
          <a:xfrm flipV="1">
            <a:off x="4851400" y="4906010"/>
            <a:ext cx="277495" cy="8255"/>
          </a:xfrm>
          <a:prstGeom prst="line">
            <a:avLst/>
          </a:prstGeom>
        </p:spPr>
        <p:style>
          <a:lnRef idx="1">
            <a:schemeClr val="accent5"/>
          </a:lnRef>
          <a:fillRef idx="0">
            <a:schemeClr val="accent5"/>
          </a:fillRef>
          <a:effectRef idx="0">
            <a:schemeClr val="accent5"/>
          </a:effectRef>
          <a:fontRef idx="minor">
            <a:schemeClr val="tx1"/>
          </a:fontRef>
        </p:style>
      </p:cxnSp>
      <p:sp>
        <p:nvSpPr>
          <p:cNvPr id="9" name="椭圆 8"/>
          <p:cNvSpPr/>
          <p:nvPr/>
        </p:nvSpPr>
        <p:spPr>
          <a:xfrm>
            <a:off x="5128895" y="4876800"/>
            <a:ext cx="75565" cy="75565"/>
          </a:xfrm>
          <a:prstGeom prst="ellipse">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04459" y="4601210"/>
            <a:ext cx="2350437" cy="1138773"/>
          </a:xfrm>
          <a:prstGeom prst="rect">
            <a:avLst/>
          </a:prstGeom>
          <a:noFill/>
        </p:spPr>
        <p:txBody>
          <a:bodyPr wrap="square" rtlCol="0">
            <a:spAutoFit/>
          </a:bodyPr>
          <a:lstStyle/>
          <a:p>
            <a:r>
              <a:rPr lang="zh-CN" altLang="en-US" sz="1400" dirty="0">
                <a:latin typeface="標楷體" panose="03000509000000000000" pitchFamily="65" charset="-120"/>
                <a:ea typeface="標楷體" panose="03000509000000000000" pitchFamily="65" charset="-120"/>
                <a:cs typeface="Calibri" panose="020F0502020204030204" pitchFamily="34" charset="0"/>
              </a:rPr>
              <a:t>由圖可知，</a:t>
            </a:r>
            <a:r>
              <a:rPr lang="en-US" altLang="zh-CN" sz="1400" dirty="0">
                <a:latin typeface="標楷體" panose="03000509000000000000" pitchFamily="65" charset="-120"/>
                <a:ea typeface="標楷體" panose="03000509000000000000" pitchFamily="65" charset="-120"/>
                <a:cs typeface="Calibri" panose="020F0502020204030204" pitchFamily="34" charset="0"/>
              </a:rPr>
              <a:t>7-8</a:t>
            </a:r>
            <a:r>
              <a:rPr lang="zh-CN" altLang="en-US" sz="1400" dirty="0">
                <a:latin typeface="標楷體" panose="03000509000000000000" pitchFamily="65" charset="-120"/>
                <a:ea typeface="標楷體" panose="03000509000000000000" pitchFamily="65" charset="-120"/>
                <a:cs typeface="Calibri" panose="020F0502020204030204" pitchFamily="34" charset="0"/>
              </a:rPr>
              <a:t>分鐘車程中</a:t>
            </a:r>
          </a:p>
          <a:p>
            <a:r>
              <a:rPr lang="zh-CN" altLang="en-US" sz="1400" dirty="0">
                <a:latin typeface="標楷體" panose="03000509000000000000" pitchFamily="65" charset="-120"/>
                <a:ea typeface="標楷體" panose="03000509000000000000" pitchFamily="65" charset="-120"/>
                <a:cs typeface="Calibri" panose="020F0502020204030204" pitchFamily="34" charset="0"/>
              </a:rPr>
              <a:t>的郵局變異數比較穩定，</a:t>
            </a:r>
          </a:p>
          <a:p>
            <a:r>
              <a:rPr lang="zh-CN" altLang="en-US" sz="1400" dirty="0">
                <a:latin typeface="標楷體" panose="03000509000000000000" pitchFamily="65" charset="-120"/>
                <a:ea typeface="標楷體" panose="03000509000000000000" pitchFamily="65" charset="-120"/>
                <a:cs typeface="Calibri" panose="020F0502020204030204" pitchFamily="34" charset="0"/>
              </a:rPr>
              <a:t>故以</a:t>
            </a:r>
            <a:r>
              <a:rPr lang="en-US" altLang="zh-CN" sz="1400" dirty="0">
                <a:latin typeface="標楷體" panose="03000509000000000000" pitchFamily="65" charset="-120"/>
                <a:ea typeface="標楷體" panose="03000509000000000000" pitchFamily="65" charset="-120"/>
                <a:cs typeface="Calibri" panose="020F0502020204030204" pitchFamily="34" charset="0"/>
              </a:rPr>
              <a:t>8</a:t>
            </a:r>
            <a:r>
              <a:rPr lang="zh-CN" altLang="en-US" sz="1400" dirty="0">
                <a:latin typeface="標楷體" panose="03000509000000000000" pitchFamily="65" charset="-120"/>
                <a:ea typeface="標楷體" panose="03000509000000000000" pitchFamily="65" charset="-120"/>
                <a:cs typeface="Calibri" panose="020F0502020204030204" pitchFamily="34" charset="0"/>
              </a:rPr>
              <a:t>分鐘車程（約</a:t>
            </a:r>
            <a:r>
              <a:rPr lang="en-US" altLang="zh-CN" sz="1400" dirty="0">
                <a:latin typeface="標楷體" panose="03000509000000000000" pitchFamily="65" charset="-120"/>
                <a:ea typeface="標楷體" panose="03000509000000000000" pitchFamily="65" charset="-120"/>
                <a:cs typeface="Calibri" panose="020F0502020204030204" pitchFamily="34" charset="0"/>
              </a:rPr>
              <a:t>6.67</a:t>
            </a:r>
            <a:r>
              <a:rPr lang="zh-CN" altLang="en-US" sz="1400" dirty="0">
                <a:latin typeface="標楷體" panose="03000509000000000000" pitchFamily="65" charset="-120"/>
                <a:ea typeface="標楷體" panose="03000509000000000000" pitchFamily="65" charset="-120"/>
                <a:cs typeface="Calibri" panose="020F0502020204030204" pitchFamily="34" charset="0"/>
              </a:rPr>
              <a:t>公</a:t>
            </a:r>
          </a:p>
          <a:p>
            <a:r>
              <a:rPr lang="zh-CN" altLang="en-US" sz="1400" dirty="0">
                <a:latin typeface="標楷體" panose="03000509000000000000" pitchFamily="65" charset="-120"/>
                <a:ea typeface="標楷體" panose="03000509000000000000" pitchFamily="65" charset="-120"/>
                <a:cs typeface="Calibri" panose="020F0502020204030204" pitchFamily="34" charset="0"/>
              </a:rPr>
              <a:t>里）為半徑為分析區間</a:t>
            </a:r>
            <a:endParaRPr lang="en-US" altLang="zh-CN" sz="1400" dirty="0">
              <a:latin typeface="標楷體" panose="03000509000000000000" pitchFamily="65" charset="-120"/>
              <a:ea typeface="標楷體" panose="03000509000000000000" pitchFamily="65" charset="-120"/>
              <a:cs typeface="Calibri" panose="020F0502020204030204" pitchFamily="34" charset="0"/>
            </a:endParaRPr>
          </a:p>
          <a:p>
            <a:endParaRPr lang="zh-CN" altLang="en-US" sz="1200" dirty="0">
              <a:latin typeface="標楷體" panose="03000509000000000000" pitchFamily="65" charset="-120"/>
              <a:ea typeface="標楷體" panose="03000509000000000000" pitchFamily="65" charset="-120"/>
              <a:cs typeface="Calibri" panose="020F0502020204030204" pitchFamily="34" charset="0"/>
            </a:endParaRPr>
          </a:p>
        </p:txBody>
      </p:sp>
      <p:sp>
        <p:nvSpPr>
          <p:cNvPr id="11" name="灯片编号占位符 1">
            <a:extLst>
              <a:ext uri="{FF2B5EF4-FFF2-40B4-BE49-F238E27FC236}">
                <a16:creationId xmlns:a16="http://schemas.microsoft.com/office/drawing/2014/main" xmlns="" id="{20B68D13-ED8F-4E91-9510-74E9455EB8AD}"/>
              </a:ext>
            </a:extLst>
          </p:cNvPr>
          <p:cNvSpPr>
            <a:spLocks noGrp="1"/>
          </p:cNvSpPr>
          <p:nvPr>
            <p:ph type="sldNum" sz="quarter" idx="12"/>
          </p:nvPr>
        </p:nvSpPr>
        <p:spPr>
          <a:xfrm>
            <a:off x="8610600" y="6356350"/>
            <a:ext cx="2743200" cy="365125"/>
          </a:xfrm>
        </p:spPr>
        <p:txBody>
          <a:bodyPr/>
          <a:lstStyle/>
          <a:p>
            <a:fld id="{9D4F821F-D48A-4D76-BF7F-FE37A625A5E6}" type="slidenum">
              <a:rPr lang="zh-CN" altLang="en-US" smtClean="0">
                <a:solidFill>
                  <a:schemeClr val="accent1">
                    <a:lumMod val="75000"/>
                    <a:lumOff val="25000"/>
                  </a:schemeClr>
                </a:solidFill>
              </a:rPr>
              <a:t>11</a:t>
            </a:fld>
            <a:endParaRPr lang="zh-CN" altLang="en-US" dirty="0">
              <a:solidFill>
                <a:schemeClr val="accent1">
                  <a:lumMod val="75000"/>
                  <a:lumOff val="25000"/>
                </a:schemeClr>
              </a:solidFill>
            </a:endParaRPr>
          </a:p>
        </p:txBody>
      </p:sp>
      <p:sp>
        <p:nvSpPr>
          <p:cNvPr id="13" name="頁尾版面配置區 3">
            <a:extLst>
              <a:ext uri="{FF2B5EF4-FFF2-40B4-BE49-F238E27FC236}">
                <a16:creationId xmlns:a16="http://schemas.microsoft.com/office/drawing/2014/main" xmlns="" id="{9284C4CF-4859-4D22-BAA0-A7CA1B383F85}"/>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9592"/>
            <a:ext cx="10515600" cy="1325563"/>
          </a:xfrm>
        </p:spPr>
        <p:txBody>
          <a:bodyPr/>
          <a:lstStyle/>
          <a:p>
            <a:r>
              <a:rPr lang="zh-CN" altLang="zh-TW" dirty="0">
                <a:latin typeface="標楷體" panose="03000509000000000000" pitchFamily="65" charset="-120"/>
                <a:ea typeface="標楷體" panose="03000509000000000000" pitchFamily="65" charset="-120"/>
              </a:rPr>
              <a:t>分析報表結果與證明</a:t>
            </a:r>
          </a:p>
        </p:txBody>
      </p:sp>
      <p:pic>
        <p:nvPicPr>
          <p:cNvPr id="4" name="图片 3" descr="图片1"/>
          <p:cNvPicPr>
            <a:picLocks noChangeAspect="1"/>
          </p:cNvPicPr>
          <p:nvPr/>
        </p:nvPicPr>
        <p:blipFill>
          <a:blip r:embed="rId4"/>
          <a:stretch>
            <a:fillRect/>
          </a:stretch>
        </p:blipFill>
        <p:spPr>
          <a:xfrm>
            <a:off x="5963285" y="1690370"/>
            <a:ext cx="5144770" cy="2755265"/>
          </a:xfrm>
          <a:prstGeom prst="rect">
            <a:avLst/>
          </a:prstGeom>
        </p:spPr>
      </p:pic>
      <p:sp>
        <p:nvSpPr>
          <p:cNvPr id="6" name="文本框 5"/>
          <p:cNvSpPr txBox="1"/>
          <p:nvPr/>
        </p:nvSpPr>
        <p:spPr>
          <a:xfrm>
            <a:off x="967536" y="5061584"/>
            <a:ext cx="9879628" cy="1477328"/>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我們使用中山區十間郵局每</a:t>
            </a:r>
            <a:r>
              <a:rPr lang="zh-TW" altLang="en-US" dirty="0">
                <a:solidFill>
                  <a:srgbClr val="FF0000"/>
                </a:solidFill>
                <a:latin typeface="標楷體" panose="03000509000000000000" pitchFamily="65" charset="-120"/>
                <a:ea typeface="標楷體" panose="03000509000000000000" pitchFamily="65" charset="-120"/>
              </a:rPr>
              <a:t>八分鐘</a:t>
            </a:r>
            <a:r>
              <a:rPr lang="zh-TW" altLang="en-US" dirty="0">
                <a:latin typeface="標楷體" panose="03000509000000000000" pitchFamily="65" charset="-120"/>
                <a:ea typeface="標楷體" panose="03000509000000000000" pitchFamily="65" charset="-120"/>
              </a:rPr>
              <a:t>的信件處理量計算</a:t>
            </a:r>
            <a:r>
              <a:rPr lang="zh-TW" altLang="en-US" dirty="0">
                <a:solidFill>
                  <a:srgbClr val="FF0000"/>
                </a:solidFill>
                <a:latin typeface="標楷體" panose="03000509000000000000" pitchFamily="65" charset="-120"/>
                <a:ea typeface="標楷體" panose="03000509000000000000" pitchFamily="65" charset="-120"/>
              </a:rPr>
              <a:t>標準差</a:t>
            </a:r>
            <a:r>
              <a:rPr lang="zh-TW" altLang="en-US" dirty="0">
                <a:latin typeface="標楷體" panose="03000509000000000000" pitchFamily="65" charset="-120"/>
                <a:ea typeface="標楷體" panose="03000509000000000000" pitchFamily="65" charset="-120"/>
              </a:rPr>
              <a:t>，得出</a:t>
            </a:r>
            <a:r>
              <a:rPr lang="zh-CN" altLang="en-US" dirty="0">
                <a:latin typeface="標楷體" panose="03000509000000000000" pitchFamily="65" charset="-120"/>
                <a:ea typeface="標楷體" panose="03000509000000000000" pitchFamily="65" charset="-120"/>
              </a:rPr>
              <a:t>標準差之最大值約為</a:t>
            </a:r>
            <a:r>
              <a:rPr lang="en-US" altLang="zh-CN" dirty="0">
                <a:solidFill>
                  <a:srgbClr val="FF0000"/>
                </a:solidFill>
                <a:latin typeface="標楷體" panose="03000509000000000000" pitchFamily="65" charset="-120"/>
                <a:ea typeface="標楷體" panose="03000509000000000000" pitchFamily="65" charset="-120"/>
              </a:rPr>
              <a:t>114.10</a:t>
            </a:r>
            <a:r>
              <a:rPr lang="zh-CN" altLang="en-US" dirty="0">
                <a:latin typeface="標楷體" panose="03000509000000000000" pitchFamily="65" charset="-120"/>
                <a:ea typeface="標楷體" panose="03000509000000000000" pitchFamily="65" charset="-120"/>
              </a:rPr>
              <a:t>，</a:t>
            </a:r>
            <a:endParaRPr lang="en-US" altLang="zh-CN" dirty="0">
              <a:latin typeface="標楷體" panose="03000509000000000000" pitchFamily="65" charset="-120"/>
              <a:ea typeface="標楷體" panose="03000509000000000000" pitchFamily="65" charset="-120"/>
            </a:endParaRPr>
          </a:p>
          <a:p>
            <a:r>
              <a:rPr lang="zh-CN" altLang="en-US" dirty="0">
                <a:latin typeface="標楷體" panose="03000509000000000000" pitchFamily="65" charset="-120"/>
                <a:ea typeface="標楷體" panose="03000509000000000000" pitchFamily="65" charset="-120"/>
              </a:rPr>
              <a:t>即這八分鐘內，</a:t>
            </a:r>
            <a:r>
              <a:rPr lang="zh-CN" altLang="en-US" dirty="0" smtClean="0">
                <a:latin typeface="標楷體" panose="03000509000000000000" pitchFamily="65" charset="-120"/>
                <a:ea typeface="標楷體" panose="03000509000000000000" pitchFamily="65" charset="-120"/>
              </a:rPr>
              <a:t>以</a:t>
            </a:r>
            <a:r>
              <a:rPr lang="zh-TW" altLang="en-US" dirty="0" smtClean="0">
                <a:latin typeface="標楷體" panose="03000509000000000000" pitchFamily="65" charset="-120"/>
                <a:ea typeface="標楷體" panose="03000509000000000000" pitchFamily="65" charset="-120"/>
              </a:rPr>
              <a:t>局號</a:t>
            </a:r>
            <a:r>
              <a:rPr lang="en-US" altLang="zh-TW" dirty="0" smtClean="0">
                <a:latin typeface="標楷體" panose="03000509000000000000" pitchFamily="65" charset="-120"/>
                <a:ea typeface="標楷體" panose="03000509000000000000" pitchFamily="65" charset="-120"/>
              </a:rPr>
              <a:t>100067</a:t>
            </a:r>
            <a:r>
              <a:rPr lang="zh-TW" altLang="en-US" dirty="0" smtClean="0">
                <a:latin typeface="標楷體" panose="03000509000000000000" pitchFamily="65" charset="-120"/>
                <a:ea typeface="標楷體" panose="03000509000000000000" pitchFamily="65" charset="-120"/>
              </a:rPr>
              <a:t>為圓心，</a:t>
            </a:r>
            <a:r>
              <a:rPr lang="zh-CN" altLang="en-US" dirty="0" smtClean="0">
                <a:latin typeface="標楷體" panose="03000509000000000000" pitchFamily="65" charset="-120"/>
                <a:ea typeface="標楷體" panose="03000509000000000000" pitchFamily="65" charset="-120"/>
              </a:rPr>
              <a:t>半徑</a:t>
            </a:r>
            <a:r>
              <a:rPr lang="zh-CN" altLang="en-US" dirty="0">
                <a:latin typeface="標楷體" panose="03000509000000000000" pitchFamily="65" charset="-120"/>
                <a:ea typeface="標楷體" panose="03000509000000000000" pitchFamily="65" charset="-120"/>
              </a:rPr>
              <a:t>為</a:t>
            </a:r>
            <a:r>
              <a:rPr lang="en-US" altLang="zh-CN" dirty="0" smtClean="0">
                <a:latin typeface="標楷體" panose="03000509000000000000" pitchFamily="65" charset="-120"/>
                <a:ea typeface="標楷體" panose="03000509000000000000" pitchFamily="65" charset="-120"/>
              </a:rPr>
              <a:t>6.67</a:t>
            </a:r>
            <a:r>
              <a:rPr lang="zh-CN" altLang="en-US" dirty="0" smtClean="0">
                <a:latin typeface="標楷體" panose="03000509000000000000" pitchFamily="65" charset="-120"/>
                <a:ea typeface="標楷體" panose="03000509000000000000" pitchFamily="65" charset="-120"/>
              </a:rPr>
              <a:t>公里之</a:t>
            </a:r>
            <a:r>
              <a:rPr lang="zh-CN" altLang="en-US" dirty="0">
                <a:latin typeface="標楷體" panose="03000509000000000000" pitchFamily="65" charset="-120"/>
                <a:ea typeface="標楷體" panose="03000509000000000000" pitchFamily="65" charset="-120"/>
              </a:rPr>
              <a:t>範圍，有郵局會</a:t>
            </a:r>
            <a:r>
              <a:rPr lang="zh-CN" altLang="en-US" dirty="0">
                <a:solidFill>
                  <a:srgbClr val="FF0000"/>
                </a:solidFill>
                <a:latin typeface="標楷體" panose="03000509000000000000" pitchFamily="65" charset="-120"/>
                <a:ea typeface="標楷體" panose="03000509000000000000" pitchFamily="65" charset="-120"/>
              </a:rPr>
              <a:t>多處理約</a:t>
            </a:r>
            <a:r>
              <a:rPr lang="en-US" altLang="zh-CN" dirty="0">
                <a:solidFill>
                  <a:srgbClr val="FF0000"/>
                </a:solidFill>
                <a:latin typeface="標楷體" panose="03000509000000000000" pitchFamily="65" charset="-120"/>
                <a:ea typeface="標楷體" panose="03000509000000000000" pitchFamily="65" charset="-120"/>
              </a:rPr>
              <a:t>114</a:t>
            </a:r>
            <a:r>
              <a:rPr lang="zh-CN" altLang="en-US" dirty="0">
                <a:solidFill>
                  <a:srgbClr val="FF0000"/>
                </a:solidFill>
                <a:latin typeface="標楷體" panose="03000509000000000000" pitchFamily="65" charset="-120"/>
                <a:ea typeface="標楷體" panose="03000509000000000000" pitchFamily="65" charset="-120"/>
              </a:rPr>
              <a:t>件郵件</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即可</a:t>
            </a:r>
            <a:r>
              <a:rPr lang="zh-TW" altLang="en-US" dirty="0">
                <a:latin typeface="標楷體" panose="03000509000000000000" pitchFamily="65" charset="-120"/>
                <a:ea typeface="標楷體" panose="03000509000000000000" pitchFamily="65" charset="-120"/>
              </a:rPr>
              <a:t>證明中山區</a:t>
            </a:r>
            <a:r>
              <a:rPr lang="zh-TW" altLang="en-US" dirty="0" smtClean="0">
                <a:latin typeface="標楷體" panose="03000509000000000000" pitchFamily="65" charset="-120"/>
                <a:ea typeface="標楷體" panose="03000509000000000000" pitchFamily="65" charset="-120"/>
              </a:rPr>
              <a:t>之郵局</a:t>
            </a:r>
            <a:r>
              <a:rPr lang="zh-TW" altLang="en-US" dirty="0">
                <a:latin typeface="標楷體" panose="03000509000000000000" pitchFamily="65" charset="-120"/>
                <a:ea typeface="標楷體" panose="03000509000000000000" pitchFamily="65" charset="-120"/>
              </a:rPr>
              <a:t>存在</a:t>
            </a:r>
            <a:r>
              <a:rPr lang="zh-TW" altLang="en-US" dirty="0">
                <a:solidFill>
                  <a:srgbClr val="FF0000"/>
                </a:solidFill>
                <a:latin typeface="標楷體" panose="03000509000000000000" pitchFamily="65" charset="-120"/>
                <a:ea typeface="標楷體" panose="03000509000000000000" pitchFamily="65" charset="-120"/>
              </a:rPr>
              <a:t>負載不平衡</a:t>
            </a:r>
            <a:r>
              <a:rPr lang="zh-TW" altLang="en-US" dirty="0">
                <a:latin typeface="標楷體" panose="03000509000000000000" pitchFamily="65" charset="-120"/>
                <a:ea typeface="標楷體" panose="03000509000000000000" pitchFamily="65" charset="-120"/>
              </a:rPr>
              <a:t>的狀況。</a:t>
            </a:r>
            <a:endParaRPr lang="en-US" altLang="zh-CN" dirty="0">
              <a:latin typeface="標楷體" panose="03000509000000000000" pitchFamily="65" charset="-120"/>
              <a:ea typeface="標楷體" panose="03000509000000000000" pitchFamily="65" charset="-120"/>
            </a:endParaRPr>
          </a:p>
          <a:p>
            <a:endParaRPr lang="en-US" altLang="zh-CN" dirty="0">
              <a:latin typeface="標楷體" panose="03000509000000000000" pitchFamily="65" charset="-120"/>
              <a:ea typeface="標楷體" panose="03000509000000000000" pitchFamily="65" charset="-120"/>
            </a:endParaRPr>
          </a:p>
          <a:p>
            <a:endParaRPr lang="zh-CN" altLang="en-US" dirty="0">
              <a:latin typeface="標楷體" panose="03000509000000000000" pitchFamily="65" charset="-120"/>
              <a:ea typeface="標楷體" panose="03000509000000000000" pitchFamily="65" charset="-120"/>
            </a:endParaRPr>
          </a:p>
        </p:txBody>
      </p:sp>
      <p:sp>
        <p:nvSpPr>
          <p:cNvPr id="8" name="灯片编号占位符 1">
            <a:extLst>
              <a:ext uri="{FF2B5EF4-FFF2-40B4-BE49-F238E27FC236}">
                <a16:creationId xmlns:a16="http://schemas.microsoft.com/office/drawing/2014/main" xmlns="" id="{449AB026-9E10-4124-879F-6A2F2D830461}"/>
              </a:ext>
            </a:extLst>
          </p:cNvPr>
          <p:cNvSpPr>
            <a:spLocks noGrp="1"/>
          </p:cNvSpPr>
          <p:nvPr>
            <p:ph type="sldNum" sz="quarter" idx="12"/>
          </p:nvPr>
        </p:nvSpPr>
        <p:spPr>
          <a:xfrm>
            <a:off x="8610600" y="6356350"/>
            <a:ext cx="2743200" cy="365125"/>
          </a:xfrm>
        </p:spPr>
        <p:txBody>
          <a:bodyPr/>
          <a:lstStyle/>
          <a:p>
            <a:fld id="{9D4F821F-D48A-4D76-BF7F-FE37A625A5E6}" type="slidenum">
              <a:rPr lang="zh-CN" altLang="en-US" smtClean="0">
                <a:solidFill>
                  <a:schemeClr val="accent1">
                    <a:lumMod val="75000"/>
                    <a:lumOff val="25000"/>
                  </a:schemeClr>
                </a:solidFill>
              </a:rPr>
              <a:t>12</a:t>
            </a:fld>
            <a:endParaRPr lang="zh-CN" altLang="en-US" dirty="0">
              <a:solidFill>
                <a:schemeClr val="accent1">
                  <a:lumMod val="75000"/>
                  <a:lumOff val="25000"/>
                </a:schemeClr>
              </a:solidFill>
            </a:endParaRPr>
          </a:p>
        </p:txBody>
      </p:sp>
      <p:sp>
        <p:nvSpPr>
          <p:cNvPr id="9" name="頁尾版面配置區 3">
            <a:extLst>
              <a:ext uri="{FF2B5EF4-FFF2-40B4-BE49-F238E27FC236}">
                <a16:creationId xmlns:a16="http://schemas.microsoft.com/office/drawing/2014/main" xmlns="" id="{B3242EEB-1752-4E56-ADF8-E9837A8E7D01}"/>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xmlns="" id="{A188EFD8-DA07-4042-BDEE-A1B05D55A24D}"/>
              </a:ext>
            </a:extLst>
          </p:cNvPr>
          <p:cNvGraphicFramePr>
            <a:graphicFrameLocks noGrp="1"/>
          </p:cNvGraphicFramePr>
          <p:nvPr>
            <p:extLst>
              <p:ext uri="{D42A27DB-BD31-4B8C-83A1-F6EECF244321}">
                <p14:modId xmlns:p14="http://schemas.microsoft.com/office/powerpoint/2010/main" val="363135224"/>
              </p:ext>
            </p:extLst>
          </p:nvPr>
        </p:nvGraphicFramePr>
        <p:xfrm>
          <a:off x="345244" y="1690370"/>
          <a:ext cx="3314988" cy="2966720"/>
        </p:xfrm>
        <a:graphic>
          <a:graphicData uri="http://schemas.openxmlformats.org/drawingml/2006/table">
            <a:tbl>
              <a:tblPr firstRow="1" bandRow="1">
                <a:tableStyleId>{7DF18680-E054-41AD-8BC1-D1AEF772440D}</a:tableStyleId>
              </a:tblPr>
              <a:tblGrid>
                <a:gridCol w="1657494">
                  <a:extLst>
                    <a:ext uri="{9D8B030D-6E8A-4147-A177-3AD203B41FA5}">
                      <a16:colId xmlns:a16="http://schemas.microsoft.com/office/drawing/2014/main" xmlns="" val="2918334579"/>
                    </a:ext>
                  </a:extLst>
                </a:gridCol>
                <a:gridCol w="1657494">
                  <a:extLst>
                    <a:ext uri="{9D8B030D-6E8A-4147-A177-3AD203B41FA5}">
                      <a16:colId xmlns:a16="http://schemas.microsoft.com/office/drawing/2014/main" xmlns="" val="792090808"/>
                    </a:ext>
                  </a:extLst>
                </a:gridCol>
              </a:tblGrid>
              <a:tr h="370840">
                <a:tc>
                  <a:txBody>
                    <a:bodyPr/>
                    <a:lstStyle/>
                    <a:p>
                      <a:r>
                        <a:rPr lang="zh-TW" altLang="en-US" dirty="0">
                          <a:latin typeface="標楷體" panose="03000509000000000000" pitchFamily="65" charset="-120"/>
                          <a:ea typeface="標楷體" panose="03000509000000000000" pitchFamily="65" charset="-120"/>
                        </a:rPr>
                        <a:t>標準差排序</a:t>
                      </a:r>
                    </a:p>
                  </a:txBody>
                  <a:tcPr/>
                </a:tc>
                <a:tc>
                  <a:txBody>
                    <a:bodyPr/>
                    <a:lstStyle/>
                    <a:p>
                      <a:r>
                        <a:rPr lang="zh-TW" altLang="en-US" dirty="0">
                          <a:latin typeface="標楷體" panose="03000509000000000000" pitchFamily="65" charset="-120"/>
                          <a:ea typeface="標楷體" panose="03000509000000000000" pitchFamily="65" charset="-120"/>
                        </a:rPr>
                        <a:t>標準差</a:t>
                      </a:r>
                    </a:p>
                  </a:txBody>
                  <a:tcPr/>
                </a:tc>
                <a:extLst>
                  <a:ext uri="{0D108BD9-81ED-4DB2-BD59-A6C34878D82A}">
                    <a16:rowId xmlns:a16="http://schemas.microsoft.com/office/drawing/2014/main" xmlns="" val="3759545245"/>
                  </a:ext>
                </a:extLst>
              </a:tr>
              <a:tr h="370840">
                <a:tc>
                  <a:txBody>
                    <a:bodyPr/>
                    <a:lstStyle/>
                    <a:p>
                      <a:r>
                        <a:rPr lang="en-US" altLang="zh-TW" dirty="0"/>
                        <a:t>1</a:t>
                      </a:r>
                      <a:endParaRPr lang="zh-TW" altLang="en-US" dirty="0"/>
                    </a:p>
                  </a:txBody>
                  <a:tcPr/>
                </a:tc>
                <a:tc>
                  <a:txBody>
                    <a:bodyPr/>
                    <a:lstStyle/>
                    <a:p>
                      <a:r>
                        <a:rPr lang="en-US" altLang="zh-TW" dirty="0"/>
                        <a:t>114.10</a:t>
                      </a:r>
                      <a:endParaRPr lang="zh-TW" altLang="en-US" dirty="0"/>
                    </a:p>
                  </a:txBody>
                  <a:tcPr/>
                </a:tc>
                <a:extLst>
                  <a:ext uri="{0D108BD9-81ED-4DB2-BD59-A6C34878D82A}">
                    <a16:rowId xmlns:a16="http://schemas.microsoft.com/office/drawing/2014/main" xmlns="" val="3115897784"/>
                  </a:ext>
                </a:extLst>
              </a:tr>
              <a:tr h="370840">
                <a:tc>
                  <a:txBody>
                    <a:bodyPr/>
                    <a:lstStyle/>
                    <a:p>
                      <a:r>
                        <a:rPr lang="en-US" altLang="zh-TW" dirty="0"/>
                        <a:t>2</a:t>
                      </a:r>
                      <a:endParaRPr lang="zh-TW" altLang="en-US" dirty="0"/>
                    </a:p>
                  </a:txBody>
                  <a:tcPr/>
                </a:tc>
                <a:tc>
                  <a:txBody>
                    <a:bodyPr/>
                    <a:lstStyle/>
                    <a:p>
                      <a:r>
                        <a:rPr lang="en-US" altLang="zh-TW" dirty="0"/>
                        <a:t>109.16</a:t>
                      </a:r>
                      <a:endParaRPr lang="zh-TW" altLang="en-US" dirty="0"/>
                    </a:p>
                  </a:txBody>
                  <a:tcPr/>
                </a:tc>
                <a:extLst>
                  <a:ext uri="{0D108BD9-81ED-4DB2-BD59-A6C34878D82A}">
                    <a16:rowId xmlns:a16="http://schemas.microsoft.com/office/drawing/2014/main" xmlns="" val="2551663426"/>
                  </a:ext>
                </a:extLst>
              </a:tr>
              <a:tr h="370840">
                <a:tc>
                  <a:txBody>
                    <a:bodyPr/>
                    <a:lstStyle/>
                    <a:p>
                      <a:r>
                        <a:rPr lang="en-US" altLang="zh-TW" dirty="0"/>
                        <a:t>3</a:t>
                      </a:r>
                      <a:endParaRPr lang="zh-TW" altLang="en-US" dirty="0"/>
                    </a:p>
                  </a:txBody>
                  <a:tcPr/>
                </a:tc>
                <a:tc>
                  <a:txBody>
                    <a:bodyPr/>
                    <a:lstStyle/>
                    <a:p>
                      <a:r>
                        <a:rPr lang="en-US" altLang="zh-TW" dirty="0"/>
                        <a:t>101.91</a:t>
                      </a:r>
                      <a:endParaRPr lang="zh-TW" altLang="en-US" dirty="0"/>
                    </a:p>
                  </a:txBody>
                  <a:tcPr/>
                </a:tc>
                <a:extLst>
                  <a:ext uri="{0D108BD9-81ED-4DB2-BD59-A6C34878D82A}">
                    <a16:rowId xmlns:a16="http://schemas.microsoft.com/office/drawing/2014/main" xmlns="" val="1684432255"/>
                  </a:ext>
                </a:extLst>
              </a:tr>
              <a:tr h="370840">
                <a:tc>
                  <a:txBody>
                    <a:bodyPr/>
                    <a:lstStyle/>
                    <a:p>
                      <a:r>
                        <a:rPr lang="en-US" altLang="zh-TW" dirty="0"/>
                        <a:t>4</a:t>
                      </a:r>
                      <a:endParaRPr lang="zh-TW" altLang="en-US" dirty="0"/>
                    </a:p>
                  </a:txBody>
                  <a:tcPr/>
                </a:tc>
                <a:tc>
                  <a:txBody>
                    <a:bodyPr/>
                    <a:lstStyle/>
                    <a:p>
                      <a:r>
                        <a:rPr lang="en-US" altLang="zh-TW" dirty="0"/>
                        <a:t>91.23</a:t>
                      </a:r>
                      <a:endParaRPr lang="zh-TW" altLang="en-US" dirty="0"/>
                    </a:p>
                  </a:txBody>
                  <a:tcPr/>
                </a:tc>
                <a:extLst>
                  <a:ext uri="{0D108BD9-81ED-4DB2-BD59-A6C34878D82A}">
                    <a16:rowId xmlns:a16="http://schemas.microsoft.com/office/drawing/2014/main" xmlns="" val="355722440"/>
                  </a:ext>
                </a:extLst>
              </a:tr>
              <a:tr h="370840">
                <a:tc>
                  <a:txBody>
                    <a:bodyPr/>
                    <a:lstStyle/>
                    <a:p>
                      <a:r>
                        <a:rPr lang="en-US" altLang="zh-TW" dirty="0"/>
                        <a:t>5</a:t>
                      </a:r>
                      <a:endParaRPr lang="zh-TW" altLang="en-US" dirty="0"/>
                    </a:p>
                  </a:txBody>
                  <a:tcPr/>
                </a:tc>
                <a:tc>
                  <a:txBody>
                    <a:bodyPr/>
                    <a:lstStyle/>
                    <a:p>
                      <a:r>
                        <a:rPr lang="en-US" altLang="zh-TW" dirty="0"/>
                        <a:t>88.72</a:t>
                      </a:r>
                      <a:endParaRPr lang="zh-TW" altLang="en-US" dirty="0"/>
                    </a:p>
                  </a:txBody>
                  <a:tcPr/>
                </a:tc>
                <a:extLst>
                  <a:ext uri="{0D108BD9-81ED-4DB2-BD59-A6C34878D82A}">
                    <a16:rowId xmlns:a16="http://schemas.microsoft.com/office/drawing/2014/main" xmlns="" val="1182816970"/>
                  </a:ext>
                </a:extLst>
              </a:tr>
              <a:tr h="370840">
                <a:tc>
                  <a:txBody>
                    <a:bodyPr/>
                    <a:lstStyle/>
                    <a:p>
                      <a:r>
                        <a:rPr lang="en-US" altLang="zh-TW" dirty="0"/>
                        <a:t>6</a:t>
                      </a:r>
                      <a:endParaRPr lang="zh-TW" altLang="en-US" dirty="0"/>
                    </a:p>
                  </a:txBody>
                  <a:tcPr/>
                </a:tc>
                <a:tc>
                  <a:txBody>
                    <a:bodyPr/>
                    <a:lstStyle/>
                    <a:p>
                      <a:r>
                        <a:rPr lang="en-US" altLang="zh-TW" dirty="0"/>
                        <a:t>88.59</a:t>
                      </a:r>
                      <a:endParaRPr lang="zh-TW" altLang="en-US" dirty="0"/>
                    </a:p>
                  </a:txBody>
                  <a:tcPr/>
                </a:tc>
                <a:extLst>
                  <a:ext uri="{0D108BD9-81ED-4DB2-BD59-A6C34878D82A}">
                    <a16:rowId xmlns:a16="http://schemas.microsoft.com/office/drawing/2014/main" xmlns="" val="984146490"/>
                  </a:ext>
                </a:extLst>
              </a:tr>
              <a:tr h="370840">
                <a:tc>
                  <a:txBody>
                    <a:bodyPr/>
                    <a:lstStyle/>
                    <a:p>
                      <a:r>
                        <a:rPr lang="en-US" altLang="zh-TW" dirty="0"/>
                        <a:t>7</a:t>
                      </a:r>
                      <a:endParaRPr lang="zh-TW" altLang="en-US" dirty="0"/>
                    </a:p>
                  </a:txBody>
                  <a:tcPr/>
                </a:tc>
                <a:tc>
                  <a:txBody>
                    <a:bodyPr/>
                    <a:lstStyle/>
                    <a:p>
                      <a:r>
                        <a:rPr lang="en-US" altLang="zh-TW" dirty="0"/>
                        <a:t>85.91</a:t>
                      </a:r>
                      <a:endParaRPr lang="zh-TW" altLang="en-US" dirty="0"/>
                    </a:p>
                  </a:txBody>
                  <a:tcPr/>
                </a:tc>
                <a:extLst>
                  <a:ext uri="{0D108BD9-81ED-4DB2-BD59-A6C34878D82A}">
                    <a16:rowId xmlns:a16="http://schemas.microsoft.com/office/drawing/2014/main" xmlns="" val="751115244"/>
                  </a:ext>
                </a:extLst>
              </a:tr>
            </a:tbl>
          </a:graphicData>
        </a:graphic>
      </p:graphicFrame>
      <p:sp>
        <p:nvSpPr>
          <p:cNvPr id="3" name="向右箭號 2"/>
          <p:cNvSpPr/>
          <p:nvPr/>
        </p:nvSpPr>
        <p:spPr>
          <a:xfrm>
            <a:off x="3337615" y="2172874"/>
            <a:ext cx="606968" cy="171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944583" y="1690370"/>
            <a:ext cx="1734351" cy="1754326"/>
          </a:xfrm>
          <a:prstGeom prst="rect">
            <a:avLst/>
          </a:prstGeom>
          <a:noFill/>
        </p:spPr>
        <p:txBody>
          <a:bodyPr wrap="square" rtlCol="0">
            <a:spAutoFit/>
          </a:bodyPr>
          <a:lstStyle/>
          <a:p>
            <a:r>
              <a:rPr lang="en-US" altLang="zh-TW" dirty="0" smtClean="0">
                <a:latin typeface="標楷體" panose="03000509000000000000" pitchFamily="65" charset="-120"/>
                <a:ea typeface="標楷體" panose="03000509000000000000" pitchFamily="65" charset="-120"/>
              </a:rPr>
              <a:t>2018</a:t>
            </a:r>
            <a:r>
              <a:rPr lang="zh-TW" altLang="en-US" dirty="0" smtClean="0">
                <a:latin typeface="標楷體" panose="03000509000000000000" pitchFamily="65" charset="-120"/>
                <a:ea typeface="標楷體" panose="03000509000000000000" pitchFamily="65" charset="-120"/>
              </a:rPr>
              <a:t>年</a:t>
            </a: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月</a:t>
            </a: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日，</a:t>
            </a:r>
            <a:r>
              <a:rPr lang="en-US" altLang="zh-TW" dirty="0" smtClean="0">
                <a:latin typeface="標楷體" panose="03000509000000000000" pitchFamily="65" charset="-120"/>
                <a:ea typeface="標楷體" panose="03000509000000000000" pitchFamily="65" charset="-120"/>
              </a:rPr>
              <a:t>16:08</a:t>
            </a:r>
            <a:r>
              <a:rPr lang="zh-TW" altLang="en-US" dirty="0" smtClean="0">
                <a:latin typeface="標楷體" panose="03000509000000000000" pitchFamily="65" charset="-120"/>
                <a:ea typeface="標楷體" panose="03000509000000000000" pitchFamily="65" charset="-120"/>
              </a:rPr>
              <a:t>分，推估因過年前郵務量遽增，導致郵局負載相當不平衡</a:t>
            </a:r>
            <a:endParaRPr lang="zh-TW" altLang="en-US" dirty="0">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E32699D-FDEB-4B65-91BF-D6A85FDA91BD}"/>
              </a:ext>
            </a:extLst>
          </p:cNvPr>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計算郵局負載狀況</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xmlns="" id="{400CA00A-8C96-4E9F-A0D3-591465CEAA48}"/>
              </a:ext>
            </a:extLst>
          </p:cNvPr>
          <p:cNvSpPr>
            <a:spLocks noGrp="1"/>
          </p:cNvSpPr>
          <p:nvPr>
            <p:ph idx="1"/>
          </p:nvPr>
        </p:nvSpPr>
        <p:spPr>
          <a:xfrm>
            <a:off x="980242" y="2873128"/>
            <a:ext cx="10515600" cy="3483222"/>
          </a:xfrm>
        </p:spPr>
        <p:txBody>
          <a:bodyPr/>
          <a:lstStyle/>
          <a:p>
            <a:pPr marL="0" indent="0">
              <a:buNone/>
            </a:pPr>
            <a:r>
              <a:rPr lang="en-US" altLang="zh-TW" dirty="0">
                <a:latin typeface="Calibri" panose="020F0502020204030204" pitchFamily="34" charset="0"/>
                <a:ea typeface="標楷體" panose="03000509000000000000" pitchFamily="65" charset="-120"/>
                <a:cs typeface="Calibri" panose="020F0502020204030204" pitchFamily="34" charset="0"/>
              </a:rPr>
              <a:t>for</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一個時段</a:t>
            </a:r>
            <a:r>
              <a:rPr lang="en-US" altLang="zh-TW" dirty="0">
                <a:latin typeface="標楷體" panose="03000509000000000000" pitchFamily="65" charset="-120"/>
                <a:ea typeface="標楷體" panose="03000509000000000000" pitchFamily="65" charset="-120"/>
              </a:rPr>
              <a:t> </a:t>
            </a:r>
            <a:r>
              <a:rPr lang="en-US" altLang="zh-TW" dirty="0">
                <a:latin typeface="Calibri" panose="020F0502020204030204" pitchFamily="34" charset="0"/>
                <a:ea typeface="標楷體" panose="03000509000000000000" pitchFamily="65" charset="-120"/>
                <a:cs typeface="Calibri" panose="020F0502020204030204" pitchFamily="34" charset="0"/>
              </a:rPr>
              <a:t>in</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所有</a:t>
            </a:r>
            <a:r>
              <a:rPr lang="en-US" altLang="zh-TW" dirty="0">
                <a:latin typeface="標楷體" panose="03000509000000000000" pitchFamily="65" charset="-120"/>
                <a:ea typeface="標楷體" panose="03000509000000000000" pitchFamily="65" charset="-120"/>
              </a:rPr>
              <a:t>8</a:t>
            </a:r>
            <a:r>
              <a:rPr lang="zh-TW" altLang="zh-TW" dirty="0">
                <a:latin typeface="標楷體" panose="03000509000000000000" pitchFamily="65" charset="-120"/>
                <a:ea typeface="標楷體" panose="03000509000000000000" pitchFamily="65" charset="-120"/>
              </a:rPr>
              <a:t>分鐘的時段</a:t>
            </a:r>
            <a:r>
              <a:rPr lang="en-US" altLang="zh-TW"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	</a:t>
            </a:r>
            <a:r>
              <a:rPr lang="en-US" altLang="zh-TW" dirty="0">
                <a:latin typeface="Calibri" panose="020F0502020204030204" pitchFamily="34" charset="0"/>
                <a:ea typeface="標楷體" panose="03000509000000000000" pitchFamily="65" charset="-120"/>
                <a:cs typeface="Calibri" panose="020F0502020204030204" pitchFamily="34" charset="0"/>
              </a:rPr>
              <a:t>for</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一天 </a:t>
            </a:r>
            <a:r>
              <a:rPr lang="en-US" altLang="zh-TW" dirty="0">
                <a:latin typeface="Calibri" panose="020F0502020204030204" pitchFamily="34" charset="0"/>
                <a:ea typeface="標楷體" panose="03000509000000000000" pitchFamily="65" charset="-120"/>
                <a:cs typeface="Calibri" panose="020F0502020204030204" pitchFamily="34" charset="0"/>
              </a:rPr>
              <a:t>in</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所有工作天</a:t>
            </a:r>
            <a:r>
              <a:rPr lang="en-US" altLang="zh-TW"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篩選在這一天一個</a:t>
            </a:r>
            <a:r>
              <a:rPr lang="en-US" altLang="zh-TW" dirty="0">
                <a:latin typeface="標楷體" panose="03000509000000000000" pitchFamily="65" charset="-120"/>
                <a:ea typeface="標楷體" panose="03000509000000000000" pitchFamily="65" charset="-120"/>
              </a:rPr>
              <a:t>8</a:t>
            </a:r>
            <a:r>
              <a:rPr lang="zh-TW" altLang="zh-TW" dirty="0">
                <a:latin typeface="標楷體" panose="03000509000000000000" pitchFamily="65" charset="-120"/>
                <a:ea typeface="標楷體" panose="03000509000000000000" pitchFamily="65" charset="-120"/>
              </a:rPr>
              <a:t>分鐘時段的郵局交寄資料</a:t>
            </a:r>
          </a:p>
          <a:p>
            <a:pPr marL="0" indent="0">
              <a:buNone/>
            </a:pPr>
            <a:r>
              <a:rPr lang="en-US" altLang="zh-TW" dirty="0">
                <a:latin typeface="標楷體" panose="03000509000000000000" pitchFamily="65" charset="-120"/>
                <a:ea typeface="標楷體" panose="03000509000000000000" pitchFamily="65" charset="-120"/>
              </a:rPr>
              <a:t>		</a:t>
            </a:r>
            <a:r>
              <a:rPr lang="en-US" altLang="zh-TW" dirty="0">
                <a:latin typeface="Calibri" panose="020F0502020204030204" pitchFamily="34" charset="0"/>
                <a:ea typeface="標楷體" panose="03000509000000000000" pitchFamily="65" charset="-120"/>
                <a:cs typeface="Calibri" panose="020F0502020204030204" pitchFamily="34" charset="0"/>
              </a:rPr>
              <a:t>for </a:t>
            </a:r>
            <a:r>
              <a:rPr lang="zh-TW" altLang="zh-TW" dirty="0">
                <a:latin typeface="標楷體" panose="03000509000000000000" pitchFamily="65" charset="-120"/>
                <a:ea typeface="標楷體" panose="03000509000000000000" pitchFamily="65" charset="-120"/>
              </a:rPr>
              <a:t>郵局分局 </a:t>
            </a:r>
            <a:r>
              <a:rPr lang="en-US" altLang="zh-TW" dirty="0">
                <a:latin typeface="Calibri" panose="020F0502020204030204" pitchFamily="34" charset="0"/>
                <a:ea typeface="標楷體" panose="03000509000000000000" pitchFamily="65" charset="-120"/>
                <a:cs typeface="Calibri" panose="020F0502020204030204" pitchFamily="34" charset="0"/>
              </a:rPr>
              <a:t>in</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範圍內的所有郵局</a:t>
            </a:r>
            <a:r>
              <a:rPr lang="en-US" altLang="zh-TW"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件數的總和</a:t>
            </a:r>
          </a:p>
          <a:p>
            <a:pPr marL="0" indent="0">
              <a:buNone/>
            </a:pP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件數的標準差</a:t>
            </a:r>
          </a:p>
          <a:p>
            <a:endParaRPr lang="zh-TW" altLang="en-US" dirty="0"/>
          </a:p>
        </p:txBody>
      </p:sp>
      <p:sp>
        <p:nvSpPr>
          <p:cNvPr id="5" name="投影片編號版面配置區 4">
            <a:extLst>
              <a:ext uri="{FF2B5EF4-FFF2-40B4-BE49-F238E27FC236}">
                <a16:creationId xmlns:a16="http://schemas.microsoft.com/office/drawing/2014/main" xmlns="" id="{1C13380F-ED07-40E2-BFC1-5B697FB5A873}"/>
              </a:ext>
            </a:extLst>
          </p:cNvPr>
          <p:cNvSpPr>
            <a:spLocks noGrp="1"/>
          </p:cNvSpPr>
          <p:nvPr>
            <p:ph type="sldNum" sz="quarter" idx="12"/>
          </p:nvPr>
        </p:nvSpPr>
        <p:spPr/>
        <p:txBody>
          <a:bodyPr/>
          <a:lstStyle/>
          <a:p>
            <a:fld id="{9D4F821F-D48A-4D76-BF7F-FE37A625A5E6}" type="slidenum">
              <a:rPr lang="zh-CN" altLang="en-US" smtClean="0"/>
              <a:t>13</a:t>
            </a:fld>
            <a:endParaRPr lang="zh-CN" altLang="en-US"/>
          </a:p>
        </p:txBody>
      </p:sp>
      <p:sp>
        <p:nvSpPr>
          <p:cNvPr id="7" name="文字方塊 6">
            <a:extLst>
              <a:ext uri="{FF2B5EF4-FFF2-40B4-BE49-F238E27FC236}">
                <a16:creationId xmlns:a16="http://schemas.microsoft.com/office/drawing/2014/main" xmlns="" id="{7604A10C-38BB-4F1E-877A-FDAC989E17CF}"/>
              </a:ext>
            </a:extLst>
          </p:cNvPr>
          <p:cNvSpPr txBox="1"/>
          <p:nvPr/>
        </p:nvSpPr>
        <p:spPr>
          <a:xfrm>
            <a:off x="838200" y="1820242"/>
            <a:ext cx="6050872" cy="461665"/>
          </a:xfrm>
          <a:prstGeom prst="rect">
            <a:avLst/>
          </a:prstGeom>
          <a:noFill/>
        </p:spPr>
        <p:txBody>
          <a:bodyPr wrap="square" rtlCol="0">
            <a:spAutoFit/>
          </a:bodyPr>
          <a:lstStyle/>
          <a:p>
            <a:r>
              <a:rPr lang="zh-TW" altLang="en-US" sz="2400" dirty="0">
                <a:solidFill>
                  <a:srgbClr val="FF0000"/>
                </a:solidFill>
                <a:latin typeface="標楷體" panose="03000509000000000000" pitchFamily="65" charset="-120"/>
                <a:ea typeface="標楷體" panose="03000509000000000000" pitchFamily="65" charset="-120"/>
              </a:rPr>
              <a:t>計算中山區</a:t>
            </a:r>
            <a:r>
              <a:rPr lang="en-US" altLang="zh-TW" sz="2400" dirty="0">
                <a:solidFill>
                  <a:srgbClr val="FF0000"/>
                </a:solidFill>
                <a:latin typeface="標楷體" panose="03000509000000000000" pitchFamily="65" charset="-120"/>
                <a:ea typeface="標楷體" panose="03000509000000000000" pitchFamily="65" charset="-120"/>
              </a:rPr>
              <a:t>10</a:t>
            </a:r>
            <a:r>
              <a:rPr lang="zh-TW" altLang="en-US" sz="2400" dirty="0">
                <a:solidFill>
                  <a:srgbClr val="FF0000"/>
                </a:solidFill>
                <a:latin typeface="標楷體" panose="03000509000000000000" pitchFamily="65" charset="-120"/>
                <a:ea typeface="標楷體" panose="03000509000000000000" pitchFamily="65" charset="-120"/>
              </a:rPr>
              <a:t>間郵局處理郵件數之標準差：</a:t>
            </a:r>
          </a:p>
        </p:txBody>
      </p:sp>
      <p:sp>
        <p:nvSpPr>
          <p:cNvPr id="8" name="頁尾版面配置區 3">
            <a:extLst>
              <a:ext uri="{FF2B5EF4-FFF2-40B4-BE49-F238E27FC236}">
                <a16:creationId xmlns:a16="http://schemas.microsoft.com/office/drawing/2014/main" xmlns="" id="{F7FB11A6-A69C-423E-BB19-84158648E2F9}"/>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77124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6B16807-26D4-4991-AA38-CAA8845E373C}"/>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負</a:t>
            </a:r>
            <a:r>
              <a:rPr lang="zh-TW" altLang="en-US" dirty="0" smtClean="0">
                <a:latin typeface="標楷體" panose="03000509000000000000" pitchFamily="65" charset="-120"/>
                <a:ea typeface="標楷體" panose="03000509000000000000" pitchFamily="65" charset="-120"/>
              </a:rPr>
              <a:t>載變異數分析</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xmlns="" id="{53220823-9C96-4317-8BE1-70230CB1AE10}"/>
              </a:ext>
            </a:extLst>
          </p:cNvPr>
          <p:cNvSpPr>
            <a:spLocks noGrp="1"/>
          </p:cNvSpPr>
          <p:nvPr>
            <p:ph idx="1"/>
          </p:nvPr>
        </p:nvSpPr>
        <p:spPr>
          <a:xfrm>
            <a:off x="1676400" y="2589307"/>
            <a:ext cx="10515600" cy="2897295"/>
          </a:xfrm>
        </p:spPr>
        <p:txBody>
          <a:bodyPr/>
          <a:lstStyle/>
          <a:p>
            <a:pPr marL="0" indent="0">
              <a:buNone/>
            </a:pPr>
            <a:r>
              <a:rPr lang="en-US" altLang="zh-TW" dirty="0">
                <a:latin typeface="Calibri" panose="020F0502020204030204" pitchFamily="34" charset="0"/>
                <a:ea typeface="標楷體" panose="03000509000000000000" pitchFamily="65" charset="-120"/>
                <a:cs typeface="Calibri" panose="020F0502020204030204" pitchFamily="34" charset="0"/>
              </a:rPr>
              <a:t>for</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一個時段</a:t>
            </a:r>
            <a:r>
              <a:rPr lang="en-US" altLang="zh-TW" dirty="0">
                <a:latin typeface="Calibri" panose="020F0502020204030204" pitchFamily="34" charset="0"/>
                <a:ea typeface="標楷體" panose="03000509000000000000" pitchFamily="65" charset="-120"/>
                <a:cs typeface="Calibri" panose="020F0502020204030204" pitchFamily="34" charset="0"/>
              </a:rPr>
              <a:t> in </a:t>
            </a:r>
            <a:r>
              <a:rPr lang="zh-TW" altLang="zh-TW" dirty="0">
                <a:latin typeface="標楷體" panose="03000509000000000000" pitchFamily="65" charset="-120"/>
                <a:ea typeface="標楷體" panose="03000509000000000000" pitchFamily="65" charset="-120"/>
              </a:rPr>
              <a:t>所有</a:t>
            </a:r>
            <a:r>
              <a:rPr lang="en-US" altLang="zh-TW" dirty="0">
                <a:latin typeface="標楷體" panose="03000509000000000000" pitchFamily="65" charset="-120"/>
                <a:ea typeface="標楷體" panose="03000509000000000000" pitchFamily="65" charset="-120"/>
              </a:rPr>
              <a:t>8</a:t>
            </a:r>
            <a:r>
              <a:rPr lang="zh-TW" altLang="zh-TW" dirty="0">
                <a:latin typeface="標楷體" panose="03000509000000000000" pitchFamily="65" charset="-120"/>
                <a:ea typeface="標楷體" panose="03000509000000000000" pitchFamily="65" charset="-120"/>
              </a:rPr>
              <a:t>分鐘的時段</a:t>
            </a:r>
            <a:r>
              <a:rPr lang="en-US" altLang="zh-TW"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一個</a:t>
            </a:r>
            <a:r>
              <a:rPr lang="en-US" altLang="zh-TW" dirty="0">
                <a:latin typeface="標楷體" panose="03000509000000000000" pitchFamily="65" charset="-120"/>
                <a:ea typeface="標楷體" panose="03000509000000000000" pitchFamily="65" charset="-120"/>
              </a:rPr>
              <a:t>8</a:t>
            </a:r>
            <a:r>
              <a:rPr lang="zh-TW" altLang="zh-TW" dirty="0">
                <a:latin typeface="標楷體" panose="03000509000000000000" pitchFamily="65" charset="-120"/>
                <a:ea typeface="標楷體" panose="03000509000000000000" pitchFamily="65" charset="-120"/>
              </a:rPr>
              <a:t>分鐘時段郵件數的平均</a:t>
            </a:r>
          </a:p>
          <a:p>
            <a:pPr marL="0" indent="0">
              <a:buNone/>
            </a:pPr>
            <a:r>
              <a:rPr lang="en-US" altLang="zh-TW" dirty="0">
                <a:latin typeface="標楷體" panose="03000509000000000000" pitchFamily="65" charset="-120"/>
                <a:ea typeface="標楷體" panose="03000509000000000000" pitchFamily="65" charset="-120"/>
              </a:rPr>
              <a:t>	</a:t>
            </a:r>
            <a:r>
              <a:rPr lang="en-US" altLang="zh-TW" dirty="0">
                <a:latin typeface="Calibri" panose="020F0502020204030204" pitchFamily="34" charset="0"/>
                <a:ea typeface="標楷體" panose="03000509000000000000" pitchFamily="65" charset="-120"/>
                <a:cs typeface="Calibri" panose="020F0502020204030204" pitchFamily="34" charset="0"/>
              </a:rPr>
              <a:t>While </a:t>
            </a:r>
            <a:r>
              <a:rPr lang="en-US" altLang="zh-TW" dirty="0" err="1">
                <a:latin typeface="Calibri" panose="020F0502020204030204" pitchFamily="34" charset="0"/>
                <a:ea typeface="標楷體" panose="03000509000000000000" pitchFamily="65" charset="-120"/>
                <a:cs typeface="Calibri" panose="020F0502020204030204" pitchFamily="34" charset="0"/>
              </a:rPr>
              <a:t>i</a:t>
            </a:r>
            <a:r>
              <a:rPr lang="en-US" altLang="zh-TW" dirty="0">
                <a:latin typeface="標楷體" panose="03000509000000000000" pitchFamily="65" charset="-120"/>
                <a:ea typeface="標楷體" panose="03000509000000000000" pitchFamily="65" charset="-120"/>
              </a:rPr>
              <a:t>&lt;</a:t>
            </a:r>
            <a:r>
              <a:rPr lang="zh-TW" altLang="zh-TW" dirty="0">
                <a:latin typeface="標楷體" panose="03000509000000000000" pitchFamily="65" charset="-120"/>
                <a:ea typeface="標楷體" panose="03000509000000000000" pitchFamily="65" charset="-120"/>
              </a:rPr>
              <a:t>件數</a:t>
            </a:r>
            <a:r>
              <a:rPr lang="en-US" altLang="zh-TW"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每一個</a:t>
            </a:r>
            <a:r>
              <a:rPr lang="en-US" altLang="zh-TW" dirty="0">
                <a:latin typeface="標楷體" panose="03000509000000000000" pitchFamily="65" charset="-120"/>
                <a:ea typeface="標楷體" panose="03000509000000000000" pitchFamily="65" charset="-120"/>
              </a:rPr>
              <a:t>8</a:t>
            </a:r>
            <a:r>
              <a:rPr lang="zh-TW" altLang="zh-TW" dirty="0">
                <a:latin typeface="標楷體" panose="03000509000000000000" pitchFamily="65" charset="-120"/>
                <a:ea typeface="標楷體" panose="03000509000000000000" pitchFamily="65" charset="-120"/>
              </a:rPr>
              <a:t>分鐘的組內均差</a:t>
            </a:r>
          </a:p>
          <a:p>
            <a:pPr marL="0" indent="0">
              <a:buNone/>
            </a:pPr>
            <a:r>
              <a:rPr lang="zh-TW" altLang="en-US" dirty="0">
                <a:latin typeface="標楷體" panose="03000509000000000000" pitchFamily="65" charset="-120"/>
                <a:ea typeface="標楷體" panose="03000509000000000000" pitchFamily="65" charset="-120"/>
              </a:rPr>
              <a:t>輸出</a:t>
            </a:r>
            <a:r>
              <a:rPr lang="zh-TW" altLang="zh-TW" dirty="0">
                <a:latin typeface="標楷體" panose="03000509000000000000" pitchFamily="65" charset="-120"/>
                <a:ea typeface="標楷體" panose="03000509000000000000" pitchFamily="65" charset="-120"/>
              </a:rPr>
              <a:t>組內變異數</a:t>
            </a:r>
          </a:p>
          <a:p>
            <a:endParaRPr lang="zh-TW" altLang="en-US" dirty="0"/>
          </a:p>
        </p:txBody>
      </p:sp>
      <p:sp>
        <p:nvSpPr>
          <p:cNvPr id="5" name="投影片編號版面配置區 4">
            <a:extLst>
              <a:ext uri="{FF2B5EF4-FFF2-40B4-BE49-F238E27FC236}">
                <a16:creationId xmlns:a16="http://schemas.microsoft.com/office/drawing/2014/main" xmlns="" id="{8B3DE478-4381-44E8-B8C5-82D4CF34DFAE}"/>
              </a:ext>
            </a:extLst>
          </p:cNvPr>
          <p:cNvSpPr>
            <a:spLocks noGrp="1"/>
          </p:cNvSpPr>
          <p:nvPr>
            <p:ph type="sldNum" sz="quarter" idx="12"/>
          </p:nvPr>
        </p:nvSpPr>
        <p:spPr/>
        <p:txBody>
          <a:bodyPr/>
          <a:lstStyle/>
          <a:p>
            <a:fld id="{9D4F821F-D48A-4D76-BF7F-FE37A625A5E6}" type="slidenum">
              <a:rPr lang="zh-CN" altLang="en-US" smtClean="0"/>
              <a:t>14</a:t>
            </a:fld>
            <a:endParaRPr lang="zh-CN" altLang="en-US"/>
          </a:p>
        </p:txBody>
      </p:sp>
      <p:sp>
        <p:nvSpPr>
          <p:cNvPr id="7" name="文字方塊 6">
            <a:extLst>
              <a:ext uri="{FF2B5EF4-FFF2-40B4-BE49-F238E27FC236}">
                <a16:creationId xmlns:a16="http://schemas.microsoft.com/office/drawing/2014/main" xmlns="" id="{B7A8B071-DD53-415C-9D1B-DCB826F72C45}"/>
              </a:ext>
            </a:extLst>
          </p:cNvPr>
          <p:cNvSpPr txBox="1"/>
          <p:nvPr/>
        </p:nvSpPr>
        <p:spPr>
          <a:xfrm>
            <a:off x="838200" y="1860236"/>
            <a:ext cx="5282213" cy="461665"/>
          </a:xfrm>
          <a:prstGeom prst="rect">
            <a:avLst/>
          </a:prstGeom>
          <a:noFill/>
        </p:spPr>
        <p:txBody>
          <a:bodyPr wrap="square" rtlCol="0">
            <a:spAutoFit/>
          </a:bodyPr>
          <a:lstStyle/>
          <a:p>
            <a:r>
              <a:rPr lang="zh-TW" altLang="en-US" sz="2400" dirty="0">
                <a:solidFill>
                  <a:srgbClr val="FF0000"/>
                </a:solidFill>
                <a:latin typeface="標楷體" panose="03000509000000000000" pitchFamily="65" charset="-120"/>
                <a:ea typeface="標楷體" panose="03000509000000000000" pitchFamily="65" charset="-120"/>
              </a:rPr>
              <a:t>計算組內之變異數：</a:t>
            </a:r>
          </a:p>
        </p:txBody>
      </p:sp>
      <p:sp>
        <p:nvSpPr>
          <p:cNvPr id="8" name="頁尾版面配置區 3">
            <a:extLst>
              <a:ext uri="{FF2B5EF4-FFF2-40B4-BE49-F238E27FC236}">
                <a16:creationId xmlns:a16="http://schemas.microsoft.com/office/drawing/2014/main" xmlns="" id="{34B2D2A1-85F9-454A-919A-D75FAF7BDDB7}"/>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07538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E69528-09F0-49CD-8D77-975AB06C75B2}"/>
              </a:ext>
            </a:extLst>
          </p:cNvPr>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計算預期的負載平衡度</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xmlns="" id="{D5078480-C393-45C7-858C-96323CBE43D2}"/>
              </a:ext>
            </a:extLst>
          </p:cNvPr>
          <p:cNvSpPr>
            <a:spLocks noGrp="1"/>
          </p:cNvSpPr>
          <p:nvPr>
            <p:ph idx="1"/>
          </p:nvPr>
        </p:nvSpPr>
        <p:spPr>
          <a:xfrm>
            <a:off x="838200" y="1847850"/>
            <a:ext cx="10515600" cy="4351338"/>
          </a:xfrm>
        </p:spPr>
        <p:txBody>
          <a:bodyPr>
            <a:normAutofit lnSpcReduction="10000"/>
          </a:bodyPr>
          <a:lstStyle/>
          <a:p>
            <a:pPr marL="0" indent="0">
              <a:buNone/>
            </a:pPr>
            <a:r>
              <a:rPr lang="zh-TW" altLang="zh-TW"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n</a:t>
            </a:r>
            <a:r>
              <a:rPr lang="zh-TW" altLang="zh-TW" dirty="0">
                <a:latin typeface="標楷體" panose="03000509000000000000" pitchFamily="65" charset="-120"/>
                <a:ea typeface="標楷體" panose="03000509000000000000" pitchFamily="65" charset="-120"/>
              </a:rPr>
              <a:t>間範圍內的郵局過去一天每</a:t>
            </a:r>
            <a:r>
              <a:rPr lang="en-US" altLang="zh-TW" dirty="0">
                <a:latin typeface="標楷體" panose="03000509000000000000" pitchFamily="65" charset="-120"/>
                <a:ea typeface="標楷體" panose="03000509000000000000" pitchFamily="65" charset="-120"/>
              </a:rPr>
              <a:t>8</a:t>
            </a:r>
            <a:r>
              <a:rPr lang="zh-TW" altLang="zh-TW" dirty="0">
                <a:latin typeface="標楷體" panose="03000509000000000000" pitchFamily="65" charset="-120"/>
                <a:ea typeface="標楷體" panose="03000509000000000000" pitchFamily="65" charset="-120"/>
              </a:rPr>
              <a:t>分鐘內的負載量取最大值為</a:t>
            </a:r>
            <a:r>
              <a:rPr lang="en-US" altLang="zh-TW" dirty="0">
                <a:latin typeface="Calibri" panose="020F0502020204030204" pitchFamily="34" charset="0"/>
                <a:ea typeface="標楷體" panose="03000509000000000000" pitchFamily="65" charset="-120"/>
                <a:cs typeface="Calibri" panose="020F0502020204030204" pitchFamily="34" charset="0"/>
              </a:rPr>
              <a:t>M={m</a:t>
            </a:r>
            <a:r>
              <a:rPr lang="en-US" altLang="zh-TW" baseline="-25000" dirty="0">
                <a:latin typeface="Calibri" panose="020F0502020204030204" pitchFamily="34" charset="0"/>
                <a:ea typeface="標楷體" panose="03000509000000000000" pitchFamily="65" charset="-120"/>
                <a:cs typeface="Calibri" panose="020F0502020204030204" pitchFamily="34" charset="0"/>
              </a:rPr>
              <a:t>1</a:t>
            </a:r>
            <a:r>
              <a:rPr lang="en-US" altLang="zh-TW" dirty="0">
                <a:latin typeface="Calibri" panose="020F0502020204030204" pitchFamily="34" charset="0"/>
                <a:ea typeface="標楷體" panose="03000509000000000000" pitchFamily="65" charset="-120"/>
                <a:cs typeface="Calibri" panose="020F0502020204030204" pitchFamily="34" charset="0"/>
              </a:rPr>
              <a:t>,m</a:t>
            </a:r>
            <a:r>
              <a:rPr lang="en-US" altLang="zh-TW" baseline="-25000" dirty="0">
                <a:latin typeface="Calibri" panose="020F0502020204030204" pitchFamily="34" charset="0"/>
                <a:ea typeface="標楷體" panose="03000509000000000000" pitchFamily="65" charset="-120"/>
                <a:cs typeface="Calibri" panose="020F0502020204030204" pitchFamily="34" charset="0"/>
              </a:rPr>
              <a:t>2</a:t>
            </a:r>
            <a:r>
              <a:rPr lang="en-US" altLang="zh-TW" dirty="0">
                <a:latin typeface="Calibri" panose="020F0502020204030204" pitchFamily="34" charset="0"/>
                <a:ea typeface="標楷體" panose="03000509000000000000" pitchFamily="65" charset="-120"/>
                <a:cs typeface="Calibri" panose="020F0502020204030204" pitchFamily="34" charset="0"/>
              </a:rPr>
              <a:t>,m</a:t>
            </a:r>
            <a:r>
              <a:rPr lang="en-US" altLang="zh-TW" baseline="-25000" dirty="0">
                <a:latin typeface="Calibri" panose="020F0502020204030204" pitchFamily="34" charset="0"/>
                <a:ea typeface="標楷體" panose="03000509000000000000" pitchFamily="65" charset="-120"/>
                <a:cs typeface="Calibri" panose="020F0502020204030204" pitchFamily="34" charset="0"/>
              </a:rPr>
              <a:t>3</a:t>
            </a:r>
            <a:r>
              <a:rPr lang="en-US" altLang="zh-TW" dirty="0">
                <a:latin typeface="Calibri" panose="020F0502020204030204" pitchFamily="34" charset="0"/>
                <a:ea typeface="標楷體" panose="03000509000000000000" pitchFamily="65" charset="-120"/>
                <a:cs typeface="Calibri" panose="020F0502020204030204" pitchFamily="34" charset="0"/>
              </a:rPr>
              <a:t>,…,</a:t>
            </a:r>
            <a:r>
              <a:rPr lang="en-US" altLang="zh-TW" dirty="0" err="1">
                <a:latin typeface="Calibri" panose="020F0502020204030204" pitchFamily="34" charset="0"/>
                <a:ea typeface="標楷體" panose="03000509000000000000" pitchFamily="65" charset="-120"/>
                <a:cs typeface="Calibri" panose="020F0502020204030204" pitchFamily="34" charset="0"/>
              </a:rPr>
              <a:t>m</a:t>
            </a:r>
            <a:r>
              <a:rPr lang="en-US" altLang="zh-TW" baseline="-25000" dirty="0" err="1">
                <a:latin typeface="Calibri" panose="020F0502020204030204" pitchFamily="34" charset="0"/>
                <a:ea typeface="標楷體" panose="03000509000000000000" pitchFamily="65" charset="-120"/>
                <a:cs typeface="Calibri" panose="020F0502020204030204" pitchFamily="34" charset="0"/>
              </a:rPr>
              <a:t>n</a:t>
            </a:r>
            <a:r>
              <a:rPr lang="en-US" altLang="zh-TW" dirty="0">
                <a:latin typeface="Calibri" panose="020F0502020204030204" pitchFamily="34" charset="0"/>
                <a:ea typeface="標楷體" panose="03000509000000000000" pitchFamily="65" charset="-120"/>
                <a:cs typeface="Calibri" panose="020F0502020204030204" pitchFamily="34" charset="0"/>
              </a:rPr>
              <a:t>}</a:t>
            </a:r>
            <a:endParaRPr lang="zh-TW" altLang="zh-TW" dirty="0">
              <a:latin typeface="Calibri" panose="020F0502020204030204" pitchFamily="34" charset="0"/>
              <a:ea typeface="標楷體" panose="03000509000000000000" pitchFamily="65" charset="-120"/>
              <a:cs typeface="Calibri" panose="020F0502020204030204" pitchFamily="34" charset="0"/>
            </a:endParaRPr>
          </a:p>
          <a:p>
            <a:pPr marL="0" indent="0">
              <a:buNone/>
            </a:pPr>
            <a:r>
              <a:rPr lang="zh-TW" altLang="zh-TW" dirty="0">
                <a:latin typeface="標楷體" panose="03000509000000000000" pitchFamily="65" charset="-120"/>
                <a:ea typeface="標楷體" panose="03000509000000000000" pitchFamily="65" charset="-120"/>
              </a:rPr>
              <a:t>設</a:t>
            </a:r>
            <a:r>
              <a:rPr lang="en-US" altLang="zh-TW" dirty="0">
                <a:latin typeface="標楷體" panose="03000509000000000000" pitchFamily="65" charset="-120"/>
                <a:ea typeface="標楷體" panose="03000509000000000000" pitchFamily="65" charset="-120"/>
              </a:rPr>
              <a:t>n</a:t>
            </a:r>
            <a:r>
              <a:rPr lang="zh-TW" altLang="zh-TW" dirty="0">
                <a:latin typeface="標楷體" panose="03000509000000000000" pitchFamily="65" charset="-120"/>
                <a:ea typeface="標楷體" panose="03000509000000000000" pitchFamily="65" charset="-120"/>
              </a:rPr>
              <a:t>間郵局在現在時間的</a:t>
            </a:r>
            <a:r>
              <a:rPr lang="en-US" altLang="zh-TW" dirty="0">
                <a:latin typeface="標楷體" panose="03000509000000000000" pitchFamily="65" charset="-120"/>
                <a:ea typeface="標楷體" panose="03000509000000000000" pitchFamily="65" charset="-120"/>
              </a:rPr>
              <a:t>8</a:t>
            </a:r>
            <a:r>
              <a:rPr lang="zh-TW" altLang="zh-TW" dirty="0">
                <a:latin typeface="標楷體" panose="03000509000000000000" pitchFamily="65" charset="-120"/>
                <a:ea typeface="標楷體" panose="03000509000000000000" pitchFamily="65" charset="-120"/>
              </a:rPr>
              <a:t>分鐘郵件總數為</a:t>
            </a:r>
            <a:r>
              <a:rPr lang="en-US" altLang="zh-TW" dirty="0">
                <a:latin typeface="Calibri" panose="020F0502020204030204" pitchFamily="34" charset="0"/>
                <a:ea typeface="標楷體" panose="03000509000000000000" pitchFamily="65" charset="-120"/>
                <a:cs typeface="Calibri" panose="020F0502020204030204" pitchFamily="34" charset="0"/>
              </a:rPr>
              <a:t>T</a:t>
            </a:r>
            <a:endParaRPr lang="zh-TW" altLang="zh-TW" dirty="0">
              <a:latin typeface="Calibri" panose="020F0502020204030204" pitchFamily="34" charset="0"/>
              <a:ea typeface="標楷體" panose="03000509000000000000" pitchFamily="65" charset="-120"/>
              <a:cs typeface="Calibri" panose="020F0502020204030204" pitchFamily="34" charset="0"/>
            </a:endParaRPr>
          </a:p>
          <a:p>
            <a:pPr marL="0" indent="0">
              <a:buNone/>
            </a:pPr>
            <a:r>
              <a:rPr lang="zh-TW" altLang="zh-TW" dirty="0">
                <a:latin typeface="標楷體" panose="03000509000000000000" pitchFamily="65" charset="-120"/>
                <a:ea typeface="標楷體" panose="03000509000000000000" pitchFamily="65" charset="-120"/>
              </a:rPr>
              <a:t>將最大值正規化</a:t>
            </a:r>
            <a:r>
              <a:rPr lang="en-US" altLang="zh-TW" dirty="0">
                <a:latin typeface="Calibri" panose="020F0502020204030204" pitchFamily="34" charset="0"/>
                <a:ea typeface="標楷體" panose="03000509000000000000" pitchFamily="65" charset="-120"/>
                <a:cs typeface="Calibri" panose="020F0502020204030204" pitchFamily="34" charset="0"/>
              </a:rPr>
              <a:t>N=normalize (M)</a:t>
            </a:r>
            <a:endParaRPr lang="zh-TW" altLang="zh-TW" dirty="0">
              <a:latin typeface="Calibri" panose="020F0502020204030204" pitchFamily="34" charset="0"/>
              <a:ea typeface="標楷體" panose="03000509000000000000" pitchFamily="65" charset="-120"/>
              <a:cs typeface="Calibri" panose="020F0502020204030204" pitchFamily="34" charset="0"/>
            </a:endParaRPr>
          </a:p>
          <a:p>
            <a:pPr marL="0" indent="0">
              <a:buNone/>
            </a:pPr>
            <a:r>
              <a:rPr lang="en-US" altLang="zh-TW" dirty="0">
                <a:latin typeface="Calibri" panose="020F0502020204030204" pitchFamily="34" charset="0"/>
                <a:ea typeface="標楷體" panose="03000509000000000000" pitchFamily="65" charset="-120"/>
                <a:cs typeface="Calibri" panose="020F0502020204030204" pitchFamily="34" charset="0"/>
              </a:rPr>
              <a:t>LB=N*T</a:t>
            </a:r>
            <a:r>
              <a:rPr lang="zh-TW" altLang="zh-TW" dirty="0">
                <a:latin typeface="標楷體" panose="03000509000000000000" pitchFamily="65" charset="-120"/>
                <a:ea typeface="標楷體" panose="03000509000000000000" pitchFamily="65" charset="-120"/>
              </a:rPr>
              <a:t>，以此為負載平衡的</a:t>
            </a:r>
            <a:r>
              <a:rPr lang="zh-TW" altLang="zh-TW" dirty="0" smtClean="0">
                <a:latin typeface="標楷體" panose="03000509000000000000" pitchFamily="65" charset="-120"/>
                <a:ea typeface="標楷體" panose="03000509000000000000" pitchFamily="65" charset="-120"/>
              </a:rPr>
              <a:t>標準</a:t>
            </a:r>
            <a:endParaRPr lang="zh-TW" altLang="zh-TW" dirty="0">
              <a:latin typeface="標楷體" panose="03000509000000000000" pitchFamily="65" charset="-120"/>
              <a:ea typeface="標楷體" panose="03000509000000000000" pitchFamily="65" charset="-120"/>
            </a:endParaRPr>
          </a:p>
          <a:p>
            <a:pPr marL="0" indent="0">
              <a:buNone/>
            </a:pPr>
            <a:r>
              <a:rPr lang="en-US" altLang="zh-TW" dirty="0">
                <a:latin typeface="Calibri" panose="020F0502020204030204" pitchFamily="34" charset="0"/>
                <a:ea typeface="標楷體" panose="03000509000000000000" pitchFamily="65" charset="-120"/>
                <a:cs typeface="Calibri" panose="020F0502020204030204" pitchFamily="34" charset="0"/>
              </a:rPr>
              <a:t>M</a:t>
            </a:r>
            <a:r>
              <a:rPr lang="en-US" altLang="zh-TW" dirty="0">
                <a:latin typeface="標楷體" panose="03000509000000000000" pitchFamily="65" charset="-120"/>
                <a:ea typeface="標楷體" panose="03000509000000000000" pitchFamily="65" charset="-120"/>
              </a:rPr>
              <a:t>:</a:t>
            </a:r>
            <a:r>
              <a:rPr lang="zh-TW" altLang="zh-TW" dirty="0" smtClean="0">
                <a:latin typeface="標楷體" panose="03000509000000000000" pitchFamily="65" charset="-120"/>
                <a:ea typeface="標楷體" panose="03000509000000000000" pitchFamily="65" charset="-120"/>
              </a:rPr>
              <a:t>前</a:t>
            </a:r>
            <a:r>
              <a:rPr lang="en-US" altLang="zh-TW" dirty="0" smtClean="0">
                <a:latin typeface="標楷體" panose="03000509000000000000" pitchFamily="65" charset="-120"/>
                <a:ea typeface="標楷體" panose="03000509000000000000" pitchFamily="65" charset="-120"/>
              </a:rPr>
              <a:t>8</a:t>
            </a:r>
            <a:r>
              <a:rPr lang="zh-TW" altLang="zh-TW" dirty="0">
                <a:latin typeface="標楷體" panose="03000509000000000000" pitchFamily="65" charset="-120"/>
                <a:ea typeface="標楷體" panose="03000509000000000000" pitchFamily="65" charset="-120"/>
              </a:rPr>
              <a:t>分鐘內各分局信件量最大值</a:t>
            </a:r>
          </a:p>
          <a:p>
            <a:pPr marL="0" indent="0">
              <a:buNone/>
            </a:pPr>
            <a:r>
              <a:rPr lang="en-US" altLang="zh-TW" dirty="0">
                <a:latin typeface="Calibri" panose="020F0502020204030204" pitchFamily="34" charset="0"/>
                <a:ea typeface="標楷體" panose="03000509000000000000" pitchFamily="65" charset="-120"/>
                <a:cs typeface="Calibri" panose="020F0502020204030204" pitchFamily="34" charset="0"/>
              </a:rPr>
              <a:t>N</a:t>
            </a:r>
            <a:r>
              <a:rPr lang="en-US" altLang="zh-TW"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正規化最大值</a:t>
            </a:r>
          </a:p>
          <a:p>
            <a:pPr marL="0" indent="0">
              <a:buNone/>
            </a:pPr>
            <a:r>
              <a:rPr lang="en-US" altLang="zh-TW" dirty="0">
                <a:latin typeface="Calibri" panose="020F0502020204030204" pitchFamily="34" charset="0"/>
                <a:ea typeface="標楷體" panose="03000509000000000000" pitchFamily="65" charset="-120"/>
                <a:cs typeface="Calibri" panose="020F0502020204030204" pitchFamily="34" charset="0"/>
              </a:rPr>
              <a:t>LB</a:t>
            </a:r>
            <a:r>
              <a:rPr lang="en-US" altLang="zh-TW"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負載平衡</a:t>
            </a:r>
            <a:r>
              <a:rPr lang="zh-TW" altLang="zh-TW" dirty="0" smtClean="0">
                <a:latin typeface="標楷體" panose="03000509000000000000" pitchFamily="65" charset="-120"/>
                <a:ea typeface="標楷體" panose="03000509000000000000" pitchFamily="65" charset="-120"/>
              </a:rPr>
              <a:t>後</a:t>
            </a:r>
            <a:r>
              <a:rPr lang="zh-TW" altLang="en-US" dirty="0" smtClean="0">
                <a:latin typeface="標楷體" panose="03000509000000000000" pitchFamily="65" charset="-120"/>
                <a:ea typeface="標楷體" panose="03000509000000000000" pitchFamily="65" charset="-120"/>
              </a:rPr>
              <a:t>各</a:t>
            </a:r>
            <a:r>
              <a:rPr lang="zh-TW" altLang="zh-TW" dirty="0" smtClean="0">
                <a:latin typeface="標楷體" panose="03000509000000000000" pitchFamily="65" charset="-120"/>
                <a:ea typeface="標楷體" panose="03000509000000000000" pitchFamily="65" charset="-120"/>
              </a:rPr>
              <a:t>分局</a:t>
            </a:r>
            <a:r>
              <a:rPr lang="zh-TW" altLang="en-US" dirty="0" smtClean="0">
                <a:latin typeface="標楷體" panose="03000509000000000000" pitchFamily="65" charset="-120"/>
                <a:ea typeface="標楷體" panose="03000509000000000000" pitchFamily="65" charset="-120"/>
              </a:rPr>
              <a:t>可負</a:t>
            </a:r>
            <a:r>
              <a:rPr lang="zh-TW" altLang="zh-TW" dirty="0" smtClean="0">
                <a:latin typeface="標楷體" panose="03000509000000000000" pitchFamily="65" charset="-120"/>
                <a:ea typeface="標楷體" panose="03000509000000000000" pitchFamily="65" charset="-120"/>
              </a:rPr>
              <a:t>擔</a:t>
            </a:r>
            <a:r>
              <a:rPr lang="zh-TW" altLang="en-US" dirty="0" smtClean="0">
                <a:latin typeface="標楷體" panose="03000509000000000000" pitchFamily="65" charset="-120"/>
                <a:ea typeface="標楷體" panose="03000509000000000000" pitchFamily="65" charset="-120"/>
              </a:rPr>
              <a:t>的櫃台收</a:t>
            </a:r>
            <a:r>
              <a:rPr lang="zh-TW" altLang="zh-TW" dirty="0" smtClean="0">
                <a:latin typeface="標楷體" panose="03000509000000000000" pitchFamily="65" charset="-120"/>
                <a:ea typeface="標楷體" panose="03000509000000000000" pitchFamily="65" charset="-120"/>
              </a:rPr>
              <a:t>件</a:t>
            </a:r>
            <a:r>
              <a:rPr lang="zh-TW" altLang="zh-TW" dirty="0">
                <a:latin typeface="標楷體" panose="03000509000000000000" pitchFamily="65" charset="-120"/>
                <a:ea typeface="標楷體" panose="03000509000000000000" pitchFamily="65" charset="-120"/>
              </a:rPr>
              <a:t>量</a:t>
            </a:r>
          </a:p>
          <a:p>
            <a:endParaRPr lang="zh-TW" altLang="en-US" dirty="0"/>
          </a:p>
        </p:txBody>
      </p:sp>
      <p:sp>
        <p:nvSpPr>
          <p:cNvPr id="5" name="投影片編號版面配置區 4">
            <a:extLst>
              <a:ext uri="{FF2B5EF4-FFF2-40B4-BE49-F238E27FC236}">
                <a16:creationId xmlns:a16="http://schemas.microsoft.com/office/drawing/2014/main" xmlns="" id="{856B26AA-E432-458F-B864-E94FDD5836F5}"/>
              </a:ext>
            </a:extLst>
          </p:cNvPr>
          <p:cNvSpPr>
            <a:spLocks noGrp="1"/>
          </p:cNvSpPr>
          <p:nvPr>
            <p:ph type="sldNum" sz="quarter" idx="12"/>
          </p:nvPr>
        </p:nvSpPr>
        <p:spPr/>
        <p:txBody>
          <a:bodyPr/>
          <a:lstStyle/>
          <a:p>
            <a:fld id="{9D4F821F-D48A-4D76-BF7F-FE37A625A5E6}" type="slidenum">
              <a:rPr lang="zh-CN" altLang="en-US" smtClean="0"/>
              <a:t>15</a:t>
            </a:fld>
            <a:endParaRPr lang="zh-CN" altLang="en-US"/>
          </a:p>
        </p:txBody>
      </p:sp>
      <p:sp>
        <p:nvSpPr>
          <p:cNvPr id="6" name="頁尾版面配置區 3">
            <a:extLst>
              <a:ext uri="{FF2B5EF4-FFF2-40B4-BE49-F238E27FC236}">
                <a16:creationId xmlns:a16="http://schemas.microsoft.com/office/drawing/2014/main" xmlns="" id="{D1391826-3A65-487F-B1CF-9406B0AFCD5F}"/>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24186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p:txBody>
          <a:bodyPr>
            <a:normAutofit/>
          </a:bodyPr>
          <a:lstStyle/>
          <a:p>
            <a:r>
              <a:rPr lang="zh-TW" altLang="en-US" dirty="0">
                <a:latin typeface="標楷體" panose="03000509000000000000" pitchFamily="65" charset="-120"/>
                <a:ea typeface="標楷體" panose="03000509000000000000" pitchFamily="65" charset="-120"/>
              </a:rPr>
              <a:t>感謝評審的審查</a:t>
            </a:r>
            <a:endParaRPr lang="zh-CN" altLang="en-US" dirty="0">
              <a:latin typeface="標楷體" panose="03000509000000000000" pitchFamily="65" charset="-120"/>
              <a:ea typeface="標楷體" panose="03000509000000000000" pitchFamily="65" charset="-120"/>
            </a:endParaRPr>
          </a:p>
        </p:txBody>
      </p:sp>
      <p:sp>
        <p:nvSpPr>
          <p:cNvPr id="8" name="内容占位符 7"/>
          <p:cNvSpPr>
            <a:spLocks noGrp="1"/>
          </p:cNvSpPr>
          <p:nvPr>
            <p:ph type="body" sz="quarter" idx="14"/>
            <p:custDataLst>
              <p:tags r:id="rId3"/>
            </p:custDataLst>
          </p:nvPr>
        </p:nvSpPr>
        <p:spPr/>
        <p:txBody>
          <a:bodyPr/>
          <a:lstStyle/>
          <a:p>
            <a:endParaRPr lang="zh-CN" altLang="en-US" dirty="0"/>
          </a:p>
        </p:txBody>
      </p:sp>
      <p:sp>
        <p:nvSpPr>
          <p:cNvPr id="3" name="投影片編號版面配置區 2">
            <a:extLst>
              <a:ext uri="{FF2B5EF4-FFF2-40B4-BE49-F238E27FC236}">
                <a16:creationId xmlns:a16="http://schemas.microsoft.com/office/drawing/2014/main" xmlns="" id="{60D4DBE0-DF29-4C5B-ACBD-178F915532B6}"/>
              </a:ext>
            </a:extLst>
          </p:cNvPr>
          <p:cNvSpPr>
            <a:spLocks noGrp="1"/>
          </p:cNvSpPr>
          <p:nvPr>
            <p:ph type="sldNum" sz="quarter" idx="12"/>
          </p:nvPr>
        </p:nvSpPr>
        <p:spPr/>
        <p:txBody>
          <a:bodyPr/>
          <a:lstStyle/>
          <a:p>
            <a:fld id="{9D4F821F-D48A-4D76-BF7F-FE37A625A5E6}" type="slidenum">
              <a:rPr lang="zh-CN" altLang="en-US" smtClean="0"/>
              <a:t>16</a:t>
            </a:fld>
            <a:endParaRPr lang="zh-CN" altLang="en-US"/>
          </a:p>
        </p:txBody>
      </p:sp>
      <p:sp>
        <p:nvSpPr>
          <p:cNvPr id="6" name="頁尾版面配置區 3">
            <a:extLst>
              <a:ext uri="{FF2B5EF4-FFF2-40B4-BE49-F238E27FC236}">
                <a16:creationId xmlns:a16="http://schemas.microsoft.com/office/drawing/2014/main" xmlns="" id="{8927C0E8-56DD-4F9E-87ED-DFD8BD29D71F}"/>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4041470" y="490472"/>
            <a:ext cx="4109060" cy="79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lvl1pPr eaLnBrk="1" fontAlgn="auto" hangingPunct="1">
              <a:lnSpc>
                <a:spcPct val="90000"/>
              </a:lnSpc>
              <a:spcAft>
                <a:spcPts val="0"/>
              </a:spcAft>
              <a:defRPr sz="4000" cap="all">
                <a:solidFill>
                  <a:srgbClr val="487360"/>
                </a:solidFill>
                <a:latin typeface="+mj-lt"/>
                <a:ea typeface="+mj-ea"/>
                <a:cs typeface="+mj-cs"/>
              </a:defRPr>
            </a:lvl1pPr>
            <a:lvl2pPr>
              <a:lnSpc>
                <a:spcPct val="90000"/>
              </a:lnSpc>
              <a:defRPr sz="4400"/>
            </a:lvl2pPr>
            <a:lvl3pPr>
              <a:lnSpc>
                <a:spcPct val="90000"/>
              </a:lnSpc>
              <a:defRPr sz="4400"/>
            </a:lvl3pPr>
            <a:lvl4pPr>
              <a:lnSpc>
                <a:spcPct val="90000"/>
              </a:lnSpc>
              <a:defRPr sz="4400"/>
            </a:lvl4pPr>
            <a:lvl5pPr>
              <a:lnSpc>
                <a:spcPct val="90000"/>
              </a:lnSpc>
              <a:defRPr sz="4400"/>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pPr algn="ctr"/>
            <a:r>
              <a:rPr lang="en-US" altLang="zh-CN" b="1" dirty="0">
                <a:solidFill>
                  <a:schemeClr val="accent1"/>
                </a:solidFill>
                <a:latin typeface="Calibri" panose="020F0502020204030204" pitchFamily="34" charset="0"/>
                <a:cs typeface="Calibri" panose="020F0502020204030204" pitchFamily="34" charset="0"/>
              </a:rPr>
              <a:t>CONTENTS</a:t>
            </a:r>
          </a:p>
        </p:txBody>
      </p:sp>
      <p:sp>
        <p:nvSpPr>
          <p:cNvPr id="3" name="文本框 2"/>
          <p:cNvSpPr txBox="1"/>
          <p:nvPr>
            <p:custDataLst>
              <p:tags r:id="rId3"/>
            </p:custDataLst>
          </p:nvPr>
        </p:nvSpPr>
        <p:spPr>
          <a:xfrm>
            <a:off x="3695700" y="1892300"/>
            <a:ext cx="680885" cy="666800"/>
          </a:xfrm>
          <a:prstGeom prst="rect">
            <a:avLst/>
          </a:prstGeom>
          <a:noFill/>
        </p:spPr>
        <p:txBody>
          <a:bodyPr wrap="square" rtlCol="0" anchor="ctr">
            <a:normAutofit/>
          </a:bodyPr>
          <a:lstStyle/>
          <a:p>
            <a:pPr algn="r"/>
            <a:r>
              <a:rPr lang="en-US" altLang="zh-CN" sz="2400" dirty="0">
                <a:solidFill>
                  <a:schemeClr val="accent1"/>
                </a:solidFill>
              </a:rPr>
              <a:t>1.</a:t>
            </a:r>
            <a:endParaRPr lang="zh-CN" altLang="en-US" sz="2400" dirty="0">
              <a:solidFill>
                <a:schemeClr val="accent1"/>
              </a:solidFill>
            </a:endParaRPr>
          </a:p>
        </p:txBody>
      </p:sp>
      <p:sp>
        <p:nvSpPr>
          <p:cNvPr id="11" name="文本框 10"/>
          <p:cNvSpPr txBox="1"/>
          <p:nvPr>
            <p:custDataLst>
              <p:tags r:id="rId4"/>
            </p:custDataLst>
          </p:nvPr>
        </p:nvSpPr>
        <p:spPr>
          <a:xfrm>
            <a:off x="4389285" y="1892300"/>
            <a:ext cx="3908730" cy="666800"/>
          </a:xfrm>
          <a:prstGeom prst="rect">
            <a:avLst/>
          </a:prstGeom>
          <a:noFill/>
        </p:spPr>
        <p:txBody>
          <a:bodyPr wrap="square" rtlCol="0" anchor="ctr">
            <a:noAutofit/>
          </a:bodyPr>
          <a:lstStyle/>
          <a:p>
            <a:pPr marL="0" lvl="0" indent="0" algn="l">
              <a:lnSpc>
                <a:spcPct val="100000"/>
              </a:lnSpc>
              <a:spcBef>
                <a:spcPts val="0"/>
              </a:spcBef>
              <a:spcAft>
                <a:spcPts val="0"/>
              </a:spcAft>
              <a:buSzPct val="100000"/>
            </a:pPr>
            <a:r>
              <a:rPr lang="zh-CN" altLang="en-US" sz="2400" dirty="0">
                <a:solidFill>
                  <a:schemeClr val="accent1"/>
                </a:solidFill>
                <a:latin typeface="標楷體" panose="03000509000000000000" pitchFamily="65" charset="-120"/>
                <a:ea typeface="標楷體" panose="03000509000000000000" pitchFamily="65" charset="-120"/>
              </a:rPr>
              <a:t>作品名稱</a:t>
            </a:r>
          </a:p>
        </p:txBody>
      </p:sp>
      <p:sp>
        <p:nvSpPr>
          <p:cNvPr id="16" name="文本框 15"/>
          <p:cNvSpPr txBox="1"/>
          <p:nvPr>
            <p:custDataLst>
              <p:tags r:id="rId5"/>
            </p:custDataLst>
          </p:nvPr>
        </p:nvSpPr>
        <p:spPr>
          <a:xfrm>
            <a:off x="3695700" y="2767788"/>
            <a:ext cx="680885" cy="666800"/>
          </a:xfrm>
          <a:prstGeom prst="rect">
            <a:avLst/>
          </a:prstGeom>
          <a:noFill/>
        </p:spPr>
        <p:txBody>
          <a:bodyPr wrap="square" rtlCol="0" anchor="ctr">
            <a:normAutofit/>
          </a:bodyPr>
          <a:lstStyle/>
          <a:p>
            <a:pPr algn="r"/>
            <a:r>
              <a:rPr lang="en-US" altLang="zh-CN" sz="2400" dirty="0">
                <a:solidFill>
                  <a:schemeClr val="accent1"/>
                </a:solidFill>
              </a:rPr>
              <a:t>2.</a:t>
            </a:r>
            <a:endParaRPr lang="zh-CN" altLang="en-US" sz="2400" dirty="0">
              <a:solidFill>
                <a:schemeClr val="accent1"/>
              </a:solidFill>
            </a:endParaRPr>
          </a:p>
        </p:txBody>
      </p:sp>
      <p:sp>
        <p:nvSpPr>
          <p:cNvPr id="17" name="文本框 16"/>
          <p:cNvSpPr txBox="1"/>
          <p:nvPr>
            <p:custDataLst>
              <p:tags r:id="rId6"/>
            </p:custDataLst>
          </p:nvPr>
        </p:nvSpPr>
        <p:spPr>
          <a:xfrm>
            <a:off x="4389285" y="2767788"/>
            <a:ext cx="3908730" cy="666800"/>
          </a:xfrm>
          <a:prstGeom prst="rect">
            <a:avLst/>
          </a:prstGeom>
          <a:noFill/>
        </p:spPr>
        <p:txBody>
          <a:bodyPr wrap="square" rtlCol="0" anchor="ctr">
            <a:noAutofit/>
          </a:bodyPr>
          <a:lstStyle/>
          <a:p>
            <a:pPr marL="0" lvl="0" indent="0" algn="l">
              <a:lnSpc>
                <a:spcPct val="100000"/>
              </a:lnSpc>
              <a:spcBef>
                <a:spcPts val="0"/>
              </a:spcBef>
              <a:spcAft>
                <a:spcPts val="0"/>
              </a:spcAft>
              <a:buSzPct val="100000"/>
            </a:pPr>
            <a:r>
              <a:rPr lang="zh-CN" altLang="en-US" sz="2400" dirty="0">
                <a:solidFill>
                  <a:schemeClr val="accent1"/>
                </a:solidFill>
                <a:latin typeface="標楷體" panose="03000509000000000000" pitchFamily="65" charset="-120"/>
                <a:ea typeface="標楷體" panose="03000509000000000000" pitchFamily="65" charset="-120"/>
              </a:rPr>
              <a:t>摘要</a:t>
            </a:r>
          </a:p>
        </p:txBody>
      </p:sp>
      <p:sp>
        <p:nvSpPr>
          <p:cNvPr id="19" name="文本框 18"/>
          <p:cNvSpPr txBox="1"/>
          <p:nvPr>
            <p:custDataLst>
              <p:tags r:id="rId7"/>
            </p:custDataLst>
          </p:nvPr>
        </p:nvSpPr>
        <p:spPr>
          <a:xfrm>
            <a:off x="3695700" y="3643276"/>
            <a:ext cx="680885" cy="666800"/>
          </a:xfrm>
          <a:prstGeom prst="rect">
            <a:avLst/>
          </a:prstGeom>
          <a:noFill/>
        </p:spPr>
        <p:txBody>
          <a:bodyPr wrap="square" rtlCol="0" anchor="ctr">
            <a:normAutofit/>
          </a:bodyPr>
          <a:lstStyle/>
          <a:p>
            <a:pPr algn="r"/>
            <a:r>
              <a:rPr lang="en-US" altLang="zh-CN" sz="2400" dirty="0">
                <a:solidFill>
                  <a:schemeClr val="accent1"/>
                </a:solidFill>
              </a:rPr>
              <a:t>3.</a:t>
            </a:r>
            <a:endParaRPr lang="zh-CN" altLang="en-US" sz="2400" dirty="0">
              <a:solidFill>
                <a:schemeClr val="accent1"/>
              </a:solidFill>
            </a:endParaRPr>
          </a:p>
        </p:txBody>
      </p:sp>
      <p:sp>
        <p:nvSpPr>
          <p:cNvPr id="20" name="文本框 19"/>
          <p:cNvSpPr txBox="1"/>
          <p:nvPr>
            <p:custDataLst>
              <p:tags r:id="rId8"/>
            </p:custDataLst>
          </p:nvPr>
        </p:nvSpPr>
        <p:spPr>
          <a:xfrm>
            <a:off x="4389285" y="3643276"/>
            <a:ext cx="3908730" cy="666800"/>
          </a:xfrm>
          <a:prstGeom prst="rect">
            <a:avLst/>
          </a:prstGeom>
          <a:noFill/>
        </p:spPr>
        <p:txBody>
          <a:bodyPr wrap="square" rtlCol="0" anchor="ctr">
            <a:noAutofit/>
          </a:bodyPr>
          <a:lstStyle/>
          <a:p>
            <a:pPr marL="0" lvl="0" indent="0" algn="l">
              <a:lnSpc>
                <a:spcPct val="100000"/>
              </a:lnSpc>
              <a:spcBef>
                <a:spcPts val="0"/>
              </a:spcBef>
              <a:spcAft>
                <a:spcPts val="0"/>
              </a:spcAft>
              <a:buSzPct val="100000"/>
            </a:pPr>
            <a:r>
              <a:rPr lang="zh-CN" altLang="en-US" sz="2400" dirty="0">
                <a:solidFill>
                  <a:schemeClr val="accent1"/>
                </a:solidFill>
                <a:latin typeface="標楷體" panose="03000509000000000000" pitchFamily="65" charset="-120"/>
                <a:ea typeface="標楷體" panose="03000509000000000000" pitchFamily="65" charset="-120"/>
              </a:rPr>
              <a:t>提案動機</a:t>
            </a:r>
          </a:p>
        </p:txBody>
      </p:sp>
      <p:sp>
        <p:nvSpPr>
          <p:cNvPr id="22" name="文本框 21"/>
          <p:cNvSpPr txBox="1"/>
          <p:nvPr>
            <p:custDataLst>
              <p:tags r:id="rId9"/>
            </p:custDataLst>
          </p:nvPr>
        </p:nvSpPr>
        <p:spPr>
          <a:xfrm>
            <a:off x="3695700" y="4518764"/>
            <a:ext cx="680885" cy="666800"/>
          </a:xfrm>
          <a:prstGeom prst="rect">
            <a:avLst/>
          </a:prstGeom>
          <a:noFill/>
        </p:spPr>
        <p:txBody>
          <a:bodyPr wrap="square" rtlCol="0" anchor="ctr">
            <a:normAutofit/>
          </a:bodyPr>
          <a:lstStyle/>
          <a:p>
            <a:pPr algn="r"/>
            <a:r>
              <a:rPr lang="en-US" altLang="zh-CN" sz="2400" dirty="0">
                <a:solidFill>
                  <a:schemeClr val="accent1"/>
                </a:solidFill>
              </a:rPr>
              <a:t>4.</a:t>
            </a:r>
            <a:endParaRPr lang="zh-CN" altLang="en-US" sz="2400" dirty="0">
              <a:solidFill>
                <a:schemeClr val="accent1"/>
              </a:solidFill>
            </a:endParaRPr>
          </a:p>
        </p:txBody>
      </p:sp>
      <p:sp>
        <p:nvSpPr>
          <p:cNvPr id="23" name="文本框 22"/>
          <p:cNvSpPr txBox="1"/>
          <p:nvPr>
            <p:custDataLst>
              <p:tags r:id="rId10"/>
            </p:custDataLst>
          </p:nvPr>
        </p:nvSpPr>
        <p:spPr>
          <a:xfrm>
            <a:off x="4389285" y="4518764"/>
            <a:ext cx="3908730" cy="666800"/>
          </a:xfrm>
          <a:prstGeom prst="rect">
            <a:avLst/>
          </a:prstGeom>
          <a:noFill/>
        </p:spPr>
        <p:txBody>
          <a:bodyPr wrap="square" rtlCol="0" anchor="ctr">
            <a:noAutofit/>
          </a:bodyPr>
          <a:lstStyle/>
          <a:p>
            <a:pPr marL="0" lvl="0" indent="0" algn="l">
              <a:lnSpc>
                <a:spcPct val="100000"/>
              </a:lnSpc>
              <a:spcBef>
                <a:spcPts val="0"/>
              </a:spcBef>
              <a:spcAft>
                <a:spcPts val="0"/>
              </a:spcAft>
              <a:buSzPct val="100000"/>
            </a:pPr>
            <a:r>
              <a:rPr lang="en-US" altLang="zh-CN" sz="2400" dirty="0" err="1">
                <a:solidFill>
                  <a:schemeClr val="accent1"/>
                </a:solidFill>
                <a:latin typeface="標楷體" panose="03000509000000000000" pitchFamily="65" charset="-120"/>
                <a:ea typeface="標楷體" panose="03000509000000000000" pitchFamily="65" charset="-120"/>
              </a:rPr>
              <a:t>選用理論架構模型</a:t>
            </a:r>
          </a:p>
        </p:txBody>
      </p:sp>
      <p:sp>
        <p:nvSpPr>
          <p:cNvPr id="21" name="文本框 20"/>
          <p:cNvSpPr txBox="1"/>
          <p:nvPr>
            <p:custDataLst>
              <p:tags r:id="rId11"/>
            </p:custDataLst>
          </p:nvPr>
        </p:nvSpPr>
        <p:spPr>
          <a:xfrm>
            <a:off x="3695700" y="5394251"/>
            <a:ext cx="680885" cy="666800"/>
          </a:xfrm>
          <a:prstGeom prst="rect">
            <a:avLst/>
          </a:prstGeom>
          <a:noFill/>
        </p:spPr>
        <p:txBody>
          <a:bodyPr wrap="square" rtlCol="0" anchor="ctr">
            <a:normAutofit/>
          </a:bodyPr>
          <a:lstStyle/>
          <a:p>
            <a:pPr algn="r"/>
            <a:r>
              <a:rPr lang="en-US" altLang="zh-CN" sz="2400" dirty="0">
                <a:solidFill>
                  <a:schemeClr val="accent1"/>
                </a:solidFill>
              </a:rPr>
              <a:t>5.</a:t>
            </a:r>
            <a:endParaRPr lang="zh-CN" altLang="en-US" sz="2400" dirty="0">
              <a:solidFill>
                <a:schemeClr val="accent1"/>
              </a:solidFill>
            </a:endParaRPr>
          </a:p>
        </p:txBody>
      </p:sp>
      <p:sp>
        <p:nvSpPr>
          <p:cNvPr id="24" name="文本框 23"/>
          <p:cNvSpPr txBox="1"/>
          <p:nvPr>
            <p:custDataLst>
              <p:tags r:id="rId12"/>
            </p:custDataLst>
          </p:nvPr>
        </p:nvSpPr>
        <p:spPr>
          <a:xfrm>
            <a:off x="4389285" y="5394251"/>
            <a:ext cx="3908730" cy="666800"/>
          </a:xfrm>
          <a:prstGeom prst="rect">
            <a:avLst/>
          </a:prstGeom>
          <a:noFill/>
        </p:spPr>
        <p:txBody>
          <a:bodyPr wrap="square" rtlCol="0" anchor="ctr">
            <a:noAutofit/>
          </a:bodyPr>
          <a:lstStyle/>
          <a:p>
            <a:pPr marL="0" lvl="0" indent="0" algn="l">
              <a:lnSpc>
                <a:spcPct val="100000"/>
              </a:lnSpc>
              <a:spcBef>
                <a:spcPts val="0"/>
              </a:spcBef>
              <a:spcAft>
                <a:spcPts val="0"/>
              </a:spcAft>
              <a:buSzPct val="100000"/>
            </a:pPr>
            <a:r>
              <a:rPr lang="en-US" altLang="zh-CN" sz="2400" dirty="0" err="1">
                <a:solidFill>
                  <a:schemeClr val="accent1"/>
                </a:solidFill>
                <a:latin typeface="標楷體" panose="03000509000000000000" pitchFamily="65" charset="-120"/>
                <a:ea typeface="標楷體" panose="03000509000000000000" pitchFamily="65" charset="-120"/>
              </a:rPr>
              <a:t>分析流程說明</a:t>
            </a:r>
          </a:p>
        </p:txBody>
      </p:sp>
      <p:sp>
        <p:nvSpPr>
          <p:cNvPr id="2" name="灯片编号占位符 1"/>
          <p:cNvSpPr>
            <a:spLocks noGrp="1"/>
          </p:cNvSpPr>
          <p:nvPr>
            <p:ph type="sldNum" sz="quarter" idx="12"/>
          </p:nvPr>
        </p:nvSpPr>
        <p:spPr/>
        <p:txBody>
          <a:bodyPr/>
          <a:lstStyle/>
          <a:p>
            <a:fld id="{9D4F821F-D48A-4D76-BF7F-FE37A625A5E6}" type="slidenum">
              <a:rPr lang="zh-CN" altLang="en-US" smtClean="0">
                <a:solidFill>
                  <a:schemeClr val="accent1">
                    <a:lumMod val="75000"/>
                    <a:lumOff val="25000"/>
                  </a:schemeClr>
                </a:solidFill>
              </a:rPr>
              <a:t>2</a:t>
            </a:fld>
            <a:endParaRPr lang="zh-CN" altLang="en-US" dirty="0">
              <a:solidFill>
                <a:schemeClr val="accent1">
                  <a:lumMod val="75000"/>
                  <a:lumOff val="25000"/>
                </a:schemeClr>
              </a:solidFill>
            </a:endParaRPr>
          </a:p>
        </p:txBody>
      </p:sp>
      <p:sp>
        <p:nvSpPr>
          <p:cNvPr id="4" name="頁尾版面配置區 3">
            <a:extLst>
              <a:ext uri="{FF2B5EF4-FFF2-40B4-BE49-F238E27FC236}">
                <a16:creationId xmlns:a16="http://schemas.microsoft.com/office/drawing/2014/main" xmlns="" id="{E5EDFC2C-B05C-4BE1-8FC6-C74AE6CF8552}"/>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肘形连接符 22"/>
          <p:cNvCxnSpPr/>
          <p:nvPr>
            <p:custDataLst>
              <p:tags r:id="rId2"/>
            </p:custDataLst>
          </p:nvPr>
        </p:nvCxnSpPr>
        <p:spPr>
          <a:xfrm>
            <a:off x="2303780" y="2403475"/>
            <a:ext cx="2504440" cy="588645"/>
          </a:xfrm>
          <a:prstGeom prst="bentConnector3">
            <a:avLst>
              <a:gd name="adj1" fmla="val 55197"/>
            </a:avLst>
          </a:prstGeom>
          <a:ln w="25400">
            <a:solidFill>
              <a:srgbClr val="549E39">
                <a:alpha val="40000"/>
              </a:srgbClr>
            </a:solidFill>
          </a:ln>
        </p:spPr>
        <p:style>
          <a:lnRef idx="1">
            <a:srgbClr val="549E39"/>
          </a:lnRef>
          <a:fillRef idx="0">
            <a:srgbClr val="549E39"/>
          </a:fillRef>
          <a:effectRef idx="0">
            <a:srgbClr val="549E39"/>
          </a:effectRef>
          <a:fontRef idx="minor">
            <a:srgbClr val="5F5F5F"/>
          </a:fontRef>
        </p:style>
      </p:cxnSp>
      <p:cxnSp>
        <p:nvCxnSpPr>
          <p:cNvPr id="24" name="肘形连接符 23"/>
          <p:cNvCxnSpPr/>
          <p:nvPr>
            <p:custDataLst>
              <p:tags r:id="rId3"/>
            </p:custDataLst>
          </p:nvPr>
        </p:nvCxnSpPr>
        <p:spPr>
          <a:xfrm flipV="1">
            <a:off x="1169670" y="5328920"/>
            <a:ext cx="3588385" cy="660400"/>
          </a:xfrm>
          <a:prstGeom prst="bentConnector3">
            <a:avLst>
              <a:gd name="adj1" fmla="val 50009"/>
            </a:avLst>
          </a:prstGeom>
          <a:ln w="25400">
            <a:solidFill>
              <a:srgbClr val="FFC000">
                <a:alpha val="40000"/>
              </a:srgbClr>
            </a:solidFill>
          </a:ln>
        </p:spPr>
        <p:style>
          <a:lnRef idx="1">
            <a:srgbClr val="549E39"/>
          </a:lnRef>
          <a:fillRef idx="0">
            <a:srgbClr val="549E39"/>
          </a:fillRef>
          <a:effectRef idx="0">
            <a:srgbClr val="549E39"/>
          </a:effectRef>
          <a:fontRef idx="minor">
            <a:srgbClr val="5F5F5F"/>
          </a:fontRef>
        </p:style>
      </p:cxnSp>
      <p:sp>
        <p:nvSpPr>
          <p:cNvPr id="2" name="文本框 1"/>
          <p:cNvSpPr txBox="1"/>
          <p:nvPr>
            <p:custDataLst>
              <p:tags r:id="rId4"/>
            </p:custDataLst>
          </p:nvPr>
        </p:nvSpPr>
        <p:spPr>
          <a:xfrm>
            <a:off x="962022" y="262861"/>
            <a:ext cx="10040273" cy="1014125"/>
          </a:xfrm>
          <a:prstGeom prst="rect">
            <a:avLst/>
          </a:prstGeom>
        </p:spPr>
        <p:txBody>
          <a:bodyPr vert="horz" wrap="square" lIns="91440" tIns="45720" rIns="91440" bIns="45720" rtlCol="0" anchor="b" anchorCtr="0">
            <a:normAutofit/>
          </a:bodyPr>
          <a:lstStyle>
            <a:lvl1pPr>
              <a:lnSpc>
                <a:spcPct val="90000"/>
              </a:lnSpc>
              <a:spcBef>
                <a:spcPct val="0"/>
              </a:spcBef>
              <a:buNone/>
              <a:defRPr sz="4000">
                <a:solidFill>
                  <a:srgbClr val="00B0F0"/>
                </a:solidFill>
                <a:latin typeface="+mj-lt"/>
                <a:ea typeface="+mj-ea"/>
                <a:cs typeface="+mj-cs"/>
              </a:defRPr>
            </a:lvl1pPr>
          </a:lstStyle>
          <a:p>
            <a:r>
              <a:rPr lang="en-US" altLang="zh-TW" sz="4400" dirty="0">
                <a:solidFill>
                  <a:schemeClr val="accent1"/>
                </a:solidFill>
                <a:effectLst>
                  <a:outerShdw blurRad="38100" dist="25400" dir="5400000" algn="ctr" rotWithShape="0">
                    <a:srgbClr val="6E747A">
                      <a:alpha val="43000"/>
                    </a:srgbClr>
                  </a:outerShdw>
                </a:effectLst>
                <a:latin typeface="標楷體" panose="03000509000000000000" pitchFamily="65" charset="-120"/>
                <a:ea typeface="標楷體" panose="03000509000000000000" pitchFamily="65" charset="-120"/>
                <a:cs typeface="Calibri" panose="020F0502020204030204" pitchFamily="34" charset="0"/>
                <a:sym typeface="+mn-ea"/>
              </a:rPr>
              <a:t>01</a:t>
            </a:r>
            <a:r>
              <a:rPr lang="zh-TW" altLang="en-US" sz="4400" dirty="0">
                <a:solidFill>
                  <a:schemeClr val="accent1"/>
                </a:solidFill>
                <a:effectLst>
                  <a:outerShdw blurRad="38100" dist="25400" dir="5400000" algn="ctr" rotWithShape="0">
                    <a:srgbClr val="6E747A">
                      <a:alpha val="43000"/>
                    </a:srgbClr>
                  </a:outerShdw>
                </a:effectLst>
                <a:latin typeface="標楷體" panose="03000509000000000000" pitchFamily="65" charset="-120"/>
                <a:ea typeface="標楷體" panose="03000509000000000000" pitchFamily="65" charset="-120"/>
                <a:cs typeface="Calibri" panose="020F0502020204030204" pitchFamily="34" charset="0"/>
                <a:sym typeface="+mn-ea"/>
              </a:rPr>
              <a:t>作品名稱</a:t>
            </a:r>
            <a:r>
              <a:rPr lang="en-US" altLang="zh-TW" sz="4400" dirty="0">
                <a:solidFill>
                  <a:schemeClr val="accent1"/>
                </a:solidFill>
                <a:effectLst>
                  <a:outerShdw blurRad="38100" dist="25400" dir="5400000" algn="ctr" rotWithShape="0">
                    <a:srgbClr val="6E747A">
                      <a:alpha val="43000"/>
                    </a:srgbClr>
                  </a:outerShdw>
                </a:effectLst>
                <a:latin typeface="標楷體" panose="03000509000000000000" pitchFamily="65" charset="-120"/>
                <a:ea typeface="標楷體" panose="03000509000000000000" pitchFamily="65" charset="-120"/>
                <a:cs typeface="Calibri" panose="020F0502020204030204" pitchFamily="34" charset="0"/>
                <a:sym typeface="+mn-ea"/>
              </a:rPr>
              <a:t>—</a:t>
            </a:r>
            <a:r>
              <a:rPr lang="zh-TW" altLang="en-US" sz="4400" dirty="0">
                <a:solidFill>
                  <a:schemeClr val="accent1"/>
                </a:solidFill>
                <a:effectLst>
                  <a:outerShdw blurRad="38100" dist="25400" dir="5400000" algn="ctr" rotWithShape="0">
                    <a:srgbClr val="6E747A">
                      <a:alpha val="43000"/>
                    </a:srgbClr>
                  </a:outerShdw>
                </a:effectLst>
                <a:latin typeface="標楷體" panose="03000509000000000000" pitchFamily="65" charset="-120"/>
                <a:ea typeface="標楷體" panose="03000509000000000000" pitchFamily="65" charset="-120"/>
                <a:cs typeface="Calibri" panose="020F0502020204030204" pitchFamily="34" charset="0"/>
                <a:sym typeface="+mn-ea"/>
              </a:rPr>
              <a:t>智慧郵務分流系統</a:t>
            </a:r>
          </a:p>
        </p:txBody>
      </p:sp>
      <p:sp>
        <p:nvSpPr>
          <p:cNvPr id="8" name="文本框 7"/>
          <p:cNvSpPr txBox="1"/>
          <p:nvPr>
            <p:custDataLst>
              <p:tags r:id="rId5"/>
            </p:custDataLst>
          </p:nvPr>
        </p:nvSpPr>
        <p:spPr>
          <a:xfrm>
            <a:off x="1949450" y="3047365"/>
            <a:ext cx="1808480" cy="525145"/>
          </a:xfrm>
          <a:prstGeom prst="rect">
            <a:avLst/>
          </a:prstGeom>
          <a:noFill/>
        </p:spPr>
        <p:txBody>
          <a:bodyPr wrap="square" rtlCol="0">
            <a:normAutofit/>
          </a:bodyPr>
          <a:lstStyle/>
          <a:p>
            <a:r>
              <a:rPr lang="zh-CN" altLang="zh-TW" sz="1600" dirty="0">
                <a:latin typeface="標楷體" panose="03000509000000000000" pitchFamily="65" charset="-120"/>
                <a:ea typeface="標楷體" panose="03000509000000000000" pitchFamily="65" charset="-120"/>
                <a:sym typeface="+mn-ea"/>
              </a:rPr>
              <a:t>提高顧客滿意度</a:t>
            </a:r>
          </a:p>
        </p:txBody>
      </p:sp>
      <p:sp>
        <p:nvSpPr>
          <p:cNvPr id="9" name="文本框 8"/>
          <p:cNvSpPr txBox="1"/>
          <p:nvPr>
            <p:custDataLst>
              <p:tags r:id="rId6"/>
            </p:custDataLst>
          </p:nvPr>
        </p:nvSpPr>
        <p:spPr>
          <a:xfrm>
            <a:off x="1927860" y="2609850"/>
            <a:ext cx="1830070" cy="437515"/>
          </a:xfrm>
          <a:prstGeom prst="rect">
            <a:avLst/>
          </a:prstGeom>
          <a:noFill/>
        </p:spPr>
        <p:txBody>
          <a:bodyPr wrap="square" rtlCol="0">
            <a:normAutofit/>
          </a:bodyPr>
          <a:lstStyle/>
          <a:p>
            <a:pPr lvl="0"/>
            <a:r>
              <a:rPr lang="zh-CN" altLang="en-US" sz="2000" dirty="0">
                <a:solidFill>
                  <a:srgbClr val="549E39"/>
                </a:solidFill>
                <a:latin typeface="標楷體" panose="03000509000000000000" pitchFamily="65" charset="-120"/>
                <a:ea typeface="標楷體" panose="03000509000000000000" pitchFamily="65" charset="-120"/>
                <a:cs typeface="+mn-ea"/>
                <a:sym typeface="Arial" panose="020B0604020202020204" pitchFamily="34" charset="0"/>
              </a:rPr>
              <a:t>一個目標</a:t>
            </a:r>
          </a:p>
        </p:txBody>
      </p:sp>
      <p:sp>
        <p:nvSpPr>
          <p:cNvPr id="10" name="文本框 9"/>
          <p:cNvSpPr txBox="1"/>
          <p:nvPr>
            <p:custDataLst>
              <p:tags r:id="rId7"/>
            </p:custDataLst>
          </p:nvPr>
        </p:nvSpPr>
        <p:spPr>
          <a:xfrm>
            <a:off x="1169670" y="5147945"/>
            <a:ext cx="1808480" cy="584200"/>
          </a:xfrm>
          <a:prstGeom prst="rect">
            <a:avLst/>
          </a:prstGeom>
          <a:noFill/>
        </p:spPr>
        <p:txBody>
          <a:bodyPr wrap="square" rtlCol="0">
            <a:normAutofit/>
          </a:bodyPr>
          <a:lstStyle/>
          <a:p>
            <a:r>
              <a:rPr lang="en-US" altLang="zh-CN" sz="1600" b="1" dirty="0">
                <a:latin typeface="標楷體" panose="03000509000000000000" pitchFamily="65" charset="-120"/>
                <a:ea typeface="標楷體" panose="03000509000000000000" pitchFamily="65" charset="-120"/>
                <a:sym typeface="Arial" panose="020B0604020202020204" pitchFamily="34" charset="0"/>
              </a:rPr>
              <a:t>·</a:t>
            </a:r>
            <a:r>
              <a:rPr lang="zh-CN" altLang="en-US" sz="1600" dirty="0">
                <a:latin typeface="標楷體" panose="03000509000000000000" pitchFamily="65" charset="-120"/>
                <a:ea typeface="標楷體" panose="03000509000000000000" pitchFamily="65" charset="-120"/>
                <a:sym typeface="Arial" panose="020B0604020202020204" pitchFamily="34" charset="0"/>
              </a:rPr>
              <a:t>提高郵局效率</a:t>
            </a:r>
          </a:p>
          <a:p>
            <a:r>
              <a:rPr lang="en-US" altLang="zh-CN" sz="1600" b="1" dirty="0">
                <a:latin typeface="標楷體" panose="03000509000000000000" pitchFamily="65" charset="-120"/>
                <a:ea typeface="標楷體" panose="03000509000000000000" pitchFamily="65" charset="-120"/>
                <a:sym typeface="Arial" panose="020B0604020202020204" pitchFamily="34" charset="0"/>
              </a:rPr>
              <a:t>·</a:t>
            </a:r>
            <a:r>
              <a:rPr lang="zh-CN" altLang="en-US" sz="1600" dirty="0">
                <a:latin typeface="標楷體" panose="03000509000000000000" pitchFamily="65" charset="-120"/>
                <a:ea typeface="標楷體" panose="03000509000000000000" pitchFamily="65" charset="-120"/>
                <a:sym typeface="Arial" panose="020B0604020202020204" pitchFamily="34" charset="0"/>
              </a:rPr>
              <a:t>節省顧客時間</a:t>
            </a:r>
          </a:p>
        </p:txBody>
      </p:sp>
      <p:sp>
        <p:nvSpPr>
          <p:cNvPr id="11" name="文本框 10"/>
          <p:cNvSpPr txBox="1"/>
          <p:nvPr>
            <p:custDataLst>
              <p:tags r:id="rId8"/>
            </p:custDataLst>
          </p:nvPr>
        </p:nvSpPr>
        <p:spPr>
          <a:xfrm>
            <a:off x="1169670" y="4700905"/>
            <a:ext cx="1830070" cy="447040"/>
          </a:xfrm>
          <a:prstGeom prst="rect">
            <a:avLst/>
          </a:prstGeom>
          <a:noFill/>
        </p:spPr>
        <p:txBody>
          <a:bodyPr wrap="square" rtlCol="0">
            <a:normAutofit/>
          </a:bodyPr>
          <a:lstStyle/>
          <a:p>
            <a:pPr lvl="0"/>
            <a:r>
              <a:rPr lang="zh-CN" altLang="en-US" sz="2000" dirty="0">
                <a:solidFill>
                  <a:srgbClr val="FFC000"/>
                </a:solidFill>
                <a:latin typeface="標楷體" panose="03000509000000000000" pitchFamily="65" charset="-120"/>
                <a:ea typeface="標楷體" panose="03000509000000000000" pitchFamily="65" charset="-120"/>
                <a:cs typeface="Calibri" panose="020F0502020204030204" pitchFamily="34" charset="0"/>
                <a:sym typeface="Arial" panose="020B0604020202020204" pitchFamily="34" charset="0"/>
              </a:rPr>
              <a:t>兩個目的</a:t>
            </a:r>
          </a:p>
        </p:txBody>
      </p:sp>
      <p:sp>
        <p:nvSpPr>
          <p:cNvPr id="12" name="文本框 11"/>
          <p:cNvSpPr txBox="1"/>
          <p:nvPr>
            <p:custDataLst>
              <p:tags r:id="rId9"/>
            </p:custDataLst>
          </p:nvPr>
        </p:nvSpPr>
        <p:spPr>
          <a:xfrm>
            <a:off x="8225155" y="3843020"/>
            <a:ext cx="2317750" cy="748665"/>
          </a:xfrm>
          <a:prstGeom prst="rect">
            <a:avLst/>
          </a:prstGeom>
          <a:noFill/>
        </p:spPr>
        <p:txBody>
          <a:bodyPr wrap="square" rtlCol="0">
            <a:normAutofit/>
          </a:bodyPr>
          <a:lstStyle/>
          <a:p>
            <a:r>
              <a:rPr lang="zh-CN" altLang="en-US" sz="1600" dirty="0">
                <a:latin typeface="標楷體" panose="03000509000000000000" pitchFamily="65" charset="-120"/>
                <a:ea typeface="標楷體" panose="03000509000000000000" pitchFamily="65" charset="-120"/>
                <a:sym typeface="+mn-ea"/>
              </a:rPr>
              <a:t>依郵局業務承載量與繁忙預期進行</a:t>
            </a:r>
            <a:r>
              <a:rPr lang="zh-CN" altLang="en-US" sz="1600" b="1" dirty="0">
                <a:solidFill>
                  <a:srgbClr val="FF0000"/>
                </a:solidFill>
                <a:latin typeface="標楷體" panose="03000509000000000000" pitchFamily="65" charset="-120"/>
                <a:ea typeface="標楷體" panose="03000509000000000000" pitchFamily="65" charset="-120"/>
                <a:sym typeface="+mn-ea"/>
              </a:rPr>
              <a:t>顧客分流</a:t>
            </a:r>
            <a:endParaRPr lang="en-US" altLang="zh-CN" sz="1600" b="1" dirty="0">
              <a:solidFill>
                <a:srgbClr val="FF0000"/>
              </a:solidFill>
              <a:latin typeface="標楷體" panose="03000509000000000000" pitchFamily="65" charset="-120"/>
              <a:ea typeface="標楷體" panose="03000509000000000000" pitchFamily="65" charset="-120"/>
              <a:sym typeface="Arial" panose="020B0604020202020204" pitchFamily="34" charset="0"/>
            </a:endParaRPr>
          </a:p>
        </p:txBody>
      </p:sp>
      <p:sp>
        <p:nvSpPr>
          <p:cNvPr id="13" name="文本框 12"/>
          <p:cNvSpPr txBox="1"/>
          <p:nvPr>
            <p:custDataLst>
              <p:tags r:id="rId10"/>
            </p:custDataLst>
          </p:nvPr>
        </p:nvSpPr>
        <p:spPr>
          <a:xfrm>
            <a:off x="8225155" y="3366770"/>
            <a:ext cx="1830070" cy="476250"/>
          </a:xfrm>
          <a:prstGeom prst="rect">
            <a:avLst/>
          </a:prstGeom>
          <a:noFill/>
          <a:effectLst>
            <a:reflection stA="45000" endPos="0" dist="50800" dir="5400000" sy="-100000" algn="bl" rotWithShape="0"/>
          </a:effectLst>
        </p:spPr>
        <p:txBody>
          <a:bodyPr wrap="square" rtlCol="0">
            <a:normAutofit/>
          </a:bodyPr>
          <a:lstStyle/>
          <a:p>
            <a:pPr lvl="0"/>
            <a:r>
              <a:rPr lang="zh-CN" altLang="en-US" sz="2000" dirty="0">
                <a:solidFill>
                  <a:srgbClr val="4AB5C4"/>
                </a:solidFill>
                <a:latin typeface="標楷體" panose="03000509000000000000" pitchFamily="65" charset="-120"/>
                <a:ea typeface="標楷體" panose="03000509000000000000" pitchFamily="65" charset="-120"/>
                <a:cs typeface="+mn-ea"/>
                <a:sym typeface="Arial" panose="020B0604020202020204" pitchFamily="34" charset="0"/>
              </a:rPr>
              <a:t>一個功能</a:t>
            </a:r>
          </a:p>
        </p:txBody>
      </p:sp>
      <p:cxnSp>
        <p:nvCxnSpPr>
          <p:cNvPr id="31" name="肘形连接符 30"/>
          <p:cNvCxnSpPr/>
          <p:nvPr>
            <p:custDataLst>
              <p:tags r:id="rId11"/>
            </p:custDataLst>
          </p:nvPr>
        </p:nvCxnSpPr>
        <p:spPr>
          <a:xfrm>
            <a:off x="7443172" y="3782766"/>
            <a:ext cx="2204595" cy="634031"/>
          </a:xfrm>
          <a:prstGeom prst="bentConnector3">
            <a:avLst>
              <a:gd name="adj1" fmla="val 20910"/>
            </a:avLst>
          </a:prstGeom>
          <a:ln w="25400">
            <a:solidFill>
              <a:srgbClr val="4AB5C4">
                <a:alpha val="40000"/>
              </a:srgbClr>
            </a:solidFill>
          </a:ln>
        </p:spPr>
        <p:style>
          <a:lnRef idx="1">
            <a:srgbClr val="549E39"/>
          </a:lnRef>
          <a:fillRef idx="0">
            <a:srgbClr val="549E39"/>
          </a:fillRef>
          <a:effectRef idx="0">
            <a:srgbClr val="549E39"/>
          </a:effectRef>
          <a:fontRef idx="minor">
            <a:srgbClr val="5F5F5F"/>
          </a:fontRef>
        </p:style>
      </p:cxnSp>
      <p:grpSp>
        <p:nvGrpSpPr>
          <p:cNvPr id="4" name="组合 3"/>
          <p:cNvGrpSpPr/>
          <p:nvPr/>
        </p:nvGrpSpPr>
        <p:grpSpPr>
          <a:xfrm>
            <a:off x="4748530" y="1788795"/>
            <a:ext cx="2694940" cy="4621530"/>
            <a:chOff x="7478" y="2817"/>
            <a:chExt cx="4244" cy="7278"/>
          </a:xfrm>
        </p:grpSpPr>
        <p:pic>
          <p:nvPicPr>
            <p:cNvPr id="19" name="圖片 18"/>
            <p:cNvPicPr>
              <a:picLocks noChangeAspect="1"/>
            </p:cNvPicPr>
            <p:nvPr/>
          </p:nvPicPr>
          <p:blipFill>
            <a:blip r:embed="rId14"/>
            <a:stretch>
              <a:fillRect/>
            </a:stretch>
          </p:blipFill>
          <p:spPr>
            <a:xfrm>
              <a:off x="7478" y="2817"/>
              <a:ext cx="4244" cy="7278"/>
            </a:xfrm>
            <a:prstGeom prst="rect">
              <a:avLst/>
            </a:prstGeom>
            <a:effectLst>
              <a:reflection stA="39000" endPos="8000" dist="12700" dir="5400000" sy="-100000" algn="bl" rotWithShape="0"/>
            </a:effectLst>
          </p:spPr>
        </p:pic>
        <p:sp>
          <p:nvSpPr>
            <p:cNvPr id="3" name="文本框 2"/>
            <p:cNvSpPr txBox="1"/>
            <p:nvPr/>
          </p:nvSpPr>
          <p:spPr>
            <a:xfrm>
              <a:off x="11095" y="7966"/>
              <a:ext cx="227" cy="283"/>
            </a:xfrm>
            <a:prstGeom prst="rect">
              <a:avLst/>
            </a:prstGeom>
            <a:solidFill>
              <a:schemeClr val="bg1"/>
            </a:solidFill>
          </p:spPr>
          <p:txBody>
            <a:bodyPr wrap="square" rtlCol="0">
              <a:spAutoFit/>
            </a:bodyPr>
            <a:lstStyle/>
            <a:p>
              <a:pPr algn="ctr"/>
              <a:r>
                <a:rPr lang="zh-CN" altLang="en-US" sz="1000"/>
                <a:t>共</a:t>
              </a:r>
            </a:p>
          </p:txBody>
        </p:sp>
      </p:grpSp>
      <p:sp>
        <p:nvSpPr>
          <p:cNvPr id="15" name="灯片编号占位符 1">
            <a:extLst>
              <a:ext uri="{FF2B5EF4-FFF2-40B4-BE49-F238E27FC236}">
                <a16:creationId xmlns:a16="http://schemas.microsoft.com/office/drawing/2014/main" xmlns="" id="{6E30C655-D24B-4600-B97D-E572720CA323}"/>
              </a:ext>
            </a:extLst>
          </p:cNvPr>
          <p:cNvSpPr>
            <a:spLocks noGrp="1"/>
          </p:cNvSpPr>
          <p:nvPr>
            <p:ph type="sldNum" sz="quarter" idx="12"/>
          </p:nvPr>
        </p:nvSpPr>
        <p:spPr>
          <a:xfrm>
            <a:off x="8610600" y="6356350"/>
            <a:ext cx="2743200" cy="365125"/>
          </a:xfrm>
        </p:spPr>
        <p:txBody>
          <a:bodyPr/>
          <a:lstStyle/>
          <a:p>
            <a:fld id="{9D4F821F-D48A-4D76-BF7F-FE37A625A5E6}" type="slidenum">
              <a:rPr lang="zh-CN" altLang="en-US" smtClean="0">
                <a:solidFill>
                  <a:schemeClr val="accent1">
                    <a:lumMod val="75000"/>
                    <a:lumOff val="25000"/>
                  </a:schemeClr>
                </a:solidFill>
              </a:rPr>
              <a:t>3</a:t>
            </a:fld>
            <a:endParaRPr lang="zh-CN" altLang="en-US" dirty="0">
              <a:solidFill>
                <a:schemeClr val="accent1">
                  <a:lumMod val="75000"/>
                  <a:lumOff val="25000"/>
                </a:schemeClr>
              </a:solidFill>
            </a:endParaRPr>
          </a:p>
        </p:txBody>
      </p:sp>
      <p:sp>
        <p:nvSpPr>
          <p:cNvPr id="17" name="頁尾版面配置區 3">
            <a:extLst>
              <a:ext uri="{FF2B5EF4-FFF2-40B4-BE49-F238E27FC236}">
                <a16:creationId xmlns:a16="http://schemas.microsoft.com/office/drawing/2014/main" xmlns="" id="{ABD3EF07-78BA-4A6E-88AA-1AF4E0072F97}"/>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pPr marL="0" indent="0" algn="l">
              <a:lnSpc>
                <a:spcPct val="120000"/>
              </a:lnSpc>
              <a:spcBef>
                <a:spcPts val="0"/>
              </a:spcBef>
              <a:spcAft>
                <a:spcPts val="0"/>
              </a:spcAft>
              <a:buSzPct val="100000"/>
            </a:pPr>
            <a:r>
              <a:rPr lang="zh-CN" altLang="en-US" sz="4400" dirty="0">
                <a:latin typeface="標楷體" panose="03000509000000000000" pitchFamily="65" charset="-120"/>
                <a:ea typeface="標楷體" panose="03000509000000000000" pitchFamily="65" charset="-120"/>
              </a:rPr>
              <a:t>摘要</a:t>
            </a:r>
          </a:p>
        </p:txBody>
      </p:sp>
      <p:sp>
        <p:nvSpPr>
          <p:cNvPr id="3" name="文本占位符 2"/>
          <p:cNvSpPr>
            <a:spLocks noGrp="1"/>
          </p:cNvSpPr>
          <p:nvPr>
            <p:ph type="body" sz="half" idx="2"/>
            <p:custDataLst>
              <p:tags r:id="rId3"/>
            </p:custDataLst>
          </p:nvPr>
        </p:nvSpPr>
        <p:spPr/>
        <p:txBody>
          <a:bodyPr>
            <a:noAutofit/>
          </a:body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dirty="0">
                <a:solidFill>
                  <a:schemeClr val="accent1"/>
                </a:solidFill>
                <a:latin typeface="標楷體" panose="03000509000000000000" pitchFamily="65" charset="-120"/>
                <a:ea typeface="標楷體" panose="03000509000000000000" pitchFamily="65" charset="-120"/>
              </a:rPr>
              <a:t>應用於</a:t>
            </a:r>
            <a:r>
              <a:rPr lang="zh-CN" altLang="en-US" sz="1800" b="1" dirty="0">
                <a:solidFill>
                  <a:srgbClr val="FF0000"/>
                </a:solidFill>
                <a:latin typeface="標楷體" panose="03000509000000000000" pitchFamily="65" charset="-120"/>
                <a:ea typeface="標楷體" panose="03000509000000000000" pitchFamily="65" charset="-120"/>
              </a:rPr>
              <a:t>顧客分流</a:t>
            </a:r>
            <a:r>
              <a:rPr lang="zh-CN" altLang="en-US" sz="1800" dirty="0">
                <a:solidFill>
                  <a:schemeClr val="accent1"/>
                </a:solidFill>
                <a:latin typeface="標楷體" panose="03000509000000000000" pitchFamily="65" charset="-120"/>
                <a:ea typeface="標楷體" panose="03000509000000000000" pitchFamily="65" charset="-120"/>
              </a:rPr>
              <a:t>，致力於使郵局服務</a:t>
            </a:r>
            <a:r>
              <a:rPr lang="zh-CN" altLang="en-US" sz="1800" b="1" dirty="0">
                <a:solidFill>
                  <a:srgbClr val="FF0000"/>
                </a:solidFill>
                <a:latin typeface="標楷體" panose="03000509000000000000" pitchFamily="65" charset="-120"/>
                <a:ea typeface="標楷體" panose="03000509000000000000" pitchFamily="65" charset="-120"/>
              </a:rPr>
              <a:t>負載平衡</a:t>
            </a:r>
            <a:endParaRPr lang="zh-CN" altLang="en-US" sz="1800" dirty="0">
              <a:latin typeface="標楷體" panose="03000509000000000000" pitchFamily="65" charset="-120"/>
              <a:ea typeface="標楷體" panose="03000509000000000000" pitchFamily="65" charset="-120"/>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dirty="0">
                <a:solidFill>
                  <a:schemeClr val="accent1"/>
                </a:solidFill>
                <a:latin typeface="標楷體" panose="03000509000000000000" pitchFamily="65" charset="-120"/>
                <a:ea typeface="標楷體" panose="03000509000000000000" pitchFamily="65" charset="-120"/>
              </a:rPr>
              <a:t>通過分析一個區域內相近郵局同一時段的客流量是否出現極端差距造成某一郵局該時段</a:t>
            </a:r>
            <a:r>
              <a:rPr lang="zh-CN" altLang="en-US" sz="1800" b="1" dirty="0">
                <a:solidFill>
                  <a:srgbClr val="FF0000"/>
                </a:solidFill>
                <a:latin typeface="標楷體" panose="03000509000000000000" pitchFamily="65" charset="-120"/>
                <a:ea typeface="標楷體" panose="03000509000000000000" pitchFamily="65" charset="-120"/>
              </a:rPr>
              <a:t>過度消耗</a:t>
            </a:r>
            <a:r>
              <a:rPr lang="zh-CN" altLang="en-US" sz="1800" dirty="0">
                <a:solidFill>
                  <a:schemeClr val="accent1"/>
                </a:solidFill>
                <a:latin typeface="標楷體" panose="03000509000000000000" pitchFamily="65" charset="-120"/>
                <a:ea typeface="標楷體" panose="03000509000000000000" pitchFamily="65" charset="-120"/>
              </a:rPr>
              <a:t>或某一郵局該時段</a:t>
            </a:r>
            <a:r>
              <a:rPr lang="zh-CN" altLang="en-US" sz="1800" b="1" dirty="0">
                <a:solidFill>
                  <a:srgbClr val="FF0000"/>
                </a:solidFill>
                <a:latin typeface="標楷體" panose="03000509000000000000" pitchFamily="65" charset="-120"/>
                <a:ea typeface="標楷體" panose="03000509000000000000" pitchFamily="65" charset="-120"/>
              </a:rPr>
              <a:t>過度空閒</a:t>
            </a:r>
            <a:r>
              <a:rPr lang="zh-CN" altLang="en-US" sz="1800" dirty="0">
                <a:solidFill>
                  <a:schemeClr val="accent1"/>
                </a:solidFill>
                <a:latin typeface="標楷體" panose="03000509000000000000" pitchFamily="65" charset="-120"/>
                <a:ea typeface="標楷體" panose="03000509000000000000" pitchFamily="65" charset="-120"/>
              </a:rPr>
              <a:t>，進而造成資源配置不合理的現象，以此論證該方案之必要性</a:t>
            </a: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dirty="0">
                <a:solidFill>
                  <a:schemeClr val="accent1"/>
                </a:solidFill>
                <a:latin typeface="標楷體" panose="03000509000000000000" pitchFamily="65" charset="-120"/>
                <a:ea typeface="標楷體" panose="03000509000000000000" pitchFamily="65" charset="-120"/>
              </a:rPr>
              <a:t>結合</a:t>
            </a:r>
            <a:r>
              <a:rPr lang="zh-CN" altLang="en-US" sz="1800" b="1" dirty="0">
                <a:solidFill>
                  <a:srgbClr val="FF0000"/>
                </a:solidFill>
                <a:latin typeface="標楷體" panose="03000509000000000000" pitchFamily="65" charset="-120"/>
                <a:ea typeface="標楷體" panose="03000509000000000000" pitchFamily="65" charset="-120"/>
              </a:rPr>
              <a:t>客製化服務</a:t>
            </a:r>
            <a:r>
              <a:rPr lang="zh-CN" altLang="en-US" sz="1800" dirty="0">
                <a:solidFill>
                  <a:schemeClr val="accent1"/>
                </a:solidFill>
                <a:latin typeface="標楷體" panose="03000509000000000000" pitchFamily="65" charset="-120"/>
                <a:ea typeface="標楷體" panose="03000509000000000000" pitchFamily="65" charset="-120"/>
              </a:rPr>
              <a:t>，道路規劃，歷史資料分析，探討該方案的可行性</a:t>
            </a:r>
          </a:p>
        </p:txBody>
      </p:sp>
      <p:sp>
        <p:nvSpPr>
          <p:cNvPr id="2" name="灯片编号占位符 1"/>
          <p:cNvSpPr>
            <a:spLocks noGrp="1"/>
          </p:cNvSpPr>
          <p:nvPr>
            <p:ph type="sldNum" sz="quarter" idx="12"/>
          </p:nvPr>
        </p:nvSpPr>
        <p:spPr/>
        <p:txBody>
          <a:bodyPr/>
          <a:lstStyle/>
          <a:p>
            <a:fld id="{FABC47A4-756D-490B-A52F-7D9E2C9FC05F}" type="slidenum">
              <a:rPr lang="zh-CN" altLang="en-US" smtClean="0">
                <a:solidFill>
                  <a:schemeClr val="accent1">
                    <a:lumMod val="75000"/>
                    <a:lumOff val="25000"/>
                  </a:schemeClr>
                </a:solidFill>
              </a:rPr>
              <a:t>4</a:t>
            </a:fld>
            <a:endParaRPr lang="zh-CN" altLang="en-US" dirty="0">
              <a:solidFill>
                <a:schemeClr val="accent1">
                  <a:lumMod val="75000"/>
                  <a:lumOff val="25000"/>
                </a:schemeClr>
              </a:solidFill>
            </a:endParaRPr>
          </a:p>
        </p:txBody>
      </p:sp>
      <p:graphicFrame>
        <p:nvGraphicFramePr>
          <p:cNvPr id="14" name="表格 13"/>
          <p:cNvGraphicFramePr>
            <a:graphicFrameLocks noGrp="1"/>
          </p:cNvGraphicFramePr>
          <p:nvPr/>
        </p:nvGraphicFramePr>
        <p:xfrm>
          <a:off x="5170564" y="4634718"/>
          <a:ext cx="6739140" cy="1112520"/>
        </p:xfrm>
        <a:graphic>
          <a:graphicData uri="http://schemas.openxmlformats.org/drawingml/2006/table">
            <a:tbl>
              <a:tblPr firstRow="1" bandRow="1">
                <a:effectLst>
                  <a:reflection blurRad="6350" stA="50000" endA="300" endPos="55500" dist="50800" dir="5400000" sy="-100000" algn="bl" rotWithShape="0"/>
                </a:effectLst>
                <a:tableStyleId>{5C22544A-7EE6-4342-B048-85BDC9FD1C3A}</a:tableStyleId>
              </a:tblPr>
              <a:tblGrid>
                <a:gridCol w="1684785">
                  <a:extLst>
                    <a:ext uri="{9D8B030D-6E8A-4147-A177-3AD203B41FA5}">
                      <a16:colId xmlns:a16="http://schemas.microsoft.com/office/drawing/2014/main" xmlns="" val="20000"/>
                    </a:ext>
                  </a:extLst>
                </a:gridCol>
                <a:gridCol w="1684785">
                  <a:extLst>
                    <a:ext uri="{9D8B030D-6E8A-4147-A177-3AD203B41FA5}">
                      <a16:colId xmlns:a16="http://schemas.microsoft.com/office/drawing/2014/main" xmlns="" val="20001"/>
                    </a:ext>
                  </a:extLst>
                </a:gridCol>
                <a:gridCol w="1684785">
                  <a:extLst>
                    <a:ext uri="{9D8B030D-6E8A-4147-A177-3AD203B41FA5}">
                      <a16:colId xmlns:a16="http://schemas.microsoft.com/office/drawing/2014/main" xmlns="" val="20002"/>
                    </a:ext>
                  </a:extLst>
                </a:gridCol>
                <a:gridCol w="1684785">
                  <a:extLst>
                    <a:ext uri="{9D8B030D-6E8A-4147-A177-3AD203B41FA5}">
                      <a16:colId xmlns:a16="http://schemas.microsoft.com/office/drawing/2014/main" xmlns="" val="20003"/>
                    </a:ext>
                  </a:extLst>
                </a:gridCol>
              </a:tblGrid>
              <a:tr h="370840">
                <a:tc>
                  <a:txBody>
                    <a:bodyPr/>
                    <a:lstStyle/>
                    <a:p>
                      <a:r>
                        <a:rPr lang="zh-TW" altLang="en-US" dirty="0">
                          <a:latin typeface="標楷體" panose="03000509000000000000" pitchFamily="65" charset="-120"/>
                          <a:ea typeface="標楷體" panose="03000509000000000000" pitchFamily="65" charset="-120"/>
                        </a:rPr>
                        <a:t>郵局</a:t>
                      </a:r>
                    </a:p>
                  </a:txBody>
                  <a:tcPr/>
                </a:tc>
                <a:tc>
                  <a:txBody>
                    <a:bodyPr/>
                    <a:lstStyle/>
                    <a:p>
                      <a:r>
                        <a:rPr lang="zh-TW" altLang="en-US" dirty="0">
                          <a:latin typeface="標楷體" panose="03000509000000000000" pitchFamily="65" charset="-120"/>
                          <a:ea typeface="標楷體" panose="03000509000000000000" pitchFamily="65" charset="-120"/>
                        </a:rPr>
                        <a:t>圓山郵局</a:t>
                      </a:r>
                    </a:p>
                  </a:txBody>
                  <a:tcPr/>
                </a:tc>
                <a:tc>
                  <a:txBody>
                    <a:bodyPr/>
                    <a:lstStyle/>
                    <a:p>
                      <a:r>
                        <a:rPr lang="zh-TW" altLang="en-US" dirty="0">
                          <a:latin typeface="標楷體" panose="03000509000000000000" pitchFamily="65" charset="-120"/>
                          <a:ea typeface="標楷體" panose="03000509000000000000" pitchFamily="65" charset="-120"/>
                        </a:rPr>
                        <a:t>建北郵局</a:t>
                      </a:r>
                    </a:p>
                  </a:txBody>
                  <a:tcPr/>
                </a:tc>
                <a:tc>
                  <a:txBody>
                    <a:bodyPr/>
                    <a:lstStyle/>
                    <a:p>
                      <a:r>
                        <a:rPr lang="zh-TW" altLang="en-US" dirty="0">
                          <a:latin typeface="標楷體" panose="03000509000000000000" pitchFamily="65" charset="-120"/>
                          <a:ea typeface="標楷體" panose="03000509000000000000" pitchFamily="65" charset="-120"/>
                        </a:rPr>
                        <a:t>松江路郵局</a:t>
                      </a:r>
                    </a:p>
                  </a:txBody>
                  <a:tcPr/>
                </a:tc>
                <a:extLst>
                  <a:ext uri="{0D108BD9-81ED-4DB2-BD59-A6C34878D82A}">
                    <a16:rowId xmlns:a16="http://schemas.microsoft.com/office/drawing/2014/main" xmlns="" val="10000"/>
                  </a:ext>
                </a:extLst>
              </a:tr>
              <a:tr h="370840">
                <a:tc>
                  <a:txBody>
                    <a:bodyPr/>
                    <a:lstStyle/>
                    <a:p>
                      <a:r>
                        <a:rPr lang="zh-TW" altLang="en-US" dirty="0">
                          <a:latin typeface="標楷體" panose="03000509000000000000" pitchFamily="65" charset="-120"/>
                          <a:ea typeface="標楷體" panose="03000509000000000000" pitchFamily="65" charset="-120"/>
                        </a:rPr>
                        <a:t>客流量</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分流前</a:t>
                      </a:r>
                      <a:r>
                        <a:rPr lang="en-US" altLang="zh-TW" dirty="0">
                          <a:latin typeface="標楷體" panose="03000509000000000000" pitchFamily="65" charset="-120"/>
                          <a:ea typeface="標楷體" panose="03000509000000000000" pitchFamily="65" charset="-120"/>
                        </a:rPr>
                        <a:t>)</a:t>
                      </a:r>
                    </a:p>
                  </a:txBody>
                  <a:tcPr/>
                </a:tc>
                <a:tc>
                  <a:txBody>
                    <a:bodyPr/>
                    <a:lstStyle/>
                    <a:p>
                      <a:r>
                        <a:rPr lang="en-US" altLang="zh-TW" dirty="0"/>
                        <a:t>30</a:t>
                      </a:r>
                      <a:endParaRPr lang="zh-TW" altLang="en-US" dirty="0"/>
                    </a:p>
                  </a:txBody>
                  <a:tcPr/>
                </a:tc>
                <a:tc>
                  <a:txBody>
                    <a:bodyPr/>
                    <a:lstStyle/>
                    <a:p>
                      <a:r>
                        <a:rPr lang="en-US" altLang="zh-TW" dirty="0"/>
                        <a:t>300</a:t>
                      </a:r>
                      <a:endParaRPr lang="zh-TW" altLang="en-US" dirty="0"/>
                    </a:p>
                  </a:txBody>
                  <a:tcPr/>
                </a:tc>
                <a:tc>
                  <a:txBody>
                    <a:bodyPr/>
                    <a:lstStyle/>
                    <a:p>
                      <a:r>
                        <a:rPr lang="en-US" altLang="zh-TW" dirty="0"/>
                        <a:t>150</a:t>
                      </a:r>
                      <a:endParaRPr lang="zh-TW" altLang="en-US" dirty="0"/>
                    </a:p>
                  </a:txBody>
                  <a:tcPr/>
                </a:tc>
                <a:extLst>
                  <a:ext uri="{0D108BD9-81ED-4DB2-BD59-A6C34878D82A}">
                    <a16:rowId xmlns:a16="http://schemas.microsoft.com/office/drawing/2014/main" xmlns="" val="10001"/>
                  </a:ext>
                </a:extLst>
              </a:tr>
              <a:tr h="370840">
                <a:tc>
                  <a:txBody>
                    <a:bodyPr/>
                    <a:lstStyle/>
                    <a:p>
                      <a:r>
                        <a:rPr lang="zh-TW" altLang="en-US" dirty="0">
                          <a:latin typeface="標楷體" panose="03000509000000000000" pitchFamily="65" charset="-120"/>
                          <a:ea typeface="標楷體" panose="03000509000000000000" pitchFamily="65" charset="-120"/>
                        </a:rPr>
                        <a:t>客流量</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分流後</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143</a:t>
                      </a:r>
                      <a:endParaRPr lang="zh-TW" altLang="en-US" dirty="0"/>
                    </a:p>
                  </a:txBody>
                  <a:tcPr/>
                </a:tc>
                <a:tc>
                  <a:txBody>
                    <a:bodyPr/>
                    <a:lstStyle/>
                    <a:p>
                      <a:r>
                        <a:rPr lang="en-US" altLang="zh-TW" dirty="0"/>
                        <a:t>172</a:t>
                      </a:r>
                      <a:endParaRPr lang="zh-TW" altLang="en-US" dirty="0"/>
                    </a:p>
                  </a:txBody>
                  <a:tcPr/>
                </a:tc>
                <a:tc>
                  <a:txBody>
                    <a:bodyPr/>
                    <a:lstStyle/>
                    <a:p>
                      <a:r>
                        <a:rPr lang="en-US" altLang="zh-TW" dirty="0"/>
                        <a:t>165</a:t>
                      </a:r>
                      <a:endParaRPr lang="zh-TW" altLang="en-US" dirty="0"/>
                    </a:p>
                  </a:txBody>
                  <a:tcPr/>
                </a:tc>
                <a:extLst>
                  <a:ext uri="{0D108BD9-81ED-4DB2-BD59-A6C34878D82A}">
                    <a16:rowId xmlns:a16="http://schemas.microsoft.com/office/drawing/2014/main" xmlns="" val="10002"/>
                  </a:ext>
                </a:extLst>
              </a:tr>
            </a:tbl>
          </a:graphicData>
        </a:graphic>
      </p:graphicFrame>
      <p:sp>
        <p:nvSpPr>
          <p:cNvPr id="15" name="文字方塊 14"/>
          <p:cNvSpPr txBox="1"/>
          <p:nvPr/>
        </p:nvSpPr>
        <p:spPr>
          <a:xfrm>
            <a:off x="8610600" y="5868988"/>
            <a:ext cx="3299104"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表格僅供參考，非實際數值</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grpSp>
        <p:nvGrpSpPr>
          <p:cNvPr id="7" name="组合 6"/>
          <p:cNvGrpSpPr/>
          <p:nvPr/>
        </p:nvGrpSpPr>
        <p:grpSpPr>
          <a:xfrm>
            <a:off x="5576570" y="776605"/>
            <a:ext cx="5936615" cy="3215640"/>
            <a:chOff x="9503" y="1223"/>
            <a:chExt cx="7812" cy="5064"/>
          </a:xfrm>
          <a:effectLst>
            <a:reflection stA="26000" endPos="14000" dist="25400" dir="5400000" sy="-100000" algn="bl" rotWithShape="0"/>
          </a:effectLst>
          <a:scene3d>
            <a:camera prst="perspectiveAbove"/>
            <a:lightRig rig="threePt" dir="t"/>
          </a:scene3d>
        </p:grpSpPr>
        <p:sp>
          <p:nvSpPr>
            <p:cNvPr id="4" name="圆角矩形 3"/>
            <p:cNvSpPr/>
            <p:nvPr/>
          </p:nvSpPr>
          <p:spPr>
            <a:xfrm>
              <a:off x="9503" y="1223"/>
              <a:ext cx="7812" cy="5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6"/>
            <a:stretch>
              <a:fillRect/>
            </a:stretch>
          </p:blipFill>
          <p:spPr>
            <a:xfrm>
              <a:off x="10318" y="1557"/>
              <a:ext cx="6263" cy="4355"/>
            </a:xfrm>
            <a:prstGeom prst="rect">
              <a:avLst/>
            </a:prstGeom>
          </p:spPr>
        </p:pic>
        <p:sp>
          <p:nvSpPr>
            <p:cNvPr id="6" name="圆角矩形 5"/>
            <p:cNvSpPr/>
            <p:nvPr/>
          </p:nvSpPr>
          <p:spPr>
            <a:xfrm>
              <a:off x="16714" y="3014"/>
              <a:ext cx="420" cy="1440"/>
            </a:xfrm>
            <a:prstGeom prst="roundRect">
              <a:avLst/>
            </a:prstGeom>
            <a:ln>
              <a:gradFill>
                <a:gsLst>
                  <a:gs pos="78000">
                    <a:schemeClr val="accent1">
                      <a:lumMod val="5000"/>
                      <a:lumOff val="95000"/>
                    </a:schemeClr>
                  </a:gs>
                  <a:gs pos="92000">
                    <a:schemeClr val="accent1">
                      <a:lumMod val="45000"/>
                      <a:lumOff val="55000"/>
                    </a:schemeClr>
                  </a:gs>
                  <a:gs pos="92000">
                    <a:schemeClr val="accent1">
                      <a:lumMod val="45000"/>
                      <a:lumOff val="55000"/>
                    </a:schemeClr>
                  </a:gs>
                  <a:gs pos="100000">
                    <a:schemeClr val="accent1">
                      <a:lumMod val="30000"/>
                      <a:lumOff val="7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標楷體" panose="03000509000000000000" pitchFamily="65" charset="-120"/>
                <a:ea typeface="標楷體" panose="03000509000000000000" pitchFamily="65" charset="-120"/>
              </a:endParaRPr>
            </a:p>
          </p:txBody>
        </p:sp>
      </p:grpSp>
      <p:sp>
        <p:nvSpPr>
          <p:cNvPr id="12" name="頁尾版面配置區 3">
            <a:extLst>
              <a:ext uri="{FF2B5EF4-FFF2-40B4-BE49-F238E27FC236}">
                <a16:creationId xmlns:a16="http://schemas.microsoft.com/office/drawing/2014/main" xmlns="" id="{88B64FA1-30A6-4556-8147-7C50C441D2DE}"/>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user\Desktop\EA4516CC-E4E9-44D7-A6CD-37A88BC2689D.jpgEA4516CC-E4E9-44D7-A6CD-37A88BC2689D"/>
          <p:cNvPicPr>
            <a:picLocks noChangeAspect="1"/>
          </p:cNvPicPr>
          <p:nvPr>
            <p:custDataLst>
              <p:tags r:id="rId2"/>
            </p:custDataLst>
          </p:nvPr>
        </p:nvPicPr>
        <p:blipFill>
          <a:blip r:embed="rId7"/>
          <a:srcRect/>
          <a:stretch>
            <a:fillRect/>
          </a:stretch>
        </p:blipFill>
        <p:spPr>
          <a:xfrm>
            <a:off x="840105" y="2059305"/>
            <a:ext cx="4552315" cy="4297045"/>
          </a:xfrm>
          <a:prstGeom prst="rect">
            <a:avLst/>
          </a:prstGeom>
          <a:noFill/>
          <a:ln w="19050">
            <a:noFill/>
            <a:miter lim="800000"/>
            <a:headEnd/>
            <a:tailEnd/>
          </a:ln>
        </p:spPr>
      </p:pic>
      <p:sp>
        <p:nvSpPr>
          <p:cNvPr id="3" name="文本框 2"/>
          <p:cNvSpPr txBox="1"/>
          <p:nvPr>
            <p:custDataLst>
              <p:tags r:id="rId3"/>
            </p:custDataLst>
          </p:nvPr>
        </p:nvSpPr>
        <p:spPr>
          <a:xfrm>
            <a:off x="748645" y="492310"/>
            <a:ext cx="10638223" cy="769441"/>
          </a:xfrm>
          <a:prstGeom prst="rect">
            <a:avLst/>
          </a:prstGeom>
        </p:spPr>
        <p:txBody>
          <a:bodyPr wrap="square">
            <a:normAutofit/>
          </a:bodyPr>
          <a:lstStyle>
            <a:defPPr>
              <a:defRPr lang="zh-CN"/>
            </a:defPPr>
            <a:lvl1pPr indent="0">
              <a:buNone/>
              <a:defRPr sz="4400" b="0">
                <a:solidFill>
                  <a:schemeClr val="tx1">
                    <a:lumMod val="75000"/>
                    <a:lumOff val="25000"/>
                  </a:schemeClr>
                </a:solidFill>
                <a:latin typeface="+mj-ea"/>
                <a:ea typeface="+mj-ea"/>
              </a:defRPr>
            </a:lvl1pPr>
          </a:lstStyle>
          <a:p>
            <a:r>
              <a:rPr lang="zh-CN" altLang="en-US" dirty="0">
                <a:latin typeface="標楷體" panose="03000509000000000000" pitchFamily="65" charset="-120"/>
                <a:ea typeface="標楷體" panose="03000509000000000000" pitchFamily="65" charset="-120"/>
                <a:cs typeface="+mj-cs"/>
              </a:rPr>
              <a:t>提案動機</a:t>
            </a:r>
          </a:p>
        </p:txBody>
      </p:sp>
      <p:sp>
        <p:nvSpPr>
          <p:cNvPr id="5" name="文本框 4"/>
          <p:cNvSpPr txBox="1"/>
          <p:nvPr>
            <p:custDataLst>
              <p:tags r:id="rId4"/>
            </p:custDataLst>
          </p:nvPr>
        </p:nvSpPr>
        <p:spPr>
          <a:xfrm>
            <a:off x="5887720" y="1978025"/>
            <a:ext cx="5257800" cy="4637405"/>
          </a:xfrm>
          <a:prstGeom prst="rect">
            <a:avLst/>
          </a:prstGeom>
          <a:noFill/>
        </p:spPr>
        <p:txBody>
          <a:bodyPr>
            <a:normAutofit fontScale="90000" lnSpcReduction="20000"/>
          </a:bodyPr>
          <a:lstStyle>
            <a:defPPr>
              <a:defRPr lang="zh-CN"/>
            </a:defPPr>
            <a:lvl1pPr>
              <a:lnSpc>
                <a:spcPct val="130000"/>
              </a:lnSpc>
              <a:defRPr>
                <a:solidFill>
                  <a:schemeClr val="tx1">
                    <a:lumMod val="75000"/>
                    <a:lumOff val="25000"/>
                  </a:schemeClr>
                </a:solidFill>
                <a:latin typeface="+mn-ea"/>
              </a:defRPr>
            </a:lvl1pPr>
          </a:lstStyle>
          <a:p>
            <a:r>
              <a:rPr lang="en-US" altLang="zh-CN"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資源配置之不合理一會造成</a:t>
            </a:r>
            <a:r>
              <a:rPr lang="zh-CN" altLang="en-US" b="1" dirty="0">
                <a:solidFill>
                  <a:srgbClr val="FF0000"/>
                </a:solidFill>
                <a:latin typeface="標楷體" panose="03000509000000000000" pitchFamily="65" charset="-120"/>
                <a:ea typeface="標楷體" panose="03000509000000000000" pitchFamily="65" charset="-120"/>
                <a:cs typeface="Calibri" panose="020F0502020204030204" pitchFamily="34" charset="0"/>
              </a:rPr>
              <a:t>資源閒置、浪費</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；二會造成</a:t>
            </a:r>
            <a:r>
              <a:rPr lang="zh-CN" altLang="en-US" b="1" dirty="0">
                <a:solidFill>
                  <a:srgbClr val="FF0000"/>
                </a:solidFill>
                <a:latin typeface="標楷體" panose="03000509000000000000" pitchFamily="65" charset="-120"/>
                <a:ea typeface="標楷體" panose="03000509000000000000" pitchFamily="65" charset="-120"/>
                <a:cs typeface="Calibri" panose="020F0502020204030204" pitchFamily="34" charset="0"/>
              </a:rPr>
              <a:t>資源過勞損</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之現象，對企業會造成</a:t>
            </a:r>
            <a:r>
              <a:rPr lang="zh-CN" altLang="en-US" b="1" dirty="0">
                <a:solidFill>
                  <a:srgbClr val="FF0000"/>
                </a:solidFill>
                <a:latin typeface="標楷體" panose="03000509000000000000" pitchFamily="65" charset="-120"/>
                <a:ea typeface="標楷體" panose="03000509000000000000" pitchFamily="65" charset="-120"/>
                <a:cs typeface="Calibri" panose="020F0502020204030204" pitchFamily="34" charset="0"/>
              </a:rPr>
              <a:t>成本浪費或成本增加</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之情況，改善資源配置情況是優化企業管理中的重要一環，企業也可藉此降低成本、提高效益（此處效益來自於管理的優化）</a:t>
            </a:r>
          </a:p>
          <a:p>
            <a:endParaRPr lang="zh-CN" altLang="en-US" dirty="0">
              <a:latin typeface="標楷體" panose="03000509000000000000" pitchFamily="65" charset="-120"/>
              <a:ea typeface="標楷體" panose="03000509000000000000" pitchFamily="65" charset="-120"/>
              <a:cs typeface="Calibri" panose="020F0502020204030204" pitchFamily="34" charset="0"/>
            </a:endParaRPr>
          </a:p>
          <a:p>
            <a:r>
              <a:rPr lang="en-US" altLang="zh-CN"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郵局某一時段過飽和，會增加客人等待時間，降低客戶滿意度，不利於企業形象與客戶關係的維護；</a:t>
            </a:r>
          </a:p>
          <a:p>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若提前告知客戶附近有相對空閒的郵局，可節省客戶時間，提高完成客戶業務的效率，進而</a:t>
            </a:r>
            <a:r>
              <a:rPr lang="zh-CN" altLang="en-US" b="1" dirty="0">
                <a:solidFill>
                  <a:srgbClr val="FF0000"/>
                </a:solidFill>
                <a:latin typeface="標楷體" panose="03000509000000000000" pitchFamily="65" charset="-120"/>
                <a:ea typeface="標楷體" panose="03000509000000000000" pitchFamily="65" charset="-120"/>
                <a:cs typeface="Calibri" panose="020F0502020204030204" pitchFamily="34" charset="0"/>
              </a:rPr>
              <a:t>提升客戶滿意度</a:t>
            </a:r>
            <a:endParaRPr lang="zh-CN" altLang="en-US" dirty="0">
              <a:solidFill>
                <a:srgbClr val="FF0000"/>
              </a:solidFill>
              <a:latin typeface="標楷體" panose="03000509000000000000" pitchFamily="65" charset="-120"/>
              <a:ea typeface="標楷體" panose="03000509000000000000" pitchFamily="65" charset="-120"/>
              <a:cs typeface="Calibri" panose="020F0502020204030204" pitchFamily="34" charset="0"/>
            </a:endParaRPr>
          </a:p>
          <a:p>
            <a:endParaRPr lang="en-US" altLang="zh-CN" dirty="0">
              <a:latin typeface="標楷體" panose="03000509000000000000" pitchFamily="65" charset="-120"/>
              <a:ea typeface="標楷體" panose="03000509000000000000" pitchFamily="65" charset="-120"/>
              <a:cs typeface="Calibri" panose="020F0502020204030204" pitchFamily="34" charset="0"/>
            </a:endParaRPr>
          </a:p>
          <a:p>
            <a:r>
              <a:rPr lang="en-US" altLang="zh-CN"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資源合理配置亦有利於郵局</a:t>
            </a:r>
            <a:r>
              <a:rPr lang="zh-CN" altLang="en-US" b="1" dirty="0">
                <a:solidFill>
                  <a:srgbClr val="FF0000"/>
                </a:solidFill>
                <a:latin typeface="標楷體" panose="03000509000000000000" pitchFamily="65" charset="-120"/>
                <a:ea typeface="標楷體" panose="03000509000000000000" pitchFamily="65" charset="-120"/>
                <a:cs typeface="Calibri" panose="020F0502020204030204" pitchFamily="34" charset="0"/>
              </a:rPr>
              <a:t>完善</a:t>
            </a:r>
            <a:r>
              <a:rPr lang="zh-CN" altLang="en-US" b="1" dirty="0">
                <a:solidFill>
                  <a:srgbClr val="FF0000"/>
                </a:solidFill>
                <a:latin typeface="標楷體" panose="03000509000000000000" pitchFamily="65" charset="-120"/>
                <a:ea typeface="標楷體" panose="03000509000000000000" pitchFamily="65" charset="-120"/>
                <a:cs typeface="Calibri" panose="020F0502020204030204" pitchFamily="34" charset="0"/>
                <a:sym typeface="+mn-ea"/>
              </a:rPr>
              <a:t>服</a:t>
            </a:r>
            <a:r>
              <a:rPr lang="zh-CN" altLang="en-US" b="1" dirty="0">
                <a:solidFill>
                  <a:srgbClr val="FF0000"/>
                </a:solidFill>
                <a:latin typeface="標楷體" panose="03000509000000000000" pitchFamily="65" charset="-120"/>
                <a:ea typeface="標楷體" panose="03000509000000000000" pitchFamily="65" charset="-120"/>
                <a:cs typeface="Calibri" panose="020F0502020204030204" pitchFamily="34" charset="0"/>
              </a:rPr>
              <a:t>務體系</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，適應更多更複雜的郵務處理</a:t>
            </a:r>
          </a:p>
          <a:p>
            <a:endParaRPr lang="en-US" altLang="zh-CN" dirty="0">
              <a:latin typeface="標楷體" panose="03000509000000000000" pitchFamily="65" charset="-120"/>
              <a:ea typeface="標楷體" panose="03000509000000000000" pitchFamily="65" charset="-120"/>
              <a:cs typeface="Calibri" panose="020F0502020204030204" pitchFamily="34" charset="0"/>
            </a:endParaRPr>
          </a:p>
          <a:p>
            <a:r>
              <a:rPr lang="en-US" altLang="zh-CN"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適應資訊透明化的時代趨勢，架構</a:t>
            </a:r>
            <a:r>
              <a:rPr lang="en-US" altLang="zh-CN"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zh-CN" altLang="en-US" b="1" dirty="0">
                <a:solidFill>
                  <a:srgbClr val="FF0000"/>
                </a:solidFill>
                <a:latin typeface="標楷體" panose="03000509000000000000" pitchFamily="65" charset="-120"/>
                <a:ea typeface="標楷體" panose="03000509000000000000" pitchFamily="65" charset="-120"/>
                <a:cs typeface="Calibri" panose="020F0502020204030204" pitchFamily="34" charset="0"/>
              </a:rPr>
              <a:t>互聯網</a:t>
            </a:r>
            <a:r>
              <a:rPr lang="en-US" altLang="zh-CN" b="1" dirty="0">
                <a:solidFill>
                  <a:srgbClr val="FF0000"/>
                </a:solidFill>
                <a:latin typeface="標楷體" panose="03000509000000000000" pitchFamily="65" charset="-120"/>
                <a:ea typeface="標楷體" panose="03000509000000000000" pitchFamily="65" charset="-120"/>
                <a:cs typeface="Calibri" panose="020F0502020204030204" pitchFamily="34" charset="0"/>
              </a:rPr>
              <a:t>+</a:t>
            </a:r>
            <a:r>
              <a:rPr lang="en-US" altLang="zh-CN"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zh-CN" altLang="en-US"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的服務體系</a:t>
            </a:r>
          </a:p>
        </p:txBody>
      </p:sp>
      <p:sp>
        <p:nvSpPr>
          <p:cNvPr id="4" name="灯片编号占位符 3"/>
          <p:cNvSpPr>
            <a:spLocks noGrp="1"/>
          </p:cNvSpPr>
          <p:nvPr>
            <p:ph type="sldNum" sz="quarter" idx="12"/>
          </p:nvPr>
        </p:nvSpPr>
        <p:spPr>
          <a:xfrm>
            <a:off x="8643668" y="6365690"/>
            <a:ext cx="2743200" cy="365125"/>
          </a:xfrm>
        </p:spPr>
        <p:txBody>
          <a:bodyPr/>
          <a:lstStyle/>
          <a:p>
            <a:fld id="{9D4F821F-D48A-4D76-BF7F-FE37A625A5E6}" type="slidenum">
              <a:rPr lang="zh-CN" altLang="en-US" smtClean="0">
                <a:solidFill>
                  <a:schemeClr val="accent1">
                    <a:lumMod val="75000"/>
                    <a:lumOff val="25000"/>
                  </a:schemeClr>
                </a:solidFill>
              </a:rPr>
              <a:t>5</a:t>
            </a:fld>
            <a:endParaRPr lang="zh-CN" altLang="en-US" dirty="0">
              <a:solidFill>
                <a:schemeClr val="accent1">
                  <a:lumMod val="75000"/>
                  <a:lumOff val="25000"/>
                </a:schemeClr>
              </a:solidFill>
            </a:endParaRPr>
          </a:p>
        </p:txBody>
      </p:sp>
      <p:sp>
        <p:nvSpPr>
          <p:cNvPr id="7" name="頁尾版面配置區 3">
            <a:extLst>
              <a:ext uri="{FF2B5EF4-FFF2-40B4-BE49-F238E27FC236}">
                <a16:creationId xmlns:a16="http://schemas.microsoft.com/office/drawing/2014/main" xmlns="" id="{9BDCF9B1-EBAC-43C8-A319-9638C2D3F802}"/>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文本框 2"/>
          <p:cNvSpPr txBox="1">
            <a:spLocks noChangeArrowheads="1"/>
          </p:cNvSpPr>
          <p:nvPr>
            <p:custDataLst>
              <p:tags r:id="rId2"/>
            </p:custDataLst>
          </p:nvPr>
        </p:nvSpPr>
        <p:spPr bwMode="auto">
          <a:xfrm>
            <a:off x="630238" y="1775302"/>
            <a:ext cx="10720705" cy="99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lvl="0" indent="0" algn="ctr" fontAlgn="ctr">
              <a:lnSpc>
                <a:spcPct val="130000"/>
              </a:lnSpc>
              <a:spcBef>
                <a:spcPts val="1000"/>
              </a:spcBef>
              <a:spcAft>
                <a:spcPts val="0"/>
              </a:spcAft>
              <a:buSzPct val="100000"/>
              <a:buFont typeface="Wingdings" panose="05000000000000000000" charset="0"/>
              <a:buNone/>
            </a:pPr>
            <a:r>
              <a:rPr lang="zh-CN" altLang="en-US" sz="1600" dirty="0">
                <a:solidFill>
                  <a:schemeClr val="accent1"/>
                </a:solidFill>
                <a:latin typeface="標楷體" panose="03000509000000000000" pitchFamily="65" charset="-120"/>
                <a:ea typeface="標楷體" panose="03000509000000000000" pitchFamily="65" charset="-120"/>
              </a:rPr>
              <a:t>選取一個區域的資料投入模型，分析得出結論</a:t>
            </a:r>
          </a:p>
          <a:p>
            <a:pPr lvl="0" indent="0" algn="ctr" fontAlgn="ctr">
              <a:lnSpc>
                <a:spcPct val="130000"/>
              </a:lnSpc>
              <a:spcBef>
                <a:spcPts val="1000"/>
              </a:spcBef>
              <a:spcAft>
                <a:spcPts val="0"/>
              </a:spcAft>
              <a:buSzPct val="100000"/>
              <a:buFont typeface="Wingdings" panose="05000000000000000000" charset="0"/>
              <a:buNone/>
            </a:pPr>
            <a:r>
              <a:rPr lang="zh-TW" altLang="en-US" sz="1600" dirty="0">
                <a:solidFill>
                  <a:schemeClr val="accent1"/>
                </a:solidFill>
                <a:latin typeface="標楷體" panose="03000509000000000000" pitchFamily="65" charset="-120"/>
                <a:ea typeface="標楷體" panose="03000509000000000000" pitchFamily="65" charset="-120"/>
              </a:rPr>
              <a:t>透過對單一行政區的分析以期能達到最佳的郵務分流</a:t>
            </a:r>
            <a:endParaRPr lang="zh-CN" altLang="en-US" sz="1600" dirty="0">
              <a:solidFill>
                <a:schemeClr val="accent1"/>
              </a:solidFill>
              <a:latin typeface="標楷體" panose="03000509000000000000" pitchFamily="65" charset="-120"/>
              <a:ea typeface="標楷體" panose="03000509000000000000" pitchFamily="65" charset="-120"/>
            </a:endParaRPr>
          </a:p>
        </p:txBody>
      </p:sp>
      <p:cxnSp>
        <p:nvCxnSpPr>
          <p:cNvPr id="10" name="直接连接符 9"/>
          <p:cNvCxnSpPr/>
          <p:nvPr>
            <p:custDataLst>
              <p:tags r:id="rId3"/>
            </p:custDataLst>
          </p:nvPr>
        </p:nvCxnSpPr>
        <p:spPr bwMode="auto">
          <a:xfrm>
            <a:off x="9759950" y="4840288"/>
            <a:ext cx="0" cy="13589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custDataLst>
              <p:tags r:id="rId4"/>
            </p:custDataLst>
          </p:nvPr>
        </p:nvSpPr>
        <p:spPr bwMode="auto">
          <a:xfrm>
            <a:off x="9518650" y="4357688"/>
            <a:ext cx="482600" cy="482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2">
                    <a:lumMod val="10000"/>
                  </a:schemeClr>
                </a:solidFill>
              </a:rPr>
              <a:t>4</a:t>
            </a:r>
            <a:endParaRPr lang="zh-CN" altLang="en-US" dirty="0">
              <a:solidFill>
                <a:schemeClr val="bg2">
                  <a:lumMod val="10000"/>
                </a:schemeClr>
              </a:solidFill>
            </a:endParaRPr>
          </a:p>
        </p:txBody>
      </p:sp>
      <p:sp>
        <p:nvSpPr>
          <p:cNvPr id="31766" name="文本框 27"/>
          <p:cNvSpPr txBox="1">
            <a:spLocks noChangeArrowheads="1"/>
          </p:cNvSpPr>
          <p:nvPr>
            <p:custDataLst>
              <p:tags r:id="rId5"/>
            </p:custDataLst>
          </p:nvPr>
        </p:nvSpPr>
        <p:spPr bwMode="auto">
          <a:xfrm>
            <a:off x="9990138" y="4375150"/>
            <a:ext cx="157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marL="0" indent="0" algn="l" eaLnBrk="1" hangingPunct="1">
              <a:lnSpc>
                <a:spcPct val="100000"/>
              </a:lnSpc>
              <a:spcBef>
                <a:spcPts val="0"/>
              </a:spcBef>
              <a:spcAft>
                <a:spcPts val="0"/>
              </a:spcAft>
              <a:buSzPct val="100000"/>
              <a:buFontTx/>
              <a:buNone/>
              <a:defRPr/>
            </a:pPr>
            <a:r>
              <a:rPr lang="zh-CN" altLang="en-US" sz="2000" b="1" dirty="0">
                <a:solidFill>
                  <a:schemeClr val="bg2">
                    <a:lumMod val="10000"/>
                  </a:schemeClr>
                </a:solidFill>
                <a:latin typeface="標楷體" panose="03000509000000000000" pitchFamily="65" charset="-120"/>
                <a:ea typeface="標楷體" panose="03000509000000000000" pitchFamily="65" charset="-120"/>
                <a:cs typeface="+mj-cs"/>
              </a:rPr>
              <a:t>處理環境</a:t>
            </a:r>
          </a:p>
        </p:txBody>
      </p:sp>
      <p:sp>
        <p:nvSpPr>
          <p:cNvPr id="31767" name="文本框 28"/>
          <p:cNvSpPr txBox="1">
            <a:spLocks noChangeArrowheads="1"/>
          </p:cNvSpPr>
          <p:nvPr>
            <p:custDataLst>
              <p:tags r:id="rId6"/>
            </p:custDataLst>
          </p:nvPr>
        </p:nvSpPr>
        <p:spPr bwMode="auto">
          <a:xfrm>
            <a:off x="9991725" y="4813299"/>
            <a:ext cx="1957619" cy="161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lvl="0">
              <a:lnSpc>
                <a:spcPct val="200000"/>
              </a:lnSpc>
              <a:spcBef>
                <a:spcPts val="0"/>
              </a:spcBef>
              <a:buSzPct val="100000"/>
              <a:buNone/>
              <a:defRPr/>
            </a:pPr>
            <a:r>
              <a:rPr lang="zh-TW" altLang="en-US" sz="1600" dirty="0">
                <a:solidFill>
                  <a:schemeClr val="accent1"/>
                </a:solidFill>
                <a:latin typeface="Calibri" panose="020F0502020204030204" pitchFamily="34" charset="0"/>
                <a:ea typeface="標楷體" panose="03000509000000000000" pitchFamily="65" charset="-120"/>
                <a:cs typeface="Calibri" panose="020F0502020204030204" pitchFamily="34" charset="0"/>
              </a:rPr>
              <a:t>設備：</a:t>
            </a:r>
            <a:r>
              <a:rPr lang="en-US" altLang="zh-CN" sz="1600" dirty="0">
                <a:solidFill>
                  <a:schemeClr val="accent1"/>
                </a:solidFill>
                <a:latin typeface="Calibri" panose="020F0502020204030204" pitchFamily="34" charset="0"/>
                <a:ea typeface="標楷體" panose="03000509000000000000" pitchFamily="65" charset="-120"/>
                <a:cs typeface="Calibri" panose="020F0502020204030204" pitchFamily="34" charset="0"/>
              </a:rPr>
              <a:t>Asus </a:t>
            </a:r>
            <a:r>
              <a:rPr lang="en-US" altLang="zh-CN" sz="1600" dirty="0" err="1">
                <a:solidFill>
                  <a:schemeClr val="accent1"/>
                </a:solidFill>
                <a:latin typeface="Calibri" panose="020F0502020204030204" pitchFamily="34" charset="0"/>
                <a:ea typeface="標楷體" panose="03000509000000000000" pitchFamily="65" charset="-120"/>
                <a:cs typeface="Calibri" panose="020F0502020204030204" pitchFamily="34" charset="0"/>
              </a:rPr>
              <a:t>Xserise</a:t>
            </a:r>
            <a:r>
              <a:rPr lang="en-US" altLang="zh-CN" sz="1600" dirty="0">
                <a:solidFill>
                  <a:schemeClr val="accent1"/>
                </a:solidFill>
                <a:latin typeface="Calibri" panose="020F0502020204030204" pitchFamily="34" charset="0"/>
                <a:ea typeface="標楷體" panose="03000509000000000000" pitchFamily="65" charset="-120"/>
                <a:cs typeface="Calibri" panose="020F0502020204030204" pitchFamily="34" charset="0"/>
              </a:rPr>
              <a:t> </a:t>
            </a:r>
            <a:r>
              <a:rPr lang="zh-TW" altLang="en-US" sz="1600" dirty="0">
                <a:solidFill>
                  <a:schemeClr val="accent1"/>
                </a:solidFill>
                <a:latin typeface="Calibri" panose="020F0502020204030204" pitchFamily="34" charset="0"/>
                <a:ea typeface="標楷體" panose="03000509000000000000" pitchFamily="65" charset="-120"/>
                <a:cs typeface="Calibri" panose="020F0502020204030204" pitchFamily="34" charset="0"/>
              </a:rPr>
              <a:t>環境：</a:t>
            </a:r>
            <a:r>
              <a:rPr lang="en-US" altLang="zh-CN" sz="1600" dirty="0">
                <a:solidFill>
                  <a:schemeClr val="accent1"/>
                </a:solidFill>
                <a:latin typeface="Calibri" panose="020F0502020204030204" pitchFamily="34" charset="0"/>
                <a:ea typeface="標楷體" panose="03000509000000000000" pitchFamily="65" charset="-120"/>
                <a:cs typeface="Calibri" panose="020F0502020204030204" pitchFamily="34" charset="0"/>
              </a:rPr>
              <a:t>Window 10</a:t>
            </a:r>
          </a:p>
          <a:p>
            <a:pPr lvl="0">
              <a:lnSpc>
                <a:spcPct val="200000"/>
              </a:lnSpc>
              <a:spcBef>
                <a:spcPts val="0"/>
              </a:spcBef>
              <a:buSzPct val="100000"/>
              <a:buNone/>
              <a:defRPr/>
            </a:pPr>
            <a:r>
              <a:rPr lang="zh-TW" altLang="en-US" sz="1600" dirty="0">
                <a:solidFill>
                  <a:schemeClr val="accent1"/>
                </a:solidFill>
                <a:latin typeface="Calibri" panose="020F0502020204030204" pitchFamily="34" charset="0"/>
                <a:ea typeface="標楷體" panose="03000509000000000000" pitchFamily="65" charset="-120"/>
                <a:cs typeface="Calibri" panose="020F0502020204030204" pitchFamily="34" charset="0"/>
              </a:rPr>
              <a:t>語言：</a:t>
            </a:r>
            <a:r>
              <a:rPr lang="en-US" altLang="zh-TW" sz="1600" dirty="0">
                <a:solidFill>
                  <a:schemeClr val="accent1"/>
                </a:solidFill>
                <a:latin typeface="Calibri" panose="020F0502020204030204" pitchFamily="34" charset="0"/>
                <a:ea typeface="標楷體" panose="03000509000000000000" pitchFamily="65" charset="-120"/>
                <a:cs typeface="Calibri" panose="020F0502020204030204" pitchFamily="34" charset="0"/>
              </a:rPr>
              <a:t>R, Python</a:t>
            </a:r>
            <a:endParaRPr lang="en-US" altLang="zh-CN" sz="1600" dirty="0">
              <a:solidFill>
                <a:schemeClr val="accent1"/>
              </a:solidFill>
              <a:latin typeface="Calibri" panose="020F0502020204030204" pitchFamily="34" charset="0"/>
              <a:ea typeface="標楷體" panose="03000509000000000000" pitchFamily="65" charset="-120"/>
              <a:cs typeface="Calibri" panose="020F0502020204030204" pitchFamily="34" charset="0"/>
            </a:endParaRPr>
          </a:p>
          <a:p>
            <a:pPr lvl="0">
              <a:lnSpc>
                <a:spcPct val="100000"/>
              </a:lnSpc>
              <a:spcBef>
                <a:spcPts val="0"/>
              </a:spcBef>
              <a:buSzPct val="100000"/>
              <a:buNone/>
              <a:defRPr/>
            </a:pPr>
            <a:endParaRPr lang="en-US" altLang="zh-CN" sz="1600" dirty="0">
              <a:solidFill>
                <a:schemeClr val="bg2">
                  <a:lumMod val="10000"/>
                </a:schemeClr>
              </a:solidFill>
              <a:latin typeface="Calibri" panose="020F0502020204030204" pitchFamily="34" charset="0"/>
              <a:ea typeface="標楷體" panose="03000509000000000000" pitchFamily="65" charset="-120"/>
              <a:cs typeface="Calibri" panose="020F0502020204030204" pitchFamily="34" charset="0"/>
            </a:endParaRPr>
          </a:p>
        </p:txBody>
      </p:sp>
      <p:cxnSp>
        <p:nvCxnSpPr>
          <p:cNvPr id="8" name="直接连接符 7"/>
          <p:cNvCxnSpPr/>
          <p:nvPr>
            <p:custDataLst>
              <p:tags r:id="rId7"/>
            </p:custDataLst>
          </p:nvPr>
        </p:nvCxnSpPr>
        <p:spPr bwMode="auto">
          <a:xfrm>
            <a:off x="6824663" y="3748088"/>
            <a:ext cx="0" cy="24511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椭圆 8"/>
          <p:cNvSpPr/>
          <p:nvPr>
            <p:custDataLst>
              <p:tags r:id="rId8"/>
            </p:custDataLst>
          </p:nvPr>
        </p:nvSpPr>
        <p:spPr bwMode="auto">
          <a:xfrm>
            <a:off x="6583363" y="3265488"/>
            <a:ext cx="482600" cy="482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2">
                    <a:lumMod val="10000"/>
                  </a:schemeClr>
                </a:solidFill>
              </a:rPr>
              <a:t>3</a:t>
            </a:r>
            <a:endParaRPr lang="zh-CN" altLang="en-US" dirty="0">
              <a:solidFill>
                <a:schemeClr val="bg2">
                  <a:lumMod val="10000"/>
                </a:schemeClr>
              </a:solidFill>
            </a:endParaRPr>
          </a:p>
        </p:txBody>
      </p:sp>
      <p:sp>
        <p:nvSpPr>
          <p:cNvPr id="31762" name="文本框 29"/>
          <p:cNvSpPr txBox="1">
            <a:spLocks noChangeArrowheads="1"/>
          </p:cNvSpPr>
          <p:nvPr>
            <p:custDataLst>
              <p:tags r:id="rId9"/>
            </p:custDataLst>
          </p:nvPr>
        </p:nvSpPr>
        <p:spPr bwMode="auto">
          <a:xfrm>
            <a:off x="7031038" y="3303588"/>
            <a:ext cx="1573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marL="0" indent="0" algn="l" eaLnBrk="1" hangingPunct="1">
              <a:lnSpc>
                <a:spcPct val="100000"/>
              </a:lnSpc>
              <a:spcBef>
                <a:spcPts val="0"/>
              </a:spcBef>
              <a:spcAft>
                <a:spcPts val="0"/>
              </a:spcAft>
              <a:buSzPct val="100000"/>
              <a:buFontTx/>
              <a:buNone/>
              <a:defRPr/>
            </a:pPr>
            <a:r>
              <a:rPr lang="zh-CN" altLang="en-US" sz="2000" b="1" dirty="0">
                <a:solidFill>
                  <a:schemeClr val="bg2">
                    <a:lumMod val="10000"/>
                  </a:schemeClr>
                </a:solidFill>
                <a:latin typeface="標楷體" panose="03000509000000000000" pitchFamily="65" charset="-120"/>
                <a:ea typeface="標楷體" panose="03000509000000000000" pitchFamily="65" charset="-120"/>
                <a:cs typeface="+mj-cs"/>
              </a:rPr>
              <a:t>理論</a:t>
            </a:r>
          </a:p>
        </p:txBody>
      </p:sp>
      <p:sp>
        <p:nvSpPr>
          <p:cNvPr id="31763" name="文本框 30"/>
          <p:cNvSpPr txBox="1">
            <a:spLocks noChangeArrowheads="1"/>
          </p:cNvSpPr>
          <p:nvPr>
            <p:custDataLst>
              <p:tags r:id="rId10"/>
            </p:custDataLst>
          </p:nvPr>
        </p:nvSpPr>
        <p:spPr bwMode="auto">
          <a:xfrm>
            <a:off x="7031355" y="3805555"/>
            <a:ext cx="2142490" cy="220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lvl="0" algn="l" fontAlgn="ctr">
              <a:lnSpc>
                <a:spcPct val="130000"/>
              </a:lnSpc>
              <a:spcBef>
                <a:spcPts val="1000"/>
              </a:spcBef>
              <a:spcAft>
                <a:spcPts val="0"/>
              </a:spcAft>
              <a:buSzPct val="100000"/>
              <a:buNone/>
            </a:pPr>
            <a:r>
              <a:rPr lang="en-US" altLang="zh-TW" sz="1600" dirty="0">
                <a:solidFill>
                  <a:schemeClr val="accent1"/>
                </a:solidFill>
                <a:latin typeface="標楷體" panose="03000509000000000000" pitchFamily="65" charset="-120"/>
                <a:ea typeface="標楷體" panose="03000509000000000000" pitchFamily="65" charset="-120"/>
              </a:rPr>
              <a:t>1</a:t>
            </a:r>
            <a:r>
              <a:rPr lang="zh-TW" altLang="en-US" sz="1600" dirty="0">
                <a:solidFill>
                  <a:schemeClr val="accent1"/>
                </a:solidFill>
                <a:latin typeface="標楷體" panose="03000509000000000000" pitchFamily="65" charset="-120"/>
                <a:ea typeface="標楷體" panose="03000509000000000000" pitchFamily="65" charset="-120"/>
              </a:rPr>
              <a:t>、</a:t>
            </a:r>
            <a:r>
              <a:rPr lang="zh-CN" altLang="en-US" sz="1600" dirty="0">
                <a:solidFill>
                  <a:schemeClr val="accent1"/>
                </a:solidFill>
                <a:latin typeface="標楷體" panose="03000509000000000000" pitchFamily="65" charset="-120"/>
                <a:ea typeface="標楷體" panose="03000509000000000000" pitchFamily="65" charset="-120"/>
              </a:rPr>
              <a:t>推論統計</a:t>
            </a:r>
          </a:p>
          <a:p>
            <a:pPr lvl="0" algn="l" fontAlgn="ctr">
              <a:lnSpc>
                <a:spcPct val="130000"/>
              </a:lnSpc>
              <a:spcBef>
                <a:spcPts val="1000"/>
              </a:spcBef>
              <a:spcAft>
                <a:spcPts val="0"/>
              </a:spcAft>
              <a:buSzPct val="100000"/>
              <a:buNone/>
            </a:pPr>
            <a:r>
              <a:rPr lang="en-US" altLang="zh-TW" sz="1600" dirty="0">
                <a:solidFill>
                  <a:schemeClr val="accent1"/>
                </a:solidFill>
                <a:latin typeface="標楷體" panose="03000509000000000000" pitchFamily="65" charset="-120"/>
                <a:ea typeface="標楷體" panose="03000509000000000000" pitchFamily="65" charset="-120"/>
              </a:rPr>
              <a:t>2</a:t>
            </a:r>
            <a:r>
              <a:rPr lang="zh-TW" altLang="en-US" sz="1600" dirty="0">
                <a:solidFill>
                  <a:schemeClr val="accent1"/>
                </a:solidFill>
                <a:latin typeface="標楷體" panose="03000509000000000000" pitchFamily="65" charset="-120"/>
                <a:ea typeface="標楷體" panose="03000509000000000000" pitchFamily="65" charset="-120"/>
              </a:rPr>
              <a:t>、</a:t>
            </a:r>
            <a:r>
              <a:rPr lang="zh-CN" altLang="en-US" sz="1600" dirty="0">
                <a:solidFill>
                  <a:schemeClr val="accent1"/>
                </a:solidFill>
                <a:latin typeface="標楷體" panose="03000509000000000000" pitchFamily="65" charset="-120"/>
                <a:ea typeface="標楷體" panose="03000509000000000000" pitchFamily="65" charset="-120"/>
              </a:rPr>
              <a:t>回歸分析法</a:t>
            </a:r>
          </a:p>
          <a:p>
            <a:pPr lvl="0" algn="l" fontAlgn="ctr">
              <a:lnSpc>
                <a:spcPct val="130000"/>
              </a:lnSpc>
              <a:spcBef>
                <a:spcPts val="1000"/>
              </a:spcBef>
              <a:spcAft>
                <a:spcPts val="0"/>
              </a:spcAft>
              <a:buSzPct val="100000"/>
              <a:buNone/>
            </a:pPr>
            <a:r>
              <a:rPr lang="en-US" altLang="zh-TW" sz="1600" dirty="0">
                <a:solidFill>
                  <a:schemeClr val="accent1"/>
                </a:solidFill>
                <a:latin typeface="標楷體" panose="03000509000000000000" pitchFamily="65" charset="-120"/>
                <a:ea typeface="標楷體" panose="03000509000000000000" pitchFamily="65" charset="-120"/>
              </a:rPr>
              <a:t>3</a:t>
            </a:r>
            <a:r>
              <a:rPr lang="zh-TW" altLang="en-US" sz="1600" dirty="0">
                <a:solidFill>
                  <a:schemeClr val="accent1"/>
                </a:solidFill>
                <a:latin typeface="標楷體" panose="03000509000000000000" pitchFamily="65" charset="-120"/>
                <a:ea typeface="標楷體" panose="03000509000000000000" pitchFamily="65" charset="-120"/>
              </a:rPr>
              <a:t>、</a:t>
            </a:r>
            <a:r>
              <a:rPr lang="zh-CN" altLang="en-US" sz="1600" dirty="0">
                <a:solidFill>
                  <a:schemeClr val="accent1"/>
                </a:solidFill>
                <a:latin typeface="標楷體" panose="03000509000000000000" pitchFamily="65" charset="-120"/>
                <a:ea typeface="標楷體" panose="03000509000000000000" pitchFamily="65" charset="-120"/>
              </a:rPr>
              <a:t>變異數取值</a:t>
            </a:r>
          </a:p>
          <a:p>
            <a:pPr lvl="0" algn="l" fontAlgn="ctr">
              <a:lnSpc>
                <a:spcPct val="130000"/>
              </a:lnSpc>
              <a:spcBef>
                <a:spcPts val="1000"/>
              </a:spcBef>
              <a:spcAft>
                <a:spcPts val="0"/>
              </a:spcAft>
              <a:buSzPct val="100000"/>
              <a:buNone/>
            </a:pPr>
            <a:r>
              <a:rPr lang="en-US" altLang="zh-TW" sz="1600" dirty="0">
                <a:solidFill>
                  <a:schemeClr val="accent1"/>
                </a:solidFill>
                <a:latin typeface="標楷體" panose="03000509000000000000" pitchFamily="65" charset="-120"/>
                <a:ea typeface="標楷體" panose="03000509000000000000" pitchFamily="65" charset="-120"/>
              </a:rPr>
              <a:t>4</a:t>
            </a:r>
            <a:r>
              <a:rPr lang="zh-TW" altLang="en-US" sz="1600" dirty="0">
                <a:solidFill>
                  <a:schemeClr val="accent1"/>
                </a:solidFill>
                <a:latin typeface="標楷體" panose="03000509000000000000" pitchFamily="65" charset="-120"/>
                <a:ea typeface="標楷體" panose="03000509000000000000" pitchFamily="65" charset="-120"/>
              </a:rPr>
              <a:t>、</a:t>
            </a:r>
            <a:r>
              <a:rPr lang="zh-CN" altLang="en-US" sz="1600" dirty="0">
                <a:solidFill>
                  <a:schemeClr val="accent1"/>
                </a:solidFill>
                <a:latin typeface="標楷體" panose="03000509000000000000" pitchFamily="65" charset="-120"/>
                <a:ea typeface="標楷體" panose="03000509000000000000" pitchFamily="65" charset="-120"/>
              </a:rPr>
              <a:t>實驗研究法</a:t>
            </a:r>
          </a:p>
        </p:txBody>
      </p:sp>
      <p:cxnSp>
        <p:nvCxnSpPr>
          <p:cNvPr id="6" name="直接连接符 5"/>
          <p:cNvCxnSpPr/>
          <p:nvPr>
            <p:custDataLst>
              <p:tags r:id="rId11"/>
            </p:custDataLst>
          </p:nvPr>
        </p:nvCxnSpPr>
        <p:spPr bwMode="auto">
          <a:xfrm>
            <a:off x="3836988" y="4357688"/>
            <a:ext cx="0" cy="18415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12"/>
            </p:custDataLst>
          </p:nvPr>
        </p:nvSpPr>
        <p:spPr bwMode="auto">
          <a:xfrm>
            <a:off x="3595688" y="3875088"/>
            <a:ext cx="482600" cy="482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2">
                    <a:lumMod val="10000"/>
                  </a:schemeClr>
                </a:solidFill>
              </a:rPr>
              <a:t>2</a:t>
            </a:r>
            <a:endParaRPr lang="zh-CN" altLang="en-US" dirty="0">
              <a:solidFill>
                <a:schemeClr val="bg2">
                  <a:lumMod val="10000"/>
                </a:schemeClr>
              </a:solidFill>
            </a:endParaRPr>
          </a:p>
        </p:txBody>
      </p:sp>
      <p:sp>
        <p:nvSpPr>
          <p:cNvPr id="31758" name="文本框 31"/>
          <p:cNvSpPr txBox="1">
            <a:spLocks noChangeArrowheads="1"/>
          </p:cNvSpPr>
          <p:nvPr>
            <p:custDataLst>
              <p:tags r:id="rId13"/>
            </p:custDataLst>
          </p:nvPr>
        </p:nvSpPr>
        <p:spPr bwMode="auto">
          <a:xfrm>
            <a:off x="4103688" y="3871913"/>
            <a:ext cx="157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marL="0" indent="0" algn="l" eaLnBrk="1" hangingPunct="1">
              <a:lnSpc>
                <a:spcPct val="100000"/>
              </a:lnSpc>
              <a:spcBef>
                <a:spcPts val="0"/>
              </a:spcBef>
              <a:spcAft>
                <a:spcPts val="0"/>
              </a:spcAft>
              <a:buSzPct val="100000"/>
              <a:buFontTx/>
              <a:buNone/>
              <a:defRPr/>
            </a:pPr>
            <a:r>
              <a:rPr lang="zh-CN" altLang="en-US" sz="2000" b="1" dirty="0">
                <a:solidFill>
                  <a:schemeClr val="bg2">
                    <a:lumMod val="10000"/>
                  </a:schemeClr>
                </a:solidFill>
                <a:latin typeface="標楷體" panose="03000509000000000000" pitchFamily="65" charset="-120"/>
                <a:ea typeface="標楷體" panose="03000509000000000000" pitchFamily="65" charset="-120"/>
                <a:cs typeface="+mj-cs"/>
              </a:rPr>
              <a:t>因子</a:t>
            </a:r>
          </a:p>
        </p:txBody>
      </p:sp>
      <p:sp>
        <p:nvSpPr>
          <p:cNvPr id="31759" name="文本框 32"/>
          <p:cNvSpPr txBox="1">
            <a:spLocks noChangeArrowheads="1"/>
          </p:cNvSpPr>
          <p:nvPr>
            <p:custDataLst>
              <p:tags r:id="rId14"/>
            </p:custDataLst>
          </p:nvPr>
        </p:nvSpPr>
        <p:spPr bwMode="auto">
          <a:xfrm>
            <a:off x="4104005" y="4348480"/>
            <a:ext cx="197929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lvl="0" indent="0" algn="l" fontAlgn="ctr">
              <a:lnSpc>
                <a:spcPct val="130000"/>
              </a:lnSpc>
              <a:spcBef>
                <a:spcPts val="1000"/>
              </a:spcBef>
              <a:spcAft>
                <a:spcPts val="0"/>
              </a:spcAft>
              <a:buSzPct val="100000"/>
              <a:buFont typeface="Wingdings" panose="05000000000000000000" charset="0"/>
              <a:buNone/>
            </a:pP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1</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、地理坐標</a:t>
            </a:r>
          </a:p>
          <a:p>
            <a:pPr lvl="0" indent="0" algn="l" fontAlgn="ctr">
              <a:lnSpc>
                <a:spcPct val="130000"/>
              </a:lnSpc>
              <a:spcBef>
                <a:spcPts val="1000"/>
              </a:spcBef>
              <a:spcAft>
                <a:spcPts val="0"/>
              </a:spcAft>
              <a:buSzPct val="100000"/>
              <a:buFont typeface="Wingdings" panose="05000000000000000000" charset="0"/>
              <a:buNone/>
            </a:pP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2</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、郵局局號</a:t>
            </a: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數量</a:t>
            </a:r>
          </a:p>
          <a:p>
            <a:pPr lvl="0" indent="0" algn="l" fontAlgn="ctr">
              <a:lnSpc>
                <a:spcPct val="130000"/>
              </a:lnSpc>
              <a:spcBef>
                <a:spcPts val="1000"/>
              </a:spcBef>
              <a:spcAft>
                <a:spcPts val="0"/>
              </a:spcAft>
              <a:buSzPct val="100000"/>
              <a:buFont typeface="Wingdings" panose="05000000000000000000" charset="0"/>
              <a:buNone/>
            </a:pP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3</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、辦理時間</a:t>
            </a:r>
          </a:p>
          <a:p>
            <a:pPr lvl="0" indent="0" algn="l" fontAlgn="ctr">
              <a:lnSpc>
                <a:spcPct val="130000"/>
              </a:lnSpc>
              <a:spcBef>
                <a:spcPts val="1000"/>
              </a:spcBef>
              <a:spcAft>
                <a:spcPts val="0"/>
              </a:spcAft>
              <a:buSzPct val="100000"/>
              <a:buFont typeface="Wingdings" panose="05000000000000000000" charset="0"/>
              <a:buNone/>
            </a:pP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4</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、辦理件數</a:t>
            </a:r>
            <a:endPar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en-US" altLang="zh-CN" sz="1600" dirty="0">
              <a:solidFill>
                <a:schemeClr val="bg2">
                  <a:lumMod val="10000"/>
                </a:schemeClr>
              </a:solidFill>
              <a:latin typeface="Calibri" panose="020F0502020204030204" pitchFamily="34" charset="0"/>
              <a:ea typeface="+mn-ea"/>
              <a:cs typeface="Calibri" panose="020F0502020204030204" pitchFamily="34" charset="0"/>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en-US" altLang="zh-CN" sz="1600" dirty="0">
              <a:solidFill>
                <a:schemeClr val="bg2">
                  <a:lumMod val="10000"/>
                </a:schemeClr>
              </a:solidFill>
              <a:latin typeface="Calibri" panose="020F0502020204030204" pitchFamily="34" charset="0"/>
              <a:ea typeface="+mn-ea"/>
              <a:cs typeface="Calibri" panose="020F0502020204030204" pitchFamily="34" charset="0"/>
            </a:endParaRPr>
          </a:p>
        </p:txBody>
      </p:sp>
      <p:cxnSp>
        <p:nvCxnSpPr>
          <p:cNvPr id="4" name="直接连接符 3"/>
          <p:cNvCxnSpPr/>
          <p:nvPr>
            <p:custDataLst>
              <p:tags r:id="rId15"/>
            </p:custDataLst>
          </p:nvPr>
        </p:nvCxnSpPr>
        <p:spPr bwMode="auto">
          <a:xfrm>
            <a:off x="871538" y="4840288"/>
            <a:ext cx="0" cy="13589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16"/>
            </p:custDataLst>
          </p:nvPr>
        </p:nvSpPr>
        <p:spPr bwMode="auto">
          <a:xfrm>
            <a:off x="630238" y="4357688"/>
            <a:ext cx="482600" cy="482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2">
                    <a:lumMod val="10000"/>
                  </a:schemeClr>
                </a:solidFill>
              </a:rPr>
              <a:t>1</a:t>
            </a:r>
            <a:endParaRPr lang="zh-CN" altLang="en-US" dirty="0">
              <a:solidFill>
                <a:schemeClr val="bg2">
                  <a:lumMod val="10000"/>
                </a:schemeClr>
              </a:solidFill>
            </a:endParaRPr>
          </a:p>
        </p:txBody>
      </p:sp>
      <p:sp>
        <p:nvSpPr>
          <p:cNvPr id="31754" name="文本框 33"/>
          <p:cNvSpPr txBox="1">
            <a:spLocks noChangeArrowheads="1"/>
          </p:cNvSpPr>
          <p:nvPr>
            <p:custDataLst>
              <p:tags r:id="rId17"/>
            </p:custDataLst>
          </p:nvPr>
        </p:nvSpPr>
        <p:spPr bwMode="auto">
          <a:xfrm>
            <a:off x="1095375" y="4400550"/>
            <a:ext cx="157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marL="0" indent="0" algn="l" eaLnBrk="1" hangingPunct="1">
              <a:lnSpc>
                <a:spcPct val="100000"/>
              </a:lnSpc>
              <a:spcBef>
                <a:spcPts val="0"/>
              </a:spcBef>
              <a:spcAft>
                <a:spcPts val="0"/>
              </a:spcAft>
              <a:buSzPct val="100000"/>
              <a:buFontTx/>
              <a:buNone/>
              <a:defRPr/>
            </a:pPr>
            <a:r>
              <a:rPr lang="zh-CN" altLang="en-US" sz="2000" b="1" dirty="0">
                <a:solidFill>
                  <a:schemeClr val="bg2">
                    <a:lumMod val="10000"/>
                  </a:schemeClr>
                </a:solidFill>
                <a:latin typeface="標楷體" panose="03000509000000000000" pitchFamily="65" charset="-120"/>
                <a:ea typeface="標楷體" panose="03000509000000000000" pitchFamily="65" charset="-120"/>
                <a:cs typeface="+mj-cs"/>
              </a:rPr>
              <a:t>模型</a:t>
            </a:r>
          </a:p>
        </p:txBody>
      </p:sp>
      <p:sp>
        <p:nvSpPr>
          <p:cNvPr id="31755" name="文本框 34"/>
          <p:cNvSpPr txBox="1">
            <a:spLocks noChangeArrowheads="1"/>
          </p:cNvSpPr>
          <p:nvPr>
            <p:custDataLst>
              <p:tags r:id="rId18"/>
            </p:custDataLst>
          </p:nvPr>
        </p:nvSpPr>
        <p:spPr bwMode="auto">
          <a:xfrm>
            <a:off x="1096963" y="4813299"/>
            <a:ext cx="2498725" cy="202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lnSpc>
                <a:spcPct val="90000"/>
              </a:lnSpc>
              <a:spcBef>
                <a:spcPts val="1000"/>
              </a:spcBef>
              <a:buFont typeface="Arial" panose="020B0604020202020204" pitchFamily="34" charset="0"/>
              <a:buChar char="•"/>
              <a:defRPr sz="2400">
                <a:solidFill>
                  <a:schemeClr val="accent2"/>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accent2"/>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accent2"/>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accent2"/>
                </a:solidFill>
                <a:latin typeface="Arial" panose="020B0604020202020204" pitchFamily="34" charset="0"/>
                <a:ea typeface="黑体" panose="02010609060101010101" charset="-122"/>
              </a:defRPr>
            </a:lvl9pPr>
          </a:lstStyle>
          <a:p>
            <a:pPr marL="0" lvl="0" indent="0" algn="l" eaLnBrk="1" hangingPunct="1">
              <a:lnSpc>
                <a:spcPct val="200000"/>
              </a:lnSpc>
              <a:spcBef>
                <a:spcPts val="0"/>
              </a:spcBef>
              <a:spcAft>
                <a:spcPts val="0"/>
              </a:spcAft>
              <a:buSzPct val="100000"/>
              <a:buFontTx/>
              <a:buNone/>
              <a:defRPr/>
            </a:pP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1</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迴歸分析模型</a:t>
            </a:r>
          </a:p>
          <a:p>
            <a:pPr marL="0" lvl="0" indent="0" algn="l" eaLnBrk="1" hangingPunct="1">
              <a:lnSpc>
                <a:spcPct val="200000"/>
              </a:lnSpc>
              <a:spcBef>
                <a:spcPts val="0"/>
              </a:spcBef>
              <a:spcAft>
                <a:spcPts val="0"/>
              </a:spcAft>
              <a:buSzPct val="100000"/>
              <a:buFontTx/>
              <a:buNone/>
              <a:defRPr/>
            </a:pP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2</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、視覺化統計繪圖模型</a:t>
            </a:r>
          </a:p>
          <a:p>
            <a:pPr marL="0" lvl="0" indent="0" algn="l" eaLnBrk="1" hangingPunct="1">
              <a:lnSpc>
                <a:spcPct val="200000"/>
              </a:lnSpc>
              <a:spcBef>
                <a:spcPts val="0"/>
              </a:spcBef>
              <a:spcAft>
                <a:spcPts val="0"/>
              </a:spcAft>
              <a:buSzPct val="100000"/>
              <a:buFontTx/>
              <a:buNone/>
              <a:defRPr/>
            </a:pP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3</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a:t>
            </a: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GPS</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定位模型</a:t>
            </a:r>
          </a:p>
          <a:p>
            <a:pPr marL="0" lvl="0" indent="0" algn="l" eaLnBrk="1" hangingPunct="1">
              <a:lnSpc>
                <a:spcPct val="200000"/>
              </a:lnSpc>
              <a:spcBef>
                <a:spcPts val="0"/>
              </a:spcBef>
              <a:spcAft>
                <a:spcPts val="0"/>
              </a:spcAft>
              <a:buSzPct val="100000"/>
              <a:buFontTx/>
              <a:buNone/>
              <a:defRPr/>
            </a:pPr>
            <a:r>
              <a:rPr lang="en-US" altLang="zh-CN"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4</a:t>
            </a:r>
            <a:r>
              <a:rPr lang="zh-CN" altLang="en-US" sz="1600" dirty="0">
                <a:solidFill>
                  <a:schemeClr val="accent1"/>
                </a:solidFill>
                <a:latin typeface="標楷體" panose="03000509000000000000" pitchFamily="65" charset="-120"/>
                <a:ea typeface="標楷體" panose="03000509000000000000" pitchFamily="65" charset="-120"/>
                <a:cs typeface="Calibri" panose="020F0502020204030204" pitchFamily="34" charset="0"/>
              </a:rPr>
              <a:t>、常態分配模型</a:t>
            </a:r>
          </a:p>
        </p:txBody>
      </p:sp>
      <p:sp>
        <p:nvSpPr>
          <p:cNvPr id="20" name="文本框 19"/>
          <p:cNvSpPr txBox="1"/>
          <p:nvPr>
            <p:custDataLst>
              <p:tags r:id="rId19"/>
            </p:custDataLst>
          </p:nvPr>
        </p:nvSpPr>
        <p:spPr>
          <a:xfrm>
            <a:off x="1882775" y="338078"/>
            <a:ext cx="8401050" cy="888583"/>
          </a:xfrm>
          <a:prstGeom prst="rect">
            <a:avLst/>
          </a:prstGeom>
        </p:spPr>
        <p:txBody>
          <a:bodyPr lIns="90000" tIns="46800" rIns="90000" bIns="46800" anchor="ctr">
            <a:normAutofit/>
          </a:bodyPr>
          <a:lstStyle>
            <a:lvl1pPr algn="ctr" defTabSz="914400" eaLnBrk="1" fontAlgn="auto" latinLnBrk="0" hangingPunct="1">
              <a:lnSpc>
                <a:spcPct val="90000"/>
              </a:lnSpc>
              <a:spcAft>
                <a:spcPts val="0"/>
              </a:spcAft>
              <a:buNone/>
              <a:defRPr sz="4400" cap="all">
                <a:solidFill>
                  <a:schemeClr val="bg1"/>
                </a:solidFill>
                <a:latin typeface="+mj-lt"/>
                <a:ea typeface="+mj-ea"/>
                <a:cs typeface="+mj-cs"/>
              </a:defRPr>
            </a:lvl1pPr>
          </a:lstStyle>
          <a:p>
            <a:pPr marL="0" indent="0" algn="ctr">
              <a:lnSpc>
                <a:spcPct val="90000"/>
              </a:lnSpc>
              <a:spcBef>
                <a:spcPts val="0"/>
              </a:spcBef>
              <a:spcAft>
                <a:spcPts val="0"/>
              </a:spcAft>
              <a:buSzPct val="100000"/>
              <a:defRPr/>
            </a:pPr>
            <a:r>
              <a:rPr lang="zh-CN" altLang="en-US" dirty="0">
                <a:solidFill>
                  <a:schemeClr val="bg2">
                    <a:lumMod val="10000"/>
                  </a:schemeClr>
                </a:solidFill>
                <a:latin typeface="標楷體" panose="03000509000000000000" pitchFamily="65" charset="-120"/>
                <a:ea typeface="標楷體" panose="03000509000000000000" pitchFamily="65" charset="-120"/>
              </a:rPr>
              <a:t>選用理論架構模型</a:t>
            </a:r>
          </a:p>
        </p:txBody>
      </p:sp>
      <p:sp>
        <p:nvSpPr>
          <p:cNvPr id="21" name="灯片编号占位符 1">
            <a:extLst>
              <a:ext uri="{FF2B5EF4-FFF2-40B4-BE49-F238E27FC236}">
                <a16:creationId xmlns:a16="http://schemas.microsoft.com/office/drawing/2014/main" xmlns="" id="{7CD5F97C-8086-434A-B8AA-F2BA414D6E7D}"/>
              </a:ext>
            </a:extLst>
          </p:cNvPr>
          <p:cNvSpPr>
            <a:spLocks noGrp="1"/>
          </p:cNvSpPr>
          <p:nvPr>
            <p:ph type="sldNum" sz="quarter" idx="12"/>
          </p:nvPr>
        </p:nvSpPr>
        <p:spPr>
          <a:xfrm>
            <a:off x="8610600" y="6356350"/>
            <a:ext cx="2743200" cy="365125"/>
          </a:xfrm>
        </p:spPr>
        <p:txBody>
          <a:bodyPr/>
          <a:lstStyle/>
          <a:p>
            <a:fld id="{9D4F821F-D48A-4D76-BF7F-FE37A625A5E6}" type="slidenum">
              <a:rPr lang="zh-CN" altLang="en-US" smtClean="0">
                <a:solidFill>
                  <a:schemeClr val="accent1">
                    <a:lumMod val="75000"/>
                    <a:lumOff val="25000"/>
                  </a:schemeClr>
                </a:solidFill>
              </a:rPr>
              <a:t>6</a:t>
            </a:fld>
            <a:endParaRPr lang="zh-CN" altLang="en-US" dirty="0">
              <a:solidFill>
                <a:schemeClr val="accent1">
                  <a:lumMod val="75000"/>
                  <a:lumOff val="25000"/>
                </a:schemeClr>
              </a:solidFill>
            </a:endParaRPr>
          </a:p>
        </p:txBody>
      </p:sp>
      <p:sp>
        <p:nvSpPr>
          <p:cNvPr id="22" name="頁尾版面配置區 3">
            <a:extLst>
              <a:ext uri="{FF2B5EF4-FFF2-40B4-BE49-F238E27FC236}">
                <a16:creationId xmlns:a16="http://schemas.microsoft.com/office/drawing/2014/main" xmlns="" id="{52B290BE-FA90-44A0-B34C-8D9979EDAE3E}"/>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4857492" y="977248"/>
            <a:ext cx="2463742" cy="1862048"/>
          </a:xfrm>
          <a:prstGeom prst="rect">
            <a:avLst/>
          </a:prstGeom>
          <a:noFill/>
        </p:spPr>
        <p:txBody>
          <a:bodyPr wrap="square" lIns="90000" tIns="46800" rIns="90000" bIns="46800" rtlCol="0" anchor="ctr" anchorCtr="0">
            <a:normAutofit/>
          </a:bodyPr>
          <a:lstStyle>
            <a:defPPr>
              <a:defRPr lang="zh-CN"/>
            </a:defPPr>
            <a:lvl1pPr algn="ctr">
              <a:defRPr sz="11500" b="1">
                <a:solidFill>
                  <a:schemeClr val="tx1">
                    <a:lumMod val="65000"/>
                    <a:lumOff val="35000"/>
                  </a:schemeClr>
                </a:solidFill>
              </a:defRPr>
            </a:lvl1pPr>
          </a:lstStyle>
          <a:p>
            <a:r>
              <a:rPr lang="en-US" altLang="zh-CN" dirty="0"/>
              <a:t>05</a:t>
            </a:r>
          </a:p>
        </p:txBody>
      </p:sp>
      <p:sp>
        <p:nvSpPr>
          <p:cNvPr id="6" name="文本框 5"/>
          <p:cNvSpPr txBox="1"/>
          <p:nvPr>
            <p:custDataLst>
              <p:tags r:id="rId3"/>
            </p:custDataLst>
          </p:nvPr>
        </p:nvSpPr>
        <p:spPr>
          <a:xfrm>
            <a:off x="3451994" y="3612755"/>
            <a:ext cx="5079552" cy="1202510"/>
          </a:xfrm>
          <a:prstGeom prst="rect">
            <a:avLst/>
          </a:prstGeom>
        </p:spPr>
        <p:txBody>
          <a:bodyPr vert="horz" lIns="90000" tIns="46800" rIns="90000" bIns="46800" rtlCol="0" anchor="b">
            <a:normAutofit/>
          </a:bodyPr>
          <a:lstStyle>
            <a:lvl1pPr algn="ctr">
              <a:lnSpc>
                <a:spcPct val="120000"/>
              </a:lnSpc>
              <a:spcBef>
                <a:spcPct val="0"/>
              </a:spcBef>
              <a:buNone/>
              <a:defRPr sz="4800">
                <a:solidFill>
                  <a:schemeClr val="bg1"/>
                </a:solidFill>
                <a:latin typeface="+mj-lt"/>
                <a:ea typeface="+mj-ea"/>
                <a:cs typeface="+mj-cs"/>
              </a:defRPr>
            </a:lvl1pPr>
          </a:lstStyle>
          <a:p>
            <a:r>
              <a:rPr lang="zh-CN" altLang="en-US" dirty="0">
                <a:latin typeface="標楷體" panose="03000509000000000000" pitchFamily="65" charset="-120"/>
                <a:ea typeface="標楷體" panose="03000509000000000000" pitchFamily="65" charset="-120"/>
              </a:rPr>
              <a:t>分析流程說明</a:t>
            </a:r>
          </a:p>
        </p:txBody>
      </p:sp>
      <p:sp>
        <p:nvSpPr>
          <p:cNvPr id="2" name="灯片编号占位符 1"/>
          <p:cNvSpPr>
            <a:spLocks noGrp="1"/>
          </p:cNvSpPr>
          <p:nvPr>
            <p:ph type="sldNum" sz="quarter" idx="12"/>
          </p:nvPr>
        </p:nvSpPr>
        <p:spPr/>
        <p:txBody>
          <a:bodyPr/>
          <a:lstStyle/>
          <a:p>
            <a:fld id="{9D4F821F-D48A-4D76-BF7F-FE37A625A5E6}" type="slidenum">
              <a:rPr lang="zh-CN" altLang="en-US" smtClean="0"/>
              <a:t>7</a:t>
            </a:fld>
            <a:endParaRPr lang="zh-CN" altLang="en-US"/>
          </a:p>
        </p:txBody>
      </p:sp>
      <p:sp>
        <p:nvSpPr>
          <p:cNvPr id="7" name="頁尾版面配置區 3">
            <a:extLst>
              <a:ext uri="{FF2B5EF4-FFF2-40B4-BE49-F238E27FC236}">
                <a16:creationId xmlns:a16="http://schemas.microsoft.com/office/drawing/2014/main" xmlns="" id="{3D1B35D4-2A1F-4829-BE19-4493F78429CD}"/>
              </a:ext>
            </a:extLst>
          </p:cNvPr>
          <p:cNvSpPr txBox="1">
            <a:spLocks/>
          </p:cNvSpPr>
          <p:nvPr/>
        </p:nvSpPr>
        <p:spPr>
          <a:xfrm>
            <a:off x="6808433" y="6385222"/>
            <a:ext cx="4114800" cy="365125"/>
          </a:xfrm>
          <a:prstGeom prst="rect">
            <a:avLst/>
          </a:prstGeom>
        </p:spPr>
        <p:txBody>
          <a:bodyPr vert="horz" lIns="90000" tIns="46800" rIns="90000" bIns="46800" rtlCol="0" anchor="ctr">
            <a:normAutofit/>
          </a:bodyPr>
          <a:lstStyle>
            <a:defPPr>
              <a:defRPr lang="zh-CN"/>
            </a:defPPr>
            <a:lvl1pPr marL="0" algn="ctr" defTabSz="914400" rtl="0" eaLnBrk="1" latinLnBrk="0" hangingPunct="1">
              <a:lnSpc>
                <a:spcPct val="12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bg1"/>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custDataLst>
              <p:tags r:id="rId2"/>
            </p:custDataLst>
          </p:nvPr>
        </p:nvSpPr>
        <p:spPr>
          <a:xfrm>
            <a:off x="748645" y="492310"/>
            <a:ext cx="10638223" cy="769441"/>
          </a:xfrm>
          <a:prstGeom prst="rect">
            <a:avLst/>
          </a:prstGeom>
        </p:spPr>
        <p:txBody>
          <a:bodyPr wrap="square">
            <a:normAutofit/>
          </a:bodyPr>
          <a:lstStyle>
            <a:defPPr>
              <a:defRPr lang="zh-CN"/>
            </a:defPPr>
            <a:lvl1pPr indent="0">
              <a:buNone/>
              <a:defRPr sz="4400" b="0">
                <a:solidFill>
                  <a:schemeClr val="tx1">
                    <a:lumMod val="75000"/>
                    <a:lumOff val="25000"/>
                  </a:schemeClr>
                </a:solidFill>
                <a:latin typeface="+mj-ea"/>
                <a:ea typeface="+mj-ea"/>
              </a:defRPr>
            </a:lvl1pPr>
          </a:lstStyle>
          <a:p>
            <a:r>
              <a:rPr lang="zh-CN" altLang="en-US" dirty="0">
                <a:latin typeface="標楷體" panose="03000509000000000000" pitchFamily="65" charset="-120"/>
                <a:ea typeface="標楷體" panose="03000509000000000000" pitchFamily="65" charset="-120"/>
                <a:cs typeface="+mj-cs"/>
              </a:rPr>
              <a:t>分析流程圖</a:t>
            </a:r>
          </a:p>
        </p:txBody>
      </p:sp>
      <p:cxnSp>
        <p:nvCxnSpPr>
          <p:cNvPr id="22" name="直接连接符 21"/>
          <p:cNvCxnSpPr/>
          <p:nvPr>
            <p:custDataLst>
              <p:tags r:id="rId3"/>
            </p:custDataLst>
          </p:nvPr>
        </p:nvCxnSpPr>
        <p:spPr>
          <a:xfrm>
            <a:off x="4635921" y="4543779"/>
            <a:ext cx="0" cy="228244"/>
          </a:xfrm>
          <a:prstGeom prst="line">
            <a:avLst/>
          </a:prstGeom>
          <a:ln>
            <a:solidFill>
              <a:srgbClr val="3498DB"/>
            </a:solidFill>
          </a:ln>
        </p:spPr>
        <p:style>
          <a:lnRef idx="1">
            <a:srgbClr val="1F74AD"/>
          </a:lnRef>
          <a:fillRef idx="0">
            <a:srgbClr val="1F74AD"/>
          </a:fillRef>
          <a:effectRef idx="0">
            <a:srgbClr val="1F74AD"/>
          </a:effectRef>
          <a:fontRef idx="minor">
            <a:srgbClr val="000000"/>
          </a:fontRef>
        </p:style>
      </p:cxnSp>
      <p:sp>
        <p:nvSpPr>
          <p:cNvPr id="35" name="流程图: 过程 34"/>
          <p:cNvSpPr/>
          <p:nvPr>
            <p:custDataLst>
              <p:tags r:id="rId4"/>
            </p:custDataLst>
          </p:nvPr>
        </p:nvSpPr>
        <p:spPr>
          <a:xfrm>
            <a:off x="2972856" y="3366766"/>
            <a:ext cx="2697480" cy="1155065"/>
          </a:xfrm>
          <a:prstGeom prst="flowChartProcess">
            <a:avLst/>
          </a:prstGeom>
          <a:noFill/>
          <a:ln w="28575">
            <a:solidFill>
              <a:srgbClr val="3498DB">
                <a:lumMod val="60000"/>
                <a:lumOff val="40000"/>
              </a:srgbClr>
            </a:solidFill>
          </a:ln>
          <a:extLst>
            <a:ext uri="{909E8E84-426E-40DD-AFC4-6F175D3DCCD1}">
              <a14:hiddenFill xmlns:a14="http://schemas.microsoft.com/office/drawing/2010/main">
                <a:solidFill>
                  <a:srgbClr val="1F74AD"/>
                </a:solidFill>
              </a14:hiddenFill>
            </a:ext>
          </a:ex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36" name="流程图: 过程 35"/>
          <p:cNvSpPr/>
          <p:nvPr>
            <p:custDataLst>
              <p:tags r:id="rId5"/>
            </p:custDataLst>
          </p:nvPr>
        </p:nvSpPr>
        <p:spPr>
          <a:xfrm>
            <a:off x="6376456" y="3366766"/>
            <a:ext cx="2697480" cy="1155065"/>
          </a:xfrm>
          <a:prstGeom prst="flowChartProcess">
            <a:avLst/>
          </a:prstGeom>
          <a:noFill/>
          <a:ln w="28575">
            <a:solidFill>
              <a:srgbClr val="3498DB">
                <a:lumMod val="75000"/>
              </a:srgbClr>
            </a:solidFill>
          </a:ln>
          <a:extLst>
            <a:ext uri="{909E8E84-426E-40DD-AFC4-6F175D3DCCD1}">
              <a14:hiddenFill xmlns:a14="http://schemas.microsoft.com/office/drawing/2010/main">
                <a:solidFill>
                  <a:srgbClr val="1F74AD"/>
                </a:solidFill>
              </a14:hiddenFill>
            </a:ext>
          </a:ex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34" name="流程图: 过程 33"/>
          <p:cNvSpPr/>
          <p:nvPr>
            <p:custDataLst>
              <p:tags r:id="rId6"/>
            </p:custDataLst>
          </p:nvPr>
        </p:nvSpPr>
        <p:spPr>
          <a:xfrm>
            <a:off x="8465606" y="4911405"/>
            <a:ext cx="2697480" cy="1155065"/>
          </a:xfrm>
          <a:prstGeom prst="flowChartProcess">
            <a:avLst/>
          </a:prstGeom>
          <a:noFill/>
          <a:ln w="28575">
            <a:solidFill>
              <a:srgbClr val="1F74AD">
                <a:lumMod val="75000"/>
              </a:srgbClr>
            </a:solidFill>
          </a:ln>
          <a:extLst>
            <a:ext uri="{909E8E84-426E-40DD-AFC4-6F175D3DCCD1}">
              <a14:hiddenFill xmlns:a14="http://schemas.microsoft.com/office/drawing/2010/main">
                <a:solidFill>
                  <a:srgbClr val="1F74AD"/>
                </a:solidFill>
              </a14:hiddenFill>
            </a:ext>
          </a:ex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33" name="流程图: 过程 32"/>
          <p:cNvSpPr/>
          <p:nvPr>
            <p:custDataLst>
              <p:tags r:id="rId7"/>
            </p:custDataLst>
          </p:nvPr>
        </p:nvSpPr>
        <p:spPr>
          <a:xfrm>
            <a:off x="4654999" y="4911405"/>
            <a:ext cx="2697480" cy="1155065"/>
          </a:xfrm>
          <a:prstGeom prst="flowChartProcess">
            <a:avLst/>
          </a:prstGeom>
          <a:noFill/>
          <a:ln w="28575">
            <a:solidFill>
              <a:srgbClr val="3498DB"/>
            </a:solidFill>
          </a:ln>
          <a:extLst>
            <a:ext uri="{909E8E84-426E-40DD-AFC4-6F175D3DCCD1}">
              <a14:hiddenFill xmlns:a14="http://schemas.microsoft.com/office/drawing/2010/main">
                <a:solidFill>
                  <a:srgbClr val="1F74AD"/>
                </a:solidFill>
              </a14:hiddenFill>
            </a:ext>
          </a:ex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流程图: 过程 7"/>
          <p:cNvSpPr/>
          <p:nvPr>
            <p:custDataLst>
              <p:tags r:id="rId8"/>
            </p:custDataLst>
          </p:nvPr>
        </p:nvSpPr>
        <p:spPr>
          <a:xfrm>
            <a:off x="864656" y="4911405"/>
            <a:ext cx="2697480" cy="1155065"/>
          </a:xfrm>
          <a:prstGeom prst="flowChartProcess">
            <a:avLst/>
          </a:prstGeom>
          <a:noFill/>
          <a:ln w="28575">
            <a:solidFill>
              <a:srgbClr val="3498DB">
                <a:lumMod val="40000"/>
                <a:lumOff val="60000"/>
              </a:srgbClr>
            </a:solidFill>
          </a:ln>
          <a:extLst>
            <a:ext uri="{909E8E84-426E-40DD-AFC4-6F175D3DCCD1}">
              <a14:hiddenFill xmlns:a14="http://schemas.microsoft.com/office/drawing/2010/main">
                <a:solidFill>
                  <a:srgbClr val="1F74AD"/>
                </a:solidFill>
              </a14:hiddenFill>
            </a:ext>
          </a:ex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cxnSp>
        <p:nvCxnSpPr>
          <p:cNvPr id="9" name="直接连接符 8"/>
          <p:cNvCxnSpPr/>
          <p:nvPr>
            <p:custDataLst>
              <p:tags r:id="rId9"/>
            </p:custDataLst>
          </p:nvPr>
        </p:nvCxnSpPr>
        <p:spPr>
          <a:xfrm>
            <a:off x="864656" y="2769233"/>
            <a:ext cx="0" cy="2101215"/>
          </a:xfrm>
          <a:prstGeom prst="line">
            <a:avLst/>
          </a:prstGeom>
          <a:ln>
            <a:solidFill>
              <a:srgbClr val="3498DB">
                <a:lumMod val="40000"/>
                <a:lumOff val="60000"/>
              </a:srgbClr>
            </a:solidFill>
          </a:ln>
        </p:spPr>
        <p:style>
          <a:lnRef idx="1">
            <a:srgbClr val="1F74AD"/>
          </a:lnRef>
          <a:fillRef idx="0">
            <a:srgbClr val="1F74AD"/>
          </a:fillRef>
          <a:effectRef idx="0">
            <a:srgbClr val="1F74AD"/>
          </a:effectRef>
          <a:fontRef idx="minor">
            <a:srgbClr val="000000"/>
          </a:fontRef>
        </p:style>
      </p:cxnSp>
      <p:sp>
        <p:nvSpPr>
          <p:cNvPr id="10" name="文本框 9"/>
          <p:cNvSpPr txBox="1"/>
          <p:nvPr>
            <p:custDataLst>
              <p:tags r:id="rId10"/>
            </p:custDataLst>
          </p:nvPr>
        </p:nvSpPr>
        <p:spPr>
          <a:xfrm>
            <a:off x="899386" y="4962567"/>
            <a:ext cx="2628019" cy="1052596"/>
          </a:xfrm>
          <a:prstGeom prst="rect">
            <a:avLst/>
          </a:prstGeom>
          <a:noFill/>
        </p:spPr>
        <p:txBody>
          <a:bodyPr wrap="square" rtlCol="0" anchor="t">
            <a:spAutoFit/>
          </a:bodyPr>
          <a:lstStyle/>
          <a:p>
            <a:pPr>
              <a:lnSpc>
                <a:spcPct val="130000"/>
              </a:lnSpc>
              <a:buSzPct val="60000"/>
              <a:defRPr/>
            </a:pP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取台北地區郵局</a:t>
            </a:r>
            <a:r>
              <a:rPr lang="zh-CN" altLang="en-US" sz="1600" dirty="0">
                <a:solidFill>
                  <a:schemeClr val="accent1"/>
                </a:solidFill>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資料</a:t>
            </a:r>
            <a:r>
              <a:rPr lang="zh-TW" altLang="en-US" sz="1600" dirty="0">
                <a:solidFill>
                  <a:schemeClr val="accent1"/>
                </a:solidFill>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 </a:t>
            </a:r>
            <a:r>
              <a:rPr lang="en-US" altLang="zh-TW" sz="1600" dirty="0">
                <a:solidFill>
                  <a:schemeClr val="accent1"/>
                </a:solidFill>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a:t>
            </a:r>
            <a:r>
              <a:rPr lang="en-US" altLang="zh-CN" sz="1600" dirty="0">
                <a:solidFill>
                  <a:schemeClr val="accent1"/>
                </a:solidFill>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ACCS</a:t>
            </a:r>
            <a:r>
              <a:rPr lang="en-US" altLang="zh-TW" sz="1600" dirty="0">
                <a:solidFill>
                  <a:schemeClr val="accent1"/>
                </a:solidFill>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a:t>
            </a: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，選出</a:t>
            </a:r>
            <a:r>
              <a:rPr kumimoji="0" lang="zh-TW"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郵件量占比</a:t>
            </a: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最高的區</a:t>
            </a:r>
            <a:r>
              <a:rPr kumimoji="0" lang="zh-TW"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域</a:t>
            </a: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作為研究對象</a:t>
            </a:r>
          </a:p>
        </p:txBody>
      </p:sp>
      <p:cxnSp>
        <p:nvCxnSpPr>
          <p:cNvPr id="11" name="直接箭头连接符 10"/>
          <p:cNvCxnSpPr/>
          <p:nvPr>
            <p:custDataLst>
              <p:tags r:id="rId11"/>
            </p:custDataLst>
          </p:nvPr>
        </p:nvCxnSpPr>
        <p:spPr>
          <a:xfrm>
            <a:off x="845606" y="2784473"/>
            <a:ext cx="10317480" cy="0"/>
          </a:xfrm>
          <a:prstGeom prst="straightConnector1">
            <a:avLst/>
          </a:prstGeom>
          <a:ln w="73025">
            <a:solidFill>
              <a:srgbClr val="3498DB"/>
            </a:solidFill>
            <a:tailEnd type="triangle"/>
          </a:ln>
        </p:spPr>
        <p:style>
          <a:lnRef idx="1">
            <a:srgbClr val="1F74AD"/>
          </a:lnRef>
          <a:fillRef idx="0">
            <a:srgbClr val="1F74AD"/>
          </a:fillRef>
          <a:effectRef idx="0">
            <a:srgbClr val="1F74AD"/>
          </a:effectRef>
          <a:fontRef idx="minor">
            <a:srgbClr val="000000"/>
          </a:fontRef>
        </p:style>
      </p:cxnSp>
      <p:sp>
        <p:nvSpPr>
          <p:cNvPr id="12" name="文本框 11"/>
          <p:cNvSpPr txBox="1"/>
          <p:nvPr>
            <p:custDataLst>
              <p:tags r:id="rId12"/>
            </p:custDataLst>
          </p:nvPr>
        </p:nvSpPr>
        <p:spPr>
          <a:xfrm>
            <a:off x="1001181" y="2242799"/>
            <a:ext cx="1492716" cy="4616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150" normalizeH="0" noProof="0" dirty="0">
                <a:ln>
                  <a:noFill/>
                </a:ln>
                <a:solidFill>
                  <a:srgbClr val="3498DB"/>
                </a:solidFill>
                <a:effectLst/>
                <a:uLnTx/>
                <a:uFillTx/>
                <a:latin typeface="標楷體" panose="03000509000000000000" pitchFamily="65" charset="-120"/>
                <a:ea typeface="標楷體" panose="03000509000000000000" pitchFamily="65" charset="-120"/>
                <a:sym typeface="Arial" panose="020B0604020202020204" pitchFamily="34" charset="0"/>
              </a:rPr>
              <a:t>資料來源</a:t>
            </a:r>
          </a:p>
        </p:txBody>
      </p:sp>
      <p:cxnSp>
        <p:nvCxnSpPr>
          <p:cNvPr id="13" name="直接连接符 12"/>
          <p:cNvCxnSpPr/>
          <p:nvPr>
            <p:custDataLst>
              <p:tags r:id="rId13"/>
            </p:custDataLst>
          </p:nvPr>
        </p:nvCxnSpPr>
        <p:spPr>
          <a:xfrm>
            <a:off x="841161" y="2781933"/>
            <a:ext cx="1853565" cy="0"/>
          </a:xfrm>
          <a:prstGeom prst="line">
            <a:avLst/>
          </a:prstGeom>
          <a:ln w="76200">
            <a:solidFill>
              <a:srgbClr val="3498DB">
                <a:lumMod val="40000"/>
                <a:lumOff val="60000"/>
              </a:srgbClr>
            </a:solidFill>
          </a:ln>
        </p:spPr>
        <p:style>
          <a:lnRef idx="1">
            <a:srgbClr val="1F74AD"/>
          </a:lnRef>
          <a:fillRef idx="0">
            <a:srgbClr val="1F74AD"/>
          </a:fillRef>
          <a:effectRef idx="0">
            <a:srgbClr val="1F74AD"/>
          </a:effectRef>
          <a:fontRef idx="minor">
            <a:srgbClr val="000000"/>
          </a:fontRef>
        </p:style>
      </p:cxnSp>
      <p:sp>
        <p:nvSpPr>
          <p:cNvPr id="14" name="椭圆 13"/>
          <p:cNvSpPr/>
          <p:nvPr>
            <p:custDataLst>
              <p:tags r:id="rId14"/>
            </p:custDataLst>
          </p:nvPr>
        </p:nvSpPr>
        <p:spPr>
          <a:xfrm>
            <a:off x="2690281" y="2709543"/>
            <a:ext cx="152400" cy="152400"/>
          </a:xfrm>
          <a:prstGeom prst="ellipse">
            <a:avLst/>
          </a:prstGeom>
          <a:solidFill>
            <a:srgbClr val="3498DB"/>
          </a:solidFill>
          <a:ln w="57150">
            <a:solidFill>
              <a:srgbClr val="3498DB">
                <a:lumMod val="20000"/>
                <a:lumOff val="8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15"/>
            </p:custDataLst>
          </p:nvPr>
        </p:nvSpPr>
        <p:spPr>
          <a:xfrm>
            <a:off x="6067756" y="2242798"/>
            <a:ext cx="1492716" cy="461665"/>
          </a:xfrm>
          <a:prstGeom prst="rect">
            <a:avLst/>
          </a:prstGeom>
          <a:noFill/>
        </p:spPr>
        <p:txBody>
          <a:bodyPr wrap="none" rtlCol="0" anchor="t">
            <a:spAutoFit/>
          </a:bodyPr>
          <a:lstStyle/>
          <a:p>
            <a:pPr>
              <a:defRPr/>
            </a:pPr>
            <a:r>
              <a:rPr lang="zh-CN" altLang="en-US" sz="2400" b="1" spc="150" dirty="0">
                <a:solidFill>
                  <a:srgbClr val="3498DB"/>
                </a:solidFill>
                <a:latin typeface="標楷體" panose="03000509000000000000" pitchFamily="65" charset="-120"/>
                <a:ea typeface="標楷體" panose="03000509000000000000" pitchFamily="65" charset="-120"/>
                <a:sym typeface="Arial" panose="020B0604020202020204" pitchFamily="34" charset="0"/>
              </a:rPr>
              <a:t>分析過程</a:t>
            </a:r>
          </a:p>
        </p:txBody>
      </p:sp>
      <p:sp>
        <p:nvSpPr>
          <p:cNvPr id="16" name="椭圆 15"/>
          <p:cNvSpPr/>
          <p:nvPr>
            <p:custDataLst>
              <p:tags r:id="rId16"/>
            </p:custDataLst>
          </p:nvPr>
        </p:nvSpPr>
        <p:spPr>
          <a:xfrm>
            <a:off x="728766" y="4767578"/>
            <a:ext cx="272415" cy="272415"/>
          </a:xfrm>
          <a:prstGeom prst="ellipse">
            <a:avLst/>
          </a:prstGeom>
          <a:solidFill>
            <a:srgbClr val="3498DB">
              <a:lumMod val="40000"/>
              <a:lumOff val="6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rPr>
              <a:t>1</a:t>
            </a:r>
          </a:p>
        </p:txBody>
      </p:sp>
      <p:cxnSp>
        <p:nvCxnSpPr>
          <p:cNvPr id="17" name="直接连接符 16"/>
          <p:cNvCxnSpPr>
            <a:endCxn id="18" idx="0"/>
          </p:cNvCxnSpPr>
          <p:nvPr>
            <p:custDataLst>
              <p:tags r:id="rId17"/>
            </p:custDataLst>
          </p:nvPr>
        </p:nvCxnSpPr>
        <p:spPr>
          <a:xfrm>
            <a:off x="2972856" y="2815588"/>
            <a:ext cx="635" cy="464185"/>
          </a:xfrm>
          <a:prstGeom prst="line">
            <a:avLst/>
          </a:prstGeom>
          <a:ln>
            <a:solidFill>
              <a:srgbClr val="3498DB">
                <a:lumMod val="60000"/>
                <a:lumOff val="40000"/>
              </a:srgbClr>
            </a:solidFill>
          </a:ln>
        </p:spPr>
        <p:style>
          <a:lnRef idx="1">
            <a:srgbClr val="1F74AD"/>
          </a:lnRef>
          <a:fillRef idx="0">
            <a:srgbClr val="1F74AD"/>
          </a:fillRef>
          <a:effectRef idx="0">
            <a:srgbClr val="1F74AD"/>
          </a:effectRef>
          <a:fontRef idx="minor">
            <a:srgbClr val="000000"/>
          </a:fontRef>
        </p:style>
      </p:cxnSp>
      <p:sp>
        <p:nvSpPr>
          <p:cNvPr id="18" name="椭圆 17"/>
          <p:cNvSpPr/>
          <p:nvPr>
            <p:custDataLst>
              <p:tags r:id="rId18"/>
            </p:custDataLst>
          </p:nvPr>
        </p:nvSpPr>
        <p:spPr>
          <a:xfrm>
            <a:off x="2836966" y="3279773"/>
            <a:ext cx="272415" cy="272415"/>
          </a:xfrm>
          <a:prstGeom prst="ellipse">
            <a:avLst/>
          </a:prstGeom>
          <a:solidFill>
            <a:srgbClr val="3498DB">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rPr>
              <a:t>2</a:t>
            </a:r>
          </a:p>
        </p:txBody>
      </p:sp>
      <p:cxnSp>
        <p:nvCxnSpPr>
          <p:cNvPr id="19" name="直接连接符 18"/>
          <p:cNvCxnSpPr/>
          <p:nvPr>
            <p:custDataLst>
              <p:tags r:id="rId19"/>
            </p:custDataLst>
          </p:nvPr>
        </p:nvCxnSpPr>
        <p:spPr>
          <a:xfrm flipH="1">
            <a:off x="4618141" y="2813048"/>
            <a:ext cx="5715" cy="560070"/>
          </a:xfrm>
          <a:prstGeom prst="line">
            <a:avLst/>
          </a:prstGeom>
          <a:ln>
            <a:solidFill>
              <a:srgbClr val="3498DB"/>
            </a:solidFill>
          </a:ln>
        </p:spPr>
        <p:style>
          <a:lnRef idx="1">
            <a:srgbClr val="1F74AD"/>
          </a:lnRef>
          <a:fillRef idx="0">
            <a:srgbClr val="1F74AD"/>
          </a:fillRef>
          <a:effectRef idx="0">
            <a:srgbClr val="1F74AD"/>
          </a:effectRef>
          <a:fontRef idx="minor">
            <a:srgbClr val="000000"/>
          </a:fontRef>
        </p:style>
      </p:cxnSp>
      <p:sp>
        <p:nvSpPr>
          <p:cNvPr id="20" name="椭圆 19"/>
          <p:cNvSpPr/>
          <p:nvPr>
            <p:custDataLst>
              <p:tags r:id="rId20"/>
            </p:custDataLst>
          </p:nvPr>
        </p:nvSpPr>
        <p:spPr>
          <a:xfrm>
            <a:off x="4497491" y="4767578"/>
            <a:ext cx="272415" cy="272415"/>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rPr>
              <a:t>3</a:t>
            </a:r>
          </a:p>
        </p:txBody>
      </p:sp>
      <p:sp>
        <p:nvSpPr>
          <p:cNvPr id="21" name="文本框 20"/>
          <p:cNvSpPr txBox="1"/>
          <p:nvPr>
            <p:custDataLst>
              <p:tags r:id="rId21"/>
            </p:custDataLst>
          </p:nvPr>
        </p:nvSpPr>
        <p:spPr>
          <a:xfrm>
            <a:off x="3007586" y="3427419"/>
            <a:ext cx="2628019" cy="1052596"/>
          </a:xfrm>
          <a:prstGeom prst="rect">
            <a:avLst/>
          </a:prstGeom>
          <a:noFill/>
        </p:spPr>
        <p:txBody>
          <a:bodyPr wrap="square" rtlCol="0" anchor="t">
            <a:spAutoFit/>
          </a:bodyPr>
          <a:lstStyle/>
          <a:p>
            <a:pPr marR="0" lvl="0" algn="l" defTabSz="914400" rtl="0" eaLnBrk="1" fontAlgn="auto" latinLnBrk="0" hangingPunct="1">
              <a:lnSpc>
                <a:spcPct val="130000"/>
              </a:lnSpc>
              <a:spcBef>
                <a:spcPts val="0"/>
              </a:spcBef>
              <a:spcAft>
                <a:spcPts val="0"/>
              </a:spcAft>
              <a:buClrTx/>
              <a:buSzPct val="60000"/>
              <a:defRPr/>
            </a:pP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分析是否存在同時段</a:t>
            </a:r>
            <a:r>
              <a:rPr kumimoji="0" lang="zh-TW"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同行政區內</a:t>
            </a: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郵局間負載不平衡之情況，證明必要性</a:t>
            </a:r>
          </a:p>
        </p:txBody>
      </p:sp>
      <p:sp>
        <p:nvSpPr>
          <p:cNvPr id="23" name="文本框 22"/>
          <p:cNvSpPr txBox="1"/>
          <p:nvPr>
            <p:custDataLst>
              <p:tags r:id="rId22"/>
            </p:custDataLst>
          </p:nvPr>
        </p:nvSpPr>
        <p:spPr>
          <a:xfrm>
            <a:off x="4662396" y="4962639"/>
            <a:ext cx="2628019" cy="1021626"/>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Pct val="60000"/>
              <a:buFont typeface="Wingdings" panose="05000000000000000000" charset="0"/>
              <a:buNone/>
              <a:defRPr/>
            </a:pPr>
            <a:r>
              <a:rPr lang="zh-CN" altLang="en-US" sz="160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計算分流前顧客的時間成本與郵局辦事效率；</a:t>
            </a:r>
            <a:endPar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endParaRPr>
          </a:p>
          <a:p>
            <a:pPr marL="0" marR="0" lvl="0" indent="0" algn="l" defTabSz="914400" rtl="0" eaLnBrk="1" fontAlgn="auto" latinLnBrk="0" hangingPunct="1">
              <a:lnSpc>
                <a:spcPct val="130000"/>
              </a:lnSpc>
              <a:spcBef>
                <a:spcPts val="0"/>
              </a:spcBef>
              <a:spcAft>
                <a:spcPts val="0"/>
              </a:spcAft>
              <a:buClrTx/>
              <a:buSzPct val="60000"/>
              <a:buFont typeface="Wingdings" panose="05000000000000000000" charset="0"/>
              <a:buNone/>
              <a:defRPr/>
            </a:pP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計算每個郵局的負</a:t>
            </a:r>
            <a:r>
              <a:rPr kumimoji="0" lang="zh-TW"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載</a:t>
            </a: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最大值</a:t>
            </a:r>
          </a:p>
        </p:txBody>
      </p:sp>
      <p:sp>
        <p:nvSpPr>
          <p:cNvPr id="24" name="文本框 23"/>
          <p:cNvSpPr txBox="1"/>
          <p:nvPr>
            <p:custDataLst>
              <p:tags r:id="rId23"/>
            </p:custDataLst>
          </p:nvPr>
        </p:nvSpPr>
        <p:spPr>
          <a:xfrm>
            <a:off x="6411186" y="3421202"/>
            <a:ext cx="2628019" cy="701539"/>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Pct val="60000"/>
              <a:buFont typeface="Wingdings" panose="05000000000000000000" charset="0"/>
              <a:buNone/>
              <a:defRPr/>
            </a:pP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模擬分流後顧客所花時間成本與郵局辦事效率</a:t>
            </a:r>
          </a:p>
        </p:txBody>
      </p:sp>
      <p:cxnSp>
        <p:nvCxnSpPr>
          <p:cNvPr id="25" name="直接连接符 24"/>
          <p:cNvCxnSpPr>
            <a:endCxn id="26" idx="0"/>
          </p:cNvCxnSpPr>
          <p:nvPr>
            <p:custDataLst>
              <p:tags r:id="rId24"/>
            </p:custDataLst>
          </p:nvPr>
        </p:nvCxnSpPr>
        <p:spPr>
          <a:xfrm>
            <a:off x="6385981" y="2815588"/>
            <a:ext cx="635" cy="464185"/>
          </a:xfrm>
          <a:prstGeom prst="line">
            <a:avLst/>
          </a:prstGeom>
          <a:ln>
            <a:solidFill>
              <a:srgbClr val="3498DB">
                <a:lumMod val="75000"/>
              </a:srgbClr>
            </a:solidFill>
          </a:ln>
        </p:spPr>
        <p:style>
          <a:lnRef idx="1">
            <a:srgbClr val="1F74AD"/>
          </a:lnRef>
          <a:fillRef idx="0">
            <a:srgbClr val="1F74AD"/>
          </a:fillRef>
          <a:effectRef idx="0">
            <a:srgbClr val="1F74AD"/>
          </a:effectRef>
          <a:fontRef idx="minor">
            <a:srgbClr val="000000"/>
          </a:fontRef>
        </p:style>
      </p:cxnSp>
      <p:sp>
        <p:nvSpPr>
          <p:cNvPr id="26" name="椭圆 25"/>
          <p:cNvSpPr/>
          <p:nvPr>
            <p:custDataLst>
              <p:tags r:id="rId25"/>
            </p:custDataLst>
          </p:nvPr>
        </p:nvSpPr>
        <p:spPr>
          <a:xfrm>
            <a:off x="6250091" y="3279773"/>
            <a:ext cx="272415" cy="272415"/>
          </a:xfrm>
          <a:prstGeom prst="ellipse">
            <a:avLst/>
          </a:prstGeom>
          <a:solidFill>
            <a:srgbClr val="3498D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rPr>
              <a:t>4</a:t>
            </a:r>
          </a:p>
        </p:txBody>
      </p:sp>
      <p:cxnSp>
        <p:nvCxnSpPr>
          <p:cNvPr id="27" name="直接连接符 26"/>
          <p:cNvCxnSpPr/>
          <p:nvPr>
            <p:custDataLst>
              <p:tags r:id="rId26"/>
            </p:custDataLst>
          </p:nvPr>
        </p:nvCxnSpPr>
        <p:spPr>
          <a:xfrm flipH="1">
            <a:off x="8457351" y="2789553"/>
            <a:ext cx="635" cy="563880"/>
          </a:xfrm>
          <a:prstGeom prst="line">
            <a:avLst/>
          </a:prstGeom>
          <a:ln>
            <a:solidFill>
              <a:srgbClr val="1F74AD">
                <a:lumMod val="75000"/>
              </a:srgbClr>
            </a:solidFill>
          </a:ln>
        </p:spPr>
        <p:style>
          <a:lnRef idx="1">
            <a:srgbClr val="1F74AD"/>
          </a:lnRef>
          <a:fillRef idx="0">
            <a:srgbClr val="1F74AD"/>
          </a:fillRef>
          <a:effectRef idx="0">
            <a:srgbClr val="1F74AD"/>
          </a:effectRef>
          <a:fontRef idx="minor">
            <a:srgbClr val="000000"/>
          </a:fontRef>
        </p:style>
      </p:cxnSp>
      <p:sp>
        <p:nvSpPr>
          <p:cNvPr id="28" name="椭圆 27"/>
          <p:cNvSpPr/>
          <p:nvPr>
            <p:custDataLst>
              <p:tags r:id="rId27"/>
            </p:custDataLst>
          </p:nvPr>
        </p:nvSpPr>
        <p:spPr>
          <a:xfrm>
            <a:off x="8331621" y="4767578"/>
            <a:ext cx="272415" cy="272415"/>
          </a:xfrm>
          <a:prstGeom prst="ellipse">
            <a:avLst/>
          </a:pr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rPr>
              <a:t>5</a:t>
            </a:r>
          </a:p>
        </p:txBody>
      </p:sp>
      <p:sp>
        <p:nvSpPr>
          <p:cNvPr id="29" name="文本框 28"/>
          <p:cNvSpPr txBox="1"/>
          <p:nvPr>
            <p:custDataLst>
              <p:tags r:id="rId28"/>
            </p:custDataLst>
          </p:nvPr>
        </p:nvSpPr>
        <p:spPr>
          <a:xfrm>
            <a:off x="8457351" y="4954066"/>
            <a:ext cx="2628019" cy="1052596"/>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Pct val="60000"/>
              <a:buFont typeface="Wingdings" panose="05000000000000000000" charset="0"/>
              <a:buNone/>
              <a:defRPr/>
            </a:pPr>
            <a:r>
              <a:rPr kumimoji="0" lang="zh-CN" altLang="en-US" sz="1600" b="0" i="0" u="none" strike="noStrike" kern="1200" cap="none" spc="0" normalizeH="0" baseline="0" noProof="0" dirty="0">
                <a:ln>
                  <a:noFill/>
                </a:ln>
                <a:solidFill>
                  <a:schemeClr val="accent1"/>
                </a:solidFill>
                <a:effectLst/>
                <a:uLnTx/>
                <a:uFillTx/>
                <a:latin typeface="標楷體" panose="03000509000000000000" pitchFamily="65" charset="-120"/>
                <a:ea typeface="標楷體" panose="03000509000000000000" pitchFamily="65" charset="-120"/>
                <a:cs typeface="Open Sans Light" panose="020B0306030504020204" pitchFamily="34" charset="0"/>
                <a:sym typeface="Arial" panose="020B0604020202020204" pitchFamily="34" charset="0"/>
              </a:rPr>
              <a:t>計算分流前後顧客時間成本、郵局辦事效率差值從而得出結論</a:t>
            </a:r>
          </a:p>
        </p:txBody>
      </p:sp>
      <p:cxnSp>
        <p:nvCxnSpPr>
          <p:cNvPr id="30" name="直接连接符 29"/>
          <p:cNvCxnSpPr>
            <a:endCxn id="28" idx="0"/>
          </p:cNvCxnSpPr>
          <p:nvPr>
            <p:custDataLst>
              <p:tags r:id="rId29"/>
            </p:custDataLst>
          </p:nvPr>
        </p:nvCxnSpPr>
        <p:spPr>
          <a:xfrm flipH="1">
            <a:off x="8468146" y="4518023"/>
            <a:ext cx="1905" cy="249555"/>
          </a:xfrm>
          <a:prstGeom prst="line">
            <a:avLst/>
          </a:prstGeom>
          <a:ln>
            <a:solidFill>
              <a:srgbClr val="1F74AD">
                <a:lumMod val="75000"/>
              </a:srgbClr>
            </a:solidFill>
          </a:ln>
        </p:spPr>
        <p:style>
          <a:lnRef idx="1">
            <a:srgbClr val="1F74AD"/>
          </a:lnRef>
          <a:fillRef idx="0">
            <a:srgbClr val="1F74AD"/>
          </a:fillRef>
          <a:effectRef idx="0">
            <a:srgbClr val="1F74AD"/>
          </a:effectRef>
          <a:fontRef idx="minor">
            <a:srgbClr val="000000"/>
          </a:fontRef>
        </p:style>
      </p:cxnSp>
      <p:sp>
        <p:nvSpPr>
          <p:cNvPr id="31" name="灯片编号占位符 1">
            <a:extLst>
              <a:ext uri="{FF2B5EF4-FFF2-40B4-BE49-F238E27FC236}">
                <a16:creationId xmlns:a16="http://schemas.microsoft.com/office/drawing/2014/main" xmlns="" id="{329F53F3-7793-474E-9299-6C8C54A34B4E}"/>
              </a:ext>
            </a:extLst>
          </p:cNvPr>
          <p:cNvSpPr>
            <a:spLocks noGrp="1"/>
          </p:cNvSpPr>
          <p:nvPr>
            <p:ph type="sldNum" sz="quarter" idx="12"/>
          </p:nvPr>
        </p:nvSpPr>
        <p:spPr>
          <a:xfrm>
            <a:off x="8610600" y="6356350"/>
            <a:ext cx="2743200" cy="365125"/>
          </a:xfrm>
        </p:spPr>
        <p:txBody>
          <a:bodyPr/>
          <a:lstStyle/>
          <a:p>
            <a:fld id="{9D4F821F-D48A-4D76-BF7F-FE37A625A5E6}" type="slidenum">
              <a:rPr lang="zh-CN" altLang="en-US" smtClean="0">
                <a:solidFill>
                  <a:schemeClr val="accent1">
                    <a:lumMod val="75000"/>
                    <a:lumOff val="25000"/>
                  </a:schemeClr>
                </a:solidFill>
              </a:rPr>
              <a:t>8</a:t>
            </a:fld>
            <a:endParaRPr lang="zh-CN" altLang="en-US" dirty="0">
              <a:solidFill>
                <a:schemeClr val="accent1">
                  <a:lumMod val="75000"/>
                  <a:lumOff val="25000"/>
                </a:schemeClr>
              </a:solidFill>
            </a:endParaRPr>
          </a:p>
        </p:txBody>
      </p:sp>
      <p:sp>
        <p:nvSpPr>
          <p:cNvPr id="32" name="頁尾版面配置區 3">
            <a:extLst>
              <a:ext uri="{FF2B5EF4-FFF2-40B4-BE49-F238E27FC236}">
                <a16:creationId xmlns:a16="http://schemas.microsoft.com/office/drawing/2014/main" xmlns="" id="{9EFE5E1C-0A2C-4BFA-A8AF-75A4C0910935}"/>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custDataLst>
              <p:tags r:id="rId2"/>
            </p:custDataLst>
          </p:nvPr>
        </p:nvSpPr>
        <p:spPr>
          <a:xfrm>
            <a:off x="748645" y="492310"/>
            <a:ext cx="10638223" cy="769441"/>
          </a:xfrm>
          <a:prstGeom prst="rect">
            <a:avLst/>
          </a:prstGeom>
        </p:spPr>
        <p:txBody>
          <a:bodyPr wrap="square">
            <a:normAutofit/>
          </a:bodyPr>
          <a:lstStyle>
            <a:defPPr>
              <a:defRPr lang="zh-CN"/>
            </a:defPPr>
            <a:lvl1pPr indent="0">
              <a:buNone/>
              <a:defRPr sz="4400" b="0">
                <a:solidFill>
                  <a:schemeClr val="tx1">
                    <a:lumMod val="75000"/>
                    <a:lumOff val="25000"/>
                  </a:schemeClr>
                </a:solidFill>
                <a:latin typeface="+mj-ea"/>
                <a:ea typeface="+mj-ea"/>
              </a:defRPr>
            </a:lvl1pPr>
          </a:lstStyle>
          <a:p>
            <a:r>
              <a:rPr lang="zh-CN" altLang="en-US" dirty="0">
                <a:latin typeface="標楷體" panose="03000509000000000000" pitchFamily="65" charset="-120"/>
                <a:ea typeface="標楷體" panose="03000509000000000000" pitchFamily="65" charset="-120"/>
                <a:cs typeface="+mj-cs"/>
              </a:rPr>
              <a:t>分析架構</a:t>
            </a:r>
          </a:p>
        </p:txBody>
      </p:sp>
      <p:sp>
        <p:nvSpPr>
          <p:cNvPr id="60" name="矩形 1"/>
          <p:cNvSpPr>
            <a:spLocks noChangeArrowheads="1"/>
          </p:cNvSpPr>
          <p:nvPr>
            <p:custDataLst>
              <p:tags r:id="rId3"/>
            </p:custDataLst>
          </p:nvPr>
        </p:nvSpPr>
        <p:spPr bwMode="auto">
          <a:xfrm>
            <a:off x="8502434" y="2479467"/>
            <a:ext cx="3384766" cy="271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p>
            <a:pPr algn="l">
              <a:lnSpc>
                <a:spcPct val="150000"/>
              </a:lnSpc>
            </a:pPr>
            <a:r>
              <a:rPr lang="zh-CN" altLang="zh-CN" dirty="0">
                <a:solidFill>
                  <a:schemeClr val="accent1"/>
                </a:solidFill>
                <a:latin typeface="標楷體" panose="03000509000000000000" pitchFamily="65" charset="-120"/>
                <a:ea typeface="標楷體" panose="03000509000000000000" pitchFamily="65" charset="-120"/>
                <a:cs typeface="+mn-ea"/>
              </a:rPr>
              <a:t>對比是否出現負載不平衡（如</a:t>
            </a:r>
            <a:r>
              <a:rPr lang="en-US" altLang="zh-CN" dirty="0">
                <a:solidFill>
                  <a:schemeClr val="accent1"/>
                </a:solidFill>
                <a:latin typeface="標楷體" panose="03000509000000000000" pitchFamily="65" charset="-120"/>
                <a:ea typeface="標楷體" panose="03000509000000000000" pitchFamily="65" charset="-120"/>
                <a:cs typeface="+mn-ea"/>
              </a:rPr>
              <a:t>A</a:t>
            </a:r>
            <a:r>
              <a:rPr lang="zh-CN" altLang="en-US" dirty="0">
                <a:solidFill>
                  <a:schemeClr val="accent1"/>
                </a:solidFill>
                <a:latin typeface="標楷體" panose="03000509000000000000" pitchFamily="65" charset="-120"/>
                <a:ea typeface="標楷體" panose="03000509000000000000" pitchFamily="65" charset="-120"/>
                <a:cs typeface="+mn-ea"/>
              </a:rPr>
              <a:t>郵局過飽和</a:t>
            </a:r>
            <a:r>
              <a:rPr lang="zh-TW" altLang="en-US" dirty="0">
                <a:solidFill>
                  <a:schemeClr val="accent1"/>
                </a:solidFill>
                <a:latin typeface="標楷體" panose="03000509000000000000" pitchFamily="65" charset="-120"/>
                <a:ea typeface="標楷體" panose="03000509000000000000" pitchFamily="65" charset="-120"/>
                <a:cs typeface="+mn-ea"/>
              </a:rPr>
              <a:t>，</a:t>
            </a:r>
            <a:r>
              <a:rPr lang="en-US" altLang="zh-CN" dirty="0">
                <a:solidFill>
                  <a:schemeClr val="accent1"/>
                </a:solidFill>
                <a:latin typeface="標楷體" panose="03000509000000000000" pitchFamily="65" charset="-120"/>
                <a:ea typeface="標楷體" panose="03000509000000000000" pitchFamily="65" charset="-120"/>
                <a:cs typeface="+mn-ea"/>
              </a:rPr>
              <a:t>B</a:t>
            </a:r>
            <a:r>
              <a:rPr lang="zh-CN" altLang="en-US" dirty="0">
                <a:solidFill>
                  <a:schemeClr val="accent1"/>
                </a:solidFill>
                <a:latin typeface="標楷體" panose="03000509000000000000" pitchFamily="65" charset="-120"/>
                <a:ea typeface="標楷體" panose="03000509000000000000" pitchFamily="65" charset="-120"/>
                <a:cs typeface="+mn-ea"/>
              </a:rPr>
              <a:t>郵局過度閒置</a:t>
            </a:r>
            <a:r>
              <a:rPr lang="zh-CN" altLang="en-US" dirty="0">
                <a:solidFill>
                  <a:schemeClr val="accent1"/>
                </a:solidFill>
                <a:latin typeface="Arial" panose="020B0604020202020204" pitchFamily="34" charset="0"/>
                <a:ea typeface="微软雅黑" panose="020B0503020204020204" charset="-122"/>
                <a:cs typeface="+mn-ea"/>
              </a:rPr>
              <a:t>）</a:t>
            </a:r>
          </a:p>
          <a:p>
            <a:pPr algn="l">
              <a:lnSpc>
                <a:spcPct val="150000"/>
              </a:lnSpc>
            </a:pPr>
            <a:r>
              <a:rPr lang="zh-CN" altLang="en-US" dirty="0">
                <a:solidFill>
                  <a:srgbClr val="FF0000"/>
                </a:solidFill>
                <a:latin typeface="標楷體" panose="03000509000000000000" pitchFamily="65" charset="-120"/>
                <a:ea typeface="標楷體" panose="03000509000000000000" pitchFamily="65" charset="-120"/>
                <a:cs typeface="+mn-ea"/>
              </a:rPr>
              <a:t>即取處理郵件數之標準差</a:t>
            </a:r>
          </a:p>
        </p:txBody>
      </p:sp>
      <p:sp>
        <p:nvSpPr>
          <p:cNvPr id="11" name="Freeform 39"/>
          <p:cNvSpPr/>
          <p:nvPr>
            <p:custDataLst>
              <p:tags r:id="rId4"/>
            </p:custDataLst>
          </p:nvPr>
        </p:nvSpPr>
        <p:spPr bwMode="auto">
          <a:xfrm>
            <a:off x="7406582" y="3078882"/>
            <a:ext cx="966406" cy="549184"/>
          </a:xfrm>
          <a:custGeom>
            <a:avLst/>
            <a:gdLst>
              <a:gd name="T0" fmla="*/ 0 w 518"/>
              <a:gd name="T1" fmla="*/ 0 h 351"/>
              <a:gd name="T2" fmla="*/ 518 w 518"/>
              <a:gd name="T3" fmla="*/ 340 h 351"/>
            </a:gdLst>
            <a:ahLst/>
            <a:cxnLst>
              <a:cxn ang="0">
                <a:pos x="T0" y="T1"/>
              </a:cxn>
              <a:cxn ang="0">
                <a:pos x="T2" y="T3"/>
              </a:cxn>
            </a:cxnLst>
            <a:rect l="0" t="0" r="r" b="b"/>
            <a:pathLst>
              <a:path w="518" h="351">
                <a:moveTo>
                  <a:pt x="0" y="0"/>
                </a:moveTo>
                <a:cubicBezTo>
                  <a:pt x="411" y="0"/>
                  <a:pt x="260" y="351"/>
                  <a:pt x="518" y="340"/>
                </a:cubicBezTo>
              </a:path>
            </a:pathLst>
          </a:custGeom>
          <a:noFill/>
          <a:ln w="14" cap="flat">
            <a:solidFill>
              <a:srgbClr val="018BE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endParaRPr lang="zh-CN" altLang="en-US"/>
          </a:p>
        </p:txBody>
      </p:sp>
      <p:sp>
        <p:nvSpPr>
          <p:cNvPr id="62" name="矩形 61"/>
          <p:cNvSpPr/>
          <p:nvPr>
            <p:custDataLst>
              <p:tags r:id="rId5"/>
            </p:custDataLst>
          </p:nvPr>
        </p:nvSpPr>
        <p:spPr>
          <a:xfrm>
            <a:off x="4723810" y="2366729"/>
            <a:ext cx="2553326" cy="1132380"/>
          </a:xfrm>
          <a:prstGeom prst="rect">
            <a:avLst/>
          </a:prstGeom>
          <a:ln>
            <a:noFill/>
          </a:ln>
        </p:spPr>
        <p:style>
          <a:lnRef idx="2">
            <a:srgbClr val="018BE9">
              <a:shade val="50000"/>
            </a:srgbClr>
          </a:lnRef>
          <a:fillRef idx="1">
            <a:srgbClr val="018BE9"/>
          </a:fillRef>
          <a:effectRef idx="0">
            <a:srgbClr val="018BE9"/>
          </a:effectRef>
          <a:fontRef idx="minor">
            <a:srgbClr val="FFFFFF"/>
          </a:fontRef>
        </p:style>
        <p:txBody>
          <a:bodyPr lIns="0" tIns="0" rIns="0" bIns="0" rtlCol="0" anchor="ctr">
            <a:normAutofit/>
          </a:bodyPr>
          <a:lstStyle/>
          <a:p>
            <a:pPr algn="ctr"/>
            <a:r>
              <a:rPr lang="en-US" altLang="zh-CN" dirty="0">
                <a:solidFill>
                  <a:srgbClr val="FFFFFF"/>
                </a:solidFill>
                <a:latin typeface="標楷體" panose="03000509000000000000" pitchFamily="65" charset="-120"/>
                <a:ea typeface="標楷體" panose="03000509000000000000" pitchFamily="65" charset="-120"/>
              </a:rPr>
              <a:t>A</a:t>
            </a:r>
            <a:r>
              <a:rPr lang="zh-CN" altLang="en-US" dirty="0">
                <a:solidFill>
                  <a:srgbClr val="FFFFFF"/>
                </a:solidFill>
                <a:latin typeface="標楷體" panose="03000509000000000000" pitchFamily="65" charset="-120"/>
                <a:ea typeface="標楷體" panose="03000509000000000000" pitchFamily="65" charset="-120"/>
              </a:rPr>
              <a:t>郵局</a:t>
            </a:r>
            <a:r>
              <a:rPr lang="en-US" altLang="zh-TW" dirty="0">
                <a:solidFill>
                  <a:srgbClr val="FFFFFF"/>
                </a:solidFill>
                <a:latin typeface="標楷體" panose="03000509000000000000" pitchFamily="65" charset="-120"/>
                <a:ea typeface="標楷體" panose="03000509000000000000" pitchFamily="65" charset="-120"/>
              </a:rPr>
              <a:t>8</a:t>
            </a:r>
            <a:r>
              <a:rPr lang="zh-TW" altLang="en-US" dirty="0">
                <a:solidFill>
                  <a:srgbClr val="FFFFFF"/>
                </a:solidFill>
                <a:latin typeface="標楷體" panose="03000509000000000000" pitchFamily="65" charset="-120"/>
                <a:ea typeface="標楷體" panose="03000509000000000000" pitchFamily="65" charset="-120"/>
              </a:rPr>
              <a:t>分鐘之客流量</a:t>
            </a:r>
            <a:endParaRPr lang="zh-CN" altLang="en-US" dirty="0">
              <a:solidFill>
                <a:srgbClr val="FFFFFF"/>
              </a:solidFill>
              <a:latin typeface="標楷體" panose="03000509000000000000" pitchFamily="65" charset="-120"/>
              <a:ea typeface="標楷體" panose="03000509000000000000" pitchFamily="65" charset="-120"/>
            </a:endParaRPr>
          </a:p>
        </p:txBody>
      </p:sp>
      <p:sp>
        <p:nvSpPr>
          <p:cNvPr id="14" name="Freeform 42"/>
          <p:cNvSpPr/>
          <p:nvPr>
            <p:custDataLst>
              <p:tags r:id="rId6"/>
            </p:custDataLst>
          </p:nvPr>
        </p:nvSpPr>
        <p:spPr bwMode="auto">
          <a:xfrm>
            <a:off x="7403407" y="3595524"/>
            <a:ext cx="966406" cy="552340"/>
          </a:xfrm>
          <a:custGeom>
            <a:avLst/>
            <a:gdLst>
              <a:gd name="T0" fmla="*/ 0 w 518"/>
              <a:gd name="T1" fmla="*/ 327 h 327"/>
              <a:gd name="T2" fmla="*/ 518 w 518"/>
              <a:gd name="T3" fmla="*/ 10 h 327"/>
            </a:gdLst>
            <a:ahLst/>
            <a:cxnLst>
              <a:cxn ang="0">
                <a:pos x="T0" y="T1"/>
              </a:cxn>
              <a:cxn ang="0">
                <a:pos x="T2" y="T3"/>
              </a:cxn>
            </a:cxnLst>
            <a:rect l="0" t="0" r="r" b="b"/>
            <a:pathLst>
              <a:path w="518" h="327">
                <a:moveTo>
                  <a:pt x="0" y="327"/>
                </a:moveTo>
                <a:cubicBezTo>
                  <a:pt x="411" y="327"/>
                  <a:pt x="260" y="0"/>
                  <a:pt x="518" y="10"/>
                </a:cubicBezTo>
              </a:path>
            </a:pathLst>
          </a:custGeom>
          <a:noFill/>
          <a:ln w="14" cap="flat">
            <a:solidFill>
              <a:srgbClr val="018BE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endParaRPr lang="zh-CN" altLang="en-US"/>
          </a:p>
        </p:txBody>
      </p:sp>
      <p:sp>
        <p:nvSpPr>
          <p:cNvPr id="67" name="矩形 66"/>
          <p:cNvSpPr/>
          <p:nvPr>
            <p:custDataLst>
              <p:tags r:id="rId7"/>
            </p:custDataLst>
          </p:nvPr>
        </p:nvSpPr>
        <p:spPr>
          <a:xfrm>
            <a:off x="4699224" y="3891206"/>
            <a:ext cx="2614122" cy="1121643"/>
          </a:xfrm>
          <a:prstGeom prst="rect">
            <a:avLst/>
          </a:prstGeom>
          <a:ln>
            <a:noFill/>
          </a:ln>
        </p:spPr>
        <p:style>
          <a:lnRef idx="2">
            <a:srgbClr val="018BE9">
              <a:shade val="50000"/>
            </a:srgbClr>
          </a:lnRef>
          <a:fillRef idx="1">
            <a:srgbClr val="018BE9"/>
          </a:fillRef>
          <a:effectRef idx="0">
            <a:srgbClr val="018BE9"/>
          </a:effectRef>
          <a:fontRef idx="minor">
            <a:srgbClr val="FFFFFF"/>
          </a:fontRef>
        </p:style>
        <p:txBody>
          <a:bodyPr lIns="0" tIns="0" rIns="0" bIns="0" rtlCol="0" anchor="ctr">
            <a:normAutofit/>
          </a:bodyPr>
          <a:lstStyle/>
          <a:p>
            <a:pPr algn="ctr"/>
            <a:r>
              <a:rPr lang="zh-CN" altLang="en-US" dirty="0">
                <a:solidFill>
                  <a:srgbClr val="FFFFFF"/>
                </a:solidFill>
                <a:latin typeface="標楷體" panose="03000509000000000000" pitchFamily="65" charset="-120"/>
                <a:ea typeface="標楷體" panose="03000509000000000000" pitchFamily="65" charset="-120"/>
              </a:rPr>
              <a:t>同時</a:t>
            </a:r>
            <a:r>
              <a:rPr lang="zh-TW" altLang="en-US" dirty="0">
                <a:solidFill>
                  <a:srgbClr val="FFFFFF"/>
                </a:solidFill>
                <a:latin typeface="標楷體" panose="03000509000000000000" pitchFamily="65" charset="-120"/>
                <a:ea typeface="標楷體" panose="03000509000000000000" pitchFamily="65" charset="-120"/>
              </a:rPr>
              <a:t>段其他郵局之客流量</a:t>
            </a:r>
            <a:endParaRPr lang="zh-CN" altLang="en-US" dirty="0">
              <a:solidFill>
                <a:srgbClr val="FFFFFF"/>
              </a:solidFill>
              <a:latin typeface="標楷體" panose="03000509000000000000" pitchFamily="65" charset="-120"/>
              <a:ea typeface="標楷體" panose="03000509000000000000" pitchFamily="65" charset="-120"/>
            </a:endParaRPr>
          </a:p>
        </p:txBody>
      </p:sp>
      <p:sp>
        <p:nvSpPr>
          <p:cNvPr id="21" name="Freeform 227"/>
          <p:cNvSpPr/>
          <p:nvPr>
            <p:custDataLst>
              <p:tags r:id="rId8"/>
            </p:custDataLst>
          </p:nvPr>
        </p:nvSpPr>
        <p:spPr bwMode="auto">
          <a:xfrm>
            <a:off x="8373307" y="3571235"/>
            <a:ext cx="121590" cy="93167"/>
          </a:xfrm>
          <a:custGeom>
            <a:avLst/>
            <a:gdLst>
              <a:gd name="T0" fmla="*/ 0 w 154"/>
              <a:gd name="T1" fmla="*/ 0 h 118"/>
              <a:gd name="T2" fmla="*/ 154 w 154"/>
              <a:gd name="T3" fmla="*/ 59 h 118"/>
              <a:gd name="T4" fmla="*/ 0 w 154"/>
              <a:gd name="T5" fmla="*/ 118 h 118"/>
              <a:gd name="T6" fmla="*/ 0 w 154"/>
              <a:gd name="T7" fmla="*/ 0 h 118"/>
            </a:gdLst>
            <a:ahLst/>
            <a:cxnLst>
              <a:cxn ang="0">
                <a:pos x="T0" y="T1"/>
              </a:cxn>
              <a:cxn ang="0">
                <a:pos x="T2" y="T3"/>
              </a:cxn>
              <a:cxn ang="0">
                <a:pos x="T4" y="T5"/>
              </a:cxn>
              <a:cxn ang="0">
                <a:pos x="T6" y="T7"/>
              </a:cxn>
            </a:cxnLst>
            <a:rect l="0" t="0" r="r" b="b"/>
            <a:pathLst>
              <a:path w="154" h="118">
                <a:moveTo>
                  <a:pt x="0" y="0"/>
                </a:moveTo>
                <a:lnTo>
                  <a:pt x="154" y="59"/>
                </a:lnTo>
                <a:lnTo>
                  <a:pt x="0" y="118"/>
                </a:lnTo>
                <a:lnTo>
                  <a:pt x="0" y="0"/>
                </a:lnTo>
                <a:close/>
              </a:path>
            </a:pathLst>
          </a:custGeom>
          <a:solidFill>
            <a:srgbClr val="018BE9">
              <a:lumMod val="50000"/>
            </a:srgbClr>
          </a:solidFill>
          <a:ln>
            <a:noFill/>
          </a:ln>
        </p:spPr>
        <p:txBody>
          <a:bodyPr vert="horz" wrap="square" lIns="91440" tIns="45720" rIns="91440" bIns="45720" numCol="1" anchor="t" anchorCtr="0" compatLnSpc="1">
            <a:normAutofit fontScale="25000" lnSpcReduction="20000"/>
          </a:bodyPr>
          <a:lstStyle/>
          <a:p>
            <a:endParaRPr lang="zh-CN" altLang="en-US"/>
          </a:p>
        </p:txBody>
      </p:sp>
      <p:sp>
        <p:nvSpPr>
          <p:cNvPr id="4" name="泪滴形 3"/>
          <p:cNvSpPr/>
          <p:nvPr>
            <p:custDataLst>
              <p:tags r:id="rId9"/>
            </p:custDataLst>
          </p:nvPr>
        </p:nvSpPr>
        <p:spPr>
          <a:xfrm rot="8100000">
            <a:off x="1798477" y="3172432"/>
            <a:ext cx="568704" cy="568704"/>
          </a:xfrm>
          <a:prstGeom prst="teardrop">
            <a:avLst>
              <a:gd name="adj" fmla="val 124401"/>
            </a:avLst>
          </a:prstGeom>
          <a:solidFill>
            <a:srgbClr val="CE8D3E"/>
          </a:solidFill>
          <a:ln>
            <a:noFill/>
          </a:ln>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ysClr val="windowText" lastClr="000000"/>
              </a:solidFill>
              <a:sym typeface="Arial" panose="020B0604020202020204" pitchFamily="34" charset="0"/>
            </a:endParaRPr>
          </a:p>
        </p:txBody>
      </p:sp>
      <p:grpSp>
        <p:nvGrpSpPr>
          <p:cNvPr id="19" name="组合 18"/>
          <p:cNvGrpSpPr/>
          <p:nvPr>
            <p:custDataLst>
              <p:tags r:id="rId10"/>
            </p:custDataLst>
          </p:nvPr>
        </p:nvGrpSpPr>
        <p:grpSpPr>
          <a:xfrm>
            <a:off x="1708232" y="3272390"/>
            <a:ext cx="749195" cy="901386"/>
            <a:chOff x="3969918" y="2445351"/>
            <a:chExt cx="1462347" cy="1759409"/>
          </a:xfrm>
        </p:grpSpPr>
        <p:sp>
          <p:nvSpPr>
            <p:cNvPr id="3" name="椭圆 2"/>
            <p:cNvSpPr/>
            <p:nvPr>
              <p:custDataLst>
                <p:tags r:id="rId26"/>
              </p:custDataLst>
            </p:nvPr>
          </p:nvSpPr>
          <p:spPr>
            <a:xfrm>
              <a:off x="3969918" y="3648300"/>
              <a:ext cx="1462347" cy="556460"/>
            </a:xfrm>
            <a:prstGeom prst="ellipse">
              <a:avLst/>
            </a:prstGeom>
            <a:noFill/>
            <a:ln w="50800">
              <a:solidFill>
                <a:srgbClr val="FA8550"/>
              </a:solidFill>
            </a:ln>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fontScale="47500" lnSpcReduction="20000"/>
            </a:bodyPr>
            <a:lstStyle/>
            <a:p>
              <a:pPr algn="ctr"/>
              <a:endParaRPr lang="zh-CN" altLang="en-US">
                <a:solidFill>
                  <a:sysClr val="windowText" lastClr="000000"/>
                </a:solidFill>
                <a:sym typeface="Arial" panose="020B0604020202020204" pitchFamily="34" charset="0"/>
              </a:endParaRPr>
            </a:p>
          </p:txBody>
        </p:sp>
        <p:sp>
          <p:nvSpPr>
            <p:cNvPr id="5" name="椭圆 4"/>
            <p:cNvSpPr/>
            <p:nvPr>
              <p:custDataLst>
                <p:tags r:id="rId27"/>
              </p:custDataLst>
            </p:nvPr>
          </p:nvSpPr>
          <p:spPr>
            <a:xfrm>
              <a:off x="4521983" y="3878223"/>
              <a:ext cx="358219" cy="84287"/>
            </a:xfrm>
            <a:prstGeom prst="ellipse">
              <a:avLst/>
            </a:prstGeom>
            <a:solidFill>
              <a:srgbClr val="CE8D3E"/>
            </a:solidFill>
            <a:ln>
              <a:noFill/>
            </a:ln>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a:solidFill>
                  <a:sysClr val="windowText" lastClr="000000"/>
                </a:solidFill>
                <a:sym typeface="Arial" panose="020B0604020202020204" pitchFamily="34" charset="0"/>
              </a:endParaRPr>
            </a:p>
          </p:txBody>
        </p:sp>
        <p:sp>
          <p:nvSpPr>
            <p:cNvPr id="6" name="椭圆 5"/>
            <p:cNvSpPr/>
            <p:nvPr>
              <p:custDataLst>
                <p:tags r:id="rId28"/>
              </p:custDataLst>
            </p:nvPr>
          </p:nvSpPr>
          <p:spPr>
            <a:xfrm>
              <a:off x="4483915" y="3869267"/>
              <a:ext cx="434354" cy="102200"/>
            </a:xfrm>
            <a:prstGeom prst="ellipse">
              <a:avLst/>
            </a:prstGeom>
            <a:noFill/>
            <a:ln>
              <a:solidFill>
                <a:srgbClr val="CE8D3E">
                  <a:alpha val="50000"/>
                </a:srgbClr>
              </a:solidFill>
            </a:ln>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a:solidFill>
                  <a:sysClr val="windowText" lastClr="000000"/>
                </a:solidFill>
                <a:sym typeface="Arial" panose="020B0604020202020204" pitchFamily="34" charset="0"/>
              </a:endParaRPr>
            </a:p>
          </p:txBody>
        </p:sp>
        <p:sp>
          <p:nvSpPr>
            <p:cNvPr id="7" name="文本框 6"/>
            <p:cNvSpPr txBox="1"/>
            <p:nvPr>
              <p:custDataLst>
                <p:tags r:id="rId29"/>
              </p:custDataLst>
            </p:nvPr>
          </p:nvSpPr>
          <p:spPr>
            <a:xfrm>
              <a:off x="4051722" y="2445351"/>
              <a:ext cx="1297706" cy="1000237"/>
            </a:xfrm>
            <a:prstGeom prst="rect">
              <a:avLst/>
            </a:prstGeom>
            <a:noFill/>
          </p:spPr>
          <p:txBody>
            <a:bodyPr wrap="square" rtlCol="0">
              <a:normAutofit fontScale="90000"/>
            </a:bodyPr>
            <a:lstStyle/>
            <a:p>
              <a:pPr algn="ctr">
                <a:lnSpc>
                  <a:spcPct val="110000"/>
                </a:lnSpc>
              </a:pPr>
              <a:r>
                <a:rPr lang="zh-CN" altLang="en-US" sz="2000" dirty="0">
                  <a:solidFill>
                    <a:sysClr val="window" lastClr="FFFFFF"/>
                  </a:solidFill>
                  <a:latin typeface="標楷體" panose="03000509000000000000" pitchFamily="65" charset="-120"/>
                  <a:ea typeface="標楷體" panose="03000509000000000000" pitchFamily="65" charset="-120"/>
                  <a:sym typeface="Arial" panose="020B0604020202020204" pitchFamily="34" charset="0"/>
                </a:rPr>
                <a:t>台北</a:t>
              </a:r>
            </a:p>
          </p:txBody>
        </p:sp>
        <p:sp>
          <p:nvSpPr>
            <p:cNvPr id="8" name="等腰三角形 7"/>
            <p:cNvSpPr/>
            <p:nvPr>
              <p:custDataLst>
                <p:tags r:id="rId30"/>
              </p:custDataLst>
            </p:nvPr>
          </p:nvSpPr>
          <p:spPr>
            <a:xfrm rot="10800000">
              <a:off x="4582840" y="3444417"/>
              <a:ext cx="236504" cy="203883"/>
            </a:xfrm>
            <a:prstGeom prst="triangle">
              <a:avLst/>
            </a:prstGeom>
            <a:solidFill>
              <a:sysClr val="window" lastClr="FFFFFF"/>
            </a:solidFill>
            <a:ln>
              <a:noFill/>
            </a:ln>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a:solidFill>
                  <a:sysClr val="windowText" lastClr="000000"/>
                </a:solidFill>
                <a:sym typeface="Arial" panose="020B0604020202020204" pitchFamily="34" charset="0"/>
              </a:endParaRPr>
            </a:p>
          </p:txBody>
        </p:sp>
      </p:grpSp>
      <p:grpSp>
        <p:nvGrpSpPr>
          <p:cNvPr id="16" name="组合 15"/>
          <p:cNvGrpSpPr/>
          <p:nvPr>
            <p:custDataLst>
              <p:tags r:id="rId11"/>
            </p:custDataLst>
          </p:nvPr>
        </p:nvGrpSpPr>
        <p:grpSpPr>
          <a:xfrm>
            <a:off x="1193801" y="4537892"/>
            <a:ext cx="1618295" cy="472440"/>
            <a:chOff x="2765637" y="5501206"/>
            <a:chExt cx="3158737" cy="922152"/>
          </a:xfrm>
        </p:grpSpPr>
        <p:sp>
          <p:nvSpPr>
            <p:cNvPr id="12" name="椭圆 11"/>
            <p:cNvSpPr/>
            <p:nvPr>
              <p:custDataLst>
                <p:tags r:id="rId22"/>
              </p:custDataLst>
            </p:nvPr>
          </p:nvSpPr>
          <p:spPr>
            <a:xfrm>
              <a:off x="5511946" y="5919165"/>
              <a:ext cx="412428" cy="156940"/>
            </a:xfrm>
            <a:prstGeom prst="ellipse">
              <a:avLst/>
            </a:prstGeom>
            <a:noFill/>
            <a:ln w="50800">
              <a:solidFill>
                <a:srgbClr val="FA8550"/>
              </a:solidFill>
            </a:ln>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a:solidFill>
                  <a:sysClr val="windowText" lastClr="000000"/>
                </a:solidFill>
                <a:sym typeface="Arial" panose="020B0604020202020204" pitchFamily="34" charset="0"/>
              </a:endParaRPr>
            </a:p>
          </p:txBody>
        </p:sp>
        <p:sp>
          <p:nvSpPr>
            <p:cNvPr id="2" name="任意多边形 1"/>
            <p:cNvSpPr/>
            <p:nvPr>
              <p:custDataLst>
                <p:tags r:id="rId23"/>
              </p:custDataLst>
            </p:nvPr>
          </p:nvSpPr>
          <p:spPr>
            <a:xfrm>
              <a:off x="5563581" y="5534936"/>
              <a:ext cx="300767" cy="373365"/>
            </a:xfrm>
            <a:custGeom>
              <a:avLst/>
              <a:gdLst>
                <a:gd name="connsiteX0" fmla="*/ 69058 w 414338"/>
                <a:gd name="connsiteY0" fmla="*/ 0 h 514350"/>
                <a:gd name="connsiteX1" fmla="*/ 345280 w 414338"/>
                <a:gd name="connsiteY1" fmla="*/ 0 h 514350"/>
                <a:gd name="connsiteX2" fmla="*/ 414338 w 414338"/>
                <a:gd name="connsiteY2" fmla="*/ 69058 h 514350"/>
                <a:gd name="connsiteX3" fmla="*/ 414338 w 414338"/>
                <a:gd name="connsiteY3" fmla="*/ 345280 h 514350"/>
                <a:gd name="connsiteX4" fmla="*/ 345280 w 414338"/>
                <a:gd name="connsiteY4" fmla="*/ 414338 h 514350"/>
                <a:gd name="connsiteX5" fmla="*/ 265176 w 414338"/>
                <a:gd name="connsiteY5" fmla="*/ 414338 h 514350"/>
                <a:gd name="connsiteX6" fmla="*/ 207169 w 414338"/>
                <a:gd name="connsiteY6" fmla="*/ 514350 h 514350"/>
                <a:gd name="connsiteX7" fmla="*/ 149162 w 414338"/>
                <a:gd name="connsiteY7" fmla="*/ 414338 h 514350"/>
                <a:gd name="connsiteX8" fmla="*/ 69058 w 414338"/>
                <a:gd name="connsiteY8" fmla="*/ 414338 h 514350"/>
                <a:gd name="connsiteX9" fmla="*/ 0 w 414338"/>
                <a:gd name="connsiteY9" fmla="*/ 345280 h 514350"/>
                <a:gd name="connsiteX10" fmla="*/ 0 w 414338"/>
                <a:gd name="connsiteY10" fmla="*/ 69058 h 514350"/>
                <a:gd name="connsiteX11" fmla="*/ 69058 w 414338"/>
                <a:gd name="connsiteY11"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4338" h="514350">
                  <a:moveTo>
                    <a:pt x="69058" y="0"/>
                  </a:moveTo>
                  <a:lnTo>
                    <a:pt x="345280" y="0"/>
                  </a:lnTo>
                  <a:cubicBezTo>
                    <a:pt x="383420" y="0"/>
                    <a:pt x="414338" y="30918"/>
                    <a:pt x="414338" y="69058"/>
                  </a:cubicBezTo>
                  <a:lnTo>
                    <a:pt x="414338" y="345280"/>
                  </a:lnTo>
                  <a:cubicBezTo>
                    <a:pt x="414338" y="383420"/>
                    <a:pt x="383420" y="414338"/>
                    <a:pt x="345280" y="414338"/>
                  </a:cubicBezTo>
                  <a:lnTo>
                    <a:pt x="265176" y="414338"/>
                  </a:lnTo>
                  <a:lnTo>
                    <a:pt x="207169" y="514350"/>
                  </a:lnTo>
                  <a:lnTo>
                    <a:pt x="149162" y="414338"/>
                  </a:lnTo>
                  <a:lnTo>
                    <a:pt x="69058" y="414338"/>
                  </a:lnTo>
                  <a:cubicBezTo>
                    <a:pt x="30918" y="414338"/>
                    <a:pt x="0" y="383420"/>
                    <a:pt x="0" y="345280"/>
                  </a:cubicBezTo>
                  <a:lnTo>
                    <a:pt x="0" y="69058"/>
                  </a:lnTo>
                  <a:cubicBezTo>
                    <a:pt x="0" y="30918"/>
                    <a:pt x="30918" y="0"/>
                    <a:pt x="69058" y="0"/>
                  </a:cubicBezTo>
                  <a:close/>
                </a:path>
              </a:pathLst>
            </a:custGeom>
            <a:solidFill>
              <a:srgbClr val="FA8550"/>
            </a:solidFill>
            <a:ln>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40000" lnSpcReduction="20000"/>
            </a:bodyPr>
            <a:lstStyle/>
            <a:p>
              <a:pPr algn="ctr"/>
              <a:endParaRPr lang="zh-CN" altLang="en-US">
                <a:solidFill>
                  <a:sysClr val="windowText" lastClr="000000"/>
                </a:solidFill>
                <a:sym typeface="Arial" panose="020B0604020202020204" pitchFamily="34" charset="0"/>
              </a:endParaRPr>
            </a:p>
          </p:txBody>
        </p:sp>
        <p:sp>
          <p:nvSpPr>
            <p:cNvPr id="15" name="Freeform 20"/>
            <p:cNvSpPr/>
            <p:nvPr>
              <p:custDataLst>
                <p:tags r:id="rId24"/>
              </p:custDataLst>
            </p:nvPr>
          </p:nvSpPr>
          <p:spPr bwMode="auto">
            <a:xfrm>
              <a:off x="5584220" y="5577792"/>
              <a:ext cx="254198" cy="254200"/>
            </a:xfrm>
            <a:custGeom>
              <a:avLst/>
              <a:gdLst>
                <a:gd name="T0" fmla="*/ 60 w 60"/>
                <a:gd name="T1" fmla="*/ 22 h 60"/>
                <a:gd name="T2" fmla="*/ 30 w 60"/>
                <a:gd name="T3" fmla="*/ 0 h 60"/>
                <a:gd name="T4" fmla="*/ 0 w 60"/>
                <a:gd name="T5" fmla="*/ 22 h 60"/>
                <a:gd name="T6" fmla="*/ 30 w 60"/>
                <a:gd name="T7" fmla="*/ 44 h 60"/>
                <a:gd name="T8" fmla="*/ 33 w 60"/>
                <a:gd name="T9" fmla="*/ 44 h 60"/>
                <a:gd name="T10" fmla="*/ 35 w 60"/>
                <a:gd name="T11" fmla="*/ 44 h 60"/>
                <a:gd name="T12" fmla="*/ 37 w 60"/>
                <a:gd name="T13" fmla="*/ 43 h 60"/>
                <a:gd name="T14" fmla="*/ 32 w 60"/>
                <a:gd name="T15" fmla="*/ 60 h 60"/>
                <a:gd name="T16" fmla="*/ 60 w 60"/>
                <a:gd name="T17" fmla="*/ 24 h 60"/>
                <a:gd name="T18" fmla="*/ 60 w 60"/>
                <a:gd name="T19" fmla="*/ 23 h 60"/>
                <a:gd name="T20" fmla="*/ 60 w 60"/>
                <a:gd name="T21"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60" y="22"/>
                  </a:moveTo>
                  <a:cubicBezTo>
                    <a:pt x="60" y="10"/>
                    <a:pt x="47" y="0"/>
                    <a:pt x="30" y="0"/>
                  </a:cubicBezTo>
                  <a:cubicBezTo>
                    <a:pt x="13" y="0"/>
                    <a:pt x="0" y="10"/>
                    <a:pt x="0" y="22"/>
                  </a:cubicBezTo>
                  <a:cubicBezTo>
                    <a:pt x="0" y="34"/>
                    <a:pt x="13" y="44"/>
                    <a:pt x="30" y="44"/>
                  </a:cubicBezTo>
                  <a:cubicBezTo>
                    <a:pt x="31" y="44"/>
                    <a:pt x="32" y="44"/>
                    <a:pt x="33" y="44"/>
                  </a:cubicBezTo>
                  <a:cubicBezTo>
                    <a:pt x="33" y="44"/>
                    <a:pt x="34" y="44"/>
                    <a:pt x="35" y="44"/>
                  </a:cubicBezTo>
                  <a:cubicBezTo>
                    <a:pt x="36" y="44"/>
                    <a:pt x="37" y="43"/>
                    <a:pt x="37" y="43"/>
                  </a:cubicBezTo>
                  <a:cubicBezTo>
                    <a:pt x="37" y="50"/>
                    <a:pt x="36" y="56"/>
                    <a:pt x="32" y="60"/>
                  </a:cubicBezTo>
                  <a:cubicBezTo>
                    <a:pt x="32" y="60"/>
                    <a:pt x="60" y="36"/>
                    <a:pt x="60" y="24"/>
                  </a:cubicBezTo>
                  <a:cubicBezTo>
                    <a:pt x="60" y="24"/>
                    <a:pt x="60" y="24"/>
                    <a:pt x="60" y="23"/>
                  </a:cubicBezTo>
                  <a:cubicBezTo>
                    <a:pt x="60" y="23"/>
                    <a:pt x="60" y="22"/>
                    <a:pt x="60" y="22"/>
                  </a:cubicBezTo>
                  <a:close/>
                </a:path>
              </a:pathLst>
            </a:custGeom>
            <a:solidFill>
              <a:srgbClr val="FFFFFF"/>
            </a:solidFill>
            <a:ln>
              <a:noFill/>
            </a:ln>
          </p:spPr>
          <p:txBody>
            <a:bodyPr vert="horz" wrap="square" lIns="91440" tIns="45720" rIns="91440" bIns="45720" numCol="1" anchor="t" anchorCtr="0" compatLnSpc="1">
              <a:normAutofit fontScale="25000" lnSpcReduction="20000"/>
            </a:bodyPr>
            <a:lstStyle/>
            <a:p>
              <a:endParaRPr lang="zh-CN" altLang="en-US">
                <a:sym typeface="Arial" panose="020B0604020202020204" pitchFamily="34" charset="0"/>
              </a:endParaRPr>
            </a:p>
          </p:txBody>
        </p:sp>
        <p:sp>
          <p:nvSpPr>
            <p:cNvPr id="38" name="矩形 37"/>
            <p:cNvSpPr/>
            <p:nvPr>
              <p:custDataLst>
                <p:tags r:id="rId25"/>
              </p:custDataLst>
            </p:nvPr>
          </p:nvSpPr>
          <p:spPr>
            <a:xfrm>
              <a:off x="2765637" y="5501206"/>
              <a:ext cx="2720223" cy="922152"/>
            </a:xfrm>
            <a:prstGeom prst="rect">
              <a:avLst/>
            </a:prstGeom>
          </p:spPr>
          <p:txBody>
            <a:bodyPr wrap="square">
              <a:normAutofit fontScale="82500" lnSpcReduction="10000"/>
            </a:bodyPr>
            <a:lstStyle/>
            <a:p>
              <a:pPr algn="r"/>
              <a:r>
                <a:rPr lang="zh-CN" altLang="da-DK" dirty="0">
                  <a:latin typeface="標楷體" panose="03000509000000000000" pitchFamily="65" charset="-120"/>
                  <a:ea typeface="標楷體" panose="03000509000000000000" pitchFamily="65" charset="-120"/>
                  <a:sym typeface="Arial" panose="020B0604020202020204" pitchFamily="34" charset="0"/>
                </a:rPr>
                <a:t>士林區</a:t>
              </a:r>
              <a:r>
                <a:rPr lang="zh-TW" altLang="en-US" dirty="0">
                  <a:latin typeface="標楷體" panose="03000509000000000000" pitchFamily="65" charset="-120"/>
                  <a:ea typeface="標楷體" panose="03000509000000000000" pitchFamily="65" charset="-120"/>
                  <a:sym typeface="Arial" panose="020B0604020202020204" pitchFamily="34" charset="0"/>
                </a:rPr>
                <a:t>繁</a:t>
              </a:r>
              <a:r>
                <a:rPr lang="zh-CN" altLang="da-DK" dirty="0">
                  <a:latin typeface="標楷體" panose="03000509000000000000" pitchFamily="65" charset="-120"/>
                  <a:ea typeface="標楷體" panose="03000509000000000000" pitchFamily="65" charset="-120"/>
                  <a:sym typeface="Arial" panose="020B0604020202020204" pitchFamily="34" charset="0"/>
                </a:rPr>
                <a:t>忙度</a:t>
              </a:r>
            </a:p>
          </p:txBody>
        </p:sp>
      </p:grpSp>
      <p:grpSp>
        <p:nvGrpSpPr>
          <p:cNvPr id="9" name="组合 8"/>
          <p:cNvGrpSpPr/>
          <p:nvPr>
            <p:custDataLst>
              <p:tags r:id="rId12"/>
            </p:custDataLst>
          </p:nvPr>
        </p:nvGrpSpPr>
        <p:grpSpPr>
          <a:xfrm>
            <a:off x="298857" y="3692467"/>
            <a:ext cx="1412360" cy="585312"/>
            <a:chOff x="1218969" y="3535262"/>
            <a:chExt cx="2756774" cy="1142465"/>
          </a:xfrm>
        </p:grpSpPr>
        <p:sp>
          <p:nvSpPr>
            <p:cNvPr id="10" name="椭圆 9"/>
            <p:cNvSpPr/>
            <p:nvPr>
              <p:custDataLst>
                <p:tags r:id="rId18"/>
              </p:custDataLst>
            </p:nvPr>
          </p:nvSpPr>
          <p:spPr>
            <a:xfrm>
              <a:off x="1218969" y="4520787"/>
              <a:ext cx="412428" cy="156940"/>
            </a:xfrm>
            <a:prstGeom prst="ellipse">
              <a:avLst/>
            </a:prstGeom>
            <a:noFill/>
            <a:ln w="50800">
              <a:solidFill>
                <a:srgbClr val="FA8550"/>
              </a:solidFill>
            </a:ln>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a:solidFill>
                  <a:sysClr val="windowText" lastClr="000000"/>
                </a:solidFill>
                <a:sym typeface="Arial" panose="020B0604020202020204" pitchFamily="34" charset="0"/>
              </a:endParaRPr>
            </a:p>
          </p:txBody>
        </p:sp>
        <p:sp>
          <p:nvSpPr>
            <p:cNvPr id="23" name="任意多边形 22"/>
            <p:cNvSpPr/>
            <p:nvPr>
              <p:custDataLst>
                <p:tags r:id="rId19"/>
              </p:custDataLst>
            </p:nvPr>
          </p:nvSpPr>
          <p:spPr>
            <a:xfrm>
              <a:off x="1274800" y="4156379"/>
              <a:ext cx="300767" cy="373365"/>
            </a:xfrm>
            <a:custGeom>
              <a:avLst/>
              <a:gdLst>
                <a:gd name="connsiteX0" fmla="*/ 69058 w 414338"/>
                <a:gd name="connsiteY0" fmla="*/ 0 h 514350"/>
                <a:gd name="connsiteX1" fmla="*/ 345280 w 414338"/>
                <a:gd name="connsiteY1" fmla="*/ 0 h 514350"/>
                <a:gd name="connsiteX2" fmla="*/ 414338 w 414338"/>
                <a:gd name="connsiteY2" fmla="*/ 69058 h 514350"/>
                <a:gd name="connsiteX3" fmla="*/ 414338 w 414338"/>
                <a:gd name="connsiteY3" fmla="*/ 345280 h 514350"/>
                <a:gd name="connsiteX4" fmla="*/ 345280 w 414338"/>
                <a:gd name="connsiteY4" fmla="*/ 414338 h 514350"/>
                <a:gd name="connsiteX5" fmla="*/ 265176 w 414338"/>
                <a:gd name="connsiteY5" fmla="*/ 414338 h 514350"/>
                <a:gd name="connsiteX6" fmla="*/ 207169 w 414338"/>
                <a:gd name="connsiteY6" fmla="*/ 514350 h 514350"/>
                <a:gd name="connsiteX7" fmla="*/ 149162 w 414338"/>
                <a:gd name="connsiteY7" fmla="*/ 414338 h 514350"/>
                <a:gd name="connsiteX8" fmla="*/ 69058 w 414338"/>
                <a:gd name="connsiteY8" fmla="*/ 414338 h 514350"/>
                <a:gd name="connsiteX9" fmla="*/ 0 w 414338"/>
                <a:gd name="connsiteY9" fmla="*/ 345280 h 514350"/>
                <a:gd name="connsiteX10" fmla="*/ 0 w 414338"/>
                <a:gd name="connsiteY10" fmla="*/ 69058 h 514350"/>
                <a:gd name="connsiteX11" fmla="*/ 69058 w 414338"/>
                <a:gd name="connsiteY11"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4338" h="514350">
                  <a:moveTo>
                    <a:pt x="69058" y="0"/>
                  </a:moveTo>
                  <a:lnTo>
                    <a:pt x="345280" y="0"/>
                  </a:lnTo>
                  <a:cubicBezTo>
                    <a:pt x="383420" y="0"/>
                    <a:pt x="414338" y="30918"/>
                    <a:pt x="414338" y="69058"/>
                  </a:cubicBezTo>
                  <a:lnTo>
                    <a:pt x="414338" y="345280"/>
                  </a:lnTo>
                  <a:cubicBezTo>
                    <a:pt x="414338" y="383420"/>
                    <a:pt x="383420" y="414338"/>
                    <a:pt x="345280" y="414338"/>
                  </a:cubicBezTo>
                  <a:lnTo>
                    <a:pt x="265176" y="414338"/>
                  </a:lnTo>
                  <a:lnTo>
                    <a:pt x="207169" y="514350"/>
                  </a:lnTo>
                  <a:lnTo>
                    <a:pt x="149162" y="414338"/>
                  </a:lnTo>
                  <a:lnTo>
                    <a:pt x="69058" y="414338"/>
                  </a:lnTo>
                  <a:cubicBezTo>
                    <a:pt x="30918" y="414338"/>
                    <a:pt x="0" y="383420"/>
                    <a:pt x="0" y="345280"/>
                  </a:cubicBezTo>
                  <a:lnTo>
                    <a:pt x="0" y="69058"/>
                  </a:lnTo>
                  <a:cubicBezTo>
                    <a:pt x="0" y="30918"/>
                    <a:pt x="30918" y="0"/>
                    <a:pt x="69058" y="0"/>
                  </a:cubicBezTo>
                  <a:close/>
                </a:path>
              </a:pathLst>
            </a:custGeom>
            <a:solidFill>
              <a:srgbClr val="FA8550"/>
            </a:solidFill>
            <a:ln>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40000" lnSpcReduction="20000"/>
            </a:bodyPr>
            <a:lstStyle/>
            <a:p>
              <a:pPr algn="ctr"/>
              <a:endParaRPr lang="zh-CN" altLang="en-US">
                <a:solidFill>
                  <a:sysClr val="windowText" lastClr="000000"/>
                </a:solidFill>
                <a:sym typeface="Arial" panose="020B0604020202020204" pitchFamily="34" charset="0"/>
              </a:endParaRPr>
            </a:p>
          </p:txBody>
        </p:sp>
        <p:sp>
          <p:nvSpPr>
            <p:cNvPr id="24" name="Freeform 23"/>
            <p:cNvSpPr>
              <a:spLocks noEditPoints="1"/>
            </p:cNvSpPr>
            <p:nvPr>
              <p:custDataLst>
                <p:tags r:id="rId20"/>
              </p:custDataLst>
            </p:nvPr>
          </p:nvSpPr>
          <p:spPr bwMode="auto">
            <a:xfrm>
              <a:off x="1298084" y="4204550"/>
              <a:ext cx="254199" cy="186174"/>
            </a:xfrm>
            <a:custGeom>
              <a:avLst/>
              <a:gdLst>
                <a:gd name="T0" fmla="*/ 52 w 60"/>
                <a:gd name="T1" fmla="*/ 0 h 44"/>
                <a:gd name="T2" fmla="*/ 8 w 60"/>
                <a:gd name="T3" fmla="*/ 0 h 44"/>
                <a:gd name="T4" fmla="*/ 0 w 60"/>
                <a:gd name="T5" fmla="*/ 8 h 44"/>
                <a:gd name="T6" fmla="*/ 0 w 60"/>
                <a:gd name="T7" fmla="*/ 36 h 44"/>
                <a:gd name="T8" fmla="*/ 8 w 60"/>
                <a:gd name="T9" fmla="*/ 44 h 44"/>
                <a:gd name="T10" fmla="*/ 52 w 60"/>
                <a:gd name="T11" fmla="*/ 44 h 44"/>
                <a:gd name="T12" fmla="*/ 60 w 60"/>
                <a:gd name="T13" fmla="*/ 36 h 44"/>
                <a:gd name="T14" fmla="*/ 60 w 60"/>
                <a:gd name="T15" fmla="*/ 8 h 44"/>
                <a:gd name="T16" fmla="*/ 52 w 60"/>
                <a:gd name="T17" fmla="*/ 0 h 44"/>
                <a:gd name="T18" fmla="*/ 52 w 60"/>
                <a:gd name="T19" fmla="*/ 32 h 44"/>
                <a:gd name="T20" fmla="*/ 48 w 60"/>
                <a:gd name="T21" fmla="*/ 36 h 44"/>
                <a:gd name="T22" fmla="*/ 38 w 60"/>
                <a:gd name="T23" fmla="*/ 26 h 44"/>
                <a:gd name="T24" fmla="*/ 32 w 60"/>
                <a:gd name="T25" fmla="*/ 32 h 44"/>
                <a:gd name="T26" fmla="*/ 28 w 60"/>
                <a:gd name="T27" fmla="*/ 32 h 44"/>
                <a:gd name="T28" fmla="*/ 22 w 60"/>
                <a:gd name="T29" fmla="*/ 26 h 44"/>
                <a:gd name="T30" fmla="*/ 12 w 60"/>
                <a:gd name="T31" fmla="*/ 36 h 44"/>
                <a:gd name="T32" fmla="*/ 8 w 60"/>
                <a:gd name="T33" fmla="*/ 32 h 44"/>
                <a:gd name="T34" fmla="*/ 18 w 60"/>
                <a:gd name="T35" fmla="*/ 22 h 44"/>
                <a:gd name="T36" fmla="*/ 16 w 60"/>
                <a:gd name="T37" fmla="*/ 20 h 44"/>
                <a:gd name="T38" fmla="*/ 8 w 60"/>
                <a:gd name="T39" fmla="*/ 12 h 44"/>
                <a:gd name="T40" fmla="*/ 12 w 60"/>
                <a:gd name="T41" fmla="*/ 8 h 44"/>
                <a:gd name="T42" fmla="*/ 28 w 60"/>
                <a:gd name="T43" fmla="*/ 24 h 44"/>
                <a:gd name="T44" fmla="*/ 32 w 60"/>
                <a:gd name="T45" fmla="*/ 24 h 44"/>
                <a:gd name="T46" fmla="*/ 48 w 60"/>
                <a:gd name="T47" fmla="*/ 8 h 44"/>
                <a:gd name="T48" fmla="*/ 52 w 60"/>
                <a:gd name="T49" fmla="*/ 12 h 44"/>
                <a:gd name="T50" fmla="*/ 44 w 60"/>
                <a:gd name="T51" fmla="*/ 20 h 44"/>
                <a:gd name="T52" fmla="*/ 42 w 60"/>
                <a:gd name="T53" fmla="*/ 22 h 44"/>
                <a:gd name="T54" fmla="*/ 52 w 60"/>
                <a:gd name="T55"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 h="44">
                  <a:moveTo>
                    <a:pt x="52" y="0"/>
                  </a:moveTo>
                  <a:cubicBezTo>
                    <a:pt x="8" y="0"/>
                    <a:pt x="8" y="0"/>
                    <a:pt x="8" y="0"/>
                  </a:cubicBezTo>
                  <a:cubicBezTo>
                    <a:pt x="4" y="0"/>
                    <a:pt x="0" y="4"/>
                    <a:pt x="0" y="8"/>
                  </a:cubicBezTo>
                  <a:cubicBezTo>
                    <a:pt x="0" y="36"/>
                    <a:pt x="0" y="36"/>
                    <a:pt x="0" y="36"/>
                  </a:cubicBezTo>
                  <a:cubicBezTo>
                    <a:pt x="0" y="40"/>
                    <a:pt x="4" y="44"/>
                    <a:pt x="8" y="44"/>
                  </a:cubicBezTo>
                  <a:cubicBezTo>
                    <a:pt x="52" y="44"/>
                    <a:pt x="52" y="44"/>
                    <a:pt x="52" y="44"/>
                  </a:cubicBezTo>
                  <a:cubicBezTo>
                    <a:pt x="56" y="44"/>
                    <a:pt x="60" y="40"/>
                    <a:pt x="60" y="36"/>
                  </a:cubicBezTo>
                  <a:cubicBezTo>
                    <a:pt x="60" y="8"/>
                    <a:pt x="60" y="8"/>
                    <a:pt x="60" y="8"/>
                  </a:cubicBezTo>
                  <a:cubicBezTo>
                    <a:pt x="60" y="4"/>
                    <a:pt x="56" y="0"/>
                    <a:pt x="52" y="0"/>
                  </a:cubicBezTo>
                  <a:close/>
                  <a:moveTo>
                    <a:pt x="52" y="32"/>
                  </a:moveTo>
                  <a:cubicBezTo>
                    <a:pt x="48" y="36"/>
                    <a:pt x="48" y="36"/>
                    <a:pt x="48" y="36"/>
                  </a:cubicBezTo>
                  <a:cubicBezTo>
                    <a:pt x="38" y="26"/>
                    <a:pt x="38" y="26"/>
                    <a:pt x="38" y="26"/>
                  </a:cubicBezTo>
                  <a:cubicBezTo>
                    <a:pt x="32" y="32"/>
                    <a:pt x="32" y="32"/>
                    <a:pt x="32" y="32"/>
                  </a:cubicBezTo>
                  <a:cubicBezTo>
                    <a:pt x="28" y="32"/>
                    <a:pt x="28" y="32"/>
                    <a:pt x="28" y="32"/>
                  </a:cubicBezTo>
                  <a:cubicBezTo>
                    <a:pt x="22" y="26"/>
                    <a:pt x="22" y="26"/>
                    <a:pt x="22" y="26"/>
                  </a:cubicBezTo>
                  <a:cubicBezTo>
                    <a:pt x="12" y="36"/>
                    <a:pt x="12" y="36"/>
                    <a:pt x="12" y="36"/>
                  </a:cubicBezTo>
                  <a:cubicBezTo>
                    <a:pt x="8" y="32"/>
                    <a:pt x="8" y="32"/>
                    <a:pt x="8" y="32"/>
                  </a:cubicBezTo>
                  <a:cubicBezTo>
                    <a:pt x="18" y="22"/>
                    <a:pt x="18" y="22"/>
                    <a:pt x="18" y="22"/>
                  </a:cubicBezTo>
                  <a:cubicBezTo>
                    <a:pt x="16" y="20"/>
                    <a:pt x="16" y="20"/>
                    <a:pt x="16" y="20"/>
                  </a:cubicBezTo>
                  <a:cubicBezTo>
                    <a:pt x="8" y="12"/>
                    <a:pt x="8" y="12"/>
                    <a:pt x="8" y="12"/>
                  </a:cubicBezTo>
                  <a:cubicBezTo>
                    <a:pt x="12" y="8"/>
                    <a:pt x="12" y="8"/>
                    <a:pt x="12" y="8"/>
                  </a:cubicBezTo>
                  <a:cubicBezTo>
                    <a:pt x="28" y="24"/>
                    <a:pt x="28" y="24"/>
                    <a:pt x="28" y="24"/>
                  </a:cubicBezTo>
                  <a:cubicBezTo>
                    <a:pt x="32" y="24"/>
                    <a:pt x="32" y="24"/>
                    <a:pt x="32" y="24"/>
                  </a:cubicBezTo>
                  <a:cubicBezTo>
                    <a:pt x="48" y="8"/>
                    <a:pt x="48" y="8"/>
                    <a:pt x="48" y="8"/>
                  </a:cubicBezTo>
                  <a:cubicBezTo>
                    <a:pt x="52" y="12"/>
                    <a:pt x="52" y="12"/>
                    <a:pt x="52" y="12"/>
                  </a:cubicBezTo>
                  <a:cubicBezTo>
                    <a:pt x="44" y="20"/>
                    <a:pt x="44" y="20"/>
                    <a:pt x="44" y="20"/>
                  </a:cubicBezTo>
                  <a:cubicBezTo>
                    <a:pt x="42" y="22"/>
                    <a:pt x="42" y="22"/>
                    <a:pt x="42" y="22"/>
                  </a:cubicBezTo>
                  <a:lnTo>
                    <a:pt x="52" y="32"/>
                  </a:lnTo>
                  <a:close/>
                </a:path>
              </a:pathLst>
            </a:custGeom>
            <a:solidFill>
              <a:srgbClr val="FFFFFF"/>
            </a:solidFill>
            <a:ln>
              <a:noFill/>
            </a:ln>
          </p:spPr>
          <p:txBody>
            <a:bodyPr vert="horz" wrap="square" lIns="91440" tIns="45720" rIns="91440" bIns="45720" numCol="1" anchor="t" anchorCtr="0" compatLnSpc="1">
              <a:normAutofit fontScale="25000" lnSpcReduction="20000"/>
            </a:bodyPr>
            <a:lstStyle/>
            <a:p>
              <a:endParaRPr lang="zh-CN" altLang="en-US">
                <a:sym typeface="Arial" panose="020B0604020202020204" pitchFamily="34" charset="0"/>
              </a:endParaRPr>
            </a:p>
          </p:txBody>
        </p:sp>
        <p:sp>
          <p:nvSpPr>
            <p:cNvPr id="39" name="矩形 38"/>
            <p:cNvSpPr/>
            <p:nvPr>
              <p:custDataLst>
                <p:tags r:id="rId21"/>
              </p:custDataLst>
            </p:nvPr>
          </p:nvSpPr>
          <p:spPr>
            <a:xfrm>
              <a:off x="1347076" y="3535262"/>
              <a:ext cx="2628667" cy="845305"/>
            </a:xfrm>
            <a:prstGeom prst="rect">
              <a:avLst/>
            </a:prstGeom>
          </p:spPr>
          <p:txBody>
            <a:bodyPr wrap="square">
              <a:normAutofit fontScale="82500" lnSpcReduction="10000"/>
            </a:bodyPr>
            <a:lstStyle/>
            <a:p>
              <a:r>
                <a:rPr lang="zh-CN" altLang="da-DK" dirty="0">
                  <a:latin typeface="標楷體" panose="03000509000000000000" pitchFamily="65" charset="-120"/>
                  <a:ea typeface="標楷體" panose="03000509000000000000" pitchFamily="65" charset="-120"/>
                  <a:sym typeface="Arial" panose="020B0604020202020204" pitchFamily="34" charset="0"/>
                </a:rPr>
                <a:t>中山區繁忙度</a:t>
              </a:r>
            </a:p>
          </p:txBody>
        </p:sp>
      </p:grpSp>
      <p:grpSp>
        <p:nvGrpSpPr>
          <p:cNvPr id="13" name="组合 12"/>
          <p:cNvGrpSpPr/>
          <p:nvPr>
            <p:custDataLst>
              <p:tags r:id="rId13"/>
            </p:custDataLst>
          </p:nvPr>
        </p:nvGrpSpPr>
        <p:grpSpPr>
          <a:xfrm>
            <a:off x="2678793" y="3608463"/>
            <a:ext cx="1774674" cy="525145"/>
            <a:chOff x="5838135" y="4097168"/>
            <a:chExt cx="3463973" cy="1025026"/>
          </a:xfrm>
        </p:grpSpPr>
        <p:sp>
          <p:nvSpPr>
            <p:cNvPr id="17" name="椭圆 16"/>
            <p:cNvSpPr/>
            <p:nvPr>
              <p:custDataLst>
                <p:tags r:id="rId14"/>
              </p:custDataLst>
            </p:nvPr>
          </p:nvSpPr>
          <p:spPr>
            <a:xfrm>
              <a:off x="5838135" y="4839135"/>
              <a:ext cx="412428" cy="156940"/>
            </a:xfrm>
            <a:prstGeom prst="ellipse">
              <a:avLst/>
            </a:prstGeom>
            <a:noFill/>
            <a:ln w="50800">
              <a:solidFill>
                <a:srgbClr val="FA8550"/>
              </a:solidFill>
            </a:ln>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a:solidFill>
                  <a:sysClr val="windowText" lastClr="000000"/>
                </a:solidFill>
                <a:sym typeface="Arial" panose="020B0604020202020204" pitchFamily="34" charset="0"/>
              </a:endParaRPr>
            </a:p>
          </p:txBody>
        </p:sp>
        <p:sp>
          <p:nvSpPr>
            <p:cNvPr id="20" name="任意多边形 19"/>
            <p:cNvSpPr/>
            <p:nvPr>
              <p:custDataLst>
                <p:tags r:id="rId15"/>
              </p:custDataLst>
            </p:nvPr>
          </p:nvSpPr>
          <p:spPr>
            <a:xfrm>
              <a:off x="5882214" y="4459299"/>
              <a:ext cx="300767" cy="373365"/>
            </a:xfrm>
            <a:custGeom>
              <a:avLst/>
              <a:gdLst>
                <a:gd name="connsiteX0" fmla="*/ 69058 w 414338"/>
                <a:gd name="connsiteY0" fmla="*/ 0 h 514350"/>
                <a:gd name="connsiteX1" fmla="*/ 345280 w 414338"/>
                <a:gd name="connsiteY1" fmla="*/ 0 h 514350"/>
                <a:gd name="connsiteX2" fmla="*/ 414338 w 414338"/>
                <a:gd name="connsiteY2" fmla="*/ 69058 h 514350"/>
                <a:gd name="connsiteX3" fmla="*/ 414338 w 414338"/>
                <a:gd name="connsiteY3" fmla="*/ 345280 h 514350"/>
                <a:gd name="connsiteX4" fmla="*/ 345280 w 414338"/>
                <a:gd name="connsiteY4" fmla="*/ 414338 h 514350"/>
                <a:gd name="connsiteX5" fmla="*/ 265176 w 414338"/>
                <a:gd name="connsiteY5" fmla="*/ 414338 h 514350"/>
                <a:gd name="connsiteX6" fmla="*/ 207169 w 414338"/>
                <a:gd name="connsiteY6" fmla="*/ 514350 h 514350"/>
                <a:gd name="connsiteX7" fmla="*/ 149162 w 414338"/>
                <a:gd name="connsiteY7" fmla="*/ 414338 h 514350"/>
                <a:gd name="connsiteX8" fmla="*/ 69058 w 414338"/>
                <a:gd name="connsiteY8" fmla="*/ 414338 h 514350"/>
                <a:gd name="connsiteX9" fmla="*/ 0 w 414338"/>
                <a:gd name="connsiteY9" fmla="*/ 345280 h 514350"/>
                <a:gd name="connsiteX10" fmla="*/ 0 w 414338"/>
                <a:gd name="connsiteY10" fmla="*/ 69058 h 514350"/>
                <a:gd name="connsiteX11" fmla="*/ 69058 w 414338"/>
                <a:gd name="connsiteY11"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4338" h="514350">
                  <a:moveTo>
                    <a:pt x="69058" y="0"/>
                  </a:moveTo>
                  <a:lnTo>
                    <a:pt x="345280" y="0"/>
                  </a:lnTo>
                  <a:cubicBezTo>
                    <a:pt x="383420" y="0"/>
                    <a:pt x="414338" y="30918"/>
                    <a:pt x="414338" y="69058"/>
                  </a:cubicBezTo>
                  <a:lnTo>
                    <a:pt x="414338" y="345280"/>
                  </a:lnTo>
                  <a:cubicBezTo>
                    <a:pt x="414338" y="383420"/>
                    <a:pt x="383420" y="414338"/>
                    <a:pt x="345280" y="414338"/>
                  </a:cubicBezTo>
                  <a:lnTo>
                    <a:pt x="265176" y="414338"/>
                  </a:lnTo>
                  <a:lnTo>
                    <a:pt x="207169" y="514350"/>
                  </a:lnTo>
                  <a:lnTo>
                    <a:pt x="149162" y="414338"/>
                  </a:lnTo>
                  <a:lnTo>
                    <a:pt x="69058" y="414338"/>
                  </a:lnTo>
                  <a:cubicBezTo>
                    <a:pt x="30918" y="414338"/>
                    <a:pt x="0" y="383420"/>
                    <a:pt x="0" y="345280"/>
                  </a:cubicBezTo>
                  <a:lnTo>
                    <a:pt x="0" y="69058"/>
                  </a:lnTo>
                  <a:cubicBezTo>
                    <a:pt x="0" y="30918"/>
                    <a:pt x="30918" y="0"/>
                    <a:pt x="69058" y="0"/>
                  </a:cubicBezTo>
                  <a:close/>
                </a:path>
              </a:pathLst>
            </a:custGeom>
            <a:solidFill>
              <a:srgbClr val="FA8550"/>
            </a:solidFill>
            <a:ln>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40000" lnSpcReduction="20000"/>
            </a:bodyPr>
            <a:lstStyle/>
            <a:p>
              <a:pPr algn="ctr"/>
              <a:endParaRPr lang="zh-CN" altLang="en-US">
                <a:solidFill>
                  <a:sysClr val="windowText" lastClr="000000"/>
                </a:solidFill>
                <a:sym typeface="Arial" panose="020B0604020202020204" pitchFamily="34" charset="0"/>
              </a:endParaRPr>
            </a:p>
          </p:txBody>
        </p:sp>
        <p:sp>
          <p:nvSpPr>
            <p:cNvPr id="18" name="Freeform 29"/>
            <p:cNvSpPr>
              <a:spLocks noEditPoints="1"/>
            </p:cNvSpPr>
            <p:nvPr>
              <p:custDataLst>
                <p:tags r:id="rId16"/>
              </p:custDataLst>
            </p:nvPr>
          </p:nvSpPr>
          <p:spPr bwMode="auto">
            <a:xfrm>
              <a:off x="5947566" y="4482582"/>
              <a:ext cx="170063" cy="254200"/>
            </a:xfrm>
            <a:custGeom>
              <a:avLst/>
              <a:gdLst>
                <a:gd name="T0" fmla="*/ 40 w 40"/>
                <a:gd name="T1" fmla="*/ 17 h 60"/>
                <a:gd name="T2" fmla="*/ 20 w 40"/>
                <a:gd name="T3" fmla="*/ 0 h 60"/>
                <a:gd name="T4" fmla="*/ 0 w 40"/>
                <a:gd name="T5" fmla="*/ 17 h 60"/>
                <a:gd name="T6" fmla="*/ 0 w 40"/>
                <a:gd name="T7" fmla="*/ 20 h 60"/>
                <a:gd name="T8" fmla="*/ 20 w 40"/>
                <a:gd name="T9" fmla="*/ 60 h 60"/>
                <a:gd name="T10" fmla="*/ 40 w 40"/>
                <a:gd name="T11" fmla="*/ 20 h 60"/>
                <a:gd name="T12" fmla="*/ 40 w 40"/>
                <a:gd name="T13" fmla="*/ 17 h 60"/>
                <a:gd name="T14" fmla="*/ 20 w 40"/>
                <a:gd name="T15" fmla="*/ 28 h 60"/>
                <a:gd name="T16" fmla="*/ 12 w 40"/>
                <a:gd name="T17" fmla="*/ 20 h 60"/>
                <a:gd name="T18" fmla="*/ 20 w 40"/>
                <a:gd name="T19" fmla="*/ 12 h 60"/>
                <a:gd name="T20" fmla="*/ 28 w 40"/>
                <a:gd name="T21" fmla="*/ 20 h 60"/>
                <a:gd name="T22" fmla="*/ 20 w 40"/>
                <a:gd name="T23"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60">
                  <a:moveTo>
                    <a:pt x="40" y="17"/>
                  </a:moveTo>
                  <a:cubicBezTo>
                    <a:pt x="38" y="8"/>
                    <a:pt x="30" y="0"/>
                    <a:pt x="20" y="0"/>
                  </a:cubicBezTo>
                  <a:cubicBezTo>
                    <a:pt x="10" y="0"/>
                    <a:pt x="2" y="8"/>
                    <a:pt x="0" y="17"/>
                  </a:cubicBezTo>
                  <a:cubicBezTo>
                    <a:pt x="0" y="18"/>
                    <a:pt x="0" y="19"/>
                    <a:pt x="0" y="20"/>
                  </a:cubicBezTo>
                  <a:cubicBezTo>
                    <a:pt x="0" y="40"/>
                    <a:pt x="20" y="60"/>
                    <a:pt x="20" y="60"/>
                  </a:cubicBezTo>
                  <a:cubicBezTo>
                    <a:pt x="20" y="60"/>
                    <a:pt x="40" y="40"/>
                    <a:pt x="40" y="20"/>
                  </a:cubicBezTo>
                  <a:cubicBezTo>
                    <a:pt x="40" y="19"/>
                    <a:pt x="40" y="18"/>
                    <a:pt x="40" y="17"/>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solidFill>
              <a:srgbClr val="FFFFFF"/>
            </a:solidFill>
            <a:ln>
              <a:noFill/>
            </a:ln>
          </p:spPr>
          <p:txBody>
            <a:bodyPr vert="horz" wrap="square" lIns="91440" tIns="45720" rIns="91440" bIns="45720" numCol="1" anchor="t" anchorCtr="0" compatLnSpc="1">
              <a:normAutofit fontScale="25000" lnSpcReduction="20000"/>
            </a:bodyPr>
            <a:lstStyle/>
            <a:p>
              <a:endParaRPr lang="zh-CN" altLang="en-US">
                <a:sym typeface="Arial" panose="020B0604020202020204" pitchFamily="34" charset="0"/>
              </a:endParaRPr>
            </a:p>
          </p:txBody>
        </p:sp>
        <p:sp>
          <p:nvSpPr>
            <p:cNvPr id="40" name="矩形 39"/>
            <p:cNvSpPr/>
            <p:nvPr>
              <p:custDataLst>
                <p:tags r:id="rId17"/>
              </p:custDataLst>
            </p:nvPr>
          </p:nvSpPr>
          <p:spPr>
            <a:xfrm>
              <a:off x="6545300" y="4097168"/>
              <a:ext cx="2756808" cy="1025026"/>
            </a:xfrm>
            <a:prstGeom prst="rect">
              <a:avLst/>
            </a:prstGeom>
          </p:spPr>
          <p:txBody>
            <a:bodyPr wrap="square">
              <a:normAutofit fontScale="87500"/>
            </a:bodyPr>
            <a:lstStyle/>
            <a:p>
              <a:r>
                <a:rPr lang="zh-CN" altLang="da-DK" dirty="0">
                  <a:latin typeface="標楷體" panose="03000509000000000000" pitchFamily="65" charset="-120"/>
                  <a:ea typeface="標楷體" panose="03000509000000000000" pitchFamily="65" charset="-120"/>
                  <a:sym typeface="Arial" panose="020B0604020202020204" pitchFamily="34" charset="0"/>
                </a:rPr>
                <a:t>其他區繁忙度</a:t>
              </a:r>
            </a:p>
          </p:txBody>
        </p:sp>
      </p:grpSp>
      <p:sp>
        <p:nvSpPr>
          <p:cNvPr id="25" name="矩形 24"/>
          <p:cNvSpPr/>
          <p:nvPr/>
        </p:nvSpPr>
        <p:spPr>
          <a:xfrm>
            <a:off x="847135" y="4047989"/>
            <a:ext cx="75565" cy="356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923540" y="4638675"/>
            <a:ext cx="76200" cy="193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33937" y="4061070"/>
            <a:ext cx="76200" cy="19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a:endCxn id="3" idx="3"/>
          </p:cNvCxnSpPr>
          <p:nvPr/>
        </p:nvCxnSpPr>
        <p:spPr>
          <a:xfrm flipV="1">
            <a:off x="681990" y="4131945"/>
            <a:ext cx="1136015" cy="493395"/>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直接连接符 28"/>
          <p:cNvCxnSpPr>
            <a:stCxn id="3" idx="5"/>
          </p:cNvCxnSpPr>
          <p:nvPr/>
        </p:nvCxnSpPr>
        <p:spPr>
          <a:xfrm>
            <a:off x="2347595" y="4131945"/>
            <a:ext cx="1094740" cy="544195"/>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直接连接符 29"/>
          <p:cNvCxnSpPr>
            <a:stCxn id="3" idx="7"/>
          </p:cNvCxnSpPr>
          <p:nvPr/>
        </p:nvCxnSpPr>
        <p:spPr>
          <a:xfrm flipV="1">
            <a:off x="2347595" y="3688080"/>
            <a:ext cx="361315" cy="242570"/>
          </a:xfrm>
          <a:prstGeom prst="line">
            <a:avLst/>
          </a:prstGeom>
        </p:spPr>
        <p:style>
          <a:lnRef idx="1">
            <a:schemeClr val="accent4"/>
          </a:lnRef>
          <a:fillRef idx="0">
            <a:schemeClr val="accent4"/>
          </a:fillRef>
          <a:effectRef idx="0">
            <a:schemeClr val="accent4"/>
          </a:effectRef>
          <a:fontRef idx="minor">
            <a:schemeClr val="tx1"/>
          </a:fontRef>
        </p:style>
      </p:cxnSp>
      <p:sp>
        <p:nvSpPr>
          <p:cNvPr id="31" name="文本框 30"/>
          <p:cNvSpPr txBox="1"/>
          <p:nvPr/>
        </p:nvSpPr>
        <p:spPr>
          <a:xfrm>
            <a:off x="510540" y="2041525"/>
            <a:ext cx="3383280" cy="368300"/>
          </a:xfrm>
          <a:prstGeom prst="rect">
            <a:avLst/>
          </a:prstGeom>
          <a:noFill/>
        </p:spPr>
        <p:txBody>
          <a:bodyPr wrap="none" rtlCol="0">
            <a:spAutoFit/>
          </a:bodyPr>
          <a:lstStyle/>
          <a:p>
            <a:r>
              <a:rPr lang="zh-CN" altLang="en-US" dirty="0">
                <a:latin typeface="標楷體" panose="03000509000000000000" pitchFamily="65" charset="-120"/>
                <a:ea typeface="標楷體" panose="03000509000000000000" pitchFamily="65" charset="-120"/>
              </a:rPr>
              <a:t>注：繁忙度最高即信件佔比最大</a:t>
            </a:r>
          </a:p>
        </p:txBody>
      </p:sp>
      <p:sp>
        <p:nvSpPr>
          <p:cNvPr id="41" name="灯片编号占位符 1">
            <a:extLst>
              <a:ext uri="{FF2B5EF4-FFF2-40B4-BE49-F238E27FC236}">
                <a16:creationId xmlns:a16="http://schemas.microsoft.com/office/drawing/2014/main" xmlns="" id="{7CD9A263-2593-49B6-896B-0F0509BCE985}"/>
              </a:ext>
            </a:extLst>
          </p:cNvPr>
          <p:cNvSpPr>
            <a:spLocks noGrp="1"/>
          </p:cNvSpPr>
          <p:nvPr>
            <p:ph type="sldNum" sz="quarter" idx="12"/>
          </p:nvPr>
        </p:nvSpPr>
        <p:spPr>
          <a:xfrm>
            <a:off x="8610600" y="6356350"/>
            <a:ext cx="2743200" cy="365125"/>
          </a:xfrm>
        </p:spPr>
        <p:txBody>
          <a:bodyPr/>
          <a:lstStyle/>
          <a:p>
            <a:fld id="{9D4F821F-D48A-4D76-BF7F-FE37A625A5E6}" type="slidenum">
              <a:rPr lang="zh-CN" altLang="en-US" smtClean="0">
                <a:solidFill>
                  <a:schemeClr val="accent1">
                    <a:lumMod val="75000"/>
                    <a:lumOff val="25000"/>
                  </a:schemeClr>
                </a:solidFill>
              </a:rPr>
              <a:t>9</a:t>
            </a:fld>
            <a:endParaRPr lang="zh-CN" altLang="en-US" dirty="0">
              <a:solidFill>
                <a:schemeClr val="accent1">
                  <a:lumMod val="75000"/>
                  <a:lumOff val="25000"/>
                </a:schemeClr>
              </a:solidFill>
            </a:endParaRPr>
          </a:p>
        </p:txBody>
      </p:sp>
      <p:sp>
        <p:nvSpPr>
          <p:cNvPr id="42" name="頁尾版面配置區 3">
            <a:extLst>
              <a:ext uri="{FF2B5EF4-FFF2-40B4-BE49-F238E27FC236}">
                <a16:creationId xmlns:a16="http://schemas.microsoft.com/office/drawing/2014/main" xmlns="" id="{5BE48472-3D11-407F-A984-A6F1A57CA9D9}"/>
              </a:ext>
            </a:extLst>
          </p:cNvPr>
          <p:cNvSpPr>
            <a:spLocks noGrp="1"/>
          </p:cNvSpPr>
          <p:nvPr>
            <p:ph type="ftr" sz="quarter" idx="11"/>
          </p:nvPr>
        </p:nvSpPr>
        <p:spPr>
          <a:xfrm>
            <a:off x="6808433" y="6385222"/>
            <a:ext cx="4114800" cy="365125"/>
          </a:xfrm>
        </p:spPr>
        <p:txBody>
          <a:bodyPr>
            <a:normAutofit/>
          </a:bodyPr>
          <a:lstStyle/>
          <a:p>
            <a:r>
              <a:rPr lang="zh-TW" altLang="en-US" sz="1400" dirty="0">
                <a:solidFill>
                  <a:schemeClr val="accent1">
                    <a:lumMod val="85000"/>
                    <a:lumOff val="15000"/>
                  </a:schemeClr>
                </a:solidFill>
                <a:latin typeface="標楷體" panose="03000509000000000000" pitchFamily="65" charset="-120"/>
                <a:ea typeface="標楷體" panose="03000509000000000000" pitchFamily="65" charset="-120"/>
              </a:rPr>
              <a:t>郵務分流之必要性與效益分析</a:t>
            </a:r>
            <a:endParaRPr lang="zh-CN" altLang="en-US" sz="1400" dirty="0">
              <a:solidFill>
                <a:schemeClr val="accent1">
                  <a:lumMod val="85000"/>
                  <a:lumOff val="15000"/>
                </a:schemeClr>
              </a:solidFill>
              <a:latin typeface="標楷體" panose="03000509000000000000" pitchFamily="65" charset="-120"/>
              <a:ea typeface="標楷體" panose="03000509000000000000" pitchFamily="65" charset="-120"/>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f"/>
  <p:tag name="KSO_WM_UNIT_INDEX" val="1_1_1"/>
  <p:tag name="KSO_WM_UNIT_LAYERLEVEL" val="1_1_1"/>
  <p:tag name="KSO_WM_UNIT_VALUE" val="12"/>
  <p:tag name="KSO_WM_UNIT_HIGHLIGHT" val="0"/>
  <p:tag name="KSO_WM_UNIT_COMPATIBLE" val="0"/>
  <p:tag name="KSO_WM_UNIT_ID" val="custom20181625_9*l_h_f*1_1_1"/>
  <p:tag name="KSO_WM_DIAGRAM_GROUP_CODE" val="l1-1"/>
  <p:tag name="KSO_WM_UNIT_PRESET_TEXT" val="LOREM IPSUM DOLOR"/>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i"/>
  <p:tag name="KSO_WM_UNIT_INDEX" val="1_2_1"/>
  <p:tag name="KSO_WM_UNIT_LAYERLEVEL" val="1_1_1"/>
  <p:tag name="KSO_WM_UNIT_ID" val="custom20181625_9*l_h_i*1_2_1"/>
  <p:tag name="KSO_WM_DIAGRAM_GROUP_CODE" val="l1-1"/>
  <p:tag name="KSO_WM_UNIT_HIGHLIGHT" val="0"/>
  <p:tag name="KSO_WM_UNIT_COMPATIBLE"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f"/>
  <p:tag name="KSO_WM_UNIT_INDEX" val="1_2_1"/>
  <p:tag name="KSO_WM_UNIT_LAYERLEVEL" val="1_1_1"/>
  <p:tag name="KSO_WM_UNIT_VALUE" val="12"/>
  <p:tag name="KSO_WM_UNIT_HIGHLIGHT" val="0"/>
  <p:tag name="KSO_WM_UNIT_COMPATIBLE" val="0"/>
  <p:tag name="KSO_WM_UNIT_ID" val="custom20181625_9*l_h_f*1_2_1"/>
  <p:tag name="KSO_WM_DIAGRAM_GROUP_CODE" val="l1-1"/>
  <p:tag name="KSO_WM_UNIT_PRESET_TEXT" val="LOREM IPSUM DOLOR"/>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i"/>
  <p:tag name="KSO_WM_UNIT_INDEX" val="1_3_1"/>
  <p:tag name="KSO_WM_UNIT_LAYERLEVEL" val="1_1_1"/>
  <p:tag name="KSO_WM_UNIT_ID" val="custom20181625_9*l_h_i*1_3_1"/>
  <p:tag name="KSO_WM_DIAGRAM_GROUP_CODE" val="l1-1"/>
  <p:tag name="KSO_WM_UNIT_HIGHLIGHT" val="0"/>
  <p:tag name="KSO_WM_UNIT_COMPATIBLE"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f"/>
  <p:tag name="KSO_WM_UNIT_INDEX" val="1_3_1"/>
  <p:tag name="KSO_WM_UNIT_LAYERLEVEL" val="1_1_1"/>
  <p:tag name="KSO_WM_UNIT_VALUE" val="12"/>
  <p:tag name="KSO_WM_UNIT_HIGHLIGHT" val="0"/>
  <p:tag name="KSO_WM_UNIT_COMPATIBLE" val="0"/>
  <p:tag name="KSO_WM_UNIT_ID" val="custom20181625_9*l_h_f*1_3_1"/>
  <p:tag name="KSO_WM_DIAGRAM_GROUP_CODE" val="l1-1"/>
  <p:tag name="KSO_WM_UNIT_PRESET_TEXT" val="LOREM IPSUM DOLOR"/>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i"/>
  <p:tag name="KSO_WM_UNIT_INDEX" val="1_4_1"/>
  <p:tag name="KSO_WM_UNIT_LAYERLEVEL" val="1_1_1"/>
  <p:tag name="KSO_WM_UNIT_ID" val="custom20181625_9*l_h_i*1_4_1"/>
  <p:tag name="KSO_WM_DIAGRAM_GROUP_CODE" val="l1-1"/>
  <p:tag name="KSO_WM_UNIT_HIGHLIGHT" val="0"/>
  <p:tag name="KSO_WM_UNIT_COMPATIBLE"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f"/>
  <p:tag name="KSO_WM_UNIT_INDEX" val="1_4_1"/>
  <p:tag name="KSO_WM_UNIT_LAYERLEVEL" val="1_1_1"/>
  <p:tag name="KSO_WM_UNIT_VALUE" val="12"/>
  <p:tag name="KSO_WM_UNIT_HIGHLIGHT" val="0"/>
  <p:tag name="KSO_WM_UNIT_COMPATIBLE" val="0"/>
  <p:tag name="KSO_WM_UNIT_ID" val="custom20181625_9*l_h_f*1_4_1"/>
  <p:tag name="KSO_WM_DIAGRAM_GROUP_CODE" val="l1-1"/>
  <p:tag name="KSO_WM_UNIT_PRESET_TEXT" val="LOREM IPSUM DOLOR"/>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i"/>
  <p:tag name="KSO_WM_UNIT_INDEX" val="1_5_1"/>
  <p:tag name="KSO_WM_UNIT_LAYERLEVEL" val="1_1_1"/>
  <p:tag name="KSO_WM_UNIT_ID" val="custom20181625_9*l_h_i*1_5_1"/>
  <p:tag name="KSO_WM_DIAGRAM_GROUP_CODE" val="l1-1"/>
  <p:tag name="KSO_WM_UNIT_HIGHLIGHT" val="0"/>
  <p:tag name="KSO_WM_UNIT_COMPATIBLE"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f"/>
  <p:tag name="KSO_WM_UNIT_INDEX" val="1_5_1"/>
  <p:tag name="KSO_WM_UNIT_LAYERLEVEL" val="1_1_1"/>
  <p:tag name="KSO_WM_UNIT_VALUE" val="12"/>
  <p:tag name="KSO_WM_UNIT_HIGHLIGHT" val="0"/>
  <p:tag name="KSO_WM_UNIT_COMPATIBLE" val="0"/>
  <p:tag name="KSO_WM_UNIT_ID" val="custom20181625_9*l_h_f*1_5_1"/>
  <p:tag name="KSO_WM_DIAGRAM_GROUP_CODE" val="l1-1"/>
  <p:tag name="KSO_WM_UNIT_PRESET_TEXT" val="LOREM IPSUM DOLOR"/>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SLIDE_SIZE" val="790*503"/>
  <p:tag name="KSO_WM_SLIDE_POSITION" val="75*22"/>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73_5"/>
  <p:tag name="KSO_WM_TEMPLATE_CATEGORY" val="custom"/>
  <p:tag name="KSO_WM_TEMPLATE_INDEX" val="20181625"/>
  <p:tag name="KSO_WM_SLIDE_ID" val="custom20181625_5"/>
  <p:tag name="KSO_WM_SLIDE_INDEX" val="5"/>
  <p:tag name="KSO_WM_TEMPLATE_SUBCATEGORY" val="0"/>
  <p:tag name="KSO_WM_SLIDE_SUBTYPE" val="picTxt"/>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i"/>
  <p:tag name="KSO_WM_UNIT_INDEX" val="1_4"/>
  <p:tag name="KSO_WM_UNIT_ID" val="diagram760_4*m_i*1_4"/>
  <p:tag name="KSO_WM_UNIT_CLEAR" val="1"/>
  <p:tag name="KSO_WM_UNIT_LAYERLEVEL" val="1_1"/>
  <p:tag name="KSO_WM_DIAGRAM_GROUP_CODE" val="m1-1"/>
  <p:tag name="KSO_WM_UNIT_LINE_FORE_SCHEMECOLOR_INDEX" val="5"/>
  <p:tag name="KSO_WM_UNIT_LINE_FILL_TYPE" val="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i"/>
  <p:tag name="KSO_WM_UNIT_INDEX" val="1_5"/>
  <p:tag name="KSO_WM_UNIT_ID" val="diagram760_4*m_i*1_5"/>
  <p:tag name="KSO_WM_UNIT_CLEAR" val="1"/>
  <p:tag name="KSO_WM_UNIT_LAYERLEVEL" val="1_1"/>
  <p:tag name="KSO_WM_DIAGRAM_GROUP_CODE" val="m1-1"/>
  <p:tag name="KSO_WM_UNIT_LINE_FORE_SCHEMECOLOR_INDEX" val="9"/>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COMPATIBLE" val="0"/>
  <p:tag name="KSO_WM_UNIT_HIGHLIGHT" val="0"/>
  <p:tag name="KSO_WM_UNIT_ISCONTENTSTITLE" val="0"/>
  <p:tag name="KSO_WM_UNIT_VALUE" val="19"/>
  <p:tag name="KSO_WM_UNIT_LAYERLEVEL" val="1"/>
  <p:tag name="KSO_WM_UNIT_INDEX" val="1"/>
  <p:tag name="KSO_WM_UNIT_TYPE" val="a"/>
  <p:tag name="KSO_WM_UNIT_ID" val="custom20181625_5*a*1"/>
  <p:tag name="KSO_WM_UNIT_PRESET_TEXT" val="请在此输入您的标题"/>
  <p:tag name="KSO_WM_UNIT_NOCLEAR" val="0"/>
  <p:tag name="KSO_WM_UNIT_DIAGRAM_ISNUMVISUAL" val="0"/>
  <p:tag name="KSO_WM_UNIT_DIAGRAM_ISREFERUNIT" val="0"/>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h_f"/>
  <p:tag name="KSO_WM_UNIT_INDEX" val="1_1_1"/>
  <p:tag name="KSO_WM_UNIT_ID" val="diagram760_4*m_h_f*1_1_1"/>
  <p:tag name="KSO_WM_UNIT_CLEAR" val="1"/>
  <p:tag name="KSO_WM_UNIT_LAYERLEVEL" val="1_1_1"/>
  <p:tag name="KSO_WM_UNIT_VALUE" val="24"/>
  <p:tag name="KSO_WM_UNIT_HIGHLIGHT" val="0"/>
  <p:tag name="KSO_WM_UNIT_COMPATIBLE" val="0"/>
  <p:tag name="KSO_WM_DIAGRAM_GROUP_CODE" val="m1-1"/>
  <p:tag name="KSO_WM_UNIT_PRESET_TEXT" val="LOREM IPSUM DOLOR SIT AMET, CONSECTETUR"/>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h_a"/>
  <p:tag name="KSO_WM_UNIT_INDEX" val="1_1_1"/>
  <p:tag name="KSO_WM_UNIT_ID" val="diagram760_4*m_h_a*1_1_1"/>
  <p:tag name="KSO_WM_UNIT_CLEAR" val="1"/>
  <p:tag name="KSO_WM_UNIT_LAYERLEVEL" val="1_1_1"/>
  <p:tag name="KSO_WM_UNIT_VALUE" val="12"/>
  <p:tag name="KSO_WM_UNIT_HIGHLIGHT" val="0"/>
  <p:tag name="KSO_WM_UNIT_COMPATIBLE" val="0"/>
  <p:tag name="KSO_WM_DIAGRAM_GROUP_CODE" val="m1-1"/>
  <p:tag name="KSO_WM_UNIT_PRESET_TEXT" val="LOREM IPSUM"/>
  <p:tag name="KSO_WM_UNIT_TEXT_FILL_FORE_SCHEMECOLOR_INDEX" val="5"/>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h_f"/>
  <p:tag name="KSO_WM_UNIT_INDEX" val="1_3_1"/>
  <p:tag name="KSO_WM_UNIT_ID" val="diagram760_4*m_h_f*1_3_1"/>
  <p:tag name="KSO_WM_UNIT_CLEAR" val="1"/>
  <p:tag name="KSO_WM_UNIT_LAYERLEVEL" val="1_1_1"/>
  <p:tag name="KSO_WM_UNIT_VALUE" val="24"/>
  <p:tag name="KSO_WM_UNIT_HIGHLIGHT" val="0"/>
  <p:tag name="KSO_WM_UNIT_COMPATIBLE" val="0"/>
  <p:tag name="KSO_WM_DIAGRAM_GROUP_CODE" val="m1-1"/>
  <p:tag name="KSO_WM_UNIT_PRESET_TEXT" val="LOREM IPSUM DOLOR SIT AMET, CONSECTETUR"/>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h_a"/>
  <p:tag name="KSO_WM_UNIT_INDEX" val="1_3_1"/>
  <p:tag name="KSO_WM_UNIT_ID" val="diagram760_4*m_h_a*1_3_1"/>
  <p:tag name="KSO_WM_UNIT_CLEAR" val="1"/>
  <p:tag name="KSO_WM_UNIT_LAYERLEVEL" val="1_1_1"/>
  <p:tag name="KSO_WM_UNIT_VALUE" val="12"/>
  <p:tag name="KSO_WM_UNIT_HIGHLIGHT" val="0"/>
  <p:tag name="KSO_WM_UNIT_COMPATIBLE" val="0"/>
  <p:tag name="KSO_WM_DIAGRAM_GROUP_CODE" val="m1-1"/>
  <p:tag name="KSO_WM_UNIT_PRESET_TEXT" val="LOREM IPSUM"/>
  <p:tag name="KSO_WM_UNIT_TEXT_FILL_FORE_SCHEMECOLOR_INDEX" val="9"/>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h_f"/>
  <p:tag name="KSO_WM_UNIT_INDEX" val="1_2_1"/>
  <p:tag name="KSO_WM_UNIT_ID" val="diagram760_4*m_h_f*1_2_1"/>
  <p:tag name="KSO_WM_UNIT_CLEAR" val="1"/>
  <p:tag name="KSO_WM_UNIT_LAYERLEVEL" val="1_1_1"/>
  <p:tag name="KSO_WM_UNIT_VALUE" val="24"/>
  <p:tag name="KSO_WM_UNIT_HIGHLIGHT" val="0"/>
  <p:tag name="KSO_WM_UNIT_COMPATIBLE" val="0"/>
  <p:tag name="KSO_WM_DIAGRAM_GROUP_CODE" val="m1-1"/>
  <p:tag name="KSO_WM_UNIT_PRESET_TEXT" val="LOREM IPSUM DOLOR SIT AMET, CONSECTETUR"/>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h_a"/>
  <p:tag name="KSO_WM_UNIT_INDEX" val="1_2_1"/>
  <p:tag name="KSO_WM_UNIT_ID" val="diagram760_4*m_h_a*1_2_1"/>
  <p:tag name="KSO_WM_UNIT_CLEAR" val="1"/>
  <p:tag name="KSO_WM_UNIT_LAYERLEVEL" val="1_1_1"/>
  <p:tag name="KSO_WM_UNIT_VALUE" val="12"/>
  <p:tag name="KSO_WM_UNIT_HIGHLIGHT" val="0"/>
  <p:tag name="KSO_WM_UNIT_COMPATIBLE" val="0"/>
  <p:tag name="KSO_WM_DIAGRAM_GROUP_CODE" val="m1-1"/>
  <p:tag name="KSO_WM_UNIT_PRESET_TEXT" val="LOREM IPSUM"/>
  <p:tag name="KSO_WM_UNIT_TEXT_FILL_FORE_SCHEMECOLOR_INDEX" val="7"/>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i"/>
  <p:tag name="KSO_WM_UNIT_INDEX" val="1_6"/>
  <p:tag name="KSO_WM_UNIT_ID" val="diagram760_4*m_i*1_6"/>
  <p:tag name="KSO_WM_UNIT_CLEAR" val="1"/>
  <p:tag name="KSO_WM_UNIT_LAYERLEVEL" val="1_1"/>
  <p:tag name="KSO_WM_DIAGRAM_GROUP_CODE" val="m1-1"/>
  <p:tag name="KSO_WM_UNIT_LINE_FORE_SCHEMECOLOR_INDEX" val="7"/>
  <p:tag name="KSO_WM_UNIT_LINE_FILL_TYPE"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SIZE" val="827*426"/>
  <p:tag name="KSO_WM_SLIDE_POSITION" val="66*3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73_4"/>
  <p:tag name="KSO_WM_TEMPLATE_CATEGORY" val="custom"/>
  <p:tag name="KSO_WM_TEMPLATE_INDEX" val="20181625"/>
  <p:tag name="KSO_WM_SLIDE_ID" val="custom20181625_4"/>
  <p:tag name="KSO_WM_SLIDE_INDEX" val="4"/>
  <p:tag name="KSO_WM_TEMPLATE_SUBCATEGORY" val="0"/>
  <p:tag name="KSO_WM_SLIDE_SUBTYPE" val="picTxt"/>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COMPATIBLE" val="0"/>
  <p:tag name="KSO_WM_UNIT_HIGHLIGHT" val="0"/>
  <p:tag name="KSO_WM_UNIT_ISCONTENTSTITLE" val="0"/>
  <p:tag name="KSO_WM_UNIT_VALUE" val="18"/>
  <p:tag name="KSO_WM_UNIT_LAYERLEVEL" val="1"/>
  <p:tag name="KSO_WM_UNIT_INDEX" val="1"/>
  <p:tag name="KSO_WM_UNIT_TYPE" val="a"/>
  <p:tag name="KSO_WM_UNIT_ID" val="custom20181625_4*a*1"/>
  <p:tag name="KSO_WM_UNIT_PRESET_TEXT" val="请在此输入您的标题"/>
  <p:tag name="KSO_WM_UNIT_NOCLEAR" val="0"/>
  <p:tag name="KSO_WM_UNIT_DIAGRAM_ISNUMVISUAL" val="0"/>
  <p:tag name="KSO_WM_UNIT_DIAGRAM_ISREFERUNIT" val="0"/>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f"/>
  <p:tag name="KSO_WM_UNIT_INDEX" val="1"/>
  <p:tag name="KSO_WM_UNIT_LAYERLEVEL" val="1"/>
  <p:tag name="KSO_WM_UNIT_VALUE" val="150"/>
  <p:tag name="KSO_WM_UNIT_HIGHLIGHT" val="0"/>
  <p:tag name="KSO_WM_UNIT_COMPATIBLE" val="0"/>
  <p:tag name="KSO_WM_UNIT_ID" val="custom20181625_4*f*1"/>
  <p:tag name="KSO_WM_UNIT_PRESET_TEXT" val="请在此输入您的文本。请在此输入您的文本。请在此输入您的文本。请在此输入您的文本。请在此输入您的文本。请在此输入您的文本。请在此输入您的文本。请在此输入您的文本。"/>
  <p:tag name="KSO_WM_UNIT_NOCLEAR" val="0"/>
  <p:tag name="KSO_WM_UNIT_DIAGRAM_ISNUMVISUAL" val="0"/>
  <p:tag name="KSO_WM_UNIT_DIAGRAM_ISREFERUNIT" val="0"/>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h"/>
  <p:tag name="KSO_WM_SLIDE_LAYOUT_CNT" val="1_1"/>
  <p:tag name="KSO_WM_SLIDE_TYPE" val="text"/>
  <p:tag name="KSO_WM_BEAUTIFY_FLAG" val="#wm#"/>
  <p:tag name="KSO_WM_SLIDE_POSITION" val="38.3774*173.612"/>
  <p:tag name="KSO_WM_SLIDE_SIZE" val="839.207*300.879"/>
  <p:tag name="KSO_WM_COMBINE_RELATE_SLIDE_ID" val="background20180973_9"/>
  <p:tag name="KSO_WM_TEMPLATE_CATEGORY" val="custom"/>
  <p:tag name="KSO_WM_TEMPLATE_INDEX" val="20181625"/>
  <p:tag name="KSO_WM_SLIDE_ID" val="custom20181625_19"/>
  <p:tag name="KSO_WM_SLIDE_INDEX" val="19"/>
  <p:tag name="KSO_WM_TEMPLATE_SUBCATEGORY" val="0"/>
  <p:tag name="KSO_WM_SLIDE_SUBTYPE" val="picTxt"/>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h_d"/>
  <p:tag name="KSO_WM_UNIT_INDEX" val="1_1"/>
  <p:tag name="KSO_WM_UNIT_LAYERLEVEL" val="1_1"/>
  <p:tag name="KSO_WM_UNIT_VALUE" val="1061*1459"/>
  <p:tag name="KSO_WM_UNIT_HIGHLIGHT" val="0"/>
  <p:tag name="KSO_WM_UNIT_COMPATIBLE" val="0"/>
  <p:tag name="KSO_WM_BEAUTIFY_FLAG" val="#wm#"/>
  <p:tag name="KSO_WM_TAG_VERSION" val="1.0"/>
  <p:tag name="KSO_WM_UNIT_ID" val="custom20181625_19*h_d*1_1"/>
  <p:tag name="KSO_WM_UNIT_DIAGRAM_ISNUMVISUAL" val="0"/>
  <p:tag name="KSO_WM_UNIT_DIAGRAM_ISREFERUNIT" val="0"/>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a"/>
  <p:tag name="KSO_WM_UNIT_INDEX" val="1"/>
  <p:tag name="KSO_WM_UNIT_LAYERLEVEL" val="1"/>
  <p:tag name="KSO_WM_UNIT_VALUE" val="20"/>
  <p:tag name="KSO_WM_UNIT_ISCONTENTSTITLE" val="0"/>
  <p:tag name="KSO_WM_UNIT_HIGHLIGHT" val="0"/>
  <p:tag name="KSO_WM_UNIT_COMPATIBLE" val="0"/>
  <p:tag name="KSO_WM_BEAUTIFY_FLAG" val="#wm#"/>
  <p:tag name="KSO_WM_TAG_VERSION" val="1.0"/>
  <p:tag name="KSO_WM_UNIT_ID" val="custom20181625_19*a*1"/>
  <p:tag name="KSO_WM_UNIT_NOCLEAR" val="0"/>
  <p:tag name="KSO_WM_UNIT_DIAGRAM_ISNUMVISUAL" val="0"/>
  <p:tag name="KSO_WM_UNIT_DIAGRAM_ISREFERUNIT" val="0"/>
  <p:tag name="KSO_WM_UNIT_PRESET_TEXT" val="请在此输入您的标题"/>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h_f"/>
  <p:tag name="KSO_WM_UNIT_INDEX" val="1_1"/>
  <p:tag name="KSO_WM_UNIT_LAYERLEVEL" val="1_1"/>
  <p:tag name="KSO_WM_UNIT_VALUE" val="176"/>
  <p:tag name="KSO_WM_UNIT_HIGHLIGHT" val="0"/>
  <p:tag name="KSO_WM_UNIT_COMPATIBLE" val="0"/>
  <p:tag name="KSO_WM_BEAUTIFY_FLAG" val="#wm#"/>
  <p:tag name="KSO_WM_TAG_VERSION" val="1.0"/>
  <p:tag name="KSO_WM_UNIT_ID" val="custom20181625_19*h_f*1_1"/>
  <p:tag name="KSO_WM_UNIT_PRESET_TEXT" val="WPS Office专业版是针对企业用户提供的办公软件产品，强大的系统集成能力，目前已经与超过240家系统开发厂商建立合作关系，实现了与主流中间件、应用系统的无缝集成，完成企业中应用系统的零成本迁移。WPS Office专业版是针对企业用户提供的办公软件产品，强大的系统集成能力，目前已经与超过240家系统开发厂商建立合作关系，实现了与主流中间件、应用系统的无缝集成。"/>
  <p:tag name="KSO_WM_UNIT_NOCLEAR" val="0"/>
  <p:tag name="KSO_WM_UNIT_DIAGRAM_ISNUMVISUAL" val="0"/>
  <p:tag name="KSO_WM_UNIT_DIAGRAM_ISREFERUNIT" val="0"/>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f_m"/>
  <p:tag name="KSO_WM_SLIDE_LAYOUT_CNT" val="1_1_1"/>
  <p:tag name="KSO_WM_SLIDE_TYPE" val="text"/>
  <p:tag name="KSO_WM_BEAUTIFY_FLAG" val="#wm#"/>
  <p:tag name="KSO_WM_SLIDE_POSITION" val="49.625*257.125"/>
  <p:tag name="KSO_WM_SLIDE_SIZE" val="860.875*231"/>
  <p:tag name="KSO_WM_COMBINE_RELATE_SLIDE_ID" val="diagram20170692_3"/>
  <p:tag name="KSO_WM_TEMPLATE_CATEGORY" val="custom"/>
  <p:tag name="KSO_WM_TEMPLATE_INDEX" val="20181625"/>
  <p:tag name="KSO_WM_SLIDE_ID" val="custom20181625_14"/>
  <p:tag name="KSO_WM_SLIDE_INDEX" val="14"/>
  <p:tag name="KSO_WM_TEMPLATE_SUBCATEGORY" val="0"/>
  <p:tag name="KSO_WM_SLIDE_SUBTYPE" val="diag"/>
  <p:tag name="KSO_WM_DIAGRAM_GROUP_CODE" val="m1-1"/>
  <p:tag name="KSO_WM_SLIDE_DIAGTYPE" val="m"/>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f"/>
  <p:tag name="KSO_WM_UNIT_INDEX" val="1"/>
  <p:tag name="KSO_WM_UNIT_LAYERLEVEL" val="1"/>
  <p:tag name="KSO_WM_UNIT_VALUE" val="88"/>
  <p:tag name="KSO_WM_UNIT_HIGHLIGHT" val="0"/>
  <p:tag name="KSO_WM_UNIT_COMPATIBLE" val="0"/>
  <p:tag name="KSO_WM_DIAGRAM_GROUP_CODE" val="m1-1"/>
  <p:tag name="KSO_WM_UNIT_ID" val="custom20181625_14*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p:tag name="KSO_WM_UNIT_TEXT_FILL_FORE_SCHEMECOLOR_INDEX" val="16"/>
  <p:tag name="KSO_WM_UNIT_TEXT_FILL_TYPE" val="1"/>
  <p:tag name="KSO_WM_UNIT_USESOURCEFORMAT_APPLY" val="1"/>
</p:tagLst>
</file>

<file path=ppt/tags/tag1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i"/>
  <p:tag name="KSO_WM_UNIT_INDEX" val="1_4_1"/>
  <p:tag name="KSO_WM_UNIT_LAYERLEVEL" val="1_1_1"/>
  <p:tag name="KSO_WM_UNIT_ID" val="custom20181625_14*m_h_i*1_4_1"/>
  <p:tag name="KSO_WM_DIAGRAM_GROUP_CODE" val="m1-1"/>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i"/>
  <p:tag name="KSO_WM_UNIT_INDEX" val="1_4_2"/>
  <p:tag name="KSO_WM_UNIT_LAYERLEVEL" val="1_1_1"/>
  <p:tag name="KSO_WM_UNIT_ID" val="custom20181625_14*m_h_i*1_4_2"/>
  <p:tag name="KSO_WM_DIAGRAM_GROUP_CODE" val="m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6"/>
  <p:tag name="KSO_WM_UNIT_TEXT_FILL_TYPE" val="1"/>
  <p:tag name="KSO_WM_UNIT_USESOURCEFORMAT_APPLY" val="1"/>
</p:tagLst>
</file>

<file path=ppt/tags/tag1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a"/>
  <p:tag name="KSO_WM_UNIT_INDEX" val="1_4_1"/>
  <p:tag name="KSO_WM_UNIT_LAYERLEVEL" val="1_1_1"/>
  <p:tag name="KSO_WM_UNIT_VALUE" val="6"/>
  <p:tag name="KSO_WM_UNIT_HIGHLIGHT" val="0"/>
  <p:tag name="KSO_WM_UNIT_COMPATIBLE" val="0"/>
  <p:tag name="KSO_WM_UNIT_ID" val="custom20181625_14*m_h_a*1_4_1"/>
  <p:tag name="KSO_WM_DIAGRAM_GROUP_CODE" val="m1-1"/>
  <p:tag name="KSO_WM_UNIT_ISCONTENTSTITLE" val="0"/>
  <p:tag name="KSO_WM_UNIT_NOCLEAR" val="0"/>
  <p:tag name="KSO_WM_UNIT_DIAGRAM_ISNUMVISUAL" val="0"/>
  <p:tag name="KSO_WM_UNIT_DIAGRAM_ISREFERUNIT" val="0"/>
  <p:tag name="KSO_WM_UNIT_PRESET_TEXT" val="LOREM"/>
  <p:tag name="KSO_WM_UNIT_TEXT_FILL_FORE_SCHEMECOLOR_INDEX" val="16"/>
  <p:tag name="KSO_WM_UNIT_TEXT_FILL_TYPE" val="1"/>
  <p:tag name="KSO_WM_UNIT_USESOURCEFORMAT_APPLY" val="1"/>
</p:tagLst>
</file>

<file path=ppt/tags/tag1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f"/>
  <p:tag name="KSO_WM_UNIT_INDEX" val="1_4_1"/>
  <p:tag name="KSO_WM_UNIT_LAYERLEVEL" val="1_1_1"/>
  <p:tag name="KSO_WM_UNIT_VALUE" val="24"/>
  <p:tag name="KSO_WM_UNIT_HIGHLIGHT" val="0"/>
  <p:tag name="KSO_WM_UNIT_COMPATIBLE" val="0"/>
  <p:tag name="KSO_WM_UNIT_ID" val="custom20181625_14*m_h_f*1_4_1"/>
  <p:tag name="KSO_WM_DIAGRAM_GROUP_CODE" val="m1-1"/>
  <p:tag name="KSO_WM_UNIT_NOCLEAR" val="0"/>
  <p:tag name="KSO_WM_UNIT_DIAGRAM_ISNUMVISUAL" val="0"/>
  <p:tag name="KSO_WM_UNIT_DIAGRAM_ISREFERUNIT" val="0"/>
  <p:tag name="KSO_WM_UNIT_PRESET_TEXT" val="Lorem ipsum dolor sit amet, consectetur"/>
  <p:tag name="KSO_WM_UNIT_TEXT_FILL_FORE_SCHEMECOLOR_INDEX" val="16"/>
  <p:tag name="KSO_WM_UNIT_TEXT_FILL_TYPE" val="1"/>
  <p:tag name="KSO_WM_UNIT_USESOURCEFORMAT_APPLY" val="1"/>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i"/>
  <p:tag name="KSO_WM_UNIT_INDEX" val="1_3_1"/>
  <p:tag name="KSO_WM_UNIT_LAYERLEVEL" val="1_1_1"/>
  <p:tag name="KSO_WM_UNIT_ID" val="custom20181625_14*m_h_i*1_3_1"/>
  <p:tag name="KSO_WM_DIAGRAM_GROUP_CODE" val="m1-1"/>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USESOURCEFORMAT_APPLY" val="1"/>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i"/>
  <p:tag name="KSO_WM_UNIT_INDEX" val="1_3_2"/>
  <p:tag name="KSO_WM_UNIT_LAYERLEVEL" val="1_1_1"/>
  <p:tag name="KSO_WM_UNIT_ID" val="custom20181625_14*m_h_i*1_3_2"/>
  <p:tag name="KSO_WM_DIAGRAM_GROUP_CODE" val="m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6"/>
  <p:tag name="KSO_WM_UNIT_TEX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a"/>
  <p:tag name="KSO_WM_UNIT_INDEX" val="1_3_1"/>
  <p:tag name="KSO_WM_UNIT_LAYERLEVEL" val="1_1_1"/>
  <p:tag name="KSO_WM_UNIT_VALUE" val="6"/>
  <p:tag name="KSO_WM_UNIT_HIGHLIGHT" val="0"/>
  <p:tag name="KSO_WM_UNIT_COMPATIBLE" val="0"/>
  <p:tag name="KSO_WM_UNIT_ID" val="custom20181625_14*m_h_a*1_3_1"/>
  <p:tag name="KSO_WM_DIAGRAM_GROUP_CODE" val="m1-1"/>
  <p:tag name="KSO_WM_UNIT_ISCONTENTSTITLE" val="0"/>
  <p:tag name="KSO_WM_UNIT_NOCLEAR" val="0"/>
  <p:tag name="KSO_WM_UNIT_DIAGRAM_ISNUMVISUAL" val="0"/>
  <p:tag name="KSO_WM_UNIT_DIAGRAM_ISREFERUNIT" val="0"/>
  <p:tag name="KSO_WM_UNIT_PRESET_TEXT" val="LOREM"/>
  <p:tag name="KSO_WM_UNIT_TEXT_FILL_FORE_SCHEMECOLOR_INDEX" val="16"/>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f"/>
  <p:tag name="KSO_WM_UNIT_INDEX" val="1_3_1"/>
  <p:tag name="KSO_WM_UNIT_LAYERLEVEL" val="1_1_1"/>
  <p:tag name="KSO_WM_UNIT_VALUE" val="24"/>
  <p:tag name="KSO_WM_UNIT_HIGHLIGHT" val="0"/>
  <p:tag name="KSO_WM_UNIT_COMPATIBLE" val="0"/>
  <p:tag name="KSO_WM_UNIT_ID" val="custom20181625_14*m_h_f*1_3_1"/>
  <p:tag name="KSO_WM_DIAGRAM_GROUP_CODE" val="m1-1"/>
  <p:tag name="KSO_WM_UNIT_NOCLEAR" val="0"/>
  <p:tag name="KSO_WM_UNIT_DIAGRAM_ISNUMVISUAL" val="0"/>
  <p:tag name="KSO_WM_UNIT_DIAGRAM_ISREFERUNIT" val="0"/>
  <p:tag name="KSO_WM_UNIT_PRESET_TEXT" val="Lorem ipsum dolor sit amet, consectetur"/>
  <p:tag name="KSO_WM_UNIT_TEXT_FILL_FORE_SCHEMECOLOR_INDEX" val="16"/>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i"/>
  <p:tag name="KSO_WM_UNIT_INDEX" val="1_2_1"/>
  <p:tag name="KSO_WM_UNIT_LAYERLEVEL" val="1_1_1"/>
  <p:tag name="KSO_WM_UNIT_ID" val="custom20181625_14*m_h_i*1_2_1"/>
  <p:tag name="KSO_WM_DIAGRAM_GROUP_CODE" val="m1-1"/>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i"/>
  <p:tag name="KSO_WM_UNIT_INDEX" val="1_2_2"/>
  <p:tag name="KSO_WM_UNIT_LAYERLEVEL" val="1_1_1"/>
  <p:tag name="KSO_WM_UNIT_ID" val="custom20181625_14*m_h_i*1_2_2"/>
  <p:tag name="KSO_WM_DIAGRAM_GROUP_CODE" val="m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6"/>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a"/>
  <p:tag name="KSO_WM_UNIT_INDEX" val="1_2_1"/>
  <p:tag name="KSO_WM_UNIT_LAYERLEVEL" val="1_1_1"/>
  <p:tag name="KSO_WM_UNIT_VALUE" val="6"/>
  <p:tag name="KSO_WM_UNIT_HIGHLIGHT" val="0"/>
  <p:tag name="KSO_WM_UNIT_COMPATIBLE" val="0"/>
  <p:tag name="KSO_WM_UNIT_ID" val="custom20181625_14*m_h_a*1_2_1"/>
  <p:tag name="KSO_WM_DIAGRAM_GROUP_CODE" val="m1-1"/>
  <p:tag name="KSO_WM_UNIT_ISCONTENTSTITLE" val="0"/>
  <p:tag name="KSO_WM_UNIT_NOCLEAR" val="0"/>
  <p:tag name="KSO_WM_UNIT_DIAGRAM_ISNUMVISUAL" val="0"/>
  <p:tag name="KSO_WM_UNIT_DIAGRAM_ISREFERUNIT" val="0"/>
  <p:tag name="KSO_WM_UNIT_PRESET_TEXT" val="LOREM"/>
  <p:tag name="KSO_WM_UNIT_TEXT_FILL_FORE_SCHEMECOLOR_INDEX" val="16"/>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f"/>
  <p:tag name="KSO_WM_UNIT_INDEX" val="1_2_1"/>
  <p:tag name="KSO_WM_UNIT_LAYERLEVEL" val="1_1_1"/>
  <p:tag name="KSO_WM_UNIT_VALUE" val="24"/>
  <p:tag name="KSO_WM_UNIT_HIGHLIGHT" val="0"/>
  <p:tag name="KSO_WM_UNIT_COMPATIBLE" val="0"/>
  <p:tag name="KSO_WM_UNIT_ID" val="custom20181625_14*m_h_f*1_2_1"/>
  <p:tag name="KSO_WM_DIAGRAM_GROUP_CODE" val="m1-1"/>
  <p:tag name="KSO_WM_UNIT_NOCLEAR" val="0"/>
  <p:tag name="KSO_WM_UNIT_DIAGRAM_ISNUMVISUAL" val="0"/>
  <p:tag name="KSO_WM_UNIT_DIAGRAM_ISREFERUNIT" val="0"/>
  <p:tag name="KSO_WM_UNIT_PRESET_TEXT" val="Lorem ipsum dolor sit amet, consectetur"/>
  <p:tag name="KSO_WM_UNIT_TEXT_FILL_FORE_SCHEMECOLOR_INDEX" val="16"/>
  <p:tag name="KSO_WM_UNIT_TEX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i"/>
  <p:tag name="KSO_WM_UNIT_INDEX" val="1_1_1"/>
  <p:tag name="KSO_WM_UNIT_LAYERLEVEL" val="1_1_1"/>
  <p:tag name="KSO_WM_UNIT_ID" val="custom20181625_14*m_h_i*1_1_1"/>
  <p:tag name="KSO_WM_DIAGRAM_GROUP_CODE" val="m1-1"/>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i"/>
  <p:tag name="KSO_WM_UNIT_INDEX" val="1_1_2"/>
  <p:tag name="KSO_WM_UNIT_LAYERLEVEL" val="1_1_1"/>
  <p:tag name="KSO_WM_UNIT_ID" val="custom20181625_14*m_h_i*1_1_2"/>
  <p:tag name="KSO_WM_DIAGRAM_GROUP_CODE" val="m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6"/>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a"/>
  <p:tag name="KSO_WM_UNIT_INDEX" val="1_1_1"/>
  <p:tag name="KSO_WM_UNIT_LAYERLEVEL" val="1_1_1"/>
  <p:tag name="KSO_WM_UNIT_VALUE" val="6"/>
  <p:tag name="KSO_WM_UNIT_HIGHLIGHT" val="0"/>
  <p:tag name="KSO_WM_UNIT_COMPATIBLE" val="0"/>
  <p:tag name="KSO_WM_UNIT_ID" val="custom20181625_14*m_h_a*1_1_1"/>
  <p:tag name="KSO_WM_DIAGRAM_GROUP_CODE" val="m1-1"/>
  <p:tag name="KSO_WM_UNIT_ISCONTENTSTITLE" val="0"/>
  <p:tag name="KSO_WM_UNIT_NOCLEAR" val="0"/>
  <p:tag name="KSO_WM_UNIT_DIAGRAM_ISNUMVISUAL" val="0"/>
  <p:tag name="KSO_WM_UNIT_DIAGRAM_ISREFERUNIT" val="0"/>
  <p:tag name="KSO_WM_UNIT_PRESET_TEXT" val="LOREM"/>
  <p:tag name="KSO_WM_UNIT_TEXT_FILL_FORE_SCHEMECOLOR_INDEX" val="16"/>
  <p:tag name="KSO_WM_UNIT_TEX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m_h_f"/>
  <p:tag name="KSO_WM_UNIT_INDEX" val="1_1_1"/>
  <p:tag name="KSO_WM_UNIT_LAYERLEVEL" val="1_1_1"/>
  <p:tag name="KSO_WM_UNIT_VALUE" val="24"/>
  <p:tag name="KSO_WM_UNIT_HIGHLIGHT" val="0"/>
  <p:tag name="KSO_WM_UNIT_COMPATIBLE" val="0"/>
  <p:tag name="KSO_WM_UNIT_ID" val="custom20181625_14*m_h_f*1_1_1"/>
  <p:tag name="KSO_WM_DIAGRAM_GROUP_CODE" val="m1-1"/>
  <p:tag name="KSO_WM_UNIT_NOCLEAR" val="0"/>
  <p:tag name="KSO_WM_UNIT_DIAGRAM_ISNUMVISUAL" val="0"/>
  <p:tag name="KSO_WM_UNIT_DIAGRAM_ISREFERUNIT" val="0"/>
  <p:tag name="KSO_WM_UNIT_PRESET_TEXT" val="Lorem ipsum dolor sit amet, consectetur"/>
  <p:tag name="KSO_WM_UNIT_TEXT_FILL_FORE_SCHEMECOLOR_INDEX" val="16"/>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a"/>
  <p:tag name="KSO_WM_UNIT_INDEX" val="1"/>
  <p:tag name="KSO_WM_UNIT_LAYERLEVEL" val="1"/>
  <p:tag name="KSO_WM_UNIT_VALUE" val="20"/>
  <p:tag name="KSO_WM_UNIT_ISCONTENTSTITLE" val="0"/>
  <p:tag name="KSO_WM_UNIT_HIGHLIGHT" val="0"/>
  <p:tag name="KSO_WM_UNIT_COMPATIBLE" val="0"/>
  <p:tag name="KSO_WM_DIAGRAM_GROUP_CODE" val="m1-1"/>
  <p:tag name="KSO_WM_UNIT_ID" val="custom20181625_14*a*1"/>
  <p:tag name="KSO_WM_UNIT_NOCLEAR" val="0"/>
  <p:tag name="KSO_WM_UNIT_DIAGRAM_ISNUMVISUAL" val="0"/>
  <p:tag name="KSO_WM_UNIT_DIAGRAM_ISREFERUNIT" val="0"/>
  <p:tag name="KSO_WM_UNIT_PRESET_TEXT" val="LOREM IPSUM DOLOR"/>
  <p:tag name="KSO_WM_UNIT_TEXT_FILL_FORE_SCHEMECOLOR_INDEX" val="16"/>
  <p:tag name="KSO_WM_UNIT_TEX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0973_6"/>
  <p:tag name="KSO_WM_TEMPLATE_CATEGORY" val="custom"/>
  <p:tag name="KSO_WM_TEMPLATE_INDEX" val="20181625"/>
  <p:tag name="KSO_WM_SLIDE_ID" val="custom20181625_11"/>
  <p:tag name="KSO_WM_SLIDE_INDEX" val="11"/>
  <p:tag name="KSO_WM_TEMPLATE_SUBCATEGORY" val="0"/>
  <p:tag name="KSO_WM_SLIDE_SUBTYPE" val="pureTxt"/>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e"/>
  <p:tag name="KSO_WM_UNIT_INDEX" val="1"/>
  <p:tag name="KSO_WM_UNIT_LAYERLEVEL" val="1"/>
  <p:tag name="KSO_WM_UNIT_VALUE" val="2"/>
  <p:tag name="KSO_WM_UNIT_HIGHLIGHT" val="0"/>
  <p:tag name="KSO_WM_UNIT_COMPATIBLE" val="1"/>
  <p:tag name="KSO_WM_BEAUTIFY_FLAG" val="#wm#"/>
  <p:tag name="KSO_WM_TAG_VERSION" val="1.0"/>
  <p:tag name="KSO_WM_UNIT_ID" val="custom20181625_11*e*1"/>
  <p:tag name="KSO_WM_UNIT_PRESET_TEXT" val="01"/>
  <p:tag name="KSO_WM_UNIT_NOCLEAR" val="0"/>
  <p:tag name="KSO_WM_UNIT_DIAGRAM_ISNUMVISUAL" val="0"/>
  <p:tag name="KSO_WM_UNIT_DIAGRAM_ISREFERUNIT" val="0"/>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a"/>
  <p:tag name="KSO_WM_UNIT_INDEX" val="1"/>
  <p:tag name="KSO_WM_UNIT_LAYERLEVEL" val="1"/>
  <p:tag name="KSO_WM_UNIT_VALUE" val="8"/>
  <p:tag name="KSO_WM_UNIT_ISCONTENTSTITLE" val="0"/>
  <p:tag name="KSO_WM_UNIT_HIGHLIGHT" val="0"/>
  <p:tag name="KSO_WM_UNIT_COMPATIBLE" val="0"/>
  <p:tag name="KSO_WM_BEAUTIFY_FLAG" val="#wm#"/>
  <p:tag name="KSO_WM_TAG_VERSION" val="1.0"/>
  <p:tag name="KSO_WM_UNIT_ID" val="custom20181625_11*a*1"/>
  <p:tag name="KSO_WM_UNIT_PRESET_TEXT" val="请输入章节标题"/>
  <p:tag name="KSO_WM_UNIT_NOCLEAR" val="0"/>
  <p:tag name="KSO_WM_UNIT_DIAGRAM_ISNUMVISUAL" val="0"/>
  <p:tag name="KSO_WM_UNIT_DIAGRAM_ISREFERUNIT" val="0"/>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h"/>
  <p:tag name="KSO_WM_SLIDE_LAYOUT_CNT" val="1_1"/>
  <p:tag name="KSO_WM_SLIDE_TYPE" val="text"/>
  <p:tag name="KSO_WM_BEAUTIFY_FLAG" val="#wm#"/>
  <p:tag name="KSO_WM_SLIDE_POSITION" val="38.3774*173.612"/>
  <p:tag name="KSO_WM_SLIDE_SIZE" val="839.207*300.879"/>
  <p:tag name="KSO_WM_COMBINE_RELATE_SLIDE_ID" val="background20180973_9"/>
  <p:tag name="KSO_WM_TEMPLATE_CATEGORY" val="custom"/>
  <p:tag name="KSO_WM_TEMPLATE_INDEX" val="20181625"/>
  <p:tag name="KSO_WM_SLIDE_ID" val="custom20181625_19"/>
  <p:tag name="KSO_WM_SLIDE_INDEX" val="19"/>
  <p:tag name="KSO_WM_TEMPLATE_SUBCATEGORY" val="0"/>
  <p:tag name="KSO_WM_SLIDE_SUBTYPE" val="picTxt"/>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a"/>
  <p:tag name="KSO_WM_UNIT_INDEX" val="1"/>
  <p:tag name="KSO_WM_UNIT_LAYERLEVEL" val="1"/>
  <p:tag name="KSO_WM_UNIT_VALUE" val="20"/>
  <p:tag name="KSO_WM_UNIT_ISCONTENTSTITLE" val="0"/>
  <p:tag name="KSO_WM_UNIT_HIGHLIGHT" val="0"/>
  <p:tag name="KSO_WM_UNIT_COMPATIBLE" val="0"/>
  <p:tag name="KSO_WM_BEAUTIFY_FLAG" val="#wm#"/>
  <p:tag name="KSO_WM_TAG_VERSION" val="1.0"/>
  <p:tag name="KSO_WM_UNIT_ID" val="custom20181625_19*a*1"/>
  <p:tag name="KSO_WM_UNIT_NOCLEAR" val="0"/>
  <p:tag name="KSO_WM_UNIT_DIAGRAM_ISNUMVISUAL" val="0"/>
  <p:tag name="KSO_WM_UNIT_DIAGRAM_ISREFERUNIT" val="0"/>
  <p:tag name="KSO_WM_UNIT_PRESET_TEXT" val="请在此输入您的标题"/>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9370_1*m_h_i*1_3_4"/>
  <p:tag name="KSO_WM_TEMPLATE_CATEGORY" val="diagram"/>
  <p:tag name="KSO_WM_TEMPLATE_INDEX" val="20199370"/>
  <p:tag name="KSO_WM_UNIT_LAYERLEVEL" val="1_1_1"/>
  <p:tag name="KSO_WM_TAG_VERSION" val="1.0"/>
  <p:tag name="KSO_WM_BEAUTIFY_FLAG" val="#wm#"/>
  <p:tag name="KSO_WM_UNIT_DIAGRAM_MODELTYPE" val="numdgm"/>
  <p:tag name="KSO_WM_UNIT_LINE_FORE_SCHEMECOLOR_INDEX" val="6"/>
  <p:tag name="KSO_WM_UNIT_LINE_FILL_TYPE" val="2"/>
</p:tagLst>
</file>

<file path=ppt/tags/tag152.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370_1*m_h_i*1_2_1"/>
  <p:tag name="KSO_WM_TEMPLATE_CATEGORY" val="diagram"/>
  <p:tag name="KSO_WM_TEMPLATE_INDEX" val="20199370"/>
  <p:tag name="KSO_WM_UNIT_LAYERLEVEL" val="1_1_1"/>
  <p:tag name="KSO_WM_TAG_VERSION" val="1.0"/>
  <p:tag name="KSO_WM_BEAUTIFY_FLAG" val="#wm#"/>
  <p:tag name="KSO_WM_UNIT_LINE_FORE_SCHEMECOLOR_INDEX" val="6"/>
  <p:tag name="KSO_WM_UNIT_LINE_FILL_TYPE" val="2"/>
</p:tagLst>
</file>

<file path=ppt/tags/tag153.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9370_1*m_h_i*1_4_1"/>
  <p:tag name="KSO_WM_TEMPLATE_CATEGORY" val="diagram"/>
  <p:tag name="KSO_WM_TEMPLATE_INDEX" val="20199370"/>
  <p:tag name="KSO_WM_UNIT_LAYERLEVEL" val="1_1_1"/>
  <p:tag name="KSO_WM_TAG_VERSION" val="1.0"/>
  <p:tag name="KSO_WM_BEAUTIFY_FLAG" val="#wm#"/>
  <p:tag name="KSO_WM_UNIT_LINE_FORE_SCHEMECOLOR_INDEX" val="6"/>
  <p:tag name="KSO_WM_UNIT_LINE_FILL_TYPE" val="2"/>
</p:tagLst>
</file>

<file path=ppt/tags/tag154.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199370_1*m_h_i*1_5_1"/>
  <p:tag name="KSO_WM_TEMPLATE_CATEGORY" val="diagram"/>
  <p:tag name="KSO_WM_TEMPLATE_INDEX" val="20199370"/>
  <p:tag name="KSO_WM_UNIT_LAYERLEVEL" val="1_1_1"/>
  <p:tag name="KSO_WM_TAG_VERSION" val="1.0"/>
  <p:tag name="KSO_WM_BEAUTIFY_FLAG" val="#wm#"/>
  <p:tag name="KSO_WM_UNIT_LINE_FORE_SCHEMECOLOR_INDEX" val="5"/>
  <p:tag name="KSO_WM_UNIT_LINE_FILL_TYPE" val="2"/>
</p:tagLst>
</file>

<file path=ppt/tags/tag155.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370_1*m_h_i*1_3_1"/>
  <p:tag name="KSO_WM_TEMPLATE_CATEGORY" val="diagram"/>
  <p:tag name="KSO_WM_TEMPLATE_INDEX" val="20199370"/>
  <p:tag name="KSO_WM_UNIT_LAYERLEVEL" val="1_1_1"/>
  <p:tag name="KSO_WM_TAG_VERSION" val="1.0"/>
  <p:tag name="KSO_WM_BEAUTIFY_FLAG" val="#wm#"/>
  <p:tag name="KSO_WM_UNIT_LINE_FORE_SCHEMECOLOR_INDEX" val="6"/>
  <p:tag name="KSO_WM_UNIT_LINE_FILL_TYPE" val="2"/>
</p:tagLst>
</file>

<file path=ppt/tags/tag156.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370_1*m_h_i*1_1_1"/>
  <p:tag name="KSO_WM_TEMPLATE_CATEGORY" val="diagram"/>
  <p:tag name="KSO_WM_TEMPLATE_INDEX" val="20199370"/>
  <p:tag name="KSO_WM_UNIT_LAYERLEVEL" val="1_1_1"/>
  <p:tag name="KSO_WM_TAG_VERSION" val="1.0"/>
  <p:tag name="KSO_WM_BEAUTIFY_FLAG" val="#wm#"/>
  <p:tag name="KSO_WM_UNIT_LINE_FORE_SCHEMECOLOR_INDEX" val="6"/>
  <p:tag name="KSO_WM_UNIT_LINE_FILL_TYPE" val="2"/>
</p:tagLst>
</file>

<file path=ppt/tags/tag157.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9370_1*m_h_i*1_1_2"/>
  <p:tag name="KSO_WM_TEMPLATE_CATEGORY" val="diagram"/>
  <p:tag name="KSO_WM_TEMPLATE_INDEX" val="20199370"/>
  <p:tag name="KSO_WM_UNIT_LAYERLEVEL" val="1_1_1"/>
  <p:tag name="KSO_WM_TAG_VERSION" val="1.0"/>
  <p:tag name="KSO_WM_BEAUTIFY_FLAG" val="#wm#"/>
  <p:tag name="KSO_WM_UNIT_LINE_FORE_SCHEMECOLOR_INDEX" val="6"/>
  <p:tag name="KSO_WM_UNIT_LINE_FILL_TYPE" val="2"/>
</p:tagLst>
</file>

<file path=ppt/tags/tag158.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370_1*m_h_f*1_1_1"/>
  <p:tag name="KSO_WM_TEMPLATE_CATEGORY" val="diagram"/>
  <p:tag name="KSO_WM_TEMPLATE_INDEX" val="20199370"/>
  <p:tag name="KSO_WM_UNIT_LAYERLEVEL" val="1_1_1"/>
  <p:tag name="KSO_WM_TAG_VERSION" val="1.0"/>
  <p:tag name="KSO_WM_BEAUTIFY_FLAG" val="#wm#"/>
  <p:tag name="KSO_WM_UNIT_PRESET_TEXT" val="就合作开展业务与XX公司签署排他合作协议，明确双方工作分工以及各自的权利和义务。"/>
  <p:tag name="KSO_WM_UNIT_VALUE" val="39"/>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99370_1*m_i*1_1"/>
  <p:tag name="KSO_WM_TEMPLATE_CATEGORY" val="diagram"/>
  <p:tag name="KSO_WM_TEMPLATE_INDEX" val="20199370"/>
  <p:tag name="KSO_WM_UNIT_LAYERLEVEL" val="1_1"/>
  <p:tag name="KSO_WM_TAG_VERSION" val="1.0"/>
  <p:tag name="KSO_WM_BEAUTIFY_FLAG" val="#wm#"/>
  <p:tag name="KSO_WM_UNIT_DIAGRAM_MODELTYPE" val="numdgm"/>
  <p:tag name="KSO_WM_UNIT_LINE_FORE_SCHEMECOLOR_INDEX" val="6"/>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f"/>
  <p:tag name="KSO_WM_UNIT_INDEX" val="1_1"/>
  <p:tag name="KSO_WM_UNIT_ID" val="diagram20199370_1*m_f*1_1"/>
  <p:tag name="KSO_WM_TEMPLATE_CATEGORY" val="diagram"/>
  <p:tag name="KSO_WM_TEMPLATE_INDEX" val="20199370"/>
  <p:tag name="KSO_WM_UNIT_LAYERLEVEL" val="1_1"/>
  <p:tag name="KSO_WM_TAG_VERSION" val="1.0"/>
  <p:tag name="KSO_WM_BEAUTIFY_FLAG" val="#wm#"/>
  <p:tag name="KSO_WM_UNIT_PRESET_TEXT" val="签署合作协议"/>
  <p:tag name="KSO_WM_UNIT_VALUE" val="6"/>
  <p:tag name="KSO_WM_UNIT_TEXT_FILL_FORE_SCHEMECOLOR_INDEX" val="6"/>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199370_1*m_i*1_2"/>
  <p:tag name="KSO_WM_TEMPLATE_CATEGORY" val="diagram"/>
  <p:tag name="KSO_WM_TEMPLATE_INDEX" val="20199370"/>
  <p:tag name="KSO_WM_UNIT_LAYERLEVEL" val="1_1"/>
  <p:tag name="KSO_WM_TAG_VERSION" val="1.0"/>
  <p:tag name="KSO_WM_BEAUTIFY_FLAG" val="#wm#"/>
  <p:tag name="KSO_WM_UNIT_DIAGRAM_MODELTYPE" val="numdgm"/>
  <p:tag name="KSO_WM_UNIT_LINE_FORE_SCHEMECOLOR_INDEX" val="6"/>
  <p:tag name="KSO_WM_UNIT_LINE_FILL_TYPE"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ID" val="diagram20199370_1*m_i*1_3"/>
  <p:tag name="KSO_WM_TEMPLATE_CATEGORY" val="diagram"/>
  <p:tag name="KSO_WM_TEMPLATE_INDEX" val="20199370"/>
  <p:tag name="KSO_WM_UNIT_LAYERLEVEL" val="1_1"/>
  <p:tag name="KSO_WM_TAG_VERSION" val="1.0"/>
  <p:tag name="KSO_WM_BEAUTIFY_FLAG" val="#wm#"/>
  <p:tag name="KSO_WM_UNIT_DIAGRAM_MODELTYPE" val="numdgm"/>
  <p:tag name="KSO_WM_UNIT_FILL_FORE_SCHEMECOLOR_INDEX" val="6"/>
  <p:tag name="KSO_WM_UNIT_FILL_TYPE" val="1"/>
  <p:tag name="KSO_WM_UNIT_LINE_FORE_SCHEMECOLOR_INDEX" val="6"/>
  <p:tag name="KSO_WM_UNIT_LINE_FILL_TYPE" val="2"/>
</p:tagLst>
</file>

<file path=ppt/tags/tag163.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f"/>
  <p:tag name="KSO_WM_UNIT_INDEX" val="1_2"/>
  <p:tag name="KSO_WM_UNIT_ID" val="diagram20199370_1*m_f*1_2"/>
  <p:tag name="KSO_WM_TEMPLATE_CATEGORY" val="diagram"/>
  <p:tag name="KSO_WM_TEMPLATE_INDEX" val="20199370"/>
  <p:tag name="KSO_WM_UNIT_LAYERLEVEL" val="1_1"/>
  <p:tag name="KSO_WM_TAG_VERSION" val="1.0"/>
  <p:tag name="KSO_WM_BEAUTIFY_FLAG" val="#wm#"/>
  <p:tag name="KSO_WM_UNIT_PRESET_TEXT" val="全面推进各项商用准备工作"/>
  <p:tag name="KSO_WM_UNIT_VALUE" val="13"/>
  <p:tag name="KSO_WM_UNIT_TEXT_FILL_FORE_SCHEMECOLOR_INDEX" val="6"/>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9370_1*m_h_i*1_1_3"/>
  <p:tag name="KSO_WM_TEMPLATE_CATEGORY" val="diagram"/>
  <p:tag name="KSO_WM_TEMPLATE_INDEX" val="20199370"/>
  <p:tag name="KSO_WM_UNIT_LAYERLEVEL" val="1_1_1"/>
  <p:tag name="KSO_WM_TAG_VERSION" val="1.0"/>
  <p:tag name="KSO_WM_BEAUTIFY_FLAG" val="#wm#"/>
  <p:tag name="KSO_WM_UNIT_FILL_FORE_SCHEMECOLOR_INDEX" val="6"/>
  <p:tag name="KSO_WM_UNI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9370_1*m_h_i*1_2_2"/>
  <p:tag name="KSO_WM_TEMPLATE_CATEGORY" val="diagram"/>
  <p:tag name="KSO_WM_TEMPLATE_INDEX" val="20199370"/>
  <p:tag name="KSO_WM_UNIT_LAYERLEVEL" val="1_1_1"/>
  <p:tag name="KSO_WM_TAG_VERSION" val="1.0"/>
  <p:tag name="KSO_WM_BEAUTIFY_FLAG" val="#wm#"/>
  <p:tag name="KSO_WM_UNIT_LINE_FORE_SCHEMECOLOR_INDEX" val="6"/>
  <p:tag name="KSO_WM_UNIT_LINE_FILL_TYPE" val="2"/>
</p:tagLst>
</file>

<file path=ppt/tags/tag166.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9370_1*m_h_i*1_2_3"/>
  <p:tag name="KSO_WM_TEMPLATE_CATEGORY" val="diagram"/>
  <p:tag name="KSO_WM_TEMPLATE_INDEX" val="20199370"/>
  <p:tag name="KSO_WM_UNIT_LAYERLEVEL" val="1_1_1"/>
  <p:tag name="KSO_WM_TAG_VERSION" val="1.0"/>
  <p:tag name="KSO_WM_BEAUTIFY_FLAG" val="#wm#"/>
  <p:tag name="KSO_WM_UNIT_FILL_FORE_SCHEMECOLOR_INDEX" val="6"/>
  <p:tag name="KSO_WM_UNI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9370_1*m_h_i*1_3_2"/>
  <p:tag name="KSO_WM_TEMPLATE_CATEGORY" val="diagram"/>
  <p:tag name="KSO_WM_TEMPLATE_INDEX" val="20199370"/>
  <p:tag name="KSO_WM_UNIT_LAYERLEVEL" val="1_1_1"/>
  <p:tag name="KSO_WM_TAG_VERSION" val="1.0"/>
  <p:tag name="KSO_WM_BEAUTIFY_FLAG" val="#wm#"/>
  <p:tag name="KSO_WM_UNIT_LINE_FORE_SCHEMECOLOR_INDEX" val="6"/>
  <p:tag name="KSO_WM_UNIT_LINE_FILL_TYPE" val="2"/>
</p:tagLst>
</file>

<file path=ppt/tags/tag168.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9370_1*m_h_i*1_3_3"/>
  <p:tag name="KSO_WM_TEMPLATE_CATEGORY" val="diagram"/>
  <p:tag name="KSO_WM_TEMPLATE_INDEX" val="20199370"/>
  <p:tag name="KSO_WM_UNIT_LAYERLEVEL" val="1_1_1"/>
  <p:tag name="KSO_WM_TAG_VERSION" val="1.0"/>
  <p:tag name="KSO_WM_BEAUTIFY_FLAG" val="#wm#"/>
  <p:tag name="KSO_WM_UNIT_FILL_FORE_SCHEMECOLOR_INDEX" val="6"/>
  <p:tag name="KSO_WM_UNI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9370_1*m_h_f*1_2_1"/>
  <p:tag name="KSO_WM_TEMPLATE_CATEGORY" val="diagram"/>
  <p:tag name="KSO_WM_TEMPLATE_INDEX" val="20199370"/>
  <p:tag name="KSO_WM_UNIT_LAYERLEVEL" val="1_1_1"/>
  <p:tag name="KSO_WM_TAG_VERSION" val="1.0"/>
  <p:tag name="KSO_WM_BEAUTIFY_FLAG" val="#wm#"/>
  <p:tag name="KSO_WM_UNIT_PRESET_TEXT" val="完成系统建设，具备统联调条件完成系统改造和网关升级工作确定终端和界面规范"/>
  <p:tag name="KSO_WM_UNIT_VALUE" val="39"/>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9370_1*m_h_f*1_3_1"/>
  <p:tag name="KSO_WM_TEMPLATE_CATEGORY" val="diagram"/>
  <p:tag name="KSO_WM_TEMPLATE_INDEX" val="20199370"/>
  <p:tag name="KSO_WM_UNIT_LAYERLEVEL" val="1_1_1"/>
  <p:tag name="KSO_WM_TAG_VERSION" val="1.0"/>
  <p:tag name="KSO_WM_BEAUTIFY_FLAG" val="#wm#"/>
  <p:tag name="KSO_WM_UNIT_PRESET_TEXT" val="确定业务支持的技术方案，完成开发和测试，具备了供货的条件"/>
  <p:tag name="KSO_WM_UNIT_VALUE" val="39"/>
</p:tagLst>
</file>

<file path=ppt/tags/tag171.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199370_1*m_h_f*1_4_1"/>
  <p:tag name="KSO_WM_TEMPLATE_CATEGORY" val="diagram"/>
  <p:tag name="KSO_WM_TEMPLATE_INDEX" val="20199370"/>
  <p:tag name="KSO_WM_UNIT_LAYERLEVEL" val="1_1_1"/>
  <p:tag name="KSO_WM_TAG_VERSION" val="1.0"/>
  <p:tag name="KSO_WM_BEAUTIFY_FLAG" val="#wm#"/>
  <p:tag name="KSO_WM_UNIT_PRESET_TEXT" val="业务名称确定为“XXX”，确定了业务标识设计，10月初结合60周年国庆重大事件开展。"/>
  <p:tag name="KSO_WM_UNIT_VALUE" val="39"/>
</p:tagLst>
</file>

<file path=ppt/tags/tag172.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199370_1*m_h_i*1_4_2"/>
  <p:tag name="KSO_WM_TEMPLATE_CATEGORY" val="diagram"/>
  <p:tag name="KSO_WM_TEMPLATE_INDEX" val="20199370"/>
  <p:tag name="KSO_WM_UNIT_LAYERLEVEL" val="1_1_1"/>
  <p:tag name="KSO_WM_TAG_VERSION" val="1.0"/>
  <p:tag name="KSO_WM_BEAUTIFY_FLAG" val="#wm#"/>
  <p:tag name="KSO_WM_UNIT_LINE_FORE_SCHEMECOLOR_INDEX" val="6"/>
  <p:tag name="KSO_WM_UNIT_LINE_FILL_TYPE" val="2"/>
</p:tagLst>
</file>

<file path=ppt/tags/tag173.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199370_1*m_h_i*1_4_3"/>
  <p:tag name="KSO_WM_TEMPLATE_CATEGORY" val="diagram"/>
  <p:tag name="KSO_WM_TEMPLATE_INDEX" val="20199370"/>
  <p:tag name="KSO_WM_UNIT_LAYERLEVEL" val="1_1_1"/>
  <p:tag name="KSO_WM_TAG_VERSION" val="1.0"/>
  <p:tag name="KSO_WM_BEAUTIFY_FLAG" val="#wm#"/>
  <p:tag name="KSO_WM_UNIT_FILL_FORE_SCHEMECOLOR_INDEX" val="6"/>
  <p:tag name="KSO_WM_UNI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199370_1*m_h_i*1_5_2"/>
  <p:tag name="KSO_WM_TEMPLATE_CATEGORY" val="diagram"/>
  <p:tag name="KSO_WM_TEMPLATE_INDEX" val="20199370"/>
  <p:tag name="KSO_WM_UNIT_LAYERLEVEL" val="1_1_1"/>
  <p:tag name="KSO_WM_TAG_VERSION" val="1.0"/>
  <p:tag name="KSO_WM_BEAUTIFY_FLAG" val="#wm#"/>
  <p:tag name="KSO_WM_UNIT_LINE_FORE_SCHEMECOLOR_INDEX" val="5"/>
  <p:tag name="KSO_WM_UNIT_LINE_FILL_TYPE" val="2"/>
</p:tagLst>
</file>

<file path=ppt/tags/tag175.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199370_1*m_h_i*1_5_3"/>
  <p:tag name="KSO_WM_TEMPLATE_CATEGORY" val="diagram"/>
  <p:tag name="KSO_WM_TEMPLATE_INDEX" val="20199370"/>
  <p:tag name="KSO_WM_UNIT_LAYERLEVEL" val="1_1_1"/>
  <p:tag name="KSO_WM_TAG_VERSION" val="1.0"/>
  <p:tag name="KSO_WM_BEAUTIFY_FLAG" val="#wm#"/>
  <p:tag name="KSO_WM_UNIT_FILL_FORE_SCHEMECOLOR_INDEX" val="5"/>
  <p:tag name="KSO_WM_UNI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DIAGRAM_MODELTYPE" val="numdgm"/>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199370_1*m_h_f*1_5_1"/>
  <p:tag name="KSO_WM_TEMPLATE_CATEGORY" val="diagram"/>
  <p:tag name="KSO_WM_TEMPLATE_INDEX" val="20199370"/>
  <p:tag name="KSO_WM_UNIT_LAYERLEVEL" val="1_1_1"/>
  <p:tag name="KSO_WM_TAG_VERSION" val="1.0"/>
  <p:tag name="KSO_WM_BEAUTIFY_FLAG" val="#wm#"/>
  <p:tag name="KSO_WM_UNIT_PRESET_TEXT" val="完成业务管理办法和相关客服规范制定工作。"/>
  <p:tag name="KSO_WM_UNIT_VALUE" val="39"/>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4"/>
  <p:tag name="KSO_WM_UNIT_ID" val="diagram20199370_1*m_h_i*1_5_4"/>
  <p:tag name="KSO_WM_TEMPLATE_CATEGORY" val="diagram"/>
  <p:tag name="KSO_WM_TEMPLATE_INDEX" val="20199370"/>
  <p:tag name="KSO_WM_UNIT_LAYERLEVEL" val="1_1_1"/>
  <p:tag name="KSO_WM_TAG_VERSION" val="1.0"/>
  <p:tag name="KSO_WM_BEAUTIFY_FLAG" val="#wm#"/>
  <p:tag name="KSO_WM_UNIT_DIAGRAM_MODELTYPE" val="numdgm"/>
  <p:tag name="KSO_WM_UNIT_LINE_FORE_SCHEMECOLOR_INDEX" val="5"/>
  <p:tag name="KSO_WM_UNIT_LINE_FILL_TYPE" val="2"/>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h"/>
  <p:tag name="KSO_WM_SLIDE_LAYOUT_CNT" val="1_1"/>
  <p:tag name="KSO_WM_SLIDE_TYPE" val="text"/>
  <p:tag name="KSO_WM_BEAUTIFY_FLAG" val="#wm#"/>
  <p:tag name="KSO_WM_SLIDE_POSITION" val="38.3774*173.612"/>
  <p:tag name="KSO_WM_SLIDE_SIZE" val="839.207*300.879"/>
  <p:tag name="KSO_WM_COMBINE_RELATE_SLIDE_ID" val="background20180973_9"/>
  <p:tag name="KSO_WM_TEMPLATE_CATEGORY" val="custom"/>
  <p:tag name="KSO_WM_TEMPLATE_INDEX" val="20181625"/>
  <p:tag name="KSO_WM_SLIDE_ID" val="custom20181625_19"/>
  <p:tag name="KSO_WM_SLIDE_INDEX" val="19"/>
  <p:tag name="KSO_WM_TEMPLATE_SUBCATEGORY" val="0"/>
  <p:tag name="KSO_WM_SLIDE_SUBTYPE" val="picTxt"/>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a"/>
  <p:tag name="KSO_WM_UNIT_INDEX" val="1"/>
  <p:tag name="KSO_WM_UNIT_LAYERLEVEL" val="1"/>
  <p:tag name="KSO_WM_UNIT_VALUE" val="20"/>
  <p:tag name="KSO_WM_UNIT_ISCONTENTSTITLE" val="0"/>
  <p:tag name="KSO_WM_UNIT_HIGHLIGHT" val="0"/>
  <p:tag name="KSO_WM_UNIT_COMPATIBLE" val="0"/>
  <p:tag name="KSO_WM_BEAUTIFY_FLAG" val="#wm#"/>
  <p:tag name="KSO_WM_TAG_VERSION" val="1.0"/>
  <p:tag name="KSO_WM_UNIT_ID" val="custom20181625_19*a*1"/>
  <p:tag name="KSO_WM_UNIT_NOCLEAR" val="0"/>
  <p:tag name="KSO_WM_UNIT_DIAGRAM_ISNUMVISUAL" val="0"/>
  <p:tag name="KSO_WM_UNIT_DIAGRAM_ISREFERUNIT" val="0"/>
  <p:tag name="KSO_WM_UNIT_PRESET_TEXT" val="请在此输入您的标题"/>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75"/>
  <p:tag name="KSO_WM_UNIT_TYPE" val="n_h_a"/>
  <p:tag name="KSO_WM_UNIT_INDEX" val="1_2_1"/>
  <p:tag name="KSO_WM_UNIT_ID" val="diagram160075_5*n_h_a*1_2_1"/>
  <p:tag name="KSO_WM_UNIT_LAYERLEVEL" val="1_1_1"/>
  <p:tag name="KSO_WM_UNIT_VALUE" val="32"/>
  <p:tag name="KSO_WM_UNIT_HIGHLIGHT" val="0"/>
  <p:tag name="KSO_WM_UNIT_COMPATIBLE" val="0"/>
  <p:tag name="KSO_WM_UNIT_CLEAR" val="0"/>
  <p:tag name="KSO_WM_UNIT_PRESET_TEXT_INDEX" val="3"/>
  <p:tag name="KSO_WM_UNIT_PRESET_TEXT_LEN" val="17"/>
  <p:tag name="KSO_WM_BEAUTIFY_FLAG" val="#wm#"/>
  <p:tag name="KSO_WM_TAG_VERSION" val="1.0"/>
  <p:tag name="KSO_WM_DIAGRAM_GROUP_CODE" val="n1-1"/>
  <p:tag name="KSO_WM_UNIT_TEXT_FILL_FORE_SCHEMECOLOR_INDEX" val="15"/>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75"/>
  <p:tag name="KSO_WM_UNIT_TYPE" val="n_h_h_i"/>
  <p:tag name="KSO_WM_UNIT_INDEX" val="1_1_1_1"/>
  <p:tag name="KSO_WM_UNIT_ID" val="diagram160075_5*n_h_h_i*1_1_1_1"/>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75"/>
  <p:tag name="KSO_WM_UNIT_TYPE" val="n_h_h_f"/>
  <p:tag name="KSO_WM_UNIT_INDEX" val="1_1_1_1"/>
  <p:tag name="KSO_WM_UNIT_ID" val="diagram160075_5*n_h_h_f*1_1_1_1"/>
  <p:tag name="KSO_WM_UNIT_LAYERLEVEL" val="1_1_1_1"/>
  <p:tag name="KSO_WM_UNIT_VALUE" val="36"/>
  <p:tag name="KSO_WM_UNIT_HIGHLIGHT" val="0"/>
  <p:tag name="KSO_WM_UNIT_COMPATIBLE" val="0"/>
  <p:tag name="KSO_WM_UNIT_CLEAR" val="0"/>
  <p:tag name="KSO_WM_UNIT_PRESET_TEXT_INDEX" val="4"/>
  <p:tag name="KSO_WM_UNIT_PRESET_TEXT_LEN" val="33"/>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75"/>
  <p:tag name="KSO_WM_UNIT_TYPE" val="n_h_h_i"/>
  <p:tag name="KSO_WM_UNIT_INDEX" val="1_1_2_1"/>
  <p:tag name="KSO_WM_UNIT_ID" val="diagram160075_5*n_h_h_i*1_1_2_1"/>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75"/>
  <p:tag name="KSO_WM_UNIT_TYPE" val="n_h_h_f"/>
  <p:tag name="KSO_WM_UNIT_INDEX" val="1_1_2_1"/>
  <p:tag name="KSO_WM_UNIT_ID" val="diagram160075_5*n_h_h_f*1_1_2_1"/>
  <p:tag name="KSO_WM_UNIT_LAYERLEVEL" val="1_1_1_1"/>
  <p:tag name="KSO_WM_UNIT_VALUE" val="36"/>
  <p:tag name="KSO_WM_UNIT_HIGHLIGHT" val="0"/>
  <p:tag name="KSO_WM_UNIT_COMPATIBLE" val="0"/>
  <p:tag name="KSO_WM_UNIT_CLEAR" val="0"/>
  <p:tag name="KSO_WM_UNIT_PRESET_TEXT_INDEX" val="4"/>
  <p:tag name="KSO_WM_UNIT_PRESET_TEXT_LEN" val="33"/>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75"/>
  <p:tag name="KSO_WM_UNIT_TYPE" val="n_h_i"/>
  <p:tag name="KSO_WM_UNIT_INDEX" val="1_2_1"/>
  <p:tag name="KSO_WM_UNIT_ID" val="diagram160075_5*n_h_i*1_2_1"/>
  <p:tag name="KSO_WM_UNIT_LAYERLEVEL" val="1_1_1"/>
  <p:tag name="KSO_WM_BEAUTIFY_FLAG" val="#wm#"/>
  <p:tag name="KSO_WM_TAG_VERSION" val="1.0"/>
  <p:tag name="KSO_WM_DIAGRAM_GROUP_CODE" val="n1-1"/>
  <p:tag name="KSO_WM_UNIT_FILL_FORE_SCHEMECOLOR_INDEX" val="5"/>
  <p:tag name="KSO_WM_UNIT_FILL_TYPE" val="1"/>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1"/>
  <p:tag name="KSO_WM_UNIT_ID" val="diagram160175_4*n_i*1_1"/>
  <p:tag name="KSO_WM_UNIT_CLEAR" val="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75_4*i*1"/>
  <p:tag name="KSO_WM_TEMPLATE_CATEGORY" val="diagram"/>
  <p:tag name="KSO_WM_TEMPLATE_INDEX" val="160175"/>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75_4*i*12"/>
  <p:tag name="KSO_WM_TEMPLATE_CATEGORY" val="diagram"/>
  <p:tag name="KSO_WM_TEMPLATE_INDEX" val="160175"/>
  <p:tag name="KSO_WM_UNIT_INDEX" val="12"/>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75_4*i*21"/>
  <p:tag name="KSO_WM_TEMPLATE_CATEGORY" val="diagram"/>
  <p:tag name="KSO_WM_TEMPLATE_INDEX" val="160175"/>
  <p:tag name="KSO_WM_UNIT_INDEX" val="2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75_4*i*30"/>
  <p:tag name="KSO_WM_TEMPLATE_CATEGORY" val="diagram"/>
  <p:tag name="KSO_WM_TEMPLATE_INDEX" val="160175"/>
  <p:tag name="KSO_WM_UNIT_INDEX" val="30"/>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12"/>
  <p:tag name="KSO_WM_UNIT_ID" val="diagram160175_4*n_i*1_12"/>
  <p:tag name="KSO_WM_UNIT_CLEAR" val="1"/>
  <p:tag name="KSO_WM_UNIT_LAYERLEVEL" val="1_1"/>
  <p:tag name="KSO_WM_DIAGRAM_GROUP_CODE" val="n1-1"/>
  <p:tag name="KSO_WM_UNIT_LINE_FORE_SCHEMECOLOR_INDEX" val="5"/>
  <p:tag name="KSO_WM_UNIT_LINE_FILL_TYPE" val="2"/>
  <p:tag name="KSO_WM_UNIT_TEXT_FILL_FORE_SCHEMECOLOR_INDEX" val="13"/>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13"/>
  <p:tag name="KSO_WM_UNIT_ID" val="diagram160175_4*n_i*1_13"/>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14"/>
  <p:tag name="KSO_WM_UNIT_ID" val="diagram160175_4*n_i*1_14"/>
  <p:tag name="KSO_WM_UNIT_CLEAR" val="1"/>
  <p:tag name="KSO_WM_UNIT_LAYERLEVEL" val="1_1"/>
  <p:tag name="KSO_WM_DIAGRAM_GROUP_CODE" val="n1-1"/>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h_f"/>
  <p:tag name="KSO_WM_UNIT_INDEX" val="1_2_2"/>
  <p:tag name="KSO_WM_UNIT_ID" val="diagram160175_4*n_h_f*1_2_2"/>
  <p:tag name="KSO_WM_UNIT_CLEAR" val="1"/>
  <p:tag name="KSO_WM_UNIT_LAYERLEVEL" val="1_1_1"/>
  <p:tag name="KSO_WM_UNIT_VALUE" val="16"/>
  <p:tag name="KSO_WM_UNIT_HIGHLIGHT" val="0"/>
  <p:tag name="KSO_WM_UNIT_COMPATIBLE" val="0"/>
  <p:tag name="KSO_WM_DIAGRAM_GROUP_CODE" val="n1-1"/>
  <p:tag name="KSO_WM_UNIT_PRESET_TEXT" val="LOREM IPSUM DOLOR SIT AMET"/>
  <p:tag name="KSO_WM_UNIT_TEXT_FILL_FORE_SCHEMECOLOR_INDEX" val="13"/>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9"/>
  <p:tag name="KSO_WM_UNIT_ID" val="diagram160175_4*n_i*1_9"/>
  <p:tag name="KSO_WM_UNIT_CLEAR" val="1"/>
  <p:tag name="KSO_WM_UNIT_LAYERLEVEL" val="1_1"/>
  <p:tag name="KSO_WM_DIAGRAM_GROUP_CODE" val="n1-1"/>
  <p:tag name="KSO_WM_UNIT_LINE_FORE_SCHEMECOLOR_INDEX" val="5"/>
  <p:tag name="KSO_WM_UNIT_LINE_FILL_TYPE" val="2"/>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10"/>
  <p:tag name="KSO_WM_UNIT_ID" val="diagram160175_4*n_i*1_10"/>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11"/>
  <p:tag name="KSO_WM_UNIT_ID" val="diagram160175_4*n_i*1_11"/>
  <p:tag name="KSO_WM_UNIT_CLEAR" val="1"/>
  <p:tag name="KSO_WM_UNIT_LAYERLEVEL" val="1_1"/>
  <p:tag name="KSO_WM_DIAGRAM_GROUP_CODE" val="n1-1"/>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h_f"/>
  <p:tag name="KSO_WM_UNIT_INDEX" val="1_2_1"/>
  <p:tag name="KSO_WM_UNIT_ID" val="diagram160175_4*n_h_f*1_2_1"/>
  <p:tag name="KSO_WM_UNIT_CLEAR" val="1"/>
  <p:tag name="KSO_WM_UNIT_LAYERLEVEL" val="1_1_1"/>
  <p:tag name="KSO_WM_UNIT_VALUE" val="16"/>
  <p:tag name="KSO_WM_UNIT_HIGHLIGHT" val="0"/>
  <p:tag name="KSO_WM_UNIT_COMPATIBLE" val="0"/>
  <p:tag name="KSO_WM_DIAGRAM_GROUP_CODE" val="n1-1"/>
  <p:tag name="KSO_WM_UNIT_PRESET_TEXT" val="LOREM IPSUM DOLOR SIT AMET"/>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6"/>
  <p:tag name="KSO_WM_UNIT_ID" val="diagram160175_4*n_i*1_6"/>
  <p:tag name="KSO_WM_UNIT_CLEAR" val="1"/>
  <p:tag name="KSO_WM_UNIT_LAYERLEVEL" val="1_1"/>
  <p:tag name="KSO_WM_DIAGRAM_GROUP_CODE" val="n1-1"/>
  <p:tag name="KSO_WM_UNIT_LINE_FORE_SCHEMECOLOR_INDEX" val="5"/>
  <p:tag name="KSO_WM_UNIT_LINE_FILL_TYPE" val="2"/>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162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7"/>
  <p:tag name="KSO_WM_UNIT_ID" val="diagram160175_4*n_i*1_7"/>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8"/>
  <p:tag name="KSO_WM_UNIT_ID" val="diagram160175_4*n_i*1_8"/>
  <p:tag name="KSO_WM_UNIT_CLEAR" val="1"/>
  <p:tag name="KSO_WM_UNIT_LAYERLEVEL" val="1_1"/>
  <p:tag name="KSO_WM_DIAGRAM_GROUP_CODE" val="n1-1"/>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h_f"/>
  <p:tag name="KSO_WM_UNIT_INDEX" val="1_2_3"/>
  <p:tag name="KSO_WM_UNIT_ID" val="diagram160175_4*n_h_f*1_2_3"/>
  <p:tag name="KSO_WM_UNIT_CLEAR" val="1"/>
  <p:tag name="KSO_WM_UNIT_LAYERLEVEL" val="1_1_1"/>
  <p:tag name="KSO_WM_UNIT_VALUE" val="16"/>
  <p:tag name="KSO_WM_UNIT_HIGHLIGHT" val="0"/>
  <p:tag name="KSO_WM_UNIT_COMPATIBLE" val="0"/>
  <p:tag name="KSO_WM_DIAGRAM_GROUP_CODE" val="n1-1"/>
  <p:tag name="KSO_WM_UNIT_PRESET_TEXT" val="LOREM IPSUM DOLOR SIT AMET"/>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2"/>
  <p:tag name="KSO_WM_UNIT_ID" val="diagram160175_4*n_i*1_2"/>
  <p:tag name="KSO_WM_UNIT_CLEAR" val="1"/>
  <p:tag name="KSO_WM_UNIT_LAYERLEVEL" val="1_1"/>
  <p:tag name="KSO_WM_DIAGRAM_GROUP_CODE" val="n1-1"/>
  <p:tag name="KSO_WM_UNIT_LINE_FORE_SCHEMECOLOR_INDEX" val="5"/>
  <p:tag name="KSO_WM_UNIT_LINE_FILL_TYPE" val="2"/>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3"/>
  <p:tag name="KSO_WM_UNIT_ID" val="diagram160175_4*n_i*1_3"/>
  <p:tag name="KSO_WM_UNIT_CLEAR" val="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4"/>
  <p:tag name="KSO_WM_UNIT_ID" val="diagram160175_4*n_i*1_4"/>
  <p:tag name="KSO_WM_UNIT_CLEAR" val="1"/>
  <p:tag name="KSO_WM_UNIT_LAYERLEVEL" val="1_1"/>
  <p:tag name="KSO_WM_DIAGRAM_GROUP_CODE" val="n1-1"/>
  <p:tag name="KSO_WM_UNIT_LINE_FORE_SCHEMECOLOR_INDEX" val="6"/>
  <p:tag name="KSO_WM_UNIT_LINE_FILL_TYPE" val="2"/>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h_f"/>
  <p:tag name="KSO_WM_UNIT_INDEX" val="1_1_1"/>
  <p:tag name="KSO_WM_UNIT_ID" val="diagram160175_4*n_h_f*1_1_1"/>
  <p:tag name="KSO_WM_UNIT_CLEAR" val="1"/>
  <p:tag name="KSO_WM_UNIT_LAYERLEVEL" val="1_1_1"/>
  <p:tag name="KSO_WM_UNIT_VALUE" val="8"/>
  <p:tag name="KSO_WM_UNIT_HIGHLIGHT" val="0"/>
  <p:tag name="KSO_WM_UNIT_COMPATIBLE" val="0"/>
  <p:tag name="KSO_WM_DIAGRAM_GROUP_CODE" val="n1-1"/>
  <p:tag name="KSO_WM_UNIT_PRESET_TEXT" val="LOREM IPSUM"/>
  <p:tag name="KSO_WM_UNIT_TEXT_FILL_FORE_SCHEMECOLOR_INDEX" val="14"/>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75"/>
  <p:tag name="KSO_WM_UNIT_TYPE" val="n_i"/>
  <p:tag name="KSO_WM_UNIT_INDEX" val="1_5"/>
  <p:tag name="KSO_WM_UNIT_ID" val="diagram160175_4*n_i*1_5"/>
  <p:tag name="KSO_WM_UNIT_CLEAR" val="1"/>
  <p:tag name="KSO_WM_UNIT_LAYERLEVEL" val="1_1"/>
  <p:tag name="KSO_WM_DIAGRAM_GROUP_CODE" val="n1-1"/>
  <p:tag name="KSO_WM_UNIT_FILL_FORE_SCHEMECOLOR_INDEX" val="14"/>
  <p:tag name="KSO_WM_UNIT_FILL_TYPE" val="1"/>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h"/>
  <p:tag name="KSO_WM_SLIDE_LAYOUT_CNT" val="1_1"/>
  <p:tag name="KSO_WM_SLIDE_TYPE" val="text"/>
  <p:tag name="KSO_WM_BEAUTIFY_FLAG" val="#wm#"/>
  <p:tag name="KSO_WM_SLIDE_POSITION" val="38.3774*173.612"/>
  <p:tag name="KSO_WM_SLIDE_SIZE" val="839.207*300.879"/>
  <p:tag name="KSO_WM_COMBINE_RELATE_SLIDE_ID" val="background20180973_9"/>
  <p:tag name="KSO_WM_TEMPLATE_CATEGORY" val="custom"/>
  <p:tag name="KSO_WM_TEMPLATE_INDEX" val="20181625"/>
  <p:tag name="KSO_WM_SLIDE_ID" val="custom20181625_19"/>
  <p:tag name="KSO_WM_SLIDE_INDEX" val="19"/>
  <p:tag name="KSO_WM_TEMPLATE_SUBCATEGORY" val="0"/>
  <p:tag name="KSO_WM_SLIDE_SUBTYPE" val="picTxt"/>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a"/>
  <p:tag name="KSO_WM_UNIT_INDEX" val="1"/>
  <p:tag name="KSO_WM_UNIT_LAYERLEVEL" val="1"/>
  <p:tag name="KSO_WM_UNIT_VALUE" val="20"/>
  <p:tag name="KSO_WM_UNIT_ISCONTENTSTITLE" val="0"/>
  <p:tag name="KSO_WM_UNIT_HIGHLIGHT" val="0"/>
  <p:tag name="KSO_WM_UNIT_COMPATIBLE" val="0"/>
  <p:tag name="KSO_WM_BEAUTIFY_FLAG" val="#wm#"/>
  <p:tag name="KSO_WM_TAG_VERSION" val="1.0"/>
  <p:tag name="KSO_WM_UNIT_ID" val="custom20181625_19*a*1"/>
  <p:tag name="KSO_WM_UNIT_NOCLEAR" val="0"/>
  <p:tag name="KSO_WM_UNIT_DIAGRAM_ISNUMVISUAL" val="0"/>
  <p:tag name="KSO_WM_UNIT_DIAGRAM_ISREFERUNIT" val="0"/>
  <p:tag name="KSO_WM_UNIT_PRESET_TEXT" val="请在此输入您的标题"/>
</p:tagLst>
</file>

<file path=ppt/tags/tag21.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4522"/>
  <p:tag name="KSO_WM_UNIT_ID" val="diagram20164522_1*p_h_i*1_1_1"/>
  <p:tag name="KSO_WM_UNIT_LAYERLEVEL" val="1_1_1"/>
  <p:tag name="KSO_WM_UNIT_HIGHLIGHT" val="0"/>
  <p:tag name="KSO_WM_UNIT_COMPATIBLE" val="0"/>
  <p:tag name="KSO_WM_UNIT_DIAGRAM_ISNUMVISUAL" val="0"/>
  <p:tag name="KSO_WM_UNIT_DIAGRAM_ISREFERUNIT" val="0"/>
  <p:tag name="KSO_WM_DIAGRAM_GROUP_CODE" val="p1-1"/>
  <p:tag name="KSO_WM_UNIT_TYPE" val="p_h_i"/>
  <p:tag name="KSO_WM_UNIT_INDEX" val="1_1_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4522"/>
  <p:tag name="KSO_WM_UNIT_ID" val="diagram20164522_1*p_i*1_1"/>
  <p:tag name="KSO_WM_UNIT_LAYERLEVEL" val="1_1"/>
  <p:tag name="KSO_WM_UNIT_HIGHLIGHT" val="0"/>
  <p:tag name="KSO_WM_UNIT_COMPATIBLE" val="0"/>
  <p:tag name="KSO_WM_UNIT_DIAGRAM_ISNUMVISUAL" val="0"/>
  <p:tag name="KSO_WM_UNIT_DIAGRAM_ISREFERUNIT" val="0"/>
  <p:tag name="KSO_WM_DIAGRAM_GROUP_CODE" val="p1-1"/>
  <p:tag name="KSO_WM_UNIT_TYPE" val="p_i"/>
  <p:tag name="KSO_WM_UNIT_INDEX" val="1_1"/>
  <p:tag name="KSO_WM_UNIT_LINE_FORE_SCHEMECOLOR_INDEX" val="5"/>
  <p:tag name="KSO_WM_UNIT_LINE_FILL_TYPE" val="2"/>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4522"/>
  <p:tag name="KSO_WM_UNIT_ID" val="diagram20164522_1*p_h_h_i*1_1_1_1"/>
  <p:tag name="KSO_WM_UNIT_LAYERLEVEL" val="1_1_1_1"/>
  <p:tag name="KSO_WM_UNIT_HIGHLIGHT" val="0"/>
  <p:tag name="KSO_WM_UNIT_COMPATIBLE" val="0"/>
  <p:tag name="KSO_WM_UNIT_DIAGRAM_ISNUMVISUAL" val="0"/>
  <p:tag name="KSO_WM_UNIT_DIAGRAM_ISREFERUNIT" val="0"/>
  <p:tag name="KSO_WM_DIAGRAM_GROUP_CODE" val="p1-1"/>
  <p:tag name="KSO_WM_UNIT_TYPE" val="p_h_h_i"/>
  <p:tag name="KSO_WM_UNIT_INDEX" val="1_1_1_1"/>
  <p:tag name="KSO_WM_UNIT_FILL_FORE_SCHEMECOLOR_INDEX" val="6"/>
  <p:tag name="KSO_WM_UNIT_FILL_TYPE" val="1"/>
  <p:tag name="KSO_WM_UNIT_LINE_FORE_SCHEMECOLOR_INDEX" val="6"/>
  <p:tag name="KSO_WM_UNIT_LINE_FILL_TYPE" val="2"/>
  <p:tag name="KSO_WM_UNIT_TEXT_FILL_FORE_SCHEMECOLOR_INDEX" val="14"/>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4522"/>
  <p:tag name="KSO_WM_UNIT_ID" val="diagram20164522_1*p_i*1_2"/>
  <p:tag name="KSO_WM_UNIT_LAYERLEVEL" val="1_1"/>
  <p:tag name="KSO_WM_UNIT_HIGHLIGHT" val="0"/>
  <p:tag name="KSO_WM_UNIT_COMPATIBLE" val="0"/>
  <p:tag name="KSO_WM_UNIT_DIAGRAM_ISNUMVISUAL" val="0"/>
  <p:tag name="KSO_WM_UNIT_DIAGRAM_ISREFERUNIT" val="0"/>
  <p:tag name="KSO_WM_DIAGRAM_GROUP_CODE" val="p1-1"/>
  <p:tag name="KSO_WM_UNIT_TYPE" val="p_i"/>
  <p:tag name="KSO_WM_UNIT_INDEX" val="1_2"/>
  <p:tag name="KSO_WM_UNIT_LINE_FORE_SCHEMECOLOR_INDEX" val="5"/>
  <p:tag name="KSO_WM_UNIT_LINE_FILL_TYPE" val="2"/>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4522"/>
  <p:tag name="KSO_WM_UNIT_ID" val="diagram20164522_1*p_h_h_i*1_1_2_1"/>
  <p:tag name="KSO_WM_UNIT_LAYERLEVEL" val="1_1_1_1"/>
  <p:tag name="KSO_WM_UNIT_HIGHLIGHT" val="0"/>
  <p:tag name="KSO_WM_UNIT_COMPATIBLE" val="0"/>
  <p:tag name="KSO_WM_UNIT_DIAGRAM_ISNUMVISUAL" val="0"/>
  <p:tag name="KSO_WM_UNIT_DIAGRAM_ISREFERUNIT" val="0"/>
  <p:tag name="KSO_WM_DIAGRAM_GROUP_CODE" val="p1-1"/>
  <p:tag name="KSO_WM_UNIT_TYPE" val="p_h_h_i"/>
  <p:tag name="KSO_WM_UNIT_INDEX" val="1_1_2_1"/>
  <p:tag name="KSO_WM_UNIT_FILL_FORE_SCHEMECOLOR_INDEX" val="6"/>
  <p:tag name="KSO_WM_UNIT_FILL_TYPE" val="1"/>
  <p:tag name="KSO_WM_UNIT_LINE_FORE_SCHEMECOLOR_INDEX" val="6"/>
  <p:tag name="KSO_WM_UNIT_LINE_FILL_TYPE" val="2"/>
  <p:tag name="KSO_WM_UNIT_TEXT_FILL_FORE_SCHEMECOLOR_INDEX" val="14"/>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64522_1*p_h_h_f*1_1_1_1"/>
  <p:tag name="KSO_WM_TEMPLATE_CATEGORY" val="diagram"/>
  <p:tag name="KSO_WM_TEMPLATE_INDEX" val="20164522"/>
  <p:tag name="KSO_WM_UNIT_LAYERLEVEL" val="1_1_1_1"/>
  <p:tag name="KSO_WM_TAG_VERSION" val="1.0"/>
  <p:tag name="KSO_WM_BEAUTIFY_FLAG" val="#wm#"/>
  <p:tag name="KSO_WM_UNIT_PRESET_TEXT" val="添加文本"/>
  <p:tag name="KSO_WM_UNIT_NOCLEAR" val="0"/>
  <p:tag name="KSO_WM_UNIT_VALUE" val="12"/>
  <p:tag name="KSO_WM_DIAGRAM_GROUP_CODE" val="p1-1"/>
  <p:tag name="KSO_WM_UNIT_TYPE" val="p_h_h_f"/>
  <p:tag name="KSO_WM_UNIT_INDEX" val="1_1_1_1"/>
  <p:tag name="KSO_WM_UNIT_TEXT_FILL_FORE_SCHEMECOLOR_INDEX" val="14"/>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64522_1*p_h_h_f*1_1_2_1"/>
  <p:tag name="KSO_WM_TEMPLATE_CATEGORY" val="diagram"/>
  <p:tag name="KSO_WM_TEMPLATE_INDEX" val="20164522"/>
  <p:tag name="KSO_WM_UNIT_LAYERLEVEL" val="1_1_1_1"/>
  <p:tag name="KSO_WM_TAG_VERSION" val="1.0"/>
  <p:tag name="KSO_WM_BEAUTIFY_FLAG" val="#wm#"/>
  <p:tag name="KSO_WM_UNIT_PRESET_TEXT" val="添加文本"/>
  <p:tag name="KSO_WM_UNIT_NOCLEAR" val="0"/>
  <p:tag name="KSO_WM_UNIT_VALUE" val="12"/>
  <p:tag name="KSO_WM_DIAGRAM_GROUP_CODE" val="p1-1"/>
  <p:tag name="KSO_WM_UNIT_TYPE" val="p_h_h_f"/>
  <p:tag name="KSO_WM_UNIT_INDEX" val="1_1_2_1"/>
  <p:tag name="KSO_WM_UNIT_TEXT_FILL_FORE_SCHEMECOLOR_INDEX" val="14"/>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4522"/>
  <p:tag name="KSO_WM_UNIT_ID" val="diagram20164522_1*p_i*1_1"/>
  <p:tag name="KSO_WM_UNIT_LAYERLEVEL" val="1_1"/>
  <p:tag name="KSO_WM_UNIT_HIGHLIGHT" val="0"/>
  <p:tag name="KSO_WM_UNIT_COMPATIBLE" val="0"/>
  <p:tag name="KSO_WM_UNIT_DIAGRAM_ISNUMVISUAL" val="0"/>
  <p:tag name="KSO_WM_UNIT_DIAGRAM_ISREFERUNIT" val="0"/>
  <p:tag name="KSO_WM_DIAGRAM_GROUP_CODE" val="p1-1"/>
  <p:tag name="KSO_WM_UNIT_TYPE" val="p_i"/>
  <p:tag name="KSO_WM_UNIT_INDEX" val="1_1"/>
  <p:tag name="KSO_WM_UNIT_LINE_FORE_SCHEMECOLOR_INDEX" val="5"/>
  <p:tag name="KSO_WM_UNIT_LINE_FILL_TYPE" val="2"/>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4522"/>
  <p:tag name="KSO_WM_UNIT_ID" val="diagram20164522_1*p_i*1_1"/>
  <p:tag name="KSO_WM_UNIT_LAYERLEVEL" val="1_1"/>
  <p:tag name="KSO_WM_UNIT_HIGHLIGHT" val="0"/>
  <p:tag name="KSO_WM_UNIT_COMPATIBLE" val="0"/>
  <p:tag name="KSO_WM_UNIT_DIAGRAM_ISNUMVISUAL" val="0"/>
  <p:tag name="KSO_WM_UNIT_DIAGRAM_ISREFERUNIT" val="0"/>
  <p:tag name="KSO_WM_DIAGRAM_GROUP_CODE" val="p1-1"/>
  <p:tag name="KSO_WM_UNIT_TYPE" val="p_i"/>
  <p:tag name="KSO_WM_UNIT_INDEX" val="1_1"/>
  <p:tag name="KSO_WM_UNIT_LINE_FORE_SCHEMECOLOR_INDEX" val="5"/>
  <p:tag name="KSO_WM_UNIT_LINE_FILL_TYPE" val="2"/>
  <p:tag name="KSO_WM_UNIT_TEXT_FILL_FORE_SCHEMECOLOR_INDEX" val="13"/>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5053"/>
  <p:tag name="KSO_WM_UNIT_ID" val="diagram20165053_1*p_h_i*1_1_1"/>
  <p:tag name="KSO_WM_UNIT_LAYERLEVEL" val="1_1_1"/>
  <p:tag name="KSO_WM_UNIT_HIGHLIGHT" val="0"/>
  <p:tag name="KSO_WM_UNIT_COMPATIBLE" val="0"/>
  <p:tag name="KSO_WM_UNIT_DIAGRAM_ISNUMVISUAL" val="0"/>
  <p:tag name="KSO_WM_UNIT_DIAGRAM_ISREFERUNIT" val="0"/>
  <p:tag name="KSO_WM_DIAGRAM_GROUP_CODE" val="p1-1"/>
  <p:tag name="KSO_WM_UNIT_TYPE" val="p_h_i"/>
  <p:tag name="KSO_WM_UNIT_INDEX" val="1_1_1"/>
  <p:tag name="KSO_WM_UNIT_FILL_FORE_SCHEMECOLOR_INDEX" val="5"/>
  <p:tag name="KSO_WM_UNIT_FILL_TYPE" val="1"/>
  <p:tag name="KSO_WM_UNIT_LINE_FORE_SCHEMECOLOR_INDEX" val="2"/>
  <p:tag name="KSO_WM_UNIT_LINE_FILL_TYPE" val="2"/>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5053"/>
  <p:tag name="KSO_WM_UNIT_ID" val="diagram20165053_1*p_h_h_f*1_1_1_1"/>
  <p:tag name="KSO_WM_UNIT_LAYERLEVEL" val="1_1_1_1"/>
  <p:tag name="KSO_WM_UNIT_HIGHLIGHT" val="0"/>
  <p:tag name="KSO_WM_UNIT_COMPATIBLE" val="0"/>
  <p:tag name="KSO_WM_UNIT_DIAGRAM_ISNUMVISUAL" val="0"/>
  <p:tag name="KSO_WM_UNIT_DIAGRAM_ISREFERUNIT" val="0"/>
  <p:tag name="KSO_WM_UNIT_PRESET_TEXT" val="添加标题"/>
  <p:tag name="KSO_WM_UNIT_NOCLEAR" val="0"/>
  <p:tag name="KSO_WM_UNIT_VALUE" val="14"/>
  <p:tag name="KSO_WM_DIAGRAM_GROUP_CODE" val="p1-1"/>
  <p:tag name="KSO_WM_UNIT_TYPE" val="p_h_h_f"/>
  <p:tag name="KSO_WM_UNIT_INDEX" val="1_1_1_1"/>
  <p:tag name="KSO_WM_UNIT_TEXT_FILL_FORE_SCHEMECOLOR_INDEX" val="14"/>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5053"/>
  <p:tag name="KSO_WM_UNIT_ID" val="diagram20165053_1*p_h_h_f*1_1_2_1"/>
  <p:tag name="KSO_WM_UNIT_LAYERLEVEL" val="1_1_1_1"/>
  <p:tag name="KSO_WM_UNIT_HIGHLIGHT" val="0"/>
  <p:tag name="KSO_WM_UNIT_COMPATIBLE" val="0"/>
  <p:tag name="KSO_WM_UNIT_DIAGRAM_ISNUMVISUAL" val="0"/>
  <p:tag name="KSO_WM_UNIT_DIAGRAM_ISREFERUNIT" val="0"/>
  <p:tag name="KSO_WM_UNIT_PRESET_TEXT" val="添加标题"/>
  <p:tag name="KSO_WM_UNIT_NOCLEAR" val="0"/>
  <p:tag name="KSO_WM_UNIT_VALUE" val="14"/>
  <p:tag name="KSO_WM_DIAGRAM_GROUP_CODE" val="p1-1"/>
  <p:tag name="KSO_WM_UNIT_TYPE" val="p_h_h_f"/>
  <p:tag name="KSO_WM_UNIT_INDEX" val="1_1_2_1"/>
  <p:tag name="KSO_WM_UNIT_TEXT_FILL_FORE_SCHEMECOLOR_INDEX" val="14"/>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64522_1*p_h_f*1_1_1"/>
  <p:tag name="KSO_WM_TEMPLATE_CATEGORY" val="diagram"/>
  <p:tag name="KSO_WM_TEMPLATE_INDEX" val="20164522"/>
  <p:tag name="KSO_WM_UNIT_LAYERLEVEL" val="1_1_1"/>
  <p:tag name="KSO_WM_TAG_VERSION" val="1.0"/>
  <p:tag name="KSO_WM_BEAUTIFY_FLAG" val="#wm#"/>
  <p:tag name="KSO_WM_UNIT_PRESET_TEXT" val="添加文本"/>
  <p:tag name="KSO_WM_UNIT_NOCLEAR" val="0"/>
  <p:tag name="KSO_WM_UNIT_VALUE" val="12"/>
  <p:tag name="KSO_WM_DIAGRAM_GROUP_CODE" val="p1-1"/>
  <p:tag name="KSO_WM_UNIT_TYPE" val="p_h_f"/>
  <p:tag name="KSO_WM_UNIT_INDEX" val="1_1_1"/>
  <p:tag name="KSO_WM_UNIT_TEXT_FILL_FORE_SCHEMECOLOR_INDEX" val="14"/>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5053"/>
  <p:tag name="KSO_WM_UNIT_ID" val="diagram20165053_1*p_h_h_i*1_1_1_1"/>
  <p:tag name="KSO_WM_UNIT_LAYERLEVEL" val="1_1_1_1"/>
  <p:tag name="KSO_WM_UNIT_HIGHLIGHT" val="0"/>
  <p:tag name="KSO_WM_UNIT_COMPATIBLE" val="0"/>
  <p:tag name="KSO_WM_UNIT_DIAGRAM_ISNUMVISUAL" val="0"/>
  <p:tag name="KSO_WM_UNIT_DIAGRAM_ISREFERUNIT" val="0"/>
  <p:tag name="KSO_WM_DIAGRAM_GROUP_CODE" val="p1-1"/>
  <p:tag name="KSO_WM_UNIT_TYPE" val="p_h_h_i"/>
  <p:tag name="KSO_WM_UNIT_INDEX" val="1_1_1_1"/>
  <p:tag name="KSO_WM_UNIT_FILL_FORE_SCHEMECOLOR_INDEX" val="6"/>
  <p:tag name="KSO_WM_UNIT_FILL_TYPE" val="1"/>
  <p:tag name="KSO_WM_UNIT_LINE_FORE_SCHEMECOLOR_INDEX" val="2"/>
  <p:tag name="KSO_WM_UNIT_LINE_FILL_TYPE" val="2"/>
  <p:tag name="KSO_WM_UNIT_TEXT_FILL_FORE_SCHEMECOLOR_INDEX" val="2"/>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5053"/>
  <p:tag name="KSO_WM_UNIT_ID" val="diagram20165053_1*p_h_h_i*1_1_2_1"/>
  <p:tag name="KSO_WM_UNIT_LAYERLEVEL" val="1_1_1_1"/>
  <p:tag name="KSO_WM_UNIT_HIGHLIGHT" val="0"/>
  <p:tag name="KSO_WM_UNIT_COMPATIBLE" val="0"/>
  <p:tag name="KSO_WM_UNIT_DIAGRAM_ISNUMVISUAL" val="0"/>
  <p:tag name="KSO_WM_UNIT_DIAGRAM_ISREFERUNIT" val="0"/>
  <p:tag name="KSO_WM_DIAGRAM_GROUP_CODE" val="p1-1"/>
  <p:tag name="KSO_WM_UNIT_TYPE" val="p_h_h_i"/>
  <p:tag name="KSO_WM_UNIT_INDEX" val="1_1_2_1"/>
  <p:tag name="KSO_WM_UNIT_FILL_FORE_SCHEMECOLOR_INDEX" val="6"/>
  <p:tag name="KSO_WM_UNIT_FILL_TYPE" val="1"/>
  <p:tag name="KSO_WM_UNIT_LINE_FORE_SCHEMECOLOR_INDEX" val="2"/>
  <p:tag name="KSO_WM_UNIT_LINE_FILL_TYPE" val="2"/>
  <p:tag name="KSO_WM_UNIT_TEXT_FILL_FORE_SCHEMECOLOR_INDEX" val="2"/>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Lst>
</file>

<file path=ppt/tags/tag2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COMBINE_RELATE_SLIDE_ID" val="background20180973_10"/>
  <p:tag name="KSO_WM_TEMPLATE_CATEGORY" val="custom"/>
  <p:tag name="KSO_WM_TEMPLATE_INDEX" val="20181625"/>
  <p:tag name="KSO_WM_SLIDE_ID" val="custom20181625_20"/>
  <p:tag name="KSO_WM_SLIDE_INDEX" val="20"/>
  <p:tag name="KSO_WM_TEMPLATE_SUBCATEGORY" val="0"/>
  <p:tag name="KSO_WM_SLIDE_SUBTYPE" val="pureTxt"/>
</p:tagLst>
</file>

<file path=ppt/tags/tag2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a"/>
  <p:tag name="KSO_WM_UNIT_INDEX" val="1"/>
  <p:tag name="KSO_WM_UNIT_LAYERLEVEL" val="1"/>
  <p:tag name="KSO_WM_UNIT_VALUE" val="12"/>
  <p:tag name="KSO_WM_UNIT_ISCONTENTSTITLE" val="0"/>
  <p:tag name="KSO_WM_UNIT_HIGHLIGHT" val="0"/>
  <p:tag name="KSO_WM_UNIT_COMPATIBLE" val="0"/>
  <p:tag name="KSO_WM_BEAUTIFY_FLAG" val="#wm#"/>
  <p:tag name="KSO_WM_TAG_VERSION" val="1.0"/>
  <p:tag name="KSO_WM_UNIT_ID" val="custom20181625_20*a*1"/>
  <p:tag name="KSO_WM_UNIT_PRESET_TEXT" val="非常感谢您的观看"/>
  <p:tag name="KSO_WM_UNIT_NOCLEAR" val="0"/>
  <p:tag name="KSO_WM_UNIT_DIAGRAM_ISNUMVISUAL" val="0"/>
  <p:tag name="KSO_WM_UNIT_DIAGRAM_ISREFERUNIT" val="0"/>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UNIT_TYPE" val="b"/>
  <p:tag name="KSO_WM_UNIT_INDEX" val="1"/>
  <p:tag name="KSO_WM_UNIT_LAYERLEVEL" val="1"/>
  <p:tag name="KSO_WM_UNIT_VALUE" val="33"/>
  <p:tag name="KSO_WM_UNIT_ISCONTENTSTITLE" val="0"/>
  <p:tag name="KSO_WM_UNIT_HIGHLIGHT" val="0"/>
  <p:tag name="KSO_WM_UNIT_COMPATIBLE" val="0"/>
  <p:tag name="KSO_WM_BEAUTIFY_FLAG" val="#wm#"/>
  <p:tag name="KSO_WM_TAG_VERSION" val="1.0"/>
  <p:tag name="KSO_WM_UNIT_ID" val="custom20181625_20*b*1"/>
  <p:tag name="KSO_WM_UNIT_NOCLEAR" val="0"/>
  <p:tag name="KSO_WM_UNIT_DIAGRAM_ISNUMVISUAL" val="0"/>
  <p:tag name="KSO_WM_UNIT_DIAGRAM_ISREFERUNIT" val="0"/>
  <p:tag name="KSO_WM_UNIT_PRESET_TEXT" val="请在此输入您的副标题"/>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162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73_1"/>
  <p:tag name="KSO_WM_TEMPLATE_CATEGORY" val="custom"/>
  <p:tag name="KSO_WM_TEMPLATE_INDEX" val="20181625"/>
  <p:tag name="KSO_WM_TEMPLATE_SUBCATEGORY" val="0"/>
  <p:tag name="KSO_WM_TEMPLATE_THUMBS_INDEX" val="1、4、5、6、11、12、19、20"/>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5"/>
  <p:tag name="KSO_WM_SLIDE_LAYOUT" val="a_l"/>
  <p:tag name="KSO_WM_SLIDE_LAYOUT_CNT" val="1_1"/>
  <p:tag name="KSO_WM_SLIDE_TYPE" val="contents"/>
  <p:tag name="KSO_WM_BEAUTIFY_FLAG" val="#wm#"/>
  <p:tag name="KSO_WM_COMBINE_RELATE_SLIDE_ID" val="custom20180632_8"/>
  <p:tag name="KSO_WM_TEMPLATE_CATEGORY" val="custom"/>
  <p:tag name="KSO_WM_TEMPLATE_INDEX" val="20181625"/>
  <p:tag name="KSO_WM_SLIDE_ID" val="custom20181625_9"/>
  <p:tag name="KSO_WM_SLIDE_INDEX" val="9"/>
  <p:tag name="KSO_WM_TEMPLATE_SUBCATEGORY" val="0"/>
  <p:tag name="KSO_WM_SLIDE_SUBTYPE" val="diag"/>
  <p:tag name="KSO_WM_DIAGRAM_GROUP_CODE" val="l1-1"/>
  <p:tag name="KSO_WM_SLIDE_DIAGTYPE" val="l"/>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a"/>
  <p:tag name="KSO_WM_UNIT_INDEX" val="1"/>
  <p:tag name="KSO_WM_UNIT_LAYERLEVEL" val="1"/>
  <p:tag name="KSO_WM_UNIT_VALUE" val="8"/>
  <p:tag name="KSO_WM_UNIT_ISCONTENTSTITLE" val="1"/>
  <p:tag name="KSO_WM_UNIT_HIGHLIGHT" val="0"/>
  <p:tag name="KSO_WM_UNIT_COMPATIBLE" val="0"/>
  <p:tag name="KSO_WM_DIAGRAM_GROUP_CODE" val="l1-1"/>
  <p:tag name="KSO_WM_UNIT_ID" val="custom20181625_9*a*1"/>
  <p:tag name="KSO_WM_UNIT_PRESET_TEXT" val="CONTENTS"/>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25"/>
  <p:tag name="KSO_WM_TAG_VERSION" val="1.0"/>
  <p:tag name="KSO_WM_BEAUTIFY_FLAG" val="#wm#"/>
  <p:tag name="KSO_WM_UNIT_TYPE" val="l_h_i"/>
  <p:tag name="KSO_WM_UNIT_INDEX" val="1_1_1"/>
  <p:tag name="KSO_WM_UNIT_LAYERLEVEL" val="1_1_1"/>
  <p:tag name="KSO_WM_UNIT_ID" val="custom20181625_9*l_h_i*1_1_1"/>
  <p:tag name="KSO_WM_DIAGRAM_GROUP_CODE" val="l1-1"/>
  <p:tag name="KSO_WM_UNIT_HIGHLIGHT" val="0"/>
  <p:tag name="KSO_WM_UNIT_COMPATIBLE" val="0"/>
  <p:tag name="KSO_WM_UNIT_DIAGRAM_ISNUMVISUAL" val="0"/>
  <p:tag name="KSO_WM_UNIT_DIAGRAM_ISREFERUNIT" val="0"/>
  <p:tag name="KSO_WM_UNIT_TEXT_FILL_FORE_SCHEMECOLOR_INDEX" val="5"/>
  <p:tag name="KSO_WM_UNIT_TEXT_FILL_TYPE" val="1"/>
  <p:tag name="KSO_WM_UNIT_USESOURCEFORMAT_APPLY" val="1"/>
</p:tagLst>
</file>

<file path=ppt/theme/theme1.xml><?xml version="1.0" encoding="utf-8"?>
<a:theme xmlns:a="http://schemas.openxmlformats.org/drawingml/2006/main" name="自定义设计方案">
  <a:themeElements>
    <a:clrScheme name="自定义 72">
      <a:dk1>
        <a:srgbClr val="000000"/>
      </a:dk1>
      <a:lt1>
        <a:srgbClr val="FFFFFF"/>
      </a:lt1>
      <a:dk2>
        <a:srgbClr val="44546A"/>
      </a:dk2>
      <a:lt2>
        <a:srgbClr val="E7E6E6"/>
      </a:lt2>
      <a:accent1>
        <a:srgbClr val="000000"/>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1204</Words>
  <Application>Microsoft Office PowerPoint</Application>
  <PresentationFormat>寬螢幕</PresentationFormat>
  <Paragraphs>208</Paragraphs>
  <Slides>16</Slides>
  <Notes>11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16</vt:i4>
      </vt:variant>
    </vt:vector>
  </HeadingPairs>
  <TitlesOfParts>
    <vt:vector size="26" baseType="lpstr">
      <vt:lpstr>微软雅黑</vt:lpstr>
      <vt:lpstr>Open Sans Light</vt:lpstr>
      <vt:lpstr>黑体</vt:lpstr>
      <vt:lpstr>宋体</vt:lpstr>
      <vt:lpstr>微軟正黑體</vt:lpstr>
      <vt:lpstr>標楷體</vt:lpstr>
      <vt:lpstr>Arial</vt:lpstr>
      <vt:lpstr>Calibri</vt:lpstr>
      <vt:lpstr>Wingdings</vt:lpstr>
      <vt:lpstr>自定义设计方案</vt:lpstr>
      <vt:lpstr>資料分析方案說明書</vt:lpstr>
      <vt:lpstr>PowerPoint 簡報</vt:lpstr>
      <vt:lpstr>PowerPoint 簡報</vt:lpstr>
      <vt:lpstr>摘要</vt:lpstr>
      <vt:lpstr>PowerPoint 簡報</vt:lpstr>
      <vt:lpstr>PowerPoint 簡報</vt:lpstr>
      <vt:lpstr>PowerPoint 簡報</vt:lpstr>
      <vt:lpstr>PowerPoint 簡報</vt:lpstr>
      <vt:lpstr>PowerPoint 簡報</vt:lpstr>
      <vt:lpstr>PowerPoint 簡報</vt:lpstr>
      <vt:lpstr>分析報表結果與證明</vt:lpstr>
      <vt:lpstr>分析報表結果與證明</vt:lpstr>
      <vt:lpstr>計算郵局負載狀況</vt:lpstr>
      <vt:lpstr>負載變異數分析</vt:lpstr>
      <vt:lpstr>計算預期的負載平衡度</vt:lpstr>
      <vt:lpstr>感謝評審的審查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資料分析方案說明書</dc:title>
  <dc:creator>sam</dc:creator>
  <cp:lastModifiedBy>USER</cp:lastModifiedBy>
  <cp:revision>77</cp:revision>
  <dcterms:created xsi:type="dcterms:W3CDTF">2019-05-08T06:12:00Z</dcterms:created>
  <dcterms:modified xsi:type="dcterms:W3CDTF">2019-05-14T06:35:02Z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