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4050" r:id="rId2"/>
  </p:sldMasterIdLst>
  <p:notesMasterIdLst>
    <p:notesMasterId r:id="rId29"/>
  </p:notesMasterIdLst>
  <p:handoutMasterIdLst>
    <p:handoutMasterId r:id="rId30"/>
  </p:handoutMasterIdLst>
  <p:sldIdLst>
    <p:sldId id="3190" r:id="rId3"/>
    <p:sldId id="3192" r:id="rId4"/>
    <p:sldId id="3191" r:id="rId5"/>
    <p:sldId id="3197" r:id="rId6"/>
    <p:sldId id="3198" r:id="rId7"/>
    <p:sldId id="3199" r:id="rId8"/>
    <p:sldId id="327" r:id="rId9"/>
    <p:sldId id="3193" r:id="rId10"/>
    <p:sldId id="319" r:id="rId11"/>
    <p:sldId id="3202" r:id="rId12"/>
    <p:sldId id="3203" r:id="rId13"/>
    <p:sldId id="3204" r:id="rId14"/>
    <p:sldId id="346" r:id="rId15"/>
    <p:sldId id="345" r:id="rId16"/>
    <p:sldId id="3201" r:id="rId17"/>
    <p:sldId id="3200" r:id="rId18"/>
    <p:sldId id="273" r:id="rId19"/>
    <p:sldId id="3205" r:id="rId20"/>
    <p:sldId id="3206" r:id="rId21"/>
    <p:sldId id="3207" r:id="rId22"/>
    <p:sldId id="3208" r:id="rId23"/>
    <p:sldId id="3209" r:id="rId24"/>
    <p:sldId id="280" r:id="rId25"/>
    <p:sldId id="3195" r:id="rId26"/>
    <p:sldId id="3210" r:id="rId27"/>
    <p:sldId id="3196" r:id="rId28"/>
  </p:sldIdLst>
  <p:sldSz cx="12858750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FFFFFF"/>
    <a:srgbClr val="ED3105"/>
    <a:srgbClr val="9999FF"/>
    <a:srgbClr val="F94D4D"/>
    <a:srgbClr val="F2A27E"/>
    <a:srgbClr val="880000"/>
    <a:srgbClr val="0F6FC6"/>
    <a:srgbClr val="FFC304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5320" autoAdjust="0"/>
  </p:normalViewPr>
  <p:slideViewPr>
    <p:cSldViewPr>
      <p:cViewPr varScale="1">
        <p:scale>
          <a:sx n="79" d="100"/>
          <a:sy n="79" d="100"/>
        </p:scale>
        <p:origin x="802" y="7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402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3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8703" y="6939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097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63"/>
            <a:ext cx="12858750" cy="2618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05" y="794699"/>
            <a:ext cx="11412140" cy="2955004"/>
          </a:xfrm>
        </p:spPr>
        <p:txBody>
          <a:bodyPr anchor="b">
            <a:normAutofit/>
          </a:bodyPr>
          <a:lstStyle>
            <a:lvl1pPr algn="r">
              <a:defRPr sz="421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492" y="3840672"/>
            <a:ext cx="11063883" cy="1007883"/>
          </a:xfrm>
        </p:spPr>
        <p:txBody>
          <a:bodyPr>
            <a:normAutofit/>
          </a:bodyPr>
          <a:lstStyle>
            <a:lvl1pPr marL="0" indent="0" algn="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41805" y="401814"/>
            <a:ext cx="3070027" cy="385072"/>
          </a:xfrm>
        </p:spPr>
        <p:txBody>
          <a:bodyPr/>
          <a:lstStyle>
            <a:lvl1pPr algn="r">
              <a:defRPr/>
            </a:lvl1pPr>
          </a:lstStyle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305" y="401815"/>
            <a:ext cx="7373839" cy="38395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6492" y="401814"/>
            <a:ext cx="678953" cy="385072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0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305" y="2314448"/>
            <a:ext cx="5625703" cy="424396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2314448"/>
            <a:ext cx="5625703" cy="424396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953" y="803628"/>
            <a:ext cx="9081492" cy="13661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416" y="2303102"/>
            <a:ext cx="5357803" cy="868922"/>
          </a:xfrm>
        </p:spPr>
        <p:txBody>
          <a:bodyPr anchor="b">
            <a:normAutofit/>
          </a:bodyPr>
          <a:lstStyle>
            <a:lvl1pPr marL="0" indent="0">
              <a:buNone/>
              <a:defRPr sz="2953" b="0">
                <a:solidFill>
                  <a:schemeClr val="tx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305" y="3303803"/>
            <a:ext cx="5602263" cy="32546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0844" y="2303102"/>
            <a:ext cx="5384602" cy="868922"/>
          </a:xfrm>
        </p:spPr>
        <p:txBody>
          <a:bodyPr anchor="b">
            <a:normAutofit/>
          </a:bodyPr>
          <a:lstStyle>
            <a:lvl1pPr marL="0" indent="0">
              <a:buNone/>
              <a:defRPr sz="2953" b="0">
                <a:solidFill>
                  <a:schemeClr val="tx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3303803"/>
            <a:ext cx="5625703" cy="32546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0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00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2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05" y="1607256"/>
            <a:ext cx="4339828" cy="1687618"/>
          </a:xfrm>
        </p:spPr>
        <p:txBody>
          <a:bodyPr anchor="b"/>
          <a:lstStyle>
            <a:lvl1pPr algn="l"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778" y="787555"/>
            <a:ext cx="6866667" cy="577085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305" y="3294873"/>
            <a:ext cx="4339828" cy="3263536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05" y="1607256"/>
            <a:ext cx="7249120" cy="1687618"/>
          </a:xfrm>
        </p:spPr>
        <p:txBody>
          <a:bodyPr anchor="b"/>
          <a:lstStyle>
            <a:lvl1pPr algn="l"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1149" y="792282"/>
            <a:ext cx="3844296" cy="5766127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305" y="3294873"/>
            <a:ext cx="7249120" cy="3263536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0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80" y="4953976"/>
            <a:ext cx="11413864" cy="864116"/>
          </a:xfrm>
        </p:spPr>
        <p:txBody>
          <a:bodyPr anchor="b"/>
          <a:lstStyle>
            <a:lvl1pPr algn="l"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009" y="992870"/>
            <a:ext cx="11413659" cy="3668172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305" y="5818092"/>
            <a:ext cx="11412141" cy="740317"/>
          </a:xfrm>
        </p:spPr>
        <p:txBody>
          <a:bodyPr/>
          <a:lstStyle>
            <a:lvl1pPr marL="0" indent="0" algn="l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57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63"/>
            <a:ext cx="12858750" cy="2618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05" y="794698"/>
            <a:ext cx="11412141" cy="2955565"/>
          </a:xfrm>
        </p:spPr>
        <p:txBody>
          <a:bodyPr anchor="ctr"/>
          <a:lstStyle>
            <a:lvl1pPr algn="l"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492" y="3848484"/>
            <a:ext cx="10684529" cy="1053646"/>
          </a:xfrm>
        </p:spPr>
        <p:txBody>
          <a:bodyPr anchor="ctr"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41805" y="401814"/>
            <a:ext cx="3070027" cy="385072"/>
          </a:xfrm>
        </p:spPr>
        <p:txBody>
          <a:bodyPr/>
          <a:lstStyle>
            <a:lvl1pPr algn="r">
              <a:defRPr/>
            </a:lvl1pPr>
          </a:lstStyle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305" y="400697"/>
            <a:ext cx="7373839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56492" y="401814"/>
            <a:ext cx="678953" cy="385072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6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63"/>
            <a:ext cx="12858750" cy="2618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93" y="794699"/>
            <a:ext cx="10706695" cy="2746778"/>
          </a:xfrm>
        </p:spPr>
        <p:txBody>
          <a:bodyPr anchor="ctr"/>
          <a:lstStyle>
            <a:lvl1pPr algn="l"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75170" y="3549415"/>
            <a:ext cx="10117339" cy="468723"/>
          </a:xfrm>
        </p:spPr>
        <p:txBody>
          <a:bodyPr anchor="t">
            <a:normAutofit/>
          </a:bodyPr>
          <a:lstStyle>
            <a:lvl1pPr marL="0" indent="0">
              <a:buNone/>
              <a:defRPr sz="1476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493" y="4176188"/>
            <a:ext cx="10706695" cy="717012"/>
          </a:xfrm>
        </p:spPr>
        <p:txBody>
          <a:bodyPr anchor="ctr">
            <a:normAutofit/>
          </a:bodyPr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41805" y="401814"/>
            <a:ext cx="3070027" cy="385072"/>
          </a:xfrm>
        </p:spPr>
        <p:txBody>
          <a:bodyPr/>
          <a:lstStyle>
            <a:lvl1pPr algn="r">
              <a:defRPr/>
            </a:lvl1pPr>
          </a:lstStyle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305" y="400697"/>
            <a:ext cx="7373839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56492" y="401814"/>
            <a:ext cx="678953" cy="385072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2295" y="984444"/>
            <a:ext cx="642938" cy="616722"/>
          </a:xfrm>
          <a:prstGeom prst="rect">
            <a:avLst/>
          </a:prstGeom>
        </p:spPr>
        <p:txBody>
          <a:bodyPr vert="horz" lIns="96435" tIns="48218" rIns="96435" bIns="482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3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84930" y="2848861"/>
            <a:ext cx="642938" cy="616722"/>
          </a:xfrm>
          <a:prstGeom prst="rect">
            <a:avLst/>
          </a:prstGeom>
        </p:spPr>
        <p:txBody>
          <a:bodyPr vert="horz" lIns="96435" tIns="48218" rIns="96435" bIns="482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3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086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63"/>
            <a:ext cx="12858750" cy="2618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522" y="1186143"/>
            <a:ext cx="10701056" cy="2649056"/>
          </a:xfrm>
        </p:spPr>
        <p:txBody>
          <a:bodyPr anchor="b"/>
          <a:lstStyle>
            <a:lvl1pPr algn="l">
              <a:defRPr sz="337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492" y="3847622"/>
            <a:ext cx="10699440" cy="1054508"/>
          </a:xfrm>
        </p:spPr>
        <p:txBody>
          <a:bodyPr anchor="t"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41805" y="399582"/>
            <a:ext cx="3070027" cy="385072"/>
          </a:xfrm>
        </p:spPr>
        <p:txBody>
          <a:bodyPr/>
          <a:lstStyle>
            <a:lvl1pPr algn="r">
              <a:defRPr/>
            </a:lvl1pPr>
          </a:lstStyle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305" y="399582"/>
            <a:ext cx="7373839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56492" y="401814"/>
            <a:ext cx="678953" cy="385072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02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53954" y="803627"/>
            <a:ext cx="9081491" cy="13750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3305" y="2322379"/>
            <a:ext cx="3645456" cy="651044"/>
          </a:xfrm>
        </p:spPr>
        <p:txBody>
          <a:bodyPr anchor="b">
            <a:noAutofit/>
          </a:bodyPr>
          <a:lstStyle>
            <a:lvl1pPr marL="0" indent="0">
              <a:buNone/>
              <a:defRPr sz="2531" b="0">
                <a:solidFill>
                  <a:schemeClr val="tx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3303" y="3063240"/>
            <a:ext cx="3645456" cy="3495182"/>
          </a:xfrm>
        </p:spPr>
        <p:txBody>
          <a:bodyPr anchor="t">
            <a:normAutofit/>
          </a:bodyPr>
          <a:lstStyle>
            <a:lvl1pPr marL="0" indent="0">
              <a:buNone/>
              <a:defRPr sz="1476"/>
            </a:lvl1pPr>
            <a:lvl2pPr marL="482163" indent="0">
              <a:buNone/>
              <a:defRPr sz="1266"/>
            </a:lvl2pPr>
            <a:lvl3pPr marL="964326" indent="0">
              <a:buNone/>
              <a:defRPr sz="1055"/>
            </a:lvl3pPr>
            <a:lvl4pPr marL="1446489" indent="0">
              <a:buNone/>
              <a:defRPr sz="949"/>
            </a:lvl4pPr>
            <a:lvl5pPr marL="1928652" indent="0">
              <a:buNone/>
              <a:defRPr sz="949"/>
            </a:lvl5pPr>
            <a:lvl6pPr marL="2410816" indent="0">
              <a:buNone/>
              <a:defRPr sz="949"/>
            </a:lvl6pPr>
            <a:lvl7pPr marL="2892979" indent="0">
              <a:buNone/>
              <a:defRPr sz="949"/>
            </a:lvl7pPr>
            <a:lvl8pPr marL="3375142" indent="0">
              <a:buNone/>
              <a:defRPr sz="949"/>
            </a:lvl8pPr>
            <a:lvl9pPr marL="3857305" indent="0">
              <a:buNone/>
              <a:defRPr sz="94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7719" y="2321591"/>
            <a:ext cx="3645456" cy="660761"/>
          </a:xfrm>
        </p:spPr>
        <p:txBody>
          <a:bodyPr anchor="b">
            <a:noAutofit/>
          </a:bodyPr>
          <a:lstStyle>
            <a:lvl1pPr marL="0" indent="0">
              <a:buNone/>
              <a:defRPr sz="2531" b="0">
                <a:solidFill>
                  <a:schemeClr val="tx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05670" y="3062715"/>
            <a:ext cx="3645456" cy="3495694"/>
          </a:xfrm>
        </p:spPr>
        <p:txBody>
          <a:bodyPr anchor="t">
            <a:normAutofit/>
          </a:bodyPr>
          <a:lstStyle>
            <a:lvl1pPr marL="0" indent="0">
              <a:buNone/>
              <a:defRPr sz="1476"/>
            </a:lvl1pPr>
            <a:lvl2pPr marL="482163" indent="0">
              <a:buNone/>
              <a:defRPr sz="1266"/>
            </a:lvl2pPr>
            <a:lvl3pPr marL="964326" indent="0">
              <a:buNone/>
              <a:defRPr sz="1055"/>
            </a:lvl3pPr>
            <a:lvl4pPr marL="1446489" indent="0">
              <a:buNone/>
              <a:defRPr sz="949"/>
            </a:lvl4pPr>
            <a:lvl5pPr marL="1928652" indent="0">
              <a:buNone/>
              <a:defRPr sz="949"/>
            </a:lvl5pPr>
            <a:lvl6pPr marL="2410816" indent="0">
              <a:buNone/>
              <a:defRPr sz="949"/>
            </a:lvl6pPr>
            <a:lvl7pPr marL="2892979" indent="0">
              <a:buNone/>
              <a:defRPr sz="949"/>
            </a:lvl7pPr>
            <a:lvl8pPr marL="3375142" indent="0">
              <a:buNone/>
              <a:defRPr sz="949"/>
            </a:lvl8pPr>
            <a:lvl9pPr marL="3857305" indent="0">
              <a:buNone/>
              <a:defRPr sz="94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92133" y="2312662"/>
            <a:ext cx="3645456" cy="660761"/>
          </a:xfrm>
        </p:spPr>
        <p:txBody>
          <a:bodyPr anchor="b">
            <a:noAutofit/>
          </a:bodyPr>
          <a:lstStyle>
            <a:lvl1pPr marL="0" indent="0">
              <a:buNone/>
              <a:defRPr sz="2531" b="0">
                <a:solidFill>
                  <a:schemeClr val="tx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492134" y="3063240"/>
            <a:ext cx="3645456" cy="3495182"/>
          </a:xfrm>
        </p:spPr>
        <p:txBody>
          <a:bodyPr anchor="t">
            <a:normAutofit/>
          </a:bodyPr>
          <a:lstStyle>
            <a:lvl1pPr marL="0" indent="0">
              <a:buNone/>
              <a:defRPr sz="1476"/>
            </a:lvl1pPr>
            <a:lvl2pPr marL="482163" indent="0">
              <a:buNone/>
              <a:defRPr sz="1266"/>
            </a:lvl2pPr>
            <a:lvl3pPr marL="964326" indent="0">
              <a:buNone/>
              <a:defRPr sz="1055"/>
            </a:lvl3pPr>
            <a:lvl4pPr marL="1446489" indent="0">
              <a:buNone/>
              <a:defRPr sz="949"/>
            </a:lvl4pPr>
            <a:lvl5pPr marL="1928652" indent="0">
              <a:buNone/>
              <a:defRPr sz="949"/>
            </a:lvl5pPr>
            <a:lvl6pPr marL="2410816" indent="0">
              <a:buNone/>
              <a:defRPr sz="949"/>
            </a:lvl6pPr>
            <a:lvl7pPr marL="2892979" indent="0">
              <a:buNone/>
              <a:defRPr sz="949"/>
            </a:lvl7pPr>
            <a:lvl8pPr marL="3375142" indent="0">
              <a:buNone/>
              <a:defRPr sz="949"/>
            </a:lvl8pPr>
            <a:lvl9pPr marL="3857305" indent="0">
              <a:buNone/>
              <a:defRPr sz="94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43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53954" y="803628"/>
            <a:ext cx="9081491" cy="13661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26277" y="4419953"/>
            <a:ext cx="3640340" cy="720064"/>
          </a:xfrm>
        </p:spPr>
        <p:txBody>
          <a:bodyPr anchor="b">
            <a:noAutofit/>
          </a:bodyPr>
          <a:lstStyle>
            <a:lvl1pPr marL="0" indent="0">
              <a:buNone/>
              <a:defRPr sz="2531" b="0">
                <a:solidFill>
                  <a:schemeClr val="tx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26277" y="2491246"/>
            <a:ext cx="3640340" cy="16072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7"/>
            </a:lvl1pPr>
            <a:lvl2pPr marL="482163" indent="0">
              <a:buNone/>
              <a:defRPr sz="1687"/>
            </a:lvl2pPr>
            <a:lvl3pPr marL="964326" indent="0">
              <a:buNone/>
              <a:defRPr sz="1687"/>
            </a:lvl3pPr>
            <a:lvl4pPr marL="1446489" indent="0">
              <a:buNone/>
              <a:defRPr sz="1687"/>
            </a:lvl4pPr>
            <a:lvl5pPr marL="1928652" indent="0">
              <a:buNone/>
              <a:defRPr sz="1687"/>
            </a:lvl5pPr>
            <a:lvl6pPr marL="2410816" indent="0">
              <a:buNone/>
              <a:defRPr sz="1687"/>
            </a:lvl6pPr>
            <a:lvl7pPr marL="2892979" indent="0">
              <a:buNone/>
              <a:defRPr sz="1687"/>
            </a:lvl7pPr>
            <a:lvl8pPr marL="3375142" indent="0">
              <a:buNone/>
              <a:defRPr sz="1687"/>
            </a:lvl8pPr>
            <a:lvl9pPr marL="3857305" indent="0">
              <a:buNone/>
              <a:defRPr sz="168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26277" y="5140016"/>
            <a:ext cx="3640340" cy="1418394"/>
          </a:xfrm>
        </p:spPr>
        <p:txBody>
          <a:bodyPr anchor="t">
            <a:normAutofit/>
          </a:bodyPr>
          <a:lstStyle>
            <a:lvl1pPr marL="0" indent="0">
              <a:buNone/>
              <a:defRPr sz="1476"/>
            </a:lvl1pPr>
            <a:lvl2pPr marL="482163" indent="0">
              <a:buNone/>
              <a:defRPr sz="1266"/>
            </a:lvl2pPr>
            <a:lvl3pPr marL="964326" indent="0">
              <a:buNone/>
              <a:defRPr sz="1055"/>
            </a:lvl3pPr>
            <a:lvl4pPr marL="1446489" indent="0">
              <a:buNone/>
              <a:defRPr sz="949"/>
            </a:lvl4pPr>
            <a:lvl5pPr marL="1928652" indent="0">
              <a:buNone/>
              <a:defRPr sz="949"/>
            </a:lvl5pPr>
            <a:lvl6pPr marL="2410816" indent="0">
              <a:buNone/>
              <a:defRPr sz="949"/>
            </a:lvl6pPr>
            <a:lvl7pPr marL="2892979" indent="0">
              <a:buNone/>
              <a:defRPr sz="949"/>
            </a:lvl7pPr>
            <a:lvl8pPr marL="3375142" indent="0">
              <a:buNone/>
              <a:defRPr sz="949"/>
            </a:lvl8pPr>
            <a:lvl9pPr marL="3857305" indent="0">
              <a:buNone/>
              <a:defRPr sz="94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3481" y="4419953"/>
            <a:ext cx="3637549" cy="720064"/>
          </a:xfrm>
        </p:spPr>
        <p:txBody>
          <a:bodyPr anchor="b">
            <a:noAutofit/>
          </a:bodyPr>
          <a:lstStyle>
            <a:lvl1pPr marL="0" indent="0">
              <a:buNone/>
              <a:defRPr sz="2531" b="0">
                <a:solidFill>
                  <a:schemeClr val="tx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13480" y="2491246"/>
            <a:ext cx="3637550" cy="16072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7"/>
            </a:lvl1pPr>
            <a:lvl2pPr marL="482163" indent="0">
              <a:buNone/>
              <a:defRPr sz="1687"/>
            </a:lvl2pPr>
            <a:lvl3pPr marL="964326" indent="0">
              <a:buNone/>
              <a:defRPr sz="1687"/>
            </a:lvl3pPr>
            <a:lvl4pPr marL="1446489" indent="0">
              <a:buNone/>
              <a:defRPr sz="1687"/>
            </a:lvl4pPr>
            <a:lvl5pPr marL="1928652" indent="0">
              <a:buNone/>
              <a:defRPr sz="1687"/>
            </a:lvl5pPr>
            <a:lvl6pPr marL="2410816" indent="0">
              <a:buNone/>
              <a:defRPr sz="1687"/>
            </a:lvl6pPr>
            <a:lvl7pPr marL="2892979" indent="0">
              <a:buNone/>
              <a:defRPr sz="1687"/>
            </a:lvl7pPr>
            <a:lvl8pPr marL="3375142" indent="0">
              <a:buNone/>
              <a:defRPr sz="1687"/>
            </a:lvl8pPr>
            <a:lvl9pPr marL="3857305" indent="0">
              <a:buNone/>
              <a:defRPr sz="168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13482" y="5140015"/>
            <a:ext cx="3637549" cy="1418394"/>
          </a:xfrm>
        </p:spPr>
        <p:txBody>
          <a:bodyPr anchor="t">
            <a:normAutofit/>
          </a:bodyPr>
          <a:lstStyle>
            <a:lvl1pPr marL="0" indent="0">
              <a:buNone/>
              <a:defRPr sz="1476"/>
            </a:lvl1pPr>
            <a:lvl2pPr marL="482163" indent="0">
              <a:buNone/>
              <a:defRPr sz="1266"/>
            </a:lvl2pPr>
            <a:lvl3pPr marL="964326" indent="0">
              <a:buNone/>
              <a:defRPr sz="1055"/>
            </a:lvl3pPr>
            <a:lvl4pPr marL="1446489" indent="0">
              <a:buNone/>
              <a:defRPr sz="949"/>
            </a:lvl4pPr>
            <a:lvl5pPr marL="1928652" indent="0">
              <a:buNone/>
              <a:defRPr sz="949"/>
            </a:lvl5pPr>
            <a:lvl6pPr marL="2410816" indent="0">
              <a:buNone/>
              <a:defRPr sz="949"/>
            </a:lvl6pPr>
            <a:lvl7pPr marL="2892979" indent="0">
              <a:buNone/>
              <a:defRPr sz="949"/>
            </a:lvl7pPr>
            <a:lvl8pPr marL="3375142" indent="0">
              <a:buNone/>
              <a:defRPr sz="949"/>
            </a:lvl8pPr>
            <a:lvl9pPr marL="3857305" indent="0">
              <a:buNone/>
              <a:defRPr sz="94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89951" y="4419953"/>
            <a:ext cx="3645495" cy="720064"/>
          </a:xfrm>
        </p:spPr>
        <p:txBody>
          <a:bodyPr anchor="b">
            <a:noAutofit/>
          </a:bodyPr>
          <a:lstStyle>
            <a:lvl1pPr marL="0" indent="0">
              <a:buNone/>
              <a:defRPr sz="2531" b="0">
                <a:solidFill>
                  <a:schemeClr val="tx1"/>
                </a:solidFill>
              </a:defRPr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490081" y="2491246"/>
            <a:ext cx="3636434" cy="160725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7"/>
            </a:lvl1pPr>
            <a:lvl2pPr marL="482163" indent="0">
              <a:buNone/>
              <a:defRPr sz="1687"/>
            </a:lvl2pPr>
            <a:lvl3pPr marL="964326" indent="0">
              <a:buNone/>
              <a:defRPr sz="1687"/>
            </a:lvl3pPr>
            <a:lvl4pPr marL="1446489" indent="0">
              <a:buNone/>
              <a:defRPr sz="1687"/>
            </a:lvl4pPr>
            <a:lvl5pPr marL="1928652" indent="0">
              <a:buNone/>
              <a:defRPr sz="1687"/>
            </a:lvl5pPr>
            <a:lvl6pPr marL="2410816" indent="0">
              <a:buNone/>
              <a:defRPr sz="1687"/>
            </a:lvl6pPr>
            <a:lvl7pPr marL="2892979" indent="0">
              <a:buNone/>
              <a:defRPr sz="1687"/>
            </a:lvl7pPr>
            <a:lvl8pPr marL="3375142" indent="0">
              <a:buNone/>
              <a:defRPr sz="1687"/>
            </a:lvl8pPr>
            <a:lvl9pPr marL="3857305" indent="0">
              <a:buNone/>
              <a:defRPr sz="168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489951" y="5140013"/>
            <a:ext cx="3641251" cy="1418394"/>
          </a:xfrm>
        </p:spPr>
        <p:txBody>
          <a:bodyPr anchor="t">
            <a:normAutofit/>
          </a:bodyPr>
          <a:lstStyle>
            <a:lvl1pPr marL="0" indent="0">
              <a:buNone/>
              <a:defRPr sz="1476"/>
            </a:lvl1pPr>
            <a:lvl2pPr marL="482163" indent="0">
              <a:buNone/>
              <a:defRPr sz="1266"/>
            </a:lvl2pPr>
            <a:lvl3pPr marL="964326" indent="0">
              <a:buNone/>
              <a:defRPr sz="1055"/>
            </a:lvl3pPr>
            <a:lvl4pPr marL="1446489" indent="0">
              <a:buNone/>
              <a:defRPr sz="949"/>
            </a:lvl4pPr>
            <a:lvl5pPr marL="1928652" indent="0">
              <a:buNone/>
              <a:defRPr sz="949"/>
            </a:lvl5pPr>
            <a:lvl6pPr marL="2410816" indent="0">
              <a:buNone/>
              <a:defRPr sz="949"/>
            </a:lvl6pPr>
            <a:lvl7pPr marL="2892979" indent="0">
              <a:buNone/>
              <a:defRPr sz="949"/>
            </a:lvl7pPr>
            <a:lvl8pPr marL="3375142" indent="0">
              <a:buNone/>
              <a:defRPr sz="949"/>
            </a:lvl8pPr>
            <a:lvl9pPr marL="3857305" indent="0">
              <a:buNone/>
              <a:defRPr sz="94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305" y="2314448"/>
            <a:ext cx="11412141" cy="424396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812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63"/>
            <a:ext cx="12858750" cy="2618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531" y="785769"/>
            <a:ext cx="2169914" cy="41163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492" y="785770"/>
            <a:ext cx="8652868" cy="41163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41805" y="400697"/>
            <a:ext cx="3070027" cy="385072"/>
          </a:xfrm>
        </p:spPr>
        <p:txBody>
          <a:bodyPr/>
          <a:lstStyle>
            <a:lvl1pPr algn="r">
              <a:defRPr/>
            </a:lvl1pPr>
          </a:lstStyle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305" y="401814"/>
            <a:ext cx="7373839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6492" y="401814"/>
            <a:ext cx="678953" cy="385072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8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1455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064319" y="1941682"/>
            <a:ext cx="1790184" cy="1608835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111746" y="2146986"/>
            <a:ext cx="3054436" cy="2903448"/>
            <a:chOff x="3326919" y="1476686"/>
            <a:chExt cx="546096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407768" cy="144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640" dirty="0">
                  <a:solidFill>
                    <a:schemeClr val="bg1"/>
                  </a:solidFill>
                </a:rPr>
                <a:t>01</a:t>
              </a:r>
              <a:endParaRPr kumimoji="1" lang="ja-JP" altLang="en-US" sz="464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726494" y="3219412"/>
            <a:ext cx="2605093" cy="52530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8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5009661" y="2164043"/>
            <a:ext cx="3054437" cy="2903448"/>
            <a:chOff x="3326919" y="1476686"/>
            <a:chExt cx="54609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07768" cy="144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640" dirty="0">
                  <a:solidFill>
                    <a:schemeClr val="bg1"/>
                  </a:solidFill>
                </a:rPr>
                <a:t>02</a:t>
              </a:r>
              <a:endParaRPr kumimoji="1" lang="ja-JP" altLang="en-US" sz="464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24409" y="3236469"/>
            <a:ext cx="2605093" cy="52530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8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8907577" y="2164043"/>
            <a:ext cx="3054436" cy="2903448"/>
            <a:chOff x="3326919" y="1476686"/>
            <a:chExt cx="54609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07768" cy="144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640" dirty="0">
                  <a:solidFill>
                    <a:schemeClr val="bg1"/>
                  </a:solidFill>
                </a:rPr>
                <a:t>03</a:t>
              </a:r>
              <a:endParaRPr kumimoji="1" lang="ja-JP" altLang="en-US" sz="464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522325" y="3236469"/>
            <a:ext cx="2605093" cy="52530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8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4290501" y="1475859"/>
            <a:ext cx="1790184" cy="1608835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8575081" y="2172303"/>
            <a:ext cx="1790184" cy="1608835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69339" y="3821943"/>
            <a:ext cx="3690806" cy="2055494"/>
          </a:xfrm>
        </p:spPr>
        <p:txBody>
          <a:bodyPr>
            <a:normAutofit/>
          </a:bodyPr>
          <a:lstStyle>
            <a:lvl1pPr marL="241093" indent="-241093" algn="l">
              <a:spcBef>
                <a:spcPts val="844"/>
              </a:spcBef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75085" y="3821943"/>
            <a:ext cx="3690806" cy="2055494"/>
          </a:xfrm>
        </p:spPr>
        <p:txBody>
          <a:bodyPr>
            <a:normAutofit/>
          </a:bodyPr>
          <a:lstStyle>
            <a:lvl1pPr marL="241093" indent="-241093" algn="l">
              <a:spcBef>
                <a:spcPts val="844"/>
              </a:spcBef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451032" y="3821943"/>
            <a:ext cx="3690806" cy="2055494"/>
          </a:xfrm>
        </p:spPr>
        <p:txBody>
          <a:bodyPr>
            <a:normAutofit/>
          </a:bodyPr>
          <a:lstStyle>
            <a:lvl1pPr marL="241093" indent="-241093" algn="l">
              <a:spcBef>
                <a:spcPts val="844"/>
              </a:spcBef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9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627683" y="3068891"/>
            <a:ext cx="2934823" cy="39804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69" dirty="0">
                <a:solidFill>
                  <a:schemeClr val="bg1"/>
                </a:solidFill>
              </a:rPr>
              <a:t>01</a:t>
            </a:r>
            <a:endParaRPr kumimoji="1" lang="ja-JP" altLang="en-US" sz="1969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3494552" y="3068891"/>
            <a:ext cx="2934823" cy="39804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69" dirty="0">
                <a:solidFill>
                  <a:schemeClr val="bg1"/>
                </a:solidFill>
              </a:rPr>
              <a:t>02</a:t>
            </a:r>
            <a:endParaRPr kumimoji="1" lang="ja-JP" altLang="en-US" sz="1969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6361421" y="3068891"/>
            <a:ext cx="2934823" cy="39804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69" dirty="0">
                <a:solidFill>
                  <a:schemeClr val="bg1"/>
                </a:solidFill>
              </a:rPr>
              <a:t>03</a:t>
            </a:r>
            <a:endParaRPr kumimoji="1" lang="ja-JP" altLang="en-US" sz="1969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9228290" y="3068891"/>
            <a:ext cx="2934823" cy="39804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69" dirty="0">
                <a:solidFill>
                  <a:schemeClr val="bg1"/>
                </a:solidFill>
              </a:rPr>
              <a:t>04</a:t>
            </a:r>
            <a:endParaRPr kumimoji="1" lang="ja-JP" altLang="en-US" sz="1969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27683" y="3574326"/>
            <a:ext cx="2762497" cy="2214535"/>
          </a:xfrm>
        </p:spPr>
        <p:txBody>
          <a:bodyPr>
            <a:normAutofit/>
          </a:bodyPr>
          <a:lstStyle>
            <a:lvl1pPr marL="241093" indent="-241093" algn="l"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27683" y="1907924"/>
            <a:ext cx="2762497" cy="10300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69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494552" y="3574326"/>
            <a:ext cx="2762497" cy="2214535"/>
          </a:xfrm>
        </p:spPr>
        <p:txBody>
          <a:bodyPr>
            <a:normAutofit/>
          </a:bodyPr>
          <a:lstStyle>
            <a:lvl1pPr marL="241093" indent="-241093" algn="l"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94552" y="1907924"/>
            <a:ext cx="2762497" cy="10300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69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361421" y="3574326"/>
            <a:ext cx="2762497" cy="2214535"/>
          </a:xfrm>
        </p:spPr>
        <p:txBody>
          <a:bodyPr>
            <a:normAutofit/>
          </a:bodyPr>
          <a:lstStyle>
            <a:lvl1pPr marL="241093" indent="-241093" algn="l"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61421" y="1907924"/>
            <a:ext cx="2762497" cy="10300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69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28290" y="3574326"/>
            <a:ext cx="2762497" cy="2214535"/>
          </a:xfrm>
        </p:spPr>
        <p:txBody>
          <a:bodyPr>
            <a:normAutofit/>
          </a:bodyPr>
          <a:lstStyle>
            <a:lvl1pPr marL="241093" indent="-241093" algn="l"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228290" y="1907924"/>
            <a:ext cx="2762497" cy="10300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69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25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71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5200895" y="3494643"/>
            <a:ext cx="455676" cy="50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746893" y="3494643"/>
            <a:ext cx="455676" cy="50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655723" y="3494643"/>
            <a:ext cx="455676" cy="50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4259461" y="6738584"/>
            <a:ext cx="4339828" cy="38507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2031079" y="6750710"/>
            <a:ext cx="827420" cy="343888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89290" y="3692095"/>
            <a:ext cx="6008810" cy="1663957"/>
          </a:xfrm>
        </p:spPr>
        <p:txBody>
          <a:bodyPr>
            <a:normAutofit/>
          </a:bodyPr>
          <a:lstStyle>
            <a:lvl1pPr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570605" y="1921721"/>
            <a:ext cx="4622434" cy="1508142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062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1F02384-994A-4C3C-8656-0CE2B6A3B9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4039" y="2298115"/>
            <a:ext cx="11090672" cy="4056989"/>
          </a:xfrm>
        </p:spPr>
        <p:txBody>
          <a:bodyPr anchor="ctr">
            <a:normAutofit/>
          </a:bodyPr>
          <a:lstStyle>
            <a:lvl1pPr>
              <a:spcBef>
                <a:spcPts val="1266"/>
              </a:spcBef>
              <a:defRPr sz="3375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spcBef>
                <a:spcPts val="1266"/>
              </a:spcBef>
              <a:defRPr sz="2953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spcBef>
                <a:spcPts val="1266"/>
              </a:spcBef>
              <a:defRPr sz="2531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spcBef>
                <a:spcPts val="1266"/>
              </a:spcBef>
              <a:defRPr sz="2109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spcBef>
                <a:spcPts val="1266"/>
              </a:spcBef>
              <a:defRPr sz="2109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858750" cy="2021548"/>
          </a:xfrm>
          <a:prstGeom prst="rect">
            <a:avLst/>
          </a:prstGeom>
          <a:gradFill>
            <a:gsLst>
              <a:gs pos="0">
                <a:srgbClr val="63ED78"/>
              </a:gs>
              <a:gs pos="100000">
                <a:srgbClr val="40A8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</p:spPr>
        <p:txBody>
          <a:bodyPr>
            <a:normAutofit/>
          </a:bodyPr>
          <a:lstStyle>
            <a:lvl1pPr>
              <a:defRPr sz="5695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7098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8719" y="3304252"/>
            <a:ext cx="3632915" cy="2045162"/>
          </a:xfrm>
        </p:spPr>
        <p:txBody>
          <a:bodyPr>
            <a:normAutofit/>
          </a:bodyPr>
          <a:lstStyle>
            <a:lvl1pPr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8719" y="2516711"/>
            <a:ext cx="3632915" cy="52530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531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36731" y="3105803"/>
            <a:ext cx="1132883" cy="50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12918" y="3304252"/>
            <a:ext cx="3632915" cy="2045162"/>
          </a:xfrm>
        </p:spPr>
        <p:txBody>
          <a:bodyPr>
            <a:normAutofit/>
          </a:bodyPr>
          <a:lstStyle>
            <a:lvl1pPr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12918" y="2516711"/>
            <a:ext cx="3632915" cy="52530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531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4690930" y="3105803"/>
            <a:ext cx="1132883" cy="50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367116" y="3304252"/>
            <a:ext cx="3632915" cy="2045162"/>
          </a:xfrm>
        </p:spPr>
        <p:txBody>
          <a:bodyPr>
            <a:normAutofit/>
          </a:bodyPr>
          <a:lstStyle>
            <a:lvl1pPr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8367116" y="2516711"/>
            <a:ext cx="3632915" cy="52530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531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445129" y="3105803"/>
            <a:ext cx="1132883" cy="50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1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064319" y="1941682"/>
            <a:ext cx="1790184" cy="1608835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111746" y="2146986"/>
            <a:ext cx="3054436" cy="2903448"/>
            <a:chOff x="3326919" y="1476686"/>
            <a:chExt cx="546096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407768" cy="144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640" dirty="0">
                  <a:solidFill>
                    <a:schemeClr val="bg1"/>
                  </a:solidFill>
                </a:rPr>
                <a:t>01</a:t>
              </a:r>
              <a:endParaRPr kumimoji="1" lang="ja-JP" altLang="en-US" sz="464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726494" y="3219412"/>
            <a:ext cx="2605093" cy="52530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8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5009661" y="2164043"/>
            <a:ext cx="3054437" cy="2903448"/>
            <a:chOff x="3326919" y="1476686"/>
            <a:chExt cx="54609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07768" cy="144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640" dirty="0">
                  <a:solidFill>
                    <a:schemeClr val="bg1"/>
                  </a:solidFill>
                </a:rPr>
                <a:t>02</a:t>
              </a:r>
              <a:endParaRPr kumimoji="1" lang="ja-JP" altLang="en-US" sz="464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24409" y="3236469"/>
            <a:ext cx="2605093" cy="52530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8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8907577" y="2164043"/>
            <a:ext cx="3054436" cy="2903448"/>
            <a:chOff x="3326919" y="1476686"/>
            <a:chExt cx="54609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07768" cy="1441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640" dirty="0">
                  <a:solidFill>
                    <a:schemeClr val="bg1"/>
                  </a:solidFill>
                </a:rPr>
                <a:t>03</a:t>
              </a:r>
              <a:endParaRPr kumimoji="1" lang="ja-JP" altLang="en-US" sz="464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8522325" y="3236469"/>
            <a:ext cx="2605093" cy="52530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87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4290501" y="1475859"/>
            <a:ext cx="1790184" cy="1608835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8575081" y="2172303"/>
            <a:ext cx="1790184" cy="1608835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69339" y="3821943"/>
            <a:ext cx="3690806" cy="2055494"/>
          </a:xfrm>
        </p:spPr>
        <p:txBody>
          <a:bodyPr>
            <a:normAutofit/>
          </a:bodyPr>
          <a:lstStyle>
            <a:lvl1pPr marL="241093" indent="-241093" algn="l">
              <a:spcBef>
                <a:spcPts val="844"/>
              </a:spcBef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75085" y="3821943"/>
            <a:ext cx="3690806" cy="2055494"/>
          </a:xfrm>
        </p:spPr>
        <p:txBody>
          <a:bodyPr>
            <a:normAutofit/>
          </a:bodyPr>
          <a:lstStyle>
            <a:lvl1pPr marL="241093" indent="-241093" algn="l">
              <a:spcBef>
                <a:spcPts val="844"/>
              </a:spcBef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8451032" y="3821943"/>
            <a:ext cx="3690806" cy="2055494"/>
          </a:xfrm>
        </p:spPr>
        <p:txBody>
          <a:bodyPr>
            <a:normAutofit/>
          </a:bodyPr>
          <a:lstStyle>
            <a:lvl1pPr marL="241093" indent="-241093" algn="l">
              <a:spcBef>
                <a:spcPts val="844"/>
              </a:spcBef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0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627683" y="3068891"/>
            <a:ext cx="2934823" cy="39804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69" dirty="0">
                <a:solidFill>
                  <a:schemeClr val="bg1"/>
                </a:solidFill>
              </a:rPr>
              <a:t>01</a:t>
            </a:r>
            <a:endParaRPr kumimoji="1" lang="ja-JP" altLang="en-US" sz="1969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3494552" y="3068891"/>
            <a:ext cx="2934823" cy="39804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69" dirty="0">
                <a:solidFill>
                  <a:schemeClr val="bg1"/>
                </a:solidFill>
              </a:rPr>
              <a:t>02</a:t>
            </a:r>
            <a:endParaRPr kumimoji="1" lang="ja-JP" altLang="en-US" sz="1969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6361421" y="3068891"/>
            <a:ext cx="2934823" cy="39804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69" dirty="0">
                <a:solidFill>
                  <a:schemeClr val="bg1"/>
                </a:solidFill>
              </a:rPr>
              <a:t>03</a:t>
            </a:r>
            <a:endParaRPr kumimoji="1" lang="ja-JP" altLang="en-US" sz="1969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9228290" y="3068891"/>
            <a:ext cx="2934823" cy="39804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969" dirty="0">
                <a:solidFill>
                  <a:schemeClr val="bg1"/>
                </a:solidFill>
              </a:rPr>
              <a:t>04</a:t>
            </a:r>
            <a:endParaRPr kumimoji="1" lang="ja-JP" altLang="en-US" sz="1969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27683" y="3574326"/>
            <a:ext cx="2762497" cy="2214535"/>
          </a:xfrm>
        </p:spPr>
        <p:txBody>
          <a:bodyPr>
            <a:normAutofit/>
          </a:bodyPr>
          <a:lstStyle>
            <a:lvl1pPr marL="241093" indent="-241093" algn="l"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27683" y="1907924"/>
            <a:ext cx="2762497" cy="10300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69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494552" y="3574326"/>
            <a:ext cx="2762497" cy="2214535"/>
          </a:xfrm>
        </p:spPr>
        <p:txBody>
          <a:bodyPr>
            <a:normAutofit/>
          </a:bodyPr>
          <a:lstStyle>
            <a:lvl1pPr marL="241093" indent="-241093" algn="l"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494552" y="1907924"/>
            <a:ext cx="2762497" cy="10300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69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361421" y="3574326"/>
            <a:ext cx="2762497" cy="2214535"/>
          </a:xfrm>
        </p:spPr>
        <p:txBody>
          <a:bodyPr>
            <a:normAutofit/>
          </a:bodyPr>
          <a:lstStyle>
            <a:lvl1pPr marL="241093" indent="-241093" algn="l"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361421" y="1907924"/>
            <a:ext cx="2762497" cy="10300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69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28290" y="3574326"/>
            <a:ext cx="2762497" cy="2214535"/>
          </a:xfrm>
        </p:spPr>
        <p:txBody>
          <a:bodyPr>
            <a:normAutofit/>
          </a:bodyPr>
          <a:lstStyle>
            <a:lvl1pPr marL="241093" indent="-241093" algn="l">
              <a:buFont typeface="Wingdings" panose="05000000000000000000" pitchFamily="2" charset="2"/>
              <a:buChar char="n"/>
              <a:defRPr sz="1406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228290" y="1907924"/>
            <a:ext cx="2762497" cy="10300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69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0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29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8703" y="6939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897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163"/>
            <a:ext cx="12858750" cy="2618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610" y="1901925"/>
            <a:ext cx="9965531" cy="1924800"/>
          </a:xfrm>
        </p:spPr>
        <p:txBody>
          <a:bodyPr anchor="b">
            <a:normAutofit/>
          </a:bodyPr>
          <a:lstStyle>
            <a:lvl1pPr algn="l">
              <a:defRPr sz="632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610" y="3830627"/>
            <a:ext cx="9965531" cy="723265"/>
          </a:xfrm>
        </p:spPr>
        <p:txBody>
          <a:bodyPr>
            <a:normAutofit/>
          </a:bodyPr>
          <a:lstStyle>
            <a:lvl1pPr marL="0" indent="0" algn="l">
              <a:buNone/>
              <a:defRPr sz="2109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42115" y="4550018"/>
            <a:ext cx="3070027" cy="395109"/>
          </a:xfrm>
        </p:spPr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609" y="4560055"/>
            <a:ext cx="6750844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8922" y="1509034"/>
            <a:ext cx="2893219" cy="385072"/>
          </a:xfrm>
        </p:spPr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1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7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6" r:id="rId4"/>
    <p:sldLayoutId id="2147484027" r:id="rId5"/>
    <p:sldLayoutId id="2147484022" r:id="rId6"/>
    <p:sldLayoutId id="214748402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8750" cy="15201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3953" y="806130"/>
            <a:ext cx="9081492" cy="1363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305" y="2314449"/>
            <a:ext cx="11412141" cy="424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5419" y="6703595"/>
            <a:ext cx="3070027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305" y="6703063"/>
            <a:ext cx="8197453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2226" y="401814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2" r:id="rId21"/>
    <p:sldLayoutId id="2147484073" r:id="rId22"/>
    <p:sldLayoutId id="2147484074" r:id="rId23"/>
  </p:sldLayoutIdLst>
  <p:txStyles>
    <p:titleStyle>
      <a:lvl1pPr algn="r" defTabSz="964326" rtl="0" eaLnBrk="1" latinLnBrk="0" hangingPunct="1">
        <a:lnSpc>
          <a:spcPct val="90000"/>
        </a:lnSpc>
        <a:spcBef>
          <a:spcPct val="0"/>
        </a:spcBef>
        <a:buNone/>
        <a:defRPr sz="421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320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48"/>
            <a:ext cx="12857957" cy="723175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3"/>
          <p:cNvSpPr txBox="1"/>
          <p:nvPr/>
        </p:nvSpPr>
        <p:spPr>
          <a:xfrm>
            <a:off x="3044999" y="3904357"/>
            <a:ext cx="65288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n w="6350">
                  <a:noFill/>
                </a:ln>
                <a:solidFill>
                  <a:srgbClr val="ED31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隊名：小小書僮隊</a:t>
            </a:r>
            <a:endParaRPr lang="en-US" altLang="zh-TW" sz="28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序號：</a:t>
            </a:r>
            <a:r>
              <a:rPr lang="en-US" altLang="zh-TW" sz="28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D1926</a:t>
            </a:r>
          </a:p>
          <a:p>
            <a:r>
              <a:rPr lang="zh-TW" altLang="en-US" sz="28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隊員：藍子軒</a:t>
            </a:r>
            <a:endParaRPr lang="en-US" altLang="zh-TW" sz="28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徐博揚</a:t>
            </a:r>
            <a:endParaRPr lang="en-US" altLang="zh-TW" sz="28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盧煒中</a:t>
            </a:r>
            <a:endParaRPr lang="en-US" altLang="zh-TW" sz="28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       葉豐碩</a:t>
            </a:r>
            <a:endParaRPr lang="en-US" altLang="zh-TW" sz="2800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E409C62-B89C-4D3A-9FB9-6259A91073B7}"/>
              </a:ext>
            </a:extLst>
          </p:cNvPr>
          <p:cNvSpPr txBox="1"/>
          <p:nvPr/>
        </p:nvSpPr>
        <p:spPr>
          <a:xfrm>
            <a:off x="979269" y="823501"/>
            <a:ext cx="109002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en-US" altLang="zh-TW" sz="4000" i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SAS</a:t>
            </a:r>
            <a:r>
              <a:rPr lang="zh-TW" altLang="en-US" sz="4000" i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航空組</a:t>
            </a:r>
            <a:r>
              <a:rPr lang="en-US" altLang="zh-TW" sz="4000" i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》—</a:t>
            </a:r>
            <a:r>
              <a:rPr lang="zh-TW" altLang="en-US" sz="4000" i="1" dirty="0">
                <a:ln w="63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哦～原來航班可以這樣調整</a:t>
            </a:r>
            <a:endParaRPr lang="en-US" altLang="zh-TW" sz="4000" i="1" dirty="0">
              <a:ln w="635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3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5997327" y="303957"/>
            <a:ext cx="5985148" cy="1003626"/>
          </a:xfrm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資料清理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1EBB3E-EC44-4C5B-8963-2E7D18936FA7}"/>
              </a:ext>
            </a:extLst>
          </p:cNvPr>
          <p:cNvSpPr txBox="1"/>
          <p:nvPr/>
        </p:nvSpPr>
        <p:spPr>
          <a:xfrm>
            <a:off x="5349255" y="1978113"/>
            <a:ext cx="4428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在計算搭乘航班的乘客人數時，必須剃除未登機的旅客，如左圖。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而在資料屬性上，必須調整資料相對應的類型和空間，如下圖。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048FB7C-2A5E-460B-941A-C1CF69E60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530225"/>
            <a:ext cx="1381125" cy="61722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874C88E-B9D3-4BDD-B380-8C77C6710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19" y="4956967"/>
            <a:ext cx="70770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585">
        <p14:flythrough/>
      </p:transition>
    </mc:Choice>
    <mc:Fallback xmlns="">
      <p:transition spd="slow" advTm="55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5997327" y="303957"/>
            <a:ext cx="5985148" cy="1003626"/>
          </a:xfrm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資料清理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C2ED84D-A504-4982-9394-4BBD89B0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3" y="1744117"/>
            <a:ext cx="6076950" cy="477202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1EBB3E-EC44-4C5B-8963-2E7D18936FA7}"/>
              </a:ext>
            </a:extLst>
          </p:cNvPr>
          <p:cNvSpPr txBox="1"/>
          <p:nvPr/>
        </p:nvSpPr>
        <p:spPr>
          <a:xfrm>
            <a:off x="7725261" y="2896245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在清理資料時發現一些錯誤值，如右圖，飛機識別碼這個欄位為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Fri(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禮拜五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，但在星期這個欄位卻是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Saturday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，因此要把錯誤值挑出並且去除</a:t>
            </a:r>
          </a:p>
        </p:txBody>
      </p:sp>
    </p:spTree>
    <p:extLst>
      <p:ext uri="{BB962C8B-B14F-4D97-AF65-F5344CB8AC3E}">
        <p14:creationId xmlns:p14="http://schemas.microsoft.com/office/powerpoint/2010/main" val="34025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585">
        <p14:flythrough/>
      </p:transition>
    </mc:Choice>
    <mc:Fallback xmlns="">
      <p:transition spd="slow" advTm="55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7005439" y="0"/>
            <a:ext cx="5242101" cy="1363666"/>
          </a:xfrm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單因子分析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257EA7-698E-4AB9-8190-5BDCD916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99" y="1492247"/>
            <a:ext cx="3855564" cy="51291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EAD7228-D3C7-4FE7-B02D-9681734B2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60" y="1492247"/>
            <a:ext cx="3855564" cy="512917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D8933-3283-4FF7-BBE1-CABD1B1D0213}"/>
              </a:ext>
            </a:extLst>
          </p:cNvPr>
          <p:cNvSpPr txBox="1"/>
          <p:nvPr/>
        </p:nvSpPr>
        <p:spPr>
          <a:xfrm>
            <a:off x="452711" y="2464197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對「飛行辨識碼」做單因子分析，來計算各航班的乘客人數；對「行李重量」做單因子分析，計算每班航班的行李總重，以利往後的成本推算</a:t>
            </a:r>
          </a:p>
        </p:txBody>
      </p:sp>
    </p:spTree>
    <p:extLst>
      <p:ext uri="{BB962C8B-B14F-4D97-AF65-F5344CB8AC3E}">
        <p14:creationId xmlns:p14="http://schemas.microsoft.com/office/powerpoint/2010/main" val="11654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00">
        <p14:flythrough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7005439" y="0"/>
            <a:ext cx="5242101" cy="1363666"/>
          </a:xfrm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摘要統計分析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D8933-3283-4FF7-BBE1-CABD1B1D0213}"/>
              </a:ext>
            </a:extLst>
          </p:cNvPr>
          <p:cNvSpPr txBox="1"/>
          <p:nvPr/>
        </p:nvSpPr>
        <p:spPr>
          <a:xfrm>
            <a:off x="1388815" y="1960141"/>
            <a:ext cx="3168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對串聯過後的資料總表做摘要統計，取得承載率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(seat%)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、各艙等座位數及乘坐人數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K)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、行李總重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(baggage)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、飛機承載總人數及飛機座位數之統計資料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5B3F778-4E9D-4715-9B79-F4786E0C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27" y="1363666"/>
            <a:ext cx="4937190" cy="5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00">
        <p14:flythrough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89015" y="74234"/>
            <a:ext cx="9081492" cy="1363666"/>
          </a:xfrm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夏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冬季、窄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寬體客機搭機人數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テキスト プレースホルダー 13"/>
          <p:cNvSpPr txBox="1">
            <a:spLocks/>
          </p:cNvSpPr>
          <p:nvPr/>
        </p:nvSpPr>
        <p:spPr>
          <a:xfrm>
            <a:off x="1681015" y="5539917"/>
            <a:ext cx="9496722" cy="121048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6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42CE1D-6E65-4373-AE2A-0985C70C6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7" y="1565322"/>
            <a:ext cx="4919546" cy="38642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D31F95-6904-46E5-A4A5-1091B1F14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23" y="1548222"/>
            <a:ext cx="4752932" cy="389847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ECF64C-F130-4ADE-B8F4-12BCCE236159}"/>
              </a:ext>
            </a:extLst>
          </p:cNvPr>
          <p:cNvSpPr txBox="1"/>
          <p:nvPr/>
        </p:nvSpPr>
        <p:spPr>
          <a:xfrm>
            <a:off x="2396927" y="5919402"/>
            <a:ext cx="833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在夏季，不論窄寬體客機，乘載率皆比冬季高，推測是因為暑假出遊的興致高，導致旅客較冬季多</a:t>
            </a:r>
          </a:p>
        </p:txBody>
      </p:sp>
    </p:spTree>
    <p:extLst>
      <p:ext uri="{BB962C8B-B14F-4D97-AF65-F5344CB8AC3E}">
        <p14:creationId xmlns:p14="http://schemas.microsoft.com/office/powerpoint/2010/main" val="32339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585">
        <p14:flythrough/>
      </p:transition>
    </mc:Choice>
    <mc:Fallback xmlns="">
      <p:transition spd="slow" advTm="55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89015" y="115907"/>
            <a:ext cx="9081492" cy="1363666"/>
          </a:xfrm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夏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冬季、窄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寬體客機行李重量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テキスト プレースホルダー 13"/>
          <p:cNvSpPr txBox="1">
            <a:spLocks/>
          </p:cNvSpPr>
          <p:nvPr/>
        </p:nvSpPr>
        <p:spPr>
          <a:xfrm>
            <a:off x="1681014" y="5704557"/>
            <a:ext cx="9496722" cy="1210482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整體看來，在冬季，不論窄體或寬體客機行李重量皆大於夏季，常理判斷應該是因為冬季衣物較夏季厚重所致</a:t>
            </a:r>
            <a:endParaRPr lang="ja-JP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4F969A-1875-4250-B32E-438726959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71" y="1418192"/>
            <a:ext cx="4963884" cy="39945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C1EACDB-49DA-405C-B382-4A0B552D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05" y="1418193"/>
            <a:ext cx="4851093" cy="39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5585">
        <p14:flythrough/>
      </p:transition>
    </mc:Choice>
    <mc:Fallback xmlns="">
      <p:transition spd="slow" advTm="55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3189015" y="87933"/>
            <a:ext cx="9081492" cy="1363666"/>
          </a:xfrm>
        </p:spPr>
        <p:txBody>
          <a:bodyPr/>
          <a:lstStyle/>
          <a:p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夏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冬季、窄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寬體客機飛行時間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BC9AB7-BCA2-46E8-B562-7ADCA4F35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9" y="1600101"/>
            <a:ext cx="4811985" cy="38632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77D0DB-6464-49BF-8351-5F245B57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23" y="1600101"/>
            <a:ext cx="4824507" cy="386325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BC84D7-2B2B-4432-8963-383B04A9A3E1}"/>
              </a:ext>
            </a:extLst>
          </p:cNvPr>
          <p:cNvSpPr txBox="1"/>
          <p:nvPr/>
        </p:nvSpPr>
        <p:spPr>
          <a:xfrm>
            <a:off x="1676847" y="5848573"/>
            <a:ext cx="9505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從圖表來看，明顯看出窄體客機不飛長途，最常飛行時間不超過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分鐘；寬體客機則分為兩個區段，小於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分鐘或大於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700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00">
        <p14:flythrough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sz="2400" dirty="0"/>
              <a:t>計算出燃油成本量數函式，並確認相關性</a:t>
            </a:r>
            <a:endParaRPr kumimoji="1" lang="en-US" altLang="zh-TW" sz="2400" dirty="0"/>
          </a:p>
          <a:p>
            <a:r>
              <a:rPr kumimoji="1" lang="en-US" altLang="zh-TW" sz="2400" dirty="0"/>
              <a:t>Y(</a:t>
            </a:r>
            <a:r>
              <a:rPr kumimoji="1" lang="zh-TW" altLang="en-US" sz="2400" dirty="0"/>
              <a:t>應變數</a:t>
            </a:r>
            <a:r>
              <a:rPr kumimoji="1" lang="en-US" altLang="zh-TW" sz="2400" dirty="0"/>
              <a:t>)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燃油成本量數</a:t>
            </a:r>
            <a:endParaRPr kumimoji="1" lang="en-US" altLang="zh-TW" sz="2400" dirty="0"/>
          </a:p>
          <a:p>
            <a:r>
              <a:rPr kumimoji="1" lang="en-US" altLang="zh-TW" sz="2400" dirty="0"/>
              <a:t>X(</a:t>
            </a:r>
            <a:r>
              <a:rPr kumimoji="1" lang="zh-TW" altLang="en-US" sz="2400" dirty="0"/>
              <a:t>自變數</a:t>
            </a:r>
            <a:r>
              <a:rPr kumimoji="1" lang="en-US" altLang="zh-TW" sz="2400" dirty="0"/>
              <a:t>)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乘客數</a:t>
            </a:r>
            <a:r>
              <a:rPr kumimoji="1" lang="en-US" altLang="zh-TW" sz="2400" dirty="0"/>
              <a:t>(X1)</a:t>
            </a:r>
            <a:r>
              <a:rPr kumimoji="1" lang="zh-TW" altLang="en-US" sz="2400" dirty="0"/>
              <a:t>、行李重量</a:t>
            </a:r>
            <a:r>
              <a:rPr kumimoji="1" lang="en-US" altLang="zh-TW" sz="2400" dirty="0"/>
              <a:t>(X2)</a:t>
            </a:r>
            <a:r>
              <a:rPr kumimoji="1" lang="zh-TW" altLang="en-US" sz="2400" dirty="0"/>
              <a:t>、空中飛行時間</a:t>
            </a:r>
            <a:r>
              <a:rPr kumimoji="1" lang="en-US" altLang="zh-TW" sz="2400" dirty="0"/>
              <a:t>(X3)</a:t>
            </a:r>
          </a:p>
          <a:p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プレースホルダー 7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570605" y="1921721"/>
                <a:ext cx="7235034" cy="150814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TW" dirty="0"/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1+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TW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2+</a:t>
                </a:r>
                <a14:m>
                  <m:oMath xmlns:m="http://schemas.openxmlformats.org/officeDocument/2006/math">
                    <m:r>
                      <a:rPr kumimoji="1" lang="zh-TW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zh-TW" dirty="0"/>
                  <a:t>3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3+</a:t>
                </a:r>
                <a14:m>
                  <m:oMath xmlns:m="http://schemas.openxmlformats.org/officeDocument/2006/math">
                    <m:r>
                      <a:rPr kumimoji="1"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プレースホルダー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570605" y="1921721"/>
                <a:ext cx="7235034" cy="1508142"/>
              </a:xfrm>
              <a:blipFill>
                <a:blip r:embed="rId2"/>
                <a:stretch>
                  <a:fillRect b="-229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タイトル 5">
            <a:extLst>
              <a:ext uri="{FF2B5EF4-FFF2-40B4-BE49-F238E27FC236}">
                <a16:creationId xmlns:a16="http://schemas.microsoft.com/office/drawing/2014/main" id="{85AC0FAA-FBAD-42F1-B001-57219006D73C}"/>
              </a:ext>
            </a:extLst>
          </p:cNvPr>
          <p:cNvSpPr txBox="1">
            <a:spLocks/>
          </p:cNvSpPr>
          <p:nvPr/>
        </p:nvSpPr>
        <p:spPr>
          <a:xfrm>
            <a:off x="6213351" y="619369"/>
            <a:ext cx="5582785" cy="985420"/>
          </a:xfrm>
          <a:prstGeom prst="rect">
            <a:avLst/>
          </a:prstGeom>
        </p:spPr>
        <p:txBody>
          <a:bodyPr/>
          <a:lstStyle>
            <a:lvl1pPr algn="r" defTabSz="9643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18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線性回歸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多元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219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290">
        <p15:prstTrans prst="prestige"/>
      </p:transition>
    </mc:Choice>
    <mc:Fallback xmlns="">
      <p:transition spd="slow" advTm="32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7005439" y="0"/>
            <a:ext cx="5242101" cy="1363666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線性回歸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多元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D8933-3283-4FF7-BBE1-CABD1B1D0213}"/>
              </a:ext>
            </a:extLst>
          </p:cNvPr>
          <p:cNvSpPr txBox="1"/>
          <p:nvPr/>
        </p:nvSpPr>
        <p:spPr>
          <a:xfrm>
            <a:off x="1868763" y="2877259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如圖可得知在夏季寬體客機的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和常數，除了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baggage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變項以外適性都算良好，因此夏季寬體客機的耗油跟行李重量相關程度相較不高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7078D22-A3BD-4429-9A82-354040A7EDE8}"/>
              </a:ext>
            </a:extLst>
          </p:cNvPr>
          <p:cNvSpPr txBox="1">
            <a:spLocks/>
          </p:cNvSpPr>
          <p:nvPr/>
        </p:nvSpPr>
        <p:spPr>
          <a:xfrm>
            <a:off x="1604839" y="1672109"/>
            <a:ext cx="4284476" cy="1152277"/>
          </a:xfrm>
          <a:prstGeom prst="rect">
            <a:avLst/>
          </a:prstGeom>
        </p:spPr>
        <p:txBody>
          <a:bodyPr>
            <a:normAutofit/>
          </a:bodyPr>
          <a:lstStyle>
            <a:lvl1pPr marL="241082" indent="-241082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Char char="•"/>
              <a:defRPr sz="2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1" lang="zh-TW" altLang="en-US" sz="4000" dirty="0"/>
              <a:t>夏季寬體客機</a:t>
            </a:r>
            <a:endParaRPr kumimoji="1" lang="en-US" altLang="zh-TW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F3B67A-6FA6-4BC9-AC1F-F3D2CA179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37" y="1168053"/>
            <a:ext cx="5242101" cy="57413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プレースホルダー 7">
                <a:extLst>
                  <a:ext uri="{FF2B5EF4-FFF2-40B4-BE49-F238E27FC236}">
                    <a16:creationId xmlns:a16="http://schemas.microsoft.com/office/drawing/2014/main" id="{E38BDF0D-0861-41F0-B44A-186B8E46C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711" y="5920581"/>
                <a:ext cx="6192688" cy="556113"/>
              </a:xfrm>
              <a:prstGeom prst="rect">
                <a:avLst/>
              </a:prstGeom>
            </p:spPr>
            <p:txBody>
              <a:bodyPr/>
              <a:lstStyle>
                <a:lvl1pPr marL="241082" indent="-241082" algn="l" defTabSz="964326" rtl="0" eaLnBrk="1" latinLnBrk="0" hangingPunct="1">
                  <a:lnSpc>
                    <a:spcPct val="9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defRPr sz="23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3245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210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5408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8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87571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69734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5189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34060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16223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9838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1-0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.00005</m:t>
                    </m:r>
                    <m:r>
                      <a:rPr kumimoji="1"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2+0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3-15.2655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プレースホルダー 7">
                <a:extLst>
                  <a:ext uri="{FF2B5EF4-FFF2-40B4-BE49-F238E27FC236}">
                    <a16:creationId xmlns:a16="http://schemas.microsoft.com/office/drawing/2014/main" id="{E38BDF0D-0861-41F0-B44A-186B8E46C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1" y="5920581"/>
                <a:ext cx="6192688" cy="556113"/>
              </a:xfrm>
              <a:prstGeom prst="rect">
                <a:avLst/>
              </a:prstGeom>
              <a:blipFill>
                <a:blip r:embed="rId3"/>
                <a:stretch>
                  <a:fillRect l="-98" t="-12088" r="-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00">
        <p14:flythrough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7005439" y="0"/>
            <a:ext cx="5242101" cy="1363666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線性回歸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多元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D8933-3283-4FF7-BBE1-CABD1B1D0213}"/>
              </a:ext>
            </a:extLst>
          </p:cNvPr>
          <p:cNvSpPr txBox="1"/>
          <p:nvPr/>
        </p:nvSpPr>
        <p:spPr>
          <a:xfrm>
            <a:off x="1892871" y="2752229"/>
            <a:ext cx="2952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如圖可得知在夏季窄體客機的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和常數，除了飛行時間變項以外，其餘適性並不好，可推測夏季窄體客機的耗油與飛行時間的相關性遠高於其他變項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7078D22-A3BD-4429-9A82-354040A7EDE8}"/>
              </a:ext>
            </a:extLst>
          </p:cNvPr>
          <p:cNvSpPr txBox="1">
            <a:spLocks/>
          </p:cNvSpPr>
          <p:nvPr/>
        </p:nvSpPr>
        <p:spPr>
          <a:xfrm>
            <a:off x="1604839" y="1672109"/>
            <a:ext cx="4284476" cy="1152277"/>
          </a:xfrm>
          <a:prstGeom prst="rect">
            <a:avLst/>
          </a:prstGeom>
        </p:spPr>
        <p:txBody>
          <a:bodyPr>
            <a:normAutofit/>
          </a:bodyPr>
          <a:lstStyle>
            <a:lvl1pPr marL="241082" indent="-241082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Char char="•"/>
              <a:defRPr sz="2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1" lang="zh-TW" altLang="en-US" sz="4000" dirty="0"/>
              <a:t>夏季窄體客機</a:t>
            </a:r>
            <a:endParaRPr kumimoji="1" lang="en-US" altLang="zh-TW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64F26C-587D-498B-AA50-3B656C7CE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22" y="1168053"/>
            <a:ext cx="5438018" cy="5657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50DF12E3-1B48-409E-9347-58B3378845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209" y="5992589"/>
                <a:ext cx="6106197" cy="556113"/>
              </a:xfrm>
              <a:prstGeom prst="rect">
                <a:avLst/>
              </a:prstGeom>
            </p:spPr>
            <p:txBody>
              <a:bodyPr/>
              <a:lstStyle>
                <a:lvl1pPr marL="241082" indent="-241082" algn="l" defTabSz="964326" rtl="0" eaLnBrk="1" latinLnBrk="0" hangingPunct="1">
                  <a:lnSpc>
                    <a:spcPct val="9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defRPr sz="23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3245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210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5408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8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87571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69734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5189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34060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16223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9838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1+0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.00004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2+0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3+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50DF12E3-1B48-409E-9347-58B33788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9" y="5992589"/>
                <a:ext cx="6106197" cy="556113"/>
              </a:xfrm>
              <a:prstGeom prst="rect">
                <a:avLst/>
              </a:prstGeom>
              <a:blipFill>
                <a:blip r:embed="rId3"/>
                <a:stretch>
                  <a:fillRect l="-100" t="-120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0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00">
        <p14:flythrough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007" y="447"/>
            <a:ext cx="3244175" cy="7231756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7121580" y="1917245"/>
            <a:ext cx="4158141" cy="6159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en-US" altLang="zh-TW" dirty="0"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717577" y="1862631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圆角矩形 5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6" name="圆角矩形 55"/>
          <p:cNvSpPr/>
          <p:nvPr/>
        </p:nvSpPr>
        <p:spPr bwMode="auto">
          <a:xfrm>
            <a:off x="6272166" y="1930802"/>
            <a:ext cx="714192" cy="588823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121580" y="2901181"/>
            <a:ext cx="4158141" cy="6159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240065" y="2926383"/>
            <a:ext cx="4039656" cy="56598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探索性資料分析報告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717577" y="2846567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0" name="圆角矩形 5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5" name="圆角矩形 74"/>
          <p:cNvSpPr/>
          <p:nvPr/>
        </p:nvSpPr>
        <p:spPr bwMode="auto">
          <a:xfrm>
            <a:off x="6272166" y="2914739"/>
            <a:ext cx="714192" cy="588823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121580" y="3905234"/>
            <a:ext cx="4039656" cy="6159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7757" y="3912138"/>
            <a:ext cx="3376181" cy="5648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sym typeface="Arial" panose="020B0604020202020204" pitchFamily="34" charset="0"/>
              </a:rPr>
              <a:t>附錄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717577" y="3832323"/>
            <a:ext cx="1541723" cy="72516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9" name="圆角矩形 9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1" name="圆角矩形 100"/>
          <p:cNvSpPr/>
          <p:nvPr/>
        </p:nvSpPr>
        <p:spPr bwMode="auto">
          <a:xfrm>
            <a:off x="6272166" y="3900494"/>
            <a:ext cx="714192" cy="588823"/>
          </a:xfrm>
          <a:prstGeom prst="roundRect">
            <a:avLst/>
          </a:prstGeom>
          <a:solidFill>
            <a:schemeClr val="accent3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001" y="2472233"/>
            <a:ext cx="2288187" cy="2288185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95829" y="3165339"/>
              <a:ext cx="754050" cy="47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b="1" spc="300" dirty="0">
                  <a:solidFill>
                    <a:schemeClr val="accent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目錄</a:t>
              </a:r>
              <a:endParaRPr lang="en-US" altLang="zh-CN" sz="2800" b="1" spc="3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2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812827-85E1-475D-8364-022C3FEF9541}"/>
              </a:ext>
            </a:extLst>
          </p:cNvPr>
          <p:cNvSpPr txBox="1"/>
          <p:nvPr/>
        </p:nvSpPr>
        <p:spPr>
          <a:xfrm>
            <a:off x="7240065" y="1959786"/>
            <a:ext cx="4020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提案動機</a:t>
            </a:r>
          </a:p>
        </p:txBody>
      </p:sp>
    </p:spTree>
    <p:extLst>
      <p:ext uri="{BB962C8B-B14F-4D97-AF65-F5344CB8AC3E}">
        <p14:creationId xmlns:p14="http://schemas.microsoft.com/office/powerpoint/2010/main" val="282393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1" grpId="0" animBg="1"/>
          <p:bldP spid="56" grpId="0" animBg="1"/>
          <p:bldP spid="57" grpId="0" animBg="1"/>
          <p:bldP spid="58" grpId="0"/>
          <p:bldP spid="75" grpId="0" animBg="1"/>
          <p:bldP spid="76" grpId="0" animBg="1"/>
          <p:bldP spid="77" grpId="0"/>
          <p:bldP spid="10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51" grpId="0" animBg="1"/>
          <p:bldP spid="56" grpId="0" animBg="1"/>
          <p:bldP spid="57" grpId="0" animBg="1"/>
          <p:bldP spid="58" grpId="0"/>
          <p:bldP spid="75" grpId="0" animBg="1"/>
          <p:bldP spid="76" grpId="0" animBg="1"/>
          <p:bldP spid="77" grpId="0"/>
          <p:bldP spid="101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7005439" y="0"/>
            <a:ext cx="5242101" cy="1363666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線性回歸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多元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D8933-3283-4FF7-BBE1-CABD1B1D0213}"/>
              </a:ext>
            </a:extLst>
          </p:cNvPr>
          <p:cNvSpPr txBox="1"/>
          <p:nvPr/>
        </p:nvSpPr>
        <p:spPr>
          <a:xfrm>
            <a:off x="1868763" y="2877259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如圖可得知在冬季寬體客機的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和常數，除了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baggage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變項以外適性都算良好，因此冬季寬體客機的耗油跟行李重量相關程度相較不高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7078D22-A3BD-4429-9A82-354040A7EDE8}"/>
              </a:ext>
            </a:extLst>
          </p:cNvPr>
          <p:cNvSpPr txBox="1">
            <a:spLocks/>
          </p:cNvSpPr>
          <p:nvPr/>
        </p:nvSpPr>
        <p:spPr>
          <a:xfrm>
            <a:off x="1604839" y="1672109"/>
            <a:ext cx="4284476" cy="1152277"/>
          </a:xfrm>
          <a:prstGeom prst="rect">
            <a:avLst/>
          </a:prstGeom>
        </p:spPr>
        <p:txBody>
          <a:bodyPr>
            <a:normAutofit/>
          </a:bodyPr>
          <a:lstStyle>
            <a:lvl1pPr marL="241082" indent="-241082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Char char="•"/>
              <a:defRPr sz="2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1" lang="zh-TW" altLang="en-US" sz="4000" dirty="0"/>
              <a:t>冬季寬體客機</a:t>
            </a:r>
            <a:endParaRPr kumimoji="1" lang="en-US" altLang="zh-TW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E0EBE6-8F2B-4FF7-B6C3-CD1C9A601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5" y="1168053"/>
            <a:ext cx="5334000" cy="570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AEA0B696-13DD-4D42-80FE-799FB628F2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926" y="5992589"/>
                <a:ext cx="6048672" cy="556113"/>
              </a:xfrm>
              <a:prstGeom prst="rect">
                <a:avLst/>
              </a:prstGeom>
            </p:spPr>
            <p:txBody>
              <a:bodyPr/>
              <a:lstStyle>
                <a:lvl1pPr marL="241082" indent="-241082" algn="l" defTabSz="964326" rtl="0" eaLnBrk="1" latinLnBrk="0" hangingPunct="1">
                  <a:lnSpc>
                    <a:spcPct val="9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defRPr sz="23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3245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210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5408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8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87571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69734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5189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34060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16223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9838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1+0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.00007</m:t>
                    </m:r>
                    <m:r>
                      <a:rPr kumimoji="1"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2+0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3-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AEA0B696-13DD-4D42-80FE-799FB628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26" y="5992589"/>
                <a:ext cx="6048672" cy="556113"/>
              </a:xfrm>
              <a:prstGeom prst="rect">
                <a:avLst/>
              </a:prstGeom>
              <a:blipFill>
                <a:blip r:embed="rId3"/>
                <a:stretch>
                  <a:fillRect l="-101" t="-120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4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00">
        <p14:flythrough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7005439" y="0"/>
            <a:ext cx="5242101" cy="1363666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線性回歸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多元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D8933-3283-4FF7-BBE1-CABD1B1D0213}"/>
              </a:ext>
            </a:extLst>
          </p:cNvPr>
          <p:cNvSpPr txBox="1"/>
          <p:nvPr/>
        </p:nvSpPr>
        <p:spPr>
          <a:xfrm>
            <a:off x="1910873" y="2824386"/>
            <a:ext cx="2952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如圖可得知在夏季窄體客機的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和常數，除了飛行時間變項以外，其餘適性並不好，可推測冬季窄體客機的耗油與飛行時間的相關性遠高於其他變項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7078D22-A3BD-4429-9A82-354040A7EDE8}"/>
              </a:ext>
            </a:extLst>
          </p:cNvPr>
          <p:cNvSpPr txBox="1">
            <a:spLocks/>
          </p:cNvSpPr>
          <p:nvPr/>
        </p:nvSpPr>
        <p:spPr>
          <a:xfrm>
            <a:off x="1604839" y="1672109"/>
            <a:ext cx="4284476" cy="1152277"/>
          </a:xfrm>
          <a:prstGeom prst="rect">
            <a:avLst/>
          </a:prstGeom>
        </p:spPr>
        <p:txBody>
          <a:bodyPr>
            <a:normAutofit/>
          </a:bodyPr>
          <a:lstStyle>
            <a:lvl1pPr marL="241082" indent="-241082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Char char="•"/>
              <a:defRPr sz="2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1" lang="zh-TW" altLang="en-US" sz="4000" dirty="0"/>
              <a:t>冬季窄體客機</a:t>
            </a:r>
            <a:endParaRPr kumimoji="1" lang="en-US" altLang="zh-TW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FCEA43-8FF8-491F-9770-D2823861C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415" y="1168053"/>
            <a:ext cx="5324475" cy="570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75AA12D9-3DF6-4E8C-99FB-B76C6152D7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727" y="6046291"/>
                <a:ext cx="6336704" cy="556113"/>
              </a:xfrm>
              <a:prstGeom prst="rect">
                <a:avLst/>
              </a:prstGeom>
            </p:spPr>
            <p:txBody>
              <a:bodyPr/>
              <a:lstStyle>
                <a:lvl1pPr marL="241082" indent="-241082" algn="l" defTabSz="964326" rtl="0" eaLnBrk="1" latinLnBrk="0" hangingPunct="1">
                  <a:lnSpc>
                    <a:spcPct val="9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defRPr sz="23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3245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210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5408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8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87571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69734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5189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34060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16223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9838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-</a:t>
                </a:r>
                <a14:m>
                  <m:oMath xmlns:m="http://schemas.openxmlformats.org/officeDocument/2006/math"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1+0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.000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2+0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3+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en-US" altLang="zh-TW" dirty="0"/>
                  <a:t>036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75AA12D9-3DF6-4E8C-99FB-B76C6152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7" y="6046291"/>
                <a:ext cx="6336704" cy="556113"/>
              </a:xfrm>
              <a:prstGeom prst="rect">
                <a:avLst/>
              </a:prstGeom>
              <a:blipFill>
                <a:blip r:embed="rId3"/>
                <a:stretch>
                  <a:fillRect l="-192" t="-13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9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00">
        <p14:flythrough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7005439" y="0"/>
            <a:ext cx="5242101" cy="1363666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線性回歸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多元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3AD8933-3283-4FF7-BBE1-CABD1B1D0213}"/>
              </a:ext>
            </a:extLst>
          </p:cNvPr>
          <p:cNvSpPr txBox="1"/>
          <p:nvPr/>
        </p:nvSpPr>
        <p:spPr>
          <a:xfrm>
            <a:off x="1868763" y="2877259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如圖可得知在總體客機的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和常數，除了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baggage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變項以外適性都算良好，因此總體客機的耗油跟行李重量相關程度相較不高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7078D22-A3BD-4429-9A82-354040A7EDE8}"/>
              </a:ext>
            </a:extLst>
          </p:cNvPr>
          <p:cNvSpPr txBox="1">
            <a:spLocks/>
          </p:cNvSpPr>
          <p:nvPr/>
        </p:nvSpPr>
        <p:spPr>
          <a:xfrm>
            <a:off x="1604839" y="1672109"/>
            <a:ext cx="4284476" cy="1152277"/>
          </a:xfrm>
          <a:prstGeom prst="rect">
            <a:avLst/>
          </a:prstGeom>
        </p:spPr>
        <p:txBody>
          <a:bodyPr>
            <a:normAutofit/>
          </a:bodyPr>
          <a:lstStyle>
            <a:lvl1pPr marL="241082" indent="-241082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Char char="•"/>
              <a:defRPr sz="2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1" lang="zh-TW" altLang="en-US" sz="4000" dirty="0"/>
              <a:t>總體客機</a:t>
            </a:r>
            <a:endParaRPr kumimoji="1" lang="en-US" altLang="zh-TW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D4E37A-DBCF-40A2-871D-7597E248B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15" y="1168053"/>
            <a:ext cx="5419725" cy="5667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09109573-F07F-4E1F-934A-E22DA31A5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727" y="6046291"/>
                <a:ext cx="6048672" cy="556113"/>
              </a:xfrm>
              <a:prstGeom prst="rect">
                <a:avLst/>
              </a:prstGeom>
            </p:spPr>
            <p:txBody>
              <a:bodyPr/>
              <a:lstStyle>
                <a:lvl1pPr marL="241082" indent="-241082" algn="l" defTabSz="964326" rtl="0" eaLnBrk="1" latinLnBrk="0" hangingPunct="1">
                  <a:lnSpc>
                    <a:spcPct val="9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defRPr sz="23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23245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210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5408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8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87571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69734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5189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34060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16223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98387" indent="-241082" algn="l" defTabSz="964326" rtl="0" eaLnBrk="1" latinLnBrk="0" hangingPunct="1">
                  <a:lnSpc>
                    <a:spcPct val="90000"/>
                  </a:lnSpc>
                  <a:spcBef>
                    <a:spcPts val="527"/>
                  </a:spcBef>
                  <a:buFont typeface="Arial" panose="020B0604020202020204" pitchFamily="34" charset="0"/>
                  <a:buChar char="•"/>
                  <a:defRPr sz="168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=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1-0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.00005</m:t>
                    </m:r>
                    <m:r>
                      <a:rPr kumimoji="1"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2+0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TW" i="1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TW" dirty="0"/>
                  <a:t>3-</a:t>
                </a:r>
                <a14:m>
                  <m:oMath xmlns:m="http://schemas.openxmlformats.org/officeDocument/2006/math"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TW" i="1" dirty="0" smtClean="0">
                        <a:latin typeface="Cambria Math" panose="02040503050406030204" pitchFamily="18" charset="0"/>
                      </a:rPr>
                      <m:t>3.</m:t>
                    </m:r>
                    <m:r>
                      <a:rPr kumimoji="1" lang="en-US" altLang="zh-TW" i="1" dirty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kumimoji="1" lang="en-US" altLang="zh-TW" dirty="0"/>
                  <a:t>45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プレースホルダー 7">
                <a:extLst>
                  <a:ext uri="{FF2B5EF4-FFF2-40B4-BE49-F238E27FC236}">
                    <a16:creationId xmlns:a16="http://schemas.microsoft.com/office/drawing/2014/main" id="{09109573-F07F-4E1F-934A-E22DA31A5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7" y="6046291"/>
                <a:ext cx="6048672" cy="556113"/>
              </a:xfrm>
              <a:prstGeom prst="rect">
                <a:avLst/>
              </a:prstGeom>
              <a:blipFill>
                <a:blip r:embed="rId3"/>
                <a:stretch>
                  <a:fillRect l="-202" t="-131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07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300">
        <p14:flythrough/>
      </p:transition>
    </mc:Choice>
    <mc:Fallback xmlns="">
      <p:transition spd="slow" advTm="6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zh-TW" dirty="0"/>
              <a:t>Conclusion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 smtClean="0"/>
              <a:t>先將不合理的資料作篩選並刪除，再將夏冬資料合併，可串接的做串接，並將不需要的欄位去除。</a:t>
            </a:r>
            <a:endParaRPr kumimoji="1" lang="ja-JP" altLang="en-US" sz="2000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資料清整方面</a:t>
            </a:r>
            <a:endParaRPr kumimoji="1" lang="en-US" altLang="ja-JP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kumimoji="1" lang="zh-TW" altLang="en-US" sz="1700" dirty="0" smtClean="0"/>
              <a:t>將會影響飛行耗油的因素以數值型態和類別型態區分，並以不同方式處理，類別型態的變數我們以分類分群的方式做數據的分組，數值型態的變數我們以線性回歸做油耗成本預測線的函數，以此在各個狀態類型下，先做各數值變數的差異分析，再以函數做油耗成本的估計。</a:t>
            </a:r>
            <a:endParaRPr kumimoji="1" lang="ja-JP" altLang="en-US" sz="17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dirty="0"/>
              <a:t>分析方面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kumimoji="1" lang="zh-TW" altLang="en-US" sz="1700" dirty="0" smtClean="0"/>
              <a:t>未來會以動態的方式來改變函式的係數，當有新的數據進來就會自動微調係數的大小，透過此函式預測油耗後，可事先精準的準備每趟飛機用油，減少飛機的載重，並結合載客率，將載客率不高的航班做調整後，可以估計減少油耗，之後希望可以結合其他影響變數，使油耗預測的準確度可以更精準。</a:t>
            </a:r>
            <a:endParaRPr kumimoji="1" lang="ja-JP" altLang="en-US" sz="17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TW" altLang="en-US" dirty="0"/>
              <a:t>未來方向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562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269">
        <p15:prstTrans prst="pageCurlSingle"/>
      </p:transition>
    </mc:Choice>
    <mc:Fallback xmlns="">
      <p:transition spd="slow" advTm="52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1588" y="892"/>
            <a:ext cx="12875416" cy="724197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chemeClr val="accent1"/>
                  </a:solidFill>
                  <a:latin typeface="华文细黑" pitchFamily="2" charset="-122"/>
                  <a:ea typeface="华文细黑" pitchFamily="2" charset="-122"/>
                </a:rPr>
                <a:t>04</a:t>
              </a:r>
              <a:endParaRPr lang="zh-CN" altLang="en-US" sz="5061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49193" y="4054918"/>
            <a:ext cx="23838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TW" altLang="en-US" sz="40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附錄</a:t>
            </a:r>
            <a:endParaRPr lang="zh-CN" altLang="en-US" sz="40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20863" y="1528093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問題討論</a:t>
            </a:r>
            <a:endParaRPr 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820863" y="2608213"/>
            <a:ext cx="9433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r>
              <a:rPr lang="zh-TW" altLang="en-US" sz="2000" dirty="0" smtClean="0"/>
              <a:t>、由於數據非真實數據，有些極端值可能為不太現實的數據，如某些旅客行李重量超過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公斤</a:t>
            </a:r>
            <a:endParaRPr lang="en-US" altLang="zh-TW" sz="2000" dirty="0" smtClean="0"/>
          </a:p>
          <a:p>
            <a:r>
              <a:rPr lang="en-US" sz="2000" dirty="0" smtClean="0"/>
              <a:t>2</a:t>
            </a:r>
            <a:r>
              <a:rPr lang="zh-TW" altLang="en-US" sz="2000" dirty="0" smtClean="0"/>
              <a:t>、觀察資料後我們猜測數據大約只有夏天給一周、冬天給一周，且無日期與準確出發和抵達時間，這會導致我們想為長榮航班做長期規劃時，無法有效計算載客率的高低與時間的關係。</a:t>
            </a:r>
            <a:endParaRPr lang="en-US" altLang="zh-TW" sz="2000" dirty="0" smtClean="0"/>
          </a:p>
          <a:p>
            <a:r>
              <a:rPr lang="en-US" sz="2000" dirty="0" smtClean="0"/>
              <a:t>3</a:t>
            </a:r>
            <a:r>
              <a:rPr lang="zh-TW" altLang="en-US" sz="2000" dirty="0" smtClean="0"/>
              <a:t>、資料欄位給予過少或不齊全，不管是在想法或是準確度上，其實還可以用其他數據來支撐，如給予準確時間則可以加入天氣對於油耗的影響，使函數能更精準，並且把民眾最在乎的機安問題也考量進去。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68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448"/>
            <a:ext cx="12857163" cy="723175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1588" y="892"/>
            <a:ext cx="12875416" cy="724197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chemeClr val="accent1"/>
                  </a:solidFill>
                  <a:latin typeface="华文细黑" pitchFamily="2" charset="-122"/>
                  <a:ea typeface="华文细黑" pitchFamily="2" charset="-122"/>
                </a:rPr>
                <a:t>01</a:t>
              </a:r>
              <a:endParaRPr lang="zh-CN" altLang="en-US" sz="5061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5237474" y="4156093"/>
            <a:ext cx="23838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TW" altLang="en-US" sz="40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提案動機</a:t>
            </a:r>
            <a:endParaRPr lang="zh-CN" altLang="en-US" sz="24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FAA53D2-38EF-4209-A6B0-B2C7251D2B3E}"/>
              </a:ext>
            </a:extLst>
          </p:cNvPr>
          <p:cNvSpPr txBox="1"/>
          <p:nvPr/>
        </p:nvSpPr>
        <p:spPr>
          <a:xfrm>
            <a:off x="1712851" y="2536205"/>
            <a:ext cx="9433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大家都知道飛機每起飛一次，就需花一次飛行成本，而我們不禁好奇，這些航班的安排是怎麼規劃的？有合乎市場需求嗎？有隨著時間的推演更切合消費者的需求嗎？如果把最接近的兩班航班合併成一班，是否能增加載客率也降低成本呢？因此我們想透過數據找出航班規劃的最佳組合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D3A3B1-098B-40B7-AEB7-2C58A36A5282}"/>
              </a:ext>
            </a:extLst>
          </p:cNvPr>
          <p:cNvSpPr txBox="1"/>
          <p:nvPr/>
        </p:nvSpPr>
        <p:spPr>
          <a:xfrm>
            <a:off x="1172791" y="952029"/>
            <a:ext cx="105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4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F08F12-43C8-4203-88BE-C8F97C9A0877}"/>
              </a:ext>
            </a:extLst>
          </p:cNvPr>
          <p:cNvSpPr txBox="1"/>
          <p:nvPr/>
        </p:nvSpPr>
        <p:spPr>
          <a:xfrm>
            <a:off x="1293813" y="859696"/>
            <a:ext cx="1036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創意發想</a:t>
            </a:r>
          </a:p>
        </p:txBody>
      </p:sp>
    </p:spTree>
    <p:extLst>
      <p:ext uri="{BB962C8B-B14F-4D97-AF65-F5344CB8AC3E}">
        <p14:creationId xmlns:p14="http://schemas.microsoft.com/office/powerpoint/2010/main" val="331645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8B4E5AD-9F81-45CD-8BC2-138D51981E28}"/>
              </a:ext>
            </a:extLst>
          </p:cNvPr>
          <p:cNvSpPr txBox="1"/>
          <p:nvPr/>
        </p:nvSpPr>
        <p:spPr>
          <a:xfrm>
            <a:off x="1617494" y="2608213"/>
            <a:ext cx="964907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數據，我們觀察出旅客搭機的比例起伏很大，因此我們以「油耗程度」為核心，來評估和規劃每班航班的必須性，再透過「載客率」、「飛行時間」，和「行李重量」，去預測每班航班的最佳用油量，也以此作為合併航班時節省成本的基準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3AB8B48-F223-4A5B-B347-CCBDF203BBCC}"/>
              </a:ext>
            </a:extLst>
          </p:cNvPr>
          <p:cNvSpPr txBox="1"/>
          <p:nvPr/>
        </p:nvSpPr>
        <p:spPr>
          <a:xfrm>
            <a:off x="1748855" y="940996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找出重要因子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06B92E-CBDF-49F8-88B1-E4DE742C57C1}"/>
              </a:ext>
            </a:extLst>
          </p:cNvPr>
          <p:cNvSpPr txBox="1"/>
          <p:nvPr/>
        </p:nvSpPr>
        <p:spPr>
          <a:xfrm>
            <a:off x="2108895" y="5460657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註：乘載率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已登機之旅客</a:t>
            </a:r>
            <a:r>
              <a:rPr lang="en-US" altLang="zh-TW" dirty="0"/>
              <a:t>/</a:t>
            </a:r>
            <a:r>
              <a:rPr lang="zh-TW" altLang="en-US" dirty="0"/>
              <a:t>該班機之機位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100%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8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80AB6CA-ED91-4F89-B954-70BD75C5A860}"/>
              </a:ext>
            </a:extLst>
          </p:cNvPr>
          <p:cNvSpPr txBox="1"/>
          <p:nvPr/>
        </p:nvSpPr>
        <p:spPr>
          <a:xfrm>
            <a:off x="1532831" y="2536205"/>
            <a:ext cx="9793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航班合併不僅能達到降低成本的效果，也能降低發生飛行事故的可能，進而增加飛行品質，和建立品牌形象的長期效益；而預估燃油量則能減少燃料的浪費，讓能源可以達到最佳化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optimilization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的利用，上述兩個提案方向，不僅能「開源」也能「節流」，讓每次飛行的效利更加提升</a:t>
            </a:r>
            <a:endParaRPr lang="zh-TW" altLang="en-US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F97CA6D-1D9C-4FC6-8866-EAB6DBBFB239}"/>
              </a:ext>
            </a:extLst>
          </p:cNvPr>
          <p:cNvSpPr txBox="1"/>
          <p:nvPr/>
        </p:nvSpPr>
        <p:spPr>
          <a:xfrm>
            <a:off x="1538910" y="880021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</a:p>
        </p:txBody>
      </p:sp>
    </p:spTree>
    <p:extLst>
      <p:ext uri="{BB962C8B-B14F-4D97-AF65-F5344CB8AC3E}">
        <p14:creationId xmlns:p14="http://schemas.microsoft.com/office/powerpoint/2010/main" val="2138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Process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26493" y="3236468"/>
            <a:ext cx="2605093" cy="525309"/>
          </a:xfrm>
        </p:spPr>
        <p:txBody>
          <a:bodyPr/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找出問題</a:t>
            </a:r>
            <a:endParaRPr kumimoji="1" lang="ja-JP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找出所需欄位</a:t>
            </a:r>
            <a:endParaRPr kumimoji="1" lang="ja-JP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得出結論</a:t>
            </a:r>
            <a:endParaRPr kumimoji="1" lang="ja-JP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7"/>
          </p:nvPr>
        </p:nvSpPr>
        <p:spPr>
          <a:xfrm>
            <a:off x="669339" y="3821943"/>
            <a:ext cx="3690806" cy="823537"/>
          </a:xfrm>
        </p:spPr>
        <p:txBody>
          <a:bodyPr>
            <a:normAutofit/>
          </a:bodyPr>
          <a:lstStyle/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旅客乘載率起伏大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燃油效率不佳</a:t>
            </a:r>
            <a:endParaRPr kumimoji="1" lang="ja-JP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旅客搭乘資料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燃油指數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飛行時間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行李</a:t>
            </a:r>
            <a:r>
              <a:rPr kumimoji="1"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</a:t>
            </a:r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量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飛機類型</a:t>
            </a:r>
            <a:endParaRPr kumimoji="1" lang="ja-JP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航班整合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能源配置最佳化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降低成本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增加公司利潤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084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58">
        <p15:prstTrans prst="pageCurlSingle"/>
      </p:transition>
    </mc:Choice>
    <mc:Fallback xmlns="">
      <p:transition spd="slow" advTm="70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1588" y="892"/>
            <a:ext cx="12875416" cy="724197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88" y="2176525"/>
            <a:ext cx="12862718" cy="292793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8" tIns="45708" rIns="9141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5774836" y="2662136"/>
            <a:ext cx="1315778" cy="1317452"/>
            <a:chOff x="0" y="0"/>
            <a:chExt cx="1248318" cy="1248318"/>
          </a:xfrm>
        </p:grpSpPr>
        <p:sp>
          <p:nvSpPr>
            <p:cNvPr id="17" name="椭圆 57"/>
            <p:cNvSpPr>
              <a:spLocks noChangeArrowheads="1"/>
            </p:cNvSpPr>
            <p:nvPr/>
          </p:nvSpPr>
          <p:spPr bwMode="auto">
            <a:xfrm>
              <a:off x="0" y="0"/>
              <a:ext cx="1248318" cy="1248318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文本框 61"/>
            <p:cNvSpPr txBox="1">
              <a:spLocks noChangeArrowheads="1"/>
            </p:cNvSpPr>
            <p:nvPr/>
          </p:nvSpPr>
          <p:spPr bwMode="auto">
            <a:xfrm>
              <a:off x="169699" y="207807"/>
              <a:ext cx="924400" cy="825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/>
              <a:lvl2pPr marL="742950" indent="-285750"/>
              <a:lvl3pPr/>
              <a:lvl4pPr/>
              <a:lvl5pPr/>
              <a:lvl6pPr/>
              <a:lvl7pPr/>
              <a:lvl8pPr/>
              <a:lvl9pPr/>
            </a:lstStyle>
            <a:p>
              <a:pPr algn="ctr" eaLnBrk="1" hangingPunct="1"/>
              <a:r>
                <a:rPr lang="en-US" sz="5061" dirty="0">
                  <a:solidFill>
                    <a:schemeClr val="accent1"/>
                  </a:solidFill>
                  <a:latin typeface="华文细黑" pitchFamily="2" charset="-122"/>
                  <a:ea typeface="华文细黑" pitchFamily="2" charset="-122"/>
                </a:rPr>
                <a:t>02</a:t>
              </a:r>
              <a:endParaRPr lang="zh-CN" altLang="en-US" sz="5061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3405039" y="4054918"/>
            <a:ext cx="6048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 eaLnBrk="1" hangingPunct="1"/>
            <a:r>
              <a:rPr lang="zh-TW" altLang="en-US" sz="40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探索性資料分析報告</a:t>
            </a:r>
            <a:endParaRPr lang="zh-CN" altLang="en-US" sz="4000" b="1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053953" y="544258"/>
            <a:ext cx="9081492" cy="1363666"/>
          </a:xfrm>
        </p:spPr>
        <p:txBody>
          <a:bodyPr/>
          <a:lstStyle/>
          <a:p>
            <a:r>
              <a:rPr kumimoji="1" lang="en-US" altLang="ja-JP" dirty="0"/>
              <a:t>4 Simple Steps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2"/>
          </p:nvPr>
        </p:nvSpPr>
        <p:spPr>
          <a:xfrm>
            <a:off x="627682" y="3608465"/>
            <a:ext cx="2762497" cy="2214535"/>
          </a:xfrm>
        </p:spPr>
        <p:txBody>
          <a:bodyPr>
            <a:noAutofit/>
          </a:bodyPr>
          <a:lstStyle/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班表明細</a:t>
            </a:r>
            <a:r>
              <a:rPr kumimoji="1"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kumimoji="1"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Dep_Season</a:t>
            </a:r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kumimoji="1"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Acft_Typ_Cd</a:t>
            </a:r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kumimoji="1"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Est_Bag_Unit_Wt</a:t>
            </a:r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航行明細</a:t>
            </a:r>
            <a:r>
              <a:rPr kumimoji="1"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kumimoji="1"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Flt_Tm</a:t>
            </a:r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kumimoji="1"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Fuel_Cost_Index</a:t>
            </a:r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行李明細</a:t>
            </a:r>
            <a:r>
              <a:rPr kumimoji="1"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--</a:t>
            </a:r>
            <a:r>
              <a:rPr kumimoji="1" lang="en-US" altLang="zh-TW" sz="1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Bag_Wt_Msr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新增重要欄位</a:t>
            </a:r>
            <a:r>
              <a:rPr kumimoji="1"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各班機乘客數、座位數、承載率、總行李重量。</a:t>
            </a:r>
            <a:endParaRPr kumimoji="1" lang="en-US" altLang="ja-JP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/>
          </p:nvPr>
        </p:nvSpPr>
        <p:spPr>
          <a:xfrm>
            <a:off x="627683" y="1907924"/>
            <a:ext cx="2762497" cy="1030043"/>
          </a:xfrm>
        </p:spPr>
        <p:txBody>
          <a:bodyPr/>
          <a:lstStyle/>
          <a:p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確定重要欄位</a:t>
            </a:r>
            <a:endParaRPr kumimoji="1" lang="ja-JP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5"/>
          </p:nvPr>
        </p:nvSpPr>
        <p:spPr>
          <a:xfrm>
            <a:off x="3494552" y="3574326"/>
            <a:ext cx="2762497" cy="2214535"/>
          </a:xfrm>
        </p:spPr>
        <p:txBody>
          <a:bodyPr>
            <a:normAutofit/>
          </a:bodyPr>
          <a:lstStyle/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班表、航行、行李、搭機明細整理。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以飛機為單位，串接其他資料，彙整總表。</a:t>
            </a:r>
            <a:endParaRPr kumimoji="1" lang="en-US" altLang="ja-JP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>
          <a:xfrm>
            <a:off x="3494552" y="1907924"/>
            <a:ext cx="2762497" cy="1030043"/>
          </a:xfrm>
        </p:spPr>
        <p:txBody>
          <a:bodyPr/>
          <a:lstStyle/>
          <a:p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資料彙總、合併</a:t>
            </a:r>
            <a:endParaRPr kumimoji="1" lang="ja-JP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7"/>
          </p:nvPr>
        </p:nvSpPr>
        <p:spPr>
          <a:xfrm>
            <a:off x="6361421" y="3574326"/>
            <a:ext cx="2762497" cy="2214535"/>
          </a:xfrm>
        </p:spPr>
        <p:txBody>
          <a:bodyPr>
            <a:normAutofit/>
          </a:bodyPr>
          <a:lstStyle/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重要欄位敘述摘要，了解資料樣貌。</a:t>
            </a:r>
            <a:endParaRPr kumimoji="1" lang="fr-FR" altLang="ja-JP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歸類夏季寬體、夏季窄體、冬季寬體、冬季窄體客機，產出長條圖表並探討。</a:t>
            </a:r>
            <a:endParaRPr kumimoji="1" lang="ja-JP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8"/>
          </p:nvPr>
        </p:nvSpPr>
        <p:spPr>
          <a:xfrm>
            <a:off x="6361421" y="1907924"/>
            <a:ext cx="2762497" cy="1030043"/>
          </a:xfrm>
        </p:spPr>
        <p:txBody>
          <a:bodyPr/>
          <a:lstStyle/>
          <a:p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基本摘要分析</a:t>
            </a:r>
            <a:endParaRPr kumimoji="1" lang="ja-JP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9"/>
          </p:nvPr>
        </p:nvSpPr>
        <p:spPr>
          <a:xfrm>
            <a:off x="9228290" y="3574326"/>
            <a:ext cx="2762497" cy="2214535"/>
          </a:xfrm>
        </p:spPr>
        <p:txBody>
          <a:bodyPr>
            <a:normAutofit/>
          </a:bodyPr>
          <a:lstStyle/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以燃油成本量數為應變數，載客數、行李重量、空中飛行時間為自變數，擬定線性函數。</a:t>
            </a:r>
            <a:endParaRPr kumimoji="1"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將四類資料及總表做線性回歸，得出函式結果。</a:t>
            </a:r>
            <a:endParaRPr kumimoji="1" lang="en-US" altLang="ja-JP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kumimoji="1" lang="ja-JP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0"/>
          </p:nvPr>
        </p:nvSpPr>
        <p:spPr>
          <a:xfrm>
            <a:off x="9228290" y="1907924"/>
            <a:ext cx="2762497" cy="1030043"/>
          </a:xfrm>
        </p:spPr>
        <p:txBody>
          <a:bodyPr/>
          <a:lstStyle/>
          <a:p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目標深入分析</a:t>
            </a:r>
            <a:endParaRPr kumimoji="1" lang="ja-JP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703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940">
        <p15:prstTrans prst="pageCurlSingle"/>
      </p:transition>
    </mc:Choice>
    <mc:Fallback xmlns="">
      <p:transition spd="slow" advTm="99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51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5392"/>
      </a:accent1>
      <a:accent2>
        <a:srgbClr val="016BC2"/>
      </a:accent2>
      <a:accent3>
        <a:srgbClr val="05AEED"/>
      </a:accent3>
      <a:accent4>
        <a:srgbClr val="FEB302"/>
      </a:accent4>
      <a:accent5>
        <a:srgbClr val="015392"/>
      </a:accent5>
      <a:accent6>
        <a:srgbClr val="016BC2"/>
      </a:accent6>
      <a:hlink>
        <a:srgbClr val="05AEED"/>
      </a:hlink>
      <a:folHlink>
        <a:srgbClr val="FEB3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1545</Words>
  <Application>Microsoft Office PowerPoint</Application>
  <PresentationFormat>自訂</PresentationFormat>
  <Paragraphs>115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43" baseType="lpstr">
      <vt:lpstr>標楷體</vt:lpstr>
      <vt:lpstr>微软雅黑</vt:lpstr>
      <vt:lpstr>ＭＳ Ｐゴシック</vt:lpstr>
      <vt:lpstr>新細明體</vt:lpstr>
      <vt:lpstr>Roboto</vt:lpstr>
      <vt:lpstr>宋体</vt:lpstr>
      <vt:lpstr>华文细黑</vt:lpstr>
      <vt:lpstr>Ubuntu Medium</vt:lpstr>
      <vt:lpstr>Arial</vt:lpstr>
      <vt:lpstr>Calibri</vt:lpstr>
      <vt:lpstr>Calibri Light</vt:lpstr>
      <vt:lpstr>Cambria Math</vt:lpstr>
      <vt:lpstr>Century Gothic</vt:lpstr>
      <vt:lpstr>Impact</vt:lpstr>
      <vt:lpstr>Wingdings</vt:lpstr>
      <vt:lpstr>第一PPT，www.1ppt.com</vt:lpstr>
      <vt:lpstr>飛機雲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Our Process</vt:lpstr>
      <vt:lpstr>PowerPoint 簡報</vt:lpstr>
      <vt:lpstr>4 Simple Steps</vt:lpstr>
      <vt:lpstr>資料清理</vt:lpstr>
      <vt:lpstr>資料清理</vt:lpstr>
      <vt:lpstr>單因子分析</vt:lpstr>
      <vt:lpstr>摘要統計分析</vt:lpstr>
      <vt:lpstr>夏/冬季、窄/寬體客機搭機人數</vt:lpstr>
      <vt:lpstr>夏/冬季、窄/寬體客機行李重量</vt:lpstr>
      <vt:lpstr>夏/冬季、窄/寬體客機飛行時間</vt:lpstr>
      <vt:lpstr>PowerPoint 簡報</vt:lpstr>
      <vt:lpstr>線性回歸(多元)</vt:lpstr>
      <vt:lpstr>線性回歸(多元)</vt:lpstr>
      <vt:lpstr>線性回歸(多元)</vt:lpstr>
      <vt:lpstr>線性回歸(多元)</vt:lpstr>
      <vt:lpstr>線性回歸(多元)</vt:lpstr>
      <vt:lpstr>Our Conclusion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航空</dc:title>
  <dc:creator/>
  <cp:keywords>www.1ppt.com</cp:keywords>
  <cp:lastModifiedBy/>
  <cp:revision>1</cp:revision>
  <dcterms:created xsi:type="dcterms:W3CDTF">2016-10-17T14:00:15Z</dcterms:created>
  <dcterms:modified xsi:type="dcterms:W3CDTF">2019-10-15T06:52:18Z</dcterms:modified>
</cp:coreProperties>
</file>