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87" r:id="rId2"/>
    <p:sldId id="258" r:id="rId3"/>
    <p:sldId id="259" r:id="rId4"/>
    <p:sldId id="264" r:id="rId5"/>
    <p:sldId id="300" r:id="rId6"/>
    <p:sldId id="270" r:id="rId7"/>
    <p:sldId id="283" r:id="rId8"/>
    <p:sldId id="262" r:id="rId9"/>
    <p:sldId id="301" r:id="rId10"/>
    <p:sldId id="282" r:id="rId11"/>
    <p:sldId id="275" r:id="rId12"/>
    <p:sldId id="284" r:id="rId13"/>
    <p:sldId id="268" r:id="rId14"/>
    <p:sldId id="285" r:id="rId15"/>
    <p:sldId id="257" r:id="rId16"/>
    <p:sldId id="28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eG5UlVZ/%E4%B8%AD%E4%BF%A1-%E6%8A%95%E8%B3%87%E5%9B%A0%E5%AD%90%E5%88%86%E6%9E%9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llslu/CTBC-PROJEC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tfinancial.com/" TargetMode="External"/><Relationship Id="rId7" Type="http://schemas.openxmlformats.org/officeDocument/2006/relationships/hyperlink" Target="https://reurl.cc/62Qlz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ellslu/CTBC-PROJECT" TargetMode="External"/><Relationship Id="rId5" Type="http://schemas.openxmlformats.org/officeDocument/2006/relationships/hyperlink" Target="https://rapidapi.com/" TargetMode="External"/><Relationship Id="rId4" Type="http://schemas.openxmlformats.org/officeDocument/2006/relationships/hyperlink" Target="https://www.quandl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quandl.com/" TargetMode="External"/><Relationship Id="rId7" Type="http://schemas.openxmlformats.org/officeDocument/2006/relationships/hyperlink" Target="https://www.sec.gov/cgi-bin/browse-edgar?company=Gardner+Russo+%26+Gardner&amp;owner=exclude&amp;action=getcompa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www.rocketfinancial.com/Holdings.aspx?fID=386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rapidapi.com/apidojo/api/yahoo-finance1?endpoint=apiendpoint_2e0b16d4-a66b-469e-bc18-b60cec60661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投資因子分析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討論狀況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59192" y="1827142"/>
            <a:ext cx="3673614" cy="3673614"/>
            <a:chOff x="4259192" y="2131942"/>
            <a:chExt cx="3673614" cy="3673614"/>
          </a:xfrm>
        </p:grpSpPr>
        <p:sp>
          <p:nvSpPr>
            <p:cNvPr id="4" name="空心弧 3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/>
            <p:cNvSpPr/>
            <p:nvPr/>
          </p:nvSpPr>
          <p:spPr>
            <a:xfrm>
              <a:off x="5640263" y="3553613"/>
              <a:ext cx="911472" cy="830273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19" tIns="227519" rIns="227519" bIns="227519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40263" y="2131942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021334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640263" y="4894084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59192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32806" y="1932399"/>
            <a:ext cx="3203507" cy="806215"/>
            <a:chOff x="5394700" y="1317507"/>
            <a:chExt cx="3203507" cy="806215"/>
          </a:xfrm>
        </p:grpSpPr>
        <p:sp>
          <p:nvSpPr>
            <p:cNvPr id="14" name="TextBox 19">
              <a:hlinkClick r:id="rId3"/>
            </p:cNvPr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Trello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開始從大家都不熟悉，慢慢的會把要做的事情寫上去。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32806" y="4508217"/>
            <a:ext cx="3203507" cy="806215"/>
            <a:chOff x="5394700" y="1317507"/>
            <a:chExt cx="3203507" cy="806215"/>
          </a:xfrm>
        </p:grpSpPr>
        <p:sp>
          <p:nvSpPr>
            <p:cNvPr id="17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Line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Line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上討論較不為熱絡，通常只拿來約時間，然後在會議上討論。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55689" y="1932399"/>
            <a:ext cx="3203506" cy="806215"/>
            <a:chOff x="5394701" y="1317507"/>
            <a:chExt cx="3203506" cy="806215"/>
          </a:xfrm>
        </p:grpSpPr>
        <p:sp>
          <p:nvSpPr>
            <p:cNvPr id="20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TW" altLang="en-US" sz="2000" dirty="0">
                  <a:latin typeface="+mn-ea"/>
                </a:rPr>
                <a:t>開會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目前共開兩次會議，往後每周以投票方式決定例會議日期時間。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5689" y="4508217"/>
            <a:ext cx="3203506" cy="806215"/>
            <a:chOff x="5394701" y="1317507"/>
            <a:chExt cx="3203506" cy="806215"/>
          </a:xfrm>
        </p:grpSpPr>
        <p:sp>
          <p:nvSpPr>
            <p:cNvPr id="23" name="TextBox 19">
              <a:hlinkClick r:id="rId4"/>
            </p:cNvPr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en-US" altLang="zh-CN" sz="2000" dirty="0" err="1">
                  <a:latin typeface="+mn-ea"/>
                </a:rPr>
                <a:t>Github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目前只有我把我抓下的資料以及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上傳上去。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基本工作管理情况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研究方向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1142772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3713086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283400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/>
        </p:nvSpPr>
        <p:spPr>
          <a:xfrm>
            <a:off x="8853714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5"/>
          <p:cNvSpPr/>
          <p:nvPr/>
        </p:nvSpPr>
        <p:spPr>
          <a:xfrm>
            <a:off x="1945890" y="2258164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6"/>
          <p:cNvSpPr/>
          <p:nvPr/>
        </p:nvSpPr>
        <p:spPr>
          <a:xfrm>
            <a:off x="7146046" y="2325805"/>
            <a:ext cx="437336" cy="435283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1159528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找資料設計因子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716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從文獻或網上資料設計投資因子。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729840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共現圖分析因子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71872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討論分析後結果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861038" y="3196947"/>
            <a:ext cx="216262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不斷重複訓練、調整、加新因子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5341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依照其程式結果做敘述說明與解釋。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1490" y="230599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從各種維度指標中，找出其投資經理人的投資偏好。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84060" y="2293134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加入其他資料擴大訓練與驗證，並加入其他影響因子，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ex.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時空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研 究 方 向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18">
            <a:extLst>
              <a:ext uri="{FF2B5EF4-FFF2-40B4-BE49-F238E27FC236}">
                <a16:creationId xmlns:a16="http://schemas.microsoft.com/office/drawing/2014/main" id="{4D31490E-4170-4447-8B2F-CF41835FF0EB}"/>
              </a:ext>
            </a:extLst>
          </p:cNvPr>
          <p:cNvSpPr/>
          <p:nvPr/>
        </p:nvSpPr>
        <p:spPr>
          <a:xfrm>
            <a:off x="4467720" y="4526097"/>
            <a:ext cx="544574" cy="44034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5">
            <a:extLst>
              <a:ext uri="{FF2B5EF4-FFF2-40B4-BE49-F238E27FC236}">
                <a16:creationId xmlns:a16="http://schemas.microsoft.com/office/drawing/2014/main" id="{3418E2F1-BA94-4408-A0CA-8797DA1D3A4C}"/>
              </a:ext>
            </a:extLst>
          </p:cNvPr>
          <p:cNvSpPr/>
          <p:nvPr/>
        </p:nvSpPr>
        <p:spPr>
          <a:xfrm>
            <a:off x="9639047" y="4463531"/>
            <a:ext cx="493486" cy="49348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1" grpId="0" animBg="1"/>
      <p:bldP spid="23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27337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參考網址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參 考 網 址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17">
            <a:extLst>
              <a:ext uri="{FF2B5EF4-FFF2-40B4-BE49-F238E27FC236}">
                <a16:creationId xmlns:a16="http://schemas.microsoft.com/office/drawing/2014/main" id="{739332D5-8691-423B-994C-9E611788AC01}"/>
              </a:ext>
            </a:extLst>
          </p:cNvPr>
          <p:cNvSpPr/>
          <p:nvPr/>
        </p:nvSpPr>
        <p:spPr>
          <a:xfrm>
            <a:off x="2103552" y="1213674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FE680EA8-88CB-4802-99B8-ECA3C2B4CE47}"/>
              </a:ext>
            </a:extLst>
          </p:cNvPr>
          <p:cNvSpPr/>
          <p:nvPr/>
        </p:nvSpPr>
        <p:spPr>
          <a:xfrm>
            <a:off x="2103553" y="2293216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49D4FE87-3402-40F8-A2A1-EE08D0DF50C1}"/>
              </a:ext>
            </a:extLst>
          </p:cNvPr>
          <p:cNvSpPr/>
          <p:nvPr/>
        </p:nvSpPr>
        <p:spPr>
          <a:xfrm>
            <a:off x="2103593" y="3372758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0A71E098-2901-4F10-BD3A-33DFBE9AC38B}"/>
              </a:ext>
            </a:extLst>
          </p:cNvPr>
          <p:cNvSpPr/>
          <p:nvPr/>
        </p:nvSpPr>
        <p:spPr>
          <a:xfrm>
            <a:off x="2103554" y="4452300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7">
            <a:extLst>
              <a:ext uri="{FF2B5EF4-FFF2-40B4-BE49-F238E27FC236}">
                <a16:creationId xmlns:a16="http://schemas.microsoft.com/office/drawing/2014/main" id="{58ECB893-4D13-4819-8F4D-4709FBE91FB0}"/>
              </a:ext>
            </a:extLst>
          </p:cNvPr>
          <p:cNvSpPr/>
          <p:nvPr/>
        </p:nvSpPr>
        <p:spPr>
          <a:xfrm>
            <a:off x="2103592" y="5531843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9511DE-F8D4-4425-98C5-DAAB1835C1B7}"/>
              </a:ext>
            </a:extLst>
          </p:cNvPr>
          <p:cNvSpPr txBox="1"/>
          <p:nvPr/>
        </p:nvSpPr>
        <p:spPr>
          <a:xfrm>
            <a:off x="3496300" y="1255128"/>
            <a:ext cx="642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https://www.rocketfinancial.com/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B22AC-0BBB-4754-9D91-8A7D4758BE42}"/>
              </a:ext>
            </a:extLst>
          </p:cNvPr>
          <p:cNvSpPr txBox="1"/>
          <p:nvPr/>
        </p:nvSpPr>
        <p:spPr>
          <a:xfrm>
            <a:off x="3496300" y="2334670"/>
            <a:ext cx="513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4"/>
              </a:rPr>
              <a:t>https://www.quandl.com/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485A0F-4B06-4BA4-8152-EEA6CDC2A44D}"/>
              </a:ext>
            </a:extLst>
          </p:cNvPr>
          <p:cNvSpPr txBox="1"/>
          <p:nvPr/>
        </p:nvSpPr>
        <p:spPr>
          <a:xfrm>
            <a:off x="3496300" y="3416445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5"/>
              </a:rPr>
              <a:t>https://rapidapi.com/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CEFE51-FA41-46FA-98D8-6F3C1F3615FA}"/>
              </a:ext>
            </a:extLst>
          </p:cNvPr>
          <p:cNvSpPr txBox="1"/>
          <p:nvPr/>
        </p:nvSpPr>
        <p:spPr>
          <a:xfrm>
            <a:off x="3496301" y="4493754"/>
            <a:ext cx="662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6"/>
              </a:rPr>
              <a:t>https://github.com/wellslu/CTBC-PROJECT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7DC3B4-66A7-4D9B-BC57-AC9AA40A7C9C}"/>
              </a:ext>
            </a:extLst>
          </p:cNvPr>
          <p:cNvSpPr txBox="1"/>
          <p:nvPr/>
        </p:nvSpPr>
        <p:spPr>
          <a:xfrm>
            <a:off x="3496300" y="5569550"/>
            <a:ext cx="64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>
                <a:hlinkClick r:id="rId7"/>
              </a:rPr>
              <a:t>https://reurl.cc/62QlzV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027741" cy="584775"/>
            <a:chOff x="6426646" y="1196311"/>
            <a:chExt cx="20277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資料來源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373990" cy="584775"/>
            <a:chOff x="6426646" y="1196311"/>
            <a:chExt cx="2373990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共現圖規劃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027741" cy="584775"/>
            <a:chOff x="6426646" y="1196311"/>
            <a:chExt cx="2027741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討論狀況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027741" cy="584775"/>
            <a:chOff x="6426646" y="1196311"/>
            <a:chExt cx="2027741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研究方向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2027741" cy="584775"/>
            <a:chOff x="6426646" y="1196311"/>
            <a:chExt cx="2027741" cy="584775"/>
          </a:xfrm>
        </p:grpSpPr>
        <p:sp>
          <p:nvSpPr>
            <p:cNvPr id="43" name="文本框 42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參考網址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來 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1888500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SEC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DOCUMENT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3490716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YAHOO FINANCE</a:t>
              </a: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2689608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CRSP CENTER</a:t>
              </a: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44" y="4291824"/>
            <a:ext cx="4677456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79921" y="492968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QUANDL</a:t>
              </a: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04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來 源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0">
            <a:extLst>
              <a:ext uri="{FF2B5EF4-FFF2-40B4-BE49-F238E27FC236}">
                <a16:creationId xmlns:a16="http://schemas.microsoft.com/office/drawing/2014/main" id="{7507C8B1-5FDF-4347-AF73-C0B630C2A4FE}"/>
              </a:ext>
            </a:extLst>
          </p:cNvPr>
          <p:cNvGrpSpPr/>
          <p:nvPr/>
        </p:nvGrpSpPr>
        <p:grpSpPr>
          <a:xfrm>
            <a:off x="1055688" y="5035810"/>
            <a:ext cx="4677455" cy="508000"/>
            <a:chOff x="1055688" y="2481944"/>
            <a:chExt cx="4677455" cy="508000"/>
          </a:xfrm>
        </p:grpSpPr>
        <p:grpSp>
          <p:nvGrpSpPr>
            <p:cNvPr id="39" name="组合 3">
              <a:extLst>
                <a:ext uri="{FF2B5EF4-FFF2-40B4-BE49-F238E27FC236}">
                  <a16:creationId xmlns:a16="http://schemas.microsoft.com/office/drawing/2014/main" id="{CBB9FF80-8CCA-4B42-B69A-8B286E8FBD37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229BF5-FC88-4FE6-8552-AECA5D109B8A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9C672A-DB9C-4F71-A6B6-B8D9E5E131F3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83D301A0-D207-4976-BDAB-0504BACDC949}"/>
                </a:ext>
              </a:extLst>
            </p:cNvPr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Rocket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AE0E1DA5-1380-48C6-B4E1-B70E2660CCB6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05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26" name="圖片版面配置區 25" descr="一張含有 畫畫 的圖片&#10;&#10;自動產生的描述">
            <a:hlinkClick r:id="rId3"/>
            <a:extLst>
              <a:ext uri="{FF2B5EF4-FFF2-40B4-BE49-F238E27FC236}">
                <a16:creationId xmlns:a16="http://schemas.microsoft.com/office/drawing/2014/main" id="{3B09532B-C7DC-4883-9F87-B4B2CC1A94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6697" r="4867" b="11343"/>
          <a:stretch/>
        </p:blipFill>
        <p:spPr>
          <a:xfrm>
            <a:off x="8206423" y="4376568"/>
            <a:ext cx="1210414" cy="508001"/>
          </a:xfrm>
        </p:spPr>
      </p:pic>
      <p:pic>
        <p:nvPicPr>
          <p:cNvPr id="28" name="圖片 27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703F5977-80D0-4BF6-B503-CF17B3178E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5" t="14316" r="43643" b="70087"/>
          <a:stretch/>
        </p:blipFill>
        <p:spPr>
          <a:xfrm>
            <a:off x="8133133" y="5071144"/>
            <a:ext cx="1421122" cy="625872"/>
          </a:xfrm>
          <a:prstGeom prst="rect">
            <a:avLst/>
          </a:prstGeom>
        </p:spPr>
      </p:pic>
      <p:pic>
        <p:nvPicPr>
          <p:cNvPr id="44" name="圖片 43">
            <a:hlinkClick r:id="rId7"/>
            <a:extLst>
              <a:ext uri="{FF2B5EF4-FFF2-40B4-BE49-F238E27FC236}">
                <a16:creationId xmlns:a16="http://schemas.microsoft.com/office/drawing/2014/main" id="{DCCBA943-C161-43D1-A514-0229E3319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10" y="1499091"/>
            <a:ext cx="1085440" cy="1085440"/>
          </a:xfrm>
          <a:prstGeom prst="rect">
            <a:avLst/>
          </a:prstGeom>
        </p:spPr>
      </p:pic>
      <p:pic>
        <p:nvPicPr>
          <p:cNvPr id="46" name="圖片 45" descr="一張含有 物件, 時鐘, 光, 畫畫 的圖片&#10;&#10;自動產生的描述">
            <a:hlinkClick r:id="rId9"/>
            <a:extLst>
              <a:ext uri="{FF2B5EF4-FFF2-40B4-BE49-F238E27FC236}">
                <a16:creationId xmlns:a16="http://schemas.microsoft.com/office/drawing/2014/main" id="{FDEAB480-B0F0-4BE9-B4E2-453C1C1B7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1" y="3475326"/>
            <a:ext cx="2106199" cy="7371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43DFAC8-9E66-4813-A476-EC6B126541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r="14628"/>
          <a:stretch/>
        </p:blipFill>
        <p:spPr>
          <a:xfrm>
            <a:off x="7526494" y="2724940"/>
            <a:ext cx="2655197" cy="6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CRSP DATA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0FC796-70F5-42DA-AA71-FFE157D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007837"/>
            <a:ext cx="960203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000" b="1" spc="300" dirty="0">
                <a:latin typeface="+mn-ea"/>
              </a:rPr>
              <a:t>Rocket SEC DATA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4A4DE384-AFDB-4AFB-BDFE-062EA78F3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1216605"/>
            <a:ext cx="11019934" cy="4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398353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 現 圖 規 劃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預 期 數 據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121A4893-3D38-4B2B-9834-0016A0D032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7BC37A3-7E22-4E1B-9720-7B4F3BB38E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A528BAE-5A46-4608-9997-F03CF93A9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3F5E9F8F-97BA-4AC3-9646-7430EA66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CCED60A-C09A-4EE7-B2E8-80FA97E4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4608"/>
              </p:ext>
            </p:extLst>
          </p:nvPr>
        </p:nvGraphicFramePr>
        <p:xfrm>
          <a:off x="952107" y="1337294"/>
          <a:ext cx="10189843" cy="4297284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44284">
                  <a:extLst>
                    <a:ext uri="{9D8B030D-6E8A-4147-A177-3AD203B41FA5}">
                      <a16:colId xmlns:a16="http://schemas.microsoft.com/office/drawing/2014/main" val="33153767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2875866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913949628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772174363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0698690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76439128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186750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154791359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4328375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4171340310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標準差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持有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比例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i="0" kern="1200" dirty="0">
                        <a:solidFill>
                          <a:srgbClr val="1C25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l-GR" altLang="zh-TW" sz="1800" b="0" i="0" kern="1200" dirty="0">
                          <a:solidFill>
                            <a:srgbClr val="1C25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Sharp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成長率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88037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Apple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679524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Alphabet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83410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Loreal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885501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Nestle SA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525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VISA</a:t>
                      </a:r>
                    </a:p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Inc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預 期 數 據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121A4893-3D38-4B2B-9834-0016A0D032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7BC37A3-7E22-4E1B-9720-7B4F3BB38E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A528BAE-5A46-4608-9997-F03CF93A9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3F5E9F8F-97BA-4AC3-9646-7430EA66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CCED60A-C09A-4EE7-B2E8-80FA97E4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81508"/>
              </p:ext>
            </p:extLst>
          </p:nvPr>
        </p:nvGraphicFramePr>
        <p:xfrm>
          <a:off x="952107" y="1337294"/>
          <a:ext cx="10189843" cy="4495470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44284">
                  <a:extLst>
                    <a:ext uri="{9D8B030D-6E8A-4147-A177-3AD203B41FA5}">
                      <a16:colId xmlns:a16="http://schemas.microsoft.com/office/drawing/2014/main" val="331537671"/>
                    </a:ext>
                  </a:extLst>
                </a:gridCol>
                <a:gridCol w="914454">
                  <a:extLst>
                    <a:ext uri="{9D8B030D-6E8A-4147-A177-3AD203B41FA5}">
                      <a16:colId xmlns:a16="http://schemas.microsoft.com/office/drawing/2014/main" val="228758660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1913949628"/>
                    </a:ext>
                  </a:extLst>
                </a:gridCol>
                <a:gridCol w="1096438">
                  <a:extLst>
                    <a:ext uri="{9D8B030D-6E8A-4147-A177-3AD203B41FA5}">
                      <a16:colId xmlns:a16="http://schemas.microsoft.com/office/drawing/2014/main" val="2772174363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0698690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76439128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186750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154791359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4328375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4171340310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0~50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10~100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100~500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  <a:endParaRPr lang="en-US" altLang="zh-TW" sz="1800" b="0" i="0" kern="1200" dirty="0">
                        <a:solidFill>
                          <a:srgbClr val="1C25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rgbClr val="1C25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股息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股息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0~2%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股息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2~6%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股息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&gt;6%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88037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Apple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679524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Alphabet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83410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Loreal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885501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Nestle SA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525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VISA</a:t>
                      </a:r>
                    </a:p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Inc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529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寬螢幕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等线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2020-04-23T01:51:01Z</dcterms:modified>
</cp:coreProperties>
</file>