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87" r:id="rId2"/>
    <p:sldId id="258" r:id="rId3"/>
    <p:sldId id="259" r:id="rId4"/>
    <p:sldId id="264" r:id="rId5"/>
    <p:sldId id="300" r:id="rId6"/>
    <p:sldId id="270" r:id="rId7"/>
    <p:sldId id="283" r:id="rId8"/>
    <p:sldId id="262" r:id="rId9"/>
    <p:sldId id="301" r:id="rId10"/>
    <p:sldId id="302" r:id="rId11"/>
    <p:sldId id="282" r:id="rId12"/>
    <p:sldId id="303" r:id="rId13"/>
    <p:sldId id="284" r:id="rId14"/>
    <p:sldId id="304" r:id="rId15"/>
    <p:sldId id="285" r:id="rId16"/>
    <p:sldId id="257" r:id="rId17"/>
    <p:sldId id="286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530"/>
    <a:srgbClr val="404040"/>
    <a:srgbClr val="191919"/>
    <a:srgbClr val="E5E8ED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429" autoAdjust="0"/>
  </p:normalViewPr>
  <p:slideViewPr>
    <p:cSldViewPr snapToGrid="0" showGuides="1">
      <p:cViewPr varScale="1">
        <p:scale>
          <a:sx n="81" d="100"/>
          <a:sy n="81" d="100"/>
        </p:scale>
        <p:origin x="758" y="67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1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67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7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2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6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ba.tuck.dartmouth.edu/pages/faculty/ken.french/data_libra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740" y="3332561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dirty="0">
                <a:solidFill>
                  <a:srgbClr val="191919"/>
                </a:solidFill>
              </a:rPr>
              <a:t>工作</a:t>
            </a:r>
            <a:r>
              <a:rPr lang="zh-TW" altLang="en-US" sz="4400" dirty="0"/>
              <a:t>進度報告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69051" y="4380431"/>
            <a:ext cx="402989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投資因子分析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五因子模型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1BE61101-B0C7-41C4-B489-760B72CA5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75" y="1410318"/>
            <a:ext cx="9527050" cy="92495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7B7C23-995C-4F44-AD83-F851CE680AAA}"/>
              </a:ext>
            </a:extLst>
          </p:cNvPr>
          <p:cNvSpPr txBox="1"/>
          <p:nvPr/>
        </p:nvSpPr>
        <p:spPr>
          <a:xfrm>
            <a:off x="1332475" y="2968587"/>
            <a:ext cx="488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RMW :</a:t>
            </a:r>
            <a:r>
              <a:rPr lang="zh-CN" altLang="en-US" sz="2000" dirty="0"/>
              <a:t>高</a:t>
            </a:r>
            <a:r>
              <a:rPr lang="en-US" altLang="zh-CN" sz="2000" dirty="0"/>
              <a:t>/</a:t>
            </a:r>
            <a:r>
              <a:rPr lang="zh-CN" altLang="en-US" sz="2000" dirty="0"/>
              <a:t>低盈利股票投</a:t>
            </a:r>
            <a:r>
              <a:rPr lang="zh-TW" altLang="en-US" sz="2000" dirty="0"/>
              <a:t>資</a:t>
            </a:r>
            <a:r>
              <a:rPr lang="zh-CN" altLang="en-US" sz="2000" dirty="0"/>
              <a:t>组合的回</a:t>
            </a:r>
            <a:r>
              <a:rPr lang="zh-TW" altLang="en-US" sz="2000" dirty="0"/>
              <a:t>報</a:t>
            </a:r>
            <a:r>
              <a:rPr lang="zh-CN" altLang="en-US" sz="2000" dirty="0"/>
              <a:t>之差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299E8F-F178-4864-BA00-6724F15E645B}"/>
              </a:ext>
            </a:extLst>
          </p:cNvPr>
          <p:cNvSpPr txBox="1"/>
          <p:nvPr/>
        </p:nvSpPr>
        <p:spPr>
          <a:xfrm>
            <a:off x="1332475" y="4002010"/>
            <a:ext cx="6082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CMA :</a:t>
            </a:r>
            <a:r>
              <a:rPr lang="zh-CN" altLang="en-US" sz="2000" dirty="0"/>
              <a:t>低</a:t>
            </a:r>
            <a:r>
              <a:rPr lang="en-US" altLang="zh-CN" sz="2000" dirty="0"/>
              <a:t>/</a:t>
            </a:r>
            <a:r>
              <a:rPr lang="zh-CN" altLang="en-US" sz="2000" dirty="0"/>
              <a:t>高再投</a:t>
            </a:r>
            <a:r>
              <a:rPr lang="zh-TW" altLang="en-US" sz="2000" dirty="0"/>
              <a:t>資</a:t>
            </a:r>
            <a:r>
              <a:rPr lang="zh-CN" altLang="en-US" sz="2000" dirty="0"/>
              <a:t>比例公司股票投</a:t>
            </a:r>
            <a:r>
              <a:rPr lang="zh-TW" altLang="en-US" sz="2000" dirty="0"/>
              <a:t>資</a:t>
            </a:r>
            <a:r>
              <a:rPr lang="zh-CN" altLang="en-US" sz="2000" dirty="0"/>
              <a:t>组合的回</a:t>
            </a:r>
            <a:r>
              <a:rPr lang="zh-TW" altLang="en-US" sz="2000" dirty="0"/>
              <a:t>報</a:t>
            </a:r>
            <a:r>
              <a:rPr lang="zh-CN" altLang="en-US" sz="2000" dirty="0"/>
              <a:t>之差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56293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73168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試 用 演 算 法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演 算 法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E5137D-76E3-4842-937B-28767D00187A}"/>
              </a:ext>
            </a:extLst>
          </p:cNvPr>
          <p:cNvSpPr txBox="1"/>
          <p:nvPr/>
        </p:nvSpPr>
        <p:spPr>
          <a:xfrm>
            <a:off x="1754753" y="1443841"/>
            <a:ext cx="8360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+mn-ea"/>
              </a:rPr>
              <a:t>回歸</a:t>
            </a:r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en-US" altLang="zh-TW" sz="3600" dirty="0">
                <a:latin typeface="+mn-ea"/>
              </a:rPr>
              <a:t>support vector machine(SVM)</a:t>
            </a:r>
          </a:p>
          <a:p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en-US" altLang="zh-TW" sz="3600" dirty="0">
                <a:latin typeface="+mn-ea"/>
              </a:rPr>
              <a:t>Random Forest (RF)</a:t>
            </a:r>
            <a:endParaRPr lang="zh-TW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59648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418416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預期新增因子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新 增 因 子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80FAEAF-36DF-47EB-A962-A1F5734B9E4B}"/>
              </a:ext>
            </a:extLst>
          </p:cNvPr>
          <p:cNvSpPr txBox="1"/>
          <p:nvPr/>
        </p:nvSpPr>
        <p:spPr>
          <a:xfrm>
            <a:off x="1754753" y="2090172"/>
            <a:ext cx="85315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dividend : (</a:t>
            </a:r>
            <a:r>
              <a:rPr lang="zh-TW" altLang="en-US" sz="2400" dirty="0">
                <a:latin typeface="+mn-ea"/>
              </a:rPr>
              <a:t>近一年股利總和</a:t>
            </a:r>
            <a:r>
              <a:rPr lang="en-US" altLang="zh-TW" sz="2400" dirty="0">
                <a:latin typeface="+mn-ea"/>
              </a:rPr>
              <a:t>)/(</a:t>
            </a:r>
            <a:r>
              <a:rPr lang="zh-TW" altLang="en-US" sz="2400" dirty="0">
                <a:latin typeface="+mn-ea"/>
              </a:rPr>
              <a:t>近一年平均股票收盤價</a:t>
            </a:r>
            <a:r>
              <a:rPr lang="en-US" altLang="zh-TW" sz="2400" dirty="0">
                <a:latin typeface="+mn-ea"/>
              </a:rPr>
              <a:t>)</a:t>
            </a: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2y10y : </a:t>
            </a:r>
            <a:r>
              <a:rPr lang="zh-TW" altLang="en-US" sz="2400" dirty="0">
                <a:latin typeface="+mn-ea"/>
              </a:rPr>
              <a:t>美國</a:t>
            </a:r>
            <a:r>
              <a:rPr lang="en-US" altLang="zh-TW" sz="2400" dirty="0">
                <a:latin typeface="+mn-ea"/>
              </a:rPr>
              <a:t>10</a:t>
            </a:r>
            <a:r>
              <a:rPr lang="zh-TW" altLang="en-US" sz="2400" dirty="0">
                <a:latin typeface="+mn-ea"/>
              </a:rPr>
              <a:t>年公債殖利率 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美國</a:t>
            </a:r>
            <a:r>
              <a:rPr lang="en-US" altLang="zh-TW" sz="2400" dirty="0">
                <a:latin typeface="+mn-ea"/>
              </a:rPr>
              <a:t>2</a:t>
            </a:r>
            <a:r>
              <a:rPr lang="zh-TW" altLang="en-US" sz="2400" dirty="0">
                <a:latin typeface="+mn-ea"/>
              </a:rPr>
              <a:t>年公債殖利率 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看正負號</a:t>
            </a:r>
            <a:r>
              <a:rPr lang="en-US" altLang="zh-TW" sz="2400" dirty="0">
                <a:latin typeface="+mn-ea"/>
              </a:rPr>
              <a:t>)</a:t>
            </a: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Volatility : </a:t>
            </a:r>
            <a:r>
              <a:rPr lang="zh-TW" altLang="en-US" sz="2400" dirty="0">
                <a:latin typeface="+mn-ea"/>
              </a:rPr>
              <a:t>近三個月股價報酬的標準差</a:t>
            </a:r>
          </a:p>
        </p:txBody>
      </p:sp>
    </p:spTree>
    <p:extLst>
      <p:ext uri="{BB962C8B-B14F-4D97-AF65-F5344CB8AC3E}">
        <p14:creationId xmlns:p14="http://schemas.microsoft.com/office/powerpoint/2010/main" val="137733561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54082" y="2424859"/>
            <a:ext cx="4157183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 程 圖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/>
              <a:t>流 程 圖</a:t>
            </a:r>
            <a:endParaRPr lang="zh-CN" altLang="en-US" sz="2400" b="1" spc="3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FBA539F8-A37F-40A8-B940-1AB3618FB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57" y="1343025"/>
            <a:ext cx="90582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469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2027741" cy="584775"/>
            <a:chOff x="6426646" y="1196311"/>
            <a:chExt cx="2027741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資料現況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2849605"/>
            <a:ext cx="2720239" cy="584775"/>
            <a:chOff x="6426646" y="1196311"/>
            <a:chExt cx="2720239" cy="584775"/>
          </a:xfrm>
        </p:grpSpPr>
        <p:sp>
          <p:nvSpPr>
            <p:cNvPr id="28" name="文本框 27"/>
            <p:cNvSpPr txBox="1"/>
            <p:nvPr/>
          </p:nvSpPr>
          <p:spPr>
            <a:xfrm>
              <a:off x="6884727" y="1271088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基本因子模型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3663917"/>
            <a:ext cx="2373990" cy="584775"/>
            <a:chOff x="6426646" y="1196311"/>
            <a:chExt cx="2373990" cy="584775"/>
          </a:xfrm>
        </p:grpSpPr>
        <p:sp>
          <p:nvSpPr>
            <p:cNvPr id="33" name="文本框 32"/>
            <p:cNvSpPr txBox="1"/>
            <p:nvPr/>
          </p:nvSpPr>
          <p:spPr>
            <a:xfrm>
              <a:off x="6884727" y="1271088"/>
              <a:ext cx="1915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試用演算法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2720239" cy="584775"/>
            <a:chOff x="6426646" y="1196311"/>
            <a:chExt cx="2720239" cy="584775"/>
          </a:xfrm>
        </p:grpSpPr>
        <p:sp>
          <p:nvSpPr>
            <p:cNvPr id="38" name="文本框 37"/>
            <p:cNvSpPr txBox="1"/>
            <p:nvPr/>
          </p:nvSpPr>
          <p:spPr>
            <a:xfrm>
              <a:off x="6884727" y="1271088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預期新增因子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20305" y="5292542"/>
            <a:ext cx="1681493" cy="584775"/>
            <a:chOff x="6426646" y="1196311"/>
            <a:chExt cx="1681493" cy="584775"/>
          </a:xfrm>
        </p:grpSpPr>
        <p:sp>
          <p:nvSpPr>
            <p:cNvPr id="43" name="文本框 42"/>
            <p:cNvSpPr txBox="1"/>
            <p:nvPr/>
          </p:nvSpPr>
          <p:spPr>
            <a:xfrm>
              <a:off x="6884727" y="1271088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流程圖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</a:t>
            </a:r>
            <a:r>
              <a:rPr lang="zh-TW" altLang="en-US" sz="4800" b="1" dirty="0">
                <a:solidFill>
                  <a:srgbClr val="1C2530"/>
                </a:solidFill>
              </a:rPr>
              <a:t>錄</a:t>
            </a:r>
            <a:endParaRPr lang="zh-CN" altLang="en-US" sz="4800" b="1" dirty="0">
              <a:solidFill>
                <a:srgbClr val="1C253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 料 現 況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資 料 現 況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版面配置區 16" descr="一張含有 文字 的圖片&#10;&#10;自動產生的描述">
            <a:extLst>
              <a:ext uri="{FF2B5EF4-FFF2-40B4-BE49-F238E27FC236}">
                <a16:creationId xmlns:a16="http://schemas.microsoft.com/office/drawing/2014/main" id="{10432C4C-D218-4051-8F85-D7989DC455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" b="1858"/>
          <a:stretch>
            <a:fillRect/>
          </a:stretch>
        </p:blipFill>
        <p:spPr>
          <a:xfrm>
            <a:off x="2222183" y="1151480"/>
            <a:ext cx="7747634" cy="4555039"/>
          </a:xfrm>
        </p:spPr>
      </p:pic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資 料 問 題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48605308-7A0E-4A44-933B-2FF49F5CE7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91"/>
          <a:stretch/>
        </p:blipFill>
        <p:spPr>
          <a:xfrm>
            <a:off x="3920427" y="4803698"/>
            <a:ext cx="7923600" cy="14219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DB330DF-B4A7-4DC7-AEB4-CF673A3043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8" t="1" r="62" b="30399"/>
          <a:stretch/>
        </p:blipFill>
        <p:spPr>
          <a:xfrm>
            <a:off x="353260" y="1211743"/>
            <a:ext cx="7924800" cy="29802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DD9AC0-4791-43EC-B56A-FC270024C71D}"/>
              </a:ext>
            </a:extLst>
          </p:cNvPr>
          <p:cNvSpPr txBox="1"/>
          <p:nvPr/>
        </p:nvSpPr>
        <p:spPr>
          <a:xfrm>
            <a:off x="1167750" y="4857542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2018/03/31</a:t>
            </a:r>
            <a:endParaRPr lang="zh-TW" altLang="en-US" sz="4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260344-F459-46ED-8854-DF10747CF538}"/>
              </a:ext>
            </a:extLst>
          </p:cNvPr>
          <p:cNvSpPr txBox="1"/>
          <p:nvPr/>
        </p:nvSpPr>
        <p:spPr>
          <a:xfrm>
            <a:off x="8278060" y="1211743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2017/12/31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773813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9"/>
          <p:cNvSpPr txBox="1"/>
          <p:nvPr/>
        </p:nvSpPr>
        <p:spPr>
          <a:xfrm>
            <a:off x="4586510" y="315340"/>
            <a:ext cx="317137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000" b="1" spc="300" dirty="0">
                <a:latin typeface="+mn-ea"/>
              </a:rPr>
              <a:t>資 料 現 況</a:t>
            </a:r>
            <a:endParaRPr lang="zh-CN" altLang="en-US" sz="2000" b="1" spc="300" dirty="0"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59BA9CA5-CF05-4BC6-82B9-D88150249FCE}"/>
              </a:ext>
            </a:extLst>
          </p:cNvPr>
          <p:cNvSpPr txBox="1"/>
          <p:nvPr/>
        </p:nvSpPr>
        <p:spPr>
          <a:xfrm>
            <a:off x="1754753" y="1677971"/>
            <a:ext cx="85044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MKT, SMB, HML, RM</a:t>
            </a:r>
          </a:p>
          <a:p>
            <a:r>
              <a:rPr lang="en-US" altLang="zh-TW" sz="2000" dirty="0">
                <a:hlinkClick r:id="rId3"/>
              </a:rPr>
              <a:t>https://mba.tuck.dartmouth.edu/pages/faculty/ken.french/data_library.html</a:t>
            </a:r>
            <a:endParaRPr lang="en-US" altLang="zh-TW" sz="2000" dirty="0"/>
          </a:p>
          <a:p>
            <a:r>
              <a:rPr lang="en-US" altLang="zh-TW" sz="4000" dirty="0"/>
              <a:t>RMW, CMA</a:t>
            </a:r>
          </a:p>
          <a:p>
            <a:r>
              <a:rPr lang="en-US" altLang="zh-TW" sz="2000" dirty="0">
                <a:hlinkClick r:id="rId3"/>
              </a:rPr>
              <a:t>https://mba.tuck.dartmouth.edu/pages/faculty/ken.french/data_library.html</a:t>
            </a:r>
            <a:endParaRPr lang="en-US" altLang="zh-TW" sz="4000" dirty="0"/>
          </a:p>
          <a:p>
            <a:r>
              <a:rPr lang="en-US" altLang="zh-TW" sz="4000" dirty="0"/>
              <a:t>BAB, QMJ</a:t>
            </a: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102314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5" y="2424859"/>
            <a:ext cx="464608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 本 因 子 模 型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三因子模型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A6F10708-7EF1-428C-BB19-78BDE1BDA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67" y="1418882"/>
            <a:ext cx="8493665" cy="136185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B73D691-2202-4626-B9CC-5986C363EF98}"/>
              </a:ext>
            </a:extLst>
          </p:cNvPr>
          <p:cNvSpPr txBox="1"/>
          <p:nvPr/>
        </p:nvSpPr>
        <p:spPr>
          <a:xfrm>
            <a:off x="1849167" y="2984416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1400" dirty="0"/>
              <a:t>i</a:t>
            </a:r>
            <a:r>
              <a:rPr lang="en-US" altLang="zh-TW" sz="2000" dirty="0"/>
              <a:t> : </a:t>
            </a:r>
            <a:r>
              <a:rPr lang="zh-CN" altLang="en-US" dirty="0"/>
              <a:t>股票</a:t>
            </a:r>
            <a:r>
              <a:rPr lang="en-US" altLang="zh-CN" dirty="0" err="1"/>
              <a:t>i</a:t>
            </a:r>
            <a:r>
              <a:rPr lang="zh-CN" altLang="en-US" dirty="0"/>
              <a:t>比起</a:t>
            </a:r>
            <a:r>
              <a:rPr lang="zh-TW" altLang="en-US" dirty="0"/>
              <a:t>無風險</a:t>
            </a:r>
            <a:r>
              <a:rPr lang="zh-CN" altLang="en-US" dirty="0"/>
              <a:t>投</a:t>
            </a:r>
            <a:r>
              <a:rPr lang="zh-TW" altLang="en-US" dirty="0"/>
              <a:t>資</a:t>
            </a:r>
            <a:r>
              <a:rPr lang="zh-CN" altLang="en-US" dirty="0"/>
              <a:t>的期望超</a:t>
            </a:r>
            <a:r>
              <a:rPr lang="zh-TW" altLang="en-US" dirty="0"/>
              <a:t>額</a:t>
            </a:r>
            <a:r>
              <a:rPr lang="zh-CN" altLang="en-US" dirty="0"/>
              <a:t>收益率</a:t>
            </a:r>
            <a:endParaRPr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710048-17B6-4952-92BA-133209AD6A5D}"/>
              </a:ext>
            </a:extLst>
          </p:cNvPr>
          <p:cNvSpPr txBox="1"/>
          <p:nvPr/>
        </p:nvSpPr>
        <p:spPr>
          <a:xfrm>
            <a:off x="1849167" y="3503364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1400" dirty="0"/>
              <a:t>M</a:t>
            </a:r>
            <a:r>
              <a:rPr lang="en-US" altLang="zh-TW" sz="2000" dirty="0"/>
              <a:t> : </a:t>
            </a:r>
            <a:r>
              <a:rPr lang="zh-CN" altLang="en-US" dirty="0"/>
              <a:t>市</a:t>
            </a:r>
            <a:r>
              <a:rPr lang="zh-TW" altLang="en-US" dirty="0"/>
              <a:t>場</a:t>
            </a:r>
            <a:r>
              <a:rPr lang="zh-CN" altLang="en-US" dirty="0"/>
              <a:t>相</a:t>
            </a:r>
            <a:r>
              <a:rPr lang="zh-TW" altLang="en-US" dirty="0"/>
              <a:t>對無風險</a:t>
            </a:r>
            <a:r>
              <a:rPr lang="zh-CN" altLang="en-US" dirty="0"/>
              <a:t>投</a:t>
            </a:r>
            <a:r>
              <a:rPr lang="zh-TW" altLang="en-US" dirty="0"/>
              <a:t>資</a:t>
            </a:r>
            <a:r>
              <a:rPr lang="zh-CN" altLang="en-US" dirty="0"/>
              <a:t>的期望超</a:t>
            </a:r>
            <a:r>
              <a:rPr lang="zh-TW" altLang="en-US" dirty="0"/>
              <a:t>額</a:t>
            </a:r>
            <a:r>
              <a:rPr lang="zh-CN" altLang="en-US" dirty="0"/>
              <a:t>收益率</a:t>
            </a:r>
            <a:endParaRPr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945DE1-3BEA-4388-861E-995402A71A84}"/>
              </a:ext>
            </a:extLst>
          </p:cNvPr>
          <p:cNvSpPr txBox="1"/>
          <p:nvPr/>
        </p:nvSpPr>
        <p:spPr>
          <a:xfrm>
            <a:off x="1849167" y="4017384"/>
            <a:ext cx="598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SEB : </a:t>
            </a:r>
            <a:r>
              <a:rPr lang="zh-CN" altLang="en-US" dirty="0"/>
              <a:t>小市值公司相</a:t>
            </a:r>
            <a:r>
              <a:rPr lang="zh-TW" altLang="en-US" dirty="0"/>
              <a:t>對</a:t>
            </a:r>
            <a:r>
              <a:rPr lang="zh-CN" altLang="en-US" dirty="0"/>
              <a:t>大市值公司股票的期望超</a:t>
            </a:r>
            <a:r>
              <a:rPr lang="zh-TW" altLang="en-US" dirty="0"/>
              <a:t>額</a:t>
            </a:r>
            <a:r>
              <a:rPr lang="zh-CN" altLang="en-US" dirty="0"/>
              <a:t>收益率</a:t>
            </a:r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C781EC-C944-4317-B81B-57C34F88861F}"/>
              </a:ext>
            </a:extLst>
          </p:cNvPr>
          <p:cNvSpPr txBox="1"/>
          <p:nvPr/>
        </p:nvSpPr>
        <p:spPr>
          <a:xfrm>
            <a:off x="1849167" y="4531404"/>
            <a:ext cx="653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HMI : </a:t>
            </a:r>
            <a:r>
              <a:rPr lang="zh-CN" altLang="en-US" dirty="0"/>
              <a:t>高</a:t>
            </a:r>
            <a:r>
              <a:rPr lang="en-US" altLang="zh-CN" dirty="0"/>
              <a:t>B/M</a:t>
            </a:r>
            <a:r>
              <a:rPr lang="zh-CN" altLang="en-US" dirty="0"/>
              <a:t>公司股票比起</a:t>
            </a:r>
            <a:r>
              <a:rPr lang="zh-TW" altLang="en-US" dirty="0"/>
              <a:t>低</a:t>
            </a:r>
            <a:r>
              <a:rPr lang="en-US" altLang="zh-CN" dirty="0"/>
              <a:t>B/M</a:t>
            </a:r>
            <a:r>
              <a:rPr lang="zh-CN" altLang="en-US" dirty="0"/>
              <a:t>的公司股票的期望超</a:t>
            </a:r>
            <a:r>
              <a:rPr lang="zh-TW" altLang="en-US" dirty="0"/>
              <a:t>額</a:t>
            </a:r>
            <a:r>
              <a:rPr lang="zh-CN" altLang="en-US" dirty="0"/>
              <a:t>收益率</a:t>
            </a:r>
            <a:endParaRPr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86AF5C-83BE-4525-9A87-77A2DC4D2C28}"/>
              </a:ext>
            </a:extLst>
          </p:cNvPr>
          <p:cNvSpPr txBox="1"/>
          <p:nvPr/>
        </p:nvSpPr>
        <p:spPr>
          <a:xfrm>
            <a:off x="1849166" y="505528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e</a:t>
            </a:r>
            <a:r>
              <a:rPr lang="en-US" altLang="zh-TW" sz="1400" dirty="0" err="1"/>
              <a:t>i</a:t>
            </a:r>
            <a:r>
              <a:rPr lang="en-US" altLang="zh-TW" sz="2000" dirty="0"/>
              <a:t> : </a:t>
            </a:r>
            <a:r>
              <a:rPr lang="zh-TW" altLang="en-US" sz="2000" dirty="0"/>
              <a:t>回歸殘差項</a:t>
            </a:r>
          </a:p>
        </p:txBody>
      </p:sp>
    </p:spTree>
    <p:extLst>
      <p:ext uri="{BB962C8B-B14F-4D97-AF65-F5344CB8AC3E}">
        <p14:creationId xmlns:p14="http://schemas.microsoft.com/office/powerpoint/2010/main" val="1862265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四因子模型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D8859D4A-59ED-425C-B3D7-5F901FA0C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74" y="1406690"/>
            <a:ext cx="8271052" cy="127051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44DD858-B76E-4F53-9C41-C140E589566D}"/>
              </a:ext>
            </a:extLst>
          </p:cNvPr>
          <p:cNvSpPr txBox="1"/>
          <p:nvPr/>
        </p:nvSpPr>
        <p:spPr>
          <a:xfrm>
            <a:off x="1960474" y="3415171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UMD :</a:t>
            </a:r>
            <a:r>
              <a:rPr lang="zh-TW" altLang="en-US" sz="2000" dirty="0"/>
              <a:t>高收益股票與低收益股票的收益率之差</a:t>
            </a:r>
          </a:p>
        </p:txBody>
      </p:sp>
    </p:spTree>
    <p:extLst>
      <p:ext uri="{BB962C8B-B14F-4D97-AF65-F5344CB8AC3E}">
        <p14:creationId xmlns:p14="http://schemas.microsoft.com/office/powerpoint/2010/main" val="92365294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寬螢幕</PresentationFormat>
  <Paragraphs>85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等线</vt:lpstr>
      <vt:lpstr>EngraversGothic BT</vt:lpstr>
      <vt:lpstr>微软雅黑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2020-05-06T16:57:15Z</dcterms:modified>
</cp:coreProperties>
</file>