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969" r:id="rId2"/>
    <p:sldId id="844" r:id="rId3"/>
    <p:sldId id="990" r:id="rId4"/>
    <p:sldId id="1100" r:id="rId5"/>
    <p:sldId id="1114" r:id="rId6"/>
    <p:sldId id="1101" r:id="rId7"/>
    <p:sldId id="1082" r:id="rId8"/>
    <p:sldId id="1090" r:id="rId9"/>
    <p:sldId id="1137" r:id="rId10"/>
    <p:sldId id="1094" r:id="rId11"/>
    <p:sldId id="1135" r:id="rId12"/>
    <p:sldId id="1138" r:id="rId13"/>
    <p:sldId id="1128" r:id="rId14"/>
    <p:sldId id="1085" r:id="rId15"/>
    <p:sldId id="1092" r:id="rId16"/>
    <p:sldId id="1042" r:id="rId17"/>
    <p:sldId id="1098" r:id="rId18"/>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B0DE"/>
    <a:srgbClr val="1F95BF"/>
    <a:srgbClr val="726968"/>
    <a:srgbClr val="4C4746"/>
    <a:srgbClr val="27ADDD"/>
    <a:srgbClr val="209BC6"/>
    <a:srgbClr val="F4F4F4"/>
    <a:srgbClr val="FFFFFF"/>
    <a:srgbClr val="F8F8F8"/>
    <a:srgbClr val="1F98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43" autoAdjust="0"/>
    <p:restoredTop sz="49635" autoAdjust="0"/>
  </p:normalViewPr>
  <p:slideViewPr>
    <p:cSldViewPr snapToObjects="1">
      <p:cViewPr>
        <p:scale>
          <a:sx n="123" d="100"/>
          <a:sy n="123" d="100"/>
        </p:scale>
        <p:origin x="528" y="426"/>
      </p:cViewPr>
      <p:guideLst>
        <p:guide orient="horz" pos="2330"/>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990"/>
    </p:cViewPr>
  </p:sorterViewPr>
  <p:notesViewPr>
    <p:cSldViewPr snapToObjects="1">
      <p:cViewPr varScale="1">
        <p:scale>
          <a:sx n="81" d="100"/>
          <a:sy n="81" d="100"/>
        </p:scale>
        <p:origin x="-2088" y="-102"/>
      </p:cViewPr>
      <p:guideLst>
        <p:guide orient="horz" pos="3107"/>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t>2020/10/26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t>‹#›</a:t>
            </a:fld>
            <a:endParaRPr lang="zh-CN" altLang="en-US"/>
          </a:p>
        </p:txBody>
      </p:sp>
    </p:spTree>
    <p:extLst>
      <p:ext uri="{BB962C8B-B14F-4D97-AF65-F5344CB8AC3E}">
        <p14:creationId xmlns:p14="http://schemas.microsoft.com/office/powerpoint/2010/main" val="1584746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t>2020/10/26</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t>‹#›</a:t>
            </a:fld>
            <a:endParaRPr lang="en-US"/>
          </a:p>
        </p:txBody>
      </p:sp>
    </p:spTree>
    <p:extLst>
      <p:ext uri="{BB962C8B-B14F-4D97-AF65-F5344CB8AC3E}">
        <p14:creationId xmlns:p14="http://schemas.microsoft.com/office/powerpoint/2010/main" val="7265114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solidFill>
                  <a:prstClr val="black"/>
                </a:solidFill>
              </a:rPr>
              <a:t>1</a:t>
            </a:r>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24</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24</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14</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24</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12</a:t>
            </a: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23</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26</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27</a:t>
            </a: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12</a:t>
            </a: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7</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21</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11</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17</a:t>
            </a: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email"/>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email"/>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email"/>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email"/>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email"/>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email"/>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email"/>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email"/>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email"/>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email"/>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email"/>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email"/>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5" cstate="email"/>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6" cstate="email"/>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41907" y="965201"/>
            <a:ext cx="10514536" cy="635000"/>
          </a:xfrm>
        </p:spPr>
        <p:txBody>
          <a:bodyPr/>
          <a:lstStyle>
            <a:lvl1pPr>
              <a:defRPr>
                <a:solidFill>
                  <a:schemeClr val="accent3"/>
                </a:solidFill>
              </a:defRPr>
            </a:lvl1pPr>
          </a:lstStyle>
          <a:p>
            <a:r>
              <a:rPr lang="zh-CN" altLang="en-US"/>
              <a:t>单击此处编辑母版标题样式</a:t>
            </a:r>
          </a:p>
        </p:txBody>
      </p:sp>
      <p:sp>
        <p:nvSpPr>
          <p:cNvPr id="3" name="内容占位符 2"/>
          <p:cNvSpPr>
            <a:spLocks noGrp="1"/>
          </p:cNvSpPr>
          <p:nvPr>
            <p:ph idx="1"/>
          </p:nvPr>
        </p:nvSpPr>
        <p:spPr>
          <a:xfrm>
            <a:off x="841907" y="1800698"/>
            <a:ext cx="10514536" cy="4277072"/>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椭圆 3"/>
          <p:cNvSpPr/>
          <p:nvPr userDrawn="1"/>
        </p:nvSpPr>
        <p:spPr bwMode="auto">
          <a:xfrm>
            <a:off x="11673135" y="6405612"/>
            <a:ext cx="324148" cy="324148"/>
          </a:xfrm>
          <a:prstGeom prst="ellips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 name="TextBox 5"/>
          <p:cNvSpPr txBox="1"/>
          <p:nvPr userDrawn="1"/>
        </p:nvSpPr>
        <p:spPr>
          <a:xfrm>
            <a:off x="11650609" y="6434187"/>
            <a:ext cx="388248" cy="276999"/>
          </a:xfrm>
          <a:prstGeom prst="rect">
            <a:avLst/>
          </a:prstGeom>
          <a:noFill/>
        </p:spPr>
        <p:txBody>
          <a:bodyPr wrap="none" rtlCol="0">
            <a:spAutoFit/>
          </a:bodyPr>
          <a:lstStyle/>
          <a:p>
            <a:pPr algn="ctr"/>
            <a:fld id="{9BCBF865-A225-49B7-8C06-A3D8CF7C3037}" type="slidenum">
              <a:rPr lang="zh-CN" altLang="en-US" sz="1200" smtClean="0">
                <a:solidFill>
                  <a:schemeClr val="bg1"/>
                </a:solidFill>
                <a:latin typeface="+mj-ea"/>
                <a:ea typeface="+mj-ea"/>
              </a:rPr>
              <a:t>‹#›</a:t>
            </a:fld>
            <a:endParaRPr lang="zh-CN" altLang="en-US" sz="1200" dirty="0">
              <a:solidFill>
                <a:schemeClr val="bg1"/>
              </a:solidFill>
              <a:latin typeface="+mj-ea"/>
              <a:ea typeface="+mj-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dirty="0"/>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0"/>
            <a:r>
              <a:rPr lang="zh-CN" altLang="en-US"/>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accent3"/>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3"/>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3"/>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21.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2481372" y="2059133"/>
            <a:ext cx="7234018" cy="1014730"/>
          </a:xfrm>
          <a:prstGeom prst="rect">
            <a:avLst/>
          </a:prstGeom>
          <a:noFill/>
        </p:spPr>
        <p:txBody>
          <a:bodyPr wrap="square" rtlCol="0">
            <a:spAutoFit/>
          </a:bodyPr>
          <a:lstStyle/>
          <a:p>
            <a:pPr algn="ctr"/>
            <a:r>
              <a:rPr lang="zh-CN" altLang="en-US" sz="6000" b="1" dirty="0">
                <a:solidFill>
                  <a:schemeClr val="accent2"/>
                </a:solidFill>
                <a:effectLst>
                  <a:outerShdw blurRad="38100" dist="38100" dir="2700000" algn="tl">
                    <a:srgbClr val="000000">
                      <a:alpha val="43137"/>
                    </a:srgbClr>
                  </a:outerShdw>
                </a:effectLst>
                <a:latin typeface="宋体" panose="02010600030101010101" pitchFamily="2" charset="-122"/>
              </a:rPr>
              <a:t>调</a:t>
            </a:r>
            <a:r>
              <a:rPr lang="zh-CN" altLang="en-US" sz="6000" b="1" dirty="0" smtClean="0">
                <a:solidFill>
                  <a:schemeClr val="accent2"/>
                </a:solidFill>
                <a:effectLst>
                  <a:outerShdw blurRad="38100" dist="38100" dir="2700000" algn="tl">
                    <a:srgbClr val="000000">
                      <a:alpha val="43137"/>
                    </a:srgbClr>
                  </a:outerShdw>
                </a:effectLst>
                <a:latin typeface="宋体" panose="02010600030101010101" pitchFamily="2" charset="-122"/>
              </a:rPr>
              <a:t>薪</a:t>
            </a:r>
            <a:r>
              <a:rPr lang="zh-CN" altLang="en-US" sz="6000" b="1" dirty="0">
                <a:solidFill>
                  <a:schemeClr val="accent2"/>
                </a:solidFill>
                <a:effectLst>
                  <a:outerShdw blurRad="38100" dist="38100" dir="2700000" algn="tl">
                    <a:srgbClr val="000000">
                      <a:alpha val="43137"/>
                    </a:srgbClr>
                  </a:outerShdw>
                </a:effectLst>
                <a:latin typeface="宋体" panose="02010600030101010101" pitchFamily="2" charset="-122"/>
              </a:rPr>
              <a:t>申请</a:t>
            </a:r>
            <a:r>
              <a:rPr lang="zh-CN" altLang="en-US" sz="6000" b="1" dirty="0" smtClean="0">
                <a:solidFill>
                  <a:schemeClr val="accent2"/>
                </a:solidFill>
                <a:effectLst>
                  <a:outerShdw blurRad="38100" dist="38100" dir="2700000" algn="tl">
                    <a:srgbClr val="000000">
                      <a:alpha val="43137"/>
                    </a:srgbClr>
                  </a:outerShdw>
                </a:effectLst>
                <a:latin typeface="宋体" panose="02010600030101010101" pitchFamily="2" charset="-122"/>
              </a:rPr>
              <a:t>汇报</a:t>
            </a:r>
            <a:endParaRPr lang="zh-CN" altLang="en-US" sz="6000" b="1" dirty="0">
              <a:solidFill>
                <a:schemeClr val="accent2"/>
              </a:solidFill>
              <a:effectLst>
                <a:outerShdw blurRad="38100" dist="38100" dir="2700000" algn="tl">
                  <a:srgbClr val="000000">
                    <a:alpha val="43137"/>
                  </a:srgbClr>
                </a:outerShdw>
              </a:effectLst>
              <a:latin typeface="宋体" panose="02010600030101010101" pitchFamily="2" charset="-122"/>
            </a:endParaRPr>
          </a:p>
        </p:txBody>
      </p:sp>
      <p:sp>
        <p:nvSpPr>
          <p:cNvPr id="11" name="文本框 10"/>
          <p:cNvSpPr txBox="1"/>
          <p:nvPr/>
        </p:nvSpPr>
        <p:spPr>
          <a:xfrm>
            <a:off x="6098381" y="3789040"/>
            <a:ext cx="1584970" cy="389010"/>
          </a:xfrm>
          <a:prstGeom prst="rect">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r">
              <a:defRPr sz="2000">
                <a:solidFill>
                  <a:schemeClr val="bg1"/>
                </a:solidFill>
                <a:latin typeface="+mn-lt"/>
                <a:ea typeface="+mn-ea"/>
                <a:cs typeface="+mn-ea"/>
              </a:defRPr>
            </a:lvl1pPr>
          </a:lstStyle>
          <a:p>
            <a:pPr algn="ctr"/>
            <a:r>
              <a:rPr lang="en-US" altLang="zh-CN" dirty="0" smtClean="0"/>
              <a:t>2020-09-</a:t>
            </a:r>
            <a:r>
              <a:rPr lang="en-US" dirty="0" smtClean="0"/>
              <a:t>29</a:t>
            </a:r>
            <a:endParaRPr lang="en-US" dirty="0"/>
          </a:p>
        </p:txBody>
      </p:sp>
      <p:sp>
        <p:nvSpPr>
          <p:cNvPr id="12" name="文本框 11"/>
          <p:cNvSpPr txBox="1"/>
          <p:nvPr/>
        </p:nvSpPr>
        <p:spPr>
          <a:xfrm>
            <a:off x="4708598" y="3789040"/>
            <a:ext cx="1272652" cy="389010"/>
          </a:xfrm>
          <a:prstGeom prst="rect">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r">
              <a:defRPr sz="2000">
                <a:solidFill>
                  <a:schemeClr val="bg1"/>
                </a:solidFill>
                <a:latin typeface="+mn-lt"/>
                <a:ea typeface="+mn-ea"/>
                <a:cs typeface="+mn-ea"/>
              </a:defRPr>
            </a:lvl1pPr>
          </a:lstStyle>
          <a:p>
            <a:pPr algn="ctr"/>
            <a:r>
              <a:rPr lang="zh-CN" altLang="en-US" dirty="0" smtClean="0"/>
              <a:t>王美军</a:t>
            </a:r>
            <a:endParaRPr lang="zh-CN" altLang="en-US" dirty="0"/>
          </a:p>
        </p:txBody>
      </p:sp>
      <p:sp>
        <p:nvSpPr>
          <p:cNvPr id="13" name="椭圆 12"/>
          <p:cNvSpPr/>
          <p:nvPr/>
        </p:nvSpPr>
        <p:spPr bwMode="auto">
          <a:xfrm>
            <a:off x="4431943" y="1059326"/>
            <a:ext cx="592622" cy="592620"/>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r"/>
            <a:endParaRPr lang="zh-CN" altLang="en-US" sz="2000">
              <a:solidFill>
                <a:schemeClr val="bg1"/>
              </a:solidFill>
              <a:latin typeface="+mn-lt"/>
              <a:ea typeface="+mn-ea"/>
              <a:cs typeface="+mn-ea"/>
            </a:endParaRPr>
          </a:p>
        </p:txBody>
      </p:sp>
      <p:sp>
        <p:nvSpPr>
          <p:cNvPr id="14" name="椭圆 13"/>
          <p:cNvSpPr/>
          <p:nvPr/>
        </p:nvSpPr>
        <p:spPr bwMode="auto">
          <a:xfrm>
            <a:off x="5282175" y="1059326"/>
            <a:ext cx="592622" cy="592620"/>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r"/>
            <a:endParaRPr lang="zh-CN" altLang="en-US" sz="2000">
              <a:solidFill>
                <a:schemeClr val="bg1"/>
              </a:solidFill>
              <a:latin typeface="+mn-lt"/>
              <a:ea typeface="+mn-ea"/>
              <a:cs typeface="+mn-ea"/>
            </a:endParaRPr>
          </a:p>
        </p:txBody>
      </p:sp>
      <p:sp>
        <p:nvSpPr>
          <p:cNvPr id="15" name="椭圆 14"/>
          <p:cNvSpPr/>
          <p:nvPr/>
        </p:nvSpPr>
        <p:spPr bwMode="auto">
          <a:xfrm>
            <a:off x="6132407" y="1059326"/>
            <a:ext cx="592622" cy="592620"/>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r"/>
            <a:endParaRPr lang="zh-CN" altLang="en-US" sz="2000">
              <a:solidFill>
                <a:schemeClr val="bg1"/>
              </a:solidFill>
              <a:latin typeface="+mn-lt"/>
              <a:ea typeface="+mn-ea"/>
              <a:cs typeface="+mn-ea"/>
            </a:endParaRPr>
          </a:p>
        </p:txBody>
      </p:sp>
      <p:sp>
        <p:nvSpPr>
          <p:cNvPr id="16" name="椭圆 15"/>
          <p:cNvSpPr/>
          <p:nvPr/>
        </p:nvSpPr>
        <p:spPr bwMode="auto">
          <a:xfrm>
            <a:off x="6982638" y="1059326"/>
            <a:ext cx="592622" cy="592620"/>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r"/>
            <a:endParaRPr lang="zh-CN" altLang="en-US" sz="2000">
              <a:solidFill>
                <a:schemeClr val="bg1"/>
              </a:solidFill>
              <a:latin typeface="+mn-lt"/>
              <a:ea typeface="+mn-ea"/>
              <a:cs typeface="+mn-ea"/>
            </a:endParaRPr>
          </a:p>
        </p:txBody>
      </p:sp>
      <p:sp>
        <p:nvSpPr>
          <p:cNvPr id="17" name="Freeform 14"/>
          <p:cNvSpPr>
            <a:spLocks noEditPoints="1"/>
          </p:cNvSpPr>
          <p:nvPr/>
        </p:nvSpPr>
        <p:spPr bwMode="auto">
          <a:xfrm>
            <a:off x="4561666" y="1159210"/>
            <a:ext cx="359712" cy="354548"/>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chemeClr val="accent2"/>
          </a:solidFill>
          <a:ln w="9525">
            <a:noFill/>
            <a:round/>
          </a:ln>
          <a:effectLst/>
        </p:spPr>
        <p:txBody>
          <a:bodyPr vert="horz" wrap="square" lIns="91440" tIns="45720" rIns="91440" bIns="45720" numCol="1" anchor="t" anchorCtr="0" compatLnSpc="1"/>
          <a:lstStyle/>
          <a:p>
            <a:endParaRPr lang="zh-CN" altLang="en-US">
              <a:solidFill>
                <a:schemeClr val="accent1"/>
              </a:solidFill>
            </a:endParaRPr>
          </a:p>
        </p:txBody>
      </p:sp>
      <p:sp>
        <p:nvSpPr>
          <p:cNvPr id="19" name="Freeform 15"/>
          <p:cNvSpPr>
            <a:spLocks noEditPoints="1"/>
          </p:cNvSpPr>
          <p:nvPr/>
        </p:nvSpPr>
        <p:spPr bwMode="auto">
          <a:xfrm>
            <a:off x="5366548" y="1183447"/>
            <a:ext cx="407194" cy="328246"/>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chemeClr val="accent2"/>
          </a:solidFill>
          <a:ln w="9525">
            <a:noFill/>
            <a:round/>
          </a:ln>
          <a:effectLst/>
        </p:spPr>
        <p:txBody>
          <a:bodyPr vert="horz" wrap="square" lIns="91440" tIns="45720" rIns="91440" bIns="45720" numCol="1" anchor="t" anchorCtr="0" compatLnSpc="1"/>
          <a:lstStyle/>
          <a:p>
            <a:endParaRPr lang="zh-CN" altLang="en-US">
              <a:solidFill>
                <a:schemeClr val="accent1"/>
              </a:solidFill>
            </a:endParaRPr>
          </a:p>
        </p:txBody>
      </p:sp>
      <p:sp>
        <p:nvSpPr>
          <p:cNvPr id="20" name="Freeform 16"/>
          <p:cNvSpPr>
            <a:spLocks noEditPoints="1"/>
          </p:cNvSpPr>
          <p:nvPr/>
        </p:nvSpPr>
        <p:spPr bwMode="auto">
          <a:xfrm>
            <a:off x="6266674" y="1190831"/>
            <a:ext cx="324086" cy="329608"/>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chemeClr val="accent2"/>
          </a:solidFill>
          <a:ln w="9525">
            <a:noFill/>
            <a:round/>
          </a:ln>
          <a:effectLst/>
        </p:spPr>
        <p:txBody>
          <a:bodyPr vert="horz" wrap="square" lIns="91440" tIns="45720" rIns="91440" bIns="45720" numCol="1" anchor="t" anchorCtr="0" compatLnSpc="1"/>
          <a:lstStyle/>
          <a:p>
            <a:endParaRPr lang="zh-CN" altLang="en-US">
              <a:solidFill>
                <a:schemeClr val="accent1"/>
              </a:solidFill>
            </a:endParaRPr>
          </a:p>
        </p:txBody>
      </p:sp>
      <p:sp>
        <p:nvSpPr>
          <p:cNvPr id="22" name="Freeform 17"/>
          <p:cNvSpPr>
            <a:spLocks noEditPoints="1"/>
          </p:cNvSpPr>
          <p:nvPr/>
        </p:nvSpPr>
        <p:spPr bwMode="auto">
          <a:xfrm>
            <a:off x="7121635" y="1187284"/>
            <a:ext cx="325292" cy="357990"/>
          </a:xfrm>
          <a:custGeom>
            <a:avLst/>
            <a:gdLst>
              <a:gd name="T0" fmla="*/ 117 w 387"/>
              <a:gd name="T1" fmla="*/ 63 h 412"/>
              <a:gd name="T2" fmla="*/ 253 w 387"/>
              <a:gd name="T3" fmla="*/ 46 h 412"/>
              <a:gd name="T4" fmla="*/ 204 w 387"/>
              <a:gd name="T5" fmla="*/ 28 h 412"/>
              <a:gd name="T6" fmla="*/ 148 w 387"/>
              <a:gd name="T7" fmla="*/ 28 h 412"/>
              <a:gd name="T8" fmla="*/ 99 w 387"/>
              <a:gd name="T9" fmla="*/ 46 h 412"/>
              <a:gd name="T10" fmla="*/ 318 w 387"/>
              <a:gd name="T11" fmla="*/ 357 h 412"/>
              <a:gd name="T12" fmla="*/ 324 w 387"/>
              <a:gd name="T13" fmla="*/ 345 h 412"/>
              <a:gd name="T14" fmla="*/ 301 w 387"/>
              <a:gd name="T15" fmla="*/ 268 h 412"/>
              <a:gd name="T16" fmla="*/ 287 w 387"/>
              <a:gd name="T17" fmla="*/ 268 h 412"/>
              <a:gd name="T18" fmla="*/ 287 w 387"/>
              <a:gd name="T19" fmla="*/ 327 h 412"/>
              <a:gd name="T20" fmla="*/ 288 w 387"/>
              <a:gd name="T21" fmla="*/ 328 h 412"/>
              <a:gd name="T22" fmla="*/ 288 w 387"/>
              <a:gd name="T23" fmla="*/ 330 h 412"/>
              <a:gd name="T24" fmla="*/ 289 w 387"/>
              <a:gd name="T25" fmla="*/ 331 h 412"/>
              <a:gd name="T26" fmla="*/ 368 w 387"/>
              <a:gd name="T27" fmla="*/ 272 h 412"/>
              <a:gd name="T28" fmla="*/ 294 w 387"/>
              <a:gd name="T29" fmla="*/ 233 h 412"/>
              <a:gd name="T30" fmla="*/ 277 w 387"/>
              <a:gd name="T31" fmla="*/ 411 h 412"/>
              <a:gd name="T32" fmla="*/ 382 w 387"/>
              <a:gd name="T33" fmla="*/ 339 h 412"/>
              <a:gd name="T34" fmla="*/ 369 w 387"/>
              <a:gd name="T35" fmla="*/ 337 h 412"/>
              <a:gd name="T36" fmla="*/ 294 w 387"/>
              <a:gd name="T37" fmla="*/ 398 h 412"/>
              <a:gd name="T38" fmla="*/ 220 w 387"/>
              <a:gd name="T39" fmla="*/ 308 h 412"/>
              <a:gd name="T40" fmla="*/ 308 w 387"/>
              <a:gd name="T41" fmla="*/ 248 h 412"/>
              <a:gd name="T42" fmla="*/ 369 w 387"/>
              <a:gd name="T43" fmla="*/ 337 h 412"/>
              <a:gd name="T44" fmla="*/ 130 w 387"/>
              <a:gd name="T45" fmla="*/ 336 h 412"/>
              <a:gd name="T46" fmla="*/ 221 w 387"/>
              <a:gd name="T47" fmla="*/ 245 h 412"/>
              <a:gd name="T48" fmla="*/ 240 w 387"/>
              <a:gd name="T49" fmla="*/ 231 h 412"/>
              <a:gd name="T50" fmla="*/ 334 w 387"/>
              <a:gd name="T51" fmla="*/ 140 h 412"/>
              <a:gd name="T52" fmla="*/ 338 w 387"/>
              <a:gd name="T53" fmla="*/ 226 h 412"/>
              <a:gd name="T54" fmla="*/ 352 w 387"/>
              <a:gd name="T55" fmla="*/ 231 h 412"/>
              <a:gd name="T56" fmla="*/ 352 w 387"/>
              <a:gd name="T57" fmla="*/ 95 h 412"/>
              <a:gd name="T58" fmla="*/ 19 w 387"/>
              <a:gd name="T59" fmla="*/ 77 h 412"/>
              <a:gd name="T60" fmla="*/ 0 w 387"/>
              <a:gd name="T61" fmla="*/ 144 h 412"/>
              <a:gd name="T62" fmla="*/ 0 w 387"/>
              <a:gd name="T63" fmla="*/ 245 h 412"/>
              <a:gd name="T64" fmla="*/ 0 w 387"/>
              <a:gd name="T65" fmla="*/ 343 h 412"/>
              <a:gd name="T66" fmla="*/ 195 w 387"/>
              <a:gd name="T67" fmla="*/ 361 h 412"/>
              <a:gd name="T68" fmla="*/ 15 w 387"/>
              <a:gd name="T69" fmla="*/ 144 h 412"/>
              <a:gd name="T70" fmla="*/ 19 w 387"/>
              <a:gd name="T71" fmla="*/ 140 h 412"/>
              <a:gd name="T72" fmla="*/ 115 w 387"/>
              <a:gd name="T73" fmla="*/ 231 h 412"/>
              <a:gd name="T74" fmla="*/ 15 w 387"/>
              <a:gd name="T75" fmla="*/ 144 h 412"/>
              <a:gd name="T76" fmla="*/ 115 w 387"/>
              <a:gd name="T77" fmla="*/ 245 h 412"/>
              <a:gd name="T78" fmla="*/ 19 w 387"/>
              <a:gd name="T79" fmla="*/ 336 h 412"/>
              <a:gd name="T80" fmla="*/ 15 w 387"/>
              <a:gd name="T81" fmla="*/ 245 h 412"/>
              <a:gd name="T82" fmla="*/ 130 w 387"/>
              <a:gd name="T83" fmla="*/ 231 h 412"/>
              <a:gd name="T84" fmla="*/ 130 w 387"/>
              <a:gd name="T85" fmla="*/ 140 h 412"/>
              <a:gd name="T86" fmla="*/ 226 w 387"/>
              <a:gd name="T87" fmla="*/ 231 h 412"/>
              <a:gd name="T88" fmla="*/ 233 w 387"/>
              <a:gd name="T89" fmla="*/ 95 h 412"/>
              <a:gd name="T90" fmla="*/ 246 w 387"/>
              <a:gd name="T91" fmla="*/ 107 h 412"/>
              <a:gd name="T92" fmla="*/ 221 w 387"/>
              <a:gd name="T93" fmla="*/ 107 h 412"/>
              <a:gd name="T94" fmla="*/ 123 w 387"/>
              <a:gd name="T95" fmla="*/ 95 h 412"/>
              <a:gd name="T96" fmla="*/ 135 w 387"/>
              <a:gd name="T97" fmla="*/ 107 h 412"/>
              <a:gd name="T98" fmla="*/ 110 w 387"/>
              <a:gd name="T99"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chemeClr val="accent2"/>
          </a:solidFill>
          <a:ln w="9525">
            <a:noFill/>
            <a:round/>
          </a:ln>
          <a:effectLst/>
        </p:spPr>
        <p:txBody>
          <a:bodyPr vert="horz" wrap="square" lIns="91440" tIns="45720" rIns="91440" bIns="45720" numCol="1" anchor="t" anchorCtr="0" compatLnSpc="1"/>
          <a:lstStyle/>
          <a:p>
            <a:endParaRPr lang="zh-CN" altLang="en-US">
              <a:solidFill>
                <a:schemeClr val="accent1"/>
              </a:solidFill>
            </a:endParaRPr>
          </a:p>
        </p:txBody>
      </p:sp>
      <p:cxnSp>
        <p:nvCxnSpPr>
          <p:cNvPr id="24" name="直接连接符 23"/>
          <p:cNvCxnSpPr/>
          <p:nvPr/>
        </p:nvCxnSpPr>
        <p:spPr bwMode="auto">
          <a:xfrm>
            <a:off x="1345853" y="1373938"/>
            <a:ext cx="3024336"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1345853" y="1373938"/>
            <a:ext cx="0" cy="4286774"/>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10850909" y="1373938"/>
            <a:ext cx="0" cy="4286774"/>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1361012" y="5660712"/>
            <a:ext cx="9489897"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p:nvPr/>
        </p:nvCxnSpPr>
        <p:spPr bwMode="auto">
          <a:xfrm>
            <a:off x="7610549" y="1373938"/>
            <a:ext cx="3234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圆角 31"/>
          <p:cNvSpPr/>
          <p:nvPr/>
        </p:nvSpPr>
        <p:spPr bwMode="auto">
          <a:xfrm>
            <a:off x="3597744" y="5448402"/>
            <a:ext cx="5001274" cy="424620"/>
          </a:xfrm>
          <a:prstGeom prst="roundRect">
            <a:avLst>
              <a:gd name="adj" fmla="val 50000"/>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r"/>
            <a:endParaRPr lang="zh-CN" altLang="en-US" sz="2000">
              <a:solidFill>
                <a:schemeClr val="bg1"/>
              </a:solidFill>
              <a:latin typeface="+mn-lt"/>
              <a:ea typeface="+mn-ea"/>
              <a:cs typeface="+mn-ea"/>
              <a:sym typeface="+mn-lt"/>
            </a:endParaRPr>
          </a:p>
        </p:txBody>
      </p:sp>
      <p:sp>
        <p:nvSpPr>
          <p:cNvPr id="33" name="TextBox 82"/>
          <p:cNvSpPr txBox="1"/>
          <p:nvPr/>
        </p:nvSpPr>
        <p:spPr>
          <a:xfrm>
            <a:off x="3759688" y="5450951"/>
            <a:ext cx="4580574" cy="400110"/>
          </a:xfrm>
          <a:prstGeom prst="rect">
            <a:avLst/>
          </a:prstGeom>
          <a:noFill/>
        </p:spPr>
        <p:txBody>
          <a:bodyPr wrap="square" rtlCol="0">
            <a:spAutoFit/>
          </a:bodyPr>
          <a:lstStyle/>
          <a:p>
            <a:pPr algn="ctr" defTabSz="913765">
              <a:defRPr/>
            </a:pPr>
            <a:r>
              <a:rPr lang="zh-CN" altLang="en-US" sz="2000" dirty="0">
                <a:solidFill>
                  <a:schemeClr val="accent2"/>
                </a:solidFill>
                <a:latin typeface="+mn-lt"/>
                <a:ea typeface="+mn-ea"/>
                <a:cs typeface="+mn-ea"/>
                <a:sym typeface="+mn-lt"/>
              </a:rPr>
              <a:t>郑州众益信息科技有限公司</a:t>
            </a:r>
            <a:r>
              <a:rPr lang="en-US" altLang="zh-CN" sz="2000" dirty="0" smtClean="0">
                <a:solidFill>
                  <a:schemeClr val="accent2"/>
                </a:solidFill>
                <a:latin typeface="+mn-lt"/>
                <a:ea typeface="+mn-ea"/>
                <a:cs typeface="+mn-ea"/>
                <a:sym typeface="+mn-lt"/>
              </a:rPr>
              <a:t>/</a:t>
            </a:r>
            <a:r>
              <a:rPr lang="zh-CN" altLang="en-US" sz="2000" dirty="0" smtClean="0">
                <a:solidFill>
                  <a:schemeClr val="accent2"/>
                </a:solidFill>
                <a:latin typeface="+mn-lt"/>
                <a:ea typeface="+mn-ea"/>
                <a:cs typeface="+mn-ea"/>
                <a:sym typeface="+mn-lt"/>
              </a:rPr>
              <a:t>研发部</a:t>
            </a:r>
            <a:endParaRPr lang="zh-CN" altLang="en-US" sz="2000" dirty="0">
              <a:solidFill>
                <a:schemeClr val="accent2"/>
              </a:solidFill>
              <a:latin typeface="+mn-lt"/>
              <a:ea typeface="+mn-ea"/>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advTm="7846">
        <p:blinds dir="vert"/>
      </p:transition>
    </mc:Choice>
    <mc:Fallback xmlns="">
      <p:transition spd="slow" advTm="7846">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54965" y="247436"/>
            <a:ext cx="6324333" cy="492125"/>
          </a:xfrm>
          <a:prstGeom prst="rect">
            <a:avLst/>
          </a:prstGeom>
          <a:noFill/>
          <a:ln>
            <a:noFill/>
          </a:ln>
        </p:spPr>
        <p:txBody>
          <a:bodyPr vert="horz" wrap="square" lIns="0" tIns="0" rIns="0" bIns="0" numCol="1" anchor="t" anchorCtr="0" compatLnSpc="1">
            <a:spAutoFit/>
          </a:bodyPr>
          <a:lstStyle/>
          <a:p>
            <a:r>
              <a:rPr lang="zh-CN" altLang="en-US" sz="3200" dirty="0" smtClean="0">
                <a:solidFill>
                  <a:schemeClr val="accent1"/>
                </a:solidFill>
                <a:latin typeface="+mn-lt"/>
                <a:ea typeface="+mn-ea"/>
                <a:cs typeface="+mn-ea"/>
                <a:sym typeface="+mn-lt"/>
              </a:rPr>
              <a:t>工作能力提升</a:t>
            </a:r>
          </a:p>
        </p:txBody>
      </p:sp>
      <p:sp>
        <p:nvSpPr>
          <p:cNvPr id="4" name="矩形 3"/>
          <p:cNvSpPr/>
          <p:nvPr/>
        </p:nvSpPr>
        <p:spPr bwMode="auto">
          <a:xfrm>
            <a:off x="314326" y="266701"/>
            <a:ext cx="114300" cy="457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5" name="矩形 4"/>
          <p:cNvSpPr/>
          <p:nvPr/>
        </p:nvSpPr>
        <p:spPr bwMode="auto">
          <a:xfrm>
            <a:off x="3564890" y="1980565"/>
            <a:ext cx="7430770" cy="1076325"/>
          </a:xfrm>
          <a:prstGeom prst="rect">
            <a:avLst/>
          </a:prstGeom>
          <a:solidFill>
            <a:schemeClr val="accent2"/>
          </a:solidFill>
          <a:ln w="9525" cap="flat" cmpd="sng" algn="ctr">
            <a:solidFill>
              <a:schemeClr val="accent1">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accent1"/>
              </a:solidFill>
              <a:latin typeface="+mn-lt"/>
              <a:ea typeface="+mn-ea"/>
              <a:cs typeface="+mn-ea"/>
              <a:sym typeface="+mn-lt"/>
            </a:endParaRPr>
          </a:p>
        </p:txBody>
      </p:sp>
      <p:sp>
        <p:nvSpPr>
          <p:cNvPr id="6" name="右箭头 8"/>
          <p:cNvSpPr/>
          <p:nvPr/>
        </p:nvSpPr>
        <p:spPr bwMode="auto">
          <a:xfrm>
            <a:off x="3426371" y="2223918"/>
            <a:ext cx="576064" cy="46182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accent1"/>
              </a:solidFill>
              <a:latin typeface="+mn-lt"/>
              <a:ea typeface="+mn-ea"/>
              <a:cs typeface="+mn-ea"/>
              <a:sym typeface="+mn-lt"/>
            </a:endParaRPr>
          </a:p>
        </p:txBody>
      </p:sp>
      <p:sp>
        <p:nvSpPr>
          <p:cNvPr id="7" name="矩形 6"/>
          <p:cNvSpPr/>
          <p:nvPr/>
        </p:nvSpPr>
        <p:spPr bwMode="auto">
          <a:xfrm>
            <a:off x="1163955" y="1980565"/>
            <a:ext cx="2448560" cy="1075690"/>
          </a:xfrm>
          <a:prstGeom prst="rect">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sp>
        <p:nvSpPr>
          <p:cNvPr id="8" name="矩形 7"/>
          <p:cNvSpPr/>
          <p:nvPr/>
        </p:nvSpPr>
        <p:spPr bwMode="auto">
          <a:xfrm>
            <a:off x="3564890" y="3987165"/>
            <a:ext cx="7430770" cy="1076960"/>
          </a:xfrm>
          <a:prstGeom prst="rect">
            <a:avLst/>
          </a:prstGeom>
          <a:solidFill>
            <a:schemeClr val="accent2"/>
          </a:solidFill>
          <a:ln w="9525" cap="flat" cmpd="sng" algn="ctr">
            <a:solidFill>
              <a:schemeClr val="accent1">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accent1"/>
              </a:solidFill>
              <a:latin typeface="+mn-lt"/>
              <a:ea typeface="+mn-ea"/>
              <a:cs typeface="+mn-ea"/>
              <a:sym typeface="+mn-lt"/>
            </a:endParaRPr>
          </a:p>
        </p:txBody>
      </p:sp>
      <p:sp>
        <p:nvSpPr>
          <p:cNvPr id="9" name="右箭头 11"/>
          <p:cNvSpPr/>
          <p:nvPr/>
        </p:nvSpPr>
        <p:spPr bwMode="auto">
          <a:xfrm>
            <a:off x="3426371" y="4230715"/>
            <a:ext cx="576064" cy="46182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accent1"/>
              </a:solidFill>
              <a:latin typeface="+mn-lt"/>
              <a:ea typeface="+mn-ea"/>
              <a:cs typeface="+mn-ea"/>
              <a:sym typeface="+mn-lt"/>
            </a:endParaRPr>
          </a:p>
        </p:txBody>
      </p:sp>
      <p:sp>
        <p:nvSpPr>
          <p:cNvPr id="10" name="矩形 9"/>
          <p:cNvSpPr/>
          <p:nvPr/>
        </p:nvSpPr>
        <p:spPr bwMode="auto">
          <a:xfrm>
            <a:off x="1163955" y="3987165"/>
            <a:ext cx="2448560" cy="1076325"/>
          </a:xfrm>
          <a:prstGeom prst="rect">
            <a:avLst/>
          </a:prstGeom>
          <a:gradFill flip="none" rotWithShape="1">
            <a:gsLst>
              <a:gs pos="0">
                <a:srgbClr val="4C4746"/>
              </a:gs>
              <a:gs pos="47000">
                <a:schemeClr val="bg2"/>
              </a:gs>
              <a:gs pos="100000">
                <a:srgbClr val="726968"/>
              </a:gs>
            </a:gsLst>
            <a:lin ang="16200000" scaled="0"/>
            <a:tileRect/>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bg1"/>
              </a:solidFill>
              <a:latin typeface="+mn-lt"/>
              <a:ea typeface="+mn-ea"/>
              <a:cs typeface="+mn-ea"/>
              <a:sym typeface="+mn-lt"/>
            </a:endParaRPr>
          </a:p>
        </p:txBody>
      </p:sp>
      <p:sp>
        <p:nvSpPr>
          <p:cNvPr id="17" name="TextBox 19"/>
          <p:cNvSpPr txBox="1"/>
          <p:nvPr/>
        </p:nvSpPr>
        <p:spPr>
          <a:xfrm>
            <a:off x="1350645" y="2239645"/>
            <a:ext cx="2075815" cy="460375"/>
          </a:xfrm>
          <a:prstGeom prst="rect">
            <a:avLst/>
          </a:prstGeom>
          <a:noFill/>
        </p:spPr>
        <p:txBody>
          <a:bodyPr wrap="square" rtlCol="0">
            <a:spAutoFit/>
          </a:bodyPr>
          <a:lstStyle/>
          <a:p>
            <a:pPr algn="ctr"/>
            <a:r>
              <a:rPr lang="zh-CN" altLang="en-US" sz="2400" b="1" dirty="0">
                <a:solidFill>
                  <a:schemeClr val="accent2"/>
                </a:solidFill>
                <a:cs typeface="+mn-ea"/>
                <a:sym typeface="+mn-lt"/>
              </a:rPr>
              <a:t>工作能力提高</a:t>
            </a:r>
            <a:endParaRPr lang="zh-CN" altLang="en-US" sz="2400" b="1" dirty="0" smtClean="0">
              <a:solidFill>
                <a:schemeClr val="accent2"/>
              </a:solidFill>
              <a:latin typeface="+mn-lt"/>
              <a:ea typeface="+mn-ea"/>
              <a:cs typeface="+mn-ea"/>
              <a:sym typeface="+mn-lt"/>
            </a:endParaRPr>
          </a:p>
        </p:txBody>
      </p:sp>
      <p:sp>
        <p:nvSpPr>
          <p:cNvPr id="18" name="TextBox 20"/>
          <p:cNvSpPr txBox="1"/>
          <p:nvPr/>
        </p:nvSpPr>
        <p:spPr>
          <a:xfrm>
            <a:off x="4076055" y="2070286"/>
            <a:ext cx="6408712" cy="829945"/>
          </a:xfrm>
          <a:prstGeom prst="rect">
            <a:avLst/>
          </a:prstGeom>
          <a:noFill/>
        </p:spPr>
        <p:txBody>
          <a:bodyPr wrap="square" rtlCol="0">
            <a:spAutoFit/>
          </a:bodyPr>
          <a:lstStyle/>
          <a:p>
            <a:r>
              <a:rPr lang="zh-CN" altLang="en-US" sz="1600" dirty="0" smtClean="0">
                <a:solidFill>
                  <a:schemeClr val="accent1"/>
                </a:solidFill>
                <a:cs typeface="+mn-ea"/>
                <a:sym typeface="+mn-lt"/>
              </a:rPr>
              <a:t>学习前台</a:t>
            </a:r>
            <a:r>
              <a:rPr sz="1600" dirty="0" err="1" smtClean="0">
                <a:solidFill>
                  <a:schemeClr val="accent1"/>
                </a:solidFill>
                <a:latin typeface="+mn-lt"/>
                <a:ea typeface="+mn-ea"/>
                <a:cs typeface="+mn-ea"/>
                <a:sym typeface="+mn-lt"/>
              </a:rPr>
              <a:t>技术</a:t>
            </a:r>
            <a:r>
              <a:rPr lang="zh-CN" altLang="en-US" sz="1600" dirty="0" smtClean="0">
                <a:solidFill>
                  <a:schemeClr val="accent1"/>
                </a:solidFill>
                <a:latin typeface="+mn-lt"/>
                <a:ea typeface="+mn-ea"/>
                <a:cs typeface="+mn-ea"/>
                <a:sym typeface="+mn-lt"/>
              </a:rPr>
              <a:t>、页面设计和</a:t>
            </a:r>
            <a:r>
              <a:rPr lang="zh-CN" sz="1600" dirty="0" smtClean="0">
                <a:solidFill>
                  <a:schemeClr val="accent1"/>
                </a:solidFill>
                <a:latin typeface="+mn-lt"/>
                <a:ea typeface="+mn-ea"/>
                <a:cs typeface="+mn-ea"/>
                <a:sym typeface="+mn-lt"/>
              </a:rPr>
              <a:t>登记</a:t>
            </a:r>
            <a:r>
              <a:rPr lang="zh-CN" sz="1600" dirty="0">
                <a:solidFill>
                  <a:schemeClr val="accent1"/>
                </a:solidFill>
                <a:latin typeface="+mn-lt"/>
                <a:ea typeface="+mn-ea"/>
                <a:cs typeface="+mn-ea"/>
                <a:sym typeface="+mn-lt"/>
              </a:rPr>
              <a:t>系统后台框架</a:t>
            </a:r>
            <a:r>
              <a:rPr lang="zh-CN" altLang="en-US" sz="1600" dirty="0" smtClean="0">
                <a:solidFill>
                  <a:schemeClr val="accent1"/>
                </a:solidFill>
                <a:latin typeface="+mn-lt"/>
                <a:ea typeface="+mn-ea"/>
                <a:cs typeface="+mn-ea"/>
                <a:sym typeface="+mn-lt"/>
              </a:rPr>
              <a:t>知识</a:t>
            </a:r>
            <a:r>
              <a:rPr lang="zh-CN" sz="1600" dirty="0" smtClean="0">
                <a:solidFill>
                  <a:schemeClr val="accent1"/>
                </a:solidFill>
                <a:latin typeface="+mn-lt"/>
                <a:ea typeface="+mn-ea"/>
                <a:cs typeface="+mn-ea"/>
                <a:sym typeface="+mn-lt"/>
              </a:rPr>
              <a:t>，</a:t>
            </a:r>
            <a:r>
              <a:rPr lang="zh-CN" altLang="en-US" sz="1600" dirty="0" smtClean="0">
                <a:solidFill>
                  <a:schemeClr val="accent1"/>
                </a:solidFill>
                <a:latin typeface="+mn-lt"/>
                <a:ea typeface="+mn-ea"/>
                <a:cs typeface="+mn-ea"/>
                <a:sym typeface="+mn-lt"/>
              </a:rPr>
              <a:t>提高专业技能；</a:t>
            </a:r>
            <a:r>
              <a:rPr lang="zh-CN" altLang="en-US" sz="1600" dirty="0">
                <a:solidFill>
                  <a:schemeClr val="accent1"/>
                </a:solidFill>
                <a:latin typeface="+mn-lt"/>
                <a:ea typeface="+mn-ea"/>
                <a:cs typeface="+mn-ea"/>
                <a:sym typeface="+mn-lt"/>
              </a:rPr>
              <a:t>日常工作注意优化查询SQL提升查询速度、优化代码冗余度</a:t>
            </a:r>
            <a:r>
              <a:rPr lang="zh-CN" altLang="en-US" sz="1600" dirty="0" smtClean="0">
                <a:solidFill>
                  <a:schemeClr val="accent1"/>
                </a:solidFill>
                <a:latin typeface="+mn-lt"/>
                <a:ea typeface="+mn-ea"/>
                <a:cs typeface="+mn-ea"/>
                <a:sym typeface="+mn-lt"/>
              </a:rPr>
              <a:t>、精简开发，提高</a:t>
            </a:r>
            <a:r>
              <a:rPr lang="zh-CN" altLang="en-US" sz="1600" dirty="0">
                <a:solidFill>
                  <a:schemeClr val="accent1"/>
                </a:solidFill>
                <a:latin typeface="+mn-lt"/>
                <a:ea typeface="+mn-ea"/>
                <a:cs typeface="+mn-ea"/>
                <a:sym typeface="+mn-lt"/>
              </a:rPr>
              <a:t>代码质量</a:t>
            </a:r>
            <a:r>
              <a:rPr lang="zh-CN" sz="1600" dirty="0" smtClean="0">
                <a:solidFill>
                  <a:schemeClr val="accent1"/>
                </a:solidFill>
                <a:latin typeface="+mn-lt"/>
                <a:ea typeface="+mn-ea"/>
                <a:cs typeface="+mn-ea"/>
                <a:sym typeface="+mn-lt"/>
              </a:rPr>
              <a:t>。</a:t>
            </a:r>
            <a:endParaRPr lang="zh-CN" altLang="en-US" sz="1600" dirty="0">
              <a:solidFill>
                <a:schemeClr val="accent1"/>
              </a:solidFill>
              <a:latin typeface="+mn-lt"/>
              <a:ea typeface="+mn-ea"/>
              <a:cs typeface="+mn-ea"/>
              <a:sym typeface="+mn-lt"/>
            </a:endParaRPr>
          </a:p>
        </p:txBody>
      </p:sp>
      <p:sp>
        <p:nvSpPr>
          <p:cNvPr id="19" name="TextBox 21"/>
          <p:cNvSpPr txBox="1"/>
          <p:nvPr/>
        </p:nvSpPr>
        <p:spPr>
          <a:xfrm>
            <a:off x="1351280" y="4230370"/>
            <a:ext cx="2213610" cy="460375"/>
          </a:xfrm>
          <a:prstGeom prst="rect">
            <a:avLst/>
          </a:prstGeom>
          <a:noFill/>
        </p:spPr>
        <p:txBody>
          <a:bodyPr wrap="square" rtlCol="0">
            <a:spAutoFit/>
          </a:bodyPr>
          <a:lstStyle/>
          <a:p>
            <a:pPr algn="ctr"/>
            <a:r>
              <a:rPr lang="zh-CN" altLang="en-US" sz="2400" b="1" dirty="0">
                <a:solidFill>
                  <a:schemeClr val="accent2"/>
                </a:solidFill>
                <a:cs typeface="+mn-ea"/>
                <a:sym typeface="+mn-lt"/>
              </a:rPr>
              <a:t>工作效率提高</a:t>
            </a:r>
            <a:endParaRPr lang="zh-CN" altLang="en-US" sz="2400" b="1" dirty="0" smtClean="0">
              <a:solidFill>
                <a:schemeClr val="accent2"/>
              </a:solidFill>
              <a:latin typeface="+mn-lt"/>
              <a:ea typeface="+mn-ea"/>
              <a:cs typeface="+mn-ea"/>
              <a:sym typeface="+mn-lt"/>
            </a:endParaRPr>
          </a:p>
        </p:txBody>
      </p:sp>
      <p:sp>
        <p:nvSpPr>
          <p:cNvPr id="20" name="TextBox 22"/>
          <p:cNvSpPr txBox="1"/>
          <p:nvPr/>
        </p:nvSpPr>
        <p:spPr>
          <a:xfrm>
            <a:off x="4076065" y="3987165"/>
            <a:ext cx="7023735" cy="1076325"/>
          </a:xfrm>
          <a:prstGeom prst="rect">
            <a:avLst/>
          </a:prstGeom>
          <a:noFill/>
        </p:spPr>
        <p:txBody>
          <a:bodyPr wrap="square" rtlCol="0">
            <a:spAutoFit/>
          </a:bodyPr>
          <a:lstStyle/>
          <a:p>
            <a:r>
              <a:rPr lang="zh-CN" altLang="en-US" sz="1600" dirty="0" smtClean="0">
                <a:solidFill>
                  <a:schemeClr val="accent1"/>
                </a:solidFill>
                <a:latin typeface="+mn-lt"/>
                <a:ea typeface="+mn-ea"/>
                <a:cs typeface="+mn-ea"/>
                <a:sym typeface="+mn-lt"/>
              </a:rPr>
              <a:t>弄懂任务需求、分析业务联系、梳理处理思路、核对处理思路、开发完自测提高测试通过率；</a:t>
            </a:r>
          </a:p>
          <a:p>
            <a:r>
              <a:rPr lang="zh-CN" altLang="en-US" sz="1600" dirty="0" smtClean="0">
                <a:solidFill>
                  <a:schemeClr val="accent1"/>
                </a:solidFill>
                <a:latin typeface="+mn-lt"/>
                <a:ea typeface="+mn-ea"/>
                <a:cs typeface="+mn-ea"/>
                <a:sym typeface="+mn-lt"/>
              </a:rPr>
              <a:t>了解问题产生原因，快速定位产生问题范围，逐步排查确定问题根源，给出解决方案，提升问题解决率。</a:t>
            </a:r>
            <a:endParaRPr lang="zh-CN" altLang="en-US" dirty="0">
              <a:solidFill>
                <a:schemeClr val="accent1"/>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advTm="8726">
        <p14:prism/>
      </p:transition>
    </mc:Choice>
    <mc:Fallback xmlns="">
      <p:transition spd="slow" advTm="8726">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54965" y="247436"/>
            <a:ext cx="6324333" cy="492125"/>
          </a:xfrm>
          <a:prstGeom prst="rect">
            <a:avLst/>
          </a:prstGeom>
          <a:noFill/>
          <a:ln>
            <a:noFill/>
          </a:ln>
        </p:spPr>
        <p:txBody>
          <a:bodyPr vert="horz" wrap="square" lIns="0" tIns="0" rIns="0" bIns="0" numCol="1" anchor="t" anchorCtr="0" compatLnSpc="1">
            <a:spAutoFit/>
          </a:bodyPr>
          <a:lstStyle/>
          <a:p>
            <a:r>
              <a:rPr lang="zh-CN" altLang="en-US" sz="3200" dirty="0" smtClean="0">
                <a:solidFill>
                  <a:schemeClr val="accent1"/>
                </a:solidFill>
                <a:latin typeface="+mn-lt"/>
                <a:ea typeface="+mn-ea"/>
                <a:cs typeface="+mn-ea"/>
                <a:sym typeface="+mn-lt"/>
              </a:rPr>
              <a:t>项目把控</a:t>
            </a:r>
          </a:p>
        </p:txBody>
      </p:sp>
      <p:sp>
        <p:nvSpPr>
          <p:cNvPr id="4" name="矩形 3"/>
          <p:cNvSpPr/>
          <p:nvPr/>
        </p:nvSpPr>
        <p:spPr bwMode="auto">
          <a:xfrm>
            <a:off x="314326" y="266701"/>
            <a:ext cx="114300" cy="457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2" name="TextBox 13"/>
          <p:cNvSpPr txBox="1"/>
          <p:nvPr/>
        </p:nvSpPr>
        <p:spPr>
          <a:xfrm flipH="1">
            <a:off x="969592" y="1988840"/>
            <a:ext cx="2786907" cy="367030"/>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1800" dirty="0" smtClean="0">
                <a:solidFill>
                  <a:schemeClr val="accent1"/>
                </a:solidFill>
                <a:latin typeface="+mn-lt"/>
                <a:ea typeface="+mn-ea"/>
                <a:cs typeface="+mn-ea"/>
                <a:sym typeface="微软雅黑" panose="020B0503020204020204" pitchFamily="34" charset="-122"/>
              </a:rPr>
              <a:t>项目把控</a:t>
            </a:r>
          </a:p>
        </p:txBody>
      </p:sp>
      <p:sp>
        <p:nvSpPr>
          <p:cNvPr id="5" name="TextBox 14"/>
          <p:cNvSpPr txBox="1"/>
          <p:nvPr/>
        </p:nvSpPr>
        <p:spPr>
          <a:xfrm>
            <a:off x="969645" y="2569329"/>
            <a:ext cx="9469120" cy="2011045"/>
          </a:xfrm>
          <a:prstGeom prst="rect">
            <a:avLst/>
          </a:prstGeom>
          <a:noFill/>
        </p:spPr>
        <p:txBody>
          <a:bodyPr wrap="square" rtlCol="0">
            <a:spAutoFit/>
          </a:bodyPr>
          <a:lstStyle/>
          <a:p>
            <a:pPr marL="342900" indent="-342900">
              <a:lnSpc>
                <a:spcPct val="130000"/>
              </a:lnSpc>
              <a:buFont typeface="+mj-lt"/>
              <a:buAutoNum type="arabicPeriod"/>
            </a:pPr>
            <a:r>
              <a:rPr lang="zh-CN" altLang="en-US" sz="1600" dirty="0">
                <a:solidFill>
                  <a:schemeClr val="accent1"/>
                </a:solidFill>
                <a:latin typeface="+mn-lt"/>
                <a:ea typeface="+mn-ea"/>
                <a:cs typeface="+mn-ea"/>
                <a:sym typeface="微软雅黑" panose="020B0503020204020204" pitchFamily="34" charset="-122"/>
              </a:rPr>
              <a:t>独立负责项目日常工作，确保工作在预算范围内按时优质地完成。</a:t>
            </a:r>
          </a:p>
          <a:p>
            <a:pPr marL="342900" indent="-342900">
              <a:lnSpc>
                <a:spcPct val="130000"/>
              </a:lnSpc>
              <a:buFont typeface="+mj-lt"/>
              <a:buAutoNum type="arabicPeriod"/>
            </a:pPr>
            <a:r>
              <a:rPr lang="zh-CN" altLang="en-US" sz="1600" dirty="0">
                <a:solidFill>
                  <a:schemeClr val="accent1"/>
                </a:solidFill>
                <a:latin typeface="+mn-lt"/>
                <a:ea typeface="+mn-ea"/>
                <a:cs typeface="+mn-ea"/>
                <a:sym typeface="微软雅黑" panose="020B0503020204020204" pitchFamily="34" charset="-122"/>
              </a:rPr>
              <a:t>与现场沟通，了解功能的整体需求。并与现场保持一定的联系，即时反馈阶段性的成果和即时更改现场提出的合理需求</a:t>
            </a:r>
            <a:endParaRPr lang="en-US" altLang="zh-CN" sz="1600" dirty="0">
              <a:solidFill>
                <a:schemeClr val="accent1"/>
              </a:solidFill>
              <a:latin typeface="+mn-lt"/>
              <a:ea typeface="+mn-ea"/>
              <a:cs typeface="+mn-ea"/>
              <a:sym typeface="微软雅黑" panose="020B0503020204020204" pitchFamily="34" charset="-122"/>
            </a:endParaRPr>
          </a:p>
          <a:p>
            <a:pPr marL="342900" indent="-342900">
              <a:lnSpc>
                <a:spcPct val="130000"/>
              </a:lnSpc>
              <a:buFont typeface="+mj-lt"/>
              <a:buAutoNum type="arabicPeriod"/>
            </a:pPr>
            <a:r>
              <a:rPr lang="zh-CN" altLang="en-US" sz="1600" dirty="0">
                <a:solidFill>
                  <a:schemeClr val="accent1"/>
                </a:solidFill>
                <a:latin typeface="+mn-lt"/>
                <a:ea typeface="+mn-ea"/>
                <a:cs typeface="+mn-ea"/>
                <a:sym typeface="微软雅黑" panose="020B0503020204020204" pitchFamily="34" charset="-122"/>
              </a:rPr>
              <a:t>根据任务紧急程度，制定项目开发计划，量化任务，分步骤处理任务。</a:t>
            </a:r>
          </a:p>
          <a:p>
            <a:pPr marL="342900" indent="-342900">
              <a:lnSpc>
                <a:spcPct val="130000"/>
              </a:lnSpc>
              <a:buFont typeface="+mj-lt"/>
              <a:buAutoNum type="arabicPeriod"/>
            </a:pPr>
            <a:r>
              <a:rPr lang="zh-CN" altLang="en-US" sz="1600" dirty="0">
                <a:solidFill>
                  <a:schemeClr val="accent1"/>
                </a:solidFill>
                <a:latin typeface="+mn-lt"/>
                <a:ea typeface="+mn-ea"/>
                <a:cs typeface="+mn-ea"/>
                <a:sym typeface="微软雅黑" panose="020B0503020204020204" pitchFamily="34" charset="-122"/>
              </a:rPr>
              <a:t>定期向薛经理汇报项目工作进度以及项目开发过程中的难题。</a:t>
            </a:r>
          </a:p>
          <a:p>
            <a:pPr marL="342900" indent="-342900">
              <a:lnSpc>
                <a:spcPct val="130000"/>
              </a:lnSpc>
              <a:buFont typeface="+mj-lt"/>
              <a:buAutoNum type="arabicPeriod"/>
            </a:pPr>
            <a:r>
              <a:rPr lang="zh-CN" altLang="en-US" sz="1600" dirty="0">
                <a:solidFill>
                  <a:schemeClr val="accent1"/>
                </a:solidFill>
                <a:latin typeface="+mn-lt"/>
                <a:ea typeface="+mn-ea"/>
                <a:cs typeface="+mn-ea"/>
                <a:sym typeface="微软雅黑" panose="020B0503020204020204" pitchFamily="34" charset="-122"/>
              </a:rPr>
              <a:t>功能上线后，跟踪任务需求反馈，及时调整功能处理逻辑，保证现场正常使用</a:t>
            </a:r>
            <a:r>
              <a:rPr lang="zh-CN" altLang="en-US" sz="1600" dirty="0" smtClean="0">
                <a:solidFill>
                  <a:schemeClr val="accent1"/>
                </a:solidFill>
                <a:latin typeface="+mn-lt"/>
                <a:ea typeface="+mn-ea"/>
                <a:cs typeface="+mn-ea"/>
                <a:sym typeface="微软雅黑" panose="020B0503020204020204" pitchFamily="34" charset="-122"/>
              </a:rPr>
              <a:t>。</a:t>
            </a:r>
            <a:endParaRPr lang="zh-CN" altLang="en-US" sz="1600" dirty="0">
              <a:solidFill>
                <a:schemeClr val="accent1"/>
              </a:solidFill>
              <a:latin typeface="+mn-lt"/>
              <a:ea typeface="+mn-ea"/>
              <a:cs typeface="+mn-ea"/>
              <a:sym typeface="微软雅黑" panose="020B0503020204020204" pitchFamily="34" charset="-122"/>
            </a:endParaRPr>
          </a:p>
        </p:txBody>
      </p:sp>
      <p:cxnSp>
        <p:nvCxnSpPr>
          <p:cNvPr id="9" name="直接连接符 8"/>
          <p:cNvCxnSpPr/>
          <p:nvPr/>
        </p:nvCxnSpPr>
        <p:spPr>
          <a:xfrm flipH="1">
            <a:off x="826135" y="2579390"/>
            <a:ext cx="95961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Tm="8726">
        <p14:prism/>
      </p:transition>
    </mc:Choice>
    <mc:Fallback xmlns="">
      <p:transition spd="slow" advTm="872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
                                        <p:tgtEl>
                                          <p:spTgt spid="5"/>
                                        </p:tgtEl>
                                      </p:cBhvr>
                                    </p:animEffect>
                                  </p:childTnLst>
                                </p:cTn>
                              </p:par>
                              <p:par>
                                <p:cTn id="11" presetID="22" presetClass="entr" presetSubtype="2" fill="hold" nodeType="withEffect">
                                  <p:stCondLst>
                                    <p:cond delay="40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54965" y="247436"/>
            <a:ext cx="6324333" cy="492125"/>
          </a:xfrm>
          <a:prstGeom prst="rect">
            <a:avLst/>
          </a:prstGeom>
          <a:noFill/>
          <a:ln>
            <a:noFill/>
          </a:ln>
        </p:spPr>
        <p:txBody>
          <a:bodyPr vert="horz" wrap="square" lIns="0" tIns="0" rIns="0" bIns="0" numCol="1" anchor="t" anchorCtr="0" compatLnSpc="1">
            <a:spAutoFit/>
          </a:bodyPr>
          <a:lstStyle/>
          <a:p>
            <a:r>
              <a:rPr lang="zh-CN" altLang="en-US" sz="3200" dirty="0" smtClean="0">
                <a:solidFill>
                  <a:schemeClr val="accent1"/>
                </a:solidFill>
                <a:cs typeface="+mn-ea"/>
                <a:sym typeface="+mn-lt"/>
              </a:rPr>
              <a:t>项目管理</a:t>
            </a:r>
            <a:endParaRPr lang="zh-CN" altLang="en-US" sz="3200" dirty="0">
              <a:solidFill>
                <a:schemeClr val="accent1"/>
              </a:solidFill>
              <a:cs typeface="+mn-ea"/>
              <a:sym typeface="+mn-lt"/>
            </a:endParaRPr>
          </a:p>
        </p:txBody>
      </p:sp>
      <p:sp>
        <p:nvSpPr>
          <p:cNvPr id="4" name="矩形 3"/>
          <p:cNvSpPr/>
          <p:nvPr/>
        </p:nvSpPr>
        <p:spPr bwMode="auto">
          <a:xfrm>
            <a:off x="314326" y="266701"/>
            <a:ext cx="114300" cy="457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27" name="Oval 5"/>
          <p:cNvSpPr>
            <a:spLocks noChangeArrowheads="1"/>
          </p:cNvSpPr>
          <p:nvPr/>
        </p:nvSpPr>
        <p:spPr bwMode="auto">
          <a:xfrm>
            <a:off x="5593330" y="1973299"/>
            <a:ext cx="1066800" cy="1058863"/>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rgbClr val="FFFFFF"/>
              </a:solidFill>
              <a:latin typeface="+mn-lt"/>
              <a:ea typeface="+mn-ea"/>
              <a:cs typeface="+mn-ea"/>
            </a:endParaRPr>
          </a:p>
        </p:txBody>
      </p:sp>
      <p:sp>
        <p:nvSpPr>
          <p:cNvPr id="28" name="Oval 6"/>
          <p:cNvSpPr>
            <a:spLocks noChangeArrowheads="1"/>
          </p:cNvSpPr>
          <p:nvPr/>
        </p:nvSpPr>
        <p:spPr bwMode="auto">
          <a:xfrm>
            <a:off x="5660318" y="3630316"/>
            <a:ext cx="1066800" cy="1058862"/>
          </a:xfrm>
          <a:prstGeom prst="ellipse">
            <a:avLst/>
          </a:prstGeom>
          <a:gradFill flip="none" rotWithShape="1">
            <a:gsLst>
              <a:gs pos="0">
                <a:srgbClr val="4C4746"/>
              </a:gs>
              <a:gs pos="47000">
                <a:schemeClr val="bg2"/>
              </a:gs>
              <a:gs pos="100000">
                <a:srgbClr val="726968"/>
              </a:gs>
            </a:gsLst>
            <a:lin ang="16200000" scaled="0"/>
            <a:tileRect/>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rgbClr val="FFFFFF"/>
              </a:solidFill>
              <a:latin typeface="+mn-lt"/>
              <a:ea typeface="+mn-ea"/>
              <a:cs typeface="+mn-ea"/>
            </a:endParaRPr>
          </a:p>
        </p:txBody>
      </p:sp>
      <p:sp>
        <p:nvSpPr>
          <p:cNvPr id="32" name="Freeform 10"/>
          <p:cNvSpPr>
            <a:spLocks noEditPoints="1"/>
          </p:cNvSpPr>
          <p:nvPr/>
        </p:nvSpPr>
        <p:spPr bwMode="auto">
          <a:xfrm flipH="1">
            <a:off x="5323455" y="2333662"/>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1"/>
              </a:solidFill>
            </a:endParaRPr>
          </a:p>
        </p:txBody>
      </p:sp>
      <p:sp>
        <p:nvSpPr>
          <p:cNvPr id="33" name="Freeform 11"/>
          <p:cNvSpPr>
            <a:spLocks noEditPoints="1"/>
          </p:cNvSpPr>
          <p:nvPr/>
        </p:nvSpPr>
        <p:spPr bwMode="auto">
          <a:xfrm flipH="1">
            <a:off x="6727118" y="4037033"/>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2"/>
              </a:solidFill>
            </a:endParaRPr>
          </a:p>
        </p:txBody>
      </p:sp>
      <p:sp>
        <p:nvSpPr>
          <p:cNvPr id="37" name="TextBox 20"/>
          <p:cNvSpPr txBox="1">
            <a:spLocks noChangeArrowheads="1"/>
          </p:cNvSpPr>
          <p:nvPr/>
        </p:nvSpPr>
        <p:spPr bwMode="auto">
          <a:xfrm flipH="1">
            <a:off x="5745321" y="2189391"/>
            <a:ext cx="7556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4000">
                <a:solidFill>
                  <a:schemeClr val="accent2"/>
                </a:solidFill>
                <a:latin typeface="+mj-ea"/>
                <a:ea typeface="+mj-ea"/>
              </a:rPr>
              <a:t>1</a:t>
            </a:r>
            <a:endParaRPr lang="en-US" sz="4000" dirty="0">
              <a:solidFill>
                <a:schemeClr val="accent2"/>
              </a:solidFill>
              <a:latin typeface="+mj-ea"/>
              <a:ea typeface="+mj-ea"/>
            </a:endParaRPr>
          </a:p>
        </p:txBody>
      </p:sp>
      <p:sp>
        <p:nvSpPr>
          <p:cNvPr id="38" name="TextBox 21"/>
          <p:cNvSpPr txBox="1">
            <a:spLocks noChangeArrowheads="1"/>
          </p:cNvSpPr>
          <p:nvPr/>
        </p:nvSpPr>
        <p:spPr bwMode="auto">
          <a:xfrm flipH="1">
            <a:off x="5769447" y="3839582"/>
            <a:ext cx="7572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4000" dirty="0">
                <a:solidFill>
                  <a:schemeClr val="accent2"/>
                </a:solidFill>
                <a:latin typeface="+mj-ea"/>
                <a:ea typeface="+mj-ea"/>
              </a:rPr>
              <a:t>2</a:t>
            </a:r>
          </a:p>
        </p:txBody>
      </p:sp>
      <p:sp>
        <p:nvSpPr>
          <p:cNvPr id="42" name="矩形 25"/>
          <p:cNvSpPr>
            <a:spLocks noChangeArrowheads="1"/>
          </p:cNvSpPr>
          <p:nvPr/>
        </p:nvSpPr>
        <p:spPr bwMode="auto">
          <a:xfrm>
            <a:off x="1562671" y="2250946"/>
            <a:ext cx="37052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accent1"/>
                </a:solidFill>
                <a:latin typeface="+mn-lt"/>
                <a:ea typeface="+mn-ea"/>
                <a:cs typeface="+mn-ea"/>
                <a:sym typeface="微软雅黑" panose="020B0503020204020204" pitchFamily="34" charset="-122"/>
              </a:rPr>
              <a:t>合理安排项目小组成员的工作，分发任务使各成员工作都能达到一定的饱满度。</a:t>
            </a:r>
          </a:p>
        </p:txBody>
      </p:sp>
      <p:sp>
        <p:nvSpPr>
          <p:cNvPr id="43" name="矩形 42"/>
          <p:cNvSpPr>
            <a:spLocks noChangeArrowheads="1"/>
          </p:cNvSpPr>
          <p:nvPr/>
        </p:nvSpPr>
        <p:spPr bwMode="auto">
          <a:xfrm>
            <a:off x="7022917" y="4008859"/>
            <a:ext cx="34687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accent1"/>
                </a:solidFill>
                <a:latin typeface="+mn-lt"/>
                <a:ea typeface="+mn-ea"/>
                <a:cs typeface="+mn-ea"/>
                <a:sym typeface="微软雅黑" panose="020B0503020204020204" pitchFamily="34" charset="-122"/>
              </a:rPr>
              <a:t>跟踪任务进度，把控代码质量，协助解决疑难问题，保证任务顺利完成</a:t>
            </a:r>
            <a:r>
              <a:rPr lang="zh-CN" altLang="en-US" sz="1600" dirty="0">
                <a:solidFill>
                  <a:schemeClr val="accent1"/>
                </a:solidFill>
                <a:latin typeface="+mn-lt"/>
                <a:ea typeface="+mn-ea"/>
                <a:cs typeface="+mn-ea"/>
              </a:rPr>
              <a:t>。</a:t>
            </a:r>
          </a:p>
        </p:txBody>
      </p:sp>
    </p:spTree>
    <p:extLst>
      <p:ext uri="{BB962C8B-B14F-4D97-AF65-F5344CB8AC3E}">
        <p14:creationId xmlns:p14="http://schemas.microsoft.com/office/powerpoint/2010/main" val="1557916309"/>
      </p:ext>
    </p:extLst>
  </p:cSld>
  <p:clrMapOvr>
    <a:masterClrMapping/>
  </p:clrMapOvr>
  <mc:AlternateContent xmlns:mc="http://schemas.openxmlformats.org/markup-compatibility/2006" xmlns:p14="http://schemas.microsoft.com/office/powerpoint/2010/main">
    <mc:Choice Requires="p14">
      <p:transition spd="slow" advTm="8726">
        <p14:prism/>
      </p:transition>
    </mc:Choice>
    <mc:Fallback xmlns="">
      <p:transition spd="slow" advTm="8726">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54965" y="247436"/>
            <a:ext cx="6324333" cy="492125"/>
          </a:xfrm>
          <a:prstGeom prst="rect">
            <a:avLst/>
          </a:prstGeom>
          <a:noFill/>
          <a:ln>
            <a:noFill/>
          </a:ln>
        </p:spPr>
        <p:txBody>
          <a:bodyPr vert="horz" wrap="square" lIns="0" tIns="0" rIns="0" bIns="0" numCol="1" anchor="t" anchorCtr="0" compatLnSpc="1">
            <a:spAutoFit/>
          </a:bodyPr>
          <a:lstStyle/>
          <a:p>
            <a:r>
              <a:rPr lang="zh-CN" altLang="en-US" sz="3200" dirty="0" smtClean="0">
                <a:solidFill>
                  <a:schemeClr val="accent1"/>
                </a:solidFill>
                <a:latin typeface="+mn-lt"/>
                <a:ea typeface="+mn-ea"/>
                <a:cs typeface="+mn-ea"/>
                <a:sym typeface="+mn-lt"/>
              </a:rPr>
              <a:t>协作能力</a:t>
            </a:r>
          </a:p>
        </p:txBody>
      </p:sp>
      <p:sp>
        <p:nvSpPr>
          <p:cNvPr id="4" name="矩形 3"/>
          <p:cNvSpPr/>
          <p:nvPr/>
        </p:nvSpPr>
        <p:spPr bwMode="auto">
          <a:xfrm>
            <a:off x="314326" y="266701"/>
            <a:ext cx="114300" cy="457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12" name="矩形 3"/>
          <p:cNvSpPr/>
          <p:nvPr/>
        </p:nvSpPr>
        <p:spPr>
          <a:xfrm>
            <a:off x="2813455" y="1916832"/>
            <a:ext cx="5544616" cy="114604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TextBox 24"/>
          <p:cNvSpPr txBox="1"/>
          <p:nvPr/>
        </p:nvSpPr>
        <p:spPr>
          <a:xfrm>
            <a:off x="3893431" y="2212340"/>
            <a:ext cx="4197350" cy="497700"/>
          </a:xfrm>
          <a:prstGeom prst="rect">
            <a:avLst/>
          </a:prstGeom>
          <a:noFill/>
        </p:spPr>
        <p:txBody>
          <a:bodyPr wrap="square" lIns="0" tIns="0" rIns="0" bIns="0" rtlCol="0">
            <a:spAutoFit/>
          </a:bodyPr>
          <a:lstStyle/>
          <a:p>
            <a:pPr algn="just">
              <a:lnSpc>
                <a:spcPts val="2000"/>
              </a:lnSpc>
            </a:pPr>
            <a:r>
              <a:rPr lang="zh-CN" altLang="en-US" sz="1600" dirty="0">
                <a:solidFill>
                  <a:schemeClr val="accent1"/>
                </a:solidFill>
                <a:latin typeface="+mn-lt"/>
                <a:ea typeface="+mn-ea"/>
                <a:cs typeface="+mn-ea"/>
                <a:sym typeface="微软雅黑" panose="020B0503020204020204" pitchFamily="34" charset="-122"/>
              </a:rPr>
              <a:t>协同其他部门处理有异议或者影响范围较大的问题或者需求，提升规避风险的能力。</a:t>
            </a:r>
            <a:endParaRPr lang="en-US" altLang="zh-CN" sz="1600" dirty="0">
              <a:solidFill>
                <a:schemeClr val="accent1"/>
              </a:solidFill>
              <a:latin typeface="+mn-lt"/>
              <a:ea typeface="+mn-ea"/>
              <a:cs typeface="+mn-ea"/>
              <a:sym typeface="微软雅黑" panose="020B0503020204020204" pitchFamily="34" charset="-122"/>
            </a:endParaRPr>
          </a:p>
        </p:txBody>
      </p:sp>
      <p:sp>
        <p:nvSpPr>
          <p:cNvPr id="26" name="文本框 26"/>
          <p:cNvSpPr txBox="1"/>
          <p:nvPr/>
        </p:nvSpPr>
        <p:spPr>
          <a:xfrm>
            <a:off x="2922025" y="2132856"/>
            <a:ext cx="971550" cy="706755"/>
          </a:xfrm>
          <a:prstGeom prst="rect">
            <a:avLst/>
          </a:prstGeom>
          <a:noFill/>
        </p:spPr>
        <p:txBody>
          <a:bodyPr wrap="square" rtlCol="0">
            <a:spAutoFit/>
          </a:bodyPr>
          <a:lstStyle/>
          <a:p>
            <a:pPr algn="ctr"/>
            <a:r>
              <a:rPr lang="en-US" altLang="zh-CN" sz="4000" b="1" spc="100" dirty="0">
                <a:solidFill>
                  <a:srgbClr val="405F8F"/>
                </a:solidFill>
                <a:latin typeface="微软雅黑" panose="020B0503020204020204" pitchFamily="34" charset="-122"/>
                <a:ea typeface="微软雅黑" panose="020B0503020204020204" pitchFamily="34" charset="-122"/>
                <a:cs typeface="+mn-ea"/>
                <a:sym typeface="微软雅黑" panose="020B0503020204020204" pitchFamily="34" charset="-122"/>
              </a:rPr>
              <a:t>01</a:t>
            </a:r>
          </a:p>
        </p:txBody>
      </p:sp>
      <p:sp>
        <p:nvSpPr>
          <p:cNvPr id="30" name="矩形 3"/>
          <p:cNvSpPr/>
          <p:nvPr/>
        </p:nvSpPr>
        <p:spPr>
          <a:xfrm>
            <a:off x="2794967" y="3651112"/>
            <a:ext cx="5544616" cy="114604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1" name="TextBox 30"/>
          <p:cNvSpPr txBox="1"/>
          <p:nvPr/>
        </p:nvSpPr>
        <p:spPr>
          <a:xfrm>
            <a:off x="3893431" y="3797855"/>
            <a:ext cx="4197350" cy="754181"/>
          </a:xfrm>
          <a:prstGeom prst="rect">
            <a:avLst/>
          </a:prstGeom>
          <a:noFill/>
        </p:spPr>
        <p:txBody>
          <a:bodyPr wrap="square" lIns="0" tIns="0" rIns="0" bIns="0" rtlCol="0">
            <a:spAutoFit/>
          </a:bodyPr>
          <a:lstStyle/>
          <a:p>
            <a:pPr algn="just">
              <a:lnSpc>
                <a:spcPts val="2000"/>
              </a:lnSpc>
            </a:pPr>
            <a:r>
              <a:rPr lang="zh-CN" altLang="en-US" sz="1600" dirty="0">
                <a:solidFill>
                  <a:schemeClr val="accent1"/>
                </a:solidFill>
                <a:latin typeface="+mn-lt"/>
                <a:ea typeface="+mn-ea"/>
                <a:cs typeface="+mn-ea"/>
                <a:sym typeface="微软雅黑" panose="020B0503020204020204" pitchFamily="34" charset="-122"/>
              </a:rPr>
              <a:t>协助同事分析难点、疑点问题，分析问题产生的原因及影响范围，给出建设性建议，解决疑难问题。</a:t>
            </a:r>
            <a:endParaRPr lang="en-US" altLang="zh-CN" sz="1600" dirty="0">
              <a:solidFill>
                <a:schemeClr val="accent1"/>
              </a:solidFill>
              <a:latin typeface="+mn-lt"/>
              <a:ea typeface="+mn-ea"/>
              <a:cs typeface="+mn-ea"/>
              <a:sym typeface="微软雅黑" panose="020B0503020204020204" pitchFamily="34" charset="-122"/>
            </a:endParaRPr>
          </a:p>
        </p:txBody>
      </p:sp>
      <p:sp>
        <p:nvSpPr>
          <p:cNvPr id="32" name="文本框 26"/>
          <p:cNvSpPr txBox="1"/>
          <p:nvPr/>
        </p:nvSpPr>
        <p:spPr>
          <a:xfrm>
            <a:off x="2922025" y="3795128"/>
            <a:ext cx="971550" cy="706755"/>
          </a:xfrm>
          <a:prstGeom prst="rect">
            <a:avLst/>
          </a:prstGeom>
          <a:noFill/>
        </p:spPr>
        <p:txBody>
          <a:bodyPr wrap="square" rtlCol="0">
            <a:spAutoFit/>
          </a:bodyPr>
          <a:lstStyle/>
          <a:p>
            <a:pPr algn="ctr"/>
            <a:r>
              <a:rPr lang="en-US" altLang="zh-CN" sz="4000" b="1" spc="100" dirty="0" smtClean="0">
                <a:solidFill>
                  <a:srgbClr val="405F8F"/>
                </a:solidFill>
                <a:latin typeface="微软雅黑" panose="020B0503020204020204" pitchFamily="34" charset="-122"/>
                <a:ea typeface="微软雅黑" panose="020B0503020204020204" pitchFamily="34" charset="-122"/>
                <a:cs typeface="+mn-ea"/>
                <a:sym typeface="微软雅黑" panose="020B0503020204020204" pitchFamily="34" charset="-122"/>
              </a:rPr>
              <a:t>02</a:t>
            </a:r>
            <a:endParaRPr lang="en-US" altLang="zh-CN" sz="4000" b="1" spc="100" dirty="0">
              <a:solidFill>
                <a:srgbClr val="405F8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advTm="8726">
        <p14:prism/>
      </p:transition>
    </mc:Choice>
    <mc:Fallback xmlns="">
      <p:transition spd="slow" advTm="872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par>
                          <p:cTn id="10" fill="hold">
                            <p:stCondLst>
                              <p:cond delay="1000"/>
                            </p:stCondLst>
                            <p:childTnLst>
                              <p:par>
                                <p:cTn id="11" presetID="53" presetClass="entr" presetSubtype="16" fill="hold" grpId="0" nodeType="afterEffect">
                                  <p:stCondLst>
                                    <p:cond delay="0"/>
                                  </p:stCondLst>
                                  <p:iterate type="lt">
                                    <p:tmPct val="20000"/>
                                  </p:iterate>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p:stCondLst>
                              <p:cond delay="1600"/>
                            </p:stCondLst>
                            <p:childTnLst>
                              <p:par>
                                <p:cTn id="17" presetID="55"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1000" fill="hold"/>
                                        <p:tgtEl>
                                          <p:spTgt spid="25"/>
                                        </p:tgtEl>
                                        <p:attrNameLst>
                                          <p:attrName>ppt_w</p:attrName>
                                        </p:attrNameLst>
                                      </p:cBhvr>
                                      <p:tavLst>
                                        <p:tav tm="0">
                                          <p:val>
                                            <p:strVal val="#ppt_w*0.70"/>
                                          </p:val>
                                        </p:tav>
                                        <p:tav tm="100000">
                                          <p:val>
                                            <p:strVal val="#ppt_w"/>
                                          </p:val>
                                        </p:tav>
                                      </p:tavLst>
                                    </p:anim>
                                    <p:anim calcmode="lin" valueType="num">
                                      <p:cBhvr>
                                        <p:cTn id="20" dur="1000" fill="hold"/>
                                        <p:tgtEl>
                                          <p:spTgt spid="25"/>
                                        </p:tgtEl>
                                        <p:attrNameLst>
                                          <p:attrName>ppt_h</p:attrName>
                                        </p:attrNameLst>
                                      </p:cBhvr>
                                      <p:tavLst>
                                        <p:tav tm="0">
                                          <p:val>
                                            <p:strVal val="#ppt_h"/>
                                          </p:val>
                                        </p:tav>
                                        <p:tav tm="100000">
                                          <p:val>
                                            <p:strVal val="#ppt_h"/>
                                          </p:val>
                                        </p:tav>
                                      </p:tavLst>
                                    </p:anim>
                                    <p:animEffect transition="in" filter="fade">
                                      <p:cBhvr>
                                        <p:cTn id="21" dur="1000"/>
                                        <p:tgtEl>
                                          <p:spTgt spid="25"/>
                                        </p:tgtEl>
                                      </p:cBhvr>
                                    </p:animEffect>
                                  </p:childTnLst>
                                </p:cTn>
                              </p:par>
                            </p:childTnLst>
                          </p:cTn>
                        </p:par>
                        <p:par>
                          <p:cTn id="22" fill="hold">
                            <p:stCondLst>
                              <p:cond delay="2600"/>
                            </p:stCondLst>
                            <p:childTnLst>
                              <p:par>
                                <p:cTn id="23" presetID="55" presetClass="entr" presetSubtype="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1000" fill="hold"/>
                                        <p:tgtEl>
                                          <p:spTgt spid="30"/>
                                        </p:tgtEl>
                                        <p:attrNameLst>
                                          <p:attrName>ppt_w</p:attrName>
                                        </p:attrNameLst>
                                      </p:cBhvr>
                                      <p:tavLst>
                                        <p:tav tm="0">
                                          <p:val>
                                            <p:strVal val="#ppt_w*0.70"/>
                                          </p:val>
                                        </p:tav>
                                        <p:tav tm="100000">
                                          <p:val>
                                            <p:strVal val="#ppt_w"/>
                                          </p:val>
                                        </p:tav>
                                      </p:tavLst>
                                    </p:anim>
                                    <p:anim calcmode="lin" valueType="num">
                                      <p:cBhvr>
                                        <p:cTn id="26" dur="1000" fill="hold"/>
                                        <p:tgtEl>
                                          <p:spTgt spid="30"/>
                                        </p:tgtEl>
                                        <p:attrNameLst>
                                          <p:attrName>ppt_h</p:attrName>
                                        </p:attrNameLst>
                                      </p:cBhvr>
                                      <p:tavLst>
                                        <p:tav tm="0">
                                          <p:val>
                                            <p:strVal val="#ppt_h"/>
                                          </p:val>
                                        </p:tav>
                                        <p:tav tm="100000">
                                          <p:val>
                                            <p:strVal val="#ppt_h"/>
                                          </p:val>
                                        </p:tav>
                                      </p:tavLst>
                                    </p:anim>
                                    <p:animEffect transition="in" filter="fade">
                                      <p:cBhvr>
                                        <p:cTn id="27" dur="1000"/>
                                        <p:tgtEl>
                                          <p:spTgt spid="30"/>
                                        </p:tgtEl>
                                      </p:cBhvr>
                                    </p:animEffect>
                                  </p:childTnLst>
                                </p:cTn>
                              </p:par>
                            </p:childTnLst>
                          </p:cTn>
                        </p:par>
                        <p:par>
                          <p:cTn id="28" fill="hold">
                            <p:stCondLst>
                              <p:cond delay="3600"/>
                            </p:stCondLst>
                            <p:childTnLst>
                              <p:par>
                                <p:cTn id="29" presetID="53" presetClass="entr" presetSubtype="16" fill="hold" grpId="0" nodeType="afterEffect">
                                  <p:stCondLst>
                                    <p:cond delay="0"/>
                                  </p:stCondLst>
                                  <p:iterate type="lt">
                                    <p:tmPct val="20000"/>
                                  </p:iterate>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Effect transition="in" filter="fade">
                                      <p:cBhvr>
                                        <p:cTn id="33" dur="500"/>
                                        <p:tgtEl>
                                          <p:spTgt spid="32"/>
                                        </p:tgtEl>
                                      </p:cBhvr>
                                    </p:animEffect>
                                  </p:childTnLst>
                                </p:cTn>
                              </p:par>
                            </p:childTnLst>
                          </p:cTn>
                        </p:par>
                        <p:par>
                          <p:cTn id="34" fill="hold">
                            <p:stCondLst>
                              <p:cond delay="4200"/>
                            </p:stCondLst>
                            <p:childTnLst>
                              <p:par>
                                <p:cTn id="35" presetID="55" presetClass="entr" presetSubtype="0"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p:cTn id="37" dur="1000" fill="hold"/>
                                        <p:tgtEl>
                                          <p:spTgt spid="31"/>
                                        </p:tgtEl>
                                        <p:attrNameLst>
                                          <p:attrName>ppt_w</p:attrName>
                                        </p:attrNameLst>
                                      </p:cBhvr>
                                      <p:tavLst>
                                        <p:tav tm="0">
                                          <p:val>
                                            <p:strVal val="#ppt_w*0.70"/>
                                          </p:val>
                                        </p:tav>
                                        <p:tav tm="100000">
                                          <p:val>
                                            <p:strVal val="#ppt_w"/>
                                          </p:val>
                                        </p:tav>
                                      </p:tavLst>
                                    </p:anim>
                                    <p:anim calcmode="lin" valueType="num">
                                      <p:cBhvr>
                                        <p:cTn id="38" dur="1000" fill="hold"/>
                                        <p:tgtEl>
                                          <p:spTgt spid="31"/>
                                        </p:tgtEl>
                                        <p:attrNameLst>
                                          <p:attrName>ppt_h</p:attrName>
                                        </p:attrNameLst>
                                      </p:cBhvr>
                                      <p:tavLst>
                                        <p:tav tm="0">
                                          <p:val>
                                            <p:strVal val="#ppt_h"/>
                                          </p:val>
                                        </p:tav>
                                        <p:tav tm="100000">
                                          <p:val>
                                            <p:strVal val="#ppt_h"/>
                                          </p:val>
                                        </p:tav>
                                      </p:tavLst>
                                    </p:anim>
                                    <p:animEffect transition="in" filter="fade">
                                      <p:cBhvr>
                                        <p:cTn id="3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5" grpId="0"/>
      <p:bldP spid="26" grpId="0"/>
      <p:bldP spid="30" grpId="0" bldLvl="0" animBg="1"/>
      <p:bldP spid="31"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bwMode="auto">
          <a:xfrm>
            <a:off x="0" y="1061030"/>
            <a:ext cx="3434085" cy="1575173"/>
          </a:xfrm>
          <a:prstGeom prst="rect">
            <a:avLst/>
          </a:prstGeom>
          <a:gradFill>
            <a:gsLst>
              <a:gs pos="0">
                <a:srgbClr val="1F95BF"/>
              </a:gs>
              <a:gs pos="48000">
                <a:schemeClr val="tx2"/>
              </a:gs>
              <a:gs pos="100000">
                <a:srgbClr val="2EB0DE"/>
              </a:gs>
            </a:gsLst>
            <a:lin ang="16200000" scaled="1"/>
          </a:gradFill>
          <a:ln w="12700" cap="flat">
            <a:noFill/>
            <a:prstDash val="solid"/>
            <a:miter lim="800000"/>
          </a:ln>
          <a:effec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66" name="矩形 65"/>
          <p:cNvSpPr/>
          <p:nvPr/>
        </p:nvSpPr>
        <p:spPr bwMode="auto">
          <a:xfrm>
            <a:off x="3521122" y="1061030"/>
            <a:ext cx="345011" cy="1575173"/>
          </a:xfrm>
          <a:prstGeom prst="rect">
            <a:avLst/>
          </a:prstGeom>
          <a:gradFill flip="none" rotWithShape="1">
            <a:gsLst>
              <a:gs pos="0">
                <a:srgbClr val="4C4746"/>
              </a:gs>
              <a:gs pos="47000">
                <a:schemeClr val="bg2"/>
              </a:gs>
              <a:gs pos="100000">
                <a:srgbClr val="726968"/>
              </a:gs>
            </a:gsLst>
            <a:lin ang="16200000" scaled="0"/>
            <a:tileRect/>
          </a:gradFill>
          <a:ln w="12700" cap="flat">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68" name="文本框 67"/>
          <p:cNvSpPr txBox="1">
            <a:spLocks noChangeArrowheads="1"/>
          </p:cNvSpPr>
          <p:nvPr>
            <p:custDataLst>
              <p:tags r:id="rId1"/>
            </p:custDataLst>
          </p:nvPr>
        </p:nvSpPr>
        <p:spPr bwMode="auto">
          <a:xfrm>
            <a:off x="4082157" y="1290883"/>
            <a:ext cx="6735121" cy="94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defRPr/>
            </a:pPr>
            <a:r>
              <a:rPr lang="zh-CN" altLang="en-US" sz="6600" b="1" dirty="0" smtClean="0">
                <a:solidFill>
                  <a:srgbClr val="424554"/>
                </a:solidFill>
                <a:latin typeface="+mn-lt"/>
                <a:ea typeface="+mn-ea"/>
                <a:cs typeface="+mn-ea"/>
                <a:sym typeface="+mn-lt"/>
              </a:rPr>
              <a:t>未来规划</a:t>
            </a:r>
          </a:p>
        </p:txBody>
      </p:sp>
      <p:sp>
        <p:nvSpPr>
          <p:cNvPr id="69" name="文本框 68"/>
          <p:cNvSpPr txBox="1"/>
          <p:nvPr/>
        </p:nvSpPr>
        <p:spPr>
          <a:xfrm>
            <a:off x="720063" y="992564"/>
            <a:ext cx="1807210" cy="1861185"/>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1500" b="0" i="0" u="none" strike="noStrike" kern="1200" cap="none" spc="0" normalizeH="0" baseline="0" noProof="0" dirty="0" smtClean="0">
                <a:ln>
                  <a:noFill/>
                </a:ln>
                <a:solidFill>
                  <a:srgbClr val="F6F6F6"/>
                </a:solidFill>
                <a:effectLst/>
                <a:uLnTx/>
                <a:uFillTx/>
                <a:latin typeface="+mn-lt"/>
                <a:ea typeface="+mn-ea"/>
                <a:cs typeface="+mn-ea"/>
                <a:sym typeface="+mn-lt"/>
              </a:rPr>
              <a:t>03</a:t>
            </a:r>
            <a:endParaRPr kumimoji="0" lang="zh-CN" altLang="en-US" sz="11500" b="0" i="0" u="none" strike="noStrike" kern="1200" cap="none" spc="0" normalizeH="0" baseline="0" noProof="0" dirty="0">
              <a:ln>
                <a:noFill/>
              </a:ln>
              <a:solidFill>
                <a:srgbClr val="F6F6F6"/>
              </a:solidFill>
              <a:effectLst/>
              <a:uLnTx/>
              <a:uFillTx/>
              <a:latin typeface="+mn-lt"/>
              <a:ea typeface="+mn-ea"/>
              <a:cs typeface="+mn-ea"/>
              <a:sym typeface="+mn-lt"/>
            </a:endParaRPr>
          </a:p>
        </p:txBody>
      </p:sp>
      <p:sp>
        <p:nvSpPr>
          <p:cNvPr id="80" name="矩形 79"/>
          <p:cNvSpPr/>
          <p:nvPr/>
        </p:nvSpPr>
        <p:spPr bwMode="auto">
          <a:xfrm>
            <a:off x="4082158" y="5377218"/>
            <a:ext cx="8114606" cy="121660"/>
          </a:xfrm>
          <a:prstGeom prst="rect">
            <a:avLst/>
          </a:prstGeom>
          <a:gradFill>
            <a:gsLst>
              <a:gs pos="0">
                <a:srgbClr val="1F95BF"/>
              </a:gs>
              <a:gs pos="48000">
                <a:schemeClr val="tx2"/>
              </a:gs>
              <a:gs pos="100000">
                <a:srgbClr val="2EB0DE"/>
              </a:gs>
            </a:gsLst>
            <a:lin ang="16200000" scaled="1"/>
          </a:gradFill>
          <a:ln w="12700" cap="flat">
            <a:noFill/>
            <a:prstDash val="solid"/>
            <a:miter lim="800000"/>
          </a:ln>
          <a:effec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2" name="TextBox 69"/>
          <p:cNvSpPr txBox="1"/>
          <p:nvPr/>
        </p:nvSpPr>
        <p:spPr>
          <a:xfrm>
            <a:off x="4541520" y="4211320"/>
            <a:ext cx="3031490" cy="36830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pPr lvl="0">
              <a:defRPr/>
            </a:pPr>
            <a:r>
              <a:rPr lang="zh-CN" altLang="en-US" sz="1800" dirty="0">
                <a:solidFill>
                  <a:srgbClr val="424554"/>
                </a:solidFill>
                <a:latin typeface="+mn-lt"/>
                <a:cs typeface="+mn-ea"/>
                <a:sym typeface="+mn-lt"/>
              </a:rPr>
              <a:t>提升业务能力</a:t>
            </a:r>
          </a:p>
        </p:txBody>
      </p:sp>
      <p:sp>
        <p:nvSpPr>
          <p:cNvPr id="73" name="TextBox 70"/>
          <p:cNvSpPr txBox="1"/>
          <p:nvPr/>
        </p:nvSpPr>
        <p:spPr>
          <a:xfrm>
            <a:off x="7149374" y="4174884"/>
            <a:ext cx="2478663" cy="368300"/>
          </a:xfrm>
          <a:prstGeom prst="rect">
            <a:avLst/>
          </a:prstGeom>
          <a:noFill/>
        </p:spPr>
        <p:txBody>
          <a:bodyPr wrap="square" rtlCol="0">
            <a:spAutoFit/>
          </a:bodyPr>
          <a:lstStyle>
            <a:defPPr>
              <a:defRPr lang="zh-CN"/>
            </a:defPPr>
            <a:lvl1pPr>
              <a:defRPr sz="2000">
                <a:solidFill>
                  <a:schemeClr val="accent1"/>
                </a:solidFill>
                <a:latin typeface="+mj-ea"/>
                <a:ea typeface="+mj-ea"/>
              </a:defRPr>
            </a:lvl1pPr>
          </a:lstStyle>
          <a:p>
            <a:pPr lvl="0"/>
            <a:r>
              <a:rPr lang="zh-CN" altLang="en-US" sz="1800" dirty="0">
                <a:solidFill>
                  <a:srgbClr val="424554"/>
                </a:solidFill>
                <a:latin typeface="+mn-lt"/>
                <a:ea typeface="+mn-ea"/>
                <a:cs typeface="+mn-ea"/>
                <a:sym typeface="+mn-lt"/>
              </a:rPr>
              <a:t>提高技术能力</a:t>
            </a:r>
          </a:p>
        </p:txBody>
      </p:sp>
      <p:sp>
        <p:nvSpPr>
          <p:cNvPr id="3" name="Freeform 18"/>
          <p:cNvSpPr>
            <a:spLocks noEditPoints="1"/>
          </p:cNvSpPr>
          <p:nvPr/>
        </p:nvSpPr>
        <p:spPr bwMode="auto">
          <a:xfrm>
            <a:off x="4273258" y="4246423"/>
            <a:ext cx="268288" cy="268288"/>
          </a:xfrm>
          <a:custGeom>
            <a:avLst/>
            <a:gdLst>
              <a:gd name="T0" fmla="*/ 117 w 235"/>
              <a:gd name="T1" fmla="*/ 0 h 234"/>
              <a:gd name="T2" fmla="*/ 235 w 235"/>
              <a:gd name="T3" fmla="*/ 117 h 234"/>
              <a:gd name="T4" fmla="*/ 117 w 235"/>
              <a:gd name="T5" fmla="*/ 234 h 234"/>
              <a:gd name="T6" fmla="*/ 0 w 235"/>
              <a:gd name="T7" fmla="*/ 117 h 234"/>
              <a:gd name="T8" fmla="*/ 117 w 235"/>
              <a:gd name="T9" fmla="*/ 0 h 234"/>
              <a:gd name="T10" fmla="*/ 99 w 235"/>
              <a:gd name="T11" fmla="*/ 199 h 234"/>
              <a:gd name="T12" fmla="*/ 135 w 235"/>
              <a:gd name="T13" fmla="*/ 199 h 234"/>
              <a:gd name="T14" fmla="*/ 135 w 235"/>
              <a:gd name="T15" fmla="*/ 136 h 234"/>
              <a:gd name="T16" fmla="*/ 199 w 235"/>
              <a:gd name="T17" fmla="*/ 136 h 234"/>
              <a:gd name="T18" fmla="*/ 199 w 235"/>
              <a:gd name="T19" fmla="*/ 99 h 234"/>
              <a:gd name="T20" fmla="*/ 135 w 235"/>
              <a:gd name="T21" fmla="*/ 99 h 234"/>
              <a:gd name="T22" fmla="*/ 135 w 235"/>
              <a:gd name="T23" fmla="*/ 35 h 234"/>
              <a:gd name="T24" fmla="*/ 99 w 235"/>
              <a:gd name="T25" fmla="*/ 35 h 234"/>
              <a:gd name="T26" fmla="*/ 99 w 235"/>
              <a:gd name="T27" fmla="*/ 99 h 234"/>
              <a:gd name="T28" fmla="*/ 35 w 235"/>
              <a:gd name="T29" fmla="*/ 99 h 234"/>
              <a:gd name="T30" fmla="*/ 35 w 235"/>
              <a:gd name="T31" fmla="*/ 136 h 234"/>
              <a:gd name="T32" fmla="*/ 99 w 235"/>
              <a:gd name="T33" fmla="*/ 136 h 234"/>
              <a:gd name="T34" fmla="*/ 99 w 235"/>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234">
                <a:moveTo>
                  <a:pt x="117" y="0"/>
                </a:moveTo>
                <a:cubicBezTo>
                  <a:pt x="182" y="0"/>
                  <a:pt x="235" y="52"/>
                  <a:pt x="235" y="117"/>
                </a:cubicBezTo>
                <a:cubicBezTo>
                  <a:pt x="235" y="182"/>
                  <a:pt x="182" y="234"/>
                  <a:pt x="117" y="234"/>
                </a:cubicBezTo>
                <a:cubicBezTo>
                  <a:pt x="53" y="234"/>
                  <a:pt x="0" y="182"/>
                  <a:pt x="0" y="117"/>
                </a:cubicBezTo>
                <a:cubicBezTo>
                  <a:pt x="0" y="52"/>
                  <a:pt x="53"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24554"/>
              </a:solidFill>
              <a:effectLst/>
              <a:uLnTx/>
              <a:uFillTx/>
              <a:latin typeface="+mn-lt"/>
              <a:ea typeface="+mn-ea"/>
              <a:cs typeface="+mn-ea"/>
              <a:sym typeface="+mn-lt"/>
            </a:endParaRPr>
          </a:p>
        </p:txBody>
      </p:sp>
      <p:sp>
        <p:nvSpPr>
          <p:cNvPr id="75" name="Freeform 19"/>
          <p:cNvSpPr>
            <a:spLocks noEditPoints="1"/>
          </p:cNvSpPr>
          <p:nvPr/>
        </p:nvSpPr>
        <p:spPr bwMode="auto">
          <a:xfrm>
            <a:off x="6881087" y="4246423"/>
            <a:ext cx="268288" cy="268288"/>
          </a:xfrm>
          <a:custGeom>
            <a:avLst/>
            <a:gdLst>
              <a:gd name="T0" fmla="*/ 117 w 235"/>
              <a:gd name="T1" fmla="*/ 0 h 234"/>
              <a:gd name="T2" fmla="*/ 235 w 235"/>
              <a:gd name="T3" fmla="*/ 117 h 234"/>
              <a:gd name="T4" fmla="*/ 117 w 235"/>
              <a:gd name="T5" fmla="*/ 234 h 234"/>
              <a:gd name="T6" fmla="*/ 0 w 235"/>
              <a:gd name="T7" fmla="*/ 117 h 234"/>
              <a:gd name="T8" fmla="*/ 117 w 235"/>
              <a:gd name="T9" fmla="*/ 0 h 234"/>
              <a:gd name="T10" fmla="*/ 99 w 235"/>
              <a:gd name="T11" fmla="*/ 199 h 234"/>
              <a:gd name="T12" fmla="*/ 135 w 235"/>
              <a:gd name="T13" fmla="*/ 199 h 234"/>
              <a:gd name="T14" fmla="*/ 135 w 235"/>
              <a:gd name="T15" fmla="*/ 136 h 234"/>
              <a:gd name="T16" fmla="*/ 199 w 235"/>
              <a:gd name="T17" fmla="*/ 136 h 234"/>
              <a:gd name="T18" fmla="*/ 199 w 235"/>
              <a:gd name="T19" fmla="*/ 98 h 234"/>
              <a:gd name="T20" fmla="*/ 135 w 235"/>
              <a:gd name="T21" fmla="*/ 98 h 234"/>
              <a:gd name="T22" fmla="*/ 135 w 235"/>
              <a:gd name="T23" fmla="*/ 35 h 234"/>
              <a:gd name="T24" fmla="*/ 99 w 235"/>
              <a:gd name="T25" fmla="*/ 35 h 234"/>
              <a:gd name="T26" fmla="*/ 99 w 235"/>
              <a:gd name="T27" fmla="*/ 98 h 234"/>
              <a:gd name="T28" fmla="*/ 35 w 235"/>
              <a:gd name="T29" fmla="*/ 98 h 234"/>
              <a:gd name="T30" fmla="*/ 35 w 235"/>
              <a:gd name="T31" fmla="*/ 136 h 234"/>
              <a:gd name="T32" fmla="*/ 99 w 235"/>
              <a:gd name="T33" fmla="*/ 136 h 234"/>
              <a:gd name="T34" fmla="*/ 99 w 235"/>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234">
                <a:moveTo>
                  <a:pt x="117" y="0"/>
                </a:moveTo>
                <a:cubicBezTo>
                  <a:pt x="182" y="0"/>
                  <a:pt x="235" y="52"/>
                  <a:pt x="235" y="117"/>
                </a:cubicBezTo>
                <a:cubicBezTo>
                  <a:pt x="235" y="182"/>
                  <a:pt x="182" y="234"/>
                  <a:pt x="117" y="234"/>
                </a:cubicBezTo>
                <a:cubicBezTo>
                  <a:pt x="53" y="234"/>
                  <a:pt x="0" y="182"/>
                  <a:pt x="0" y="117"/>
                </a:cubicBezTo>
                <a:cubicBezTo>
                  <a:pt x="0" y="52"/>
                  <a:pt x="53"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24554"/>
              </a:solidFill>
              <a:effectLst/>
              <a:uLnTx/>
              <a:uFillTx/>
              <a:latin typeface="+mn-lt"/>
              <a:ea typeface="+mn-ea"/>
              <a:cs typeface="+mn-ea"/>
              <a:sym typeface="+mn-lt"/>
            </a:endParaRPr>
          </a:p>
        </p:txBody>
      </p:sp>
      <p:sp>
        <p:nvSpPr>
          <p:cNvPr id="4" name="TextBox 70"/>
          <p:cNvSpPr txBox="1"/>
          <p:nvPr/>
        </p:nvSpPr>
        <p:spPr>
          <a:xfrm>
            <a:off x="9142004" y="4158374"/>
            <a:ext cx="2478663" cy="368300"/>
          </a:xfrm>
          <a:prstGeom prst="rect">
            <a:avLst/>
          </a:prstGeom>
          <a:noFill/>
        </p:spPr>
        <p:txBody>
          <a:bodyPr wrap="square" rtlCol="0">
            <a:spAutoFit/>
          </a:bodyPr>
          <a:lstStyle>
            <a:defPPr>
              <a:defRPr lang="zh-CN"/>
            </a:defPPr>
            <a:lvl1pPr>
              <a:defRPr sz="2000">
                <a:solidFill>
                  <a:schemeClr val="accent1"/>
                </a:solidFill>
                <a:latin typeface="+mj-ea"/>
                <a:ea typeface="+mj-ea"/>
              </a:defRPr>
            </a:lvl1pPr>
          </a:lstStyle>
          <a:p>
            <a:pPr lvl="0"/>
            <a:r>
              <a:rPr lang="zh-CN" altLang="en-US" sz="1800" dirty="0">
                <a:solidFill>
                  <a:srgbClr val="424554"/>
                </a:solidFill>
                <a:latin typeface="+mn-lt"/>
                <a:ea typeface="+mn-ea"/>
                <a:cs typeface="+mn-ea"/>
                <a:sym typeface="+mn-lt"/>
              </a:rPr>
              <a:t>提高综合能力</a:t>
            </a:r>
          </a:p>
        </p:txBody>
      </p:sp>
      <p:sp>
        <p:nvSpPr>
          <p:cNvPr id="5" name="Freeform 19"/>
          <p:cNvSpPr>
            <a:spLocks noEditPoints="1"/>
          </p:cNvSpPr>
          <p:nvPr/>
        </p:nvSpPr>
        <p:spPr bwMode="auto">
          <a:xfrm>
            <a:off x="8873717" y="4229913"/>
            <a:ext cx="268288" cy="268288"/>
          </a:xfrm>
          <a:custGeom>
            <a:avLst/>
            <a:gdLst>
              <a:gd name="T0" fmla="*/ 117 w 235"/>
              <a:gd name="T1" fmla="*/ 0 h 234"/>
              <a:gd name="T2" fmla="*/ 235 w 235"/>
              <a:gd name="T3" fmla="*/ 117 h 234"/>
              <a:gd name="T4" fmla="*/ 117 w 235"/>
              <a:gd name="T5" fmla="*/ 234 h 234"/>
              <a:gd name="T6" fmla="*/ 0 w 235"/>
              <a:gd name="T7" fmla="*/ 117 h 234"/>
              <a:gd name="T8" fmla="*/ 117 w 235"/>
              <a:gd name="T9" fmla="*/ 0 h 234"/>
              <a:gd name="T10" fmla="*/ 99 w 235"/>
              <a:gd name="T11" fmla="*/ 199 h 234"/>
              <a:gd name="T12" fmla="*/ 135 w 235"/>
              <a:gd name="T13" fmla="*/ 199 h 234"/>
              <a:gd name="T14" fmla="*/ 135 w 235"/>
              <a:gd name="T15" fmla="*/ 136 h 234"/>
              <a:gd name="T16" fmla="*/ 199 w 235"/>
              <a:gd name="T17" fmla="*/ 136 h 234"/>
              <a:gd name="T18" fmla="*/ 199 w 235"/>
              <a:gd name="T19" fmla="*/ 98 h 234"/>
              <a:gd name="T20" fmla="*/ 135 w 235"/>
              <a:gd name="T21" fmla="*/ 98 h 234"/>
              <a:gd name="T22" fmla="*/ 135 w 235"/>
              <a:gd name="T23" fmla="*/ 35 h 234"/>
              <a:gd name="T24" fmla="*/ 99 w 235"/>
              <a:gd name="T25" fmla="*/ 35 h 234"/>
              <a:gd name="T26" fmla="*/ 99 w 235"/>
              <a:gd name="T27" fmla="*/ 98 h 234"/>
              <a:gd name="T28" fmla="*/ 35 w 235"/>
              <a:gd name="T29" fmla="*/ 98 h 234"/>
              <a:gd name="T30" fmla="*/ 35 w 235"/>
              <a:gd name="T31" fmla="*/ 136 h 234"/>
              <a:gd name="T32" fmla="*/ 99 w 235"/>
              <a:gd name="T33" fmla="*/ 136 h 234"/>
              <a:gd name="T34" fmla="*/ 99 w 235"/>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234">
                <a:moveTo>
                  <a:pt x="117" y="0"/>
                </a:moveTo>
                <a:cubicBezTo>
                  <a:pt x="182" y="0"/>
                  <a:pt x="235" y="52"/>
                  <a:pt x="235" y="117"/>
                </a:cubicBezTo>
                <a:cubicBezTo>
                  <a:pt x="235" y="182"/>
                  <a:pt x="182" y="234"/>
                  <a:pt x="117" y="234"/>
                </a:cubicBezTo>
                <a:cubicBezTo>
                  <a:pt x="53" y="234"/>
                  <a:pt x="0" y="182"/>
                  <a:pt x="0" y="117"/>
                </a:cubicBezTo>
                <a:cubicBezTo>
                  <a:pt x="0" y="52"/>
                  <a:pt x="53"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24554"/>
              </a:solidFill>
              <a:effectLst/>
              <a:uLnTx/>
              <a:uFillTx/>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advTm="8726">
        <p14:prism/>
      </p:transition>
    </mc:Choice>
    <mc:Fallback xmlns="">
      <p:transition spd="slow" advTm="8726">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54965" y="247436"/>
            <a:ext cx="6324333" cy="492125"/>
          </a:xfrm>
          <a:prstGeom prst="rect">
            <a:avLst/>
          </a:prstGeom>
          <a:noFill/>
          <a:ln>
            <a:noFill/>
          </a:ln>
        </p:spPr>
        <p:txBody>
          <a:bodyPr vert="horz" wrap="square" lIns="0" tIns="0" rIns="0" bIns="0" numCol="1" anchor="t" anchorCtr="0" compatLnSpc="1">
            <a:spAutoFit/>
          </a:bodyPr>
          <a:lstStyle/>
          <a:p>
            <a:r>
              <a:rPr lang="zh-CN" altLang="en-US" sz="3200" dirty="0" smtClean="0">
                <a:solidFill>
                  <a:schemeClr val="accent1"/>
                </a:solidFill>
                <a:latin typeface="+mn-lt"/>
                <a:ea typeface="+mn-ea"/>
                <a:cs typeface="+mn-ea"/>
                <a:sym typeface="+mn-lt"/>
              </a:rPr>
              <a:t>未来工作计划</a:t>
            </a:r>
            <a:endParaRPr lang="zh-CN" altLang="en-US" sz="3200" dirty="0">
              <a:solidFill>
                <a:schemeClr val="accent1"/>
              </a:solidFill>
              <a:latin typeface="+mn-lt"/>
              <a:ea typeface="+mn-ea"/>
              <a:cs typeface="+mn-ea"/>
              <a:sym typeface="+mn-lt"/>
            </a:endParaRPr>
          </a:p>
        </p:txBody>
      </p:sp>
      <p:sp>
        <p:nvSpPr>
          <p:cNvPr id="4" name="矩形 3"/>
          <p:cNvSpPr/>
          <p:nvPr/>
        </p:nvSpPr>
        <p:spPr bwMode="auto">
          <a:xfrm>
            <a:off x="314326" y="266701"/>
            <a:ext cx="114300" cy="457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5" name="Text Box 269"/>
          <p:cNvSpPr txBox="1"/>
          <p:nvPr/>
        </p:nvSpPr>
        <p:spPr>
          <a:xfrm>
            <a:off x="1733969" y="4887459"/>
            <a:ext cx="2905485" cy="1322070"/>
          </a:xfrm>
          <a:prstGeom prst="rect">
            <a:avLst/>
          </a:prstGeom>
          <a:noFill/>
        </p:spPr>
        <p:txBody>
          <a:bodyPr wrap="square" rtlCol="0">
            <a:spAutoFit/>
          </a:bodyPr>
          <a:lstStyle>
            <a:defPPr>
              <a:defRPr lang="zh-CN"/>
            </a:defPPr>
            <a:lvl1pPr algn="just">
              <a:defRPr sz="2000">
                <a:solidFill>
                  <a:schemeClr val="tx2"/>
                </a:solidFill>
                <a:latin typeface="+mn-ea"/>
                <a:ea typeface="+mn-ea"/>
              </a:defRPr>
            </a:lvl1pPr>
          </a:lstStyle>
          <a:p>
            <a:r>
              <a:rPr lang="zh-CN" sz="1600" dirty="0">
                <a:solidFill>
                  <a:schemeClr val="accent1"/>
                </a:solidFill>
                <a:latin typeface="+mn-lt"/>
                <a:cs typeface="+mn-ea"/>
                <a:sym typeface="+mn-lt"/>
              </a:rPr>
              <a:t>在熟悉登记业务基础上，深入了解便民业务、自然资源和规划局电子政务业务及国土行业业务，整体了解不动产相关业务。</a:t>
            </a:r>
          </a:p>
        </p:txBody>
      </p:sp>
      <p:sp>
        <p:nvSpPr>
          <p:cNvPr id="6" name="Freeform 10"/>
          <p:cNvSpPr>
            <a:spLocks noEditPoints="1"/>
          </p:cNvSpPr>
          <p:nvPr/>
        </p:nvSpPr>
        <p:spPr bwMode="auto">
          <a:xfrm>
            <a:off x="833307" y="1656334"/>
            <a:ext cx="1419457" cy="2509781"/>
          </a:xfrm>
          <a:custGeom>
            <a:avLst/>
            <a:gdLst>
              <a:gd name="T0" fmla="*/ 988 w 2410"/>
              <a:gd name="T1" fmla="*/ 0 h 4251"/>
              <a:gd name="T2" fmla="*/ 1323 w 2410"/>
              <a:gd name="T3" fmla="*/ 335 h 4251"/>
              <a:gd name="T4" fmla="*/ 988 w 2410"/>
              <a:gd name="T5" fmla="*/ 670 h 4251"/>
              <a:gd name="T6" fmla="*/ 653 w 2410"/>
              <a:gd name="T7" fmla="*/ 335 h 4251"/>
              <a:gd name="T8" fmla="*/ 988 w 2410"/>
              <a:gd name="T9" fmla="*/ 0 h 4251"/>
              <a:gd name="T10" fmla="*/ 670 w 2410"/>
              <a:gd name="T11" fmla="*/ 917 h 4251"/>
              <a:gd name="T12" fmla="*/ 1244 w 2410"/>
              <a:gd name="T13" fmla="*/ 882 h 4251"/>
              <a:gd name="T14" fmla="*/ 2002 w 2410"/>
              <a:gd name="T15" fmla="*/ 1085 h 4251"/>
              <a:gd name="T16" fmla="*/ 2152 w 2410"/>
              <a:gd name="T17" fmla="*/ 1438 h 4251"/>
              <a:gd name="T18" fmla="*/ 1332 w 2410"/>
              <a:gd name="T19" fmla="*/ 1367 h 4251"/>
              <a:gd name="T20" fmla="*/ 1341 w 2410"/>
              <a:gd name="T21" fmla="*/ 1949 h 4251"/>
              <a:gd name="T22" fmla="*/ 2020 w 2410"/>
              <a:gd name="T23" fmla="*/ 2126 h 4251"/>
              <a:gd name="T24" fmla="*/ 2196 w 2410"/>
              <a:gd name="T25" fmla="*/ 2372 h 4251"/>
              <a:gd name="T26" fmla="*/ 2364 w 2410"/>
              <a:gd name="T27" fmla="*/ 2990 h 4251"/>
              <a:gd name="T28" fmla="*/ 1976 w 2410"/>
              <a:gd name="T29" fmla="*/ 3087 h 4251"/>
              <a:gd name="T30" fmla="*/ 1791 w 2410"/>
              <a:gd name="T31" fmla="*/ 2443 h 4251"/>
              <a:gd name="T32" fmla="*/ 1067 w 2410"/>
              <a:gd name="T33" fmla="*/ 2302 h 4251"/>
              <a:gd name="T34" fmla="*/ 1023 w 2410"/>
              <a:gd name="T35" fmla="*/ 2364 h 4251"/>
              <a:gd name="T36" fmla="*/ 979 w 2410"/>
              <a:gd name="T37" fmla="*/ 4031 h 4251"/>
              <a:gd name="T38" fmla="*/ 600 w 2410"/>
              <a:gd name="T39" fmla="*/ 4013 h 4251"/>
              <a:gd name="T40" fmla="*/ 618 w 2410"/>
              <a:gd name="T41" fmla="*/ 1385 h 4251"/>
              <a:gd name="T42" fmla="*/ 388 w 2410"/>
              <a:gd name="T43" fmla="*/ 1552 h 4251"/>
              <a:gd name="T44" fmla="*/ 415 w 2410"/>
              <a:gd name="T45" fmla="*/ 2037 h 4251"/>
              <a:gd name="T46" fmla="*/ 44 w 2410"/>
              <a:gd name="T47" fmla="*/ 2055 h 4251"/>
              <a:gd name="T48" fmla="*/ 0 w 2410"/>
              <a:gd name="T49" fmla="*/ 1499 h 4251"/>
              <a:gd name="T50" fmla="*/ 150 w 2410"/>
              <a:gd name="T51" fmla="*/ 1270 h 4251"/>
              <a:gd name="T52" fmla="*/ 670 w 2410"/>
              <a:gd name="T53" fmla="*/ 917 h 4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10" h="4251">
                <a:moveTo>
                  <a:pt x="988" y="0"/>
                </a:moveTo>
                <a:cubicBezTo>
                  <a:pt x="1173" y="0"/>
                  <a:pt x="1323" y="150"/>
                  <a:pt x="1323" y="335"/>
                </a:cubicBezTo>
                <a:cubicBezTo>
                  <a:pt x="1323" y="520"/>
                  <a:pt x="1173" y="670"/>
                  <a:pt x="988" y="670"/>
                </a:cubicBezTo>
                <a:cubicBezTo>
                  <a:pt x="803" y="670"/>
                  <a:pt x="653" y="520"/>
                  <a:pt x="653" y="335"/>
                </a:cubicBezTo>
                <a:cubicBezTo>
                  <a:pt x="653" y="150"/>
                  <a:pt x="803" y="0"/>
                  <a:pt x="988" y="0"/>
                </a:cubicBezTo>
                <a:close/>
                <a:moveTo>
                  <a:pt x="670" y="917"/>
                </a:moveTo>
                <a:cubicBezTo>
                  <a:pt x="859" y="740"/>
                  <a:pt x="1050" y="736"/>
                  <a:pt x="1244" y="882"/>
                </a:cubicBezTo>
                <a:cubicBezTo>
                  <a:pt x="1499" y="1067"/>
                  <a:pt x="1752" y="1135"/>
                  <a:pt x="2002" y="1085"/>
                </a:cubicBezTo>
                <a:cubicBezTo>
                  <a:pt x="2276" y="1023"/>
                  <a:pt x="2363" y="1358"/>
                  <a:pt x="2152" y="1438"/>
                </a:cubicBezTo>
                <a:cubicBezTo>
                  <a:pt x="1879" y="1496"/>
                  <a:pt x="1605" y="1473"/>
                  <a:pt x="1332" y="1367"/>
                </a:cubicBezTo>
                <a:cubicBezTo>
                  <a:pt x="1335" y="1561"/>
                  <a:pt x="1338" y="1755"/>
                  <a:pt x="1341" y="1949"/>
                </a:cubicBezTo>
                <a:cubicBezTo>
                  <a:pt x="1567" y="2008"/>
                  <a:pt x="1793" y="2067"/>
                  <a:pt x="2020" y="2126"/>
                </a:cubicBezTo>
                <a:cubicBezTo>
                  <a:pt x="2122" y="2153"/>
                  <a:pt x="2159" y="2262"/>
                  <a:pt x="2196" y="2372"/>
                </a:cubicBezTo>
                <a:cubicBezTo>
                  <a:pt x="2252" y="2578"/>
                  <a:pt x="2308" y="2784"/>
                  <a:pt x="2364" y="2990"/>
                </a:cubicBezTo>
                <a:cubicBezTo>
                  <a:pt x="2410" y="3266"/>
                  <a:pt x="2061" y="3341"/>
                  <a:pt x="1976" y="3087"/>
                </a:cubicBezTo>
                <a:cubicBezTo>
                  <a:pt x="1914" y="2872"/>
                  <a:pt x="1852" y="2658"/>
                  <a:pt x="1791" y="2443"/>
                </a:cubicBezTo>
                <a:cubicBezTo>
                  <a:pt x="1549" y="2396"/>
                  <a:pt x="1308" y="2349"/>
                  <a:pt x="1067" y="2302"/>
                </a:cubicBezTo>
                <a:cubicBezTo>
                  <a:pt x="1032" y="2296"/>
                  <a:pt x="1023" y="2317"/>
                  <a:pt x="1023" y="2364"/>
                </a:cubicBezTo>
                <a:cubicBezTo>
                  <a:pt x="1009" y="2919"/>
                  <a:pt x="994" y="3475"/>
                  <a:pt x="979" y="4031"/>
                </a:cubicBezTo>
                <a:cubicBezTo>
                  <a:pt x="972" y="4251"/>
                  <a:pt x="597" y="4212"/>
                  <a:pt x="600" y="4013"/>
                </a:cubicBezTo>
                <a:cubicBezTo>
                  <a:pt x="666" y="3134"/>
                  <a:pt x="687" y="2257"/>
                  <a:pt x="618" y="1385"/>
                </a:cubicBezTo>
                <a:cubicBezTo>
                  <a:pt x="541" y="1441"/>
                  <a:pt x="465" y="1496"/>
                  <a:pt x="388" y="1552"/>
                </a:cubicBezTo>
                <a:cubicBezTo>
                  <a:pt x="397" y="1714"/>
                  <a:pt x="406" y="1876"/>
                  <a:pt x="415" y="2037"/>
                </a:cubicBezTo>
                <a:cubicBezTo>
                  <a:pt x="385" y="2216"/>
                  <a:pt x="96" y="2239"/>
                  <a:pt x="44" y="2055"/>
                </a:cubicBezTo>
                <a:cubicBezTo>
                  <a:pt x="30" y="1870"/>
                  <a:pt x="15" y="1685"/>
                  <a:pt x="0" y="1499"/>
                </a:cubicBezTo>
                <a:cubicBezTo>
                  <a:pt x="17" y="1419"/>
                  <a:pt x="44" y="1339"/>
                  <a:pt x="150" y="1270"/>
                </a:cubicBezTo>
                <a:cubicBezTo>
                  <a:pt x="324" y="1152"/>
                  <a:pt x="497" y="1035"/>
                  <a:pt x="670" y="917"/>
                </a:cubicBezTo>
                <a:close/>
              </a:path>
            </a:pathLst>
          </a:custGeom>
          <a:gradFill flip="none" rotWithShape="1">
            <a:gsLst>
              <a:gs pos="0">
                <a:srgbClr val="4C4746"/>
              </a:gs>
              <a:gs pos="47000">
                <a:schemeClr val="bg2"/>
              </a:gs>
              <a:gs pos="100000">
                <a:srgbClr val="726968"/>
              </a:gs>
            </a:gsLst>
            <a:lin ang="16200000" scaled="0"/>
            <a:tileRect/>
          </a:gradFill>
          <a:ln w="12700" cap="flat">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bg1"/>
              </a:solidFill>
              <a:latin typeface="+mn-lt"/>
              <a:ea typeface="+mn-ea"/>
              <a:cs typeface="+mn-ea"/>
              <a:sym typeface="+mn-lt"/>
            </a:endParaRPr>
          </a:p>
        </p:txBody>
      </p:sp>
      <p:sp>
        <p:nvSpPr>
          <p:cNvPr id="7" name="Freeform 11"/>
          <p:cNvSpPr/>
          <p:nvPr/>
        </p:nvSpPr>
        <p:spPr bwMode="auto">
          <a:xfrm>
            <a:off x="3486647" y="2567206"/>
            <a:ext cx="1522413" cy="895350"/>
          </a:xfrm>
          <a:custGeom>
            <a:avLst/>
            <a:gdLst>
              <a:gd name="T0" fmla="*/ 0 w 2070"/>
              <a:gd name="T1" fmla="*/ 1214 h 1214"/>
              <a:gd name="T2" fmla="*/ 2070 w 2070"/>
              <a:gd name="T3" fmla="*/ 177 h 1214"/>
            </a:gdLst>
            <a:ahLst/>
            <a:cxnLst>
              <a:cxn ang="0">
                <a:pos x="T0" y="T1"/>
              </a:cxn>
              <a:cxn ang="0">
                <a:pos x="T2" y="T3"/>
              </a:cxn>
            </a:cxnLst>
            <a:rect l="0" t="0" r="r" b="b"/>
            <a:pathLst>
              <a:path w="2070" h="1214">
                <a:moveTo>
                  <a:pt x="0" y="1214"/>
                </a:moveTo>
                <a:cubicBezTo>
                  <a:pt x="269" y="321"/>
                  <a:pt x="979" y="0"/>
                  <a:pt x="2070" y="177"/>
                </a:cubicBezTo>
              </a:path>
            </a:pathLst>
          </a:custGeom>
          <a:noFill/>
          <a:ln w="9525" cap="flat">
            <a:solidFill>
              <a:schemeClr val="accent1"/>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8" name="TextBox 14"/>
          <p:cNvSpPr txBox="1"/>
          <p:nvPr/>
        </p:nvSpPr>
        <p:spPr>
          <a:xfrm>
            <a:off x="1901416" y="3958666"/>
            <a:ext cx="2421524" cy="427828"/>
          </a:xfrm>
          <a:prstGeom prst="rect">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defPPr>
              <a:defRPr lang="zh-CN"/>
            </a:defPPr>
            <a:lvl1pPr algn="r">
              <a:defRPr sz="2000">
                <a:solidFill>
                  <a:schemeClr val="bg1"/>
                </a:solidFill>
                <a:latin typeface="+mn-lt"/>
                <a:ea typeface="+mn-ea"/>
                <a:cs typeface="+mn-ea"/>
              </a:defRPr>
            </a:lvl1pPr>
          </a:lstStyle>
          <a:p>
            <a:pPr algn="ctr"/>
            <a:r>
              <a:rPr lang="zh-CN" altLang="en-US">
                <a:sym typeface="+mn-lt"/>
              </a:rPr>
              <a:t>步骤一</a:t>
            </a:r>
            <a:endParaRPr lang="zh-CN" altLang="en-US" dirty="0">
              <a:sym typeface="+mn-lt"/>
            </a:endParaRPr>
          </a:p>
        </p:txBody>
      </p:sp>
      <p:sp>
        <p:nvSpPr>
          <p:cNvPr id="9" name="TextBox 15"/>
          <p:cNvSpPr txBox="1"/>
          <p:nvPr/>
        </p:nvSpPr>
        <p:spPr>
          <a:xfrm>
            <a:off x="1901417" y="4459563"/>
            <a:ext cx="2252785" cy="398780"/>
          </a:xfrm>
          <a:prstGeom prst="rect">
            <a:avLst/>
          </a:prstGeom>
          <a:noFill/>
        </p:spPr>
        <p:txBody>
          <a:bodyPr wrap="square" rtlCol="0">
            <a:spAutoFit/>
          </a:bodyPr>
          <a:lstStyle>
            <a:defPPr>
              <a:defRPr lang="zh-CN"/>
            </a:defPPr>
            <a:lvl1pPr>
              <a:defRPr>
                <a:solidFill>
                  <a:schemeClr val="accent1"/>
                </a:solidFill>
                <a:latin typeface="+mj-ea"/>
                <a:ea typeface="+mj-ea"/>
              </a:defRPr>
            </a:lvl1pPr>
          </a:lstStyle>
          <a:p>
            <a:pPr algn="ctr"/>
            <a:r>
              <a:rPr lang="zh-CN" altLang="en-US" sz="2000" dirty="0">
                <a:solidFill>
                  <a:srgbClr val="000000"/>
                </a:solidFill>
                <a:latin typeface="+mn-lt"/>
                <a:ea typeface="+mn-ea"/>
                <a:cs typeface="+mn-ea"/>
                <a:sym typeface="+mn-lt"/>
              </a:rPr>
              <a:t>提升业务能力</a:t>
            </a:r>
          </a:p>
        </p:txBody>
      </p:sp>
      <p:sp>
        <p:nvSpPr>
          <p:cNvPr id="10" name="TextBox 14"/>
          <p:cNvSpPr txBox="1"/>
          <p:nvPr/>
        </p:nvSpPr>
        <p:spPr>
          <a:xfrm>
            <a:off x="5086350" y="3127039"/>
            <a:ext cx="2625806" cy="427828"/>
          </a:xfrm>
          <a:prstGeom prst="rect">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defPPr>
              <a:defRPr lang="zh-CN"/>
            </a:defPPr>
            <a:lvl1pPr algn="ctr">
              <a:defRPr sz="2000">
                <a:solidFill>
                  <a:schemeClr val="bg1"/>
                </a:solidFill>
                <a:latin typeface="+mn-lt"/>
                <a:ea typeface="+mn-ea"/>
                <a:cs typeface="+mn-ea"/>
              </a:defRPr>
            </a:lvl1pPr>
          </a:lstStyle>
          <a:p>
            <a:r>
              <a:rPr lang="zh-CN" altLang="en-US">
                <a:sym typeface="+mn-lt"/>
              </a:rPr>
              <a:t>步骤二</a:t>
            </a:r>
            <a:endParaRPr lang="zh-CN" altLang="en-US" dirty="0">
              <a:sym typeface="+mn-lt"/>
            </a:endParaRPr>
          </a:p>
        </p:txBody>
      </p:sp>
      <p:sp>
        <p:nvSpPr>
          <p:cNvPr id="11" name="TextBox 14"/>
          <p:cNvSpPr txBox="1"/>
          <p:nvPr/>
        </p:nvSpPr>
        <p:spPr>
          <a:xfrm>
            <a:off x="8676338" y="2201912"/>
            <a:ext cx="2528280" cy="427828"/>
          </a:xfrm>
          <a:prstGeom prst="rect">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defPPr>
              <a:defRPr lang="zh-CN"/>
            </a:defPPr>
            <a:lvl1pPr algn="ctr">
              <a:defRPr sz="2000">
                <a:solidFill>
                  <a:schemeClr val="bg1"/>
                </a:solidFill>
                <a:latin typeface="+mn-lt"/>
                <a:ea typeface="+mn-ea"/>
                <a:cs typeface="+mn-ea"/>
              </a:defRPr>
            </a:lvl1pPr>
          </a:lstStyle>
          <a:p>
            <a:r>
              <a:rPr lang="zh-CN" altLang="en-US">
                <a:sym typeface="+mn-lt"/>
              </a:rPr>
              <a:t>步骤三</a:t>
            </a:r>
            <a:endParaRPr lang="zh-CN" altLang="en-US" dirty="0">
              <a:sym typeface="+mn-lt"/>
            </a:endParaRPr>
          </a:p>
        </p:txBody>
      </p:sp>
      <p:sp>
        <p:nvSpPr>
          <p:cNvPr id="12" name="TextBox 15"/>
          <p:cNvSpPr txBox="1"/>
          <p:nvPr/>
        </p:nvSpPr>
        <p:spPr>
          <a:xfrm>
            <a:off x="5215255" y="3596005"/>
            <a:ext cx="2647315" cy="398780"/>
          </a:xfrm>
          <a:prstGeom prst="rect">
            <a:avLst/>
          </a:prstGeom>
          <a:noFill/>
        </p:spPr>
        <p:txBody>
          <a:bodyPr wrap="square" rtlCol="0">
            <a:spAutoFit/>
          </a:bodyPr>
          <a:lstStyle>
            <a:defPPr>
              <a:defRPr lang="zh-CN"/>
            </a:defPPr>
            <a:lvl1pPr algn="ctr">
              <a:defRPr sz="2000">
                <a:solidFill>
                  <a:schemeClr val="accent1"/>
                </a:solidFill>
                <a:latin typeface="+mj-ea"/>
                <a:ea typeface="+mj-ea"/>
              </a:defRPr>
            </a:lvl1pPr>
          </a:lstStyle>
          <a:p>
            <a:r>
              <a:rPr lang="zh-CN" altLang="en-US" dirty="0" smtClean="0">
                <a:solidFill>
                  <a:srgbClr val="000000"/>
                </a:solidFill>
                <a:latin typeface="+mn-lt"/>
                <a:ea typeface="+mn-ea"/>
                <a:cs typeface="+mn-ea"/>
                <a:sym typeface="+mn-lt"/>
              </a:rPr>
              <a:t>提高技术能力</a:t>
            </a:r>
          </a:p>
        </p:txBody>
      </p:sp>
      <p:sp>
        <p:nvSpPr>
          <p:cNvPr id="13" name="TextBox 15"/>
          <p:cNvSpPr txBox="1"/>
          <p:nvPr/>
        </p:nvSpPr>
        <p:spPr>
          <a:xfrm>
            <a:off x="8683302" y="2614689"/>
            <a:ext cx="2514352" cy="398780"/>
          </a:xfrm>
          <a:prstGeom prst="rect">
            <a:avLst/>
          </a:prstGeom>
          <a:noFill/>
        </p:spPr>
        <p:txBody>
          <a:bodyPr wrap="square" rtlCol="0">
            <a:spAutoFit/>
          </a:bodyPr>
          <a:lstStyle>
            <a:defPPr>
              <a:defRPr lang="zh-CN"/>
            </a:defPPr>
            <a:lvl1pPr algn="ctr">
              <a:defRPr sz="2000">
                <a:solidFill>
                  <a:schemeClr val="accent1"/>
                </a:solidFill>
                <a:latin typeface="+mj-ea"/>
                <a:ea typeface="+mj-ea"/>
              </a:defRPr>
            </a:lvl1pPr>
          </a:lstStyle>
          <a:p>
            <a:r>
              <a:rPr lang="zh-CN" altLang="en-US" dirty="0" smtClean="0">
                <a:solidFill>
                  <a:srgbClr val="000000"/>
                </a:solidFill>
                <a:latin typeface="+mn-lt"/>
                <a:ea typeface="+mn-ea"/>
                <a:cs typeface="+mn-ea"/>
                <a:sym typeface="+mn-lt"/>
              </a:rPr>
              <a:t>提高综合能力</a:t>
            </a:r>
          </a:p>
        </p:txBody>
      </p:sp>
      <p:sp>
        <p:nvSpPr>
          <p:cNvPr id="14" name="Freeform 11"/>
          <p:cNvSpPr/>
          <p:nvPr/>
        </p:nvSpPr>
        <p:spPr bwMode="auto">
          <a:xfrm>
            <a:off x="7348964" y="1816579"/>
            <a:ext cx="1522413" cy="895350"/>
          </a:xfrm>
          <a:custGeom>
            <a:avLst/>
            <a:gdLst>
              <a:gd name="T0" fmla="*/ 0 w 2070"/>
              <a:gd name="T1" fmla="*/ 1214 h 1214"/>
              <a:gd name="T2" fmla="*/ 2070 w 2070"/>
              <a:gd name="T3" fmla="*/ 177 h 1214"/>
            </a:gdLst>
            <a:ahLst/>
            <a:cxnLst>
              <a:cxn ang="0">
                <a:pos x="T0" y="T1"/>
              </a:cxn>
              <a:cxn ang="0">
                <a:pos x="T2" y="T3"/>
              </a:cxn>
            </a:cxnLst>
            <a:rect l="0" t="0" r="r" b="b"/>
            <a:pathLst>
              <a:path w="2070" h="1214">
                <a:moveTo>
                  <a:pt x="0" y="1214"/>
                </a:moveTo>
                <a:cubicBezTo>
                  <a:pt x="269" y="321"/>
                  <a:pt x="979" y="0"/>
                  <a:pt x="2070" y="177"/>
                </a:cubicBezTo>
              </a:path>
            </a:pathLst>
          </a:custGeom>
          <a:noFill/>
          <a:ln w="9525" cap="flat">
            <a:solidFill>
              <a:schemeClr val="accent1"/>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15" name="Text Box 269"/>
          <p:cNvSpPr txBox="1"/>
          <p:nvPr/>
        </p:nvSpPr>
        <p:spPr>
          <a:xfrm>
            <a:off x="4948653" y="4077072"/>
            <a:ext cx="3095499" cy="829945"/>
          </a:xfrm>
          <a:prstGeom prst="rect">
            <a:avLst/>
          </a:prstGeom>
          <a:noFill/>
        </p:spPr>
        <p:txBody>
          <a:bodyPr wrap="square" rtlCol="0">
            <a:spAutoFit/>
          </a:bodyPr>
          <a:lstStyle>
            <a:defPPr>
              <a:defRPr lang="zh-CN"/>
            </a:defPPr>
            <a:lvl1pPr algn="just">
              <a:defRPr sz="2000">
                <a:solidFill>
                  <a:schemeClr val="tx2"/>
                </a:solidFill>
                <a:latin typeface="+mn-ea"/>
                <a:ea typeface="+mn-ea"/>
              </a:defRPr>
            </a:lvl1pPr>
          </a:lstStyle>
          <a:p>
            <a:r>
              <a:rPr sz="1600" dirty="0">
                <a:solidFill>
                  <a:schemeClr val="accent1"/>
                </a:solidFill>
                <a:latin typeface="+mn-lt"/>
                <a:cs typeface="+mn-ea"/>
                <a:sym typeface="+mn-lt"/>
              </a:rPr>
              <a:t>深入学习前端技术、技术框架、软件测试三方面的技术知识，整体提高所用技能</a:t>
            </a:r>
            <a:r>
              <a:rPr lang="zh-CN" sz="1600" dirty="0">
                <a:solidFill>
                  <a:schemeClr val="accent1"/>
                </a:solidFill>
                <a:latin typeface="+mn-lt"/>
                <a:cs typeface="+mn-ea"/>
                <a:sym typeface="+mn-lt"/>
              </a:rPr>
              <a:t>。</a:t>
            </a:r>
          </a:p>
        </p:txBody>
      </p:sp>
      <p:sp>
        <p:nvSpPr>
          <p:cNvPr id="16" name="Text Box 269"/>
          <p:cNvSpPr txBox="1"/>
          <p:nvPr/>
        </p:nvSpPr>
        <p:spPr>
          <a:xfrm>
            <a:off x="8618017" y="3215878"/>
            <a:ext cx="2905485" cy="2553335"/>
          </a:xfrm>
          <a:prstGeom prst="rect">
            <a:avLst/>
          </a:prstGeom>
          <a:noFill/>
        </p:spPr>
        <p:txBody>
          <a:bodyPr wrap="square" rtlCol="0">
            <a:spAutoFit/>
          </a:bodyPr>
          <a:lstStyle>
            <a:defPPr>
              <a:defRPr lang="zh-CN"/>
            </a:defPPr>
            <a:lvl1pPr algn="just">
              <a:defRPr sz="2000">
                <a:solidFill>
                  <a:schemeClr val="tx2"/>
                </a:solidFill>
                <a:latin typeface="+mn-ea"/>
                <a:ea typeface="+mn-ea"/>
              </a:defRPr>
            </a:lvl1pPr>
          </a:lstStyle>
          <a:p>
            <a:r>
              <a:rPr lang="zh-CN" altLang="en-US" sz="1600" dirty="0">
                <a:solidFill>
                  <a:schemeClr val="accent1"/>
                </a:solidFill>
                <a:latin typeface="+mn-lt"/>
                <a:cs typeface="+mn-ea"/>
                <a:sym typeface="+mn-lt"/>
              </a:rPr>
              <a:t>独立负责整个软件项目，确保全部工作在计划范围内按时优质地完成；</a:t>
            </a:r>
          </a:p>
          <a:p>
            <a:r>
              <a:rPr lang="zh-CN" altLang="en-US" sz="1600" dirty="0">
                <a:solidFill>
                  <a:schemeClr val="accent1"/>
                </a:solidFill>
                <a:latin typeface="+mn-lt"/>
                <a:cs typeface="+mn-ea"/>
                <a:sym typeface="+mn-lt"/>
              </a:rPr>
              <a:t>能制定项目需求文档，量化任务，并合理分配给相应的人员，跟踪项目的进度，协调小组成员之间的合作；</a:t>
            </a:r>
          </a:p>
          <a:p>
            <a:r>
              <a:rPr lang="zh-CN" altLang="en-US" sz="1600" dirty="0">
                <a:solidFill>
                  <a:schemeClr val="accent1"/>
                </a:solidFill>
                <a:latin typeface="+mn-lt"/>
                <a:cs typeface="+mn-ea"/>
                <a:sym typeface="+mn-lt"/>
              </a:rPr>
              <a:t>提高自身技术和业务能力能有效沟通并快速的解决项目组成员所碰到的难题。</a:t>
            </a:r>
          </a:p>
        </p:txBody>
      </p:sp>
    </p:spTree>
  </p:cSld>
  <p:clrMapOvr>
    <a:masterClrMapping/>
  </p:clrMapOvr>
  <mc:AlternateContent xmlns:mc="http://schemas.openxmlformats.org/markup-compatibility/2006" xmlns:p14="http://schemas.microsoft.com/office/powerpoint/2010/main">
    <mc:Choice Requires="p14">
      <p:transition spd="slow" advTm="8726">
        <p14:prism/>
      </p:transition>
    </mc:Choice>
    <mc:Fallback xmlns="">
      <p:transition spd="slow" advTm="8726">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Lst>
          </a:blip>
          <a:srcRect/>
          <a:stretch>
            <a:fillRect/>
          </a:stretch>
        </p:blipFill>
        <p:spPr>
          <a:xfrm flipH="1">
            <a:off x="5379188" y="948988"/>
            <a:ext cx="6818369" cy="3733656"/>
          </a:xfrm>
          <a:prstGeom prst="rect">
            <a:avLst/>
          </a:prstGeom>
        </p:spPr>
      </p:pic>
      <p:sp>
        <p:nvSpPr>
          <p:cNvPr id="9" name="矩形 8"/>
          <p:cNvSpPr/>
          <p:nvPr/>
        </p:nvSpPr>
        <p:spPr bwMode="auto">
          <a:xfrm>
            <a:off x="1002959" y="3018299"/>
            <a:ext cx="7184448" cy="3186589"/>
          </a:xfrm>
          <a:prstGeom prst="rect">
            <a:avLst/>
          </a:prstGeom>
          <a:gradFill flip="none" rotWithShape="1">
            <a:gsLst>
              <a:gs pos="0">
                <a:srgbClr val="4C4746"/>
              </a:gs>
              <a:gs pos="47000">
                <a:schemeClr val="bg2"/>
              </a:gs>
              <a:gs pos="100000">
                <a:srgbClr val="726968"/>
              </a:gs>
            </a:gsLst>
            <a:lin ang="16200000" scaled="0"/>
            <a:tileRect/>
          </a:gradFill>
          <a:ln w="12700" cap="flat">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bg1"/>
              </a:solidFill>
              <a:latin typeface="+mn-lt"/>
              <a:ea typeface="+mn-ea"/>
              <a:cs typeface="+mn-ea"/>
              <a:sym typeface="+mn-lt"/>
            </a:endParaRPr>
          </a:p>
        </p:txBody>
      </p:sp>
      <p:sp>
        <p:nvSpPr>
          <p:cNvPr id="10" name="TextBox 2"/>
          <p:cNvSpPr txBox="1"/>
          <p:nvPr/>
        </p:nvSpPr>
        <p:spPr>
          <a:xfrm>
            <a:off x="1347267" y="3299633"/>
            <a:ext cx="6408092" cy="1886585"/>
          </a:xfrm>
          <a:prstGeom prst="rect">
            <a:avLst/>
          </a:prstGeom>
          <a:noFill/>
        </p:spPr>
        <p:txBody>
          <a:bodyPr wrap="square" rtlCol="0">
            <a:spAutoFit/>
          </a:bodyPr>
          <a:lstStyle>
            <a:defPPr>
              <a:defRPr lang="zh-CN"/>
            </a:defPPr>
            <a:lvl1pPr algn="just" fontAlgn="auto">
              <a:spcBef>
                <a:spcPts val="0"/>
              </a:spcBef>
              <a:spcAft>
                <a:spcPts val="0"/>
              </a:spcAft>
              <a:defRPr sz="2000" kern="0">
                <a:solidFill>
                  <a:sysClr val="windowText" lastClr="000000"/>
                </a:solidFill>
                <a:latin typeface="+mj-ea"/>
                <a:ea typeface="+mj-ea"/>
              </a:defRPr>
            </a:lvl1pPr>
          </a:lstStyle>
          <a:p>
            <a:pPr indent="507365">
              <a:lnSpc>
                <a:spcPts val="2800"/>
              </a:lnSpc>
            </a:pPr>
            <a:r>
              <a:rPr lang="zh-CN" altLang="en-US" dirty="0">
                <a:solidFill>
                  <a:schemeClr val="accent2"/>
                </a:solidFill>
                <a:latin typeface="+mn-lt"/>
                <a:ea typeface="+mn-ea"/>
                <a:cs typeface="+mn-ea"/>
                <a:sym typeface="+mn-lt"/>
              </a:rPr>
              <a:t> </a:t>
            </a:r>
            <a:r>
              <a:rPr lang="zh-CN" sz="1600" dirty="0" smtClean="0">
                <a:solidFill>
                  <a:schemeClr val="accent2"/>
                </a:solidFill>
                <a:latin typeface="+mn-ea"/>
                <a:ea typeface="+mn-ea"/>
                <a:cs typeface="+mn-ea"/>
                <a:sym typeface="+mn-lt"/>
              </a:rPr>
              <a:t>以往</a:t>
            </a:r>
            <a:r>
              <a:rPr lang="zh-CN" altLang="en-US" sz="1600" dirty="0" smtClean="0">
                <a:solidFill>
                  <a:schemeClr val="accent2"/>
                </a:solidFill>
                <a:latin typeface="+mn-ea"/>
                <a:ea typeface="+mn-ea"/>
                <a:cs typeface="+mn-ea"/>
                <a:sym typeface="+mn-lt"/>
              </a:rPr>
              <a:t>我的</a:t>
            </a:r>
            <a:r>
              <a:rPr lang="zh-CN" altLang="en-US" sz="1600" dirty="0">
                <a:solidFill>
                  <a:schemeClr val="accent2"/>
                </a:solidFill>
                <a:latin typeface="+mn-ea"/>
                <a:ea typeface="+mn-ea"/>
                <a:cs typeface="+mn-ea"/>
                <a:sym typeface="+mn-lt"/>
              </a:rPr>
              <a:t>工作虽然取得了一定的成绩，但在工作中仍存在缺点和错误；成绩的</a:t>
            </a:r>
            <a:r>
              <a:rPr lang="zh-CN" altLang="en-US" sz="1600" dirty="0" smtClean="0">
                <a:solidFill>
                  <a:schemeClr val="accent2"/>
                </a:solidFill>
                <a:latin typeface="+mn-ea"/>
                <a:ea typeface="+mn-ea"/>
                <a:cs typeface="+mn-ea"/>
                <a:sym typeface="+mn-lt"/>
              </a:rPr>
              <a:t>取得是</a:t>
            </a:r>
            <a:r>
              <a:rPr lang="zh-CN" altLang="en-US" sz="1600" dirty="0">
                <a:solidFill>
                  <a:schemeClr val="accent2"/>
                </a:solidFill>
                <a:latin typeface="+mn-ea"/>
                <a:ea typeface="+mn-ea"/>
                <a:cs typeface="+mn-ea"/>
                <a:sym typeface="+mn-lt"/>
              </a:rPr>
              <a:t>领导的支持</a:t>
            </a:r>
            <a:r>
              <a:rPr lang="zh-CN" altLang="en-US" sz="1600" dirty="0" smtClean="0">
                <a:solidFill>
                  <a:schemeClr val="accent2"/>
                </a:solidFill>
                <a:latin typeface="+mn-ea"/>
                <a:ea typeface="+mn-ea"/>
                <a:cs typeface="+mn-ea"/>
                <a:sym typeface="+mn-lt"/>
              </a:rPr>
              <a:t>和同事帮助的结果；</a:t>
            </a:r>
            <a:r>
              <a:rPr lang="zh-CN" altLang="en-US" sz="1600" dirty="0">
                <a:solidFill>
                  <a:schemeClr val="accent2"/>
                </a:solidFill>
                <a:latin typeface="+mn-ea"/>
                <a:ea typeface="+mn-ea"/>
                <a:cs typeface="+mn-ea"/>
                <a:sym typeface="+mn-lt"/>
              </a:rPr>
              <a:t>存在的缺点错误也请大家批评指正</a:t>
            </a:r>
            <a:r>
              <a:rPr lang="en-US" altLang="zh-CN" sz="1600" dirty="0">
                <a:solidFill>
                  <a:schemeClr val="accent2"/>
                </a:solidFill>
                <a:latin typeface="+mn-ea"/>
                <a:ea typeface="+mn-ea"/>
                <a:cs typeface="+mn-ea"/>
                <a:sym typeface="+mn-lt"/>
              </a:rPr>
              <a:t>!</a:t>
            </a:r>
            <a:r>
              <a:rPr lang="zh-CN" altLang="en-US" sz="1600" dirty="0">
                <a:solidFill>
                  <a:schemeClr val="accent2"/>
                </a:solidFill>
                <a:latin typeface="+mn-ea"/>
                <a:ea typeface="+mn-ea"/>
                <a:cs typeface="+mn-ea"/>
                <a:sym typeface="+mn-lt"/>
              </a:rPr>
              <a:t>在今后的工作中，我仍会努力脚踏实地、开拓创新</a:t>
            </a:r>
            <a:r>
              <a:rPr lang="en-US" altLang="zh-CN" sz="1600" dirty="0">
                <a:solidFill>
                  <a:schemeClr val="accent2"/>
                </a:solidFill>
                <a:latin typeface="+mn-ea"/>
                <a:ea typeface="+mn-ea"/>
                <a:cs typeface="+mn-ea"/>
                <a:sym typeface="+mn-lt"/>
              </a:rPr>
              <a:t>,</a:t>
            </a:r>
            <a:r>
              <a:rPr lang="zh-CN" altLang="en-US" sz="1600" dirty="0">
                <a:solidFill>
                  <a:schemeClr val="accent2"/>
                </a:solidFill>
                <a:latin typeface="+mn-ea"/>
                <a:ea typeface="+mn-ea"/>
                <a:cs typeface="+mn-ea"/>
                <a:sym typeface="+mn-lt"/>
              </a:rPr>
              <a:t>在工作中学习，在学习中工作</a:t>
            </a:r>
            <a:r>
              <a:rPr lang="en-US" altLang="zh-CN" sz="1600" dirty="0" smtClean="0">
                <a:solidFill>
                  <a:schemeClr val="accent2"/>
                </a:solidFill>
                <a:latin typeface="+mn-ea"/>
                <a:ea typeface="+mn-ea"/>
                <a:cs typeface="+mn-ea"/>
                <a:sym typeface="+mn-lt"/>
              </a:rPr>
              <a:t>,</a:t>
            </a:r>
            <a:r>
              <a:rPr lang="zh-CN" altLang="en-US" sz="1600" dirty="0" smtClean="0">
                <a:solidFill>
                  <a:schemeClr val="accent2"/>
                </a:solidFill>
                <a:latin typeface="+mn-ea"/>
                <a:ea typeface="+mn-ea"/>
                <a:cs typeface="+mn-ea"/>
                <a:sym typeface="+mn-lt"/>
              </a:rPr>
              <a:t> 在</a:t>
            </a:r>
            <a:r>
              <a:rPr lang="zh-CN" altLang="en-US" sz="1600" dirty="0">
                <a:solidFill>
                  <a:schemeClr val="accent2"/>
                </a:solidFill>
                <a:latin typeface="+mn-ea"/>
                <a:ea typeface="+mn-ea"/>
                <a:cs typeface="+mn-ea"/>
                <a:sym typeface="+mn-lt"/>
              </a:rPr>
              <a:t>今后的工作中取得更大的进步</a:t>
            </a:r>
            <a:r>
              <a:rPr lang="en-US" altLang="zh-CN" sz="1600" dirty="0">
                <a:solidFill>
                  <a:schemeClr val="accent2"/>
                </a:solidFill>
                <a:latin typeface="+mn-ea"/>
                <a:ea typeface="+mn-ea"/>
                <a:cs typeface="+mn-ea"/>
                <a:sym typeface="+mn-lt"/>
              </a:rPr>
              <a:t>!</a:t>
            </a:r>
          </a:p>
          <a:p>
            <a:pPr indent="507365">
              <a:lnSpc>
                <a:spcPts val="2800"/>
              </a:lnSpc>
            </a:pPr>
            <a:r>
              <a:rPr lang="zh-CN" altLang="en-US" sz="1600" dirty="0">
                <a:solidFill>
                  <a:schemeClr val="accent2"/>
                </a:solidFill>
                <a:latin typeface="+mn-ea"/>
                <a:ea typeface="+mn-ea"/>
                <a:cs typeface="+mn-ea"/>
                <a:sym typeface="+mn-lt"/>
              </a:rPr>
              <a:t>我的汇报完毕，恳请各位领导和同事们</a:t>
            </a:r>
            <a:r>
              <a:rPr lang="zh-CN" altLang="en-US" sz="1600">
                <a:solidFill>
                  <a:schemeClr val="accent2"/>
                </a:solidFill>
                <a:latin typeface="+mn-ea"/>
                <a:ea typeface="+mn-ea"/>
                <a:cs typeface="+mn-ea"/>
                <a:sym typeface="+mn-lt"/>
              </a:rPr>
              <a:t>批评</a:t>
            </a:r>
            <a:r>
              <a:rPr lang="zh-CN" altLang="en-US" sz="1600" smtClean="0">
                <a:solidFill>
                  <a:schemeClr val="accent2"/>
                </a:solidFill>
                <a:latin typeface="+mn-ea"/>
                <a:ea typeface="+mn-ea"/>
                <a:cs typeface="+mn-ea"/>
                <a:sym typeface="+mn-lt"/>
              </a:rPr>
              <a:t>指正</a:t>
            </a:r>
            <a:r>
              <a:rPr lang="zh-CN" altLang="en-US" sz="1600" dirty="0">
                <a:solidFill>
                  <a:schemeClr val="accent2"/>
                </a:solidFill>
                <a:latin typeface="+mn-ea"/>
                <a:ea typeface="+mn-ea"/>
                <a:cs typeface="+mn-ea"/>
                <a:sym typeface="+mn-lt"/>
              </a:rPr>
              <a:t>。</a:t>
            </a:r>
            <a:endParaRPr lang="en-US" altLang="zh-CN" sz="1600" dirty="0">
              <a:solidFill>
                <a:schemeClr val="accent2"/>
              </a:solidFill>
              <a:latin typeface="+mn-ea"/>
              <a:ea typeface="+mn-ea"/>
              <a:cs typeface="+mn-ea"/>
              <a:sym typeface="+mn-lt"/>
            </a:endParaRPr>
          </a:p>
        </p:txBody>
      </p:sp>
      <p:sp>
        <p:nvSpPr>
          <p:cNvPr id="11" name="矩形 10"/>
          <p:cNvSpPr/>
          <p:nvPr/>
        </p:nvSpPr>
        <p:spPr>
          <a:xfrm>
            <a:off x="1469238" y="2354479"/>
            <a:ext cx="3093826" cy="523152"/>
          </a:xfrm>
          <a:prstGeom prst="rect">
            <a:avLst/>
          </a:prstGeom>
          <a:noFill/>
        </p:spPr>
        <p:txBody>
          <a:bodyPr wrap="square" rtlCol="0">
            <a:spAutoFit/>
          </a:bodyPr>
          <a:lstStyle/>
          <a:p>
            <a:r>
              <a:rPr lang="zh-CN" altLang="en-US" sz="2800">
                <a:solidFill>
                  <a:schemeClr val="accent1"/>
                </a:solidFill>
                <a:latin typeface="+mn-lt"/>
                <a:ea typeface="+mn-ea"/>
                <a:cs typeface="+mn-ea"/>
                <a:sym typeface="+mn-lt"/>
              </a:rPr>
              <a:t>结束语</a:t>
            </a:r>
            <a:endParaRPr lang="zh-CN" altLang="en-US" sz="2800" dirty="0">
              <a:solidFill>
                <a:schemeClr val="accent1"/>
              </a:solidFill>
              <a:latin typeface="+mn-lt"/>
              <a:ea typeface="+mn-ea"/>
              <a:cs typeface="+mn-ea"/>
              <a:sym typeface="+mn-lt"/>
            </a:endParaRPr>
          </a:p>
        </p:txBody>
      </p:sp>
      <p:sp>
        <p:nvSpPr>
          <p:cNvPr id="12" name="Freeform 15"/>
          <p:cNvSpPr>
            <a:spLocks noEditPoints="1"/>
          </p:cNvSpPr>
          <p:nvPr/>
        </p:nvSpPr>
        <p:spPr bwMode="auto">
          <a:xfrm>
            <a:off x="1119394" y="2426229"/>
            <a:ext cx="353785" cy="36220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adFill>
            <a:gsLst>
              <a:gs pos="0">
                <a:srgbClr val="1F95BF"/>
              </a:gs>
              <a:gs pos="48000">
                <a:schemeClr val="tx2"/>
              </a:gs>
              <a:gs pos="100000">
                <a:srgbClr val="2EB0DE"/>
              </a:gs>
            </a:gsLst>
            <a:lin ang="16200000" scaled="1"/>
          </a:gradFill>
          <a:ln w="12700" cap="flat">
            <a:noFill/>
            <a:prstDash val="solid"/>
            <a:miter lim="800000"/>
          </a:ln>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advTm="8726">
        <p14:prism/>
      </p:transition>
    </mc:Choice>
    <mc:Fallback xmlns="">
      <p:transition spd="slow" advTm="8726">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2124397" y="2059133"/>
            <a:ext cx="7947968" cy="1107996"/>
          </a:xfrm>
          <a:prstGeom prst="rect">
            <a:avLst/>
          </a:prstGeom>
          <a:noFill/>
        </p:spPr>
        <p:txBody>
          <a:bodyPr wrap="square" rtlCol="0">
            <a:spAutoFit/>
          </a:bodyPr>
          <a:lstStyle/>
          <a:p>
            <a:pPr lvl="0" algn="ctr"/>
            <a:r>
              <a:rPr lang="zh-CN" altLang="en-US" sz="6600" b="1" dirty="0">
                <a:solidFill>
                  <a:srgbClr val="F6F6F6"/>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rPr>
              <a:t>汇报完毕  谢谢大家</a:t>
            </a:r>
          </a:p>
        </p:txBody>
      </p:sp>
      <p:sp>
        <p:nvSpPr>
          <p:cNvPr id="10" name="文本框 9"/>
          <p:cNvSpPr txBox="1"/>
          <p:nvPr/>
        </p:nvSpPr>
        <p:spPr>
          <a:xfrm>
            <a:off x="3074045" y="3193547"/>
            <a:ext cx="6048672"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6F6F6"/>
                </a:solidFill>
                <a:effectLst/>
                <a:uLnTx/>
                <a:uFillTx/>
                <a:latin typeface="微软雅黑 Light" panose="020B0502040204020203" charset="-122"/>
                <a:ea typeface="微软雅黑 Light" panose="020B0502040204020203" charset="-122"/>
                <a:cs typeface="+mn-cs"/>
              </a:rPr>
              <a:t>恳请各位</a:t>
            </a:r>
            <a:r>
              <a:rPr kumimoji="0" lang="zh-CN" altLang="en-US" sz="2400" b="0" i="0" u="none" strike="noStrike" kern="1200" cap="none" spc="0" normalizeH="0" baseline="0" noProof="0" dirty="0" smtClean="0">
                <a:ln>
                  <a:noFill/>
                </a:ln>
                <a:solidFill>
                  <a:srgbClr val="F6F6F6"/>
                </a:solidFill>
                <a:effectLst/>
                <a:uLnTx/>
                <a:uFillTx/>
                <a:latin typeface="微软雅黑 Light" panose="020B0502040204020203" charset="-122"/>
                <a:ea typeface="微软雅黑 Light" panose="020B0502040204020203" charset="-122"/>
                <a:cs typeface="+mn-cs"/>
              </a:rPr>
              <a:t>领导批评</a:t>
            </a:r>
            <a:r>
              <a:rPr kumimoji="0" lang="zh-CN" altLang="en-US" sz="2400" b="0" i="0" u="none" strike="noStrike" kern="1200" cap="none" spc="0" normalizeH="0" baseline="0" noProof="0" dirty="0">
                <a:ln>
                  <a:noFill/>
                </a:ln>
                <a:solidFill>
                  <a:srgbClr val="F6F6F6"/>
                </a:solidFill>
                <a:effectLst/>
                <a:uLnTx/>
                <a:uFillTx/>
                <a:latin typeface="微软雅黑 Light" panose="020B0502040204020203" charset="-122"/>
                <a:ea typeface="微软雅黑 Light" panose="020B0502040204020203" charset="-122"/>
                <a:cs typeface="+mn-cs"/>
              </a:rPr>
              <a:t>指正</a:t>
            </a:r>
          </a:p>
        </p:txBody>
      </p:sp>
      <p:sp>
        <p:nvSpPr>
          <p:cNvPr id="11" name="文本框 10"/>
          <p:cNvSpPr txBox="1"/>
          <p:nvPr/>
        </p:nvSpPr>
        <p:spPr>
          <a:xfrm>
            <a:off x="6098540" y="4012565"/>
            <a:ext cx="1665605" cy="389255"/>
          </a:xfrm>
          <a:prstGeom prst="rect">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marL="0" marR="0" lvl="0" indent="0" algn="ctr" defTabSz="914400" eaLnBrk="1" latinLnBrk="0" hangingPunct="1">
              <a:lnSpc>
                <a:spcPct val="100000"/>
              </a:lnSpc>
              <a:buClrTx/>
              <a:buSzTx/>
              <a:buNone/>
              <a:defRPr kumimoji="0" sz="2000" b="0" i="0" u="none" strike="noStrike" cap="none" spc="0" normalizeH="0" baseline="0">
                <a:ln>
                  <a:noFill/>
                </a:ln>
                <a:solidFill>
                  <a:srgbClr val="FFFFFF"/>
                </a:solidFill>
                <a:effectLst/>
                <a:uLnTx/>
                <a:uFillTx/>
                <a:latin typeface="微软雅黑 Light" panose="020B0502040204020203" charset="-122"/>
                <a:ea typeface="微软雅黑 Light" panose="020B0502040204020203" charset="-122"/>
                <a:cs typeface="+mn-ea"/>
              </a:defRPr>
            </a:lvl1pPr>
          </a:lstStyle>
          <a:p>
            <a:r>
              <a:rPr lang="en-US" altLang="zh-CN" dirty="0" smtClean="0"/>
              <a:t>2020-09-29</a:t>
            </a:r>
            <a:endParaRPr lang="zh-CN" altLang="en-US" dirty="0"/>
          </a:p>
        </p:txBody>
      </p:sp>
      <p:sp>
        <p:nvSpPr>
          <p:cNvPr id="12" name="文本框 11"/>
          <p:cNvSpPr txBox="1"/>
          <p:nvPr/>
        </p:nvSpPr>
        <p:spPr>
          <a:xfrm>
            <a:off x="4708598" y="4012837"/>
            <a:ext cx="1272652" cy="389010"/>
          </a:xfrm>
          <a:prstGeom prst="rect">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r">
              <a:defRPr sz="2000">
                <a:solidFill>
                  <a:schemeClr val="bg1"/>
                </a:solidFill>
                <a:latin typeface="+mn-lt"/>
                <a:ea typeface="+mn-ea"/>
                <a:cs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smtClean="0">
                <a:ln>
                  <a:noFill/>
                </a:ln>
                <a:solidFill>
                  <a:srgbClr val="FFFFFF"/>
                </a:solidFill>
                <a:effectLst/>
                <a:uLnTx/>
                <a:uFillTx/>
                <a:latin typeface="微软雅黑 Light" panose="020B0502040204020203" charset="-122"/>
                <a:ea typeface="微软雅黑 Light" panose="020B0502040204020203" charset="-122"/>
              </a:rPr>
              <a:t>王美军</a:t>
            </a:r>
            <a:endParaRPr kumimoji="0" lang="zh-CN" altLang="en-US" sz="2000" b="0"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endParaRPr>
          </a:p>
        </p:txBody>
      </p:sp>
      <p:sp>
        <p:nvSpPr>
          <p:cNvPr id="13" name="椭圆 12"/>
          <p:cNvSpPr/>
          <p:nvPr/>
        </p:nvSpPr>
        <p:spPr bwMode="auto">
          <a:xfrm>
            <a:off x="4431943" y="1059326"/>
            <a:ext cx="592622" cy="592620"/>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ea"/>
            </a:endParaRPr>
          </a:p>
        </p:txBody>
      </p:sp>
      <p:sp>
        <p:nvSpPr>
          <p:cNvPr id="14" name="椭圆 13"/>
          <p:cNvSpPr/>
          <p:nvPr/>
        </p:nvSpPr>
        <p:spPr bwMode="auto">
          <a:xfrm>
            <a:off x="5282175" y="1059326"/>
            <a:ext cx="592622" cy="592620"/>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ea"/>
            </a:endParaRPr>
          </a:p>
        </p:txBody>
      </p:sp>
      <p:sp>
        <p:nvSpPr>
          <p:cNvPr id="15" name="椭圆 14"/>
          <p:cNvSpPr/>
          <p:nvPr/>
        </p:nvSpPr>
        <p:spPr bwMode="auto">
          <a:xfrm>
            <a:off x="6132407" y="1059326"/>
            <a:ext cx="592622" cy="592620"/>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ea"/>
            </a:endParaRPr>
          </a:p>
        </p:txBody>
      </p:sp>
      <p:sp>
        <p:nvSpPr>
          <p:cNvPr id="16" name="椭圆 15"/>
          <p:cNvSpPr/>
          <p:nvPr/>
        </p:nvSpPr>
        <p:spPr bwMode="auto">
          <a:xfrm>
            <a:off x="6982638" y="1059326"/>
            <a:ext cx="592622" cy="592620"/>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ea"/>
            </a:endParaRPr>
          </a:p>
        </p:txBody>
      </p:sp>
      <p:sp>
        <p:nvSpPr>
          <p:cNvPr id="17" name="Freeform 14"/>
          <p:cNvSpPr>
            <a:spLocks noEditPoints="1"/>
          </p:cNvSpPr>
          <p:nvPr/>
        </p:nvSpPr>
        <p:spPr bwMode="auto">
          <a:xfrm>
            <a:off x="4561666" y="1159210"/>
            <a:ext cx="359712" cy="354548"/>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chemeClr val="accent2"/>
          </a:solidFill>
          <a:ln w="9525">
            <a:noFill/>
            <a:round/>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24554"/>
              </a:solidFill>
              <a:effectLst/>
              <a:uLnTx/>
              <a:uFillTx/>
              <a:latin typeface="Arial" panose="020B0604020202020204" pitchFamily="34" charset="0"/>
              <a:ea typeface="宋体" panose="02010600030101010101" pitchFamily="2" charset="-122"/>
              <a:cs typeface="+mn-cs"/>
            </a:endParaRPr>
          </a:p>
        </p:txBody>
      </p:sp>
      <p:sp>
        <p:nvSpPr>
          <p:cNvPr id="19" name="Freeform 15"/>
          <p:cNvSpPr>
            <a:spLocks noEditPoints="1"/>
          </p:cNvSpPr>
          <p:nvPr/>
        </p:nvSpPr>
        <p:spPr bwMode="auto">
          <a:xfrm>
            <a:off x="5366548" y="1183447"/>
            <a:ext cx="407194" cy="328246"/>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chemeClr val="accent2"/>
          </a:solidFill>
          <a:ln w="9525">
            <a:noFill/>
            <a:round/>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24554"/>
              </a:solidFill>
              <a:effectLst/>
              <a:uLnTx/>
              <a:uFillTx/>
              <a:latin typeface="Arial" panose="020B0604020202020204" pitchFamily="34" charset="0"/>
              <a:ea typeface="宋体" panose="02010600030101010101" pitchFamily="2" charset="-122"/>
              <a:cs typeface="+mn-cs"/>
            </a:endParaRPr>
          </a:p>
        </p:txBody>
      </p:sp>
      <p:sp>
        <p:nvSpPr>
          <p:cNvPr id="20" name="Freeform 16"/>
          <p:cNvSpPr>
            <a:spLocks noEditPoints="1"/>
          </p:cNvSpPr>
          <p:nvPr/>
        </p:nvSpPr>
        <p:spPr bwMode="auto">
          <a:xfrm>
            <a:off x="6266674" y="1190831"/>
            <a:ext cx="324086" cy="329608"/>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chemeClr val="accent2"/>
          </a:solidFill>
          <a:ln w="9525">
            <a:noFill/>
            <a:round/>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24554"/>
              </a:solidFill>
              <a:effectLst/>
              <a:uLnTx/>
              <a:uFillTx/>
              <a:latin typeface="Arial" panose="020B0604020202020204" pitchFamily="34" charset="0"/>
              <a:ea typeface="宋体" panose="02010600030101010101" pitchFamily="2" charset="-122"/>
              <a:cs typeface="+mn-cs"/>
            </a:endParaRPr>
          </a:p>
        </p:txBody>
      </p:sp>
      <p:sp>
        <p:nvSpPr>
          <p:cNvPr id="22" name="Freeform 17"/>
          <p:cNvSpPr>
            <a:spLocks noEditPoints="1"/>
          </p:cNvSpPr>
          <p:nvPr/>
        </p:nvSpPr>
        <p:spPr bwMode="auto">
          <a:xfrm>
            <a:off x="7121635" y="1187284"/>
            <a:ext cx="325292" cy="357990"/>
          </a:xfrm>
          <a:custGeom>
            <a:avLst/>
            <a:gdLst>
              <a:gd name="T0" fmla="*/ 117 w 387"/>
              <a:gd name="T1" fmla="*/ 63 h 412"/>
              <a:gd name="T2" fmla="*/ 253 w 387"/>
              <a:gd name="T3" fmla="*/ 46 h 412"/>
              <a:gd name="T4" fmla="*/ 204 w 387"/>
              <a:gd name="T5" fmla="*/ 28 h 412"/>
              <a:gd name="T6" fmla="*/ 148 w 387"/>
              <a:gd name="T7" fmla="*/ 28 h 412"/>
              <a:gd name="T8" fmla="*/ 99 w 387"/>
              <a:gd name="T9" fmla="*/ 46 h 412"/>
              <a:gd name="T10" fmla="*/ 318 w 387"/>
              <a:gd name="T11" fmla="*/ 357 h 412"/>
              <a:gd name="T12" fmla="*/ 324 w 387"/>
              <a:gd name="T13" fmla="*/ 345 h 412"/>
              <a:gd name="T14" fmla="*/ 301 w 387"/>
              <a:gd name="T15" fmla="*/ 268 h 412"/>
              <a:gd name="T16" fmla="*/ 287 w 387"/>
              <a:gd name="T17" fmla="*/ 268 h 412"/>
              <a:gd name="T18" fmla="*/ 287 w 387"/>
              <a:gd name="T19" fmla="*/ 327 h 412"/>
              <a:gd name="T20" fmla="*/ 288 w 387"/>
              <a:gd name="T21" fmla="*/ 328 h 412"/>
              <a:gd name="T22" fmla="*/ 288 w 387"/>
              <a:gd name="T23" fmla="*/ 330 h 412"/>
              <a:gd name="T24" fmla="*/ 289 w 387"/>
              <a:gd name="T25" fmla="*/ 331 h 412"/>
              <a:gd name="T26" fmla="*/ 368 w 387"/>
              <a:gd name="T27" fmla="*/ 272 h 412"/>
              <a:gd name="T28" fmla="*/ 294 w 387"/>
              <a:gd name="T29" fmla="*/ 233 h 412"/>
              <a:gd name="T30" fmla="*/ 277 w 387"/>
              <a:gd name="T31" fmla="*/ 411 h 412"/>
              <a:gd name="T32" fmla="*/ 382 w 387"/>
              <a:gd name="T33" fmla="*/ 339 h 412"/>
              <a:gd name="T34" fmla="*/ 369 w 387"/>
              <a:gd name="T35" fmla="*/ 337 h 412"/>
              <a:gd name="T36" fmla="*/ 294 w 387"/>
              <a:gd name="T37" fmla="*/ 398 h 412"/>
              <a:gd name="T38" fmla="*/ 220 w 387"/>
              <a:gd name="T39" fmla="*/ 308 h 412"/>
              <a:gd name="T40" fmla="*/ 308 w 387"/>
              <a:gd name="T41" fmla="*/ 248 h 412"/>
              <a:gd name="T42" fmla="*/ 369 w 387"/>
              <a:gd name="T43" fmla="*/ 337 h 412"/>
              <a:gd name="T44" fmla="*/ 130 w 387"/>
              <a:gd name="T45" fmla="*/ 336 h 412"/>
              <a:gd name="T46" fmla="*/ 221 w 387"/>
              <a:gd name="T47" fmla="*/ 245 h 412"/>
              <a:gd name="T48" fmla="*/ 240 w 387"/>
              <a:gd name="T49" fmla="*/ 231 h 412"/>
              <a:gd name="T50" fmla="*/ 334 w 387"/>
              <a:gd name="T51" fmla="*/ 140 h 412"/>
              <a:gd name="T52" fmla="*/ 338 w 387"/>
              <a:gd name="T53" fmla="*/ 226 h 412"/>
              <a:gd name="T54" fmla="*/ 352 w 387"/>
              <a:gd name="T55" fmla="*/ 231 h 412"/>
              <a:gd name="T56" fmla="*/ 352 w 387"/>
              <a:gd name="T57" fmla="*/ 95 h 412"/>
              <a:gd name="T58" fmla="*/ 19 w 387"/>
              <a:gd name="T59" fmla="*/ 77 h 412"/>
              <a:gd name="T60" fmla="*/ 0 w 387"/>
              <a:gd name="T61" fmla="*/ 144 h 412"/>
              <a:gd name="T62" fmla="*/ 0 w 387"/>
              <a:gd name="T63" fmla="*/ 245 h 412"/>
              <a:gd name="T64" fmla="*/ 0 w 387"/>
              <a:gd name="T65" fmla="*/ 343 h 412"/>
              <a:gd name="T66" fmla="*/ 195 w 387"/>
              <a:gd name="T67" fmla="*/ 361 h 412"/>
              <a:gd name="T68" fmla="*/ 15 w 387"/>
              <a:gd name="T69" fmla="*/ 144 h 412"/>
              <a:gd name="T70" fmla="*/ 19 w 387"/>
              <a:gd name="T71" fmla="*/ 140 h 412"/>
              <a:gd name="T72" fmla="*/ 115 w 387"/>
              <a:gd name="T73" fmla="*/ 231 h 412"/>
              <a:gd name="T74" fmla="*/ 15 w 387"/>
              <a:gd name="T75" fmla="*/ 144 h 412"/>
              <a:gd name="T76" fmla="*/ 115 w 387"/>
              <a:gd name="T77" fmla="*/ 245 h 412"/>
              <a:gd name="T78" fmla="*/ 19 w 387"/>
              <a:gd name="T79" fmla="*/ 336 h 412"/>
              <a:gd name="T80" fmla="*/ 15 w 387"/>
              <a:gd name="T81" fmla="*/ 245 h 412"/>
              <a:gd name="T82" fmla="*/ 130 w 387"/>
              <a:gd name="T83" fmla="*/ 231 h 412"/>
              <a:gd name="T84" fmla="*/ 130 w 387"/>
              <a:gd name="T85" fmla="*/ 140 h 412"/>
              <a:gd name="T86" fmla="*/ 226 w 387"/>
              <a:gd name="T87" fmla="*/ 231 h 412"/>
              <a:gd name="T88" fmla="*/ 233 w 387"/>
              <a:gd name="T89" fmla="*/ 95 h 412"/>
              <a:gd name="T90" fmla="*/ 246 w 387"/>
              <a:gd name="T91" fmla="*/ 107 h 412"/>
              <a:gd name="T92" fmla="*/ 221 w 387"/>
              <a:gd name="T93" fmla="*/ 107 h 412"/>
              <a:gd name="T94" fmla="*/ 123 w 387"/>
              <a:gd name="T95" fmla="*/ 95 h 412"/>
              <a:gd name="T96" fmla="*/ 135 w 387"/>
              <a:gd name="T97" fmla="*/ 107 h 412"/>
              <a:gd name="T98" fmla="*/ 110 w 387"/>
              <a:gd name="T99"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chemeClr val="accent2"/>
          </a:solidFill>
          <a:ln w="9525">
            <a:noFill/>
            <a:round/>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24554"/>
              </a:solidFill>
              <a:effectLst/>
              <a:uLnTx/>
              <a:uFillTx/>
              <a:latin typeface="Arial" panose="020B0604020202020204" pitchFamily="34" charset="0"/>
              <a:ea typeface="宋体" panose="02010600030101010101" pitchFamily="2" charset="-122"/>
              <a:cs typeface="+mn-cs"/>
            </a:endParaRPr>
          </a:p>
        </p:txBody>
      </p:sp>
      <p:cxnSp>
        <p:nvCxnSpPr>
          <p:cNvPr id="24" name="直接连接符 23"/>
          <p:cNvCxnSpPr/>
          <p:nvPr/>
        </p:nvCxnSpPr>
        <p:spPr bwMode="auto">
          <a:xfrm>
            <a:off x="1345853" y="1373938"/>
            <a:ext cx="3024336"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1345853" y="1373938"/>
            <a:ext cx="0" cy="4286774"/>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10850909" y="1373938"/>
            <a:ext cx="0" cy="4286774"/>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1361012" y="5660712"/>
            <a:ext cx="9489897"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p:nvPr/>
        </p:nvCxnSpPr>
        <p:spPr bwMode="auto">
          <a:xfrm>
            <a:off x="7610549" y="1373938"/>
            <a:ext cx="3234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圆角 31"/>
          <p:cNvSpPr/>
          <p:nvPr/>
        </p:nvSpPr>
        <p:spPr bwMode="auto">
          <a:xfrm>
            <a:off x="3597744" y="5448402"/>
            <a:ext cx="5001274" cy="424620"/>
          </a:xfrm>
          <a:prstGeom prst="roundRect">
            <a:avLst>
              <a:gd name="adj" fmla="val 50000"/>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ea"/>
              <a:sym typeface="+mn-lt"/>
            </a:endParaRPr>
          </a:p>
        </p:txBody>
      </p:sp>
      <p:sp>
        <p:nvSpPr>
          <p:cNvPr id="33" name="TextBox 82"/>
          <p:cNvSpPr txBox="1"/>
          <p:nvPr/>
        </p:nvSpPr>
        <p:spPr>
          <a:xfrm>
            <a:off x="3759688" y="5450951"/>
            <a:ext cx="4580574" cy="400110"/>
          </a:xfrm>
          <a:prstGeom prst="rect">
            <a:avLst/>
          </a:prstGeom>
          <a:noFill/>
        </p:spPr>
        <p:txBody>
          <a:bodyPr wrap="square" rtlCol="0">
            <a:spAutoFit/>
          </a:bodyPr>
          <a:lstStyle/>
          <a:p>
            <a:pPr algn="ctr" defTabSz="913765">
              <a:defRPr/>
            </a:pPr>
            <a:r>
              <a:rPr lang="zh-CN" altLang="en-US" sz="2000" dirty="0">
                <a:solidFill>
                  <a:schemeClr val="accent2"/>
                </a:solidFill>
                <a:cs typeface="+mn-ea"/>
                <a:sym typeface="+mn-lt"/>
              </a:rPr>
              <a:t>郑州众益信息科技有限公司</a:t>
            </a:r>
            <a:r>
              <a:rPr lang="en-US" altLang="zh-CN" sz="2000" dirty="0">
                <a:solidFill>
                  <a:schemeClr val="accent2"/>
                </a:solidFill>
                <a:cs typeface="+mn-ea"/>
                <a:sym typeface="+mn-lt"/>
              </a:rPr>
              <a:t>/</a:t>
            </a:r>
            <a:r>
              <a:rPr lang="zh-CN" altLang="en-US" sz="2000" dirty="0">
                <a:solidFill>
                  <a:schemeClr val="accent2"/>
                </a:solidFill>
                <a:cs typeface="+mn-ea"/>
                <a:sym typeface="+mn-lt"/>
              </a:rPr>
              <a:t>研发部</a:t>
            </a:r>
          </a:p>
        </p:txBody>
      </p:sp>
    </p:spTree>
  </p:cSld>
  <p:clrMapOvr>
    <a:masterClrMapping/>
  </p:clrMapOvr>
  <mc:AlternateContent xmlns:mc="http://schemas.openxmlformats.org/markup-compatibility/2006" xmlns:p14="http://schemas.microsoft.com/office/powerpoint/2010/main">
    <mc:Choice Requires="p14">
      <p:transition spd="slow" p14:dur="1600" advTm="7846">
        <p:blinds dir="vert"/>
      </p:transition>
    </mc:Choice>
    <mc:Fallback xmlns="">
      <p:transition spd="slow" advTm="7846">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bwMode="auto">
          <a:xfrm>
            <a:off x="1059382" y="927362"/>
            <a:ext cx="10009112" cy="5040560"/>
          </a:xfrm>
          <a:prstGeom prst="roundRect">
            <a:avLst>
              <a:gd name="adj" fmla="val 1690"/>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矩形: 圆角 2"/>
          <p:cNvSpPr/>
          <p:nvPr/>
        </p:nvSpPr>
        <p:spPr bwMode="auto">
          <a:xfrm>
            <a:off x="1707453" y="711338"/>
            <a:ext cx="1766249" cy="507504"/>
          </a:xfrm>
          <a:prstGeom prst="roundRect">
            <a:avLst>
              <a:gd name="adj" fmla="val 50000"/>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r"/>
            <a:endParaRPr lang="zh-CN" altLang="en-US" sz="2000">
              <a:solidFill>
                <a:schemeClr val="bg1"/>
              </a:solidFill>
              <a:latin typeface="+mn-lt"/>
              <a:ea typeface="+mn-ea"/>
              <a:cs typeface="+mn-ea"/>
            </a:endParaRPr>
          </a:p>
        </p:txBody>
      </p:sp>
      <p:sp>
        <p:nvSpPr>
          <p:cNvPr id="6" name="文本框 5"/>
          <p:cNvSpPr txBox="1"/>
          <p:nvPr/>
        </p:nvSpPr>
        <p:spPr>
          <a:xfrm>
            <a:off x="2190467" y="734257"/>
            <a:ext cx="800219" cy="461665"/>
          </a:xfrm>
          <a:prstGeom prst="rect">
            <a:avLst/>
          </a:prstGeom>
          <a:noFill/>
        </p:spPr>
        <p:txBody>
          <a:bodyPr wrap="none" rtlCol="0">
            <a:spAutoFit/>
          </a:bodyPr>
          <a:lstStyle/>
          <a:p>
            <a:r>
              <a:rPr lang="zh-CN" altLang="en-US" sz="2400">
                <a:solidFill>
                  <a:schemeClr val="bg1"/>
                </a:solidFill>
                <a:latin typeface="+mj-ea"/>
                <a:ea typeface="+mj-ea"/>
              </a:rPr>
              <a:t>前言</a:t>
            </a:r>
          </a:p>
        </p:txBody>
      </p:sp>
      <p:sp>
        <p:nvSpPr>
          <p:cNvPr id="40" name="TextBox 9"/>
          <p:cNvSpPr>
            <a:spLocks noChangeArrowheads="1"/>
          </p:cNvSpPr>
          <p:nvPr/>
        </p:nvSpPr>
        <p:spPr bwMode="auto">
          <a:xfrm>
            <a:off x="1665472" y="1650498"/>
            <a:ext cx="8702717" cy="23996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539750" algn="just" eaLnBrk="1" hangingPunct="1">
              <a:lnSpc>
                <a:spcPts val="3600"/>
              </a:lnSpc>
              <a:spcAft>
                <a:spcPts val="0"/>
              </a:spcAft>
            </a:pPr>
            <a:r>
              <a:rPr lang="zh-CN" altLang="en-US" dirty="0">
                <a:solidFill>
                  <a:srgbClr val="595959"/>
                </a:solidFill>
                <a:latin typeface="+mn-lt"/>
                <a:ea typeface="+mn-ea"/>
                <a:cs typeface="+mn-ea"/>
              </a:rPr>
              <a:t>我一直认为来到咱们公司对我来说是件很幸运的事，很喜欢这里的工作环境和工作氛围，同时在这里我学到了多方面的知识，所以在公司的这个岗位上我一直是兢兢业业地认真对待我的每项工作，与公司共同进步共同发展。随着公司的业务不断发展壮大，我个人的能力也在不断的提升和进步，同时工作量也在逐步加深。我相信只要付出就会有收获，特此向公司领导提出加薪申请，希望领导能给予批准</a:t>
            </a:r>
            <a:r>
              <a:rPr lang="zh-CN" altLang="en-US" dirty="0">
                <a:solidFill>
                  <a:srgbClr val="595959"/>
                </a:solidFill>
                <a:latin typeface="+mn-lt"/>
                <a:ea typeface="+mn-ea"/>
                <a:cs typeface="+mn-ea"/>
                <a:sym typeface="微软雅黑" panose="020B0503020204020204" pitchFamily="34" charset="-122"/>
              </a:rPr>
              <a:t>。</a:t>
            </a:r>
          </a:p>
        </p:txBody>
      </p:sp>
      <p:sp>
        <p:nvSpPr>
          <p:cNvPr id="41" name="矩形 40"/>
          <p:cNvSpPr/>
          <p:nvPr/>
        </p:nvSpPr>
        <p:spPr bwMode="auto">
          <a:xfrm>
            <a:off x="6164877" y="5052880"/>
            <a:ext cx="1108147" cy="1108147"/>
          </a:xfrm>
          <a:prstGeom prst="rect">
            <a:avLst/>
          </a:prstGeom>
          <a:blipFill>
            <a:blip r:embed="rId3"/>
            <a:stretch>
              <a:fillRect/>
            </a:stretch>
          </a:blipFill>
          <a:ln w="9525" cap="flat" cmpd="sng" algn="ctr">
            <a:solidFill>
              <a:schemeClr val="accent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effectLst/>
              <a:latin typeface="+mn-lt"/>
              <a:ea typeface="+mn-ea"/>
              <a:cs typeface="+mn-ea"/>
              <a:sym typeface="+mn-lt"/>
            </a:endParaRPr>
          </a:p>
        </p:txBody>
      </p:sp>
      <p:sp>
        <p:nvSpPr>
          <p:cNvPr id="42" name="矩形 41"/>
          <p:cNvSpPr/>
          <p:nvPr/>
        </p:nvSpPr>
        <p:spPr bwMode="auto">
          <a:xfrm>
            <a:off x="7693607" y="5052880"/>
            <a:ext cx="1108147" cy="1108147"/>
          </a:xfrm>
          <a:prstGeom prst="rect">
            <a:avLst/>
          </a:prstGeom>
          <a:blipFill>
            <a:blip r:embed="rId4" cstate="email"/>
            <a:stretch>
              <a:fillRect/>
            </a:stretch>
          </a:blipFill>
          <a:ln w="9525" cap="flat" cmpd="sng" algn="ctr">
            <a:solidFill>
              <a:schemeClr val="accent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effectLst/>
              <a:latin typeface="+mn-lt"/>
              <a:ea typeface="+mn-ea"/>
              <a:cs typeface="+mn-ea"/>
              <a:sym typeface="+mn-lt"/>
            </a:endParaRPr>
          </a:p>
        </p:txBody>
      </p:sp>
      <p:sp>
        <p:nvSpPr>
          <p:cNvPr id="43" name="矩形 42"/>
          <p:cNvSpPr/>
          <p:nvPr/>
        </p:nvSpPr>
        <p:spPr bwMode="auto">
          <a:xfrm>
            <a:off x="9208687" y="5052880"/>
            <a:ext cx="1108147" cy="1108147"/>
          </a:xfrm>
          <a:prstGeom prst="rect">
            <a:avLst/>
          </a:prstGeom>
          <a:blipFill>
            <a:blip r:embed="rId5"/>
            <a:stretch>
              <a:fillRect/>
            </a:stretch>
          </a:blipFill>
          <a:ln w="9525" cap="flat" cmpd="sng" algn="ctr">
            <a:solidFill>
              <a:schemeClr val="accent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effectLst/>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advTm="8726">
        <p14:prism/>
      </p:transition>
    </mc:Choice>
    <mc:Fallback xmlns="">
      <p:transition spd="slow" advTm="8726">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13" name="Freeform 16"/>
          <p:cNvSpPr/>
          <p:nvPr/>
        </p:nvSpPr>
        <p:spPr bwMode="auto">
          <a:xfrm>
            <a:off x="3987398" y="2050468"/>
            <a:ext cx="4174686" cy="4807532"/>
          </a:xfrm>
          <a:custGeom>
            <a:avLst/>
            <a:gdLst>
              <a:gd name="T0" fmla="*/ 182 w 1008"/>
              <a:gd name="T1" fmla="*/ 844 h 1161"/>
              <a:gd name="T2" fmla="*/ 126 w 1008"/>
              <a:gd name="T3" fmla="*/ 1161 h 1161"/>
              <a:gd name="T4" fmla="*/ 625 w 1008"/>
              <a:gd name="T5" fmla="*/ 1161 h 1161"/>
              <a:gd name="T6" fmla="*/ 657 w 1008"/>
              <a:gd name="T7" fmla="*/ 1026 h 1161"/>
              <a:gd name="T8" fmla="*/ 860 w 1008"/>
              <a:gd name="T9" fmla="*/ 1004 h 1161"/>
              <a:gd name="T10" fmla="*/ 901 w 1008"/>
              <a:gd name="T11" fmla="*/ 939 h 1161"/>
              <a:gd name="T12" fmla="*/ 906 w 1008"/>
              <a:gd name="T13" fmla="*/ 875 h 1161"/>
              <a:gd name="T14" fmla="*/ 914 w 1008"/>
              <a:gd name="T15" fmla="*/ 824 h 1161"/>
              <a:gd name="T16" fmla="*/ 930 w 1008"/>
              <a:gd name="T17" fmla="*/ 766 h 1161"/>
              <a:gd name="T18" fmla="*/ 951 w 1008"/>
              <a:gd name="T19" fmla="*/ 723 h 1161"/>
              <a:gd name="T20" fmla="*/ 1000 w 1008"/>
              <a:gd name="T21" fmla="*/ 683 h 1161"/>
              <a:gd name="T22" fmla="*/ 929 w 1008"/>
              <a:gd name="T23" fmla="*/ 575 h 1161"/>
              <a:gd name="T24" fmla="*/ 886 w 1008"/>
              <a:gd name="T25" fmla="*/ 501 h 1161"/>
              <a:gd name="T26" fmla="*/ 905 w 1008"/>
              <a:gd name="T27" fmla="*/ 443 h 1161"/>
              <a:gd name="T28" fmla="*/ 476 w 1008"/>
              <a:gd name="T29" fmla="*/ 0 h 1161"/>
              <a:gd name="T30" fmla="*/ 0 w 1008"/>
              <a:gd name="T31" fmla="*/ 437 h 1161"/>
              <a:gd name="T32" fmla="*/ 182 w 1008"/>
              <a:gd name="T33" fmla="*/ 844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8" h="1161">
                <a:moveTo>
                  <a:pt x="182" y="844"/>
                </a:moveTo>
                <a:cubicBezTo>
                  <a:pt x="225" y="938"/>
                  <a:pt x="164" y="1066"/>
                  <a:pt x="126" y="1161"/>
                </a:cubicBezTo>
                <a:cubicBezTo>
                  <a:pt x="275" y="1161"/>
                  <a:pt x="625" y="1161"/>
                  <a:pt x="625" y="1161"/>
                </a:cubicBezTo>
                <a:cubicBezTo>
                  <a:pt x="625" y="1161"/>
                  <a:pt x="626" y="1054"/>
                  <a:pt x="657" y="1026"/>
                </a:cubicBezTo>
                <a:cubicBezTo>
                  <a:pt x="688" y="999"/>
                  <a:pt x="826" y="1016"/>
                  <a:pt x="860" y="1004"/>
                </a:cubicBezTo>
                <a:cubicBezTo>
                  <a:pt x="894" y="993"/>
                  <a:pt x="907" y="966"/>
                  <a:pt x="901" y="939"/>
                </a:cubicBezTo>
                <a:cubicBezTo>
                  <a:pt x="895" y="913"/>
                  <a:pt x="887" y="891"/>
                  <a:pt x="906" y="875"/>
                </a:cubicBezTo>
                <a:cubicBezTo>
                  <a:pt x="925" y="860"/>
                  <a:pt x="928" y="844"/>
                  <a:pt x="914" y="824"/>
                </a:cubicBezTo>
                <a:cubicBezTo>
                  <a:pt x="947" y="811"/>
                  <a:pt x="944" y="785"/>
                  <a:pt x="930" y="766"/>
                </a:cubicBezTo>
                <a:cubicBezTo>
                  <a:pt x="915" y="747"/>
                  <a:pt x="916" y="730"/>
                  <a:pt x="951" y="723"/>
                </a:cubicBezTo>
                <a:cubicBezTo>
                  <a:pt x="986" y="716"/>
                  <a:pt x="1008" y="703"/>
                  <a:pt x="1000" y="683"/>
                </a:cubicBezTo>
                <a:cubicBezTo>
                  <a:pt x="992" y="663"/>
                  <a:pt x="957" y="611"/>
                  <a:pt x="929" y="575"/>
                </a:cubicBezTo>
                <a:cubicBezTo>
                  <a:pt x="901" y="540"/>
                  <a:pt x="884" y="511"/>
                  <a:pt x="886" y="501"/>
                </a:cubicBezTo>
                <a:cubicBezTo>
                  <a:pt x="889" y="491"/>
                  <a:pt x="905" y="470"/>
                  <a:pt x="905" y="443"/>
                </a:cubicBezTo>
                <a:cubicBezTo>
                  <a:pt x="905" y="366"/>
                  <a:pt x="816" y="0"/>
                  <a:pt x="476" y="0"/>
                </a:cubicBezTo>
                <a:cubicBezTo>
                  <a:pt x="137" y="0"/>
                  <a:pt x="0" y="182"/>
                  <a:pt x="0" y="437"/>
                </a:cubicBezTo>
                <a:cubicBezTo>
                  <a:pt x="0" y="635"/>
                  <a:pt x="140" y="750"/>
                  <a:pt x="182" y="844"/>
                </a:cubicBezTo>
                <a:close/>
              </a:path>
            </a:pathLst>
          </a:custGeom>
          <a:gradFill flip="none" rotWithShape="1">
            <a:gsLst>
              <a:gs pos="0">
                <a:srgbClr val="4C4746"/>
              </a:gs>
              <a:gs pos="47000">
                <a:schemeClr val="bg2"/>
              </a:gs>
              <a:gs pos="100000">
                <a:srgbClr val="726968"/>
              </a:gs>
            </a:gsLst>
            <a:lin ang="16200000" scaled="0"/>
            <a:tileRect/>
          </a:gradFill>
          <a:ln w="12700" cap="flat">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bg1"/>
              </a:solidFill>
              <a:latin typeface="+mn-lt"/>
              <a:ea typeface="+mn-ea"/>
              <a:cs typeface="+mn-ea"/>
            </a:endParaRPr>
          </a:p>
        </p:txBody>
      </p:sp>
      <p:sp>
        <p:nvSpPr>
          <p:cNvPr id="14" name="Freeform 18"/>
          <p:cNvSpPr/>
          <p:nvPr/>
        </p:nvSpPr>
        <p:spPr bwMode="auto">
          <a:xfrm>
            <a:off x="4427735" y="2442863"/>
            <a:ext cx="2802671" cy="1404095"/>
          </a:xfrm>
          <a:custGeom>
            <a:avLst/>
            <a:gdLst>
              <a:gd name="T0" fmla="*/ 0 w 643"/>
              <a:gd name="T1" fmla="*/ 322 h 322"/>
              <a:gd name="T2" fmla="*/ 322 w 643"/>
              <a:gd name="T3" fmla="*/ 0 h 322"/>
              <a:gd name="T4" fmla="*/ 643 w 643"/>
              <a:gd name="T5" fmla="*/ 322 h 322"/>
            </a:gdLst>
            <a:ahLst/>
            <a:cxnLst>
              <a:cxn ang="0">
                <a:pos x="T0" y="T1"/>
              </a:cxn>
              <a:cxn ang="0">
                <a:pos x="T2" y="T3"/>
              </a:cxn>
              <a:cxn ang="0">
                <a:pos x="T4" y="T5"/>
              </a:cxn>
            </a:cxnLst>
            <a:rect l="0" t="0" r="r" b="b"/>
            <a:pathLst>
              <a:path w="643" h="322">
                <a:moveTo>
                  <a:pt x="0" y="322"/>
                </a:moveTo>
                <a:cubicBezTo>
                  <a:pt x="0" y="145"/>
                  <a:pt x="144" y="0"/>
                  <a:pt x="322" y="0"/>
                </a:cubicBezTo>
                <a:cubicBezTo>
                  <a:pt x="499" y="0"/>
                  <a:pt x="643" y="145"/>
                  <a:pt x="643" y="322"/>
                </a:cubicBezTo>
              </a:path>
            </a:pathLst>
          </a:custGeom>
          <a:noFill/>
          <a:ln w="9525"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lstStyle/>
          <a:p>
            <a:pPr algn="ctr"/>
            <a:endParaRPr lang="en-US" sz="1405"/>
          </a:p>
        </p:txBody>
      </p:sp>
      <p:sp>
        <p:nvSpPr>
          <p:cNvPr id="15" name="椭圆 14"/>
          <p:cNvSpPr/>
          <p:nvPr/>
        </p:nvSpPr>
        <p:spPr bwMode="auto">
          <a:xfrm>
            <a:off x="4182159" y="3469835"/>
            <a:ext cx="515858" cy="515858"/>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2000">
                <a:solidFill>
                  <a:schemeClr val="bg1"/>
                </a:solidFill>
                <a:latin typeface="+mn-lt"/>
                <a:ea typeface="+mn-ea"/>
                <a:cs typeface="+mn-ea"/>
              </a:rPr>
              <a:t>1</a:t>
            </a:r>
            <a:endParaRPr lang="zh-CN" altLang="en-US" sz="2000">
              <a:solidFill>
                <a:schemeClr val="bg1"/>
              </a:solidFill>
              <a:latin typeface="+mn-lt"/>
              <a:ea typeface="+mn-ea"/>
              <a:cs typeface="+mn-ea"/>
            </a:endParaRPr>
          </a:p>
        </p:txBody>
      </p:sp>
      <p:sp>
        <p:nvSpPr>
          <p:cNvPr id="17" name="椭圆 16"/>
          <p:cNvSpPr/>
          <p:nvPr/>
        </p:nvSpPr>
        <p:spPr bwMode="auto">
          <a:xfrm>
            <a:off x="5795970" y="2252608"/>
            <a:ext cx="515858" cy="515858"/>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2000">
                <a:solidFill>
                  <a:schemeClr val="bg1"/>
                </a:solidFill>
                <a:latin typeface="+mn-lt"/>
                <a:ea typeface="+mn-ea"/>
                <a:cs typeface="+mn-ea"/>
              </a:rPr>
              <a:t>2</a:t>
            </a:r>
            <a:endParaRPr lang="zh-CN" altLang="en-US" sz="2000">
              <a:solidFill>
                <a:schemeClr val="bg1"/>
              </a:solidFill>
              <a:latin typeface="+mn-lt"/>
              <a:ea typeface="+mn-ea"/>
              <a:cs typeface="+mn-ea"/>
            </a:endParaRPr>
          </a:p>
        </p:txBody>
      </p:sp>
      <p:sp>
        <p:nvSpPr>
          <p:cNvPr id="20" name="椭圆 19"/>
          <p:cNvSpPr/>
          <p:nvPr/>
        </p:nvSpPr>
        <p:spPr bwMode="auto">
          <a:xfrm>
            <a:off x="6979949" y="3619961"/>
            <a:ext cx="515858" cy="515858"/>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2000">
                <a:solidFill>
                  <a:schemeClr val="bg1"/>
                </a:solidFill>
                <a:latin typeface="+mn-lt"/>
                <a:ea typeface="+mn-ea"/>
                <a:cs typeface="+mn-ea"/>
              </a:rPr>
              <a:t>3</a:t>
            </a:r>
          </a:p>
        </p:txBody>
      </p:sp>
      <p:sp>
        <p:nvSpPr>
          <p:cNvPr id="21" name="文本框 19"/>
          <p:cNvSpPr txBox="1">
            <a:spLocks noChangeArrowheads="1"/>
          </p:cNvSpPr>
          <p:nvPr>
            <p:custDataLst>
              <p:tags r:id="rId1"/>
            </p:custDataLst>
          </p:nvPr>
        </p:nvSpPr>
        <p:spPr bwMode="auto">
          <a:xfrm>
            <a:off x="19050" y="3505835"/>
            <a:ext cx="3230880"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zh-CN" altLang="en-US" sz="3200" dirty="0">
                <a:solidFill>
                  <a:schemeClr val="accent1"/>
                </a:solidFill>
                <a:latin typeface="微软雅黑" panose="020B0503020204020204" pitchFamily="34" charset="-122"/>
                <a:ea typeface="微软雅黑" panose="020B0503020204020204" pitchFamily="34" charset="-122"/>
              </a:rPr>
              <a:t>工作内容及成果</a:t>
            </a:r>
          </a:p>
        </p:txBody>
      </p:sp>
      <p:sp>
        <p:nvSpPr>
          <p:cNvPr id="22" name="文本框 19"/>
          <p:cNvSpPr txBox="1">
            <a:spLocks noChangeArrowheads="1"/>
          </p:cNvSpPr>
          <p:nvPr>
            <p:custDataLst>
              <p:tags r:id="rId2"/>
            </p:custDataLst>
          </p:nvPr>
        </p:nvSpPr>
        <p:spPr bwMode="auto">
          <a:xfrm>
            <a:off x="8183789" y="1914165"/>
            <a:ext cx="207336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zh-CN" altLang="en-US" sz="3200" dirty="0">
                <a:solidFill>
                  <a:schemeClr val="accent1"/>
                </a:solidFill>
                <a:latin typeface="微软雅黑" panose="020B0503020204020204" pitchFamily="34" charset="-122"/>
                <a:ea typeface="微软雅黑" panose="020B0503020204020204" pitchFamily="34" charset="-122"/>
              </a:rPr>
              <a:t>工作成长</a:t>
            </a:r>
          </a:p>
        </p:txBody>
      </p:sp>
      <p:sp>
        <p:nvSpPr>
          <p:cNvPr id="24" name="文本框 19"/>
          <p:cNvSpPr txBox="1">
            <a:spLocks noChangeArrowheads="1"/>
          </p:cNvSpPr>
          <p:nvPr>
            <p:custDataLst>
              <p:tags r:id="rId3"/>
            </p:custDataLst>
          </p:nvPr>
        </p:nvSpPr>
        <p:spPr bwMode="auto">
          <a:xfrm>
            <a:off x="8981329" y="3505940"/>
            <a:ext cx="287899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3200" dirty="0" smtClean="0">
                <a:solidFill>
                  <a:schemeClr val="accent1"/>
                </a:solidFill>
                <a:latin typeface="微软雅黑" panose="020B0503020204020204" pitchFamily="34" charset="-122"/>
                <a:ea typeface="微软雅黑" panose="020B0503020204020204" pitchFamily="34" charset="-122"/>
                <a:sym typeface="+mn-ea"/>
              </a:rPr>
              <a:t>未来规划</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3250235" y="3475892"/>
            <a:ext cx="596809" cy="614823"/>
            <a:chOff x="2963215" y="2344026"/>
            <a:chExt cx="596809" cy="614823"/>
          </a:xfrm>
        </p:grpSpPr>
        <p:sp>
          <p:nvSpPr>
            <p:cNvPr id="28" name="矩形: 圆角 27"/>
            <p:cNvSpPr/>
            <p:nvPr/>
          </p:nvSpPr>
          <p:spPr bwMode="auto">
            <a:xfrm>
              <a:off x="2963215" y="2344026"/>
              <a:ext cx="596809" cy="596809"/>
            </a:xfrm>
            <a:prstGeom prst="roundRect">
              <a:avLst>
                <a:gd name="adj" fmla="val 7520"/>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800">
                <a:solidFill>
                  <a:schemeClr val="bg1"/>
                </a:solidFill>
                <a:latin typeface="+mn-lt"/>
                <a:ea typeface="+mn-ea"/>
                <a:cs typeface="+mn-ea"/>
              </a:endParaRPr>
            </a:p>
          </p:txBody>
        </p:sp>
        <p:sp>
          <p:nvSpPr>
            <p:cNvPr id="29" name="文本框 28"/>
            <p:cNvSpPr txBox="1"/>
            <p:nvPr/>
          </p:nvSpPr>
          <p:spPr>
            <a:xfrm>
              <a:off x="3042766" y="2374074"/>
              <a:ext cx="425116" cy="584775"/>
            </a:xfrm>
            <a:prstGeom prst="rect">
              <a:avLst/>
            </a:prstGeom>
            <a:noFill/>
            <a:ln w="12700" cap="flat">
              <a:no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r">
                <a:defRPr sz="2000">
                  <a:solidFill>
                    <a:schemeClr val="bg1"/>
                  </a:solidFill>
                  <a:latin typeface="+mn-lt"/>
                  <a:ea typeface="+mn-ea"/>
                  <a:cs typeface="+mn-ea"/>
                </a:defRPr>
              </a:lvl1pPr>
            </a:lstStyle>
            <a:p>
              <a:pPr algn="ctr"/>
              <a:r>
                <a:rPr lang="en-US" altLang="zh-CN" sz="2800"/>
                <a:t>1</a:t>
              </a:r>
              <a:endParaRPr lang="zh-CN" altLang="en-US" sz="2800"/>
            </a:p>
          </p:txBody>
        </p:sp>
      </p:grpSp>
      <p:grpSp>
        <p:nvGrpSpPr>
          <p:cNvPr id="30" name="组合 29"/>
          <p:cNvGrpSpPr/>
          <p:nvPr/>
        </p:nvGrpSpPr>
        <p:grpSpPr>
          <a:xfrm>
            <a:off x="7268515" y="1893007"/>
            <a:ext cx="596809" cy="601175"/>
            <a:chOff x="2963215" y="3394903"/>
            <a:chExt cx="596809" cy="601175"/>
          </a:xfrm>
        </p:grpSpPr>
        <p:sp>
          <p:nvSpPr>
            <p:cNvPr id="31" name="矩形: 圆角 30"/>
            <p:cNvSpPr/>
            <p:nvPr/>
          </p:nvSpPr>
          <p:spPr bwMode="auto">
            <a:xfrm>
              <a:off x="2963215" y="3394903"/>
              <a:ext cx="596809" cy="596809"/>
            </a:xfrm>
            <a:prstGeom prst="roundRect">
              <a:avLst>
                <a:gd name="adj" fmla="val 7520"/>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800">
                <a:solidFill>
                  <a:schemeClr val="bg1"/>
                </a:solidFill>
                <a:latin typeface="+mn-lt"/>
                <a:ea typeface="+mn-ea"/>
                <a:cs typeface="+mn-ea"/>
              </a:endParaRPr>
            </a:p>
          </p:txBody>
        </p:sp>
        <p:sp>
          <p:nvSpPr>
            <p:cNvPr id="32" name="文本框 31"/>
            <p:cNvSpPr txBox="1"/>
            <p:nvPr/>
          </p:nvSpPr>
          <p:spPr>
            <a:xfrm>
              <a:off x="3042766" y="3411303"/>
              <a:ext cx="425116" cy="584775"/>
            </a:xfrm>
            <a:prstGeom prst="rect">
              <a:avLst/>
            </a:prstGeom>
            <a:noFill/>
            <a:ln w="12700" cap="flat">
              <a:no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r">
                <a:defRPr sz="2000">
                  <a:solidFill>
                    <a:schemeClr val="bg1"/>
                  </a:solidFill>
                  <a:latin typeface="+mn-lt"/>
                  <a:ea typeface="+mn-ea"/>
                  <a:cs typeface="+mn-ea"/>
                </a:defRPr>
              </a:lvl1pPr>
            </a:lstStyle>
            <a:p>
              <a:pPr algn="ctr"/>
              <a:r>
                <a:rPr lang="en-US" altLang="zh-CN" sz="2800"/>
                <a:t>2</a:t>
              </a:r>
              <a:endParaRPr lang="zh-CN" altLang="en-US" sz="2800"/>
            </a:p>
          </p:txBody>
        </p:sp>
      </p:grpSp>
      <p:grpSp>
        <p:nvGrpSpPr>
          <p:cNvPr id="36" name="组合 35"/>
          <p:cNvGrpSpPr/>
          <p:nvPr/>
        </p:nvGrpSpPr>
        <p:grpSpPr>
          <a:xfrm>
            <a:off x="8319753" y="3475892"/>
            <a:ext cx="596809" cy="614823"/>
            <a:chOff x="8463263" y="2344026"/>
            <a:chExt cx="596809" cy="614823"/>
          </a:xfrm>
        </p:grpSpPr>
        <p:sp>
          <p:nvSpPr>
            <p:cNvPr id="37" name="矩形: 圆角 36"/>
            <p:cNvSpPr/>
            <p:nvPr/>
          </p:nvSpPr>
          <p:spPr bwMode="auto">
            <a:xfrm>
              <a:off x="8463263" y="2344026"/>
              <a:ext cx="596809" cy="596809"/>
            </a:xfrm>
            <a:prstGeom prst="roundRect">
              <a:avLst>
                <a:gd name="adj" fmla="val 7520"/>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800">
                <a:solidFill>
                  <a:schemeClr val="bg1"/>
                </a:solidFill>
                <a:latin typeface="+mn-lt"/>
                <a:ea typeface="+mn-ea"/>
                <a:cs typeface="+mn-ea"/>
              </a:endParaRPr>
            </a:p>
          </p:txBody>
        </p:sp>
        <p:sp>
          <p:nvSpPr>
            <p:cNvPr id="38" name="文本框 37"/>
            <p:cNvSpPr txBox="1"/>
            <p:nvPr/>
          </p:nvSpPr>
          <p:spPr>
            <a:xfrm>
              <a:off x="8556462" y="2374074"/>
              <a:ext cx="425116" cy="584775"/>
            </a:xfrm>
            <a:prstGeom prst="rect">
              <a:avLst/>
            </a:prstGeom>
            <a:noFill/>
            <a:ln w="12700" cap="flat">
              <a:no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r">
                <a:defRPr sz="2000">
                  <a:solidFill>
                    <a:schemeClr val="bg1"/>
                  </a:solidFill>
                  <a:latin typeface="+mn-lt"/>
                  <a:ea typeface="+mn-ea"/>
                  <a:cs typeface="+mn-ea"/>
                </a:defRPr>
              </a:lvl1pPr>
            </a:lstStyle>
            <a:p>
              <a:pPr algn="ctr"/>
              <a:r>
                <a:rPr lang="en-US" altLang="zh-CN" sz="2800"/>
                <a:t>3</a:t>
              </a:r>
              <a:endParaRPr lang="zh-CN" altLang="en-US" sz="2800"/>
            </a:p>
          </p:txBody>
        </p:sp>
      </p:grpSp>
      <p:sp>
        <p:nvSpPr>
          <p:cNvPr id="45" name="Freeform 239"/>
          <p:cNvSpPr>
            <a:spLocks noEditPoints="1" noChangeArrowheads="1"/>
          </p:cNvSpPr>
          <p:nvPr/>
        </p:nvSpPr>
        <p:spPr bwMode="auto">
          <a:xfrm>
            <a:off x="5533401" y="3712580"/>
            <a:ext cx="813422" cy="813422"/>
          </a:xfrm>
          <a:custGeom>
            <a:avLst/>
            <a:gdLst>
              <a:gd name="T0" fmla="*/ 2147483646 w 2116"/>
              <a:gd name="T1" fmla="*/ 1262169863 h 2116"/>
              <a:gd name="T2" fmla="*/ 2147483646 w 2116"/>
              <a:gd name="T3" fmla="*/ 1059407178 h 2116"/>
              <a:gd name="T4" fmla="*/ 2147483646 w 2116"/>
              <a:gd name="T5" fmla="*/ 782257393 h 2116"/>
              <a:gd name="T6" fmla="*/ 2147483646 w 2116"/>
              <a:gd name="T7" fmla="*/ 683875654 h 2116"/>
              <a:gd name="T8" fmla="*/ 2147483646 w 2116"/>
              <a:gd name="T9" fmla="*/ 365933012 h 2116"/>
              <a:gd name="T10" fmla="*/ 1857261195 w 2116"/>
              <a:gd name="T11" fmla="*/ 385130037 h 2116"/>
              <a:gd name="T12" fmla="*/ 1756479555 w 2116"/>
              <a:gd name="T13" fmla="*/ 95982932 h 2116"/>
              <a:gd name="T14" fmla="*/ 1480530267 w 2116"/>
              <a:gd name="T15" fmla="*/ 229158320 h 2116"/>
              <a:gd name="T16" fmla="*/ 1262169863 w 2116"/>
              <a:gd name="T17" fmla="*/ 0 h 2116"/>
              <a:gd name="T18" fmla="*/ 1060606582 w 2116"/>
              <a:gd name="T19" fmla="*/ 229158320 h 2116"/>
              <a:gd name="T20" fmla="*/ 783456796 w 2116"/>
              <a:gd name="T21" fmla="*/ 93583030 h 2116"/>
              <a:gd name="T22" fmla="*/ 683875654 w 2116"/>
              <a:gd name="T23" fmla="*/ 385130037 h 2116"/>
              <a:gd name="T24" fmla="*/ 365933012 w 2116"/>
              <a:gd name="T25" fmla="*/ 376730928 h 2116"/>
              <a:gd name="T26" fmla="*/ 386329440 w 2116"/>
              <a:gd name="T27" fmla="*/ 681475752 h 2116"/>
              <a:gd name="T28" fmla="*/ 97182336 w 2116"/>
              <a:gd name="T29" fmla="*/ 782257393 h 2116"/>
              <a:gd name="T30" fmla="*/ 230357723 w 2116"/>
              <a:gd name="T31" fmla="*/ 1058206680 h 2116"/>
              <a:gd name="T32" fmla="*/ 0 w 2116"/>
              <a:gd name="T33" fmla="*/ 1276567084 h 2116"/>
              <a:gd name="T34" fmla="*/ 229158320 w 2116"/>
              <a:gd name="T35" fmla="*/ 1479329769 h 2116"/>
              <a:gd name="T36" fmla="*/ 93583030 w 2116"/>
              <a:gd name="T37" fmla="*/ 1755280151 h 2116"/>
              <a:gd name="T38" fmla="*/ 385130037 w 2116"/>
              <a:gd name="T39" fmla="*/ 1854861293 h 2116"/>
              <a:gd name="T40" fmla="*/ 376730928 w 2116"/>
              <a:gd name="T41" fmla="*/ 2147483646 h 2116"/>
              <a:gd name="T42" fmla="*/ 682675155 w 2116"/>
              <a:gd name="T43" fmla="*/ 2147483646 h 2116"/>
              <a:gd name="T44" fmla="*/ 783456796 w 2116"/>
              <a:gd name="T45" fmla="*/ 2147483646 h 2116"/>
              <a:gd name="T46" fmla="*/ 1058206680 w 2116"/>
              <a:gd name="T47" fmla="*/ 2147483646 h 2116"/>
              <a:gd name="T48" fmla="*/ 1276567084 w 2116"/>
              <a:gd name="T49" fmla="*/ 2147483646 h 2116"/>
              <a:gd name="T50" fmla="*/ 1479329769 w 2116"/>
              <a:gd name="T51" fmla="*/ 2147483646 h 2116"/>
              <a:gd name="T52" fmla="*/ 1756479555 w 2116"/>
              <a:gd name="T53" fmla="*/ 2147483646 h 2116"/>
              <a:gd name="T54" fmla="*/ 1854861293 w 2116"/>
              <a:gd name="T55" fmla="*/ 2147483646 h 2116"/>
              <a:gd name="T56" fmla="*/ 2147483646 w 2116"/>
              <a:gd name="T57" fmla="*/ 2147483646 h 2116"/>
              <a:gd name="T58" fmla="*/ 2147483646 w 2116"/>
              <a:gd name="T59" fmla="*/ 1856061792 h 2116"/>
              <a:gd name="T60" fmla="*/ 2147483646 w 2116"/>
              <a:gd name="T61" fmla="*/ 1755280151 h 2116"/>
              <a:gd name="T62" fmla="*/ 2147483646 w 2116"/>
              <a:gd name="T63" fmla="*/ 1480530267 h 2116"/>
              <a:gd name="T64" fmla="*/ 1629302279 w 2116"/>
              <a:gd name="T65" fmla="*/ 2002434997 h 2116"/>
              <a:gd name="T66" fmla="*/ 910634072 w 2116"/>
              <a:gd name="T67" fmla="*/ 536301950 h 2116"/>
              <a:gd name="T68" fmla="*/ 1629302279 w 2116"/>
              <a:gd name="T69" fmla="*/ 2002434997 h 211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16"/>
              <a:gd name="T106" fmla="*/ 0 h 2116"/>
              <a:gd name="T107" fmla="*/ 2116 w 2116"/>
              <a:gd name="T108" fmla="*/ 2116 h 211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16" h="2116">
                <a:moveTo>
                  <a:pt x="1941" y="1111"/>
                </a:moveTo>
                <a:cubicBezTo>
                  <a:pt x="2116" y="1052"/>
                  <a:pt x="2116" y="1052"/>
                  <a:pt x="2116" y="1052"/>
                </a:cubicBezTo>
                <a:cubicBezTo>
                  <a:pt x="2107" y="917"/>
                  <a:pt x="2107" y="917"/>
                  <a:pt x="2107" y="917"/>
                </a:cubicBezTo>
                <a:cubicBezTo>
                  <a:pt x="1925" y="883"/>
                  <a:pt x="1925" y="883"/>
                  <a:pt x="1925" y="883"/>
                </a:cubicBezTo>
                <a:cubicBezTo>
                  <a:pt x="1918" y="847"/>
                  <a:pt x="1908" y="810"/>
                  <a:pt x="1896" y="774"/>
                </a:cubicBezTo>
                <a:cubicBezTo>
                  <a:pt x="2038" y="652"/>
                  <a:pt x="2038" y="652"/>
                  <a:pt x="2038" y="652"/>
                </a:cubicBezTo>
                <a:cubicBezTo>
                  <a:pt x="1979" y="532"/>
                  <a:pt x="1979" y="532"/>
                  <a:pt x="1979" y="532"/>
                </a:cubicBezTo>
                <a:cubicBezTo>
                  <a:pt x="1795" y="570"/>
                  <a:pt x="1795" y="570"/>
                  <a:pt x="1795" y="570"/>
                </a:cubicBezTo>
                <a:cubicBezTo>
                  <a:pt x="1772" y="535"/>
                  <a:pt x="1747" y="502"/>
                  <a:pt x="1720" y="471"/>
                </a:cubicBezTo>
                <a:cubicBezTo>
                  <a:pt x="1802" y="305"/>
                  <a:pt x="1802" y="305"/>
                  <a:pt x="1802" y="305"/>
                </a:cubicBezTo>
                <a:cubicBezTo>
                  <a:pt x="1700" y="217"/>
                  <a:pt x="1700" y="217"/>
                  <a:pt x="1700" y="217"/>
                </a:cubicBezTo>
                <a:cubicBezTo>
                  <a:pt x="1548" y="321"/>
                  <a:pt x="1548" y="321"/>
                  <a:pt x="1548" y="321"/>
                </a:cubicBezTo>
                <a:cubicBezTo>
                  <a:pt x="1516" y="301"/>
                  <a:pt x="1483" y="282"/>
                  <a:pt x="1450" y="265"/>
                </a:cubicBezTo>
                <a:cubicBezTo>
                  <a:pt x="1464" y="80"/>
                  <a:pt x="1464" y="80"/>
                  <a:pt x="1464" y="80"/>
                </a:cubicBezTo>
                <a:cubicBezTo>
                  <a:pt x="1336" y="37"/>
                  <a:pt x="1336" y="37"/>
                  <a:pt x="1336" y="37"/>
                </a:cubicBezTo>
                <a:cubicBezTo>
                  <a:pt x="1234" y="191"/>
                  <a:pt x="1234" y="191"/>
                  <a:pt x="1234" y="191"/>
                </a:cubicBezTo>
                <a:cubicBezTo>
                  <a:pt x="1194" y="183"/>
                  <a:pt x="1152" y="178"/>
                  <a:pt x="1111" y="175"/>
                </a:cubicBezTo>
                <a:cubicBezTo>
                  <a:pt x="1052" y="0"/>
                  <a:pt x="1052" y="0"/>
                  <a:pt x="1052" y="0"/>
                </a:cubicBezTo>
                <a:cubicBezTo>
                  <a:pt x="918" y="9"/>
                  <a:pt x="918" y="9"/>
                  <a:pt x="918" y="9"/>
                </a:cubicBezTo>
                <a:cubicBezTo>
                  <a:pt x="884" y="191"/>
                  <a:pt x="884" y="191"/>
                  <a:pt x="884" y="191"/>
                </a:cubicBezTo>
                <a:cubicBezTo>
                  <a:pt x="847" y="198"/>
                  <a:pt x="810" y="208"/>
                  <a:pt x="774" y="220"/>
                </a:cubicBezTo>
                <a:cubicBezTo>
                  <a:pt x="653" y="78"/>
                  <a:pt x="653" y="78"/>
                  <a:pt x="653" y="78"/>
                </a:cubicBezTo>
                <a:cubicBezTo>
                  <a:pt x="532" y="137"/>
                  <a:pt x="532" y="137"/>
                  <a:pt x="532" y="137"/>
                </a:cubicBezTo>
                <a:cubicBezTo>
                  <a:pt x="570" y="321"/>
                  <a:pt x="570" y="321"/>
                  <a:pt x="570" y="321"/>
                </a:cubicBezTo>
                <a:cubicBezTo>
                  <a:pt x="535" y="344"/>
                  <a:pt x="502" y="369"/>
                  <a:pt x="471" y="396"/>
                </a:cubicBezTo>
                <a:cubicBezTo>
                  <a:pt x="305" y="314"/>
                  <a:pt x="305" y="314"/>
                  <a:pt x="305" y="314"/>
                </a:cubicBezTo>
                <a:cubicBezTo>
                  <a:pt x="217" y="416"/>
                  <a:pt x="217" y="416"/>
                  <a:pt x="217" y="416"/>
                </a:cubicBezTo>
                <a:cubicBezTo>
                  <a:pt x="322" y="568"/>
                  <a:pt x="322" y="568"/>
                  <a:pt x="322" y="568"/>
                </a:cubicBezTo>
                <a:cubicBezTo>
                  <a:pt x="301" y="600"/>
                  <a:pt x="282" y="633"/>
                  <a:pt x="265" y="666"/>
                </a:cubicBezTo>
                <a:cubicBezTo>
                  <a:pt x="81" y="652"/>
                  <a:pt x="81" y="652"/>
                  <a:pt x="81" y="652"/>
                </a:cubicBezTo>
                <a:cubicBezTo>
                  <a:pt x="37" y="780"/>
                  <a:pt x="37" y="780"/>
                  <a:pt x="37" y="780"/>
                </a:cubicBezTo>
                <a:cubicBezTo>
                  <a:pt x="192" y="882"/>
                  <a:pt x="192" y="882"/>
                  <a:pt x="192" y="882"/>
                </a:cubicBezTo>
                <a:cubicBezTo>
                  <a:pt x="183" y="923"/>
                  <a:pt x="178" y="964"/>
                  <a:pt x="175" y="1005"/>
                </a:cubicBezTo>
                <a:cubicBezTo>
                  <a:pt x="0" y="1064"/>
                  <a:pt x="0" y="1064"/>
                  <a:pt x="0" y="1064"/>
                </a:cubicBezTo>
                <a:cubicBezTo>
                  <a:pt x="9" y="1198"/>
                  <a:pt x="9" y="1198"/>
                  <a:pt x="9" y="1198"/>
                </a:cubicBezTo>
                <a:cubicBezTo>
                  <a:pt x="191" y="1233"/>
                  <a:pt x="191" y="1233"/>
                  <a:pt x="191" y="1233"/>
                </a:cubicBezTo>
                <a:cubicBezTo>
                  <a:pt x="199" y="1269"/>
                  <a:pt x="208" y="1306"/>
                  <a:pt x="221" y="1342"/>
                </a:cubicBezTo>
                <a:cubicBezTo>
                  <a:pt x="78" y="1463"/>
                  <a:pt x="78" y="1463"/>
                  <a:pt x="78" y="1463"/>
                </a:cubicBezTo>
                <a:cubicBezTo>
                  <a:pt x="138" y="1584"/>
                  <a:pt x="138" y="1584"/>
                  <a:pt x="138" y="1584"/>
                </a:cubicBezTo>
                <a:cubicBezTo>
                  <a:pt x="321" y="1546"/>
                  <a:pt x="321" y="1546"/>
                  <a:pt x="321" y="1546"/>
                </a:cubicBezTo>
                <a:cubicBezTo>
                  <a:pt x="344" y="1581"/>
                  <a:pt x="369" y="1614"/>
                  <a:pt x="397" y="1645"/>
                </a:cubicBezTo>
                <a:cubicBezTo>
                  <a:pt x="314" y="1811"/>
                  <a:pt x="314" y="1811"/>
                  <a:pt x="314" y="1811"/>
                </a:cubicBezTo>
                <a:cubicBezTo>
                  <a:pt x="416" y="1899"/>
                  <a:pt x="416" y="1899"/>
                  <a:pt x="416" y="1899"/>
                </a:cubicBezTo>
                <a:cubicBezTo>
                  <a:pt x="569" y="1794"/>
                  <a:pt x="569" y="1794"/>
                  <a:pt x="569" y="1794"/>
                </a:cubicBezTo>
                <a:cubicBezTo>
                  <a:pt x="600" y="1815"/>
                  <a:pt x="633" y="1834"/>
                  <a:pt x="667" y="1851"/>
                </a:cubicBezTo>
                <a:cubicBezTo>
                  <a:pt x="653" y="2035"/>
                  <a:pt x="653" y="2035"/>
                  <a:pt x="653" y="2035"/>
                </a:cubicBezTo>
                <a:cubicBezTo>
                  <a:pt x="780" y="2079"/>
                  <a:pt x="780" y="2079"/>
                  <a:pt x="780" y="2079"/>
                </a:cubicBezTo>
                <a:cubicBezTo>
                  <a:pt x="882" y="1925"/>
                  <a:pt x="882" y="1925"/>
                  <a:pt x="882" y="1925"/>
                </a:cubicBezTo>
                <a:cubicBezTo>
                  <a:pt x="923" y="1933"/>
                  <a:pt x="964" y="1938"/>
                  <a:pt x="1005" y="1941"/>
                </a:cubicBezTo>
                <a:cubicBezTo>
                  <a:pt x="1064" y="2116"/>
                  <a:pt x="1064" y="2116"/>
                  <a:pt x="1064" y="2116"/>
                </a:cubicBezTo>
                <a:cubicBezTo>
                  <a:pt x="1199" y="2107"/>
                  <a:pt x="1199" y="2107"/>
                  <a:pt x="1199" y="2107"/>
                </a:cubicBezTo>
                <a:cubicBezTo>
                  <a:pt x="1233" y="1925"/>
                  <a:pt x="1233" y="1925"/>
                  <a:pt x="1233" y="1925"/>
                </a:cubicBezTo>
                <a:cubicBezTo>
                  <a:pt x="1269" y="1918"/>
                  <a:pt x="1306" y="1908"/>
                  <a:pt x="1342" y="1896"/>
                </a:cubicBezTo>
                <a:cubicBezTo>
                  <a:pt x="1464" y="2038"/>
                  <a:pt x="1464" y="2038"/>
                  <a:pt x="1464" y="2038"/>
                </a:cubicBezTo>
                <a:cubicBezTo>
                  <a:pt x="1584" y="1979"/>
                  <a:pt x="1584" y="1979"/>
                  <a:pt x="1584" y="1979"/>
                </a:cubicBezTo>
                <a:cubicBezTo>
                  <a:pt x="1546" y="1795"/>
                  <a:pt x="1546" y="1795"/>
                  <a:pt x="1546" y="1795"/>
                </a:cubicBezTo>
                <a:cubicBezTo>
                  <a:pt x="1581" y="1772"/>
                  <a:pt x="1614" y="1747"/>
                  <a:pt x="1645" y="1719"/>
                </a:cubicBezTo>
                <a:cubicBezTo>
                  <a:pt x="1811" y="1802"/>
                  <a:pt x="1811" y="1802"/>
                  <a:pt x="1811" y="1802"/>
                </a:cubicBezTo>
                <a:cubicBezTo>
                  <a:pt x="1899" y="1700"/>
                  <a:pt x="1899" y="1700"/>
                  <a:pt x="1899" y="1700"/>
                </a:cubicBezTo>
                <a:cubicBezTo>
                  <a:pt x="1795" y="1547"/>
                  <a:pt x="1795" y="1547"/>
                  <a:pt x="1795" y="1547"/>
                </a:cubicBezTo>
                <a:cubicBezTo>
                  <a:pt x="1816" y="1516"/>
                  <a:pt x="1834" y="1483"/>
                  <a:pt x="1851" y="1450"/>
                </a:cubicBezTo>
                <a:cubicBezTo>
                  <a:pt x="2036" y="1463"/>
                  <a:pt x="2036" y="1463"/>
                  <a:pt x="2036" y="1463"/>
                </a:cubicBezTo>
                <a:cubicBezTo>
                  <a:pt x="2079" y="1336"/>
                  <a:pt x="2079" y="1336"/>
                  <a:pt x="2079" y="1336"/>
                </a:cubicBezTo>
                <a:cubicBezTo>
                  <a:pt x="1925" y="1234"/>
                  <a:pt x="1925" y="1234"/>
                  <a:pt x="1925" y="1234"/>
                </a:cubicBezTo>
                <a:cubicBezTo>
                  <a:pt x="1933" y="1193"/>
                  <a:pt x="1938" y="1152"/>
                  <a:pt x="1941" y="1111"/>
                </a:cubicBezTo>
                <a:close/>
                <a:moveTo>
                  <a:pt x="1358" y="1669"/>
                </a:moveTo>
                <a:cubicBezTo>
                  <a:pt x="1020" y="1834"/>
                  <a:pt x="613" y="1695"/>
                  <a:pt x="447" y="1357"/>
                </a:cubicBezTo>
                <a:cubicBezTo>
                  <a:pt x="282" y="1020"/>
                  <a:pt x="421" y="613"/>
                  <a:pt x="759" y="447"/>
                </a:cubicBezTo>
                <a:cubicBezTo>
                  <a:pt x="1096" y="282"/>
                  <a:pt x="1504" y="421"/>
                  <a:pt x="1669" y="759"/>
                </a:cubicBezTo>
                <a:cubicBezTo>
                  <a:pt x="1834" y="1096"/>
                  <a:pt x="1695" y="1503"/>
                  <a:pt x="1358" y="1669"/>
                </a:cubicBezTo>
                <a:close/>
              </a:path>
            </a:pathLst>
          </a:cu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r"/>
            <a:endParaRPr lang="zh-CN" altLang="en-US" sz="2000">
              <a:solidFill>
                <a:schemeClr val="bg1"/>
              </a:solidFill>
              <a:latin typeface="+mn-lt"/>
              <a:ea typeface="+mn-ea"/>
              <a:cs typeface="+mn-ea"/>
            </a:endParaRPr>
          </a:p>
        </p:txBody>
      </p:sp>
      <p:sp>
        <p:nvSpPr>
          <p:cNvPr id="46" name="Freeform 240"/>
          <p:cNvSpPr>
            <a:spLocks noEditPoints="1" noChangeArrowheads="1"/>
          </p:cNvSpPr>
          <p:nvPr/>
        </p:nvSpPr>
        <p:spPr bwMode="auto">
          <a:xfrm>
            <a:off x="5109529" y="3179928"/>
            <a:ext cx="716086" cy="716087"/>
          </a:xfrm>
          <a:custGeom>
            <a:avLst/>
            <a:gdLst>
              <a:gd name="T0" fmla="*/ 2147483646 w 1840"/>
              <a:gd name="T1" fmla="*/ 1155559799 h 1840"/>
              <a:gd name="T2" fmla="*/ 2016235029 w 1840"/>
              <a:gd name="T3" fmla="*/ 968560309 h 1840"/>
              <a:gd name="T4" fmla="*/ 2146895336 w 1840"/>
              <a:gd name="T5" fmla="*/ 736010363 h 1840"/>
              <a:gd name="T6" fmla="*/ 1891569068 w 1840"/>
              <a:gd name="T7" fmla="*/ 624529772 h 1840"/>
              <a:gd name="T8" fmla="*/ 1920338641 w 1840"/>
              <a:gd name="T9" fmla="*/ 360812515 h 1840"/>
              <a:gd name="T10" fmla="*/ 1653025871 w 1840"/>
              <a:gd name="T11" fmla="*/ 363210253 h 1840"/>
              <a:gd name="T12" fmla="*/ 1579903616 w 1840"/>
              <a:gd name="T13" fmla="*/ 107883984 h 1840"/>
              <a:gd name="T14" fmla="*/ 1322180704 w 1840"/>
              <a:gd name="T15" fmla="*/ 207376980 h 1840"/>
              <a:gd name="T16" fmla="*/ 1155559799 w 1840"/>
              <a:gd name="T17" fmla="*/ 0 h 1840"/>
              <a:gd name="T18" fmla="*/ 968560309 w 1840"/>
              <a:gd name="T19" fmla="*/ 190595002 h 1840"/>
              <a:gd name="T20" fmla="*/ 734811494 w 1840"/>
              <a:gd name="T21" fmla="*/ 58736921 h 1840"/>
              <a:gd name="T22" fmla="*/ 624529772 w 1840"/>
              <a:gd name="T23" fmla="*/ 314063190 h 1840"/>
              <a:gd name="T24" fmla="*/ 360812515 w 1840"/>
              <a:gd name="T25" fmla="*/ 286492485 h 1840"/>
              <a:gd name="T26" fmla="*/ 363210253 w 1840"/>
              <a:gd name="T27" fmla="*/ 552606386 h 1840"/>
              <a:gd name="T28" fmla="*/ 106685115 w 1840"/>
              <a:gd name="T29" fmla="*/ 625728641 h 1840"/>
              <a:gd name="T30" fmla="*/ 207376980 w 1840"/>
              <a:gd name="T31" fmla="*/ 883451553 h 1840"/>
              <a:gd name="T32" fmla="*/ 0 w 1840"/>
              <a:gd name="T33" fmla="*/ 1051271327 h 1840"/>
              <a:gd name="T34" fmla="*/ 190595002 w 1840"/>
              <a:gd name="T35" fmla="*/ 1237071948 h 1840"/>
              <a:gd name="T36" fmla="*/ 58736921 w 1840"/>
              <a:gd name="T37" fmla="*/ 1470820763 h 1840"/>
              <a:gd name="T38" fmla="*/ 314063190 w 1840"/>
              <a:gd name="T39" fmla="*/ 1582301354 h 1840"/>
              <a:gd name="T40" fmla="*/ 286492485 w 1840"/>
              <a:gd name="T41" fmla="*/ 1846018612 h 1840"/>
              <a:gd name="T42" fmla="*/ 552606386 w 1840"/>
              <a:gd name="T43" fmla="*/ 1843620874 h 1840"/>
              <a:gd name="T44" fmla="*/ 625728641 w 1840"/>
              <a:gd name="T45" fmla="*/ 2098947142 h 1840"/>
              <a:gd name="T46" fmla="*/ 883451553 w 1840"/>
              <a:gd name="T47" fmla="*/ 1999453052 h 1840"/>
              <a:gd name="T48" fmla="*/ 1050072458 w 1840"/>
              <a:gd name="T49" fmla="*/ 2147483646 h 1840"/>
              <a:gd name="T50" fmla="*/ 1237071948 w 1840"/>
              <a:gd name="T51" fmla="*/ 2016235029 h 1840"/>
              <a:gd name="T52" fmla="*/ 1470820763 w 1840"/>
              <a:gd name="T53" fmla="*/ 2146895336 h 1840"/>
              <a:gd name="T54" fmla="*/ 1581102485 w 1840"/>
              <a:gd name="T55" fmla="*/ 1892767937 h 1840"/>
              <a:gd name="T56" fmla="*/ 1846018612 w 1840"/>
              <a:gd name="T57" fmla="*/ 1920338641 h 1840"/>
              <a:gd name="T58" fmla="*/ 1843620874 w 1840"/>
              <a:gd name="T59" fmla="*/ 1654223646 h 1840"/>
              <a:gd name="T60" fmla="*/ 2098947142 w 1840"/>
              <a:gd name="T61" fmla="*/ 1579903616 h 1840"/>
              <a:gd name="T62" fmla="*/ 1999453052 w 1840"/>
              <a:gd name="T63" fmla="*/ 1323379573 h 1840"/>
              <a:gd name="T64" fmla="*/ 1295808869 w 1840"/>
              <a:gd name="T65" fmla="*/ 1786082822 h 1840"/>
              <a:gd name="T66" fmla="*/ 909823388 w 1840"/>
              <a:gd name="T67" fmla="*/ 420748305 h 1840"/>
              <a:gd name="T68" fmla="*/ 1295808869 w 1840"/>
              <a:gd name="T69" fmla="*/ 1786082822 h 18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0"/>
              <a:gd name="T106" fmla="*/ 0 h 1840"/>
              <a:gd name="T107" fmla="*/ 1840 w 1840"/>
              <a:gd name="T108" fmla="*/ 1840 h 18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r"/>
            <a:endParaRPr lang="zh-CN" altLang="en-US" sz="2000">
              <a:solidFill>
                <a:schemeClr val="bg1"/>
              </a:solidFill>
              <a:latin typeface="+mn-lt"/>
              <a:ea typeface="+mn-ea"/>
              <a:cs typeface="+mn-ea"/>
            </a:endParaRPr>
          </a:p>
        </p:txBody>
      </p:sp>
      <p:sp>
        <p:nvSpPr>
          <p:cNvPr id="47" name="Freeform 241"/>
          <p:cNvSpPr>
            <a:spLocks noEditPoints="1" noChangeArrowheads="1"/>
          </p:cNvSpPr>
          <p:nvPr/>
        </p:nvSpPr>
        <p:spPr bwMode="auto">
          <a:xfrm>
            <a:off x="5813940" y="3069676"/>
            <a:ext cx="629165" cy="629850"/>
          </a:xfrm>
          <a:custGeom>
            <a:avLst/>
            <a:gdLst>
              <a:gd name="T0" fmla="*/ 1597797940 w 1335"/>
              <a:gd name="T1" fmla="*/ 838420400 h 1335"/>
              <a:gd name="T2" fmla="*/ 1460159764 w 1335"/>
              <a:gd name="T3" fmla="*/ 702881009 h 1335"/>
              <a:gd name="T4" fmla="*/ 1555908393 w 1335"/>
              <a:gd name="T5" fmla="*/ 533758497 h 1335"/>
              <a:gd name="T6" fmla="*/ 1370396449 w 1335"/>
              <a:gd name="T7" fmla="*/ 453394036 h 1335"/>
              <a:gd name="T8" fmla="*/ 1390742800 w 1335"/>
              <a:gd name="T9" fmla="*/ 261481570 h 1335"/>
              <a:gd name="T10" fmla="*/ 1198048697 w 1335"/>
              <a:gd name="T11" fmla="*/ 262680811 h 1335"/>
              <a:gd name="T12" fmla="*/ 1144190708 w 1335"/>
              <a:gd name="T13" fmla="*/ 77964884 h 1335"/>
              <a:gd name="T14" fmla="*/ 958678764 w 1335"/>
              <a:gd name="T15" fmla="*/ 149932470 h 1335"/>
              <a:gd name="T16" fmla="*/ 836599562 w 1335"/>
              <a:gd name="T17" fmla="*/ 0 h 1335"/>
              <a:gd name="T18" fmla="*/ 701355074 w 1335"/>
              <a:gd name="T19" fmla="*/ 137937872 h 1335"/>
              <a:gd name="T20" fmla="*/ 532598949 w 1335"/>
              <a:gd name="T21" fmla="*/ 41981092 h 1335"/>
              <a:gd name="T22" fmla="*/ 452410388 w 1335"/>
              <a:gd name="T23" fmla="*/ 227896259 h 1335"/>
              <a:gd name="T24" fmla="*/ 260914222 w 1335"/>
              <a:gd name="T25" fmla="*/ 207505881 h 1335"/>
              <a:gd name="T26" fmla="*/ 263307911 w 1335"/>
              <a:gd name="T27" fmla="*/ 400618683 h 1335"/>
              <a:gd name="T28" fmla="*/ 77794873 w 1335"/>
              <a:gd name="T29" fmla="*/ 454594372 h 1335"/>
              <a:gd name="T30" fmla="*/ 149606618 w 1335"/>
              <a:gd name="T31" fmla="*/ 641708780 h 1335"/>
              <a:gd name="T32" fmla="*/ 0 w 1335"/>
              <a:gd name="T33" fmla="*/ 762853997 h 1335"/>
              <a:gd name="T34" fmla="*/ 137638176 w 1335"/>
              <a:gd name="T35" fmla="*/ 898393388 h 1335"/>
              <a:gd name="T36" fmla="*/ 41889547 w 1335"/>
              <a:gd name="T37" fmla="*/ 1067515899 h 1335"/>
              <a:gd name="T38" fmla="*/ 227401491 w 1335"/>
              <a:gd name="T39" fmla="*/ 1147880360 h 1335"/>
              <a:gd name="T40" fmla="*/ 207055140 w 1335"/>
              <a:gd name="T41" fmla="*/ 1339792827 h 1335"/>
              <a:gd name="T42" fmla="*/ 399749243 w 1335"/>
              <a:gd name="T43" fmla="*/ 1338593586 h 1335"/>
              <a:gd name="T44" fmla="*/ 453607232 w 1335"/>
              <a:gd name="T45" fmla="*/ 1523309513 h 1335"/>
              <a:gd name="T46" fmla="*/ 640316020 w 1335"/>
              <a:gd name="T47" fmla="*/ 1451341927 h 1335"/>
              <a:gd name="T48" fmla="*/ 761198378 w 1335"/>
              <a:gd name="T49" fmla="*/ 1601274397 h 1335"/>
              <a:gd name="T50" fmla="*/ 896442866 w 1335"/>
              <a:gd name="T51" fmla="*/ 1463336525 h 1335"/>
              <a:gd name="T52" fmla="*/ 1065198991 w 1335"/>
              <a:gd name="T53" fmla="*/ 1558094065 h 1335"/>
              <a:gd name="T54" fmla="*/ 1145387552 w 1335"/>
              <a:gd name="T55" fmla="*/ 1373378138 h 1335"/>
              <a:gd name="T56" fmla="*/ 1336883718 w 1335"/>
              <a:gd name="T57" fmla="*/ 1393768516 h 1335"/>
              <a:gd name="T58" fmla="*/ 1335686873 w 1335"/>
              <a:gd name="T59" fmla="*/ 1200655714 h 1335"/>
              <a:gd name="T60" fmla="*/ 1521199912 w 1335"/>
              <a:gd name="T61" fmla="*/ 1146680024 h 1335"/>
              <a:gd name="T62" fmla="*/ 1448191322 w 1335"/>
              <a:gd name="T63" fmla="*/ 960764857 h 1335"/>
              <a:gd name="T64" fmla="*/ 928757659 w 1335"/>
              <a:gd name="T65" fmla="*/ 1259429461 h 1335"/>
              <a:gd name="T66" fmla="*/ 670237125 w 1335"/>
              <a:gd name="T67" fmla="*/ 343044177 h 1335"/>
              <a:gd name="T68" fmla="*/ 928757659 w 1335"/>
              <a:gd name="T69" fmla="*/ 1259429461 h 13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35"/>
              <a:gd name="T106" fmla="*/ 0 h 1335"/>
              <a:gd name="T107" fmla="*/ 1335 w 1335"/>
              <a:gd name="T108" fmla="*/ 1335 h 13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35" h="1335">
                <a:moveTo>
                  <a:pt x="1326" y="784"/>
                </a:moveTo>
                <a:cubicBezTo>
                  <a:pt x="1335" y="699"/>
                  <a:pt x="1335" y="699"/>
                  <a:pt x="1335" y="699"/>
                </a:cubicBezTo>
                <a:cubicBezTo>
                  <a:pt x="1226" y="658"/>
                  <a:pt x="1226" y="658"/>
                  <a:pt x="1226" y="658"/>
                </a:cubicBezTo>
                <a:cubicBezTo>
                  <a:pt x="1226" y="634"/>
                  <a:pt x="1224" y="610"/>
                  <a:pt x="1220" y="586"/>
                </a:cubicBezTo>
                <a:cubicBezTo>
                  <a:pt x="1323" y="527"/>
                  <a:pt x="1323" y="527"/>
                  <a:pt x="1323" y="527"/>
                </a:cubicBezTo>
                <a:cubicBezTo>
                  <a:pt x="1300" y="445"/>
                  <a:pt x="1300" y="445"/>
                  <a:pt x="1300" y="445"/>
                </a:cubicBezTo>
                <a:cubicBezTo>
                  <a:pt x="1181" y="448"/>
                  <a:pt x="1181" y="448"/>
                  <a:pt x="1181" y="448"/>
                </a:cubicBezTo>
                <a:cubicBezTo>
                  <a:pt x="1171" y="424"/>
                  <a:pt x="1159" y="400"/>
                  <a:pt x="1145" y="378"/>
                </a:cubicBezTo>
                <a:cubicBezTo>
                  <a:pt x="1215" y="284"/>
                  <a:pt x="1215" y="284"/>
                  <a:pt x="1215" y="284"/>
                </a:cubicBezTo>
                <a:cubicBezTo>
                  <a:pt x="1162" y="218"/>
                  <a:pt x="1162" y="218"/>
                  <a:pt x="1162" y="218"/>
                </a:cubicBezTo>
                <a:cubicBezTo>
                  <a:pt x="1055" y="266"/>
                  <a:pt x="1055" y="266"/>
                  <a:pt x="1055" y="266"/>
                </a:cubicBezTo>
                <a:cubicBezTo>
                  <a:pt x="1038" y="249"/>
                  <a:pt x="1020" y="234"/>
                  <a:pt x="1001" y="219"/>
                </a:cubicBezTo>
                <a:cubicBezTo>
                  <a:pt x="1031" y="106"/>
                  <a:pt x="1031" y="106"/>
                  <a:pt x="1031" y="106"/>
                </a:cubicBezTo>
                <a:cubicBezTo>
                  <a:pt x="956" y="65"/>
                  <a:pt x="956" y="65"/>
                  <a:pt x="956" y="65"/>
                </a:cubicBezTo>
                <a:cubicBezTo>
                  <a:pt x="875" y="149"/>
                  <a:pt x="875" y="149"/>
                  <a:pt x="875" y="149"/>
                </a:cubicBezTo>
                <a:cubicBezTo>
                  <a:pt x="851" y="139"/>
                  <a:pt x="826" y="131"/>
                  <a:pt x="801" y="125"/>
                </a:cubicBezTo>
                <a:cubicBezTo>
                  <a:pt x="784" y="9"/>
                  <a:pt x="784" y="9"/>
                  <a:pt x="784" y="9"/>
                </a:cubicBezTo>
                <a:cubicBezTo>
                  <a:pt x="699" y="0"/>
                  <a:pt x="699" y="0"/>
                  <a:pt x="699" y="0"/>
                </a:cubicBezTo>
                <a:cubicBezTo>
                  <a:pt x="658" y="109"/>
                  <a:pt x="658" y="109"/>
                  <a:pt x="658" y="109"/>
                </a:cubicBezTo>
                <a:cubicBezTo>
                  <a:pt x="634" y="109"/>
                  <a:pt x="610" y="111"/>
                  <a:pt x="586" y="115"/>
                </a:cubicBezTo>
                <a:cubicBezTo>
                  <a:pt x="527" y="12"/>
                  <a:pt x="527" y="12"/>
                  <a:pt x="527" y="12"/>
                </a:cubicBezTo>
                <a:cubicBezTo>
                  <a:pt x="445" y="35"/>
                  <a:pt x="445" y="35"/>
                  <a:pt x="445" y="35"/>
                </a:cubicBezTo>
                <a:cubicBezTo>
                  <a:pt x="448" y="154"/>
                  <a:pt x="448" y="154"/>
                  <a:pt x="448" y="154"/>
                </a:cubicBezTo>
                <a:cubicBezTo>
                  <a:pt x="424" y="164"/>
                  <a:pt x="400" y="176"/>
                  <a:pt x="378" y="190"/>
                </a:cubicBezTo>
                <a:cubicBezTo>
                  <a:pt x="284" y="120"/>
                  <a:pt x="284" y="120"/>
                  <a:pt x="284" y="120"/>
                </a:cubicBezTo>
                <a:cubicBezTo>
                  <a:pt x="218" y="173"/>
                  <a:pt x="218" y="173"/>
                  <a:pt x="218" y="173"/>
                </a:cubicBezTo>
                <a:cubicBezTo>
                  <a:pt x="266" y="280"/>
                  <a:pt x="266" y="280"/>
                  <a:pt x="266" y="280"/>
                </a:cubicBezTo>
                <a:cubicBezTo>
                  <a:pt x="249" y="297"/>
                  <a:pt x="234" y="315"/>
                  <a:pt x="220" y="334"/>
                </a:cubicBezTo>
                <a:cubicBezTo>
                  <a:pt x="106" y="305"/>
                  <a:pt x="106" y="305"/>
                  <a:pt x="106" y="305"/>
                </a:cubicBezTo>
                <a:cubicBezTo>
                  <a:pt x="65" y="379"/>
                  <a:pt x="65" y="379"/>
                  <a:pt x="65" y="379"/>
                </a:cubicBezTo>
                <a:cubicBezTo>
                  <a:pt x="149" y="460"/>
                  <a:pt x="149" y="460"/>
                  <a:pt x="149" y="460"/>
                </a:cubicBezTo>
                <a:cubicBezTo>
                  <a:pt x="139" y="484"/>
                  <a:pt x="131" y="509"/>
                  <a:pt x="125" y="535"/>
                </a:cubicBezTo>
                <a:cubicBezTo>
                  <a:pt x="9" y="551"/>
                  <a:pt x="9" y="551"/>
                  <a:pt x="9" y="551"/>
                </a:cubicBezTo>
                <a:cubicBezTo>
                  <a:pt x="0" y="636"/>
                  <a:pt x="0" y="636"/>
                  <a:pt x="0" y="636"/>
                </a:cubicBezTo>
                <a:cubicBezTo>
                  <a:pt x="109" y="678"/>
                  <a:pt x="109" y="678"/>
                  <a:pt x="109" y="678"/>
                </a:cubicBezTo>
                <a:cubicBezTo>
                  <a:pt x="110" y="701"/>
                  <a:pt x="111" y="725"/>
                  <a:pt x="115" y="749"/>
                </a:cubicBezTo>
                <a:cubicBezTo>
                  <a:pt x="12" y="809"/>
                  <a:pt x="12" y="809"/>
                  <a:pt x="12" y="809"/>
                </a:cubicBezTo>
                <a:cubicBezTo>
                  <a:pt x="35" y="890"/>
                  <a:pt x="35" y="890"/>
                  <a:pt x="35" y="890"/>
                </a:cubicBezTo>
                <a:cubicBezTo>
                  <a:pt x="154" y="887"/>
                  <a:pt x="154" y="887"/>
                  <a:pt x="154" y="887"/>
                </a:cubicBezTo>
                <a:cubicBezTo>
                  <a:pt x="164" y="912"/>
                  <a:pt x="177" y="935"/>
                  <a:pt x="190" y="957"/>
                </a:cubicBezTo>
                <a:cubicBezTo>
                  <a:pt x="120" y="1051"/>
                  <a:pt x="120" y="1051"/>
                  <a:pt x="120" y="1051"/>
                </a:cubicBezTo>
                <a:cubicBezTo>
                  <a:pt x="173" y="1117"/>
                  <a:pt x="173" y="1117"/>
                  <a:pt x="173" y="1117"/>
                </a:cubicBezTo>
                <a:cubicBezTo>
                  <a:pt x="280" y="1070"/>
                  <a:pt x="280" y="1070"/>
                  <a:pt x="280" y="1070"/>
                </a:cubicBezTo>
                <a:cubicBezTo>
                  <a:pt x="297" y="1086"/>
                  <a:pt x="315" y="1102"/>
                  <a:pt x="334" y="1116"/>
                </a:cubicBezTo>
                <a:cubicBezTo>
                  <a:pt x="305" y="1229"/>
                  <a:pt x="305" y="1229"/>
                  <a:pt x="305" y="1229"/>
                </a:cubicBezTo>
                <a:cubicBezTo>
                  <a:pt x="379" y="1270"/>
                  <a:pt x="379" y="1270"/>
                  <a:pt x="379" y="1270"/>
                </a:cubicBezTo>
                <a:cubicBezTo>
                  <a:pt x="460" y="1186"/>
                  <a:pt x="460" y="1186"/>
                  <a:pt x="460" y="1186"/>
                </a:cubicBezTo>
                <a:cubicBezTo>
                  <a:pt x="484" y="1196"/>
                  <a:pt x="509" y="1204"/>
                  <a:pt x="535" y="1210"/>
                </a:cubicBezTo>
                <a:cubicBezTo>
                  <a:pt x="551" y="1326"/>
                  <a:pt x="551" y="1326"/>
                  <a:pt x="551" y="1326"/>
                </a:cubicBezTo>
                <a:cubicBezTo>
                  <a:pt x="636" y="1335"/>
                  <a:pt x="636" y="1335"/>
                  <a:pt x="636" y="1335"/>
                </a:cubicBezTo>
                <a:cubicBezTo>
                  <a:pt x="678" y="1226"/>
                  <a:pt x="678" y="1226"/>
                  <a:pt x="678" y="1226"/>
                </a:cubicBezTo>
                <a:cubicBezTo>
                  <a:pt x="701" y="1226"/>
                  <a:pt x="725" y="1224"/>
                  <a:pt x="749" y="1220"/>
                </a:cubicBezTo>
                <a:cubicBezTo>
                  <a:pt x="808" y="1323"/>
                  <a:pt x="808" y="1323"/>
                  <a:pt x="808" y="1323"/>
                </a:cubicBezTo>
                <a:cubicBezTo>
                  <a:pt x="890" y="1299"/>
                  <a:pt x="890" y="1299"/>
                  <a:pt x="890" y="1299"/>
                </a:cubicBezTo>
                <a:cubicBezTo>
                  <a:pt x="887" y="1181"/>
                  <a:pt x="887" y="1181"/>
                  <a:pt x="887" y="1181"/>
                </a:cubicBezTo>
                <a:cubicBezTo>
                  <a:pt x="912" y="1171"/>
                  <a:pt x="935" y="1159"/>
                  <a:pt x="957" y="1145"/>
                </a:cubicBezTo>
                <a:cubicBezTo>
                  <a:pt x="1051" y="1215"/>
                  <a:pt x="1051" y="1215"/>
                  <a:pt x="1051" y="1215"/>
                </a:cubicBezTo>
                <a:cubicBezTo>
                  <a:pt x="1117" y="1162"/>
                  <a:pt x="1117" y="1162"/>
                  <a:pt x="1117" y="1162"/>
                </a:cubicBezTo>
                <a:cubicBezTo>
                  <a:pt x="1070" y="1055"/>
                  <a:pt x="1070" y="1055"/>
                  <a:pt x="1070" y="1055"/>
                </a:cubicBezTo>
                <a:cubicBezTo>
                  <a:pt x="1086" y="1038"/>
                  <a:pt x="1102" y="1020"/>
                  <a:pt x="1116" y="1001"/>
                </a:cubicBezTo>
                <a:cubicBezTo>
                  <a:pt x="1229" y="1031"/>
                  <a:pt x="1229" y="1031"/>
                  <a:pt x="1229" y="1031"/>
                </a:cubicBezTo>
                <a:cubicBezTo>
                  <a:pt x="1271" y="956"/>
                  <a:pt x="1271" y="956"/>
                  <a:pt x="1271" y="956"/>
                </a:cubicBezTo>
                <a:cubicBezTo>
                  <a:pt x="1186" y="875"/>
                  <a:pt x="1186" y="875"/>
                  <a:pt x="1186" y="875"/>
                </a:cubicBezTo>
                <a:cubicBezTo>
                  <a:pt x="1196" y="851"/>
                  <a:pt x="1204" y="826"/>
                  <a:pt x="1210" y="801"/>
                </a:cubicBezTo>
                <a:lnTo>
                  <a:pt x="1326" y="784"/>
                </a:lnTo>
                <a:close/>
                <a:moveTo>
                  <a:pt x="776" y="1050"/>
                </a:moveTo>
                <a:cubicBezTo>
                  <a:pt x="565" y="1109"/>
                  <a:pt x="345" y="986"/>
                  <a:pt x="286" y="775"/>
                </a:cubicBezTo>
                <a:cubicBezTo>
                  <a:pt x="226" y="564"/>
                  <a:pt x="349" y="345"/>
                  <a:pt x="560" y="286"/>
                </a:cubicBezTo>
                <a:cubicBezTo>
                  <a:pt x="771" y="226"/>
                  <a:pt x="990" y="349"/>
                  <a:pt x="1050" y="560"/>
                </a:cubicBezTo>
                <a:cubicBezTo>
                  <a:pt x="1109" y="771"/>
                  <a:pt x="987" y="990"/>
                  <a:pt x="776" y="1050"/>
                </a:cubicBezTo>
                <a:close/>
              </a:path>
            </a:pathLst>
          </a:cu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r"/>
            <a:endParaRPr lang="zh-CN" altLang="en-US" sz="2000">
              <a:solidFill>
                <a:schemeClr val="bg1"/>
              </a:solidFill>
              <a:latin typeface="+mn-lt"/>
              <a:ea typeface="+mn-ea"/>
              <a:cs typeface="+mn-ea"/>
            </a:endParaRPr>
          </a:p>
        </p:txBody>
      </p:sp>
      <p:sp>
        <p:nvSpPr>
          <p:cNvPr id="48" name="任意多边形: 形状 47"/>
          <p:cNvSpPr/>
          <p:nvPr/>
        </p:nvSpPr>
        <p:spPr bwMode="auto">
          <a:xfrm>
            <a:off x="3924527" y="-8574"/>
            <a:ext cx="4347709" cy="718257"/>
          </a:xfrm>
          <a:custGeom>
            <a:avLst/>
            <a:gdLst>
              <a:gd name="connsiteX0" fmla="*/ 0 w 4347709"/>
              <a:gd name="connsiteY0" fmla="*/ 0 h 718257"/>
              <a:gd name="connsiteX1" fmla="*/ 4347709 w 4347709"/>
              <a:gd name="connsiteY1" fmla="*/ 0 h 718257"/>
              <a:gd name="connsiteX2" fmla="*/ 4014397 w 4347709"/>
              <a:gd name="connsiteY2" fmla="*/ 718257 h 718257"/>
              <a:gd name="connsiteX3" fmla="*/ 333312 w 4347709"/>
              <a:gd name="connsiteY3" fmla="*/ 718257 h 718257"/>
            </a:gdLst>
            <a:ahLst/>
            <a:cxnLst>
              <a:cxn ang="0">
                <a:pos x="connsiteX0" y="connsiteY0"/>
              </a:cxn>
              <a:cxn ang="0">
                <a:pos x="connsiteX1" y="connsiteY1"/>
              </a:cxn>
              <a:cxn ang="0">
                <a:pos x="connsiteX2" y="connsiteY2"/>
              </a:cxn>
              <a:cxn ang="0">
                <a:pos x="connsiteX3" y="connsiteY3"/>
              </a:cxn>
            </a:cxnLst>
            <a:rect l="l" t="t" r="r" b="b"/>
            <a:pathLst>
              <a:path w="4347709" h="718257">
                <a:moveTo>
                  <a:pt x="0" y="0"/>
                </a:moveTo>
                <a:lnTo>
                  <a:pt x="4347709" y="0"/>
                </a:lnTo>
                <a:lnTo>
                  <a:pt x="4014397" y="718257"/>
                </a:lnTo>
                <a:lnTo>
                  <a:pt x="333312" y="718257"/>
                </a:lnTo>
                <a:close/>
              </a:path>
            </a:pathLst>
          </a:custGeom>
          <a:gradFill>
            <a:gsLst>
              <a:gs pos="0">
                <a:srgbClr val="1F95BF"/>
              </a:gs>
              <a:gs pos="48000">
                <a:schemeClr val="tx2"/>
              </a:gs>
              <a:gs pos="100000">
                <a:srgbClr val="2EB0DE"/>
              </a:gs>
            </a:gsLst>
            <a:lin ang="16200000" scaled="1"/>
          </a:gradFill>
          <a:ln w="12700" cap="flat">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r"/>
            <a:endParaRPr lang="zh-CN" altLang="en-US" sz="2000">
              <a:solidFill>
                <a:schemeClr val="bg1"/>
              </a:solidFill>
              <a:latin typeface="+mn-lt"/>
              <a:ea typeface="+mn-ea"/>
              <a:cs typeface="+mn-ea"/>
            </a:endParaRPr>
          </a:p>
        </p:txBody>
      </p:sp>
      <p:sp>
        <p:nvSpPr>
          <p:cNvPr id="33" name="文本框 19"/>
          <p:cNvSpPr txBox="1">
            <a:spLocks noChangeArrowheads="1"/>
          </p:cNvSpPr>
          <p:nvPr>
            <p:custDataLst>
              <p:tags r:id="rId4"/>
            </p:custDataLst>
          </p:nvPr>
        </p:nvSpPr>
        <p:spPr bwMode="auto">
          <a:xfrm>
            <a:off x="4906583" y="116632"/>
            <a:ext cx="220070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zh-CN" altLang="en-US" sz="3200" dirty="0" smtClean="0">
                <a:solidFill>
                  <a:schemeClr val="bg1"/>
                </a:solidFill>
                <a:latin typeface="微软雅黑" panose="020B0503020204020204" pitchFamily="34" charset="-122"/>
                <a:ea typeface="微软雅黑" panose="020B0503020204020204" pitchFamily="34" charset="-122"/>
              </a:rPr>
              <a:t>汇报内容</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4203">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bwMode="auto">
          <a:xfrm>
            <a:off x="0" y="1061030"/>
            <a:ext cx="3434085" cy="1575173"/>
          </a:xfrm>
          <a:prstGeom prst="rect">
            <a:avLst/>
          </a:prstGeom>
          <a:gradFill>
            <a:gsLst>
              <a:gs pos="0">
                <a:srgbClr val="1F95BF"/>
              </a:gs>
              <a:gs pos="48000">
                <a:schemeClr val="tx2"/>
              </a:gs>
              <a:gs pos="100000">
                <a:srgbClr val="2EB0DE"/>
              </a:gs>
            </a:gsLst>
            <a:lin ang="16200000" scaled="1"/>
          </a:gradFill>
          <a:ln w="12700" cap="flat">
            <a:noFill/>
            <a:prstDash val="solid"/>
            <a:miter lim="800000"/>
          </a:ln>
          <a:effec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66" name="矩形 65"/>
          <p:cNvSpPr/>
          <p:nvPr/>
        </p:nvSpPr>
        <p:spPr bwMode="auto">
          <a:xfrm>
            <a:off x="3521122" y="1061030"/>
            <a:ext cx="345011" cy="1575173"/>
          </a:xfrm>
          <a:prstGeom prst="rect">
            <a:avLst/>
          </a:prstGeom>
          <a:gradFill flip="none" rotWithShape="1">
            <a:gsLst>
              <a:gs pos="0">
                <a:srgbClr val="4C4746"/>
              </a:gs>
              <a:gs pos="47000">
                <a:schemeClr val="bg2"/>
              </a:gs>
              <a:gs pos="100000">
                <a:srgbClr val="726968"/>
              </a:gs>
            </a:gsLst>
            <a:lin ang="16200000" scaled="0"/>
            <a:tileRect/>
          </a:gradFill>
          <a:ln w="12700" cap="flat">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68" name="文本框 67"/>
          <p:cNvSpPr txBox="1">
            <a:spLocks noChangeArrowheads="1"/>
          </p:cNvSpPr>
          <p:nvPr>
            <p:custDataLst>
              <p:tags r:id="rId1"/>
            </p:custDataLst>
          </p:nvPr>
        </p:nvSpPr>
        <p:spPr bwMode="auto">
          <a:xfrm>
            <a:off x="4082157" y="1290883"/>
            <a:ext cx="6735121" cy="94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defRPr/>
            </a:pPr>
            <a:r>
              <a:rPr lang="zh-CN" altLang="en-US" sz="6600" b="1" dirty="0">
                <a:solidFill>
                  <a:srgbClr val="424554"/>
                </a:solidFill>
                <a:latin typeface="+mn-lt"/>
                <a:ea typeface="+mn-ea"/>
                <a:cs typeface="+mn-ea"/>
                <a:sym typeface="+mn-lt"/>
              </a:rPr>
              <a:t>工作内容及成果</a:t>
            </a:r>
          </a:p>
        </p:txBody>
      </p:sp>
      <p:sp>
        <p:nvSpPr>
          <p:cNvPr id="69" name="文本框 68"/>
          <p:cNvSpPr txBox="1"/>
          <p:nvPr/>
        </p:nvSpPr>
        <p:spPr>
          <a:xfrm>
            <a:off x="833136" y="917592"/>
            <a:ext cx="1557020" cy="1861185"/>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1500" b="0" i="0" u="none" strike="noStrike" kern="1200" cap="none" spc="0" normalizeH="0" baseline="0" noProof="0" dirty="0" smtClean="0">
                <a:ln>
                  <a:noFill/>
                </a:ln>
                <a:solidFill>
                  <a:srgbClr val="F6F6F6"/>
                </a:solidFill>
                <a:effectLst/>
                <a:uLnTx/>
                <a:uFillTx/>
                <a:latin typeface="+mn-lt"/>
                <a:ea typeface="+mn-ea"/>
                <a:cs typeface="+mn-ea"/>
                <a:sym typeface="+mn-lt"/>
              </a:rPr>
              <a:t>01</a:t>
            </a:r>
            <a:endParaRPr kumimoji="0" lang="zh-CN" altLang="en-US" sz="11500" b="0" i="0" u="none" strike="noStrike" kern="1200" cap="none" spc="0" normalizeH="0" baseline="0" noProof="0" dirty="0">
              <a:ln>
                <a:noFill/>
              </a:ln>
              <a:solidFill>
                <a:srgbClr val="F6F6F6"/>
              </a:solidFill>
              <a:effectLst/>
              <a:uLnTx/>
              <a:uFillTx/>
              <a:latin typeface="+mn-lt"/>
              <a:ea typeface="+mn-ea"/>
              <a:cs typeface="+mn-ea"/>
              <a:sym typeface="+mn-lt"/>
            </a:endParaRPr>
          </a:p>
        </p:txBody>
      </p:sp>
      <p:sp>
        <p:nvSpPr>
          <p:cNvPr id="70" name="TextBox 65"/>
          <p:cNvSpPr txBox="1"/>
          <p:nvPr/>
        </p:nvSpPr>
        <p:spPr>
          <a:xfrm>
            <a:off x="4560570" y="3076575"/>
            <a:ext cx="4385945" cy="368300"/>
          </a:xfrm>
          <a:prstGeom prst="rect">
            <a:avLst/>
          </a:prstGeom>
          <a:noFill/>
        </p:spPr>
        <p:txBody>
          <a:bodyPr wrap="square" rtlCol="0">
            <a:spAutoFit/>
          </a:bodyPr>
          <a:lstStyle/>
          <a:p>
            <a:pPr lvl="0">
              <a:defRPr/>
            </a:pPr>
            <a:r>
              <a:rPr lang="zh-CN" altLang="en-US" dirty="0" smtClean="0">
                <a:solidFill>
                  <a:srgbClr val="424554"/>
                </a:solidFill>
                <a:latin typeface="+mn-lt"/>
                <a:ea typeface="+mn-ea"/>
                <a:cs typeface="+mn-ea"/>
                <a:sym typeface="+mn-lt"/>
              </a:rPr>
              <a:t>郑州登记系统（一窗受理、全市通办）</a:t>
            </a:r>
            <a:endParaRPr lang="zh-CN" altLang="en-US" dirty="0">
              <a:solidFill>
                <a:srgbClr val="424554"/>
              </a:solidFill>
              <a:latin typeface="+mn-lt"/>
              <a:ea typeface="+mn-ea"/>
              <a:cs typeface="+mn-ea"/>
              <a:sym typeface="+mn-lt"/>
            </a:endParaRPr>
          </a:p>
        </p:txBody>
      </p:sp>
      <p:sp>
        <p:nvSpPr>
          <p:cNvPr id="72" name="TextBox 69"/>
          <p:cNvSpPr txBox="1"/>
          <p:nvPr/>
        </p:nvSpPr>
        <p:spPr>
          <a:xfrm>
            <a:off x="7550839" y="4674870"/>
            <a:ext cx="3804920" cy="36830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pPr lvl="0">
              <a:defRPr/>
            </a:pPr>
            <a:r>
              <a:rPr lang="zh-CN" altLang="en-US" sz="1800" dirty="0">
                <a:solidFill>
                  <a:srgbClr val="424554"/>
                </a:solidFill>
                <a:latin typeface="+mn-lt"/>
                <a:cs typeface="+mn-ea"/>
                <a:sym typeface="+mn-lt"/>
              </a:rPr>
              <a:t>三门峡不动产综合管理平台</a:t>
            </a:r>
          </a:p>
        </p:txBody>
      </p:sp>
      <p:sp>
        <p:nvSpPr>
          <p:cNvPr id="74" name="Freeform 18"/>
          <p:cNvSpPr>
            <a:spLocks noEditPoints="1"/>
          </p:cNvSpPr>
          <p:nvPr/>
        </p:nvSpPr>
        <p:spPr bwMode="auto">
          <a:xfrm>
            <a:off x="7282577" y="4709772"/>
            <a:ext cx="268288" cy="268288"/>
          </a:xfrm>
          <a:custGeom>
            <a:avLst/>
            <a:gdLst>
              <a:gd name="T0" fmla="*/ 117 w 235"/>
              <a:gd name="T1" fmla="*/ 0 h 234"/>
              <a:gd name="T2" fmla="*/ 235 w 235"/>
              <a:gd name="T3" fmla="*/ 117 h 234"/>
              <a:gd name="T4" fmla="*/ 117 w 235"/>
              <a:gd name="T5" fmla="*/ 234 h 234"/>
              <a:gd name="T6" fmla="*/ 0 w 235"/>
              <a:gd name="T7" fmla="*/ 117 h 234"/>
              <a:gd name="T8" fmla="*/ 117 w 235"/>
              <a:gd name="T9" fmla="*/ 0 h 234"/>
              <a:gd name="T10" fmla="*/ 99 w 235"/>
              <a:gd name="T11" fmla="*/ 199 h 234"/>
              <a:gd name="T12" fmla="*/ 135 w 235"/>
              <a:gd name="T13" fmla="*/ 199 h 234"/>
              <a:gd name="T14" fmla="*/ 135 w 235"/>
              <a:gd name="T15" fmla="*/ 136 h 234"/>
              <a:gd name="T16" fmla="*/ 199 w 235"/>
              <a:gd name="T17" fmla="*/ 136 h 234"/>
              <a:gd name="T18" fmla="*/ 199 w 235"/>
              <a:gd name="T19" fmla="*/ 99 h 234"/>
              <a:gd name="T20" fmla="*/ 135 w 235"/>
              <a:gd name="T21" fmla="*/ 99 h 234"/>
              <a:gd name="T22" fmla="*/ 135 w 235"/>
              <a:gd name="T23" fmla="*/ 35 h 234"/>
              <a:gd name="T24" fmla="*/ 99 w 235"/>
              <a:gd name="T25" fmla="*/ 35 h 234"/>
              <a:gd name="T26" fmla="*/ 99 w 235"/>
              <a:gd name="T27" fmla="*/ 99 h 234"/>
              <a:gd name="T28" fmla="*/ 35 w 235"/>
              <a:gd name="T29" fmla="*/ 99 h 234"/>
              <a:gd name="T30" fmla="*/ 35 w 235"/>
              <a:gd name="T31" fmla="*/ 136 h 234"/>
              <a:gd name="T32" fmla="*/ 99 w 235"/>
              <a:gd name="T33" fmla="*/ 136 h 234"/>
              <a:gd name="T34" fmla="*/ 99 w 235"/>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234">
                <a:moveTo>
                  <a:pt x="117" y="0"/>
                </a:moveTo>
                <a:cubicBezTo>
                  <a:pt x="182" y="0"/>
                  <a:pt x="235" y="52"/>
                  <a:pt x="235" y="117"/>
                </a:cubicBezTo>
                <a:cubicBezTo>
                  <a:pt x="235" y="182"/>
                  <a:pt x="182" y="234"/>
                  <a:pt x="117" y="234"/>
                </a:cubicBezTo>
                <a:cubicBezTo>
                  <a:pt x="53" y="234"/>
                  <a:pt x="0" y="182"/>
                  <a:pt x="0" y="117"/>
                </a:cubicBezTo>
                <a:cubicBezTo>
                  <a:pt x="0" y="52"/>
                  <a:pt x="53"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24554"/>
              </a:solidFill>
              <a:effectLst/>
              <a:uLnTx/>
              <a:uFillTx/>
              <a:latin typeface="+mn-lt"/>
              <a:ea typeface="+mn-ea"/>
              <a:cs typeface="+mn-ea"/>
              <a:sym typeface="+mn-lt"/>
            </a:endParaRPr>
          </a:p>
        </p:txBody>
      </p:sp>
      <p:sp>
        <p:nvSpPr>
          <p:cNvPr id="76" name="Freeform 21"/>
          <p:cNvSpPr>
            <a:spLocks noEditPoints="1"/>
          </p:cNvSpPr>
          <p:nvPr/>
        </p:nvSpPr>
        <p:spPr bwMode="auto">
          <a:xfrm>
            <a:off x="4273258" y="311168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24554"/>
              </a:solidFill>
              <a:effectLst/>
              <a:uLnTx/>
              <a:uFillTx/>
              <a:latin typeface="+mn-lt"/>
              <a:ea typeface="+mn-ea"/>
              <a:cs typeface="+mn-ea"/>
              <a:sym typeface="+mn-lt"/>
            </a:endParaRPr>
          </a:p>
        </p:txBody>
      </p:sp>
      <p:sp>
        <p:nvSpPr>
          <p:cNvPr id="80" name="矩形 79"/>
          <p:cNvSpPr/>
          <p:nvPr/>
        </p:nvSpPr>
        <p:spPr bwMode="auto">
          <a:xfrm>
            <a:off x="4082158" y="5377218"/>
            <a:ext cx="8114606" cy="121660"/>
          </a:xfrm>
          <a:prstGeom prst="rect">
            <a:avLst/>
          </a:prstGeom>
          <a:gradFill>
            <a:gsLst>
              <a:gs pos="0">
                <a:srgbClr val="1F95BF"/>
              </a:gs>
              <a:gs pos="48000">
                <a:schemeClr val="tx2"/>
              </a:gs>
              <a:gs pos="100000">
                <a:srgbClr val="2EB0DE"/>
              </a:gs>
            </a:gsLst>
            <a:lin ang="16200000" scaled="1"/>
          </a:gradFill>
          <a:ln w="12700" cap="flat">
            <a:noFill/>
            <a:prstDash val="solid"/>
            <a:miter lim="800000"/>
          </a:ln>
          <a:effec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6" name="TextBox 69"/>
          <p:cNvSpPr txBox="1"/>
          <p:nvPr/>
        </p:nvSpPr>
        <p:spPr>
          <a:xfrm>
            <a:off x="4525035" y="3581804"/>
            <a:ext cx="2126362" cy="36830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pPr lvl="0">
              <a:defRPr/>
            </a:pPr>
            <a:r>
              <a:rPr lang="zh-CN" altLang="en-US" sz="1800" dirty="0">
                <a:solidFill>
                  <a:srgbClr val="424554"/>
                </a:solidFill>
                <a:latin typeface="+mn-lt"/>
                <a:cs typeface="+mn-ea"/>
                <a:sym typeface="+mn-lt"/>
              </a:rPr>
              <a:t>新郑登记系统</a:t>
            </a:r>
          </a:p>
        </p:txBody>
      </p:sp>
      <p:sp>
        <p:nvSpPr>
          <p:cNvPr id="7" name="TextBox 70"/>
          <p:cNvSpPr txBox="1"/>
          <p:nvPr/>
        </p:nvSpPr>
        <p:spPr>
          <a:xfrm>
            <a:off x="7491639" y="3581804"/>
            <a:ext cx="2478663" cy="368300"/>
          </a:xfrm>
          <a:prstGeom prst="rect">
            <a:avLst/>
          </a:prstGeom>
          <a:noFill/>
        </p:spPr>
        <p:txBody>
          <a:bodyPr wrap="square" rtlCol="0">
            <a:spAutoFit/>
          </a:bodyPr>
          <a:lstStyle>
            <a:defPPr>
              <a:defRPr lang="zh-CN"/>
            </a:defPPr>
            <a:lvl1pPr>
              <a:defRPr sz="2000">
                <a:solidFill>
                  <a:schemeClr val="accent1"/>
                </a:solidFill>
                <a:latin typeface="+mj-ea"/>
                <a:ea typeface="+mj-ea"/>
              </a:defRPr>
            </a:lvl1pPr>
          </a:lstStyle>
          <a:p>
            <a:pPr lvl="0"/>
            <a:r>
              <a:rPr lang="zh-CN" altLang="en-US" sz="1800" dirty="0">
                <a:solidFill>
                  <a:srgbClr val="424554"/>
                </a:solidFill>
                <a:latin typeface="+mn-lt"/>
                <a:ea typeface="+mn-ea"/>
                <a:cs typeface="+mn-ea"/>
                <a:sym typeface="+mn-lt"/>
              </a:rPr>
              <a:t>修武登记系统</a:t>
            </a:r>
          </a:p>
        </p:txBody>
      </p:sp>
      <p:sp>
        <p:nvSpPr>
          <p:cNvPr id="8" name="Freeform 18"/>
          <p:cNvSpPr>
            <a:spLocks noEditPoints="1"/>
          </p:cNvSpPr>
          <p:nvPr/>
        </p:nvSpPr>
        <p:spPr bwMode="auto">
          <a:xfrm>
            <a:off x="4256748" y="3616937"/>
            <a:ext cx="268288" cy="268288"/>
          </a:xfrm>
          <a:custGeom>
            <a:avLst/>
            <a:gdLst>
              <a:gd name="T0" fmla="*/ 117 w 235"/>
              <a:gd name="T1" fmla="*/ 0 h 234"/>
              <a:gd name="T2" fmla="*/ 235 w 235"/>
              <a:gd name="T3" fmla="*/ 117 h 234"/>
              <a:gd name="T4" fmla="*/ 117 w 235"/>
              <a:gd name="T5" fmla="*/ 234 h 234"/>
              <a:gd name="T6" fmla="*/ 0 w 235"/>
              <a:gd name="T7" fmla="*/ 117 h 234"/>
              <a:gd name="T8" fmla="*/ 117 w 235"/>
              <a:gd name="T9" fmla="*/ 0 h 234"/>
              <a:gd name="T10" fmla="*/ 99 w 235"/>
              <a:gd name="T11" fmla="*/ 199 h 234"/>
              <a:gd name="T12" fmla="*/ 135 w 235"/>
              <a:gd name="T13" fmla="*/ 199 h 234"/>
              <a:gd name="T14" fmla="*/ 135 w 235"/>
              <a:gd name="T15" fmla="*/ 136 h 234"/>
              <a:gd name="T16" fmla="*/ 199 w 235"/>
              <a:gd name="T17" fmla="*/ 136 h 234"/>
              <a:gd name="T18" fmla="*/ 199 w 235"/>
              <a:gd name="T19" fmla="*/ 99 h 234"/>
              <a:gd name="T20" fmla="*/ 135 w 235"/>
              <a:gd name="T21" fmla="*/ 99 h 234"/>
              <a:gd name="T22" fmla="*/ 135 w 235"/>
              <a:gd name="T23" fmla="*/ 35 h 234"/>
              <a:gd name="T24" fmla="*/ 99 w 235"/>
              <a:gd name="T25" fmla="*/ 35 h 234"/>
              <a:gd name="T26" fmla="*/ 99 w 235"/>
              <a:gd name="T27" fmla="*/ 99 h 234"/>
              <a:gd name="T28" fmla="*/ 35 w 235"/>
              <a:gd name="T29" fmla="*/ 99 h 234"/>
              <a:gd name="T30" fmla="*/ 35 w 235"/>
              <a:gd name="T31" fmla="*/ 136 h 234"/>
              <a:gd name="T32" fmla="*/ 99 w 235"/>
              <a:gd name="T33" fmla="*/ 136 h 234"/>
              <a:gd name="T34" fmla="*/ 99 w 235"/>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234">
                <a:moveTo>
                  <a:pt x="117" y="0"/>
                </a:moveTo>
                <a:cubicBezTo>
                  <a:pt x="182" y="0"/>
                  <a:pt x="235" y="52"/>
                  <a:pt x="235" y="117"/>
                </a:cubicBezTo>
                <a:cubicBezTo>
                  <a:pt x="235" y="182"/>
                  <a:pt x="182" y="234"/>
                  <a:pt x="117" y="234"/>
                </a:cubicBezTo>
                <a:cubicBezTo>
                  <a:pt x="53" y="234"/>
                  <a:pt x="0" y="182"/>
                  <a:pt x="0" y="117"/>
                </a:cubicBezTo>
                <a:cubicBezTo>
                  <a:pt x="0" y="52"/>
                  <a:pt x="53"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24554"/>
              </a:solidFill>
              <a:effectLst/>
              <a:uLnTx/>
              <a:uFillTx/>
              <a:latin typeface="+mn-lt"/>
              <a:ea typeface="+mn-ea"/>
              <a:cs typeface="+mn-ea"/>
              <a:sym typeface="+mn-lt"/>
            </a:endParaRPr>
          </a:p>
        </p:txBody>
      </p:sp>
      <p:sp>
        <p:nvSpPr>
          <p:cNvPr id="9" name="Freeform 19"/>
          <p:cNvSpPr>
            <a:spLocks noEditPoints="1"/>
          </p:cNvSpPr>
          <p:nvPr/>
        </p:nvSpPr>
        <p:spPr bwMode="auto">
          <a:xfrm>
            <a:off x="7223352" y="3616937"/>
            <a:ext cx="268288" cy="268288"/>
          </a:xfrm>
          <a:custGeom>
            <a:avLst/>
            <a:gdLst>
              <a:gd name="T0" fmla="*/ 117 w 235"/>
              <a:gd name="T1" fmla="*/ 0 h 234"/>
              <a:gd name="T2" fmla="*/ 235 w 235"/>
              <a:gd name="T3" fmla="*/ 117 h 234"/>
              <a:gd name="T4" fmla="*/ 117 w 235"/>
              <a:gd name="T5" fmla="*/ 234 h 234"/>
              <a:gd name="T6" fmla="*/ 0 w 235"/>
              <a:gd name="T7" fmla="*/ 117 h 234"/>
              <a:gd name="T8" fmla="*/ 117 w 235"/>
              <a:gd name="T9" fmla="*/ 0 h 234"/>
              <a:gd name="T10" fmla="*/ 99 w 235"/>
              <a:gd name="T11" fmla="*/ 199 h 234"/>
              <a:gd name="T12" fmla="*/ 135 w 235"/>
              <a:gd name="T13" fmla="*/ 199 h 234"/>
              <a:gd name="T14" fmla="*/ 135 w 235"/>
              <a:gd name="T15" fmla="*/ 136 h 234"/>
              <a:gd name="T16" fmla="*/ 199 w 235"/>
              <a:gd name="T17" fmla="*/ 136 h 234"/>
              <a:gd name="T18" fmla="*/ 199 w 235"/>
              <a:gd name="T19" fmla="*/ 98 h 234"/>
              <a:gd name="T20" fmla="*/ 135 w 235"/>
              <a:gd name="T21" fmla="*/ 98 h 234"/>
              <a:gd name="T22" fmla="*/ 135 w 235"/>
              <a:gd name="T23" fmla="*/ 35 h 234"/>
              <a:gd name="T24" fmla="*/ 99 w 235"/>
              <a:gd name="T25" fmla="*/ 35 h 234"/>
              <a:gd name="T26" fmla="*/ 99 w 235"/>
              <a:gd name="T27" fmla="*/ 98 h 234"/>
              <a:gd name="T28" fmla="*/ 35 w 235"/>
              <a:gd name="T29" fmla="*/ 98 h 234"/>
              <a:gd name="T30" fmla="*/ 35 w 235"/>
              <a:gd name="T31" fmla="*/ 136 h 234"/>
              <a:gd name="T32" fmla="*/ 99 w 235"/>
              <a:gd name="T33" fmla="*/ 136 h 234"/>
              <a:gd name="T34" fmla="*/ 99 w 235"/>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234">
                <a:moveTo>
                  <a:pt x="117" y="0"/>
                </a:moveTo>
                <a:cubicBezTo>
                  <a:pt x="182" y="0"/>
                  <a:pt x="235" y="52"/>
                  <a:pt x="235" y="117"/>
                </a:cubicBezTo>
                <a:cubicBezTo>
                  <a:pt x="235" y="182"/>
                  <a:pt x="182" y="234"/>
                  <a:pt x="117" y="234"/>
                </a:cubicBezTo>
                <a:cubicBezTo>
                  <a:pt x="53" y="234"/>
                  <a:pt x="0" y="182"/>
                  <a:pt x="0" y="117"/>
                </a:cubicBezTo>
                <a:cubicBezTo>
                  <a:pt x="0" y="52"/>
                  <a:pt x="53"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24554"/>
              </a:solidFill>
              <a:effectLst/>
              <a:uLnTx/>
              <a:uFillTx/>
              <a:latin typeface="+mn-lt"/>
              <a:ea typeface="+mn-ea"/>
              <a:cs typeface="+mn-ea"/>
              <a:sym typeface="+mn-lt"/>
            </a:endParaRPr>
          </a:p>
        </p:txBody>
      </p:sp>
      <p:sp>
        <p:nvSpPr>
          <p:cNvPr id="10" name="TextBox 69"/>
          <p:cNvSpPr txBox="1"/>
          <p:nvPr/>
        </p:nvSpPr>
        <p:spPr>
          <a:xfrm>
            <a:off x="4508525" y="4139334"/>
            <a:ext cx="2126362" cy="36830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pPr lvl="0">
              <a:defRPr/>
            </a:pPr>
            <a:r>
              <a:rPr lang="zh-CN" altLang="en-US" sz="1800" dirty="0">
                <a:solidFill>
                  <a:srgbClr val="424554"/>
                </a:solidFill>
                <a:latin typeface="+mn-lt"/>
                <a:cs typeface="+mn-ea"/>
                <a:sym typeface="+mn-lt"/>
              </a:rPr>
              <a:t>郑州档案系统</a:t>
            </a:r>
          </a:p>
        </p:txBody>
      </p:sp>
      <p:sp>
        <p:nvSpPr>
          <p:cNvPr id="11" name="TextBox 70"/>
          <p:cNvSpPr txBox="1"/>
          <p:nvPr/>
        </p:nvSpPr>
        <p:spPr>
          <a:xfrm>
            <a:off x="7475129" y="4139334"/>
            <a:ext cx="2478663" cy="368300"/>
          </a:xfrm>
          <a:prstGeom prst="rect">
            <a:avLst/>
          </a:prstGeom>
          <a:noFill/>
        </p:spPr>
        <p:txBody>
          <a:bodyPr wrap="square" rtlCol="0">
            <a:spAutoFit/>
          </a:bodyPr>
          <a:lstStyle>
            <a:defPPr>
              <a:defRPr lang="zh-CN"/>
            </a:defPPr>
            <a:lvl1pPr>
              <a:defRPr sz="2000">
                <a:solidFill>
                  <a:schemeClr val="accent1"/>
                </a:solidFill>
                <a:latin typeface="+mj-ea"/>
                <a:ea typeface="+mj-ea"/>
              </a:defRPr>
            </a:lvl1pPr>
          </a:lstStyle>
          <a:p>
            <a:pPr lvl="0"/>
            <a:r>
              <a:rPr lang="zh-CN" altLang="en-US" sz="1800" dirty="0">
                <a:solidFill>
                  <a:srgbClr val="424554"/>
                </a:solidFill>
                <a:latin typeface="+mn-lt"/>
                <a:ea typeface="+mn-ea"/>
                <a:cs typeface="+mn-ea"/>
                <a:sym typeface="+mn-lt"/>
              </a:rPr>
              <a:t>新郑档案系统</a:t>
            </a:r>
          </a:p>
        </p:txBody>
      </p:sp>
      <p:sp>
        <p:nvSpPr>
          <p:cNvPr id="12" name="Freeform 18"/>
          <p:cNvSpPr>
            <a:spLocks noEditPoints="1"/>
          </p:cNvSpPr>
          <p:nvPr/>
        </p:nvSpPr>
        <p:spPr bwMode="auto">
          <a:xfrm>
            <a:off x="4240238" y="4174467"/>
            <a:ext cx="268288" cy="268288"/>
          </a:xfrm>
          <a:custGeom>
            <a:avLst/>
            <a:gdLst>
              <a:gd name="T0" fmla="*/ 117 w 235"/>
              <a:gd name="T1" fmla="*/ 0 h 234"/>
              <a:gd name="T2" fmla="*/ 235 w 235"/>
              <a:gd name="T3" fmla="*/ 117 h 234"/>
              <a:gd name="T4" fmla="*/ 117 w 235"/>
              <a:gd name="T5" fmla="*/ 234 h 234"/>
              <a:gd name="T6" fmla="*/ 0 w 235"/>
              <a:gd name="T7" fmla="*/ 117 h 234"/>
              <a:gd name="T8" fmla="*/ 117 w 235"/>
              <a:gd name="T9" fmla="*/ 0 h 234"/>
              <a:gd name="T10" fmla="*/ 99 w 235"/>
              <a:gd name="T11" fmla="*/ 199 h 234"/>
              <a:gd name="T12" fmla="*/ 135 w 235"/>
              <a:gd name="T13" fmla="*/ 199 h 234"/>
              <a:gd name="T14" fmla="*/ 135 w 235"/>
              <a:gd name="T15" fmla="*/ 136 h 234"/>
              <a:gd name="T16" fmla="*/ 199 w 235"/>
              <a:gd name="T17" fmla="*/ 136 h 234"/>
              <a:gd name="T18" fmla="*/ 199 w 235"/>
              <a:gd name="T19" fmla="*/ 99 h 234"/>
              <a:gd name="T20" fmla="*/ 135 w 235"/>
              <a:gd name="T21" fmla="*/ 99 h 234"/>
              <a:gd name="T22" fmla="*/ 135 w 235"/>
              <a:gd name="T23" fmla="*/ 35 h 234"/>
              <a:gd name="T24" fmla="*/ 99 w 235"/>
              <a:gd name="T25" fmla="*/ 35 h 234"/>
              <a:gd name="T26" fmla="*/ 99 w 235"/>
              <a:gd name="T27" fmla="*/ 99 h 234"/>
              <a:gd name="T28" fmla="*/ 35 w 235"/>
              <a:gd name="T29" fmla="*/ 99 h 234"/>
              <a:gd name="T30" fmla="*/ 35 w 235"/>
              <a:gd name="T31" fmla="*/ 136 h 234"/>
              <a:gd name="T32" fmla="*/ 99 w 235"/>
              <a:gd name="T33" fmla="*/ 136 h 234"/>
              <a:gd name="T34" fmla="*/ 99 w 235"/>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234">
                <a:moveTo>
                  <a:pt x="117" y="0"/>
                </a:moveTo>
                <a:cubicBezTo>
                  <a:pt x="182" y="0"/>
                  <a:pt x="235" y="52"/>
                  <a:pt x="235" y="117"/>
                </a:cubicBezTo>
                <a:cubicBezTo>
                  <a:pt x="235" y="182"/>
                  <a:pt x="182" y="234"/>
                  <a:pt x="117" y="234"/>
                </a:cubicBezTo>
                <a:cubicBezTo>
                  <a:pt x="53" y="234"/>
                  <a:pt x="0" y="182"/>
                  <a:pt x="0" y="117"/>
                </a:cubicBezTo>
                <a:cubicBezTo>
                  <a:pt x="0" y="52"/>
                  <a:pt x="53"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24554"/>
              </a:solidFill>
              <a:effectLst/>
              <a:uLnTx/>
              <a:uFillTx/>
              <a:latin typeface="+mn-lt"/>
              <a:ea typeface="+mn-ea"/>
              <a:cs typeface="+mn-ea"/>
              <a:sym typeface="+mn-lt"/>
            </a:endParaRPr>
          </a:p>
        </p:txBody>
      </p:sp>
      <p:sp>
        <p:nvSpPr>
          <p:cNvPr id="13" name="Freeform 19"/>
          <p:cNvSpPr>
            <a:spLocks noEditPoints="1"/>
          </p:cNvSpPr>
          <p:nvPr/>
        </p:nvSpPr>
        <p:spPr bwMode="auto">
          <a:xfrm>
            <a:off x="7206842" y="4174467"/>
            <a:ext cx="268288" cy="268288"/>
          </a:xfrm>
          <a:custGeom>
            <a:avLst/>
            <a:gdLst>
              <a:gd name="T0" fmla="*/ 117 w 235"/>
              <a:gd name="T1" fmla="*/ 0 h 234"/>
              <a:gd name="T2" fmla="*/ 235 w 235"/>
              <a:gd name="T3" fmla="*/ 117 h 234"/>
              <a:gd name="T4" fmla="*/ 117 w 235"/>
              <a:gd name="T5" fmla="*/ 234 h 234"/>
              <a:gd name="T6" fmla="*/ 0 w 235"/>
              <a:gd name="T7" fmla="*/ 117 h 234"/>
              <a:gd name="T8" fmla="*/ 117 w 235"/>
              <a:gd name="T9" fmla="*/ 0 h 234"/>
              <a:gd name="T10" fmla="*/ 99 w 235"/>
              <a:gd name="T11" fmla="*/ 199 h 234"/>
              <a:gd name="T12" fmla="*/ 135 w 235"/>
              <a:gd name="T13" fmla="*/ 199 h 234"/>
              <a:gd name="T14" fmla="*/ 135 w 235"/>
              <a:gd name="T15" fmla="*/ 136 h 234"/>
              <a:gd name="T16" fmla="*/ 199 w 235"/>
              <a:gd name="T17" fmla="*/ 136 h 234"/>
              <a:gd name="T18" fmla="*/ 199 w 235"/>
              <a:gd name="T19" fmla="*/ 98 h 234"/>
              <a:gd name="T20" fmla="*/ 135 w 235"/>
              <a:gd name="T21" fmla="*/ 98 h 234"/>
              <a:gd name="T22" fmla="*/ 135 w 235"/>
              <a:gd name="T23" fmla="*/ 35 h 234"/>
              <a:gd name="T24" fmla="*/ 99 w 235"/>
              <a:gd name="T25" fmla="*/ 35 h 234"/>
              <a:gd name="T26" fmla="*/ 99 w 235"/>
              <a:gd name="T27" fmla="*/ 98 h 234"/>
              <a:gd name="T28" fmla="*/ 35 w 235"/>
              <a:gd name="T29" fmla="*/ 98 h 234"/>
              <a:gd name="T30" fmla="*/ 35 w 235"/>
              <a:gd name="T31" fmla="*/ 136 h 234"/>
              <a:gd name="T32" fmla="*/ 99 w 235"/>
              <a:gd name="T33" fmla="*/ 136 h 234"/>
              <a:gd name="T34" fmla="*/ 99 w 235"/>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234">
                <a:moveTo>
                  <a:pt x="117" y="0"/>
                </a:moveTo>
                <a:cubicBezTo>
                  <a:pt x="182" y="0"/>
                  <a:pt x="235" y="52"/>
                  <a:pt x="235" y="117"/>
                </a:cubicBezTo>
                <a:cubicBezTo>
                  <a:pt x="235" y="182"/>
                  <a:pt x="182" y="234"/>
                  <a:pt x="117" y="234"/>
                </a:cubicBezTo>
                <a:cubicBezTo>
                  <a:pt x="53" y="234"/>
                  <a:pt x="0" y="182"/>
                  <a:pt x="0" y="117"/>
                </a:cubicBezTo>
                <a:cubicBezTo>
                  <a:pt x="0" y="52"/>
                  <a:pt x="53"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24554"/>
              </a:solidFill>
              <a:effectLst/>
              <a:uLnTx/>
              <a:uFillTx/>
              <a:latin typeface="+mn-lt"/>
              <a:ea typeface="+mn-ea"/>
              <a:cs typeface="+mn-ea"/>
              <a:sym typeface="+mn-lt"/>
            </a:endParaRPr>
          </a:p>
        </p:txBody>
      </p:sp>
      <p:sp>
        <p:nvSpPr>
          <p:cNvPr id="14" name="TextBox 70"/>
          <p:cNvSpPr txBox="1"/>
          <p:nvPr/>
        </p:nvSpPr>
        <p:spPr>
          <a:xfrm>
            <a:off x="4495254" y="4653136"/>
            <a:ext cx="2478663" cy="368300"/>
          </a:xfrm>
          <a:prstGeom prst="rect">
            <a:avLst/>
          </a:prstGeom>
          <a:noFill/>
        </p:spPr>
        <p:txBody>
          <a:bodyPr wrap="square" rtlCol="0">
            <a:spAutoFit/>
          </a:bodyPr>
          <a:lstStyle>
            <a:defPPr>
              <a:defRPr lang="zh-CN"/>
            </a:defPPr>
            <a:lvl1pPr>
              <a:defRPr sz="2000">
                <a:solidFill>
                  <a:schemeClr val="accent1"/>
                </a:solidFill>
                <a:latin typeface="+mj-ea"/>
                <a:ea typeface="+mj-ea"/>
              </a:defRPr>
            </a:lvl1pPr>
          </a:lstStyle>
          <a:p>
            <a:pPr lvl="0"/>
            <a:r>
              <a:rPr lang="zh-CN" altLang="en-US" sz="1800" dirty="0">
                <a:solidFill>
                  <a:srgbClr val="424554"/>
                </a:solidFill>
                <a:latin typeface="+mn-lt"/>
                <a:ea typeface="+mn-ea"/>
                <a:cs typeface="+mn-ea"/>
                <a:sym typeface="+mn-lt"/>
              </a:rPr>
              <a:t>三门峡档案系统</a:t>
            </a:r>
          </a:p>
        </p:txBody>
      </p:sp>
      <p:sp>
        <p:nvSpPr>
          <p:cNvPr id="15" name="Freeform 19"/>
          <p:cNvSpPr>
            <a:spLocks noEditPoints="1"/>
          </p:cNvSpPr>
          <p:nvPr/>
        </p:nvSpPr>
        <p:spPr bwMode="auto">
          <a:xfrm>
            <a:off x="4226967" y="4688269"/>
            <a:ext cx="268288" cy="268288"/>
          </a:xfrm>
          <a:custGeom>
            <a:avLst/>
            <a:gdLst>
              <a:gd name="T0" fmla="*/ 117 w 235"/>
              <a:gd name="T1" fmla="*/ 0 h 234"/>
              <a:gd name="T2" fmla="*/ 235 w 235"/>
              <a:gd name="T3" fmla="*/ 117 h 234"/>
              <a:gd name="T4" fmla="*/ 117 w 235"/>
              <a:gd name="T5" fmla="*/ 234 h 234"/>
              <a:gd name="T6" fmla="*/ 0 w 235"/>
              <a:gd name="T7" fmla="*/ 117 h 234"/>
              <a:gd name="T8" fmla="*/ 117 w 235"/>
              <a:gd name="T9" fmla="*/ 0 h 234"/>
              <a:gd name="T10" fmla="*/ 99 w 235"/>
              <a:gd name="T11" fmla="*/ 199 h 234"/>
              <a:gd name="T12" fmla="*/ 135 w 235"/>
              <a:gd name="T13" fmla="*/ 199 h 234"/>
              <a:gd name="T14" fmla="*/ 135 w 235"/>
              <a:gd name="T15" fmla="*/ 136 h 234"/>
              <a:gd name="T16" fmla="*/ 199 w 235"/>
              <a:gd name="T17" fmla="*/ 136 h 234"/>
              <a:gd name="T18" fmla="*/ 199 w 235"/>
              <a:gd name="T19" fmla="*/ 98 h 234"/>
              <a:gd name="T20" fmla="*/ 135 w 235"/>
              <a:gd name="T21" fmla="*/ 98 h 234"/>
              <a:gd name="T22" fmla="*/ 135 w 235"/>
              <a:gd name="T23" fmla="*/ 35 h 234"/>
              <a:gd name="T24" fmla="*/ 99 w 235"/>
              <a:gd name="T25" fmla="*/ 35 h 234"/>
              <a:gd name="T26" fmla="*/ 99 w 235"/>
              <a:gd name="T27" fmla="*/ 98 h 234"/>
              <a:gd name="T28" fmla="*/ 35 w 235"/>
              <a:gd name="T29" fmla="*/ 98 h 234"/>
              <a:gd name="T30" fmla="*/ 35 w 235"/>
              <a:gd name="T31" fmla="*/ 136 h 234"/>
              <a:gd name="T32" fmla="*/ 99 w 235"/>
              <a:gd name="T33" fmla="*/ 136 h 234"/>
              <a:gd name="T34" fmla="*/ 99 w 235"/>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234">
                <a:moveTo>
                  <a:pt x="117" y="0"/>
                </a:moveTo>
                <a:cubicBezTo>
                  <a:pt x="182" y="0"/>
                  <a:pt x="235" y="52"/>
                  <a:pt x="235" y="117"/>
                </a:cubicBezTo>
                <a:cubicBezTo>
                  <a:pt x="235" y="182"/>
                  <a:pt x="182" y="234"/>
                  <a:pt x="117" y="234"/>
                </a:cubicBezTo>
                <a:cubicBezTo>
                  <a:pt x="53" y="234"/>
                  <a:pt x="0" y="182"/>
                  <a:pt x="0" y="117"/>
                </a:cubicBezTo>
                <a:cubicBezTo>
                  <a:pt x="0" y="52"/>
                  <a:pt x="53"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24554"/>
              </a:solidFill>
              <a:effectLst/>
              <a:uLnTx/>
              <a:uFillTx/>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advTm="8726">
        <p14:prism/>
      </p:transition>
    </mc:Choice>
    <mc:Fallback xmlns="">
      <p:transition spd="slow" advTm="8726">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54965" y="247436"/>
            <a:ext cx="6324333" cy="492125"/>
          </a:xfrm>
          <a:prstGeom prst="rect">
            <a:avLst/>
          </a:prstGeom>
          <a:noFill/>
          <a:ln>
            <a:noFill/>
          </a:ln>
        </p:spPr>
        <p:txBody>
          <a:bodyPr vert="horz" wrap="square" lIns="0" tIns="0" rIns="0" bIns="0" numCol="1" anchor="t" anchorCtr="0" compatLnSpc="1">
            <a:spAutoFit/>
          </a:bodyPr>
          <a:lstStyle/>
          <a:p>
            <a:r>
              <a:rPr lang="zh-CN" altLang="en-US" sz="3200" dirty="0" smtClean="0">
                <a:solidFill>
                  <a:schemeClr val="accent1"/>
                </a:solidFill>
                <a:latin typeface="+mn-lt"/>
                <a:ea typeface="+mn-ea"/>
                <a:cs typeface="+mn-ea"/>
                <a:sym typeface="+mn-lt"/>
              </a:rPr>
              <a:t>登记系统</a:t>
            </a:r>
            <a:endParaRPr lang="zh-CN" altLang="en-US" sz="3200" dirty="0">
              <a:solidFill>
                <a:schemeClr val="accent1"/>
              </a:solidFill>
              <a:latin typeface="+mn-lt"/>
              <a:ea typeface="+mn-ea"/>
              <a:cs typeface="+mn-ea"/>
              <a:sym typeface="+mn-lt"/>
            </a:endParaRPr>
          </a:p>
        </p:txBody>
      </p:sp>
      <p:sp>
        <p:nvSpPr>
          <p:cNvPr id="4" name="矩形 3"/>
          <p:cNvSpPr/>
          <p:nvPr/>
        </p:nvSpPr>
        <p:spPr bwMode="auto">
          <a:xfrm>
            <a:off x="314326" y="266701"/>
            <a:ext cx="114300" cy="457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5" name="TextBox 20"/>
          <p:cNvSpPr txBox="1"/>
          <p:nvPr/>
        </p:nvSpPr>
        <p:spPr>
          <a:xfrm>
            <a:off x="429260" y="1989455"/>
            <a:ext cx="5266690" cy="829945"/>
          </a:xfrm>
          <a:prstGeom prst="rect">
            <a:avLst/>
          </a:prstGeom>
          <a:noFill/>
        </p:spPr>
        <p:txBody>
          <a:bodyPr wrap="square" rtlCol="0">
            <a:spAutoFit/>
          </a:bodyPr>
          <a:lstStyle>
            <a:defPPr>
              <a:defRPr lang="zh-CN"/>
            </a:defPPr>
            <a:lvl1pPr algn="just">
              <a:spcBef>
                <a:spcPts val="0"/>
              </a:spcBef>
              <a:spcAft>
                <a:spcPts val="0"/>
              </a:spcAft>
              <a:defRPr>
                <a:solidFill>
                  <a:schemeClr val="accent1"/>
                </a:solidFill>
                <a:latin typeface="微软雅黑" panose="020B0503020204020204" pitchFamily="34" charset="-122"/>
                <a:ea typeface="微软雅黑" panose="020B0503020204020204" pitchFamily="34" charset="-122"/>
              </a:defRPr>
            </a:lvl1pPr>
          </a:lstStyle>
          <a:p>
            <a:r>
              <a:rPr lang="zh-CN" altLang="en-US" sz="1600" dirty="0" smtClean="0">
                <a:latin typeface="+mn-lt"/>
                <a:ea typeface="+mn-ea"/>
                <a:cs typeface="+mn-ea"/>
                <a:sym typeface="+mn-lt"/>
              </a:rPr>
              <a:t>负责调整全市通办全业务电子证功能及</a:t>
            </a:r>
          </a:p>
          <a:p>
            <a:r>
              <a:rPr lang="zh-CN" altLang="en-US" sz="1600" dirty="0" smtClean="0">
                <a:latin typeface="+mn-lt"/>
                <a:ea typeface="+mn-ea"/>
                <a:cs typeface="+mn-ea"/>
                <a:sym typeface="+mn-lt"/>
              </a:rPr>
              <a:t>优化附件上</a:t>
            </a:r>
            <a:r>
              <a:rPr lang="zh-CN" altLang="en-US" sz="1600" dirty="0">
                <a:latin typeface="+mn-lt"/>
                <a:ea typeface="+mn-ea"/>
                <a:cs typeface="+mn-ea"/>
                <a:sym typeface="+mn-lt"/>
              </a:rPr>
              <a:t>传；全业务电子证照查询</a:t>
            </a:r>
          </a:p>
          <a:p>
            <a:r>
              <a:rPr lang="zh-CN" altLang="en-US" sz="1600" dirty="0" smtClean="0">
                <a:latin typeface="+mn-lt"/>
                <a:ea typeface="+mn-ea"/>
                <a:cs typeface="+mn-ea"/>
                <a:sym typeface="+mn-lt"/>
              </a:rPr>
              <a:t>优化等功能开发</a:t>
            </a:r>
            <a:r>
              <a:rPr lang="zh-CN" altLang="en-US" sz="1600" dirty="0" smtClean="0">
                <a:solidFill>
                  <a:srgbClr val="595959"/>
                </a:solidFill>
                <a:latin typeface="+mn-lt"/>
                <a:ea typeface="+mn-ea"/>
                <a:cs typeface="+mn-ea"/>
                <a:sym typeface="+mn-lt"/>
              </a:rPr>
              <a:t>。</a:t>
            </a:r>
            <a:endParaRPr lang="zh-CN" altLang="en-US" sz="1600" dirty="0">
              <a:solidFill>
                <a:srgbClr val="595959"/>
              </a:solidFill>
              <a:latin typeface="+mn-lt"/>
              <a:ea typeface="+mn-ea"/>
              <a:cs typeface="+mn-ea"/>
              <a:sym typeface="+mn-lt"/>
            </a:endParaRPr>
          </a:p>
        </p:txBody>
      </p:sp>
      <p:sp>
        <p:nvSpPr>
          <p:cNvPr id="6" name="TextBox 22"/>
          <p:cNvSpPr txBox="1"/>
          <p:nvPr/>
        </p:nvSpPr>
        <p:spPr>
          <a:xfrm>
            <a:off x="7094991" y="1541376"/>
            <a:ext cx="3769887" cy="1107996"/>
          </a:xfrm>
          <a:prstGeom prst="rect">
            <a:avLst/>
          </a:prstGeom>
          <a:noFill/>
        </p:spPr>
        <p:txBody>
          <a:bodyPr wrap="square" rtlCol="0">
            <a:spAutoFit/>
          </a:bodyPr>
          <a:lstStyle>
            <a:defPPr>
              <a:defRPr lang="zh-CN"/>
            </a:defPPr>
            <a:lvl1pPr>
              <a:defRPr>
                <a:solidFill>
                  <a:schemeClr val="bg2"/>
                </a:solidFill>
                <a:latin typeface="+mn-ea"/>
                <a:ea typeface="+mn-ea"/>
              </a:defRPr>
            </a:lvl1pPr>
          </a:lstStyle>
          <a:p>
            <a:pPr algn="just"/>
            <a:r>
              <a:rPr lang="zh-CN" altLang="en-US" sz="1600" dirty="0" smtClean="0">
                <a:solidFill>
                  <a:srgbClr val="595959"/>
                </a:solidFill>
                <a:latin typeface="+mn-lt"/>
                <a:cs typeface="+mn-ea"/>
                <a:sym typeface="+mn-lt"/>
              </a:rPr>
              <a:t>独立开发新需求；业务需求调整；解决历史遗留问题；</a:t>
            </a:r>
            <a:r>
              <a:rPr lang="zh-CN" altLang="en-US" sz="1600" dirty="0" smtClean="0">
                <a:solidFill>
                  <a:schemeClr val="accent1"/>
                </a:solidFill>
                <a:latin typeface="+mn-lt"/>
                <a:cs typeface="+mn-ea"/>
                <a:sym typeface="+mn-lt"/>
              </a:rPr>
              <a:t>开发中介端转移业务，维护个人</a:t>
            </a:r>
            <a:r>
              <a:rPr lang="en-US" altLang="zh-CN" sz="1600" dirty="0" smtClean="0">
                <a:solidFill>
                  <a:schemeClr val="accent1"/>
                </a:solidFill>
                <a:latin typeface="+mn-lt"/>
                <a:cs typeface="+mn-ea"/>
                <a:sym typeface="+mn-lt"/>
              </a:rPr>
              <a:t>/</a:t>
            </a:r>
            <a:r>
              <a:rPr lang="zh-CN" altLang="en-US" sz="1600" dirty="0" smtClean="0">
                <a:solidFill>
                  <a:schemeClr val="accent1"/>
                </a:solidFill>
                <a:latin typeface="+mn-lt"/>
                <a:cs typeface="+mn-ea"/>
                <a:sym typeface="+mn-lt"/>
              </a:rPr>
              <a:t>中介端后期问题处理</a:t>
            </a:r>
            <a:r>
              <a:rPr lang="zh-CN" altLang="en-US" sz="1600" dirty="0" smtClean="0">
                <a:solidFill>
                  <a:srgbClr val="595959"/>
                </a:solidFill>
                <a:latin typeface="+mn-lt"/>
                <a:cs typeface="+mn-ea"/>
                <a:sym typeface="+mn-lt"/>
              </a:rPr>
              <a:t>。</a:t>
            </a:r>
            <a:endParaRPr lang="en-US" altLang="zh-CN" dirty="0" smtClean="0">
              <a:solidFill>
                <a:srgbClr val="595959"/>
              </a:solidFill>
              <a:latin typeface="+mn-lt"/>
              <a:cs typeface="+mn-ea"/>
              <a:sym typeface="+mn-lt"/>
            </a:endParaRPr>
          </a:p>
          <a:p>
            <a:pPr algn="just"/>
            <a:endParaRPr lang="zh-CN" altLang="en-US" dirty="0">
              <a:solidFill>
                <a:srgbClr val="595959"/>
              </a:solidFill>
              <a:latin typeface="+mn-lt"/>
              <a:cs typeface="+mn-ea"/>
              <a:sym typeface="+mn-lt"/>
            </a:endParaRPr>
          </a:p>
        </p:txBody>
      </p:sp>
      <p:sp>
        <p:nvSpPr>
          <p:cNvPr id="7" name="TextBox 24"/>
          <p:cNvSpPr txBox="1"/>
          <p:nvPr/>
        </p:nvSpPr>
        <p:spPr>
          <a:xfrm>
            <a:off x="7664189" y="3739400"/>
            <a:ext cx="3504218" cy="829945"/>
          </a:xfrm>
          <a:prstGeom prst="rect">
            <a:avLst/>
          </a:prstGeom>
          <a:noFill/>
        </p:spPr>
        <p:txBody>
          <a:bodyPr wrap="square" rtlCol="0">
            <a:spAutoFit/>
          </a:bodyPr>
          <a:lstStyle>
            <a:defPPr>
              <a:defRPr lang="zh-CN"/>
            </a:defPPr>
            <a:lvl1pPr>
              <a:defRPr>
                <a:solidFill>
                  <a:schemeClr val="bg2"/>
                </a:solidFill>
                <a:latin typeface="+mn-ea"/>
                <a:ea typeface="+mn-ea"/>
              </a:defRPr>
            </a:lvl1pPr>
          </a:lstStyle>
          <a:p>
            <a:pPr algn="just">
              <a:spcBef>
                <a:spcPts val="0"/>
              </a:spcBef>
              <a:spcAft>
                <a:spcPts val="0"/>
              </a:spcAft>
            </a:pPr>
            <a:r>
              <a:rPr lang="zh-CN" altLang="en-US" sz="1600" dirty="0" smtClean="0">
                <a:solidFill>
                  <a:srgbClr val="595959"/>
                </a:solidFill>
                <a:latin typeface="+mn-lt"/>
                <a:cs typeface="+mn-ea"/>
                <a:sym typeface="+mn-lt"/>
              </a:rPr>
              <a:t>调整业务处理逻辑，上线登记系统；独立开发新需求满足现场需要；排查遗留问题，处理现场反馈问题。</a:t>
            </a:r>
            <a:endParaRPr lang="en-US" altLang="zh-CN" sz="1600" dirty="0">
              <a:solidFill>
                <a:srgbClr val="595959"/>
              </a:solidFill>
              <a:latin typeface="+mn-lt"/>
              <a:cs typeface="+mn-ea"/>
              <a:sym typeface="+mn-lt"/>
            </a:endParaRPr>
          </a:p>
        </p:txBody>
      </p:sp>
      <p:sp>
        <p:nvSpPr>
          <p:cNvPr id="8" name="TextBox 26"/>
          <p:cNvSpPr txBox="1"/>
          <p:nvPr/>
        </p:nvSpPr>
        <p:spPr>
          <a:xfrm>
            <a:off x="842592" y="4214817"/>
            <a:ext cx="2866759" cy="583565"/>
          </a:xfrm>
          <a:prstGeom prst="rect">
            <a:avLst/>
          </a:prstGeom>
          <a:noFill/>
        </p:spPr>
        <p:txBody>
          <a:bodyPr wrap="square" rtlCol="0">
            <a:spAutoFit/>
          </a:bodyPr>
          <a:lstStyle>
            <a:defPPr>
              <a:defRPr lang="zh-CN"/>
            </a:defPPr>
            <a:lvl1pPr algn="just">
              <a:spcBef>
                <a:spcPts val="0"/>
              </a:spcBef>
              <a:spcAft>
                <a:spcPts val="0"/>
              </a:spcAft>
              <a:defRPr>
                <a:solidFill>
                  <a:schemeClr val="accent1"/>
                </a:solidFill>
                <a:latin typeface="微软雅黑" panose="020B0503020204020204" pitchFamily="34" charset="-122"/>
                <a:ea typeface="微软雅黑" panose="020B0503020204020204" pitchFamily="34" charset="-122"/>
              </a:defRPr>
            </a:lvl1pPr>
          </a:lstStyle>
          <a:p>
            <a:r>
              <a:rPr lang="zh-CN" altLang="en-US" sz="1600" dirty="0" smtClean="0">
                <a:solidFill>
                  <a:srgbClr val="595959"/>
                </a:solidFill>
                <a:latin typeface="+mn-lt"/>
                <a:ea typeface="+mn-ea"/>
                <a:cs typeface="+mn-ea"/>
                <a:sym typeface="+mn-lt"/>
              </a:rPr>
              <a:t>支持转移业务电户号同步过户，增加转移业务合同校验逻辑。</a:t>
            </a:r>
            <a:endParaRPr lang="zh-CN" altLang="en-US" dirty="0">
              <a:solidFill>
                <a:srgbClr val="595959"/>
              </a:solidFill>
              <a:latin typeface="+mn-lt"/>
              <a:ea typeface="+mn-ea"/>
              <a:cs typeface="+mn-ea"/>
              <a:sym typeface="+mn-lt"/>
            </a:endParaRPr>
          </a:p>
        </p:txBody>
      </p:sp>
      <p:sp>
        <p:nvSpPr>
          <p:cNvPr id="9" name="TextBox 28"/>
          <p:cNvSpPr txBox="1"/>
          <p:nvPr/>
        </p:nvSpPr>
        <p:spPr>
          <a:xfrm>
            <a:off x="4046846" y="5769686"/>
            <a:ext cx="3368923" cy="583565"/>
          </a:xfrm>
          <a:prstGeom prst="rect">
            <a:avLst/>
          </a:prstGeom>
          <a:noFill/>
        </p:spPr>
        <p:txBody>
          <a:bodyPr wrap="square" rtlCol="0">
            <a:spAutoFit/>
          </a:bodyPr>
          <a:lstStyle>
            <a:defPPr>
              <a:defRPr lang="zh-CN"/>
            </a:defPPr>
            <a:lvl1pPr algn="r">
              <a:defRPr sz="1600">
                <a:solidFill>
                  <a:schemeClr val="bg2"/>
                </a:solidFill>
                <a:latin typeface="+mn-ea"/>
                <a:ea typeface="+mn-ea"/>
              </a:defRPr>
            </a:lvl1pPr>
          </a:lstStyle>
          <a:p>
            <a:pPr algn="just"/>
            <a:r>
              <a:rPr lang="zh-CN" altLang="en-US" dirty="0" smtClean="0">
                <a:solidFill>
                  <a:srgbClr val="595959"/>
                </a:solidFill>
                <a:latin typeface="+mn-lt"/>
                <a:cs typeface="+mn-ea"/>
                <a:sym typeface="+mn-lt"/>
              </a:rPr>
              <a:t>需求开发；解决历史遗留问题；解决现场反馈的疑难问题。</a:t>
            </a:r>
            <a:endParaRPr lang="zh-CN" altLang="en-US" sz="1800" dirty="0">
              <a:solidFill>
                <a:srgbClr val="595959"/>
              </a:solidFill>
              <a:latin typeface="+mn-lt"/>
              <a:cs typeface="+mn-ea"/>
              <a:sym typeface="+mn-lt"/>
            </a:endParaRPr>
          </a:p>
        </p:txBody>
      </p:sp>
      <p:sp>
        <p:nvSpPr>
          <p:cNvPr id="10" name="Freeform 5"/>
          <p:cNvSpPr/>
          <p:nvPr/>
        </p:nvSpPr>
        <p:spPr bwMode="auto">
          <a:xfrm>
            <a:off x="5684201" y="3088134"/>
            <a:ext cx="1804987" cy="2020888"/>
          </a:xfrm>
          <a:custGeom>
            <a:avLst/>
            <a:gdLst>
              <a:gd name="T0" fmla="*/ 0 w 2756"/>
              <a:gd name="T1" fmla="*/ 857 h 3101"/>
              <a:gd name="T2" fmla="*/ 2639 w 2756"/>
              <a:gd name="T3" fmla="*/ 0 h 3101"/>
              <a:gd name="T4" fmla="*/ 2756 w 2756"/>
              <a:gd name="T5" fmla="*/ 816 h 3101"/>
              <a:gd name="T6" fmla="*/ 1631 w 2756"/>
              <a:gd name="T7" fmla="*/ 3101 h 3101"/>
              <a:gd name="T8" fmla="*/ 0 w 2756"/>
              <a:gd name="T9" fmla="*/ 857 h 3101"/>
            </a:gdLst>
            <a:ahLst/>
            <a:cxnLst>
              <a:cxn ang="0">
                <a:pos x="T0" y="T1"/>
              </a:cxn>
              <a:cxn ang="0">
                <a:pos x="T2" y="T3"/>
              </a:cxn>
              <a:cxn ang="0">
                <a:pos x="T4" y="T5"/>
              </a:cxn>
              <a:cxn ang="0">
                <a:pos x="T6" y="T7"/>
              </a:cxn>
              <a:cxn ang="0">
                <a:pos x="T8" y="T9"/>
              </a:cxn>
            </a:cxnLst>
            <a:rect l="0" t="0" r="r" b="b"/>
            <a:pathLst>
              <a:path w="2756" h="3101">
                <a:moveTo>
                  <a:pt x="0" y="857"/>
                </a:moveTo>
                <a:lnTo>
                  <a:pt x="2639" y="0"/>
                </a:lnTo>
                <a:cubicBezTo>
                  <a:pt x="2715" y="259"/>
                  <a:pt x="2756" y="533"/>
                  <a:pt x="2756" y="816"/>
                </a:cubicBezTo>
                <a:cubicBezTo>
                  <a:pt x="2756" y="1746"/>
                  <a:pt x="2315" y="2574"/>
                  <a:pt x="1631" y="3101"/>
                </a:cubicBezTo>
                <a:lnTo>
                  <a:pt x="0" y="857"/>
                </a:lnTo>
                <a:close/>
              </a:path>
            </a:pathLst>
          </a:cu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sp>
        <p:nvSpPr>
          <p:cNvPr id="11" name="Freeform 6"/>
          <p:cNvSpPr/>
          <p:nvPr/>
        </p:nvSpPr>
        <p:spPr bwMode="auto">
          <a:xfrm>
            <a:off x="5650863" y="1740347"/>
            <a:ext cx="1730375" cy="1808163"/>
          </a:xfrm>
          <a:custGeom>
            <a:avLst/>
            <a:gdLst>
              <a:gd name="T0" fmla="*/ 0 w 2639"/>
              <a:gd name="T1" fmla="*/ 0 h 2774"/>
              <a:gd name="T2" fmla="*/ 2639 w 2639"/>
              <a:gd name="T3" fmla="*/ 1916 h 2774"/>
              <a:gd name="T4" fmla="*/ 0 w 2639"/>
              <a:gd name="T5" fmla="*/ 2774 h 2774"/>
              <a:gd name="T6" fmla="*/ 0 w 2639"/>
              <a:gd name="T7" fmla="*/ 0 h 2774"/>
            </a:gdLst>
            <a:ahLst/>
            <a:cxnLst>
              <a:cxn ang="0">
                <a:pos x="T0" y="T1"/>
              </a:cxn>
              <a:cxn ang="0">
                <a:pos x="T2" y="T3"/>
              </a:cxn>
              <a:cxn ang="0">
                <a:pos x="T4" y="T5"/>
              </a:cxn>
              <a:cxn ang="0">
                <a:pos x="T6" y="T7"/>
              </a:cxn>
            </a:cxnLst>
            <a:rect l="0" t="0" r="r" b="b"/>
            <a:pathLst>
              <a:path w="2639" h="2774">
                <a:moveTo>
                  <a:pt x="0" y="0"/>
                </a:moveTo>
                <a:cubicBezTo>
                  <a:pt x="1220" y="33"/>
                  <a:pt x="2250" y="823"/>
                  <a:pt x="2639" y="1916"/>
                </a:cubicBezTo>
                <a:lnTo>
                  <a:pt x="0" y="2774"/>
                </a:lnTo>
                <a:lnTo>
                  <a:pt x="0" y="0"/>
                </a:lnTo>
                <a:close/>
              </a:path>
            </a:pathLst>
          </a:cu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sp>
        <p:nvSpPr>
          <p:cNvPr id="12" name="Freeform 7"/>
          <p:cNvSpPr/>
          <p:nvPr/>
        </p:nvSpPr>
        <p:spPr bwMode="auto">
          <a:xfrm>
            <a:off x="4531676" y="3707259"/>
            <a:ext cx="2136775" cy="1792288"/>
          </a:xfrm>
          <a:custGeom>
            <a:avLst/>
            <a:gdLst>
              <a:gd name="T0" fmla="*/ 1630 w 3260"/>
              <a:gd name="T1" fmla="*/ 0 h 2749"/>
              <a:gd name="T2" fmla="*/ 3260 w 3260"/>
              <a:gd name="T3" fmla="*/ 2244 h 2749"/>
              <a:gd name="T4" fmla="*/ 1630 w 3260"/>
              <a:gd name="T5" fmla="*/ 2749 h 2749"/>
              <a:gd name="T6" fmla="*/ 0 w 3260"/>
              <a:gd name="T7" fmla="*/ 2244 h 2749"/>
              <a:gd name="T8" fmla="*/ 1630 w 3260"/>
              <a:gd name="T9" fmla="*/ 0 h 2749"/>
            </a:gdLst>
            <a:ahLst/>
            <a:cxnLst>
              <a:cxn ang="0">
                <a:pos x="T0" y="T1"/>
              </a:cxn>
              <a:cxn ang="0">
                <a:pos x="T2" y="T3"/>
              </a:cxn>
              <a:cxn ang="0">
                <a:pos x="T4" y="T5"/>
              </a:cxn>
              <a:cxn ang="0">
                <a:pos x="T6" y="T7"/>
              </a:cxn>
              <a:cxn ang="0">
                <a:pos x="T8" y="T9"/>
              </a:cxn>
            </a:cxnLst>
            <a:rect l="0" t="0" r="r" b="b"/>
            <a:pathLst>
              <a:path w="3260" h="2749">
                <a:moveTo>
                  <a:pt x="1630" y="0"/>
                </a:moveTo>
                <a:lnTo>
                  <a:pt x="3260" y="2244"/>
                </a:lnTo>
                <a:cubicBezTo>
                  <a:pt x="2797" y="2562"/>
                  <a:pt x="2235" y="2749"/>
                  <a:pt x="1630" y="2749"/>
                </a:cubicBezTo>
                <a:cubicBezTo>
                  <a:pt x="1025" y="2749"/>
                  <a:pt x="463" y="2562"/>
                  <a:pt x="0" y="2244"/>
                </a:cubicBezTo>
                <a:lnTo>
                  <a:pt x="1630" y="0"/>
                </a:lnTo>
                <a:close/>
              </a:path>
            </a:pathLst>
          </a:cu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sp>
        <p:nvSpPr>
          <p:cNvPr id="13" name="Freeform 8"/>
          <p:cNvSpPr/>
          <p:nvPr/>
        </p:nvSpPr>
        <p:spPr bwMode="auto">
          <a:xfrm>
            <a:off x="3709351" y="3088134"/>
            <a:ext cx="1806575" cy="2020888"/>
          </a:xfrm>
          <a:custGeom>
            <a:avLst/>
            <a:gdLst>
              <a:gd name="T0" fmla="*/ 2756 w 2756"/>
              <a:gd name="T1" fmla="*/ 857 h 3101"/>
              <a:gd name="T2" fmla="*/ 1125 w 2756"/>
              <a:gd name="T3" fmla="*/ 3101 h 3101"/>
              <a:gd name="T4" fmla="*/ 0 w 2756"/>
              <a:gd name="T5" fmla="*/ 816 h 3101"/>
              <a:gd name="T6" fmla="*/ 117 w 2756"/>
              <a:gd name="T7" fmla="*/ 0 h 3101"/>
              <a:gd name="T8" fmla="*/ 2756 w 2756"/>
              <a:gd name="T9" fmla="*/ 857 h 3101"/>
            </a:gdLst>
            <a:ahLst/>
            <a:cxnLst>
              <a:cxn ang="0">
                <a:pos x="T0" y="T1"/>
              </a:cxn>
              <a:cxn ang="0">
                <a:pos x="T2" y="T3"/>
              </a:cxn>
              <a:cxn ang="0">
                <a:pos x="T4" y="T5"/>
              </a:cxn>
              <a:cxn ang="0">
                <a:pos x="T6" y="T7"/>
              </a:cxn>
              <a:cxn ang="0">
                <a:pos x="T8" y="T9"/>
              </a:cxn>
            </a:cxnLst>
            <a:rect l="0" t="0" r="r" b="b"/>
            <a:pathLst>
              <a:path w="2756" h="3101">
                <a:moveTo>
                  <a:pt x="2756" y="857"/>
                </a:moveTo>
                <a:lnTo>
                  <a:pt x="1125" y="3101"/>
                </a:lnTo>
                <a:cubicBezTo>
                  <a:pt x="441" y="2574"/>
                  <a:pt x="0" y="1746"/>
                  <a:pt x="0" y="816"/>
                </a:cubicBezTo>
                <a:cubicBezTo>
                  <a:pt x="0" y="533"/>
                  <a:pt x="41" y="259"/>
                  <a:pt x="117" y="0"/>
                </a:cubicBezTo>
                <a:lnTo>
                  <a:pt x="2756" y="857"/>
                </a:lnTo>
                <a:close/>
              </a:path>
            </a:pathLst>
          </a:cu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sp>
        <p:nvSpPr>
          <p:cNvPr id="14" name="Freeform 9"/>
          <p:cNvSpPr/>
          <p:nvPr/>
        </p:nvSpPr>
        <p:spPr bwMode="auto">
          <a:xfrm>
            <a:off x="3818888" y="1740347"/>
            <a:ext cx="1728787" cy="1808163"/>
          </a:xfrm>
          <a:custGeom>
            <a:avLst/>
            <a:gdLst>
              <a:gd name="T0" fmla="*/ 2639 w 2639"/>
              <a:gd name="T1" fmla="*/ 2774 h 2774"/>
              <a:gd name="T2" fmla="*/ 0 w 2639"/>
              <a:gd name="T3" fmla="*/ 1916 h 2774"/>
              <a:gd name="T4" fmla="*/ 2639 w 2639"/>
              <a:gd name="T5" fmla="*/ 0 h 2774"/>
              <a:gd name="T6" fmla="*/ 2639 w 2639"/>
              <a:gd name="T7" fmla="*/ 2774 h 2774"/>
            </a:gdLst>
            <a:ahLst/>
            <a:cxnLst>
              <a:cxn ang="0">
                <a:pos x="T0" y="T1"/>
              </a:cxn>
              <a:cxn ang="0">
                <a:pos x="T2" y="T3"/>
              </a:cxn>
              <a:cxn ang="0">
                <a:pos x="T4" y="T5"/>
              </a:cxn>
              <a:cxn ang="0">
                <a:pos x="T6" y="T7"/>
              </a:cxn>
            </a:cxnLst>
            <a:rect l="0" t="0" r="r" b="b"/>
            <a:pathLst>
              <a:path w="2639" h="2774">
                <a:moveTo>
                  <a:pt x="2639" y="2774"/>
                </a:moveTo>
                <a:lnTo>
                  <a:pt x="0" y="1916"/>
                </a:lnTo>
                <a:cubicBezTo>
                  <a:pt x="389" y="823"/>
                  <a:pt x="1419" y="33"/>
                  <a:pt x="2639" y="0"/>
                </a:cubicBezTo>
                <a:lnTo>
                  <a:pt x="2639" y="2774"/>
                </a:lnTo>
                <a:close/>
              </a:path>
            </a:pathLst>
          </a:cu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sp>
        <p:nvSpPr>
          <p:cNvPr id="15" name="Oval 10"/>
          <p:cNvSpPr>
            <a:spLocks noChangeArrowheads="1"/>
          </p:cNvSpPr>
          <p:nvPr/>
        </p:nvSpPr>
        <p:spPr bwMode="auto">
          <a:xfrm>
            <a:off x="4606026" y="2631299"/>
            <a:ext cx="1988074" cy="1977296"/>
          </a:xfrm>
          <a:prstGeom prst="ellipse">
            <a:avLst/>
          </a:prstGeom>
          <a:gradFill flip="none" rotWithShape="1">
            <a:gsLst>
              <a:gs pos="0">
                <a:srgbClr val="4C4746"/>
              </a:gs>
              <a:gs pos="47000">
                <a:schemeClr val="bg2"/>
              </a:gs>
              <a:gs pos="100000">
                <a:srgbClr val="726968"/>
              </a:gs>
            </a:gsLst>
            <a:lin ang="16200000" scaled="0"/>
            <a:tileRect/>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bg1"/>
              </a:solidFill>
              <a:latin typeface="+mn-lt"/>
              <a:ea typeface="+mn-ea"/>
              <a:cs typeface="+mn-ea"/>
              <a:sym typeface="+mn-lt"/>
            </a:endParaRPr>
          </a:p>
        </p:txBody>
      </p:sp>
      <p:sp>
        <p:nvSpPr>
          <p:cNvPr id="16" name="文本框 15"/>
          <p:cNvSpPr txBox="1"/>
          <p:nvPr/>
        </p:nvSpPr>
        <p:spPr>
          <a:xfrm rot="1398148">
            <a:off x="5749603" y="2201651"/>
            <a:ext cx="1320027" cy="398780"/>
          </a:xfrm>
          <a:prstGeom prst="rect">
            <a:avLst/>
          </a:prstGeom>
          <a:noFill/>
        </p:spPr>
        <p:txBody>
          <a:bodyPr wrap="square" rtlCol="0">
            <a:spAutoFit/>
          </a:bodyPr>
          <a:lstStyle/>
          <a:p>
            <a:pPr algn="ctr"/>
            <a:r>
              <a:rPr lang="zh-CN" altLang="en-US" sz="2000" dirty="0">
                <a:solidFill>
                  <a:schemeClr val="accent2"/>
                </a:solidFill>
                <a:latin typeface="+mn-lt"/>
                <a:ea typeface="+mn-ea"/>
                <a:cs typeface="+mn-ea"/>
                <a:sym typeface="+mn-lt"/>
              </a:rPr>
              <a:t>郑州</a:t>
            </a:r>
          </a:p>
        </p:txBody>
      </p:sp>
      <p:sp>
        <p:nvSpPr>
          <p:cNvPr id="17" name="文本框 16"/>
          <p:cNvSpPr txBox="1"/>
          <p:nvPr/>
        </p:nvSpPr>
        <p:spPr>
          <a:xfrm rot="1020000">
            <a:off x="4189003" y="2158049"/>
            <a:ext cx="847994" cy="706755"/>
          </a:xfrm>
          <a:prstGeom prst="rect">
            <a:avLst/>
          </a:prstGeom>
          <a:noFill/>
        </p:spPr>
        <p:txBody>
          <a:bodyPr wrap="square" rtlCol="0">
            <a:spAutoFit/>
          </a:bodyPr>
          <a:lstStyle/>
          <a:p>
            <a:pPr algn="ctr"/>
            <a:r>
              <a:rPr lang="zh-CN" altLang="en-US" sz="2000" dirty="0">
                <a:solidFill>
                  <a:schemeClr val="accent2"/>
                </a:solidFill>
                <a:latin typeface="+mn-lt"/>
                <a:ea typeface="+mn-ea"/>
                <a:cs typeface="+mn-ea"/>
                <a:sym typeface="+mn-lt"/>
              </a:rPr>
              <a:t>全市通办</a:t>
            </a:r>
          </a:p>
        </p:txBody>
      </p:sp>
      <p:sp>
        <p:nvSpPr>
          <p:cNvPr id="18" name="文本框 17"/>
          <p:cNvSpPr txBox="1"/>
          <p:nvPr/>
        </p:nvSpPr>
        <p:spPr>
          <a:xfrm>
            <a:off x="3818981" y="3591162"/>
            <a:ext cx="847994" cy="1014730"/>
          </a:xfrm>
          <a:prstGeom prst="rect">
            <a:avLst/>
          </a:prstGeom>
          <a:noFill/>
        </p:spPr>
        <p:txBody>
          <a:bodyPr wrap="square" rtlCol="0">
            <a:spAutoFit/>
          </a:bodyPr>
          <a:lstStyle/>
          <a:p>
            <a:pPr algn="ctr"/>
            <a:r>
              <a:rPr lang="zh-CN" altLang="en-US" sz="2000" dirty="0" smtClean="0">
                <a:solidFill>
                  <a:schemeClr val="accent2"/>
                </a:solidFill>
                <a:latin typeface="+mn-lt"/>
                <a:ea typeface="+mn-ea"/>
                <a:cs typeface="+mn-ea"/>
                <a:sym typeface="+mn-lt"/>
              </a:rPr>
              <a:t>一窗受理</a:t>
            </a:r>
            <a:endParaRPr lang="en-US" altLang="zh-CN" sz="2000" dirty="0" smtClean="0">
              <a:solidFill>
                <a:schemeClr val="accent2"/>
              </a:solidFill>
              <a:latin typeface="+mn-lt"/>
              <a:ea typeface="+mn-ea"/>
              <a:cs typeface="+mn-ea"/>
              <a:sym typeface="+mn-lt"/>
            </a:endParaRPr>
          </a:p>
          <a:p>
            <a:pPr algn="ctr"/>
            <a:endParaRPr lang="zh-CN" altLang="en-US" sz="2000" dirty="0">
              <a:solidFill>
                <a:schemeClr val="accent2"/>
              </a:solidFill>
              <a:latin typeface="+mn-lt"/>
              <a:ea typeface="+mn-ea"/>
              <a:cs typeface="+mn-ea"/>
              <a:sym typeface="+mn-lt"/>
            </a:endParaRPr>
          </a:p>
        </p:txBody>
      </p:sp>
      <p:sp>
        <p:nvSpPr>
          <p:cNvPr id="19" name="文本框 18"/>
          <p:cNvSpPr txBox="1"/>
          <p:nvPr/>
        </p:nvSpPr>
        <p:spPr>
          <a:xfrm>
            <a:off x="4916299" y="4509349"/>
            <a:ext cx="1368151" cy="706755"/>
          </a:xfrm>
          <a:prstGeom prst="rect">
            <a:avLst/>
          </a:prstGeom>
          <a:noFill/>
        </p:spPr>
        <p:txBody>
          <a:bodyPr wrap="square" rtlCol="0">
            <a:spAutoFit/>
          </a:bodyPr>
          <a:lstStyle/>
          <a:p>
            <a:pPr algn="ctr"/>
            <a:endParaRPr lang="en-US" altLang="zh-CN" sz="2000" dirty="0" smtClean="0">
              <a:solidFill>
                <a:schemeClr val="accent2"/>
              </a:solidFill>
              <a:latin typeface="+mn-lt"/>
              <a:ea typeface="+mn-ea"/>
              <a:cs typeface="+mn-ea"/>
              <a:sym typeface="+mn-lt"/>
            </a:endParaRPr>
          </a:p>
          <a:p>
            <a:pPr algn="ctr"/>
            <a:r>
              <a:rPr lang="zh-CN" altLang="en-US" sz="2000" dirty="0">
                <a:solidFill>
                  <a:schemeClr val="accent2"/>
                </a:solidFill>
                <a:latin typeface="+mn-lt"/>
                <a:ea typeface="+mn-ea"/>
                <a:cs typeface="+mn-ea"/>
                <a:sym typeface="+mn-lt"/>
              </a:rPr>
              <a:t>修武</a:t>
            </a:r>
          </a:p>
        </p:txBody>
      </p:sp>
      <p:sp>
        <p:nvSpPr>
          <p:cNvPr id="20" name="文本框 19"/>
          <p:cNvSpPr txBox="1"/>
          <p:nvPr/>
        </p:nvSpPr>
        <p:spPr>
          <a:xfrm rot="1420805">
            <a:off x="6228975" y="3692014"/>
            <a:ext cx="1353933" cy="398780"/>
          </a:xfrm>
          <a:prstGeom prst="rect">
            <a:avLst/>
          </a:prstGeom>
          <a:noFill/>
        </p:spPr>
        <p:txBody>
          <a:bodyPr wrap="square" rtlCol="0">
            <a:spAutoFit/>
          </a:bodyPr>
          <a:lstStyle/>
          <a:p>
            <a:pPr algn="ctr"/>
            <a:r>
              <a:rPr lang="zh-CN" altLang="en-US" sz="2000" dirty="0">
                <a:solidFill>
                  <a:schemeClr val="accent2"/>
                </a:solidFill>
                <a:latin typeface="+mn-lt"/>
                <a:ea typeface="+mn-ea"/>
                <a:cs typeface="+mn-ea"/>
                <a:sym typeface="+mn-lt"/>
              </a:rPr>
              <a:t>新郑</a:t>
            </a:r>
          </a:p>
        </p:txBody>
      </p:sp>
      <p:pic>
        <p:nvPicPr>
          <p:cNvPr id="1029" name="Picture 5" descr="G:\NWT\石志星\图层 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023" y="2708920"/>
            <a:ext cx="1722738" cy="18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advTm="8726">
        <p14:prism/>
      </p:transition>
    </mc:Choice>
    <mc:Fallback xmlns="">
      <p:transition spd="slow" advTm="8726">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54965" y="247436"/>
            <a:ext cx="6324333" cy="492379"/>
          </a:xfrm>
          <a:prstGeom prst="rect">
            <a:avLst/>
          </a:prstGeom>
          <a:noFill/>
          <a:ln>
            <a:noFill/>
          </a:ln>
        </p:spPr>
        <p:txBody>
          <a:bodyPr vert="horz" wrap="square" lIns="0" tIns="0" rIns="0" bIns="0" numCol="1" anchor="t" anchorCtr="0" compatLnSpc="1">
            <a:spAutoFit/>
          </a:bodyPr>
          <a:lstStyle/>
          <a:p>
            <a:r>
              <a:rPr lang="zh-CN" altLang="en-US" sz="3200" dirty="0" smtClean="0">
                <a:solidFill>
                  <a:schemeClr val="accent1"/>
                </a:solidFill>
                <a:latin typeface="+mn-lt"/>
                <a:ea typeface="+mn-ea"/>
                <a:cs typeface="+mn-ea"/>
                <a:sym typeface="+mn-lt"/>
              </a:rPr>
              <a:t>档案系统</a:t>
            </a:r>
            <a:endParaRPr lang="zh-CN" altLang="en-US" sz="3200" dirty="0">
              <a:solidFill>
                <a:schemeClr val="accent1"/>
              </a:solidFill>
              <a:latin typeface="+mn-lt"/>
              <a:ea typeface="+mn-ea"/>
              <a:cs typeface="+mn-ea"/>
              <a:sym typeface="+mn-lt"/>
            </a:endParaRPr>
          </a:p>
        </p:txBody>
      </p:sp>
      <p:sp>
        <p:nvSpPr>
          <p:cNvPr id="4" name="矩形 3"/>
          <p:cNvSpPr/>
          <p:nvPr/>
        </p:nvSpPr>
        <p:spPr bwMode="auto">
          <a:xfrm>
            <a:off x="314326" y="266701"/>
            <a:ext cx="114300" cy="457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5" name="TextBox 24"/>
          <p:cNvSpPr txBox="1"/>
          <p:nvPr/>
        </p:nvSpPr>
        <p:spPr>
          <a:xfrm>
            <a:off x="805062" y="3288555"/>
            <a:ext cx="1710690" cy="398780"/>
          </a:xfrm>
          <a:prstGeom prst="rect">
            <a:avLst/>
          </a:prstGeom>
          <a:noFill/>
        </p:spPr>
        <p:txBody>
          <a:bodyPr wrap="none" rtlCol="0">
            <a:spAutoFit/>
          </a:bodyPr>
          <a:lstStyle/>
          <a:p>
            <a:r>
              <a:rPr lang="zh-CN" altLang="en-US" sz="2000" b="1" dirty="0">
                <a:solidFill>
                  <a:schemeClr val="accent1"/>
                </a:solidFill>
                <a:latin typeface="+mn-lt"/>
                <a:ea typeface="+mn-ea"/>
                <a:cs typeface="+mn-ea"/>
                <a:sym typeface="+mn-lt"/>
              </a:rPr>
              <a:t>上线档案系统</a:t>
            </a:r>
          </a:p>
        </p:txBody>
      </p:sp>
      <p:sp>
        <p:nvSpPr>
          <p:cNvPr id="6" name="TextBox 26"/>
          <p:cNvSpPr txBox="1"/>
          <p:nvPr/>
        </p:nvSpPr>
        <p:spPr>
          <a:xfrm>
            <a:off x="676038" y="3618519"/>
            <a:ext cx="2908628" cy="829945"/>
          </a:xfrm>
          <a:prstGeom prst="rect">
            <a:avLst/>
          </a:prstGeom>
          <a:noFill/>
        </p:spPr>
        <p:txBody>
          <a:bodyPr wrap="square" rtlCol="0">
            <a:spAutoFit/>
          </a:bodyPr>
          <a:lstStyle/>
          <a:p>
            <a:pPr algn="just"/>
            <a:r>
              <a:rPr lang="zh-CN" altLang="en-US" sz="1600" dirty="0" smtClean="0">
                <a:solidFill>
                  <a:schemeClr val="accent1"/>
                </a:solidFill>
                <a:latin typeface="+mn-lt"/>
                <a:ea typeface="+mn-ea"/>
                <a:cs typeface="+mn-ea"/>
                <a:sym typeface="+mn-lt"/>
              </a:rPr>
              <a:t>根据业务需求调整档案系统现有查询及创建逻辑，上线三门峡、新郑档案系统。</a:t>
            </a:r>
            <a:endParaRPr lang="zh-CN" altLang="en-US" sz="1600" dirty="0">
              <a:solidFill>
                <a:schemeClr val="accent1"/>
              </a:solidFill>
              <a:latin typeface="+mn-lt"/>
              <a:ea typeface="+mn-ea"/>
              <a:cs typeface="+mn-ea"/>
              <a:sym typeface="+mn-lt"/>
            </a:endParaRPr>
          </a:p>
        </p:txBody>
      </p:sp>
      <p:sp>
        <p:nvSpPr>
          <p:cNvPr id="7" name="TextBox 27"/>
          <p:cNvSpPr txBox="1"/>
          <p:nvPr/>
        </p:nvSpPr>
        <p:spPr>
          <a:xfrm>
            <a:off x="8183640" y="3367595"/>
            <a:ext cx="2042693" cy="400110"/>
          </a:xfrm>
          <a:prstGeom prst="rect">
            <a:avLst/>
          </a:prstGeom>
          <a:noFill/>
        </p:spPr>
        <p:txBody>
          <a:bodyPr wrap="square" rtlCol="0">
            <a:spAutoFit/>
          </a:bodyPr>
          <a:lstStyle/>
          <a:p>
            <a:r>
              <a:rPr lang="zh-CN" altLang="en-US" sz="2000" b="1" dirty="0">
                <a:solidFill>
                  <a:schemeClr val="accent1"/>
                </a:solidFill>
                <a:latin typeface="+mn-lt"/>
                <a:ea typeface="+mn-ea"/>
                <a:cs typeface="+mn-ea"/>
                <a:sym typeface="+mn-lt"/>
              </a:rPr>
              <a:t>日常维护</a:t>
            </a:r>
            <a:endParaRPr lang="en-US" altLang="zh-CN" sz="2000" b="1" dirty="0">
              <a:solidFill>
                <a:schemeClr val="accent1"/>
              </a:solidFill>
              <a:latin typeface="+mn-lt"/>
              <a:ea typeface="+mn-ea"/>
              <a:cs typeface="+mn-ea"/>
              <a:sym typeface="+mn-lt"/>
            </a:endParaRPr>
          </a:p>
        </p:txBody>
      </p:sp>
      <p:sp>
        <p:nvSpPr>
          <p:cNvPr id="8" name="TextBox 28"/>
          <p:cNvSpPr txBox="1"/>
          <p:nvPr/>
        </p:nvSpPr>
        <p:spPr>
          <a:xfrm>
            <a:off x="8158465" y="3697559"/>
            <a:ext cx="2863401" cy="829945"/>
          </a:xfrm>
          <a:prstGeom prst="rect">
            <a:avLst/>
          </a:prstGeom>
          <a:noFill/>
        </p:spPr>
        <p:txBody>
          <a:bodyPr wrap="square" rtlCol="0">
            <a:spAutoFit/>
          </a:bodyPr>
          <a:lstStyle/>
          <a:p>
            <a:pPr algn="just"/>
            <a:r>
              <a:rPr lang="zh-CN" altLang="en-US" sz="1600" dirty="0" smtClean="0">
                <a:solidFill>
                  <a:schemeClr val="accent1"/>
                </a:solidFill>
                <a:latin typeface="+mn-lt"/>
                <a:ea typeface="+mn-ea"/>
                <a:cs typeface="+mn-ea"/>
                <a:sym typeface="+mn-lt"/>
              </a:rPr>
              <a:t>处理历史档案数据；处理现场问题档案数据及解决现场反馈问题。</a:t>
            </a:r>
            <a:endParaRPr lang="zh-CN" altLang="en-US" sz="1600" dirty="0">
              <a:solidFill>
                <a:schemeClr val="accent1"/>
              </a:solidFill>
              <a:latin typeface="+mn-lt"/>
              <a:ea typeface="+mn-ea"/>
              <a:cs typeface="+mn-ea"/>
              <a:sym typeface="+mn-lt"/>
            </a:endParaRPr>
          </a:p>
        </p:txBody>
      </p:sp>
      <p:sp>
        <p:nvSpPr>
          <p:cNvPr id="9" name="TextBox 29"/>
          <p:cNvSpPr txBox="1"/>
          <p:nvPr/>
        </p:nvSpPr>
        <p:spPr>
          <a:xfrm>
            <a:off x="7884174" y="1053945"/>
            <a:ext cx="2382933" cy="398780"/>
          </a:xfrm>
          <a:prstGeom prst="rect">
            <a:avLst/>
          </a:prstGeom>
          <a:noFill/>
        </p:spPr>
        <p:txBody>
          <a:bodyPr wrap="square" rtlCol="0">
            <a:spAutoFit/>
          </a:bodyPr>
          <a:lstStyle/>
          <a:p>
            <a:r>
              <a:rPr lang="zh-CN" altLang="en-US" sz="2000" b="1" dirty="0">
                <a:solidFill>
                  <a:schemeClr val="accent1"/>
                </a:solidFill>
                <a:latin typeface="+mn-lt"/>
                <a:ea typeface="+mn-ea"/>
                <a:cs typeface="+mn-ea"/>
                <a:sym typeface="+mn-lt"/>
              </a:rPr>
              <a:t>优化档案系统</a:t>
            </a:r>
          </a:p>
        </p:txBody>
      </p:sp>
      <p:sp>
        <p:nvSpPr>
          <p:cNvPr id="10" name="TextBox 30"/>
          <p:cNvSpPr txBox="1"/>
          <p:nvPr/>
        </p:nvSpPr>
        <p:spPr>
          <a:xfrm>
            <a:off x="7787243" y="1383909"/>
            <a:ext cx="3569310" cy="1076325"/>
          </a:xfrm>
          <a:prstGeom prst="rect">
            <a:avLst/>
          </a:prstGeom>
          <a:noFill/>
        </p:spPr>
        <p:txBody>
          <a:bodyPr wrap="square" rtlCol="0">
            <a:spAutoFit/>
          </a:bodyPr>
          <a:lstStyle/>
          <a:p>
            <a:pPr algn="just"/>
            <a:r>
              <a:rPr lang="zh-CN" altLang="en-US" sz="1600" dirty="0" smtClean="0">
                <a:solidFill>
                  <a:schemeClr val="accent1"/>
                </a:solidFill>
                <a:latin typeface="+mn-lt"/>
                <a:ea typeface="+mn-ea"/>
                <a:cs typeface="+mn-ea"/>
                <a:sym typeface="+mn-lt"/>
              </a:rPr>
              <a:t>根据组织机构变动实时调整档案查询及创建逻辑；支持电子档案创建及查询统计；优化前后台处理逻辑，实现三地区档案版本统一性</a:t>
            </a:r>
            <a:r>
              <a:rPr lang="zh-CN" altLang="en-US" sz="1600" dirty="0">
                <a:solidFill>
                  <a:schemeClr val="accent1"/>
                </a:solidFill>
                <a:latin typeface="+mn-lt"/>
                <a:ea typeface="+mn-ea"/>
                <a:cs typeface="+mn-ea"/>
                <a:sym typeface="+mn-lt"/>
              </a:rPr>
              <a:t>。</a:t>
            </a:r>
          </a:p>
        </p:txBody>
      </p:sp>
      <p:sp>
        <p:nvSpPr>
          <p:cNvPr id="11" name="TextBox 31"/>
          <p:cNvSpPr txBox="1"/>
          <p:nvPr/>
        </p:nvSpPr>
        <p:spPr>
          <a:xfrm>
            <a:off x="1617117" y="1551678"/>
            <a:ext cx="2729230" cy="398780"/>
          </a:xfrm>
          <a:prstGeom prst="rect">
            <a:avLst/>
          </a:prstGeom>
          <a:noFill/>
        </p:spPr>
        <p:txBody>
          <a:bodyPr wrap="none" rtlCol="0">
            <a:spAutoFit/>
          </a:bodyPr>
          <a:lstStyle/>
          <a:p>
            <a:r>
              <a:rPr lang="zh-CN" sz="2000" b="1" dirty="0">
                <a:solidFill>
                  <a:schemeClr val="accent1"/>
                </a:solidFill>
                <a:latin typeface="+mn-lt"/>
                <a:ea typeface="+mn-ea"/>
                <a:cs typeface="+mn-ea"/>
                <a:sym typeface="+mn-lt"/>
              </a:rPr>
              <a:t>支持各地区多样化需求</a:t>
            </a:r>
          </a:p>
        </p:txBody>
      </p:sp>
      <p:sp>
        <p:nvSpPr>
          <p:cNvPr id="12" name="TextBox 32"/>
          <p:cNvSpPr txBox="1"/>
          <p:nvPr/>
        </p:nvSpPr>
        <p:spPr>
          <a:xfrm>
            <a:off x="1557342" y="1881642"/>
            <a:ext cx="2922730" cy="829945"/>
          </a:xfrm>
          <a:prstGeom prst="rect">
            <a:avLst/>
          </a:prstGeom>
          <a:noFill/>
        </p:spPr>
        <p:txBody>
          <a:bodyPr wrap="square" rtlCol="0">
            <a:spAutoFit/>
          </a:bodyPr>
          <a:lstStyle/>
          <a:p>
            <a:pPr algn="just"/>
            <a:r>
              <a:rPr lang="zh-CN" altLang="en-US" sz="1600" dirty="0">
                <a:solidFill>
                  <a:schemeClr val="accent1"/>
                </a:solidFill>
                <a:latin typeface="+mn-lt"/>
                <a:ea typeface="+mn-ea"/>
                <a:cs typeface="+mn-ea"/>
                <a:sym typeface="+mn-lt"/>
              </a:rPr>
              <a:t>根据现场要求新增档案任务量统计，调整三地区档案基本信息打印及细化档案目录等功能。</a:t>
            </a:r>
          </a:p>
        </p:txBody>
      </p:sp>
      <p:sp>
        <p:nvSpPr>
          <p:cNvPr id="14" name="Freeform 239"/>
          <p:cNvSpPr>
            <a:spLocks noEditPoints="1" noChangeArrowheads="1"/>
          </p:cNvSpPr>
          <p:nvPr/>
        </p:nvSpPr>
        <p:spPr bwMode="auto">
          <a:xfrm>
            <a:off x="6039223" y="2787612"/>
            <a:ext cx="1961203" cy="1961203"/>
          </a:xfrm>
          <a:custGeom>
            <a:avLst/>
            <a:gdLst>
              <a:gd name="T0" fmla="*/ 2147483646 w 2116"/>
              <a:gd name="T1" fmla="*/ 1262169863 h 2116"/>
              <a:gd name="T2" fmla="*/ 2147483646 w 2116"/>
              <a:gd name="T3" fmla="*/ 1059407178 h 2116"/>
              <a:gd name="T4" fmla="*/ 2147483646 w 2116"/>
              <a:gd name="T5" fmla="*/ 782257393 h 2116"/>
              <a:gd name="T6" fmla="*/ 2147483646 w 2116"/>
              <a:gd name="T7" fmla="*/ 683875654 h 2116"/>
              <a:gd name="T8" fmla="*/ 2147483646 w 2116"/>
              <a:gd name="T9" fmla="*/ 365933012 h 2116"/>
              <a:gd name="T10" fmla="*/ 1857261195 w 2116"/>
              <a:gd name="T11" fmla="*/ 385130037 h 2116"/>
              <a:gd name="T12" fmla="*/ 1756479555 w 2116"/>
              <a:gd name="T13" fmla="*/ 95982932 h 2116"/>
              <a:gd name="T14" fmla="*/ 1480530267 w 2116"/>
              <a:gd name="T15" fmla="*/ 229158320 h 2116"/>
              <a:gd name="T16" fmla="*/ 1262169863 w 2116"/>
              <a:gd name="T17" fmla="*/ 0 h 2116"/>
              <a:gd name="T18" fmla="*/ 1060606582 w 2116"/>
              <a:gd name="T19" fmla="*/ 229158320 h 2116"/>
              <a:gd name="T20" fmla="*/ 783456796 w 2116"/>
              <a:gd name="T21" fmla="*/ 93583030 h 2116"/>
              <a:gd name="T22" fmla="*/ 683875654 w 2116"/>
              <a:gd name="T23" fmla="*/ 385130037 h 2116"/>
              <a:gd name="T24" fmla="*/ 365933012 w 2116"/>
              <a:gd name="T25" fmla="*/ 376730928 h 2116"/>
              <a:gd name="T26" fmla="*/ 386329440 w 2116"/>
              <a:gd name="T27" fmla="*/ 681475752 h 2116"/>
              <a:gd name="T28" fmla="*/ 97182336 w 2116"/>
              <a:gd name="T29" fmla="*/ 782257393 h 2116"/>
              <a:gd name="T30" fmla="*/ 230357723 w 2116"/>
              <a:gd name="T31" fmla="*/ 1058206680 h 2116"/>
              <a:gd name="T32" fmla="*/ 0 w 2116"/>
              <a:gd name="T33" fmla="*/ 1276567084 h 2116"/>
              <a:gd name="T34" fmla="*/ 229158320 w 2116"/>
              <a:gd name="T35" fmla="*/ 1479329769 h 2116"/>
              <a:gd name="T36" fmla="*/ 93583030 w 2116"/>
              <a:gd name="T37" fmla="*/ 1755280151 h 2116"/>
              <a:gd name="T38" fmla="*/ 385130037 w 2116"/>
              <a:gd name="T39" fmla="*/ 1854861293 h 2116"/>
              <a:gd name="T40" fmla="*/ 376730928 w 2116"/>
              <a:gd name="T41" fmla="*/ 2147483646 h 2116"/>
              <a:gd name="T42" fmla="*/ 682675155 w 2116"/>
              <a:gd name="T43" fmla="*/ 2147483646 h 2116"/>
              <a:gd name="T44" fmla="*/ 783456796 w 2116"/>
              <a:gd name="T45" fmla="*/ 2147483646 h 2116"/>
              <a:gd name="T46" fmla="*/ 1058206680 w 2116"/>
              <a:gd name="T47" fmla="*/ 2147483646 h 2116"/>
              <a:gd name="T48" fmla="*/ 1276567084 w 2116"/>
              <a:gd name="T49" fmla="*/ 2147483646 h 2116"/>
              <a:gd name="T50" fmla="*/ 1479329769 w 2116"/>
              <a:gd name="T51" fmla="*/ 2147483646 h 2116"/>
              <a:gd name="T52" fmla="*/ 1756479555 w 2116"/>
              <a:gd name="T53" fmla="*/ 2147483646 h 2116"/>
              <a:gd name="T54" fmla="*/ 1854861293 w 2116"/>
              <a:gd name="T55" fmla="*/ 2147483646 h 2116"/>
              <a:gd name="T56" fmla="*/ 2147483646 w 2116"/>
              <a:gd name="T57" fmla="*/ 2147483646 h 2116"/>
              <a:gd name="T58" fmla="*/ 2147483646 w 2116"/>
              <a:gd name="T59" fmla="*/ 1856061792 h 2116"/>
              <a:gd name="T60" fmla="*/ 2147483646 w 2116"/>
              <a:gd name="T61" fmla="*/ 1755280151 h 2116"/>
              <a:gd name="T62" fmla="*/ 2147483646 w 2116"/>
              <a:gd name="T63" fmla="*/ 1480530267 h 2116"/>
              <a:gd name="T64" fmla="*/ 1629302279 w 2116"/>
              <a:gd name="T65" fmla="*/ 2002434997 h 2116"/>
              <a:gd name="T66" fmla="*/ 910634072 w 2116"/>
              <a:gd name="T67" fmla="*/ 536301950 h 2116"/>
              <a:gd name="T68" fmla="*/ 1629302279 w 2116"/>
              <a:gd name="T69" fmla="*/ 2002434997 h 211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16"/>
              <a:gd name="T106" fmla="*/ 0 h 2116"/>
              <a:gd name="T107" fmla="*/ 2116 w 2116"/>
              <a:gd name="T108" fmla="*/ 2116 h 211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16" h="2116">
                <a:moveTo>
                  <a:pt x="1941" y="1111"/>
                </a:moveTo>
                <a:cubicBezTo>
                  <a:pt x="2116" y="1052"/>
                  <a:pt x="2116" y="1052"/>
                  <a:pt x="2116" y="1052"/>
                </a:cubicBezTo>
                <a:cubicBezTo>
                  <a:pt x="2107" y="917"/>
                  <a:pt x="2107" y="917"/>
                  <a:pt x="2107" y="917"/>
                </a:cubicBezTo>
                <a:cubicBezTo>
                  <a:pt x="1925" y="883"/>
                  <a:pt x="1925" y="883"/>
                  <a:pt x="1925" y="883"/>
                </a:cubicBezTo>
                <a:cubicBezTo>
                  <a:pt x="1918" y="847"/>
                  <a:pt x="1908" y="810"/>
                  <a:pt x="1896" y="774"/>
                </a:cubicBezTo>
                <a:cubicBezTo>
                  <a:pt x="2038" y="652"/>
                  <a:pt x="2038" y="652"/>
                  <a:pt x="2038" y="652"/>
                </a:cubicBezTo>
                <a:cubicBezTo>
                  <a:pt x="1979" y="532"/>
                  <a:pt x="1979" y="532"/>
                  <a:pt x="1979" y="532"/>
                </a:cubicBezTo>
                <a:cubicBezTo>
                  <a:pt x="1795" y="570"/>
                  <a:pt x="1795" y="570"/>
                  <a:pt x="1795" y="570"/>
                </a:cubicBezTo>
                <a:cubicBezTo>
                  <a:pt x="1772" y="535"/>
                  <a:pt x="1747" y="502"/>
                  <a:pt x="1720" y="471"/>
                </a:cubicBezTo>
                <a:cubicBezTo>
                  <a:pt x="1802" y="305"/>
                  <a:pt x="1802" y="305"/>
                  <a:pt x="1802" y="305"/>
                </a:cubicBezTo>
                <a:cubicBezTo>
                  <a:pt x="1700" y="217"/>
                  <a:pt x="1700" y="217"/>
                  <a:pt x="1700" y="217"/>
                </a:cubicBezTo>
                <a:cubicBezTo>
                  <a:pt x="1548" y="321"/>
                  <a:pt x="1548" y="321"/>
                  <a:pt x="1548" y="321"/>
                </a:cubicBezTo>
                <a:cubicBezTo>
                  <a:pt x="1516" y="301"/>
                  <a:pt x="1483" y="282"/>
                  <a:pt x="1450" y="265"/>
                </a:cubicBezTo>
                <a:cubicBezTo>
                  <a:pt x="1464" y="80"/>
                  <a:pt x="1464" y="80"/>
                  <a:pt x="1464" y="80"/>
                </a:cubicBezTo>
                <a:cubicBezTo>
                  <a:pt x="1336" y="37"/>
                  <a:pt x="1336" y="37"/>
                  <a:pt x="1336" y="37"/>
                </a:cubicBezTo>
                <a:cubicBezTo>
                  <a:pt x="1234" y="191"/>
                  <a:pt x="1234" y="191"/>
                  <a:pt x="1234" y="191"/>
                </a:cubicBezTo>
                <a:cubicBezTo>
                  <a:pt x="1194" y="183"/>
                  <a:pt x="1152" y="178"/>
                  <a:pt x="1111" y="175"/>
                </a:cubicBezTo>
                <a:cubicBezTo>
                  <a:pt x="1052" y="0"/>
                  <a:pt x="1052" y="0"/>
                  <a:pt x="1052" y="0"/>
                </a:cubicBezTo>
                <a:cubicBezTo>
                  <a:pt x="918" y="9"/>
                  <a:pt x="918" y="9"/>
                  <a:pt x="918" y="9"/>
                </a:cubicBezTo>
                <a:cubicBezTo>
                  <a:pt x="884" y="191"/>
                  <a:pt x="884" y="191"/>
                  <a:pt x="884" y="191"/>
                </a:cubicBezTo>
                <a:cubicBezTo>
                  <a:pt x="847" y="198"/>
                  <a:pt x="810" y="208"/>
                  <a:pt x="774" y="220"/>
                </a:cubicBezTo>
                <a:cubicBezTo>
                  <a:pt x="653" y="78"/>
                  <a:pt x="653" y="78"/>
                  <a:pt x="653" y="78"/>
                </a:cubicBezTo>
                <a:cubicBezTo>
                  <a:pt x="532" y="137"/>
                  <a:pt x="532" y="137"/>
                  <a:pt x="532" y="137"/>
                </a:cubicBezTo>
                <a:cubicBezTo>
                  <a:pt x="570" y="321"/>
                  <a:pt x="570" y="321"/>
                  <a:pt x="570" y="321"/>
                </a:cubicBezTo>
                <a:cubicBezTo>
                  <a:pt x="535" y="344"/>
                  <a:pt x="502" y="369"/>
                  <a:pt x="471" y="396"/>
                </a:cubicBezTo>
                <a:cubicBezTo>
                  <a:pt x="305" y="314"/>
                  <a:pt x="305" y="314"/>
                  <a:pt x="305" y="314"/>
                </a:cubicBezTo>
                <a:cubicBezTo>
                  <a:pt x="217" y="416"/>
                  <a:pt x="217" y="416"/>
                  <a:pt x="217" y="416"/>
                </a:cubicBezTo>
                <a:cubicBezTo>
                  <a:pt x="322" y="568"/>
                  <a:pt x="322" y="568"/>
                  <a:pt x="322" y="568"/>
                </a:cubicBezTo>
                <a:cubicBezTo>
                  <a:pt x="301" y="600"/>
                  <a:pt x="282" y="633"/>
                  <a:pt x="265" y="666"/>
                </a:cubicBezTo>
                <a:cubicBezTo>
                  <a:pt x="81" y="652"/>
                  <a:pt x="81" y="652"/>
                  <a:pt x="81" y="652"/>
                </a:cubicBezTo>
                <a:cubicBezTo>
                  <a:pt x="37" y="780"/>
                  <a:pt x="37" y="780"/>
                  <a:pt x="37" y="780"/>
                </a:cubicBezTo>
                <a:cubicBezTo>
                  <a:pt x="192" y="882"/>
                  <a:pt x="192" y="882"/>
                  <a:pt x="192" y="882"/>
                </a:cubicBezTo>
                <a:cubicBezTo>
                  <a:pt x="183" y="923"/>
                  <a:pt x="178" y="964"/>
                  <a:pt x="175" y="1005"/>
                </a:cubicBezTo>
                <a:cubicBezTo>
                  <a:pt x="0" y="1064"/>
                  <a:pt x="0" y="1064"/>
                  <a:pt x="0" y="1064"/>
                </a:cubicBezTo>
                <a:cubicBezTo>
                  <a:pt x="9" y="1198"/>
                  <a:pt x="9" y="1198"/>
                  <a:pt x="9" y="1198"/>
                </a:cubicBezTo>
                <a:cubicBezTo>
                  <a:pt x="191" y="1233"/>
                  <a:pt x="191" y="1233"/>
                  <a:pt x="191" y="1233"/>
                </a:cubicBezTo>
                <a:cubicBezTo>
                  <a:pt x="199" y="1269"/>
                  <a:pt x="208" y="1306"/>
                  <a:pt x="221" y="1342"/>
                </a:cubicBezTo>
                <a:cubicBezTo>
                  <a:pt x="78" y="1463"/>
                  <a:pt x="78" y="1463"/>
                  <a:pt x="78" y="1463"/>
                </a:cubicBezTo>
                <a:cubicBezTo>
                  <a:pt x="138" y="1584"/>
                  <a:pt x="138" y="1584"/>
                  <a:pt x="138" y="1584"/>
                </a:cubicBezTo>
                <a:cubicBezTo>
                  <a:pt x="321" y="1546"/>
                  <a:pt x="321" y="1546"/>
                  <a:pt x="321" y="1546"/>
                </a:cubicBezTo>
                <a:cubicBezTo>
                  <a:pt x="344" y="1581"/>
                  <a:pt x="369" y="1614"/>
                  <a:pt x="397" y="1645"/>
                </a:cubicBezTo>
                <a:cubicBezTo>
                  <a:pt x="314" y="1811"/>
                  <a:pt x="314" y="1811"/>
                  <a:pt x="314" y="1811"/>
                </a:cubicBezTo>
                <a:cubicBezTo>
                  <a:pt x="416" y="1899"/>
                  <a:pt x="416" y="1899"/>
                  <a:pt x="416" y="1899"/>
                </a:cubicBezTo>
                <a:cubicBezTo>
                  <a:pt x="569" y="1794"/>
                  <a:pt x="569" y="1794"/>
                  <a:pt x="569" y="1794"/>
                </a:cubicBezTo>
                <a:cubicBezTo>
                  <a:pt x="600" y="1815"/>
                  <a:pt x="633" y="1834"/>
                  <a:pt x="667" y="1851"/>
                </a:cubicBezTo>
                <a:cubicBezTo>
                  <a:pt x="653" y="2035"/>
                  <a:pt x="653" y="2035"/>
                  <a:pt x="653" y="2035"/>
                </a:cubicBezTo>
                <a:cubicBezTo>
                  <a:pt x="780" y="2079"/>
                  <a:pt x="780" y="2079"/>
                  <a:pt x="780" y="2079"/>
                </a:cubicBezTo>
                <a:cubicBezTo>
                  <a:pt x="882" y="1925"/>
                  <a:pt x="882" y="1925"/>
                  <a:pt x="882" y="1925"/>
                </a:cubicBezTo>
                <a:cubicBezTo>
                  <a:pt x="923" y="1933"/>
                  <a:pt x="964" y="1938"/>
                  <a:pt x="1005" y="1941"/>
                </a:cubicBezTo>
                <a:cubicBezTo>
                  <a:pt x="1064" y="2116"/>
                  <a:pt x="1064" y="2116"/>
                  <a:pt x="1064" y="2116"/>
                </a:cubicBezTo>
                <a:cubicBezTo>
                  <a:pt x="1199" y="2107"/>
                  <a:pt x="1199" y="2107"/>
                  <a:pt x="1199" y="2107"/>
                </a:cubicBezTo>
                <a:cubicBezTo>
                  <a:pt x="1233" y="1925"/>
                  <a:pt x="1233" y="1925"/>
                  <a:pt x="1233" y="1925"/>
                </a:cubicBezTo>
                <a:cubicBezTo>
                  <a:pt x="1269" y="1918"/>
                  <a:pt x="1306" y="1908"/>
                  <a:pt x="1342" y="1896"/>
                </a:cubicBezTo>
                <a:cubicBezTo>
                  <a:pt x="1464" y="2038"/>
                  <a:pt x="1464" y="2038"/>
                  <a:pt x="1464" y="2038"/>
                </a:cubicBezTo>
                <a:cubicBezTo>
                  <a:pt x="1584" y="1979"/>
                  <a:pt x="1584" y="1979"/>
                  <a:pt x="1584" y="1979"/>
                </a:cubicBezTo>
                <a:cubicBezTo>
                  <a:pt x="1546" y="1795"/>
                  <a:pt x="1546" y="1795"/>
                  <a:pt x="1546" y="1795"/>
                </a:cubicBezTo>
                <a:cubicBezTo>
                  <a:pt x="1581" y="1772"/>
                  <a:pt x="1614" y="1747"/>
                  <a:pt x="1645" y="1719"/>
                </a:cubicBezTo>
                <a:cubicBezTo>
                  <a:pt x="1811" y="1802"/>
                  <a:pt x="1811" y="1802"/>
                  <a:pt x="1811" y="1802"/>
                </a:cubicBezTo>
                <a:cubicBezTo>
                  <a:pt x="1899" y="1700"/>
                  <a:pt x="1899" y="1700"/>
                  <a:pt x="1899" y="1700"/>
                </a:cubicBezTo>
                <a:cubicBezTo>
                  <a:pt x="1795" y="1547"/>
                  <a:pt x="1795" y="1547"/>
                  <a:pt x="1795" y="1547"/>
                </a:cubicBezTo>
                <a:cubicBezTo>
                  <a:pt x="1816" y="1516"/>
                  <a:pt x="1834" y="1483"/>
                  <a:pt x="1851" y="1450"/>
                </a:cubicBezTo>
                <a:cubicBezTo>
                  <a:pt x="2036" y="1463"/>
                  <a:pt x="2036" y="1463"/>
                  <a:pt x="2036" y="1463"/>
                </a:cubicBezTo>
                <a:cubicBezTo>
                  <a:pt x="2079" y="1336"/>
                  <a:pt x="2079" y="1336"/>
                  <a:pt x="2079" y="1336"/>
                </a:cubicBezTo>
                <a:cubicBezTo>
                  <a:pt x="1925" y="1234"/>
                  <a:pt x="1925" y="1234"/>
                  <a:pt x="1925" y="1234"/>
                </a:cubicBezTo>
                <a:cubicBezTo>
                  <a:pt x="1933" y="1193"/>
                  <a:pt x="1938" y="1152"/>
                  <a:pt x="1941" y="1111"/>
                </a:cubicBezTo>
                <a:close/>
                <a:moveTo>
                  <a:pt x="1358" y="1669"/>
                </a:moveTo>
                <a:cubicBezTo>
                  <a:pt x="1020" y="1834"/>
                  <a:pt x="613" y="1695"/>
                  <a:pt x="447" y="1357"/>
                </a:cubicBezTo>
                <a:cubicBezTo>
                  <a:pt x="282" y="1020"/>
                  <a:pt x="421" y="613"/>
                  <a:pt x="759" y="447"/>
                </a:cubicBezTo>
                <a:cubicBezTo>
                  <a:pt x="1096" y="282"/>
                  <a:pt x="1504" y="421"/>
                  <a:pt x="1669" y="759"/>
                </a:cubicBezTo>
                <a:cubicBezTo>
                  <a:pt x="1834" y="1096"/>
                  <a:pt x="1695" y="1503"/>
                  <a:pt x="1358" y="1669"/>
                </a:cubicBezTo>
                <a:close/>
              </a:path>
            </a:pathLst>
          </a:cu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sp>
        <p:nvSpPr>
          <p:cNvPr id="15" name="Freeform 240"/>
          <p:cNvSpPr>
            <a:spLocks noEditPoints="1" noChangeArrowheads="1"/>
          </p:cNvSpPr>
          <p:nvPr/>
        </p:nvSpPr>
        <p:spPr bwMode="auto">
          <a:xfrm>
            <a:off x="4544686" y="1841126"/>
            <a:ext cx="1726522" cy="1726524"/>
          </a:xfrm>
          <a:custGeom>
            <a:avLst/>
            <a:gdLst>
              <a:gd name="T0" fmla="*/ 2147483646 w 1840"/>
              <a:gd name="T1" fmla="*/ 1155559799 h 1840"/>
              <a:gd name="T2" fmla="*/ 2016235029 w 1840"/>
              <a:gd name="T3" fmla="*/ 968560309 h 1840"/>
              <a:gd name="T4" fmla="*/ 2146895336 w 1840"/>
              <a:gd name="T5" fmla="*/ 736010363 h 1840"/>
              <a:gd name="T6" fmla="*/ 1891569068 w 1840"/>
              <a:gd name="T7" fmla="*/ 624529772 h 1840"/>
              <a:gd name="T8" fmla="*/ 1920338641 w 1840"/>
              <a:gd name="T9" fmla="*/ 360812515 h 1840"/>
              <a:gd name="T10" fmla="*/ 1653025871 w 1840"/>
              <a:gd name="T11" fmla="*/ 363210253 h 1840"/>
              <a:gd name="T12" fmla="*/ 1579903616 w 1840"/>
              <a:gd name="T13" fmla="*/ 107883984 h 1840"/>
              <a:gd name="T14" fmla="*/ 1322180704 w 1840"/>
              <a:gd name="T15" fmla="*/ 207376980 h 1840"/>
              <a:gd name="T16" fmla="*/ 1155559799 w 1840"/>
              <a:gd name="T17" fmla="*/ 0 h 1840"/>
              <a:gd name="T18" fmla="*/ 968560309 w 1840"/>
              <a:gd name="T19" fmla="*/ 190595002 h 1840"/>
              <a:gd name="T20" fmla="*/ 734811494 w 1840"/>
              <a:gd name="T21" fmla="*/ 58736921 h 1840"/>
              <a:gd name="T22" fmla="*/ 624529772 w 1840"/>
              <a:gd name="T23" fmla="*/ 314063190 h 1840"/>
              <a:gd name="T24" fmla="*/ 360812515 w 1840"/>
              <a:gd name="T25" fmla="*/ 286492485 h 1840"/>
              <a:gd name="T26" fmla="*/ 363210253 w 1840"/>
              <a:gd name="T27" fmla="*/ 552606386 h 1840"/>
              <a:gd name="T28" fmla="*/ 106685115 w 1840"/>
              <a:gd name="T29" fmla="*/ 625728641 h 1840"/>
              <a:gd name="T30" fmla="*/ 207376980 w 1840"/>
              <a:gd name="T31" fmla="*/ 883451553 h 1840"/>
              <a:gd name="T32" fmla="*/ 0 w 1840"/>
              <a:gd name="T33" fmla="*/ 1051271327 h 1840"/>
              <a:gd name="T34" fmla="*/ 190595002 w 1840"/>
              <a:gd name="T35" fmla="*/ 1237071948 h 1840"/>
              <a:gd name="T36" fmla="*/ 58736921 w 1840"/>
              <a:gd name="T37" fmla="*/ 1470820763 h 1840"/>
              <a:gd name="T38" fmla="*/ 314063190 w 1840"/>
              <a:gd name="T39" fmla="*/ 1582301354 h 1840"/>
              <a:gd name="T40" fmla="*/ 286492485 w 1840"/>
              <a:gd name="T41" fmla="*/ 1846018612 h 1840"/>
              <a:gd name="T42" fmla="*/ 552606386 w 1840"/>
              <a:gd name="T43" fmla="*/ 1843620874 h 1840"/>
              <a:gd name="T44" fmla="*/ 625728641 w 1840"/>
              <a:gd name="T45" fmla="*/ 2098947142 h 1840"/>
              <a:gd name="T46" fmla="*/ 883451553 w 1840"/>
              <a:gd name="T47" fmla="*/ 1999453052 h 1840"/>
              <a:gd name="T48" fmla="*/ 1050072458 w 1840"/>
              <a:gd name="T49" fmla="*/ 2147483646 h 1840"/>
              <a:gd name="T50" fmla="*/ 1237071948 w 1840"/>
              <a:gd name="T51" fmla="*/ 2016235029 h 1840"/>
              <a:gd name="T52" fmla="*/ 1470820763 w 1840"/>
              <a:gd name="T53" fmla="*/ 2146895336 h 1840"/>
              <a:gd name="T54" fmla="*/ 1581102485 w 1840"/>
              <a:gd name="T55" fmla="*/ 1892767937 h 1840"/>
              <a:gd name="T56" fmla="*/ 1846018612 w 1840"/>
              <a:gd name="T57" fmla="*/ 1920338641 h 1840"/>
              <a:gd name="T58" fmla="*/ 1843620874 w 1840"/>
              <a:gd name="T59" fmla="*/ 1654223646 h 1840"/>
              <a:gd name="T60" fmla="*/ 2098947142 w 1840"/>
              <a:gd name="T61" fmla="*/ 1579903616 h 1840"/>
              <a:gd name="T62" fmla="*/ 1999453052 w 1840"/>
              <a:gd name="T63" fmla="*/ 1323379573 h 1840"/>
              <a:gd name="T64" fmla="*/ 1295808869 w 1840"/>
              <a:gd name="T65" fmla="*/ 1786082822 h 1840"/>
              <a:gd name="T66" fmla="*/ 909823388 w 1840"/>
              <a:gd name="T67" fmla="*/ 420748305 h 1840"/>
              <a:gd name="T68" fmla="*/ 1295808869 w 1840"/>
              <a:gd name="T69" fmla="*/ 1786082822 h 18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0"/>
              <a:gd name="T106" fmla="*/ 0 h 1840"/>
              <a:gd name="T107" fmla="*/ 1840 w 1840"/>
              <a:gd name="T108" fmla="*/ 1840 h 18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sp>
        <p:nvSpPr>
          <p:cNvPr id="16" name="Freeform 241"/>
          <p:cNvSpPr>
            <a:spLocks noEditPoints="1" noChangeArrowheads="1"/>
          </p:cNvSpPr>
          <p:nvPr/>
        </p:nvSpPr>
        <p:spPr bwMode="auto">
          <a:xfrm>
            <a:off x="6222689" y="1199444"/>
            <a:ext cx="1516953" cy="1518603"/>
          </a:xfrm>
          <a:custGeom>
            <a:avLst/>
            <a:gdLst>
              <a:gd name="T0" fmla="*/ 1597797940 w 1335"/>
              <a:gd name="T1" fmla="*/ 838420400 h 1335"/>
              <a:gd name="T2" fmla="*/ 1460159764 w 1335"/>
              <a:gd name="T3" fmla="*/ 702881009 h 1335"/>
              <a:gd name="T4" fmla="*/ 1555908393 w 1335"/>
              <a:gd name="T5" fmla="*/ 533758497 h 1335"/>
              <a:gd name="T6" fmla="*/ 1370396449 w 1335"/>
              <a:gd name="T7" fmla="*/ 453394036 h 1335"/>
              <a:gd name="T8" fmla="*/ 1390742800 w 1335"/>
              <a:gd name="T9" fmla="*/ 261481570 h 1335"/>
              <a:gd name="T10" fmla="*/ 1198048697 w 1335"/>
              <a:gd name="T11" fmla="*/ 262680811 h 1335"/>
              <a:gd name="T12" fmla="*/ 1144190708 w 1335"/>
              <a:gd name="T13" fmla="*/ 77964884 h 1335"/>
              <a:gd name="T14" fmla="*/ 958678764 w 1335"/>
              <a:gd name="T15" fmla="*/ 149932470 h 1335"/>
              <a:gd name="T16" fmla="*/ 836599562 w 1335"/>
              <a:gd name="T17" fmla="*/ 0 h 1335"/>
              <a:gd name="T18" fmla="*/ 701355074 w 1335"/>
              <a:gd name="T19" fmla="*/ 137937872 h 1335"/>
              <a:gd name="T20" fmla="*/ 532598949 w 1335"/>
              <a:gd name="T21" fmla="*/ 41981092 h 1335"/>
              <a:gd name="T22" fmla="*/ 452410388 w 1335"/>
              <a:gd name="T23" fmla="*/ 227896259 h 1335"/>
              <a:gd name="T24" fmla="*/ 260914222 w 1335"/>
              <a:gd name="T25" fmla="*/ 207505881 h 1335"/>
              <a:gd name="T26" fmla="*/ 263307911 w 1335"/>
              <a:gd name="T27" fmla="*/ 400618683 h 1335"/>
              <a:gd name="T28" fmla="*/ 77794873 w 1335"/>
              <a:gd name="T29" fmla="*/ 454594372 h 1335"/>
              <a:gd name="T30" fmla="*/ 149606618 w 1335"/>
              <a:gd name="T31" fmla="*/ 641708780 h 1335"/>
              <a:gd name="T32" fmla="*/ 0 w 1335"/>
              <a:gd name="T33" fmla="*/ 762853997 h 1335"/>
              <a:gd name="T34" fmla="*/ 137638176 w 1335"/>
              <a:gd name="T35" fmla="*/ 898393388 h 1335"/>
              <a:gd name="T36" fmla="*/ 41889547 w 1335"/>
              <a:gd name="T37" fmla="*/ 1067515899 h 1335"/>
              <a:gd name="T38" fmla="*/ 227401491 w 1335"/>
              <a:gd name="T39" fmla="*/ 1147880360 h 1335"/>
              <a:gd name="T40" fmla="*/ 207055140 w 1335"/>
              <a:gd name="T41" fmla="*/ 1339792827 h 1335"/>
              <a:gd name="T42" fmla="*/ 399749243 w 1335"/>
              <a:gd name="T43" fmla="*/ 1338593586 h 1335"/>
              <a:gd name="T44" fmla="*/ 453607232 w 1335"/>
              <a:gd name="T45" fmla="*/ 1523309513 h 1335"/>
              <a:gd name="T46" fmla="*/ 640316020 w 1335"/>
              <a:gd name="T47" fmla="*/ 1451341927 h 1335"/>
              <a:gd name="T48" fmla="*/ 761198378 w 1335"/>
              <a:gd name="T49" fmla="*/ 1601274397 h 1335"/>
              <a:gd name="T50" fmla="*/ 896442866 w 1335"/>
              <a:gd name="T51" fmla="*/ 1463336525 h 1335"/>
              <a:gd name="T52" fmla="*/ 1065198991 w 1335"/>
              <a:gd name="T53" fmla="*/ 1558094065 h 1335"/>
              <a:gd name="T54" fmla="*/ 1145387552 w 1335"/>
              <a:gd name="T55" fmla="*/ 1373378138 h 1335"/>
              <a:gd name="T56" fmla="*/ 1336883718 w 1335"/>
              <a:gd name="T57" fmla="*/ 1393768516 h 1335"/>
              <a:gd name="T58" fmla="*/ 1335686873 w 1335"/>
              <a:gd name="T59" fmla="*/ 1200655714 h 1335"/>
              <a:gd name="T60" fmla="*/ 1521199912 w 1335"/>
              <a:gd name="T61" fmla="*/ 1146680024 h 1335"/>
              <a:gd name="T62" fmla="*/ 1448191322 w 1335"/>
              <a:gd name="T63" fmla="*/ 960764857 h 1335"/>
              <a:gd name="T64" fmla="*/ 928757659 w 1335"/>
              <a:gd name="T65" fmla="*/ 1259429461 h 1335"/>
              <a:gd name="T66" fmla="*/ 670237125 w 1335"/>
              <a:gd name="T67" fmla="*/ 343044177 h 1335"/>
              <a:gd name="T68" fmla="*/ 928757659 w 1335"/>
              <a:gd name="T69" fmla="*/ 1259429461 h 13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35"/>
              <a:gd name="T106" fmla="*/ 0 h 1335"/>
              <a:gd name="T107" fmla="*/ 1335 w 1335"/>
              <a:gd name="T108" fmla="*/ 1335 h 13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35" h="1335">
                <a:moveTo>
                  <a:pt x="1326" y="784"/>
                </a:moveTo>
                <a:cubicBezTo>
                  <a:pt x="1335" y="699"/>
                  <a:pt x="1335" y="699"/>
                  <a:pt x="1335" y="699"/>
                </a:cubicBezTo>
                <a:cubicBezTo>
                  <a:pt x="1226" y="658"/>
                  <a:pt x="1226" y="658"/>
                  <a:pt x="1226" y="658"/>
                </a:cubicBezTo>
                <a:cubicBezTo>
                  <a:pt x="1226" y="634"/>
                  <a:pt x="1224" y="610"/>
                  <a:pt x="1220" y="586"/>
                </a:cubicBezTo>
                <a:cubicBezTo>
                  <a:pt x="1323" y="527"/>
                  <a:pt x="1323" y="527"/>
                  <a:pt x="1323" y="527"/>
                </a:cubicBezTo>
                <a:cubicBezTo>
                  <a:pt x="1300" y="445"/>
                  <a:pt x="1300" y="445"/>
                  <a:pt x="1300" y="445"/>
                </a:cubicBezTo>
                <a:cubicBezTo>
                  <a:pt x="1181" y="448"/>
                  <a:pt x="1181" y="448"/>
                  <a:pt x="1181" y="448"/>
                </a:cubicBezTo>
                <a:cubicBezTo>
                  <a:pt x="1171" y="424"/>
                  <a:pt x="1159" y="400"/>
                  <a:pt x="1145" y="378"/>
                </a:cubicBezTo>
                <a:cubicBezTo>
                  <a:pt x="1215" y="284"/>
                  <a:pt x="1215" y="284"/>
                  <a:pt x="1215" y="284"/>
                </a:cubicBezTo>
                <a:cubicBezTo>
                  <a:pt x="1162" y="218"/>
                  <a:pt x="1162" y="218"/>
                  <a:pt x="1162" y="218"/>
                </a:cubicBezTo>
                <a:cubicBezTo>
                  <a:pt x="1055" y="266"/>
                  <a:pt x="1055" y="266"/>
                  <a:pt x="1055" y="266"/>
                </a:cubicBezTo>
                <a:cubicBezTo>
                  <a:pt x="1038" y="249"/>
                  <a:pt x="1020" y="234"/>
                  <a:pt x="1001" y="219"/>
                </a:cubicBezTo>
                <a:cubicBezTo>
                  <a:pt x="1031" y="106"/>
                  <a:pt x="1031" y="106"/>
                  <a:pt x="1031" y="106"/>
                </a:cubicBezTo>
                <a:cubicBezTo>
                  <a:pt x="956" y="65"/>
                  <a:pt x="956" y="65"/>
                  <a:pt x="956" y="65"/>
                </a:cubicBezTo>
                <a:cubicBezTo>
                  <a:pt x="875" y="149"/>
                  <a:pt x="875" y="149"/>
                  <a:pt x="875" y="149"/>
                </a:cubicBezTo>
                <a:cubicBezTo>
                  <a:pt x="851" y="139"/>
                  <a:pt x="826" y="131"/>
                  <a:pt x="801" y="125"/>
                </a:cubicBezTo>
                <a:cubicBezTo>
                  <a:pt x="784" y="9"/>
                  <a:pt x="784" y="9"/>
                  <a:pt x="784" y="9"/>
                </a:cubicBezTo>
                <a:cubicBezTo>
                  <a:pt x="699" y="0"/>
                  <a:pt x="699" y="0"/>
                  <a:pt x="699" y="0"/>
                </a:cubicBezTo>
                <a:cubicBezTo>
                  <a:pt x="658" y="109"/>
                  <a:pt x="658" y="109"/>
                  <a:pt x="658" y="109"/>
                </a:cubicBezTo>
                <a:cubicBezTo>
                  <a:pt x="634" y="109"/>
                  <a:pt x="610" y="111"/>
                  <a:pt x="586" y="115"/>
                </a:cubicBezTo>
                <a:cubicBezTo>
                  <a:pt x="527" y="12"/>
                  <a:pt x="527" y="12"/>
                  <a:pt x="527" y="12"/>
                </a:cubicBezTo>
                <a:cubicBezTo>
                  <a:pt x="445" y="35"/>
                  <a:pt x="445" y="35"/>
                  <a:pt x="445" y="35"/>
                </a:cubicBezTo>
                <a:cubicBezTo>
                  <a:pt x="448" y="154"/>
                  <a:pt x="448" y="154"/>
                  <a:pt x="448" y="154"/>
                </a:cubicBezTo>
                <a:cubicBezTo>
                  <a:pt x="424" y="164"/>
                  <a:pt x="400" y="176"/>
                  <a:pt x="378" y="190"/>
                </a:cubicBezTo>
                <a:cubicBezTo>
                  <a:pt x="284" y="120"/>
                  <a:pt x="284" y="120"/>
                  <a:pt x="284" y="120"/>
                </a:cubicBezTo>
                <a:cubicBezTo>
                  <a:pt x="218" y="173"/>
                  <a:pt x="218" y="173"/>
                  <a:pt x="218" y="173"/>
                </a:cubicBezTo>
                <a:cubicBezTo>
                  <a:pt x="266" y="280"/>
                  <a:pt x="266" y="280"/>
                  <a:pt x="266" y="280"/>
                </a:cubicBezTo>
                <a:cubicBezTo>
                  <a:pt x="249" y="297"/>
                  <a:pt x="234" y="315"/>
                  <a:pt x="220" y="334"/>
                </a:cubicBezTo>
                <a:cubicBezTo>
                  <a:pt x="106" y="305"/>
                  <a:pt x="106" y="305"/>
                  <a:pt x="106" y="305"/>
                </a:cubicBezTo>
                <a:cubicBezTo>
                  <a:pt x="65" y="379"/>
                  <a:pt x="65" y="379"/>
                  <a:pt x="65" y="379"/>
                </a:cubicBezTo>
                <a:cubicBezTo>
                  <a:pt x="149" y="460"/>
                  <a:pt x="149" y="460"/>
                  <a:pt x="149" y="460"/>
                </a:cubicBezTo>
                <a:cubicBezTo>
                  <a:pt x="139" y="484"/>
                  <a:pt x="131" y="509"/>
                  <a:pt x="125" y="535"/>
                </a:cubicBezTo>
                <a:cubicBezTo>
                  <a:pt x="9" y="551"/>
                  <a:pt x="9" y="551"/>
                  <a:pt x="9" y="551"/>
                </a:cubicBezTo>
                <a:cubicBezTo>
                  <a:pt x="0" y="636"/>
                  <a:pt x="0" y="636"/>
                  <a:pt x="0" y="636"/>
                </a:cubicBezTo>
                <a:cubicBezTo>
                  <a:pt x="109" y="678"/>
                  <a:pt x="109" y="678"/>
                  <a:pt x="109" y="678"/>
                </a:cubicBezTo>
                <a:cubicBezTo>
                  <a:pt x="110" y="701"/>
                  <a:pt x="111" y="725"/>
                  <a:pt x="115" y="749"/>
                </a:cubicBezTo>
                <a:cubicBezTo>
                  <a:pt x="12" y="809"/>
                  <a:pt x="12" y="809"/>
                  <a:pt x="12" y="809"/>
                </a:cubicBezTo>
                <a:cubicBezTo>
                  <a:pt x="35" y="890"/>
                  <a:pt x="35" y="890"/>
                  <a:pt x="35" y="890"/>
                </a:cubicBezTo>
                <a:cubicBezTo>
                  <a:pt x="154" y="887"/>
                  <a:pt x="154" y="887"/>
                  <a:pt x="154" y="887"/>
                </a:cubicBezTo>
                <a:cubicBezTo>
                  <a:pt x="164" y="912"/>
                  <a:pt x="177" y="935"/>
                  <a:pt x="190" y="957"/>
                </a:cubicBezTo>
                <a:cubicBezTo>
                  <a:pt x="120" y="1051"/>
                  <a:pt x="120" y="1051"/>
                  <a:pt x="120" y="1051"/>
                </a:cubicBezTo>
                <a:cubicBezTo>
                  <a:pt x="173" y="1117"/>
                  <a:pt x="173" y="1117"/>
                  <a:pt x="173" y="1117"/>
                </a:cubicBezTo>
                <a:cubicBezTo>
                  <a:pt x="280" y="1070"/>
                  <a:pt x="280" y="1070"/>
                  <a:pt x="280" y="1070"/>
                </a:cubicBezTo>
                <a:cubicBezTo>
                  <a:pt x="297" y="1086"/>
                  <a:pt x="315" y="1102"/>
                  <a:pt x="334" y="1116"/>
                </a:cubicBezTo>
                <a:cubicBezTo>
                  <a:pt x="305" y="1229"/>
                  <a:pt x="305" y="1229"/>
                  <a:pt x="305" y="1229"/>
                </a:cubicBezTo>
                <a:cubicBezTo>
                  <a:pt x="379" y="1270"/>
                  <a:pt x="379" y="1270"/>
                  <a:pt x="379" y="1270"/>
                </a:cubicBezTo>
                <a:cubicBezTo>
                  <a:pt x="460" y="1186"/>
                  <a:pt x="460" y="1186"/>
                  <a:pt x="460" y="1186"/>
                </a:cubicBezTo>
                <a:cubicBezTo>
                  <a:pt x="484" y="1196"/>
                  <a:pt x="509" y="1204"/>
                  <a:pt x="535" y="1210"/>
                </a:cubicBezTo>
                <a:cubicBezTo>
                  <a:pt x="551" y="1326"/>
                  <a:pt x="551" y="1326"/>
                  <a:pt x="551" y="1326"/>
                </a:cubicBezTo>
                <a:cubicBezTo>
                  <a:pt x="636" y="1335"/>
                  <a:pt x="636" y="1335"/>
                  <a:pt x="636" y="1335"/>
                </a:cubicBezTo>
                <a:cubicBezTo>
                  <a:pt x="678" y="1226"/>
                  <a:pt x="678" y="1226"/>
                  <a:pt x="678" y="1226"/>
                </a:cubicBezTo>
                <a:cubicBezTo>
                  <a:pt x="701" y="1226"/>
                  <a:pt x="725" y="1224"/>
                  <a:pt x="749" y="1220"/>
                </a:cubicBezTo>
                <a:cubicBezTo>
                  <a:pt x="808" y="1323"/>
                  <a:pt x="808" y="1323"/>
                  <a:pt x="808" y="1323"/>
                </a:cubicBezTo>
                <a:cubicBezTo>
                  <a:pt x="890" y="1299"/>
                  <a:pt x="890" y="1299"/>
                  <a:pt x="890" y="1299"/>
                </a:cubicBezTo>
                <a:cubicBezTo>
                  <a:pt x="887" y="1181"/>
                  <a:pt x="887" y="1181"/>
                  <a:pt x="887" y="1181"/>
                </a:cubicBezTo>
                <a:cubicBezTo>
                  <a:pt x="912" y="1171"/>
                  <a:pt x="935" y="1159"/>
                  <a:pt x="957" y="1145"/>
                </a:cubicBezTo>
                <a:cubicBezTo>
                  <a:pt x="1051" y="1215"/>
                  <a:pt x="1051" y="1215"/>
                  <a:pt x="1051" y="1215"/>
                </a:cubicBezTo>
                <a:cubicBezTo>
                  <a:pt x="1117" y="1162"/>
                  <a:pt x="1117" y="1162"/>
                  <a:pt x="1117" y="1162"/>
                </a:cubicBezTo>
                <a:cubicBezTo>
                  <a:pt x="1070" y="1055"/>
                  <a:pt x="1070" y="1055"/>
                  <a:pt x="1070" y="1055"/>
                </a:cubicBezTo>
                <a:cubicBezTo>
                  <a:pt x="1086" y="1038"/>
                  <a:pt x="1102" y="1020"/>
                  <a:pt x="1116" y="1001"/>
                </a:cubicBezTo>
                <a:cubicBezTo>
                  <a:pt x="1229" y="1031"/>
                  <a:pt x="1229" y="1031"/>
                  <a:pt x="1229" y="1031"/>
                </a:cubicBezTo>
                <a:cubicBezTo>
                  <a:pt x="1271" y="956"/>
                  <a:pt x="1271" y="956"/>
                  <a:pt x="1271" y="956"/>
                </a:cubicBezTo>
                <a:cubicBezTo>
                  <a:pt x="1186" y="875"/>
                  <a:pt x="1186" y="875"/>
                  <a:pt x="1186" y="875"/>
                </a:cubicBezTo>
                <a:cubicBezTo>
                  <a:pt x="1196" y="851"/>
                  <a:pt x="1204" y="826"/>
                  <a:pt x="1210" y="801"/>
                </a:cubicBezTo>
                <a:lnTo>
                  <a:pt x="1326" y="784"/>
                </a:lnTo>
                <a:close/>
                <a:moveTo>
                  <a:pt x="776" y="1050"/>
                </a:moveTo>
                <a:cubicBezTo>
                  <a:pt x="565" y="1109"/>
                  <a:pt x="345" y="986"/>
                  <a:pt x="286" y="775"/>
                </a:cubicBezTo>
                <a:cubicBezTo>
                  <a:pt x="226" y="564"/>
                  <a:pt x="349" y="345"/>
                  <a:pt x="560" y="286"/>
                </a:cubicBezTo>
                <a:cubicBezTo>
                  <a:pt x="771" y="226"/>
                  <a:pt x="990" y="349"/>
                  <a:pt x="1050" y="560"/>
                </a:cubicBezTo>
                <a:cubicBezTo>
                  <a:pt x="1109" y="771"/>
                  <a:pt x="987" y="990"/>
                  <a:pt x="776" y="1050"/>
                </a:cubicBezTo>
                <a:close/>
              </a:path>
            </a:pathLst>
          </a:cu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sp>
        <p:nvSpPr>
          <p:cNvPr id="17" name="Freeform 242"/>
          <p:cNvSpPr>
            <a:spLocks noEditPoints="1" noChangeArrowheads="1"/>
          </p:cNvSpPr>
          <p:nvPr/>
        </p:nvSpPr>
        <p:spPr bwMode="auto">
          <a:xfrm>
            <a:off x="3603095" y="3192380"/>
            <a:ext cx="1403512" cy="1401720"/>
          </a:xfrm>
          <a:custGeom>
            <a:avLst/>
            <a:gdLst>
              <a:gd name="T0" fmla="*/ 1214977973 w 1135"/>
              <a:gd name="T1" fmla="*/ 651949556 h 1134"/>
              <a:gd name="T2" fmla="*/ 1361302936 w 1135"/>
              <a:gd name="T3" fmla="*/ 565661760 h 1134"/>
              <a:gd name="T4" fmla="*/ 1327719709 w 1135"/>
              <a:gd name="T5" fmla="*/ 439825711 h 1134"/>
              <a:gd name="T6" fmla="*/ 1157407352 w 1135"/>
              <a:gd name="T7" fmla="*/ 438628075 h 1134"/>
              <a:gd name="T8" fmla="*/ 1038668493 w 1135"/>
              <a:gd name="T9" fmla="*/ 284029063 h 1134"/>
              <a:gd name="T10" fmla="*/ 1080646159 w 1135"/>
              <a:gd name="T11" fmla="*/ 118644761 h 1134"/>
              <a:gd name="T12" fmla="*/ 969103628 w 1135"/>
              <a:gd name="T13" fmla="*/ 53929735 h 1134"/>
              <a:gd name="T14" fmla="*/ 846766058 w 1135"/>
              <a:gd name="T15" fmla="*/ 172574496 h 1134"/>
              <a:gd name="T16" fmla="*/ 652466308 w 1135"/>
              <a:gd name="T17" fmla="*/ 147407724 h 1134"/>
              <a:gd name="T18" fmla="*/ 566110376 w 1135"/>
              <a:gd name="T19" fmla="*/ 0 h 1134"/>
              <a:gd name="T20" fmla="*/ 440174095 w 1135"/>
              <a:gd name="T21" fmla="*/ 33555696 h 1134"/>
              <a:gd name="T22" fmla="*/ 437775684 w 1135"/>
              <a:gd name="T23" fmla="*/ 203733826 h 1134"/>
              <a:gd name="T24" fmla="*/ 284254394 w 1135"/>
              <a:gd name="T25" fmla="*/ 322379681 h 1134"/>
              <a:gd name="T26" fmla="*/ 118738858 w 1135"/>
              <a:gd name="T27" fmla="*/ 280433966 h 1134"/>
              <a:gd name="T28" fmla="*/ 53971910 w 1135"/>
              <a:gd name="T29" fmla="*/ 391888534 h 1134"/>
              <a:gd name="T30" fmla="*/ 172711863 w 1135"/>
              <a:gd name="T31" fmla="*/ 514129486 h 1134"/>
              <a:gd name="T32" fmla="*/ 147524169 w 1135"/>
              <a:gd name="T33" fmla="*/ 707076927 h 1134"/>
              <a:gd name="T34" fmla="*/ 0 w 1135"/>
              <a:gd name="T35" fmla="*/ 794563452 h 1134"/>
              <a:gd name="T36" fmla="*/ 33583227 w 1135"/>
              <a:gd name="T37" fmla="*/ 919200771 h 1134"/>
              <a:gd name="T38" fmla="*/ 205094790 w 1135"/>
              <a:gd name="T39" fmla="*/ 921597137 h 1134"/>
              <a:gd name="T40" fmla="*/ 322634442 w 1135"/>
              <a:gd name="T41" fmla="*/ 1076195055 h 1134"/>
              <a:gd name="T42" fmla="*/ 280656777 w 1135"/>
              <a:gd name="T43" fmla="*/ 1241579357 h 1134"/>
              <a:gd name="T44" fmla="*/ 393398513 w 1135"/>
              <a:gd name="T45" fmla="*/ 1306295477 h 1134"/>
              <a:gd name="T46" fmla="*/ 514536877 w 1135"/>
              <a:gd name="T47" fmla="*/ 1187649622 h 1134"/>
              <a:gd name="T48" fmla="*/ 708836628 w 1135"/>
              <a:gd name="T49" fmla="*/ 1212817488 h 1134"/>
              <a:gd name="T50" fmla="*/ 796391765 w 1135"/>
              <a:gd name="T51" fmla="*/ 1359026482 h 1134"/>
              <a:gd name="T52" fmla="*/ 921128841 w 1135"/>
              <a:gd name="T53" fmla="*/ 1325470786 h 1134"/>
              <a:gd name="T54" fmla="*/ 923527251 w 1135"/>
              <a:gd name="T55" fmla="*/ 1155292656 h 1134"/>
              <a:gd name="T56" fmla="*/ 1078247748 w 1135"/>
              <a:gd name="T57" fmla="*/ 1036646801 h 1134"/>
              <a:gd name="T58" fmla="*/ 1242564078 w 1135"/>
              <a:gd name="T59" fmla="*/ 1078592516 h 1134"/>
              <a:gd name="T60" fmla="*/ 1307331026 w 1135"/>
              <a:gd name="T61" fmla="*/ 967137948 h 1134"/>
              <a:gd name="T62" fmla="*/ 1189790278 w 1135"/>
              <a:gd name="T63" fmla="*/ 844896996 h 1134"/>
              <a:gd name="T64" fmla="*/ 1214977973 w 1135"/>
              <a:gd name="T65" fmla="*/ 651949556 h 1134"/>
              <a:gd name="T66" fmla="*/ 711236134 w 1135"/>
              <a:gd name="T67" fmla="*/ 1053425744 h 1134"/>
              <a:gd name="T68" fmla="*/ 307042582 w 1135"/>
              <a:gd name="T69" fmla="*/ 710673118 h 1134"/>
              <a:gd name="T70" fmla="*/ 651266007 w 1135"/>
              <a:gd name="T71" fmla="*/ 306799469 h 1134"/>
              <a:gd name="T72" fmla="*/ 1054260354 w 1135"/>
              <a:gd name="T73" fmla="*/ 649552095 h 1134"/>
              <a:gd name="T74" fmla="*/ 711236134 w 1135"/>
              <a:gd name="T75" fmla="*/ 1053425744 h 11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35"/>
              <a:gd name="T115" fmla="*/ 0 h 1134"/>
              <a:gd name="T116" fmla="*/ 1135 w 1135"/>
              <a:gd name="T117" fmla="*/ 1134 h 11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35" h="1134">
                <a:moveTo>
                  <a:pt x="1013" y="544"/>
                </a:moveTo>
                <a:cubicBezTo>
                  <a:pt x="1135" y="472"/>
                  <a:pt x="1135" y="472"/>
                  <a:pt x="1135" y="472"/>
                </a:cubicBezTo>
                <a:cubicBezTo>
                  <a:pt x="1107" y="367"/>
                  <a:pt x="1107" y="367"/>
                  <a:pt x="1107" y="367"/>
                </a:cubicBezTo>
                <a:cubicBezTo>
                  <a:pt x="965" y="366"/>
                  <a:pt x="965" y="366"/>
                  <a:pt x="965" y="366"/>
                </a:cubicBezTo>
                <a:cubicBezTo>
                  <a:pt x="940" y="317"/>
                  <a:pt x="906" y="273"/>
                  <a:pt x="866" y="237"/>
                </a:cubicBezTo>
                <a:cubicBezTo>
                  <a:pt x="901" y="99"/>
                  <a:pt x="901" y="99"/>
                  <a:pt x="901" y="99"/>
                </a:cubicBezTo>
                <a:cubicBezTo>
                  <a:pt x="808" y="45"/>
                  <a:pt x="808" y="45"/>
                  <a:pt x="808" y="45"/>
                </a:cubicBezTo>
                <a:cubicBezTo>
                  <a:pt x="706" y="144"/>
                  <a:pt x="706" y="144"/>
                  <a:pt x="706" y="144"/>
                </a:cubicBezTo>
                <a:cubicBezTo>
                  <a:pt x="655" y="127"/>
                  <a:pt x="601" y="120"/>
                  <a:pt x="544" y="123"/>
                </a:cubicBezTo>
                <a:cubicBezTo>
                  <a:pt x="472" y="0"/>
                  <a:pt x="472" y="0"/>
                  <a:pt x="472" y="0"/>
                </a:cubicBezTo>
                <a:cubicBezTo>
                  <a:pt x="367" y="28"/>
                  <a:pt x="367" y="28"/>
                  <a:pt x="367" y="28"/>
                </a:cubicBezTo>
                <a:cubicBezTo>
                  <a:pt x="365" y="170"/>
                  <a:pt x="365" y="170"/>
                  <a:pt x="365" y="170"/>
                </a:cubicBezTo>
                <a:cubicBezTo>
                  <a:pt x="317" y="195"/>
                  <a:pt x="273" y="229"/>
                  <a:pt x="237" y="269"/>
                </a:cubicBezTo>
                <a:cubicBezTo>
                  <a:pt x="99" y="234"/>
                  <a:pt x="99" y="234"/>
                  <a:pt x="99" y="234"/>
                </a:cubicBezTo>
                <a:cubicBezTo>
                  <a:pt x="45" y="327"/>
                  <a:pt x="45" y="327"/>
                  <a:pt x="45" y="327"/>
                </a:cubicBezTo>
                <a:cubicBezTo>
                  <a:pt x="144" y="429"/>
                  <a:pt x="144" y="429"/>
                  <a:pt x="144" y="429"/>
                </a:cubicBezTo>
                <a:cubicBezTo>
                  <a:pt x="128" y="480"/>
                  <a:pt x="120" y="534"/>
                  <a:pt x="123" y="590"/>
                </a:cubicBezTo>
                <a:cubicBezTo>
                  <a:pt x="0" y="663"/>
                  <a:pt x="0" y="663"/>
                  <a:pt x="0" y="663"/>
                </a:cubicBezTo>
                <a:cubicBezTo>
                  <a:pt x="28" y="767"/>
                  <a:pt x="28" y="767"/>
                  <a:pt x="28" y="767"/>
                </a:cubicBezTo>
                <a:cubicBezTo>
                  <a:pt x="171" y="769"/>
                  <a:pt x="171" y="769"/>
                  <a:pt x="171" y="769"/>
                </a:cubicBezTo>
                <a:cubicBezTo>
                  <a:pt x="195" y="818"/>
                  <a:pt x="229" y="862"/>
                  <a:pt x="269" y="898"/>
                </a:cubicBezTo>
                <a:cubicBezTo>
                  <a:pt x="234" y="1036"/>
                  <a:pt x="234" y="1036"/>
                  <a:pt x="234" y="1036"/>
                </a:cubicBezTo>
                <a:cubicBezTo>
                  <a:pt x="328" y="1090"/>
                  <a:pt x="328" y="1090"/>
                  <a:pt x="328" y="1090"/>
                </a:cubicBezTo>
                <a:cubicBezTo>
                  <a:pt x="429" y="991"/>
                  <a:pt x="429" y="991"/>
                  <a:pt x="429" y="991"/>
                </a:cubicBezTo>
                <a:cubicBezTo>
                  <a:pt x="480" y="1008"/>
                  <a:pt x="535" y="1015"/>
                  <a:pt x="591" y="1012"/>
                </a:cubicBezTo>
                <a:cubicBezTo>
                  <a:pt x="664" y="1134"/>
                  <a:pt x="664" y="1134"/>
                  <a:pt x="664" y="1134"/>
                </a:cubicBezTo>
                <a:cubicBezTo>
                  <a:pt x="768" y="1106"/>
                  <a:pt x="768" y="1106"/>
                  <a:pt x="768" y="1106"/>
                </a:cubicBezTo>
                <a:cubicBezTo>
                  <a:pt x="770" y="964"/>
                  <a:pt x="770" y="964"/>
                  <a:pt x="770" y="964"/>
                </a:cubicBezTo>
                <a:cubicBezTo>
                  <a:pt x="819" y="939"/>
                  <a:pt x="863" y="906"/>
                  <a:pt x="899" y="865"/>
                </a:cubicBezTo>
                <a:cubicBezTo>
                  <a:pt x="1036" y="900"/>
                  <a:pt x="1036" y="900"/>
                  <a:pt x="1036" y="900"/>
                </a:cubicBezTo>
                <a:cubicBezTo>
                  <a:pt x="1090" y="807"/>
                  <a:pt x="1090" y="807"/>
                  <a:pt x="1090" y="807"/>
                </a:cubicBezTo>
                <a:cubicBezTo>
                  <a:pt x="992" y="705"/>
                  <a:pt x="992" y="705"/>
                  <a:pt x="992" y="705"/>
                </a:cubicBezTo>
                <a:cubicBezTo>
                  <a:pt x="1008" y="654"/>
                  <a:pt x="1015" y="600"/>
                  <a:pt x="1013" y="544"/>
                </a:cubicBezTo>
                <a:close/>
                <a:moveTo>
                  <a:pt x="593" y="879"/>
                </a:moveTo>
                <a:cubicBezTo>
                  <a:pt x="421" y="893"/>
                  <a:pt x="270" y="764"/>
                  <a:pt x="256" y="593"/>
                </a:cubicBezTo>
                <a:cubicBezTo>
                  <a:pt x="243" y="421"/>
                  <a:pt x="371" y="270"/>
                  <a:pt x="543" y="256"/>
                </a:cubicBezTo>
                <a:cubicBezTo>
                  <a:pt x="714" y="242"/>
                  <a:pt x="865" y="370"/>
                  <a:pt x="879" y="542"/>
                </a:cubicBezTo>
                <a:cubicBezTo>
                  <a:pt x="893" y="714"/>
                  <a:pt x="765" y="865"/>
                  <a:pt x="593" y="879"/>
                </a:cubicBezTo>
                <a:close/>
              </a:path>
            </a:pathLst>
          </a:cu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grpSp>
        <p:nvGrpSpPr>
          <p:cNvPr id="18" name="组合 10"/>
          <p:cNvGrpSpPr/>
          <p:nvPr/>
        </p:nvGrpSpPr>
        <p:grpSpPr bwMode="auto">
          <a:xfrm>
            <a:off x="4911106" y="4195382"/>
            <a:ext cx="1223619" cy="2438141"/>
            <a:chOff x="0" y="0"/>
            <a:chExt cx="960900" cy="1913941"/>
          </a:xfrm>
          <a:solidFill>
            <a:schemeClr val="tx1"/>
          </a:solidFill>
        </p:grpSpPr>
        <p:sp>
          <p:nvSpPr>
            <p:cNvPr id="19" name="Freeform 254"/>
            <p:cNvSpPr>
              <a:spLocks noChangeArrowheads="1"/>
            </p:cNvSpPr>
            <p:nvPr/>
          </p:nvSpPr>
          <p:spPr bwMode="auto">
            <a:xfrm>
              <a:off x="99379" y="0"/>
              <a:ext cx="478886" cy="229617"/>
            </a:xfrm>
            <a:custGeom>
              <a:avLst/>
              <a:gdLst>
                <a:gd name="T0" fmla="*/ 340912396 w 651"/>
                <a:gd name="T1" fmla="*/ 146920401 h 313"/>
                <a:gd name="T2" fmla="*/ 318726219 w 651"/>
                <a:gd name="T3" fmla="*/ 146920401 h 313"/>
                <a:gd name="T4" fmla="*/ 164503594 w 651"/>
                <a:gd name="T5" fmla="*/ 0 h 313"/>
                <a:gd name="T6" fmla="*/ 10281704 w 651"/>
                <a:gd name="T7" fmla="*/ 145844209 h 313"/>
                <a:gd name="T8" fmla="*/ 0 w 651"/>
                <a:gd name="T9" fmla="*/ 157145326 h 313"/>
                <a:gd name="T10" fmla="*/ 11363796 w 651"/>
                <a:gd name="T11" fmla="*/ 168447178 h 313"/>
                <a:gd name="T12" fmla="*/ 340912396 w 651"/>
                <a:gd name="T13" fmla="*/ 168447178 h 313"/>
                <a:gd name="T14" fmla="*/ 352276192 w 651"/>
                <a:gd name="T15" fmla="*/ 157683789 h 313"/>
                <a:gd name="T16" fmla="*/ 340912396 w 651"/>
                <a:gd name="T17" fmla="*/ 146920401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1"/>
                <a:gd name="T28" fmla="*/ 0 h 313"/>
                <a:gd name="T29" fmla="*/ 651 w 651"/>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1" h="313">
                  <a:moveTo>
                    <a:pt x="630" y="273"/>
                  </a:moveTo>
                  <a:cubicBezTo>
                    <a:pt x="589" y="273"/>
                    <a:pt x="589" y="273"/>
                    <a:pt x="589" y="273"/>
                  </a:cubicBezTo>
                  <a:cubicBezTo>
                    <a:pt x="578" y="113"/>
                    <a:pt x="454" y="0"/>
                    <a:pt x="304" y="0"/>
                  </a:cubicBezTo>
                  <a:cubicBezTo>
                    <a:pt x="153" y="0"/>
                    <a:pt x="30" y="116"/>
                    <a:pt x="19" y="271"/>
                  </a:cubicBezTo>
                  <a:cubicBezTo>
                    <a:pt x="9" y="272"/>
                    <a:pt x="0" y="281"/>
                    <a:pt x="0" y="292"/>
                  </a:cubicBezTo>
                  <a:cubicBezTo>
                    <a:pt x="0" y="303"/>
                    <a:pt x="10" y="313"/>
                    <a:pt x="21" y="313"/>
                  </a:cubicBezTo>
                  <a:cubicBezTo>
                    <a:pt x="630" y="313"/>
                    <a:pt x="630" y="313"/>
                    <a:pt x="630" y="313"/>
                  </a:cubicBezTo>
                  <a:cubicBezTo>
                    <a:pt x="642" y="313"/>
                    <a:pt x="651" y="304"/>
                    <a:pt x="651" y="293"/>
                  </a:cubicBezTo>
                  <a:cubicBezTo>
                    <a:pt x="651" y="282"/>
                    <a:pt x="642" y="273"/>
                    <a:pt x="630" y="273"/>
                  </a:cubicBezTo>
                  <a:close/>
                </a:path>
              </a:pathLst>
            </a:custGeom>
            <a:solidFill>
              <a:schemeClr val="tx1"/>
            </a:solidFill>
            <a:ln w="19050" cap="flat" cmpd="sng" algn="ctr">
              <a:solidFill>
                <a:schemeClr val="accent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lstStyle/>
            <a:p>
              <a:pPr algn="ctr"/>
              <a:endParaRPr lang="zh-CN" altLang="en-US" sz="2000">
                <a:solidFill>
                  <a:schemeClr val="accent2"/>
                </a:solidFill>
                <a:latin typeface="+mn-lt"/>
                <a:ea typeface="+mn-ea"/>
                <a:cs typeface="+mn-ea"/>
                <a:sym typeface="+mn-lt"/>
              </a:endParaRPr>
            </a:p>
          </p:txBody>
        </p:sp>
        <p:sp>
          <p:nvSpPr>
            <p:cNvPr id="20" name="Freeform 255"/>
            <p:cNvSpPr>
              <a:spLocks noChangeArrowheads="1"/>
            </p:cNvSpPr>
            <p:nvPr/>
          </p:nvSpPr>
          <p:spPr bwMode="auto">
            <a:xfrm>
              <a:off x="0" y="71987"/>
              <a:ext cx="960900" cy="1841954"/>
            </a:xfrm>
            <a:custGeom>
              <a:avLst/>
              <a:gdLst>
                <a:gd name="T0" fmla="*/ 348206783 w 1488"/>
                <a:gd name="T1" fmla="*/ 298653736 h 2854"/>
                <a:gd name="T2" fmla="*/ 354878839 w 1488"/>
                <a:gd name="T3" fmla="*/ 294904647 h 2854"/>
                <a:gd name="T4" fmla="*/ 520850421 w 1488"/>
                <a:gd name="T5" fmla="*/ 28324368 h 2854"/>
                <a:gd name="T6" fmla="*/ 590908942 w 1488"/>
                <a:gd name="T7" fmla="*/ 14995064 h 2854"/>
                <a:gd name="T8" fmla="*/ 605087383 w 1488"/>
                <a:gd name="T9" fmla="*/ 82889776 h 2854"/>
                <a:gd name="T10" fmla="*/ 371142459 w 1488"/>
                <a:gd name="T11" fmla="*/ 447355541 h 2854"/>
                <a:gd name="T12" fmla="*/ 369891610 w 1488"/>
                <a:gd name="T13" fmla="*/ 451937832 h 2854"/>
                <a:gd name="T14" fmla="*/ 369891610 w 1488"/>
                <a:gd name="T15" fmla="*/ 766002910 h 2854"/>
                <a:gd name="T16" fmla="*/ 369891610 w 1488"/>
                <a:gd name="T17" fmla="*/ 793910355 h 2854"/>
                <a:gd name="T18" fmla="*/ 369891610 w 1488"/>
                <a:gd name="T19" fmla="*/ 1134217118 h 2854"/>
                <a:gd name="T20" fmla="*/ 313177200 w 1488"/>
                <a:gd name="T21" fmla="*/ 1188783171 h 2854"/>
                <a:gd name="T22" fmla="*/ 312343516 w 1488"/>
                <a:gd name="T23" fmla="*/ 1188783171 h 2854"/>
                <a:gd name="T24" fmla="*/ 256046270 w 1488"/>
                <a:gd name="T25" fmla="*/ 1134217118 h 2854"/>
                <a:gd name="T26" fmla="*/ 256046270 w 1488"/>
                <a:gd name="T27" fmla="*/ 801824811 h 2854"/>
                <a:gd name="T28" fmla="*/ 248123366 w 1488"/>
                <a:gd name="T29" fmla="*/ 793910355 h 2854"/>
                <a:gd name="T30" fmla="*/ 240199815 w 1488"/>
                <a:gd name="T31" fmla="*/ 793910355 h 2854"/>
                <a:gd name="T32" fmla="*/ 232276910 w 1488"/>
                <a:gd name="T33" fmla="*/ 801824811 h 2854"/>
                <a:gd name="T34" fmla="*/ 232276910 w 1488"/>
                <a:gd name="T35" fmla="*/ 1134217118 h 2854"/>
                <a:gd name="T36" fmla="*/ 175563146 w 1488"/>
                <a:gd name="T37" fmla="*/ 1188783171 h 2854"/>
                <a:gd name="T38" fmla="*/ 174728816 w 1488"/>
                <a:gd name="T39" fmla="*/ 1188783171 h 2854"/>
                <a:gd name="T40" fmla="*/ 118015052 w 1488"/>
                <a:gd name="T41" fmla="*/ 1134217118 h 2854"/>
                <a:gd name="T42" fmla="*/ 118015052 w 1488"/>
                <a:gd name="T43" fmla="*/ 793910355 h 2854"/>
                <a:gd name="T44" fmla="*/ 118015052 w 1488"/>
                <a:gd name="T45" fmla="*/ 766002910 h 2854"/>
                <a:gd name="T46" fmla="*/ 118015052 w 1488"/>
                <a:gd name="T47" fmla="*/ 459435364 h 2854"/>
                <a:gd name="T48" fmla="*/ 109674336 w 1488"/>
                <a:gd name="T49" fmla="*/ 451937832 h 2854"/>
                <a:gd name="T50" fmla="*/ 109674336 w 1488"/>
                <a:gd name="T51" fmla="*/ 451937832 h 2854"/>
                <a:gd name="T52" fmla="*/ 102585116 w 1488"/>
                <a:gd name="T53" fmla="*/ 459435364 h 2854"/>
                <a:gd name="T54" fmla="*/ 102585116 w 1488"/>
                <a:gd name="T55" fmla="*/ 713103262 h 2854"/>
                <a:gd name="T56" fmla="*/ 51292558 w 1488"/>
                <a:gd name="T57" fmla="*/ 762253822 h 2854"/>
                <a:gd name="T58" fmla="*/ 0 w 1488"/>
                <a:gd name="T59" fmla="*/ 713103262 h 2854"/>
                <a:gd name="T60" fmla="*/ 0 w 1488"/>
                <a:gd name="T61" fmla="*/ 487342808 h 2854"/>
                <a:gd name="T62" fmla="*/ 0 w 1488"/>
                <a:gd name="T63" fmla="*/ 426529350 h 2854"/>
                <a:gd name="T64" fmla="*/ 0 w 1488"/>
                <a:gd name="T65" fmla="*/ 306567546 h 2854"/>
                <a:gd name="T66" fmla="*/ 7923550 w 1488"/>
                <a:gd name="T67" fmla="*/ 298653736 h 2854"/>
                <a:gd name="T68" fmla="*/ 348206783 w 1488"/>
                <a:gd name="T69" fmla="*/ 298653736 h 28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8"/>
                <a:gd name="T106" fmla="*/ 0 h 2854"/>
                <a:gd name="T107" fmla="*/ 1488 w 1488"/>
                <a:gd name="T108" fmla="*/ 2854 h 28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1"/>
            </a:solidFill>
            <a:ln w="19050" cap="flat" cmpd="sng" algn="ctr">
              <a:solidFill>
                <a:schemeClr val="accent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lstStyle/>
            <a:p>
              <a:pPr algn="ctr"/>
              <a:endParaRPr lang="zh-CN" altLang="en-US" sz="2000">
                <a:solidFill>
                  <a:schemeClr val="accent2"/>
                </a:solidFill>
                <a:latin typeface="+mn-lt"/>
                <a:ea typeface="+mn-ea"/>
                <a:cs typeface="+mn-ea"/>
                <a:sym typeface="+mn-lt"/>
              </a:endParaRPr>
            </a:p>
          </p:txBody>
        </p:sp>
        <p:sp>
          <p:nvSpPr>
            <p:cNvPr id="21" name="Freeform 256"/>
            <p:cNvSpPr>
              <a:spLocks noChangeArrowheads="1"/>
            </p:cNvSpPr>
            <p:nvPr/>
          </p:nvSpPr>
          <p:spPr bwMode="auto">
            <a:xfrm>
              <a:off x="124449" y="273027"/>
              <a:ext cx="394073" cy="213068"/>
            </a:xfrm>
            <a:custGeom>
              <a:avLst/>
              <a:gdLst>
                <a:gd name="T0" fmla="*/ 542863 w 535"/>
                <a:gd name="T1" fmla="*/ 0 h 290"/>
                <a:gd name="T2" fmla="*/ 0 w 535"/>
                <a:gd name="T3" fmla="*/ 11875969 h 290"/>
                <a:gd name="T4" fmla="*/ 144862708 w 535"/>
                <a:gd name="T5" fmla="*/ 156544733 h 290"/>
                <a:gd name="T6" fmla="*/ 290268279 w 535"/>
                <a:gd name="T7" fmla="*/ 11875969 h 290"/>
                <a:gd name="T8" fmla="*/ 289725416 w 535"/>
                <a:gd name="T9" fmla="*/ 0 h 290"/>
                <a:gd name="T10" fmla="*/ 542863 w 535"/>
                <a:gd name="T11" fmla="*/ 0 h 290"/>
                <a:gd name="T12" fmla="*/ 0 60000 65536"/>
                <a:gd name="T13" fmla="*/ 0 60000 65536"/>
                <a:gd name="T14" fmla="*/ 0 60000 65536"/>
                <a:gd name="T15" fmla="*/ 0 60000 65536"/>
                <a:gd name="T16" fmla="*/ 0 60000 65536"/>
                <a:gd name="T17" fmla="*/ 0 60000 65536"/>
                <a:gd name="T18" fmla="*/ 0 w 535"/>
                <a:gd name="T19" fmla="*/ 0 h 290"/>
                <a:gd name="T20" fmla="*/ 535 w 535"/>
                <a:gd name="T21" fmla="*/ 290 h 290"/>
              </a:gdLst>
              <a:ahLst/>
              <a:cxnLst>
                <a:cxn ang="T12">
                  <a:pos x="T0" y="T1"/>
                </a:cxn>
                <a:cxn ang="T13">
                  <a:pos x="T2" y="T3"/>
                </a:cxn>
                <a:cxn ang="T14">
                  <a:pos x="T4" y="T5"/>
                </a:cxn>
                <a:cxn ang="T15">
                  <a:pos x="T6" y="T7"/>
                </a:cxn>
                <a:cxn ang="T16">
                  <a:pos x="T8" y="T9"/>
                </a:cxn>
                <a:cxn ang="T17">
                  <a:pos x="T10" y="T11"/>
                </a:cxn>
              </a:cxnLst>
              <a:rect l="T18" t="T19" r="T20" b="T21"/>
              <a:pathLst>
                <a:path w="535" h="290">
                  <a:moveTo>
                    <a:pt x="1" y="0"/>
                  </a:moveTo>
                  <a:cubicBezTo>
                    <a:pt x="0" y="7"/>
                    <a:pt x="0" y="15"/>
                    <a:pt x="0" y="22"/>
                  </a:cubicBezTo>
                  <a:cubicBezTo>
                    <a:pt x="0" y="170"/>
                    <a:pt x="120" y="290"/>
                    <a:pt x="267" y="290"/>
                  </a:cubicBezTo>
                  <a:cubicBezTo>
                    <a:pt x="415" y="290"/>
                    <a:pt x="535" y="170"/>
                    <a:pt x="535" y="22"/>
                  </a:cubicBezTo>
                  <a:cubicBezTo>
                    <a:pt x="535" y="15"/>
                    <a:pt x="534" y="7"/>
                    <a:pt x="534" y="0"/>
                  </a:cubicBezTo>
                  <a:lnTo>
                    <a:pt x="1" y="0"/>
                  </a:lnTo>
                  <a:close/>
                </a:path>
              </a:pathLst>
            </a:custGeom>
            <a:solidFill>
              <a:schemeClr val="tx1"/>
            </a:solidFill>
            <a:ln w="19050" cap="flat" cmpd="sng" algn="ctr">
              <a:solidFill>
                <a:schemeClr val="accent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lstStyle/>
            <a:p>
              <a:pPr algn="ctr"/>
              <a:endParaRPr lang="zh-CN" altLang="en-US" sz="2000">
                <a:solidFill>
                  <a:schemeClr val="accent2"/>
                </a:solidFill>
                <a:latin typeface="+mn-lt"/>
                <a:ea typeface="+mn-ea"/>
                <a:cs typeface="+mn-ea"/>
                <a:sym typeface="+mn-lt"/>
              </a:endParaRPr>
            </a:p>
          </p:txBody>
        </p:sp>
      </p:grpSp>
      <p:sp>
        <p:nvSpPr>
          <p:cNvPr id="22" name="文本框 21"/>
          <p:cNvSpPr txBox="1"/>
          <p:nvPr/>
        </p:nvSpPr>
        <p:spPr>
          <a:xfrm>
            <a:off x="5076280" y="2347894"/>
            <a:ext cx="720080" cy="707886"/>
          </a:xfrm>
          <a:prstGeom prst="rect">
            <a:avLst/>
          </a:prstGeom>
          <a:noFill/>
        </p:spPr>
        <p:txBody>
          <a:bodyPr wrap="square" rtlCol="0">
            <a:spAutoFit/>
          </a:bodyPr>
          <a:lstStyle/>
          <a:p>
            <a:pPr algn="ctr"/>
            <a:r>
              <a:rPr lang="en-US" altLang="zh-CN" sz="4000">
                <a:solidFill>
                  <a:schemeClr val="accent1"/>
                </a:solidFill>
                <a:latin typeface="+mn-lt"/>
                <a:ea typeface="+mn-ea"/>
                <a:cs typeface="+mn-ea"/>
                <a:sym typeface="+mn-lt"/>
              </a:rPr>
              <a:t>2</a:t>
            </a:r>
            <a:endParaRPr lang="zh-CN" altLang="en-US" sz="4000" dirty="0">
              <a:solidFill>
                <a:schemeClr val="accent1"/>
              </a:solidFill>
              <a:latin typeface="+mn-lt"/>
              <a:ea typeface="+mn-ea"/>
              <a:cs typeface="+mn-ea"/>
              <a:sym typeface="+mn-lt"/>
            </a:endParaRPr>
          </a:p>
        </p:txBody>
      </p:sp>
      <p:sp>
        <p:nvSpPr>
          <p:cNvPr id="23" name="文本框 22"/>
          <p:cNvSpPr txBox="1"/>
          <p:nvPr/>
        </p:nvSpPr>
        <p:spPr>
          <a:xfrm>
            <a:off x="6592259" y="1603388"/>
            <a:ext cx="720080" cy="707886"/>
          </a:xfrm>
          <a:prstGeom prst="rect">
            <a:avLst/>
          </a:prstGeom>
          <a:noFill/>
        </p:spPr>
        <p:txBody>
          <a:bodyPr wrap="square" rtlCol="0">
            <a:spAutoFit/>
          </a:bodyPr>
          <a:lstStyle/>
          <a:p>
            <a:pPr algn="ctr"/>
            <a:r>
              <a:rPr lang="en-US" altLang="zh-CN" sz="4000">
                <a:solidFill>
                  <a:schemeClr val="accent1"/>
                </a:solidFill>
                <a:latin typeface="+mn-lt"/>
                <a:ea typeface="+mn-ea"/>
                <a:cs typeface="+mn-ea"/>
                <a:sym typeface="+mn-lt"/>
              </a:rPr>
              <a:t>3</a:t>
            </a:r>
            <a:endParaRPr lang="zh-CN" altLang="en-US" sz="4000" dirty="0">
              <a:solidFill>
                <a:schemeClr val="accent1"/>
              </a:solidFill>
              <a:latin typeface="+mn-lt"/>
              <a:ea typeface="+mn-ea"/>
              <a:cs typeface="+mn-ea"/>
              <a:sym typeface="+mn-lt"/>
            </a:endParaRPr>
          </a:p>
        </p:txBody>
      </p:sp>
      <p:sp>
        <p:nvSpPr>
          <p:cNvPr id="24" name="文本框 23"/>
          <p:cNvSpPr txBox="1"/>
          <p:nvPr/>
        </p:nvSpPr>
        <p:spPr>
          <a:xfrm>
            <a:off x="6659634" y="3383492"/>
            <a:ext cx="720080" cy="769441"/>
          </a:xfrm>
          <a:prstGeom prst="rect">
            <a:avLst/>
          </a:prstGeom>
          <a:noFill/>
        </p:spPr>
        <p:txBody>
          <a:bodyPr wrap="square" rtlCol="0">
            <a:spAutoFit/>
          </a:bodyPr>
          <a:lstStyle/>
          <a:p>
            <a:pPr algn="ctr"/>
            <a:r>
              <a:rPr lang="en-US" altLang="zh-CN" sz="4400" dirty="0">
                <a:solidFill>
                  <a:schemeClr val="accent1"/>
                </a:solidFill>
                <a:latin typeface="+mn-lt"/>
                <a:ea typeface="+mn-ea"/>
                <a:cs typeface="+mn-ea"/>
                <a:sym typeface="+mn-lt"/>
              </a:rPr>
              <a:t>4</a:t>
            </a:r>
            <a:endParaRPr lang="zh-CN" altLang="en-US" sz="4400" dirty="0">
              <a:solidFill>
                <a:schemeClr val="accent1"/>
              </a:solidFill>
              <a:latin typeface="+mn-lt"/>
              <a:ea typeface="+mn-ea"/>
              <a:cs typeface="+mn-ea"/>
              <a:sym typeface="+mn-lt"/>
            </a:endParaRPr>
          </a:p>
        </p:txBody>
      </p:sp>
      <p:sp>
        <p:nvSpPr>
          <p:cNvPr id="25" name="文本框 24"/>
          <p:cNvSpPr txBox="1"/>
          <p:nvPr/>
        </p:nvSpPr>
        <p:spPr>
          <a:xfrm>
            <a:off x="3914118" y="3585727"/>
            <a:ext cx="720080" cy="707886"/>
          </a:xfrm>
          <a:prstGeom prst="rect">
            <a:avLst/>
          </a:prstGeom>
          <a:noFill/>
        </p:spPr>
        <p:txBody>
          <a:bodyPr wrap="square" rtlCol="0">
            <a:spAutoFit/>
          </a:bodyPr>
          <a:lstStyle/>
          <a:p>
            <a:pPr algn="ctr"/>
            <a:r>
              <a:rPr lang="en-US" altLang="zh-CN" sz="4000" dirty="0">
                <a:solidFill>
                  <a:schemeClr val="accent1"/>
                </a:solidFill>
                <a:latin typeface="+mn-lt"/>
                <a:ea typeface="+mn-ea"/>
                <a:cs typeface="+mn-ea"/>
                <a:sym typeface="+mn-lt"/>
              </a:rPr>
              <a:t>1</a:t>
            </a:r>
            <a:endParaRPr lang="zh-CN" altLang="en-US" sz="4000" dirty="0">
              <a:solidFill>
                <a:schemeClr val="accent1"/>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advTm="8726">
        <p14:prism/>
      </p:transition>
    </mc:Choice>
    <mc:Fallback xmlns="">
      <p:transition spd="slow" advTm="8726">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54965" y="247436"/>
            <a:ext cx="6324333" cy="492125"/>
          </a:xfrm>
          <a:prstGeom prst="rect">
            <a:avLst/>
          </a:prstGeom>
          <a:noFill/>
          <a:ln>
            <a:noFill/>
          </a:ln>
        </p:spPr>
        <p:txBody>
          <a:bodyPr vert="horz" wrap="square" lIns="0" tIns="0" rIns="0" bIns="0" numCol="1" anchor="t" anchorCtr="0" compatLnSpc="1">
            <a:spAutoFit/>
          </a:bodyPr>
          <a:lstStyle/>
          <a:p>
            <a:r>
              <a:rPr lang="zh-CN" altLang="en-US" sz="3200" dirty="0">
                <a:solidFill>
                  <a:schemeClr val="accent1"/>
                </a:solidFill>
                <a:latin typeface="+mn-lt"/>
                <a:ea typeface="+mn-ea"/>
                <a:cs typeface="+mn-ea"/>
                <a:sym typeface="+mn-lt"/>
              </a:rPr>
              <a:t>三门峡不动产综合管理平台</a:t>
            </a:r>
          </a:p>
        </p:txBody>
      </p:sp>
      <p:sp>
        <p:nvSpPr>
          <p:cNvPr id="4" name="矩形 3"/>
          <p:cNvSpPr/>
          <p:nvPr/>
        </p:nvSpPr>
        <p:spPr bwMode="auto">
          <a:xfrm>
            <a:off x="314326" y="266701"/>
            <a:ext cx="114300" cy="457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5" name="Oval 6"/>
          <p:cNvSpPr>
            <a:spLocks noChangeArrowheads="1"/>
          </p:cNvSpPr>
          <p:nvPr/>
        </p:nvSpPr>
        <p:spPr bwMode="auto">
          <a:xfrm>
            <a:off x="1199616" y="1330610"/>
            <a:ext cx="4778062" cy="4779570"/>
          </a:xfrm>
          <a:prstGeom prst="ellipse">
            <a:avLst/>
          </a:prstGeom>
          <a:noFill/>
          <a:ln w="9" cap="flat">
            <a:solidFill>
              <a:schemeClr val="accent1">
                <a:lumMod val="40000"/>
                <a:lumOff val="60000"/>
              </a:schemeClr>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accent1"/>
              </a:solidFill>
              <a:latin typeface="+mn-lt"/>
              <a:ea typeface="+mn-ea"/>
              <a:cs typeface="+mn-ea"/>
              <a:sym typeface="+mn-lt"/>
            </a:endParaRPr>
          </a:p>
        </p:txBody>
      </p:sp>
      <p:sp>
        <p:nvSpPr>
          <p:cNvPr id="6" name="Oval 10"/>
          <p:cNvSpPr>
            <a:spLocks noChangeArrowheads="1"/>
          </p:cNvSpPr>
          <p:nvPr/>
        </p:nvSpPr>
        <p:spPr bwMode="auto">
          <a:xfrm>
            <a:off x="4780898" y="1547933"/>
            <a:ext cx="556888" cy="556887"/>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2000">
                <a:solidFill>
                  <a:schemeClr val="bg1"/>
                </a:solidFill>
                <a:latin typeface="+mn-lt"/>
                <a:ea typeface="+mn-ea"/>
                <a:cs typeface="+mn-ea"/>
                <a:sym typeface="+mn-lt"/>
              </a:rPr>
              <a:t>1</a:t>
            </a:r>
            <a:endParaRPr lang="zh-CN" altLang="en-US" sz="2000" dirty="0">
              <a:solidFill>
                <a:schemeClr val="bg1"/>
              </a:solidFill>
              <a:latin typeface="+mn-lt"/>
              <a:ea typeface="+mn-ea"/>
              <a:cs typeface="+mn-ea"/>
              <a:sym typeface="+mn-lt"/>
            </a:endParaRPr>
          </a:p>
        </p:txBody>
      </p:sp>
      <p:sp>
        <p:nvSpPr>
          <p:cNvPr id="8" name="Oval 12"/>
          <p:cNvSpPr>
            <a:spLocks noChangeArrowheads="1"/>
          </p:cNvSpPr>
          <p:nvPr/>
        </p:nvSpPr>
        <p:spPr bwMode="auto">
          <a:xfrm>
            <a:off x="5170045" y="4979278"/>
            <a:ext cx="558396" cy="556887"/>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2000">
                <a:solidFill>
                  <a:schemeClr val="bg1"/>
                </a:solidFill>
                <a:latin typeface="+mn-lt"/>
                <a:ea typeface="+mn-ea"/>
                <a:cs typeface="+mn-ea"/>
                <a:sym typeface="+mn-lt"/>
              </a:rPr>
              <a:t>3</a:t>
            </a:r>
            <a:endParaRPr lang="zh-CN" altLang="en-US" sz="2000" dirty="0">
              <a:solidFill>
                <a:schemeClr val="bg1"/>
              </a:solidFill>
              <a:latin typeface="+mn-lt"/>
              <a:ea typeface="+mn-ea"/>
              <a:cs typeface="+mn-ea"/>
              <a:sym typeface="+mn-lt"/>
            </a:endParaRPr>
          </a:p>
        </p:txBody>
      </p:sp>
      <p:sp>
        <p:nvSpPr>
          <p:cNvPr id="9" name="Oval 13"/>
          <p:cNvSpPr>
            <a:spLocks noChangeArrowheads="1"/>
          </p:cNvSpPr>
          <p:nvPr/>
        </p:nvSpPr>
        <p:spPr bwMode="auto">
          <a:xfrm>
            <a:off x="5589954" y="3108061"/>
            <a:ext cx="558396" cy="556887"/>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2000">
                <a:solidFill>
                  <a:schemeClr val="bg1"/>
                </a:solidFill>
                <a:latin typeface="+mn-lt"/>
                <a:ea typeface="+mn-ea"/>
                <a:cs typeface="+mn-ea"/>
                <a:sym typeface="+mn-lt"/>
              </a:rPr>
              <a:t>2</a:t>
            </a:r>
            <a:endParaRPr lang="zh-CN" altLang="en-US" sz="2000" dirty="0">
              <a:solidFill>
                <a:schemeClr val="bg1"/>
              </a:solidFill>
              <a:latin typeface="+mn-lt"/>
              <a:ea typeface="+mn-ea"/>
              <a:cs typeface="+mn-ea"/>
              <a:sym typeface="+mn-lt"/>
            </a:endParaRPr>
          </a:p>
        </p:txBody>
      </p:sp>
      <p:sp>
        <p:nvSpPr>
          <p:cNvPr id="10" name="TextBox 33"/>
          <p:cNvSpPr txBox="1"/>
          <p:nvPr/>
        </p:nvSpPr>
        <p:spPr>
          <a:xfrm>
            <a:off x="5450974" y="1321975"/>
            <a:ext cx="3080752" cy="398780"/>
          </a:xfrm>
          <a:prstGeom prst="rect">
            <a:avLst/>
          </a:prstGeom>
          <a:noFill/>
        </p:spPr>
        <p:txBody>
          <a:bodyPr wrap="square" rtlCol="0">
            <a:spAutoFit/>
          </a:bodyPr>
          <a:lstStyle/>
          <a:p>
            <a:r>
              <a:rPr lang="zh-CN" altLang="en-US" sz="2000" b="1" dirty="0">
                <a:solidFill>
                  <a:schemeClr val="accent1"/>
                </a:solidFill>
                <a:latin typeface="+mn-lt"/>
                <a:ea typeface="+mn-ea"/>
                <a:cs typeface="+mn-ea"/>
                <a:sym typeface="+mn-lt"/>
              </a:rPr>
              <a:t>业务</a:t>
            </a:r>
            <a:r>
              <a:rPr lang="zh-CN" altLang="en-US" sz="2000" b="1" dirty="0" smtClean="0">
                <a:solidFill>
                  <a:schemeClr val="accent1"/>
                </a:solidFill>
                <a:latin typeface="+mn-lt"/>
                <a:ea typeface="+mn-ea"/>
                <a:cs typeface="+mn-ea"/>
                <a:sym typeface="+mn-lt"/>
              </a:rPr>
              <a:t>开发</a:t>
            </a:r>
            <a:endParaRPr lang="zh-CN" altLang="en-US" sz="2000" b="1" dirty="0">
              <a:solidFill>
                <a:schemeClr val="accent1"/>
              </a:solidFill>
              <a:latin typeface="+mn-lt"/>
              <a:ea typeface="+mn-ea"/>
              <a:cs typeface="+mn-ea"/>
              <a:sym typeface="+mn-lt"/>
            </a:endParaRPr>
          </a:p>
        </p:txBody>
      </p:sp>
      <p:sp>
        <p:nvSpPr>
          <p:cNvPr id="11" name="TextBox 34"/>
          <p:cNvSpPr txBox="1"/>
          <p:nvPr/>
        </p:nvSpPr>
        <p:spPr>
          <a:xfrm>
            <a:off x="6148350" y="2942720"/>
            <a:ext cx="3031448" cy="398780"/>
          </a:xfrm>
          <a:prstGeom prst="rect">
            <a:avLst/>
          </a:prstGeom>
          <a:noFill/>
        </p:spPr>
        <p:txBody>
          <a:bodyPr wrap="square" rtlCol="0">
            <a:spAutoFit/>
          </a:bodyPr>
          <a:lstStyle>
            <a:defPPr>
              <a:defRPr lang="zh-CN"/>
            </a:defPPr>
            <a:lvl1pPr>
              <a:defRPr sz="2400">
                <a:latin typeface="+mj-ea"/>
                <a:ea typeface="+mj-ea"/>
              </a:defRPr>
            </a:lvl1pPr>
          </a:lstStyle>
          <a:p>
            <a:r>
              <a:rPr lang="zh-CN" altLang="en-US" sz="2000" b="1" dirty="0" smtClean="0">
                <a:solidFill>
                  <a:schemeClr val="accent1"/>
                </a:solidFill>
                <a:latin typeface="+mn-lt"/>
                <a:ea typeface="+mn-ea"/>
                <a:cs typeface="+mn-ea"/>
                <a:sym typeface="+mn-lt"/>
              </a:rPr>
              <a:t>问题处理</a:t>
            </a:r>
          </a:p>
        </p:txBody>
      </p:sp>
      <p:sp>
        <p:nvSpPr>
          <p:cNvPr id="12" name="TextBox 35"/>
          <p:cNvSpPr txBox="1"/>
          <p:nvPr/>
        </p:nvSpPr>
        <p:spPr>
          <a:xfrm>
            <a:off x="5789575" y="4884074"/>
            <a:ext cx="3325318" cy="398780"/>
          </a:xfrm>
          <a:prstGeom prst="rect">
            <a:avLst/>
          </a:prstGeom>
          <a:noFill/>
        </p:spPr>
        <p:txBody>
          <a:bodyPr wrap="square" rtlCol="0">
            <a:spAutoFit/>
          </a:bodyPr>
          <a:lstStyle>
            <a:defPPr>
              <a:defRPr lang="zh-CN"/>
            </a:defPPr>
            <a:lvl1pPr>
              <a:defRPr sz="2400">
                <a:latin typeface="+mj-ea"/>
                <a:ea typeface="+mj-ea"/>
              </a:defRPr>
            </a:lvl1pPr>
          </a:lstStyle>
          <a:p>
            <a:r>
              <a:rPr lang="zh-CN" altLang="en-US" sz="2000" b="1" dirty="0">
                <a:solidFill>
                  <a:schemeClr val="accent1"/>
                </a:solidFill>
                <a:latin typeface="+mn-lt"/>
                <a:ea typeface="+mn-ea"/>
                <a:cs typeface="+mn-ea"/>
                <a:sym typeface="+mn-lt"/>
              </a:rPr>
              <a:t>系统维护</a:t>
            </a:r>
          </a:p>
        </p:txBody>
      </p:sp>
      <p:sp>
        <p:nvSpPr>
          <p:cNvPr id="14" name="Oval 7"/>
          <p:cNvSpPr>
            <a:spLocks noChangeArrowheads="1"/>
          </p:cNvSpPr>
          <p:nvPr/>
        </p:nvSpPr>
        <p:spPr bwMode="auto">
          <a:xfrm>
            <a:off x="1167238" y="1590190"/>
            <a:ext cx="4233249" cy="4230229"/>
          </a:xfrm>
          <a:prstGeom prst="ellipse">
            <a:avLst/>
          </a:prstGeom>
          <a:solidFill>
            <a:schemeClr val="accent1">
              <a:lumMod val="20000"/>
              <a:lumOff val="80000"/>
            </a:schemeClr>
          </a:solidFill>
          <a:ln w="2857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n-lt"/>
              <a:ea typeface="+mn-ea"/>
              <a:cs typeface="+mn-ea"/>
              <a:sym typeface="+mn-lt"/>
            </a:endParaRPr>
          </a:p>
        </p:txBody>
      </p:sp>
      <p:sp>
        <p:nvSpPr>
          <p:cNvPr id="18" name="矩形 25"/>
          <p:cNvSpPr>
            <a:spLocks noChangeArrowheads="1"/>
          </p:cNvSpPr>
          <p:nvPr/>
        </p:nvSpPr>
        <p:spPr bwMode="auto">
          <a:xfrm>
            <a:off x="5586345" y="1654583"/>
            <a:ext cx="5514458"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accent1"/>
                </a:solidFill>
                <a:latin typeface="+mn-lt"/>
                <a:ea typeface="+mn-ea"/>
                <a:cs typeface="+mn-ea"/>
                <a:sym typeface="+mn-lt"/>
              </a:rPr>
              <a:t>不动产批量信息查询、打印无房产权证明，不动产登记结果查询结果一览表追加新功能、登记系统查询证明记录、房管移交数据一键补</a:t>
            </a:r>
            <a:r>
              <a:rPr lang="zh-CN" altLang="en-US" sz="1600" dirty="0" smtClean="0">
                <a:solidFill>
                  <a:schemeClr val="accent1"/>
                </a:solidFill>
                <a:latin typeface="+mn-lt"/>
                <a:ea typeface="+mn-ea"/>
                <a:cs typeface="+mn-ea"/>
                <a:sym typeface="+mn-lt"/>
              </a:rPr>
              <a:t>录等功能</a:t>
            </a:r>
            <a:r>
              <a:rPr lang="zh-CN" altLang="en-US" sz="1600" dirty="0">
                <a:solidFill>
                  <a:schemeClr val="accent1"/>
                </a:solidFill>
                <a:latin typeface="+mn-lt"/>
                <a:ea typeface="+mn-ea"/>
                <a:cs typeface="+mn-ea"/>
                <a:sym typeface="+mn-lt"/>
              </a:rPr>
              <a:t> 。</a:t>
            </a:r>
            <a:endParaRPr lang="zh-CN" altLang="en-US" dirty="0">
              <a:solidFill>
                <a:schemeClr val="accent1"/>
              </a:solidFill>
              <a:latin typeface="+mn-lt"/>
              <a:ea typeface="+mn-ea"/>
              <a:cs typeface="+mn-ea"/>
              <a:sym typeface="+mn-lt"/>
            </a:endParaRPr>
          </a:p>
        </p:txBody>
      </p:sp>
      <p:sp>
        <p:nvSpPr>
          <p:cNvPr id="16" name="Oval 9"/>
          <p:cNvSpPr>
            <a:spLocks noChangeArrowheads="1"/>
          </p:cNvSpPr>
          <p:nvPr/>
        </p:nvSpPr>
        <p:spPr bwMode="auto">
          <a:xfrm>
            <a:off x="986607" y="4548901"/>
            <a:ext cx="1032279" cy="1032278"/>
          </a:xfrm>
          <a:prstGeom prst="ellipse">
            <a:avLst/>
          </a:prstGeom>
          <a:gradFill flip="none" rotWithShape="1">
            <a:gsLst>
              <a:gs pos="0">
                <a:srgbClr val="4C4746"/>
              </a:gs>
              <a:gs pos="47000">
                <a:schemeClr val="bg2"/>
              </a:gs>
              <a:gs pos="100000">
                <a:srgbClr val="726968"/>
              </a:gs>
            </a:gsLst>
            <a:lin ang="16200000" scaled="0"/>
            <a:tileRect/>
          </a:gra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bg1"/>
              </a:solidFill>
              <a:latin typeface="+mn-lt"/>
              <a:ea typeface="+mn-ea"/>
              <a:cs typeface="+mn-ea"/>
              <a:sym typeface="+mn-lt"/>
            </a:endParaRPr>
          </a:p>
        </p:txBody>
      </p:sp>
      <p:sp>
        <p:nvSpPr>
          <p:cNvPr id="19" name="矩形 25"/>
          <p:cNvSpPr>
            <a:spLocks noChangeArrowheads="1"/>
          </p:cNvSpPr>
          <p:nvPr/>
        </p:nvSpPr>
        <p:spPr bwMode="auto">
          <a:xfrm>
            <a:off x="6180112" y="3271639"/>
            <a:ext cx="492069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smtClean="0">
                <a:solidFill>
                  <a:schemeClr val="accent1"/>
                </a:solidFill>
                <a:latin typeface="+mn-lt"/>
                <a:ea typeface="+mn-ea"/>
                <a:cs typeface="+mn-ea"/>
                <a:sym typeface="+mn-lt"/>
              </a:rPr>
              <a:t>根据交易系统业务功能调整及时调整合同及预售证查封现有查/解封逻辑能；新增楼盘表锁定业务等约束完善业务约束。</a:t>
            </a:r>
            <a:endParaRPr lang="zh-CN" altLang="en-US" dirty="0">
              <a:solidFill>
                <a:schemeClr val="accent1"/>
              </a:solidFill>
              <a:latin typeface="+mn-lt"/>
              <a:ea typeface="+mn-ea"/>
              <a:cs typeface="+mn-ea"/>
              <a:sym typeface="+mn-lt"/>
            </a:endParaRPr>
          </a:p>
        </p:txBody>
      </p:sp>
      <p:sp>
        <p:nvSpPr>
          <p:cNvPr id="20" name="矩形 25"/>
          <p:cNvSpPr>
            <a:spLocks noChangeArrowheads="1"/>
          </p:cNvSpPr>
          <p:nvPr/>
        </p:nvSpPr>
        <p:spPr bwMode="auto">
          <a:xfrm>
            <a:off x="5797585" y="5294971"/>
            <a:ext cx="499322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smtClean="0">
                <a:solidFill>
                  <a:schemeClr val="accent1"/>
                </a:solidFill>
                <a:latin typeface="+mn-lt"/>
                <a:ea typeface="+mn-ea"/>
                <a:cs typeface="+mn-ea"/>
                <a:sym typeface="+mn-lt"/>
              </a:rPr>
              <a:t>便于现场工作优化联合查询查询逻辑，综合查询新增级联查询；分析现场反馈问题，解决现场问题。</a:t>
            </a:r>
            <a:endParaRPr lang="zh-CN" altLang="en-US" dirty="0">
              <a:solidFill>
                <a:schemeClr val="accent1"/>
              </a:solidFill>
              <a:latin typeface="+mn-lt"/>
              <a:ea typeface="+mn-ea"/>
              <a:cs typeface="+mn-ea"/>
              <a:sym typeface="+mn-lt"/>
            </a:endParaRPr>
          </a:p>
        </p:txBody>
      </p:sp>
      <p:pic>
        <p:nvPicPr>
          <p:cNvPr id="1026" name="Picture 2" descr="G:\NWT\石志星\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647" y="1700808"/>
            <a:ext cx="4034198" cy="403419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40"/>
          <p:cNvSpPr txBox="1"/>
          <p:nvPr/>
        </p:nvSpPr>
        <p:spPr>
          <a:xfrm>
            <a:off x="1102652" y="4670479"/>
            <a:ext cx="834938" cy="829945"/>
          </a:xfrm>
          <a:prstGeom prst="rect">
            <a:avLst/>
          </a:prstGeom>
          <a:noFill/>
        </p:spPr>
        <p:txBody>
          <a:bodyPr wrap="square" rtlCol="0">
            <a:spAutoFit/>
          </a:bodyPr>
          <a:lstStyle/>
          <a:p>
            <a:pPr algn="ctr"/>
            <a:r>
              <a:rPr lang="zh-CN" altLang="en-US" sz="2400" dirty="0">
                <a:solidFill>
                  <a:schemeClr val="accent2"/>
                </a:solidFill>
                <a:latin typeface="+mn-lt"/>
                <a:ea typeface="+mn-ea"/>
                <a:cs typeface="+mn-ea"/>
                <a:sym typeface="+mn-lt"/>
              </a:rPr>
              <a:t>三个方面</a:t>
            </a:r>
            <a:endParaRPr lang="en-US" altLang="zh-CN" sz="2400" dirty="0">
              <a:solidFill>
                <a:schemeClr val="accent2"/>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advTm="8726">
        <p14:prism/>
      </p:transition>
    </mc:Choice>
    <mc:Fallback xmlns="">
      <p:transition spd="slow" advTm="8726">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bwMode="auto">
          <a:xfrm>
            <a:off x="0" y="1061030"/>
            <a:ext cx="3434085" cy="1575173"/>
          </a:xfrm>
          <a:prstGeom prst="rect">
            <a:avLst/>
          </a:prstGeom>
          <a:gradFill>
            <a:gsLst>
              <a:gs pos="0">
                <a:srgbClr val="1F95BF"/>
              </a:gs>
              <a:gs pos="48000">
                <a:schemeClr val="tx2"/>
              </a:gs>
              <a:gs pos="100000">
                <a:srgbClr val="2EB0DE"/>
              </a:gs>
            </a:gsLst>
            <a:lin ang="16200000" scaled="1"/>
          </a:gradFill>
          <a:ln w="12700" cap="flat">
            <a:noFill/>
            <a:prstDash val="solid"/>
            <a:miter lim="800000"/>
          </a:ln>
          <a:effec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66" name="矩形 65"/>
          <p:cNvSpPr/>
          <p:nvPr/>
        </p:nvSpPr>
        <p:spPr bwMode="auto">
          <a:xfrm>
            <a:off x="3521122" y="1061030"/>
            <a:ext cx="345011" cy="1575173"/>
          </a:xfrm>
          <a:prstGeom prst="rect">
            <a:avLst/>
          </a:prstGeom>
          <a:gradFill flip="none" rotWithShape="1">
            <a:gsLst>
              <a:gs pos="0">
                <a:srgbClr val="4C4746"/>
              </a:gs>
              <a:gs pos="47000">
                <a:schemeClr val="bg2"/>
              </a:gs>
              <a:gs pos="100000">
                <a:srgbClr val="726968"/>
              </a:gs>
            </a:gsLst>
            <a:lin ang="16200000" scaled="0"/>
            <a:tileRect/>
          </a:gradFill>
          <a:ln w="12700" cap="flat">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68" name="文本框 67"/>
          <p:cNvSpPr txBox="1">
            <a:spLocks noChangeArrowheads="1"/>
          </p:cNvSpPr>
          <p:nvPr>
            <p:custDataLst>
              <p:tags r:id="rId1"/>
            </p:custDataLst>
          </p:nvPr>
        </p:nvSpPr>
        <p:spPr bwMode="auto">
          <a:xfrm>
            <a:off x="4082157" y="1290883"/>
            <a:ext cx="6735121" cy="94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defRPr/>
            </a:pPr>
            <a:r>
              <a:rPr lang="zh-CN" altLang="en-US" sz="6600" b="1" dirty="0">
                <a:solidFill>
                  <a:srgbClr val="424554"/>
                </a:solidFill>
                <a:latin typeface="+mn-lt"/>
                <a:ea typeface="+mn-ea"/>
                <a:cs typeface="+mn-ea"/>
                <a:sym typeface="+mn-lt"/>
              </a:rPr>
              <a:t>工作成长</a:t>
            </a:r>
          </a:p>
        </p:txBody>
      </p:sp>
      <p:sp>
        <p:nvSpPr>
          <p:cNvPr id="69" name="文本框 68"/>
          <p:cNvSpPr txBox="1"/>
          <p:nvPr/>
        </p:nvSpPr>
        <p:spPr>
          <a:xfrm>
            <a:off x="936794" y="984815"/>
            <a:ext cx="1807210" cy="1861185"/>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1500" b="0" i="0" u="none" strike="noStrike" kern="1200" cap="none" spc="0" normalizeH="0" baseline="0" noProof="0" dirty="0" smtClean="0">
                <a:ln>
                  <a:noFill/>
                </a:ln>
                <a:solidFill>
                  <a:srgbClr val="F6F6F6"/>
                </a:solidFill>
                <a:effectLst/>
                <a:uLnTx/>
                <a:uFillTx/>
                <a:latin typeface="+mn-lt"/>
                <a:ea typeface="+mn-ea"/>
                <a:cs typeface="+mn-ea"/>
                <a:sym typeface="+mn-lt"/>
              </a:rPr>
              <a:t>02</a:t>
            </a:r>
            <a:endParaRPr kumimoji="0" lang="zh-CN" altLang="en-US" sz="11500" b="0" i="0" u="none" strike="noStrike" kern="1200" cap="none" spc="0" normalizeH="0" baseline="0" noProof="0" dirty="0">
              <a:ln>
                <a:noFill/>
              </a:ln>
              <a:solidFill>
                <a:srgbClr val="F6F6F6"/>
              </a:solidFill>
              <a:effectLst/>
              <a:uLnTx/>
              <a:uFillTx/>
              <a:latin typeface="+mn-lt"/>
              <a:ea typeface="+mn-ea"/>
              <a:cs typeface="+mn-ea"/>
              <a:sym typeface="+mn-lt"/>
            </a:endParaRPr>
          </a:p>
        </p:txBody>
      </p:sp>
      <p:sp>
        <p:nvSpPr>
          <p:cNvPr id="72" name="TextBox 69"/>
          <p:cNvSpPr txBox="1"/>
          <p:nvPr/>
        </p:nvSpPr>
        <p:spPr>
          <a:xfrm>
            <a:off x="4541520" y="4067810"/>
            <a:ext cx="3031490" cy="36830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pPr lvl="0">
              <a:defRPr/>
            </a:pPr>
            <a:r>
              <a:rPr lang="zh-CN" altLang="en-US" sz="1800" dirty="0">
                <a:solidFill>
                  <a:srgbClr val="424554"/>
                </a:solidFill>
                <a:latin typeface="+mn-lt"/>
                <a:cs typeface="+mn-ea"/>
                <a:sym typeface="+mn-lt"/>
              </a:rPr>
              <a:t>熟悉不动产登记业务</a:t>
            </a:r>
          </a:p>
        </p:txBody>
      </p:sp>
      <p:sp>
        <p:nvSpPr>
          <p:cNvPr id="73" name="TextBox 70"/>
          <p:cNvSpPr txBox="1"/>
          <p:nvPr/>
        </p:nvSpPr>
        <p:spPr>
          <a:xfrm>
            <a:off x="7149374" y="4031374"/>
            <a:ext cx="2478663" cy="368300"/>
          </a:xfrm>
          <a:prstGeom prst="rect">
            <a:avLst/>
          </a:prstGeom>
          <a:noFill/>
        </p:spPr>
        <p:txBody>
          <a:bodyPr wrap="square" rtlCol="0">
            <a:spAutoFit/>
          </a:bodyPr>
          <a:lstStyle>
            <a:defPPr>
              <a:defRPr lang="zh-CN"/>
            </a:defPPr>
            <a:lvl1pPr>
              <a:defRPr sz="2000">
                <a:solidFill>
                  <a:schemeClr val="accent1"/>
                </a:solidFill>
                <a:latin typeface="+mj-ea"/>
                <a:ea typeface="+mj-ea"/>
              </a:defRPr>
            </a:lvl1pPr>
          </a:lstStyle>
          <a:p>
            <a:pPr lvl="0"/>
            <a:r>
              <a:rPr lang="zh-CN" altLang="en-US" sz="1800" dirty="0">
                <a:solidFill>
                  <a:srgbClr val="424554"/>
                </a:solidFill>
                <a:latin typeface="+mn-lt"/>
                <a:ea typeface="+mn-ea"/>
                <a:cs typeface="+mn-ea"/>
                <a:sym typeface="+mn-lt"/>
              </a:rPr>
              <a:t>工作能力提升</a:t>
            </a:r>
          </a:p>
        </p:txBody>
      </p:sp>
      <p:sp>
        <p:nvSpPr>
          <p:cNvPr id="74" name="Freeform 18"/>
          <p:cNvSpPr>
            <a:spLocks noEditPoints="1"/>
          </p:cNvSpPr>
          <p:nvPr/>
        </p:nvSpPr>
        <p:spPr bwMode="auto">
          <a:xfrm>
            <a:off x="4273258" y="4102913"/>
            <a:ext cx="268288" cy="268288"/>
          </a:xfrm>
          <a:custGeom>
            <a:avLst/>
            <a:gdLst>
              <a:gd name="T0" fmla="*/ 117 w 235"/>
              <a:gd name="T1" fmla="*/ 0 h 234"/>
              <a:gd name="T2" fmla="*/ 235 w 235"/>
              <a:gd name="T3" fmla="*/ 117 h 234"/>
              <a:gd name="T4" fmla="*/ 117 w 235"/>
              <a:gd name="T5" fmla="*/ 234 h 234"/>
              <a:gd name="T6" fmla="*/ 0 w 235"/>
              <a:gd name="T7" fmla="*/ 117 h 234"/>
              <a:gd name="T8" fmla="*/ 117 w 235"/>
              <a:gd name="T9" fmla="*/ 0 h 234"/>
              <a:gd name="T10" fmla="*/ 99 w 235"/>
              <a:gd name="T11" fmla="*/ 199 h 234"/>
              <a:gd name="T12" fmla="*/ 135 w 235"/>
              <a:gd name="T13" fmla="*/ 199 h 234"/>
              <a:gd name="T14" fmla="*/ 135 w 235"/>
              <a:gd name="T15" fmla="*/ 136 h 234"/>
              <a:gd name="T16" fmla="*/ 199 w 235"/>
              <a:gd name="T17" fmla="*/ 136 h 234"/>
              <a:gd name="T18" fmla="*/ 199 w 235"/>
              <a:gd name="T19" fmla="*/ 99 h 234"/>
              <a:gd name="T20" fmla="*/ 135 w 235"/>
              <a:gd name="T21" fmla="*/ 99 h 234"/>
              <a:gd name="T22" fmla="*/ 135 w 235"/>
              <a:gd name="T23" fmla="*/ 35 h 234"/>
              <a:gd name="T24" fmla="*/ 99 w 235"/>
              <a:gd name="T25" fmla="*/ 35 h 234"/>
              <a:gd name="T26" fmla="*/ 99 w 235"/>
              <a:gd name="T27" fmla="*/ 99 h 234"/>
              <a:gd name="T28" fmla="*/ 35 w 235"/>
              <a:gd name="T29" fmla="*/ 99 h 234"/>
              <a:gd name="T30" fmla="*/ 35 w 235"/>
              <a:gd name="T31" fmla="*/ 136 h 234"/>
              <a:gd name="T32" fmla="*/ 99 w 235"/>
              <a:gd name="T33" fmla="*/ 136 h 234"/>
              <a:gd name="T34" fmla="*/ 99 w 235"/>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234">
                <a:moveTo>
                  <a:pt x="117" y="0"/>
                </a:moveTo>
                <a:cubicBezTo>
                  <a:pt x="182" y="0"/>
                  <a:pt x="235" y="52"/>
                  <a:pt x="235" y="117"/>
                </a:cubicBezTo>
                <a:cubicBezTo>
                  <a:pt x="235" y="182"/>
                  <a:pt x="182" y="234"/>
                  <a:pt x="117" y="234"/>
                </a:cubicBezTo>
                <a:cubicBezTo>
                  <a:pt x="53" y="234"/>
                  <a:pt x="0" y="182"/>
                  <a:pt x="0" y="117"/>
                </a:cubicBezTo>
                <a:cubicBezTo>
                  <a:pt x="0" y="52"/>
                  <a:pt x="53"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24554"/>
              </a:solidFill>
              <a:effectLst/>
              <a:uLnTx/>
              <a:uFillTx/>
              <a:latin typeface="+mn-lt"/>
              <a:ea typeface="+mn-ea"/>
              <a:cs typeface="+mn-ea"/>
              <a:sym typeface="+mn-lt"/>
            </a:endParaRPr>
          </a:p>
        </p:txBody>
      </p:sp>
      <p:sp>
        <p:nvSpPr>
          <p:cNvPr id="75" name="Freeform 19"/>
          <p:cNvSpPr>
            <a:spLocks noEditPoints="1"/>
          </p:cNvSpPr>
          <p:nvPr/>
        </p:nvSpPr>
        <p:spPr bwMode="auto">
          <a:xfrm>
            <a:off x="6881087" y="4102913"/>
            <a:ext cx="268288" cy="268288"/>
          </a:xfrm>
          <a:custGeom>
            <a:avLst/>
            <a:gdLst>
              <a:gd name="T0" fmla="*/ 117 w 235"/>
              <a:gd name="T1" fmla="*/ 0 h 234"/>
              <a:gd name="T2" fmla="*/ 235 w 235"/>
              <a:gd name="T3" fmla="*/ 117 h 234"/>
              <a:gd name="T4" fmla="*/ 117 w 235"/>
              <a:gd name="T5" fmla="*/ 234 h 234"/>
              <a:gd name="T6" fmla="*/ 0 w 235"/>
              <a:gd name="T7" fmla="*/ 117 h 234"/>
              <a:gd name="T8" fmla="*/ 117 w 235"/>
              <a:gd name="T9" fmla="*/ 0 h 234"/>
              <a:gd name="T10" fmla="*/ 99 w 235"/>
              <a:gd name="T11" fmla="*/ 199 h 234"/>
              <a:gd name="T12" fmla="*/ 135 w 235"/>
              <a:gd name="T13" fmla="*/ 199 h 234"/>
              <a:gd name="T14" fmla="*/ 135 w 235"/>
              <a:gd name="T15" fmla="*/ 136 h 234"/>
              <a:gd name="T16" fmla="*/ 199 w 235"/>
              <a:gd name="T17" fmla="*/ 136 h 234"/>
              <a:gd name="T18" fmla="*/ 199 w 235"/>
              <a:gd name="T19" fmla="*/ 98 h 234"/>
              <a:gd name="T20" fmla="*/ 135 w 235"/>
              <a:gd name="T21" fmla="*/ 98 h 234"/>
              <a:gd name="T22" fmla="*/ 135 w 235"/>
              <a:gd name="T23" fmla="*/ 35 h 234"/>
              <a:gd name="T24" fmla="*/ 99 w 235"/>
              <a:gd name="T25" fmla="*/ 35 h 234"/>
              <a:gd name="T26" fmla="*/ 99 w 235"/>
              <a:gd name="T27" fmla="*/ 98 h 234"/>
              <a:gd name="T28" fmla="*/ 35 w 235"/>
              <a:gd name="T29" fmla="*/ 98 h 234"/>
              <a:gd name="T30" fmla="*/ 35 w 235"/>
              <a:gd name="T31" fmla="*/ 136 h 234"/>
              <a:gd name="T32" fmla="*/ 99 w 235"/>
              <a:gd name="T33" fmla="*/ 136 h 234"/>
              <a:gd name="T34" fmla="*/ 99 w 235"/>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234">
                <a:moveTo>
                  <a:pt x="117" y="0"/>
                </a:moveTo>
                <a:cubicBezTo>
                  <a:pt x="182" y="0"/>
                  <a:pt x="235" y="52"/>
                  <a:pt x="235" y="117"/>
                </a:cubicBezTo>
                <a:cubicBezTo>
                  <a:pt x="235" y="182"/>
                  <a:pt x="182" y="234"/>
                  <a:pt x="117" y="234"/>
                </a:cubicBezTo>
                <a:cubicBezTo>
                  <a:pt x="53" y="234"/>
                  <a:pt x="0" y="182"/>
                  <a:pt x="0" y="117"/>
                </a:cubicBezTo>
                <a:cubicBezTo>
                  <a:pt x="0" y="52"/>
                  <a:pt x="53"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24554"/>
              </a:solidFill>
              <a:effectLst/>
              <a:uLnTx/>
              <a:uFillTx/>
              <a:latin typeface="+mn-lt"/>
              <a:ea typeface="+mn-ea"/>
              <a:cs typeface="+mn-ea"/>
              <a:sym typeface="+mn-lt"/>
            </a:endParaRPr>
          </a:p>
        </p:txBody>
      </p:sp>
      <p:sp>
        <p:nvSpPr>
          <p:cNvPr id="80" name="矩形 79"/>
          <p:cNvSpPr/>
          <p:nvPr/>
        </p:nvSpPr>
        <p:spPr bwMode="auto">
          <a:xfrm>
            <a:off x="4082158" y="5377218"/>
            <a:ext cx="8114606" cy="121660"/>
          </a:xfrm>
          <a:prstGeom prst="rect">
            <a:avLst/>
          </a:prstGeom>
          <a:gradFill>
            <a:gsLst>
              <a:gs pos="0">
                <a:srgbClr val="1F95BF"/>
              </a:gs>
              <a:gs pos="48000">
                <a:schemeClr val="tx2"/>
              </a:gs>
              <a:gs pos="100000">
                <a:srgbClr val="2EB0DE"/>
              </a:gs>
            </a:gsLst>
            <a:lin ang="16200000" scaled="1"/>
          </a:gradFill>
          <a:ln w="12700" cap="flat">
            <a:noFill/>
            <a:prstDash val="solid"/>
            <a:miter lim="800000"/>
          </a:ln>
          <a:effec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2" name="TextBox 70"/>
          <p:cNvSpPr txBox="1"/>
          <p:nvPr/>
        </p:nvSpPr>
        <p:spPr>
          <a:xfrm>
            <a:off x="9142004" y="4014864"/>
            <a:ext cx="2478663" cy="368300"/>
          </a:xfrm>
          <a:prstGeom prst="rect">
            <a:avLst/>
          </a:prstGeom>
          <a:noFill/>
        </p:spPr>
        <p:txBody>
          <a:bodyPr wrap="square" rtlCol="0">
            <a:spAutoFit/>
          </a:bodyPr>
          <a:lstStyle>
            <a:defPPr>
              <a:defRPr lang="zh-CN"/>
            </a:defPPr>
            <a:lvl1pPr>
              <a:defRPr sz="2000">
                <a:solidFill>
                  <a:schemeClr val="accent1"/>
                </a:solidFill>
                <a:latin typeface="+mj-ea"/>
                <a:ea typeface="+mj-ea"/>
              </a:defRPr>
            </a:lvl1pPr>
          </a:lstStyle>
          <a:p>
            <a:pPr lvl="0"/>
            <a:r>
              <a:rPr lang="zh-CN" altLang="en-US" sz="1800" dirty="0">
                <a:solidFill>
                  <a:srgbClr val="424554"/>
                </a:solidFill>
                <a:latin typeface="+mn-lt"/>
                <a:ea typeface="+mn-ea"/>
                <a:cs typeface="+mn-ea"/>
                <a:sym typeface="+mn-lt"/>
              </a:rPr>
              <a:t>综合能力提高</a:t>
            </a:r>
          </a:p>
        </p:txBody>
      </p:sp>
      <p:sp>
        <p:nvSpPr>
          <p:cNvPr id="3" name="Freeform 19"/>
          <p:cNvSpPr>
            <a:spLocks noEditPoints="1"/>
          </p:cNvSpPr>
          <p:nvPr/>
        </p:nvSpPr>
        <p:spPr bwMode="auto">
          <a:xfrm>
            <a:off x="8873717" y="4086403"/>
            <a:ext cx="268288" cy="268288"/>
          </a:xfrm>
          <a:custGeom>
            <a:avLst/>
            <a:gdLst>
              <a:gd name="T0" fmla="*/ 117 w 235"/>
              <a:gd name="T1" fmla="*/ 0 h 234"/>
              <a:gd name="T2" fmla="*/ 235 w 235"/>
              <a:gd name="T3" fmla="*/ 117 h 234"/>
              <a:gd name="T4" fmla="*/ 117 w 235"/>
              <a:gd name="T5" fmla="*/ 234 h 234"/>
              <a:gd name="T6" fmla="*/ 0 w 235"/>
              <a:gd name="T7" fmla="*/ 117 h 234"/>
              <a:gd name="T8" fmla="*/ 117 w 235"/>
              <a:gd name="T9" fmla="*/ 0 h 234"/>
              <a:gd name="T10" fmla="*/ 99 w 235"/>
              <a:gd name="T11" fmla="*/ 199 h 234"/>
              <a:gd name="T12" fmla="*/ 135 w 235"/>
              <a:gd name="T13" fmla="*/ 199 h 234"/>
              <a:gd name="T14" fmla="*/ 135 w 235"/>
              <a:gd name="T15" fmla="*/ 136 h 234"/>
              <a:gd name="T16" fmla="*/ 199 w 235"/>
              <a:gd name="T17" fmla="*/ 136 h 234"/>
              <a:gd name="T18" fmla="*/ 199 w 235"/>
              <a:gd name="T19" fmla="*/ 98 h 234"/>
              <a:gd name="T20" fmla="*/ 135 w 235"/>
              <a:gd name="T21" fmla="*/ 98 h 234"/>
              <a:gd name="T22" fmla="*/ 135 w 235"/>
              <a:gd name="T23" fmla="*/ 35 h 234"/>
              <a:gd name="T24" fmla="*/ 99 w 235"/>
              <a:gd name="T25" fmla="*/ 35 h 234"/>
              <a:gd name="T26" fmla="*/ 99 w 235"/>
              <a:gd name="T27" fmla="*/ 98 h 234"/>
              <a:gd name="T28" fmla="*/ 35 w 235"/>
              <a:gd name="T29" fmla="*/ 98 h 234"/>
              <a:gd name="T30" fmla="*/ 35 w 235"/>
              <a:gd name="T31" fmla="*/ 136 h 234"/>
              <a:gd name="T32" fmla="*/ 99 w 235"/>
              <a:gd name="T33" fmla="*/ 136 h 234"/>
              <a:gd name="T34" fmla="*/ 99 w 235"/>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234">
                <a:moveTo>
                  <a:pt x="117" y="0"/>
                </a:moveTo>
                <a:cubicBezTo>
                  <a:pt x="182" y="0"/>
                  <a:pt x="235" y="52"/>
                  <a:pt x="235" y="117"/>
                </a:cubicBezTo>
                <a:cubicBezTo>
                  <a:pt x="235" y="182"/>
                  <a:pt x="182" y="234"/>
                  <a:pt x="117" y="234"/>
                </a:cubicBezTo>
                <a:cubicBezTo>
                  <a:pt x="53" y="234"/>
                  <a:pt x="0" y="182"/>
                  <a:pt x="0" y="117"/>
                </a:cubicBezTo>
                <a:cubicBezTo>
                  <a:pt x="0" y="52"/>
                  <a:pt x="53"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24554"/>
              </a:solidFill>
              <a:effectLst/>
              <a:uLnTx/>
              <a:uFillTx/>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advTm="8726">
        <p14:prism/>
      </p:transition>
    </mc:Choice>
    <mc:Fallback xmlns="">
      <p:transition spd="slow" advTm="8726">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54965" y="247436"/>
            <a:ext cx="6324333" cy="492379"/>
          </a:xfrm>
          <a:prstGeom prst="rect">
            <a:avLst/>
          </a:prstGeom>
          <a:noFill/>
          <a:ln>
            <a:noFill/>
          </a:ln>
        </p:spPr>
        <p:txBody>
          <a:bodyPr vert="horz" wrap="square" lIns="0" tIns="0" rIns="0" bIns="0" numCol="1" anchor="t" anchorCtr="0" compatLnSpc="1">
            <a:spAutoFit/>
          </a:bodyPr>
          <a:lstStyle/>
          <a:p>
            <a:r>
              <a:rPr lang="zh-CN" altLang="en-US" sz="3200" dirty="0">
                <a:solidFill>
                  <a:schemeClr val="accent1"/>
                </a:solidFill>
                <a:cs typeface="+mn-ea"/>
                <a:sym typeface="+mn-lt"/>
              </a:rPr>
              <a:t>熟悉不动产登记业务</a:t>
            </a:r>
          </a:p>
        </p:txBody>
      </p:sp>
      <p:sp>
        <p:nvSpPr>
          <p:cNvPr id="4" name="矩形 3"/>
          <p:cNvSpPr/>
          <p:nvPr/>
        </p:nvSpPr>
        <p:spPr bwMode="auto">
          <a:xfrm>
            <a:off x="314326" y="266701"/>
            <a:ext cx="114300" cy="457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6" name="Rectangle 2"/>
          <p:cNvSpPr txBox="1">
            <a:spLocks noChangeArrowheads="1"/>
          </p:cNvSpPr>
          <p:nvPr/>
        </p:nvSpPr>
        <p:spPr bwMode="auto">
          <a:xfrm>
            <a:off x="7323311" y="2624828"/>
            <a:ext cx="3719614" cy="13234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sz="2400">
                <a:latin typeface="+mn-ea"/>
                <a:ea typeface="+mn-ea"/>
              </a:defRPr>
            </a:lvl1pPr>
          </a:lstStyle>
          <a:p>
            <a:r>
              <a:rPr lang="zh-CN" altLang="zh-CN" sz="1600" dirty="0" smtClean="0">
                <a:solidFill>
                  <a:schemeClr val="accent1"/>
                </a:solidFill>
                <a:cs typeface="+mn-ea"/>
              </a:rPr>
              <a:t>熟悉</a:t>
            </a:r>
            <a:r>
              <a:rPr lang="zh-CN" altLang="zh-CN" sz="1600" dirty="0">
                <a:solidFill>
                  <a:schemeClr val="accent1"/>
                </a:solidFill>
                <a:cs typeface="+mn-ea"/>
              </a:rPr>
              <a:t>六大核心业务及各业务间的创建逻辑及业务校验；能快速定位产生问题原因；</a:t>
            </a:r>
            <a:r>
              <a:rPr lang="zh-CN" altLang="en-US" sz="1600" dirty="0">
                <a:solidFill>
                  <a:schemeClr val="accent1"/>
                </a:solidFill>
                <a:cs typeface="+mn-ea"/>
              </a:rPr>
              <a:t>确定</a:t>
            </a:r>
            <a:r>
              <a:rPr lang="zh-CN" altLang="zh-CN" sz="1600" dirty="0">
                <a:solidFill>
                  <a:schemeClr val="accent1"/>
                </a:solidFill>
                <a:cs typeface="+mn-ea"/>
              </a:rPr>
              <a:t>新功能影响范围，能独立完成核心功能模块</a:t>
            </a:r>
            <a:r>
              <a:rPr lang="zh-CN" altLang="en-US" sz="1600" dirty="0">
                <a:solidFill>
                  <a:schemeClr val="accent1"/>
                </a:solidFill>
                <a:cs typeface="+mn-ea"/>
              </a:rPr>
              <a:t>开发</a:t>
            </a:r>
            <a:r>
              <a:rPr lang="zh-CN" altLang="en-US" sz="1600" dirty="0" smtClean="0">
                <a:solidFill>
                  <a:schemeClr val="accent1"/>
                </a:solidFill>
                <a:latin typeface="+mn-lt"/>
                <a:cs typeface="+mn-ea"/>
                <a:sym typeface="+mn-lt"/>
              </a:rPr>
              <a:t>。</a:t>
            </a:r>
            <a:endParaRPr lang="zh-CN" altLang="en-US" sz="1600" dirty="0">
              <a:solidFill>
                <a:schemeClr val="accent1"/>
              </a:solidFill>
              <a:latin typeface="+mn-lt"/>
              <a:cs typeface="+mn-ea"/>
              <a:sym typeface="+mn-lt"/>
            </a:endParaRPr>
          </a:p>
          <a:p>
            <a:r>
              <a:rPr lang="zh-CN" altLang="en-US" sz="1600" dirty="0" smtClean="0">
                <a:solidFill>
                  <a:schemeClr val="accent1"/>
                </a:solidFill>
                <a:latin typeface="+mn-lt"/>
                <a:cs typeface="+mn-ea"/>
                <a:sym typeface="+mn-lt"/>
              </a:rPr>
              <a:t>。</a:t>
            </a:r>
            <a:endParaRPr lang="zh-CN" altLang="en-US" sz="1600" dirty="0">
              <a:solidFill>
                <a:schemeClr val="accent1"/>
              </a:solidFill>
              <a:latin typeface="+mn-lt"/>
              <a:cs typeface="+mn-ea"/>
              <a:sym typeface="+mn-lt"/>
            </a:endParaRPr>
          </a:p>
        </p:txBody>
      </p:sp>
      <p:sp>
        <p:nvSpPr>
          <p:cNvPr id="7" name="Rectangle 2"/>
          <p:cNvSpPr txBox="1">
            <a:spLocks noChangeArrowheads="1"/>
          </p:cNvSpPr>
          <p:nvPr/>
        </p:nvSpPr>
        <p:spPr bwMode="auto">
          <a:xfrm>
            <a:off x="915195" y="3636313"/>
            <a:ext cx="3461279" cy="8309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sz="2400">
                <a:latin typeface="+mn-ea"/>
                <a:ea typeface="+mn-ea"/>
              </a:defRPr>
            </a:lvl1pPr>
          </a:lstStyle>
          <a:p>
            <a:r>
              <a:rPr lang="zh-CN" altLang="en-US" sz="1600" dirty="0">
                <a:solidFill>
                  <a:schemeClr val="accent1"/>
                </a:solidFill>
                <a:cs typeface="+mn-ea"/>
              </a:rPr>
              <a:t>独立完善档案的查询逻辑、档案号生成规则和分析把控现场需求，独立开发现场所提任务需求</a:t>
            </a:r>
            <a:r>
              <a:rPr lang="zh-CN" altLang="en-US" sz="1600" dirty="0" smtClean="0">
                <a:solidFill>
                  <a:schemeClr val="accent1"/>
                </a:solidFill>
                <a:latin typeface="+mn-lt"/>
                <a:cs typeface="+mn-ea"/>
                <a:sym typeface="+mn-lt"/>
              </a:rPr>
              <a:t>。</a:t>
            </a:r>
            <a:endParaRPr lang="zh-CN" altLang="en-US" sz="1600" dirty="0">
              <a:solidFill>
                <a:schemeClr val="accent1"/>
              </a:solidFill>
              <a:latin typeface="+mn-lt"/>
              <a:cs typeface="+mn-ea"/>
              <a:sym typeface="+mn-lt"/>
            </a:endParaRPr>
          </a:p>
        </p:txBody>
      </p:sp>
      <p:sp>
        <p:nvSpPr>
          <p:cNvPr id="8" name="Rectangle 2"/>
          <p:cNvSpPr txBox="1">
            <a:spLocks noChangeArrowheads="1"/>
          </p:cNvSpPr>
          <p:nvPr/>
        </p:nvSpPr>
        <p:spPr bwMode="auto">
          <a:xfrm>
            <a:off x="7747681" y="5257149"/>
            <a:ext cx="3432560" cy="13234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sz="2400">
                <a:latin typeface="+mn-ea"/>
                <a:ea typeface="+mn-ea"/>
              </a:defRPr>
            </a:lvl1pPr>
          </a:lstStyle>
          <a:p>
            <a:r>
              <a:rPr lang="zh-CN" altLang="en-US" sz="1600" dirty="0">
                <a:solidFill>
                  <a:schemeClr val="accent1"/>
                </a:solidFill>
                <a:latin typeface="+mn-lt"/>
                <a:cs typeface="+mn-ea"/>
                <a:sym typeface="+mn-lt"/>
              </a:rPr>
              <a:t>熟悉登记系统相关便民业务。熟悉个人网上报卷系统、开发企业报卷系统、不动产登记电子签章、网上支付系统、</a:t>
            </a:r>
            <a:r>
              <a:rPr lang="en-US" altLang="zh-CN" sz="1600" dirty="0">
                <a:solidFill>
                  <a:schemeClr val="accent1"/>
                </a:solidFill>
                <a:latin typeface="+mn-lt"/>
                <a:cs typeface="+mn-ea"/>
                <a:sym typeface="+mn-lt"/>
              </a:rPr>
              <a:t>EMS</a:t>
            </a:r>
            <a:r>
              <a:rPr lang="zh-CN" altLang="en-US" sz="1600" dirty="0">
                <a:solidFill>
                  <a:schemeClr val="accent1"/>
                </a:solidFill>
                <a:latin typeface="+mn-lt"/>
                <a:cs typeface="+mn-ea"/>
                <a:sym typeface="+mn-lt"/>
              </a:rPr>
              <a:t>邮寄系统、微信预约系统等系统业务。</a:t>
            </a:r>
          </a:p>
        </p:txBody>
      </p:sp>
      <p:grpSp>
        <p:nvGrpSpPr>
          <p:cNvPr id="9" name="组合 8"/>
          <p:cNvGrpSpPr/>
          <p:nvPr/>
        </p:nvGrpSpPr>
        <p:grpSpPr>
          <a:xfrm>
            <a:off x="5339046" y="1844824"/>
            <a:ext cx="1716427" cy="1715807"/>
            <a:chOff x="4577665" y="1607281"/>
            <a:chExt cx="1716427" cy="1715807"/>
          </a:xfrm>
        </p:grpSpPr>
        <p:sp>
          <p:nvSpPr>
            <p:cNvPr id="10" name="椭圆 9"/>
            <p:cNvSpPr/>
            <p:nvPr/>
          </p:nvSpPr>
          <p:spPr>
            <a:xfrm>
              <a:off x="4577665" y="1607281"/>
              <a:ext cx="1716427" cy="1715807"/>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sp>
          <p:nvSpPr>
            <p:cNvPr id="11" name="椭圆 10"/>
            <p:cNvSpPr/>
            <p:nvPr/>
          </p:nvSpPr>
          <p:spPr>
            <a:xfrm>
              <a:off x="4917148" y="1946644"/>
              <a:ext cx="1037458" cy="1037082"/>
            </a:xfrm>
            <a:prstGeom prst="ellipse">
              <a:avLst/>
            </a:prstGeom>
            <a:solidFill>
              <a:schemeClr val="bg1"/>
            </a:soli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grpSp>
      <p:grpSp>
        <p:nvGrpSpPr>
          <p:cNvPr id="12" name="组合 11"/>
          <p:cNvGrpSpPr/>
          <p:nvPr/>
        </p:nvGrpSpPr>
        <p:grpSpPr>
          <a:xfrm>
            <a:off x="4376475" y="3827460"/>
            <a:ext cx="1530719" cy="1530166"/>
            <a:chOff x="3615094" y="3589918"/>
            <a:chExt cx="1530719" cy="1530166"/>
          </a:xfrm>
        </p:grpSpPr>
        <p:sp>
          <p:nvSpPr>
            <p:cNvPr id="13" name="椭圆 12"/>
            <p:cNvSpPr/>
            <p:nvPr/>
          </p:nvSpPr>
          <p:spPr>
            <a:xfrm>
              <a:off x="3615094" y="3589918"/>
              <a:ext cx="1530719" cy="1530166"/>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sp>
          <p:nvSpPr>
            <p:cNvPr id="14" name="椭圆 13"/>
            <p:cNvSpPr/>
            <p:nvPr/>
          </p:nvSpPr>
          <p:spPr>
            <a:xfrm>
              <a:off x="3911477" y="3886195"/>
              <a:ext cx="937952" cy="937612"/>
            </a:xfrm>
            <a:prstGeom prst="ellipse">
              <a:avLst/>
            </a:prstGeom>
            <a:solidFill>
              <a:schemeClr val="bg1"/>
            </a:soli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grpSp>
      <p:grpSp>
        <p:nvGrpSpPr>
          <p:cNvPr id="15" name="组合 14"/>
          <p:cNvGrpSpPr/>
          <p:nvPr/>
        </p:nvGrpSpPr>
        <p:grpSpPr>
          <a:xfrm>
            <a:off x="5933610" y="4904022"/>
            <a:ext cx="1473850" cy="1473316"/>
            <a:chOff x="5172230" y="4666480"/>
            <a:chExt cx="1473850" cy="1473316"/>
          </a:xfrm>
        </p:grpSpPr>
        <p:sp>
          <p:nvSpPr>
            <p:cNvPr id="16" name="椭圆 15"/>
            <p:cNvSpPr/>
            <p:nvPr/>
          </p:nvSpPr>
          <p:spPr>
            <a:xfrm>
              <a:off x="5172230" y="4666480"/>
              <a:ext cx="1473850" cy="1473316"/>
            </a:xfrm>
            <a:prstGeom prst="ellipse">
              <a:avLst/>
            </a:prstGeom>
            <a:gradFill>
              <a:gsLst>
                <a:gs pos="0">
                  <a:srgbClr val="1F95BF"/>
                </a:gs>
                <a:gs pos="48000">
                  <a:schemeClr val="tx2"/>
                </a:gs>
                <a:gs pos="100000">
                  <a:srgbClr val="2EB0DE"/>
                </a:gs>
              </a:gsLst>
              <a:lin ang="16200000" scaled="1"/>
            </a:gra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sp>
          <p:nvSpPr>
            <p:cNvPr id="17" name="椭圆 16"/>
            <p:cNvSpPr/>
            <p:nvPr/>
          </p:nvSpPr>
          <p:spPr>
            <a:xfrm>
              <a:off x="5465535" y="4959680"/>
              <a:ext cx="887238" cy="886916"/>
            </a:xfrm>
            <a:prstGeom prst="ellipse">
              <a:avLst/>
            </a:prstGeom>
            <a:solidFill>
              <a:schemeClr val="bg1"/>
            </a:soli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sym typeface="+mn-lt"/>
              </a:endParaRPr>
            </a:p>
          </p:txBody>
        </p:sp>
      </p:grpSp>
      <p:sp>
        <p:nvSpPr>
          <p:cNvPr id="18" name="TextBox 5"/>
          <p:cNvSpPr txBox="1"/>
          <p:nvPr/>
        </p:nvSpPr>
        <p:spPr>
          <a:xfrm>
            <a:off x="7323310" y="2202575"/>
            <a:ext cx="3873009" cy="400110"/>
          </a:xfrm>
          <a:prstGeom prst="rect">
            <a:avLst/>
          </a:prstGeom>
          <a:noFill/>
        </p:spPr>
        <p:txBody>
          <a:bodyPr wrap="square" rtlCol="0">
            <a:spAutoFit/>
          </a:bodyPr>
          <a:lstStyle/>
          <a:p>
            <a:pPr algn="just"/>
            <a:r>
              <a:rPr lang="zh-CN" altLang="en-US" sz="2000" b="1" dirty="0" smtClean="0">
                <a:solidFill>
                  <a:schemeClr val="bg2"/>
                </a:solidFill>
                <a:latin typeface="+mn-lt"/>
                <a:ea typeface="+mn-ea"/>
                <a:cs typeface="+mn-ea"/>
                <a:sym typeface="+mn-lt"/>
              </a:rPr>
              <a:t>熟悉</a:t>
            </a:r>
            <a:r>
              <a:rPr lang="zh-CN" altLang="en-US" sz="2000" b="1" dirty="0">
                <a:solidFill>
                  <a:schemeClr val="bg2"/>
                </a:solidFill>
                <a:latin typeface="+mn-lt"/>
                <a:ea typeface="+mn-ea"/>
                <a:cs typeface="+mn-ea"/>
                <a:sym typeface="+mn-lt"/>
              </a:rPr>
              <a:t>不动产登记系统处理</a:t>
            </a:r>
            <a:r>
              <a:rPr lang="zh-CN" altLang="en-US" sz="2000" b="1" dirty="0" smtClean="0">
                <a:solidFill>
                  <a:schemeClr val="bg2"/>
                </a:solidFill>
                <a:latin typeface="+mn-lt"/>
                <a:ea typeface="+mn-ea"/>
                <a:cs typeface="+mn-ea"/>
                <a:sym typeface="+mn-lt"/>
              </a:rPr>
              <a:t>机制</a:t>
            </a:r>
            <a:endParaRPr lang="zh-CN" altLang="en-US" sz="2000" b="1" dirty="0">
              <a:solidFill>
                <a:schemeClr val="bg2"/>
              </a:solidFill>
              <a:latin typeface="+mn-lt"/>
              <a:ea typeface="+mn-ea"/>
              <a:cs typeface="+mn-ea"/>
              <a:sym typeface="+mn-lt"/>
            </a:endParaRPr>
          </a:p>
        </p:txBody>
      </p:sp>
      <p:sp>
        <p:nvSpPr>
          <p:cNvPr id="19" name="TextBox 13"/>
          <p:cNvSpPr txBox="1"/>
          <p:nvPr/>
        </p:nvSpPr>
        <p:spPr>
          <a:xfrm>
            <a:off x="4832563" y="4230352"/>
            <a:ext cx="618540" cy="830997"/>
          </a:xfrm>
          <a:prstGeom prst="rect">
            <a:avLst/>
          </a:prstGeom>
          <a:noFill/>
        </p:spPr>
        <p:txBody>
          <a:bodyPr wrap="square" rtlCol="0">
            <a:spAutoFit/>
          </a:bodyPr>
          <a:lstStyle/>
          <a:p>
            <a:pPr algn="ctr"/>
            <a:r>
              <a:rPr lang="en-US" altLang="zh-CN" sz="4800" b="1">
                <a:solidFill>
                  <a:schemeClr val="accent1"/>
                </a:solidFill>
                <a:latin typeface="+mn-lt"/>
                <a:ea typeface="+mn-ea"/>
                <a:cs typeface="+mn-ea"/>
                <a:sym typeface="+mn-lt"/>
              </a:rPr>
              <a:t>2</a:t>
            </a:r>
            <a:endParaRPr lang="zh-CN" altLang="en-US" sz="4800" b="1" dirty="0">
              <a:solidFill>
                <a:schemeClr val="accent1"/>
              </a:solidFill>
              <a:latin typeface="+mn-lt"/>
              <a:ea typeface="+mn-ea"/>
              <a:cs typeface="+mn-ea"/>
              <a:sym typeface="+mn-lt"/>
            </a:endParaRPr>
          </a:p>
        </p:txBody>
      </p:sp>
      <p:sp>
        <p:nvSpPr>
          <p:cNvPr id="20" name="TextBox 18"/>
          <p:cNvSpPr txBox="1"/>
          <p:nvPr/>
        </p:nvSpPr>
        <p:spPr>
          <a:xfrm>
            <a:off x="6428705" y="5253141"/>
            <a:ext cx="524494" cy="830997"/>
          </a:xfrm>
          <a:prstGeom prst="rect">
            <a:avLst/>
          </a:prstGeom>
          <a:noFill/>
        </p:spPr>
        <p:txBody>
          <a:bodyPr wrap="square" rtlCol="0">
            <a:spAutoFit/>
          </a:bodyPr>
          <a:lstStyle>
            <a:defPPr>
              <a:defRPr lang="zh-CN"/>
            </a:defPPr>
            <a:lvl1pPr algn="ctr">
              <a:defRPr sz="4800" b="1">
                <a:latin typeface="Lifeline JL" panose="00000400000000000000" pitchFamily="2" charset="0"/>
                <a:ea typeface="微软雅黑" panose="020B0503020204020204" pitchFamily="34" charset="-122"/>
              </a:defRPr>
            </a:lvl1pPr>
          </a:lstStyle>
          <a:p>
            <a:r>
              <a:rPr lang="en-US" altLang="zh-CN">
                <a:solidFill>
                  <a:schemeClr val="accent1"/>
                </a:solidFill>
                <a:latin typeface="+mn-lt"/>
                <a:ea typeface="+mn-ea"/>
                <a:cs typeface="+mn-ea"/>
                <a:sym typeface="+mn-lt"/>
              </a:rPr>
              <a:t>3</a:t>
            </a:r>
            <a:endParaRPr lang="zh-CN" altLang="en-US" dirty="0">
              <a:solidFill>
                <a:schemeClr val="accent1"/>
              </a:solidFill>
              <a:latin typeface="+mn-lt"/>
              <a:ea typeface="+mn-ea"/>
              <a:cs typeface="+mn-ea"/>
              <a:sym typeface="+mn-lt"/>
            </a:endParaRPr>
          </a:p>
        </p:txBody>
      </p:sp>
      <p:grpSp>
        <p:nvGrpSpPr>
          <p:cNvPr id="21" name="组合 20"/>
          <p:cNvGrpSpPr/>
          <p:nvPr/>
        </p:nvGrpSpPr>
        <p:grpSpPr>
          <a:xfrm>
            <a:off x="931237" y="4659896"/>
            <a:ext cx="3513807" cy="443275"/>
            <a:chOff x="1599286" y="5689801"/>
            <a:chExt cx="2944235" cy="342477"/>
          </a:xfrm>
          <a:solidFill>
            <a:schemeClr val="bg1"/>
          </a:solidFill>
        </p:grpSpPr>
        <p:cxnSp>
          <p:nvCxnSpPr>
            <p:cNvPr id="22" name="直接连接符 21"/>
            <p:cNvCxnSpPr/>
            <p:nvPr/>
          </p:nvCxnSpPr>
          <p:spPr bwMode="auto">
            <a:xfrm flipH="1" flipV="1">
              <a:off x="4123701" y="5689801"/>
              <a:ext cx="419820" cy="342477"/>
            </a:xfrm>
            <a:prstGeom prst="line">
              <a:avLst/>
            </a:prstGeom>
            <a:grpFill/>
            <a:ln w="9525" cap="flat" cmpd="sng" algn="ctr">
              <a:solidFill>
                <a:schemeClr val="accent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a:off x="1599286" y="5689801"/>
              <a:ext cx="2524415" cy="0"/>
            </a:xfrm>
            <a:prstGeom prst="line">
              <a:avLst/>
            </a:prstGeom>
            <a:grpFill/>
            <a:ln w="9525" cap="flat" cmpd="sng" algn="ctr">
              <a:solidFill>
                <a:schemeClr val="accent3"/>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TextBox 13"/>
          <p:cNvSpPr txBox="1"/>
          <p:nvPr/>
        </p:nvSpPr>
        <p:spPr>
          <a:xfrm>
            <a:off x="945973" y="3191343"/>
            <a:ext cx="2416898" cy="400110"/>
          </a:xfrm>
          <a:prstGeom prst="rect">
            <a:avLst/>
          </a:prstGeom>
          <a:noFill/>
        </p:spPr>
        <p:txBody>
          <a:bodyPr wrap="square" rtlCol="0">
            <a:spAutoFit/>
          </a:bodyPr>
          <a:lstStyle>
            <a:defPPr>
              <a:defRPr lang="zh-CN"/>
            </a:defPPr>
            <a:lvl1pPr algn="just">
              <a:defRPr sz="2400" b="1">
                <a:solidFill>
                  <a:schemeClr val="bg2"/>
                </a:solidFill>
                <a:latin typeface="微软雅黑" panose="020B0503020204020204" pitchFamily="34" charset="-122"/>
                <a:ea typeface="微软雅黑" panose="020B0503020204020204" pitchFamily="34" charset="-122"/>
              </a:defRPr>
            </a:lvl1pPr>
          </a:lstStyle>
          <a:p>
            <a:r>
              <a:rPr lang="zh-CN" altLang="en-US" sz="2000" dirty="0" smtClean="0">
                <a:latin typeface="+mn-lt"/>
                <a:ea typeface="+mn-ea"/>
                <a:cs typeface="+mn-ea"/>
                <a:sym typeface="+mn-lt"/>
              </a:rPr>
              <a:t>熟悉</a:t>
            </a:r>
            <a:r>
              <a:rPr lang="zh-CN" altLang="en-US" sz="2000" dirty="0">
                <a:latin typeface="+mn-lt"/>
                <a:ea typeface="+mn-ea"/>
                <a:cs typeface="+mn-ea"/>
                <a:sym typeface="+mn-lt"/>
              </a:rPr>
              <a:t>档案处理机制</a:t>
            </a:r>
          </a:p>
        </p:txBody>
      </p:sp>
      <p:sp>
        <p:nvSpPr>
          <p:cNvPr id="25" name="TextBox 13"/>
          <p:cNvSpPr txBox="1"/>
          <p:nvPr/>
        </p:nvSpPr>
        <p:spPr>
          <a:xfrm>
            <a:off x="5907194" y="2324767"/>
            <a:ext cx="536606" cy="830997"/>
          </a:xfrm>
          <a:prstGeom prst="rect">
            <a:avLst/>
          </a:prstGeom>
          <a:noFill/>
        </p:spPr>
        <p:txBody>
          <a:bodyPr wrap="square" rtlCol="0">
            <a:spAutoFit/>
          </a:bodyPr>
          <a:lstStyle/>
          <a:p>
            <a:pPr algn="ctr"/>
            <a:r>
              <a:rPr lang="en-US" altLang="zh-CN" sz="4800" b="1" dirty="0">
                <a:solidFill>
                  <a:schemeClr val="accent1"/>
                </a:solidFill>
                <a:latin typeface="+mn-lt"/>
                <a:ea typeface="+mn-ea"/>
                <a:cs typeface="+mn-ea"/>
                <a:sym typeface="+mn-lt"/>
              </a:rPr>
              <a:t>1</a:t>
            </a:r>
            <a:endParaRPr lang="zh-CN" altLang="en-US" sz="4800" b="1" dirty="0">
              <a:solidFill>
                <a:schemeClr val="accent1"/>
              </a:solidFill>
              <a:latin typeface="+mn-lt"/>
              <a:ea typeface="+mn-ea"/>
              <a:cs typeface="+mn-ea"/>
              <a:sym typeface="+mn-lt"/>
            </a:endParaRPr>
          </a:p>
        </p:txBody>
      </p:sp>
      <p:sp>
        <p:nvSpPr>
          <p:cNvPr id="26" name="TextBox 5"/>
          <p:cNvSpPr txBox="1"/>
          <p:nvPr/>
        </p:nvSpPr>
        <p:spPr>
          <a:xfrm>
            <a:off x="7618961" y="4895488"/>
            <a:ext cx="3423964" cy="400110"/>
          </a:xfrm>
          <a:prstGeom prst="rect">
            <a:avLst/>
          </a:prstGeom>
          <a:noFill/>
        </p:spPr>
        <p:txBody>
          <a:bodyPr wrap="square" rtlCol="0">
            <a:spAutoFit/>
          </a:bodyPr>
          <a:lstStyle>
            <a:defPPr>
              <a:defRPr lang="zh-CN"/>
            </a:defPPr>
            <a:lvl1pPr algn="just">
              <a:defRPr sz="2400" b="1">
                <a:solidFill>
                  <a:schemeClr val="bg2"/>
                </a:solidFill>
                <a:latin typeface="微软雅黑" panose="020B0503020204020204" pitchFamily="34" charset="-122"/>
                <a:ea typeface="微软雅黑" panose="020B0503020204020204" pitchFamily="34" charset="-122"/>
              </a:defRPr>
            </a:lvl1pPr>
          </a:lstStyle>
          <a:p>
            <a:pPr algn="l"/>
            <a:r>
              <a:rPr lang="zh-CN" altLang="en-US" sz="2000" dirty="0">
                <a:latin typeface="+mn-lt"/>
                <a:ea typeface="+mn-ea"/>
                <a:cs typeface="+mn-ea"/>
                <a:sym typeface="+mn-lt"/>
              </a:rPr>
              <a:t>熟悉登记系统相关便民业务</a:t>
            </a:r>
          </a:p>
        </p:txBody>
      </p:sp>
      <p:grpSp>
        <p:nvGrpSpPr>
          <p:cNvPr id="27" name="组合 26"/>
          <p:cNvGrpSpPr/>
          <p:nvPr/>
        </p:nvGrpSpPr>
        <p:grpSpPr>
          <a:xfrm>
            <a:off x="6953250" y="3175000"/>
            <a:ext cx="4243070" cy="613410"/>
            <a:chOff x="6191817" y="2639905"/>
            <a:chExt cx="4019738" cy="342477"/>
          </a:xfrm>
        </p:grpSpPr>
        <p:cxnSp>
          <p:nvCxnSpPr>
            <p:cNvPr id="28" name="直接连接符 27"/>
            <p:cNvCxnSpPr/>
            <p:nvPr/>
          </p:nvCxnSpPr>
          <p:spPr bwMode="auto">
            <a:xfrm rot="10800000" flipH="1" flipV="1">
              <a:off x="6191817" y="2639905"/>
              <a:ext cx="419820" cy="342477"/>
            </a:xfrm>
            <a:prstGeom prst="line">
              <a:avLst/>
            </a:prstGeom>
            <a:solidFill>
              <a:schemeClr val="bg1"/>
            </a:solidFill>
            <a:ln w="9525" cap="flat" cmpd="sng" algn="ctr">
              <a:solidFill>
                <a:schemeClr val="accent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flipH="1">
              <a:off x="6611637" y="2982382"/>
              <a:ext cx="3599918" cy="0"/>
            </a:xfrm>
            <a:prstGeom prst="line">
              <a:avLst/>
            </a:prstGeom>
            <a:solidFill>
              <a:schemeClr val="bg1"/>
            </a:solidFill>
            <a:ln w="9525" cap="flat" cmpd="sng" algn="ctr">
              <a:solidFill>
                <a:schemeClr val="accent3"/>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 name="组合 29"/>
          <p:cNvGrpSpPr/>
          <p:nvPr/>
        </p:nvGrpSpPr>
        <p:grpSpPr>
          <a:xfrm>
            <a:off x="7335334" y="5937335"/>
            <a:ext cx="3860782" cy="626110"/>
            <a:chOff x="6573954" y="5402550"/>
            <a:chExt cx="3637601" cy="342477"/>
          </a:xfrm>
        </p:grpSpPr>
        <p:cxnSp>
          <p:nvCxnSpPr>
            <p:cNvPr id="31" name="直接连接符 30"/>
            <p:cNvCxnSpPr/>
            <p:nvPr/>
          </p:nvCxnSpPr>
          <p:spPr bwMode="auto">
            <a:xfrm rot="10800000" flipH="1" flipV="1">
              <a:off x="6573954" y="5402550"/>
              <a:ext cx="419820" cy="342477"/>
            </a:xfrm>
            <a:prstGeom prst="line">
              <a:avLst/>
            </a:prstGeom>
            <a:solidFill>
              <a:schemeClr val="bg1"/>
            </a:solidFill>
            <a:ln w="9525" cap="flat" cmpd="sng" algn="ctr">
              <a:solidFill>
                <a:schemeClr val="accent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p:cNvCxnSpPr/>
            <p:nvPr/>
          </p:nvCxnSpPr>
          <p:spPr bwMode="auto">
            <a:xfrm flipH="1">
              <a:off x="6993775" y="5745027"/>
              <a:ext cx="3217780" cy="0"/>
            </a:xfrm>
            <a:prstGeom prst="line">
              <a:avLst/>
            </a:prstGeom>
            <a:solidFill>
              <a:schemeClr val="bg1"/>
            </a:solidFill>
            <a:ln w="9525" cap="flat" cmpd="sng" algn="ctr">
              <a:solidFill>
                <a:schemeClr val="accent3"/>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165024121"/>
      </p:ext>
    </p:extLst>
  </p:cSld>
  <p:clrMapOvr>
    <a:masterClrMapping/>
  </p:clrMapOvr>
  <mc:AlternateContent xmlns:mc="http://schemas.openxmlformats.org/markup-compatibility/2006" xmlns:p14="http://schemas.microsoft.com/office/powerpoint/2010/main">
    <mc:Choice Requires="p14">
      <p:transition spd="slow" advTm="8726">
        <p14:prism/>
      </p:transition>
    </mc:Choice>
    <mc:Fallback xmlns="">
      <p:transition spd="slow" advTm="8726">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MH" val="20170109233147"/>
  <p:tag name="MH_LIBRARY" val="GRAPHIC"/>
  <p:tag name="MH_ORDER" val="文本框 19"/>
</p:tagLst>
</file>

<file path=ppt/tags/tag3.xml><?xml version="1.0" encoding="utf-8"?>
<p:tagLst xmlns:a="http://schemas.openxmlformats.org/drawingml/2006/main" xmlns:r="http://schemas.openxmlformats.org/officeDocument/2006/relationships" xmlns:p="http://schemas.openxmlformats.org/presentationml/2006/main">
  <p:tag name="MH" val="20170109233147"/>
  <p:tag name="MH_LIBRARY" val="GRAPHIC"/>
  <p:tag name="MH_ORDER" val="文本框 19"/>
</p:tagLst>
</file>

<file path=ppt/tags/tag4.xml><?xml version="1.0" encoding="utf-8"?>
<p:tagLst xmlns:a="http://schemas.openxmlformats.org/drawingml/2006/main" xmlns:r="http://schemas.openxmlformats.org/officeDocument/2006/relationships" xmlns:p="http://schemas.openxmlformats.org/presentationml/2006/main">
  <p:tag name="MH" val="20170109233147"/>
  <p:tag name="MH_LIBRARY" val="GRAPHIC"/>
  <p:tag name="MH_ORDER" val="文本框 19"/>
</p:tagLst>
</file>

<file path=ppt/tags/tag5.xml><?xml version="1.0" encoding="utf-8"?>
<p:tagLst xmlns:a="http://schemas.openxmlformats.org/drawingml/2006/main" xmlns:r="http://schemas.openxmlformats.org/officeDocument/2006/relationships" xmlns:p="http://schemas.openxmlformats.org/presentationml/2006/main">
  <p:tag name="MH" val="20170109233147"/>
  <p:tag name="MH_LIBRARY" val="GRAPHIC"/>
  <p:tag name="MH_ORDER" val="文本框 19"/>
</p:tagLst>
</file>

<file path=ppt/tags/tag6.xml><?xml version="1.0" encoding="utf-8"?>
<p:tagLst xmlns:a="http://schemas.openxmlformats.org/drawingml/2006/main" xmlns:r="http://schemas.openxmlformats.org/officeDocument/2006/relationships" xmlns:p="http://schemas.openxmlformats.org/presentationml/2006/main">
  <p:tag name="MH" val="20170109233147"/>
  <p:tag name="MH_LIBRARY" val="GRAPHIC"/>
  <p:tag name="MH_ORDER" val="文本框 19"/>
</p:tagLst>
</file>

<file path=ppt/tags/tag7.xml><?xml version="1.0" encoding="utf-8"?>
<p:tagLst xmlns:a="http://schemas.openxmlformats.org/drawingml/2006/main" xmlns:r="http://schemas.openxmlformats.org/officeDocument/2006/relationships" xmlns:p="http://schemas.openxmlformats.org/presentationml/2006/main">
  <p:tag name="MH" val="20170109233147"/>
  <p:tag name="MH_LIBRARY" val="GRAPHIC"/>
  <p:tag name="MH_ORDER" val="文本框 19"/>
</p:tagLst>
</file>

<file path=ppt/tags/tag8.xml><?xml version="1.0" encoding="utf-8"?>
<p:tagLst xmlns:a="http://schemas.openxmlformats.org/drawingml/2006/main" xmlns:r="http://schemas.openxmlformats.org/officeDocument/2006/relationships" xmlns:p="http://schemas.openxmlformats.org/presentationml/2006/main">
  <p:tag name="MH" val="20170109233147"/>
  <p:tag name="MH_LIBRARY" val="GRAPHIC"/>
  <p:tag name="MH_ORDER" val="文本框 19"/>
</p:tagLst>
</file>

<file path=ppt/theme/theme1.xml><?xml version="1.0" encoding="utf-8"?>
<a:theme xmlns:a="http://schemas.openxmlformats.org/drawingml/2006/main" name="2_默认设计模板">
  <a:themeElements>
    <a:clrScheme name="自定义 47">
      <a:dk1>
        <a:srgbClr val="2B2E30"/>
      </a:dk1>
      <a:lt1>
        <a:srgbClr val="FFFFFF"/>
      </a:lt1>
      <a:dk2>
        <a:srgbClr val="21A3D0"/>
      </a:dk2>
      <a:lt2>
        <a:srgbClr val="5A5352"/>
      </a:lt2>
      <a:accent1>
        <a:srgbClr val="424554"/>
      </a:accent1>
      <a:accent2>
        <a:srgbClr val="F6F6F6"/>
      </a:accent2>
      <a:accent3>
        <a:srgbClr val="2B2E30"/>
      </a:accent3>
      <a:accent4>
        <a:srgbClr val="2B2E30"/>
      </a:accent4>
      <a:accent5>
        <a:srgbClr val="21A3D0"/>
      </a:accent5>
      <a:accent6>
        <a:srgbClr val="21A3D0"/>
      </a:accent6>
      <a:hlink>
        <a:srgbClr val="FFFFFF"/>
      </a:hlink>
      <a:folHlink>
        <a:srgbClr val="605958"/>
      </a:folHlink>
    </a:clrScheme>
    <a:fontScheme name="Temp">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1237</Words>
  <Application>Microsoft Office PowerPoint</Application>
  <PresentationFormat>自定义</PresentationFormat>
  <Paragraphs>144</Paragraphs>
  <Slides>17</Slides>
  <Notes>17</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导出2</dc:title>
  <dc:creator>Administrator</dc:creator>
  <cp:lastModifiedBy>wuyinzhu</cp:lastModifiedBy>
  <cp:revision>1445</cp:revision>
  <dcterms:created xsi:type="dcterms:W3CDTF">2013-01-25T01:44:00Z</dcterms:created>
  <dcterms:modified xsi:type="dcterms:W3CDTF">2020-10-26T03:03:36Z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y fmtid="{D5CDD505-2E9C-101B-9397-08002B2CF9AE}" pid="3" name="KSORubyTemplateID">
    <vt:lpwstr>2</vt:lpwstr>
  </property>
</Properties>
</file>