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98" r:id="rId4"/>
    <p:sldId id="341" r:id="rId5"/>
    <p:sldId id="351" r:id="rId6"/>
    <p:sldId id="353" r:id="rId7"/>
    <p:sldId id="352" r:id="rId8"/>
    <p:sldId id="325" r:id="rId9"/>
    <p:sldId id="326" r:id="rId10"/>
    <p:sldId id="259" r:id="rId11"/>
    <p:sldId id="314" r:id="rId12"/>
    <p:sldId id="342" r:id="rId13"/>
    <p:sldId id="310" r:id="rId14"/>
    <p:sldId id="354" r:id="rId15"/>
    <p:sldId id="339" r:id="rId16"/>
    <p:sldId id="355" r:id="rId17"/>
    <p:sldId id="336" r:id="rId18"/>
    <p:sldId id="357" r:id="rId19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3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0DE"/>
    <a:srgbClr val="1F95BF"/>
    <a:srgbClr val="726968"/>
    <a:srgbClr val="4C4746"/>
    <a:srgbClr val="27ADDD"/>
    <a:srgbClr val="209BC6"/>
    <a:srgbClr val="F4F4F4"/>
    <a:srgbClr val="FFFFFF"/>
    <a:srgbClr val="F8F8F8"/>
    <a:srgbClr val="1F9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3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636" y="-108"/>
      </p:cViewPr>
      <p:guideLst>
        <p:guide orient="horz" pos="233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10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4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2021/3/25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F46FA-1ECC-4723-8683-A8CEDFF27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F46FA-1ECC-4723-8683-A8CEDFF27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6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15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73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3992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348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11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965201"/>
            <a:ext cx="10514536" cy="635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07" y="1800698"/>
            <a:ext cx="10514536" cy="427707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椭圆 3"/>
          <p:cNvSpPr/>
          <p:nvPr userDrawn="1"/>
        </p:nvSpPr>
        <p:spPr bwMode="auto">
          <a:xfrm>
            <a:off x="11673135" y="6405612"/>
            <a:ext cx="324148" cy="324148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650609" y="6434187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BCBF865-A225-49B7-8C06-A3D8CF7C3037}" type="slidenum">
              <a:rPr lang="zh-CN" altLang="en-US" sz="1200" smtClean="0">
                <a:solidFill>
                  <a:schemeClr val="bg1"/>
                </a:solidFill>
                <a:latin typeface="+mj-ea"/>
                <a:ea typeface="+mj-ea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3391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544930" y="7413386"/>
            <a:ext cx="1633031" cy="12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49816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693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104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7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632ED5-A07F-4C0D-BE24-42B14668E16B}"/>
              </a:ext>
            </a:extLst>
          </p:cNvPr>
          <p:cNvSpPr/>
          <p:nvPr userDrawn="1"/>
        </p:nvSpPr>
        <p:spPr>
          <a:xfrm>
            <a:off x="913123" y="1403773"/>
            <a:ext cx="2223365" cy="4320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F1D0E0-A003-400B-8684-37FE61773361}"/>
              </a:ext>
            </a:extLst>
          </p:cNvPr>
          <p:cNvSpPr/>
          <p:nvPr userDrawn="1"/>
        </p:nvSpPr>
        <p:spPr>
          <a:xfrm>
            <a:off x="913123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5B60AF5-72FC-4A3D-BC56-77C65120E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4383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66E13D-AB77-4DD8-A09B-AB5DB9FEF2E6}"/>
              </a:ext>
            </a:extLst>
          </p:cNvPr>
          <p:cNvSpPr/>
          <p:nvPr userDrawn="1"/>
        </p:nvSpPr>
        <p:spPr>
          <a:xfrm>
            <a:off x="3628200" y="1403773"/>
            <a:ext cx="2223365" cy="4320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534DF34-069C-4224-B7F5-05E1F1166D56}"/>
              </a:ext>
            </a:extLst>
          </p:cNvPr>
          <p:cNvSpPr/>
          <p:nvPr userDrawn="1"/>
        </p:nvSpPr>
        <p:spPr>
          <a:xfrm>
            <a:off x="3628200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C01D622C-6570-4AA4-B1B0-B541A4BD95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29460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1B9CEA-EE94-4685-A50B-55FA6D623BFF}"/>
              </a:ext>
            </a:extLst>
          </p:cNvPr>
          <p:cNvSpPr/>
          <p:nvPr userDrawn="1"/>
        </p:nvSpPr>
        <p:spPr>
          <a:xfrm>
            <a:off x="6343277" y="1403773"/>
            <a:ext cx="2223365" cy="4320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D0A7D00-6360-4DFB-9AC2-D99DA6B13DC7}"/>
              </a:ext>
            </a:extLst>
          </p:cNvPr>
          <p:cNvSpPr/>
          <p:nvPr userDrawn="1"/>
        </p:nvSpPr>
        <p:spPr>
          <a:xfrm>
            <a:off x="6343277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E95A9AB-9D07-4D24-A094-B0314860CC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4538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E2B5C41-77E7-44F9-B07F-F8D1EC01BB64}"/>
              </a:ext>
            </a:extLst>
          </p:cNvPr>
          <p:cNvSpPr/>
          <p:nvPr userDrawn="1"/>
        </p:nvSpPr>
        <p:spPr>
          <a:xfrm>
            <a:off x="9058355" y="1403773"/>
            <a:ext cx="2223365" cy="4320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B68E317-9A8F-42E8-8C04-9B86A860AA01}"/>
              </a:ext>
            </a:extLst>
          </p:cNvPr>
          <p:cNvSpPr/>
          <p:nvPr userDrawn="1"/>
        </p:nvSpPr>
        <p:spPr>
          <a:xfrm>
            <a:off x="9058355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DD6FC17C-3188-435C-AD8C-0699468E95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59615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xmlns="" id="{075CE920-CE28-4A7F-AF42-D10B4D7A71D8}"/>
              </a:ext>
            </a:extLst>
          </p:cNvPr>
          <p:cNvGrpSpPr/>
          <p:nvPr userDrawn="1"/>
        </p:nvGrpSpPr>
        <p:grpSpPr>
          <a:xfrm>
            <a:off x="1089665" y="3374691"/>
            <a:ext cx="1873182" cy="2308988"/>
            <a:chOff x="1089096" y="3288431"/>
            <a:chExt cx="1872207" cy="2308988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xmlns="" id="{71143A8F-52BD-40FC-A4BB-974498924FA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1089096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MANGER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20">
              <a:extLst>
                <a:ext uri="{FF2B5EF4-FFF2-40B4-BE49-F238E27FC236}">
                  <a16:creationId xmlns:a16="http://schemas.microsoft.com/office/drawing/2014/main" xmlns="" id="{1966D3B4-0E79-4496-B5EA-B5B371487F1B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xmlns="" id="{2935AEF3-27D6-4D21-95C1-C6A1A7F94044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8">
            <a:extLst>
              <a:ext uri="{FF2B5EF4-FFF2-40B4-BE49-F238E27FC236}">
                <a16:creationId xmlns:a16="http://schemas.microsoft.com/office/drawing/2014/main" xmlns="" id="{1FB619A6-76BA-44B3-9E43-E3929B6F857D}"/>
              </a:ext>
            </a:extLst>
          </p:cNvPr>
          <p:cNvGrpSpPr/>
          <p:nvPr userDrawn="1"/>
        </p:nvGrpSpPr>
        <p:grpSpPr>
          <a:xfrm>
            <a:off x="3805280" y="3374691"/>
            <a:ext cx="1873182" cy="2308988"/>
            <a:chOff x="3803298" y="3288431"/>
            <a:chExt cx="1872207" cy="2308988"/>
          </a:xfrm>
        </p:grpSpPr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xmlns="" id="{ADDFE364-38D6-42C8-A0F3-BF16099DF2A6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3803298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 Placeholder 20">
              <a:extLst>
                <a:ext uri="{FF2B5EF4-FFF2-40B4-BE49-F238E27FC236}">
                  <a16:creationId xmlns:a16="http://schemas.microsoft.com/office/drawing/2014/main" xmlns="" id="{92EEB1A0-BE37-4C27-9E1D-07CCC8300546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xmlns="" id="{FF9B23A0-905F-41D1-A289-6E30A57869D8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xmlns="" id="{C3E37826-BA96-4543-8E7B-043B25B6AE01}"/>
              </a:ext>
            </a:extLst>
          </p:cNvPr>
          <p:cNvGrpSpPr/>
          <p:nvPr userDrawn="1"/>
        </p:nvGrpSpPr>
        <p:grpSpPr>
          <a:xfrm>
            <a:off x="6520896" y="3374691"/>
            <a:ext cx="1873182" cy="2308988"/>
            <a:chOff x="6517500" y="3288431"/>
            <a:chExt cx="1872207" cy="2308988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FF2BDC80-E91B-42FC-ACA6-29119E75CEA5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6517500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MARKETING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 Placeholder 20">
              <a:extLst>
                <a:ext uri="{FF2B5EF4-FFF2-40B4-BE49-F238E27FC236}">
                  <a16:creationId xmlns:a16="http://schemas.microsoft.com/office/drawing/2014/main" xmlns="" id="{B8915C91-E986-4019-9A3F-12B1970C26E1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4">
              <a:extLst>
                <a:ext uri="{FF2B5EF4-FFF2-40B4-BE49-F238E27FC236}">
                  <a16:creationId xmlns:a16="http://schemas.microsoft.com/office/drawing/2014/main" xmlns="" id="{D028D197-9135-47C7-864B-AB564FABE325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11">
            <a:extLst>
              <a:ext uri="{FF2B5EF4-FFF2-40B4-BE49-F238E27FC236}">
                <a16:creationId xmlns:a16="http://schemas.microsoft.com/office/drawing/2014/main" xmlns="" id="{D9D4E523-8F0B-46B8-9578-EA54F9C0E0FD}"/>
              </a:ext>
            </a:extLst>
          </p:cNvPr>
          <p:cNvGrpSpPr/>
          <p:nvPr userDrawn="1"/>
        </p:nvGrpSpPr>
        <p:grpSpPr>
          <a:xfrm>
            <a:off x="9236511" y="3374694"/>
            <a:ext cx="1873182" cy="2308987"/>
            <a:chOff x="9231701" y="3288432"/>
            <a:chExt cx="1872207" cy="2308987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xmlns="" id="{BC5CFC53-617F-43D4-B00F-EEC8443029C3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9231701" y="3288432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PLANNER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 Placeholder 20">
              <a:extLst>
                <a:ext uri="{FF2B5EF4-FFF2-40B4-BE49-F238E27FC236}">
                  <a16:creationId xmlns:a16="http://schemas.microsoft.com/office/drawing/2014/main" xmlns="" id="{91DB98F0-61F1-4C0A-951F-54754B7695F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4">
              <a:extLst>
                <a:ext uri="{FF2B5EF4-FFF2-40B4-BE49-F238E27FC236}">
                  <a16:creationId xmlns:a16="http://schemas.microsoft.com/office/drawing/2014/main" xmlns="" id="{E667B578-689E-41DF-A899-AFBAF8EEB35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9">
            <a:extLst>
              <a:ext uri="{FF2B5EF4-FFF2-40B4-BE49-F238E27FC236}">
                <a16:creationId xmlns:a16="http://schemas.microsoft.com/office/drawing/2014/main" xmlns="" id="{59AEC0C2-1658-4DBE-A16E-C1F68C32F0D4}"/>
              </a:ext>
            </a:extLst>
          </p:cNvPr>
          <p:cNvGrpSpPr/>
          <p:nvPr userDrawn="1"/>
        </p:nvGrpSpPr>
        <p:grpSpPr>
          <a:xfrm>
            <a:off x="1172760" y="5825667"/>
            <a:ext cx="1706992" cy="448703"/>
            <a:chOff x="1172148" y="5704896"/>
            <a:chExt cx="1706103" cy="44870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B597B0E5-8C02-4EFD-818E-FCAB1C18F1D7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FB810BBB-1805-4634-A844-1590B698A393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E1D6AF9-FBD8-499A-9802-37FE243D9214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xmlns="" id="{900D5429-4621-47B3-9333-D168EC750557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8">
              <a:extLst>
                <a:ext uri="{FF2B5EF4-FFF2-40B4-BE49-F238E27FC236}">
                  <a16:creationId xmlns:a16="http://schemas.microsoft.com/office/drawing/2014/main" xmlns="" id="{20FA3F5A-EF38-495A-85BC-7A4BC8204CBC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xmlns="" id="{73C13622-917A-4A5D-917A-6EEACECCB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82">
            <a:extLst>
              <a:ext uri="{FF2B5EF4-FFF2-40B4-BE49-F238E27FC236}">
                <a16:creationId xmlns:a16="http://schemas.microsoft.com/office/drawing/2014/main" xmlns="" id="{5669B4A0-592B-4E36-BFA0-0A71B26E0A09}"/>
              </a:ext>
            </a:extLst>
          </p:cNvPr>
          <p:cNvGrpSpPr/>
          <p:nvPr userDrawn="1"/>
        </p:nvGrpSpPr>
        <p:grpSpPr>
          <a:xfrm>
            <a:off x="3890315" y="5825667"/>
            <a:ext cx="1706992" cy="448703"/>
            <a:chOff x="1172148" y="5704896"/>
            <a:chExt cx="1706103" cy="448703"/>
          </a:xfrm>
        </p:grpSpPr>
        <p:sp>
          <p:nvSpPr>
            <p:cNvPr id="40" name="Oval 20">
              <a:extLst>
                <a:ext uri="{FF2B5EF4-FFF2-40B4-BE49-F238E27FC236}">
                  <a16:creationId xmlns:a16="http://schemas.microsoft.com/office/drawing/2014/main" xmlns="" id="{599F04BF-25B6-4E36-962F-802C34CDA95A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1" name="Oval 45">
              <a:extLst>
                <a:ext uri="{FF2B5EF4-FFF2-40B4-BE49-F238E27FC236}">
                  <a16:creationId xmlns:a16="http://schemas.microsoft.com/office/drawing/2014/main" xmlns="" id="{37A998EF-EFA4-4EC9-9935-396EBC2673DC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2" name="Oval 46">
              <a:extLst>
                <a:ext uri="{FF2B5EF4-FFF2-40B4-BE49-F238E27FC236}">
                  <a16:creationId xmlns:a16="http://schemas.microsoft.com/office/drawing/2014/main" xmlns="" id="{887F7825-B4C6-4C30-A3DA-649096950BD2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xmlns="" id="{CC8C9F95-79E4-4681-A018-584937EAB059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xmlns="" id="{27D5CC66-2190-4C0B-B967-8C85C6E3A7B6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">
              <a:extLst>
                <a:ext uri="{FF2B5EF4-FFF2-40B4-BE49-F238E27FC236}">
                  <a16:creationId xmlns:a16="http://schemas.microsoft.com/office/drawing/2014/main" xmlns="" id="{799A6A43-1315-4301-BA90-3742B4CA6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99">
            <a:extLst>
              <a:ext uri="{FF2B5EF4-FFF2-40B4-BE49-F238E27FC236}">
                <a16:creationId xmlns:a16="http://schemas.microsoft.com/office/drawing/2014/main" xmlns="" id="{14FBE38F-6791-4534-9C7F-E5FC4EBE0C34}"/>
              </a:ext>
            </a:extLst>
          </p:cNvPr>
          <p:cNvGrpSpPr/>
          <p:nvPr userDrawn="1"/>
        </p:nvGrpSpPr>
        <p:grpSpPr>
          <a:xfrm>
            <a:off x="6607871" y="5825667"/>
            <a:ext cx="1706992" cy="448703"/>
            <a:chOff x="1172148" y="5704896"/>
            <a:chExt cx="1706103" cy="448703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xmlns="" id="{DE5CBEB4-5221-4560-BA20-5B7423CE37E6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xmlns="" id="{5D7AC624-8B71-4B8A-8968-361EB3920100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xmlns="" id="{2054EE83-F252-4A8B-B69F-A4BE4F167F6D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xmlns="" id="{D1848CAF-CCAB-4EF2-BE70-971384DE4665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8">
              <a:extLst>
                <a:ext uri="{FF2B5EF4-FFF2-40B4-BE49-F238E27FC236}">
                  <a16:creationId xmlns:a16="http://schemas.microsoft.com/office/drawing/2014/main" xmlns="" id="{E42C9D05-4FC5-4CE1-BA6B-A302BA896861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xmlns="" id="{6EC8A3FE-8DBA-43BC-9637-0B30E0FD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106">
            <a:extLst>
              <a:ext uri="{FF2B5EF4-FFF2-40B4-BE49-F238E27FC236}">
                <a16:creationId xmlns:a16="http://schemas.microsoft.com/office/drawing/2014/main" xmlns="" id="{9CFB75F3-2FF5-4FE9-A476-6CEE2DF67E07}"/>
              </a:ext>
            </a:extLst>
          </p:cNvPr>
          <p:cNvGrpSpPr/>
          <p:nvPr userDrawn="1"/>
        </p:nvGrpSpPr>
        <p:grpSpPr>
          <a:xfrm>
            <a:off x="9325428" y="5825667"/>
            <a:ext cx="1706992" cy="448703"/>
            <a:chOff x="1172148" y="5704896"/>
            <a:chExt cx="1706103" cy="448703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xmlns="" id="{E50EC360-D0C4-4C08-8F61-8902777F2F21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5" name="Oval 45">
              <a:extLst>
                <a:ext uri="{FF2B5EF4-FFF2-40B4-BE49-F238E27FC236}">
                  <a16:creationId xmlns:a16="http://schemas.microsoft.com/office/drawing/2014/main" xmlns="" id="{1883D97F-8E28-47C0-8A2F-1E8F8994063D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6" name="Oval 46">
              <a:extLst>
                <a:ext uri="{FF2B5EF4-FFF2-40B4-BE49-F238E27FC236}">
                  <a16:creationId xmlns:a16="http://schemas.microsoft.com/office/drawing/2014/main" xmlns="" id="{E9327789-7EAA-458A-B577-77EDE0B58AF0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xmlns="" id="{2D69E672-703B-4D98-B532-F677B80C730B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xmlns="" id="{43DDDC3B-1FBB-4157-ACE3-548390E7C39F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xmlns="" id="{0F7A12F7-CD03-46EC-9D73-8AE4AEFA3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753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xmlns="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649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xmlns="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8002" y="427698"/>
            <a:ext cx="3601875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xmlns="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4628" y="2837035"/>
            <a:ext cx="3601875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xmlns="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820" y="2251417"/>
            <a:ext cx="1981031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xmlns="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435" y="2676913"/>
            <a:ext cx="1981031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5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25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EA00C50C-9DE3-4415-89A4-D76E721FBF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0469" y="1538722"/>
            <a:ext cx="10397415" cy="2727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30C8FDB2-DCD9-459E-8313-5C629CBD9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271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4011" y="1431517"/>
            <a:ext cx="3997047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435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014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xmlns="" id="{D6A35F10-F8C9-483A-8AFB-79FA5FFC5386}"/>
              </a:ext>
            </a:extLst>
          </p:cNvPr>
          <p:cNvGrpSpPr/>
          <p:nvPr userDrawn="1"/>
        </p:nvGrpSpPr>
        <p:grpSpPr>
          <a:xfrm>
            <a:off x="6196996" y="1868657"/>
            <a:ext cx="5520602" cy="433978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ADFAD96-56A8-406B-B78E-CE8CE437FB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5AD587F-4E2F-4181-A771-EB326A50E8A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8E07C60-58DC-4355-BD9C-3B0CFD24076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3430B78-BE31-48B2-BA07-16793A56C1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E8C4E13-2645-446C-8DE3-9F9D12FBFC8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DAD9016-04F8-4C66-BB86-7B27891B786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B732113-BFA6-4856-B4C4-86914A7E81F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83ACA4A-43E7-4062-A174-42412222902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4828225E-7668-4770-A9A9-A02CFF93FC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1622" y="2022196"/>
            <a:ext cx="5124207" cy="299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701CE205-5693-4CCD-ADC7-38E6965B43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4158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741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7" y="291927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835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7D227-4D92-4BB8-AFE5-3132D611D55B}"/>
              </a:ext>
            </a:extLst>
          </p:cNvPr>
          <p:cNvSpPr/>
          <p:nvPr userDrawn="1"/>
        </p:nvSpPr>
        <p:spPr>
          <a:xfrm>
            <a:off x="738072" y="1775624"/>
            <a:ext cx="3158811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133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xmlns="" id="{8FFFAA17-0A28-451C-9F46-C90BFDBF9D33}"/>
              </a:ext>
            </a:extLst>
          </p:cNvPr>
          <p:cNvSpPr/>
          <p:nvPr userDrawn="1"/>
        </p:nvSpPr>
        <p:spPr>
          <a:xfrm>
            <a:off x="4517234" y="1775624"/>
            <a:ext cx="3158811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3295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xmlns="" id="{53475C43-50D4-4A83-B856-C382198C38DE}"/>
              </a:ext>
            </a:extLst>
          </p:cNvPr>
          <p:cNvSpPr/>
          <p:nvPr userDrawn="1"/>
        </p:nvSpPr>
        <p:spPr>
          <a:xfrm>
            <a:off x="8296396" y="1775624"/>
            <a:ext cx="3158811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92457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73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94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C84DF9-D037-45BD-8FD1-FC052EA0D381}"/>
              </a:ext>
            </a:extLst>
          </p:cNvPr>
          <p:cNvSpPr/>
          <p:nvPr userDrawn="1"/>
        </p:nvSpPr>
        <p:spPr>
          <a:xfrm>
            <a:off x="3399546" y="2717708"/>
            <a:ext cx="879880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EAB2CE11-41A3-4695-A4AD-933F01A3740B}"/>
              </a:ext>
            </a:extLst>
          </p:cNvPr>
          <p:cNvGrpSpPr/>
          <p:nvPr userDrawn="1"/>
        </p:nvGrpSpPr>
        <p:grpSpPr>
          <a:xfrm>
            <a:off x="733860" y="1571014"/>
            <a:ext cx="2665684" cy="468369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xmlns="" id="{2077F0CB-74CC-44DA-B0A3-6B32D359FF6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40EF6CD2-4A74-45AA-9688-00853EAC84F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xmlns="" id="{D3F02DAD-26CE-4969-9C71-236E7BD76B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xmlns="" id="{37268947-67E4-4F53-8D2A-001290B0285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xmlns="" id="{8FB939D9-61E8-4287-B74F-BD947882E67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5AD63DB-3B29-46CA-B871-B48A85A25DD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876" y="1982584"/>
            <a:ext cx="2289652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4841331A-2854-4C6D-9077-CB1D2F421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191462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32891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12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5502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123478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195" y="1131592"/>
            <a:ext cx="3562622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2210" y="1347500"/>
            <a:ext cx="15394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8948" y="1276475"/>
            <a:ext cx="685849" cy="68550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2074" y="1637214"/>
            <a:ext cx="22334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2074" y="2127463"/>
            <a:ext cx="223341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604" y="5808439"/>
            <a:ext cx="22331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605" y="4450325"/>
            <a:ext cx="27187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9501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2483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7946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 userDrawn="1"/>
        </p:nvGrpSpPr>
        <p:grpSpPr>
          <a:xfrm>
            <a:off x="8020388" y="3721282"/>
            <a:ext cx="4683794" cy="3149420"/>
            <a:chOff x="5364087" y="2302845"/>
            <a:chExt cx="4222402" cy="2840655"/>
          </a:xfrm>
        </p:grpSpPr>
        <p:sp>
          <p:nvSpPr>
            <p:cNvPr id="22" name="直角三角形 5"/>
            <p:cNvSpPr/>
            <p:nvPr userDrawn="1"/>
          </p:nvSpPr>
          <p:spPr>
            <a:xfrm rot="20479092" flipH="1">
              <a:off x="7337018" y="2302845"/>
              <a:ext cx="2249471" cy="2391675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914400 w 2426568"/>
                <a:gd name="connsiteY0-2" fmla="*/ 2088610 h 2088610"/>
                <a:gd name="connsiteX1-3" fmla="*/ 0 w 2426568"/>
                <a:gd name="connsiteY1-4" fmla="*/ 0 h 2088610"/>
                <a:gd name="connsiteX2-5" fmla="*/ 2426568 w 2426568"/>
                <a:gd name="connsiteY2-6" fmla="*/ 2088610 h 2088610"/>
                <a:gd name="connsiteX3-7" fmla="*/ 914400 w 2426568"/>
                <a:gd name="connsiteY3-8" fmla="*/ 2088610 h 2088610"/>
                <a:gd name="connsiteX0-9" fmla="*/ 831850 w 2344018"/>
                <a:gd name="connsiteY0-10" fmla="*/ 2190210 h 2190210"/>
                <a:gd name="connsiteX1-11" fmla="*/ 0 w 2344018"/>
                <a:gd name="connsiteY1-12" fmla="*/ 0 h 2190210"/>
                <a:gd name="connsiteX2-13" fmla="*/ 2344018 w 2344018"/>
                <a:gd name="connsiteY2-14" fmla="*/ 2190210 h 2190210"/>
                <a:gd name="connsiteX3-15" fmla="*/ 831850 w 2344018"/>
                <a:gd name="connsiteY3-16" fmla="*/ 2190210 h 2190210"/>
                <a:gd name="connsiteX0-17" fmla="*/ 857250 w 2369418"/>
                <a:gd name="connsiteY0-18" fmla="*/ 2152110 h 2152110"/>
                <a:gd name="connsiteX1-19" fmla="*/ 0 w 2369418"/>
                <a:gd name="connsiteY1-20" fmla="*/ 0 h 2152110"/>
                <a:gd name="connsiteX2-21" fmla="*/ 2369418 w 2369418"/>
                <a:gd name="connsiteY2-22" fmla="*/ 2152110 h 2152110"/>
                <a:gd name="connsiteX3-23" fmla="*/ 857250 w 2369418"/>
                <a:gd name="connsiteY3-24" fmla="*/ 2152110 h 2152110"/>
                <a:gd name="connsiteX0-25" fmla="*/ 876300 w 2388468"/>
                <a:gd name="connsiteY0-26" fmla="*/ 2539460 h 2539460"/>
                <a:gd name="connsiteX1-27" fmla="*/ 0 w 2388468"/>
                <a:gd name="connsiteY1-28" fmla="*/ 0 h 2539460"/>
                <a:gd name="connsiteX2-29" fmla="*/ 2388468 w 2388468"/>
                <a:gd name="connsiteY2-30" fmla="*/ 2539460 h 2539460"/>
                <a:gd name="connsiteX3-31" fmla="*/ 876300 w 2388468"/>
                <a:gd name="connsiteY3-32" fmla="*/ 2539460 h 25394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8468" h="2539460">
                  <a:moveTo>
                    <a:pt x="876300" y="2539460"/>
                  </a:moveTo>
                  <a:lnTo>
                    <a:pt x="0" y="0"/>
                  </a:lnTo>
                  <a:lnTo>
                    <a:pt x="2388468" y="2539460"/>
                  </a:lnTo>
                  <a:lnTo>
                    <a:pt x="876300" y="25394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 flipH="1">
              <a:off x="5364087" y="3498682"/>
              <a:ext cx="3779912" cy="1644817"/>
            </a:xfrm>
            <a:prstGeom prst="rtTriangle">
              <a:avLst/>
            </a:prstGeom>
            <a:solidFill>
              <a:srgbClr val="4BA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24"/>
            <p:cNvSpPr/>
            <p:nvPr userDrawn="1"/>
          </p:nvSpPr>
          <p:spPr>
            <a:xfrm flipH="1">
              <a:off x="5735583" y="4075162"/>
              <a:ext cx="3419872" cy="1068338"/>
            </a:xfrm>
            <a:prstGeom prst="rtTriangle">
              <a:avLst/>
            </a:prstGeom>
            <a:solidFill>
              <a:srgbClr val="00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-71425" y="-12699"/>
            <a:ext cx="5965772" cy="3551928"/>
            <a:chOff x="-69417" y="1"/>
            <a:chExt cx="5100226" cy="3038177"/>
          </a:xfrm>
        </p:grpSpPr>
        <p:sp>
          <p:nvSpPr>
            <p:cNvPr id="21" name="直角三角形 5"/>
            <p:cNvSpPr/>
            <p:nvPr userDrawn="1"/>
          </p:nvSpPr>
          <p:spPr>
            <a:xfrm rot="5400000">
              <a:off x="72348" y="574214"/>
              <a:ext cx="2388469" cy="2539460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914400 w 2426568"/>
                <a:gd name="connsiteY0-2" fmla="*/ 2088610 h 2088610"/>
                <a:gd name="connsiteX1-3" fmla="*/ 0 w 2426568"/>
                <a:gd name="connsiteY1-4" fmla="*/ 0 h 2088610"/>
                <a:gd name="connsiteX2-5" fmla="*/ 2426568 w 2426568"/>
                <a:gd name="connsiteY2-6" fmla="*/ 2088610 h 2088610"/>
                <a:gd name="connsiteX3-7" fmla="*/ 914400 w 2426568"/>
                <a:gd name="connsiteY3-8" fmla="*/ 2088610 h 2088610"/>
                <a:gd name="connsiteX0-9" fmla="*/ 831850 w 2344018"/>
                <a:gd name="connsiteY0-10" fmla="*/ 2190210 h 2190210"/>
                <a:gd name="connsiteX1-11" fmla="*/ 0 w 2344018"/>
                <a:gd name="connsiteY1-12" fmla="*/ 0 h 2190210"/>
                <a:gd name="connsiteX2-13" fmla="*/ 2344018 w 2344018"/>
                <a:gd name="connsiteY2-14" fmla="*/ 2190210 h 2190210"/>
                <a:gd name="connsiteX3-15" fmla="*/ 831850 w 2344018"/>
                <a:gd name="connsiteY3-16" fmla="*/ 2190210 h 2190210"/>
                <a:gd name="connsiteX0-17" fmla="*/ 857250 w 2369418"/>
                <a:gd name="connsiteY0-18" fmla="*/ 2152110 h 2152110"/>
                <a:gd name="connsiteX1-19" fmla="*/ 0 w 2369418"/>
                <a:gd name="connsiteY1-20" fmla="*/ 0 h 2152110"/>
                <a:gd name="connsiteX2-21" fmla="*/ 2369418 w 2369418"/>
                <a:gd name="connsiteY2-22" fmla="*/ 2152110 h 2152110"/>
                <a:gd name="connsiteX3-23" fmla="*/ 857250 w 2369418"/>
                <a:gd name="connsiteY3-24" fmla="*/ 2152110 h 2152110"/>
                <a:gd name="connsiteX0-25" fmla="*/ 876300 w 2388468"/>
                <a:gd name="connsiteY0-26" fmla="*/ 2539460 h 2539460"/>
                <a:gd name="connsiteX1-27" fmla="*/ 0 w 2388468"/>
                <a:gd name="connsiteY1-28" fmla="*/ 0 h 2539460"/>
                <a:gd name="connsiteX2-29" fmla="*/ 2388468 w 2388468"/>
                <a:gd name="connsiteY2-30" fmla="*/ 2539460 h 2539460"/>
                <a:gd name="connsiteX3-31" fmla="*/ 876300 w 2388468"/>
                <a:gd name="connsiteY3-32" fmla="*/ 2539460 h 25394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8468" h="2539460">
                  <a:moveTo>
                    <a:pt x="876300" y="2539460"/>
                  </a:moveTo>
                  <a:lnTo>
                    <a:pt x="0" y="0"/>
                  </a:lnTo>
                  <a:lnTo>
                    <a:pt x="2388468" y="2539460"/>
                  </a:lnTo>
                  <a:lnTo>
                    <a:pt x="876300" y="25394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13"/>
            <p:cNvSpPr/>
            <p:nvPr userDrawn="1"/>
          </p:nvSpPr>
          <p:spPr>
            <a:xfrm rot="8715951">
              <a:off x="-69417" y="228924"/>
              <a:ext cx="5100226" cy="1340590"/>
            </a:xfrm>
            <a:custGeom>
              <a:avLst/>
              <a:gdLst>
                <a:gd name="connsiteX0" fmla="*/ 0 w 1954212"/>
                <a:gd name="connsiteY0" fmla="*/ 1781901 h 1781901"/>
                <a:gd name="connsiteX1" fmla="*/ 0 w 1954212"/>
                <a:gd name="connsiteY1" fmla="*/ 0 h 1781901"/>
                <a:gd name="connsiteX2" fmla="*/ 1954212 w 1954212"/>
                <a:gd name="connsiteY2" fmla="*/ 1781901 h 1781901"/>
                <a:gd name="connsiteX3" fmla="*/ 0 w 1954212"/>
                <a:gd name="connsiteY3" fmla="*/ 1781901 h 1781901"/>
                <a:gd name="connsiteX0-1" fmla="*/ 0 w 3634967"/>
                <a:gd name="connsiteY0-2" fmla="*/ 1482491 h 1781901"/>
                <a:gd name="connsiteX1-3" fmla="*/ 1680755 w 3634967"/>
                <a:gd name="connsiteY1-4" fmla="*/ 0 h 1781901"/>
                <a:gd name="connsiteX2-5" fmla="*/ 3634967 w 3634967"/>
                <a:gd name="connsiteY2-6" fmla="*/ 1781901 h 1781901"/>
                <a:gd name="connsiteX3-7" fmla="*/ 0 w 3634967"/>
                <a:gd name="connsiteY3-8" fmla="*/ 1482491 h 1781901"/>
                <a:gd name="connsiteX0-9" fmla="*/ 1564960 w 5199927"/>
                <a:gd name="connsiteY0-10" fmla="*/ 1136048 h 1435458"/>
                <a:gd name="connsiteX1-11" fmla="*/ 0 w 5199927"/>
                <a:gd name="connsiteY1-12" fmla="*/ 0 h 1435458"/>
                <a:gd name="connsiteX2-13" fmla="*/ 5199927 w 5199927"/>
                <a:gd name="connsiteY2-14" fmla="*/ 1435458 h 1435458"/>
                <a:gd name="connsiteX3-15" fmla="*/ 1564960 w 5199927"/>
                <a:gd name="connsiteY3-16" fmla="*/ 1136048 h 1435458"/>
                <a:gd name="connsiteX0-17" fmla="*/ 1564960 w 5258218"/>
                <a:gd name="connsiteY0-18" fmla="*/ 1136048 h 1442832"/>
                <a:gd name="connsiteX1-19" fmla="*/ 0 w 5258218"/>
                <a:gd name="connsiteY1-20" fmla="*/ 0 h 1442832"/>
                <a:gd name="connsiteX2-21" fmla="*/ 5258218 w 5258218"/>
                <a:gd name="connsiteY2-22" fmla="*/ 1442832 h 1442832"/>
                <a:gd name="connsiteX3-23" fmla="*/ 1564960 w 5258218"/>
                <a:gd name="connsiteY3-24" fmla="*/ 1136048 h 14428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58218" h="1442832">
                  <a:moveTo>
                    <a:pt x="1564960" y="1136048"/>
                  </a:moveTo>
                  <a:lnTo>
                    <a:pt x="0" y="0"/>
                  </a:lnTo>
                  <a:lnTo>
                    <a:pt x="5258218" y="1442832"/>
                  </a:lnTo>
                  <a:lnTo>
                    <a:pt x="1564960" y="1136048"/>
                  </a:lnTo>
                  <a:close/>
                </a:path>
              </a:pathLst>
            </a:custGeom>
            <a:solidFill>
              <a:srgbClr val="4BA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"/>
            <p:cNvSpPr/>
            <p:nvPr userDrawn="1"/>
          </p:nvSpPr>
          <p:spPr>
            <a:xfrm rot="5400000">
              <a:off x="780099" y="-801429"/>
              <a:ext cx="1851671" cy="3454531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0 w 1512168"/>
                <a:gd name="connsiteY0-2" fmla="*/ 1917160 h 1917160"/>
                <a:gd name="connsiteX1-3" fmla="*/ 0 w 1512168"/>
                <a:gd name="connsiteY1-4" fmla="*/ 0 h 1917160"/>
                <a:gd name="connsiteX2-5" fmla="*/ 1512168 w 1512168"/>
                <a:gd name="connsiteY2-6" fmla="*/ 1917160 h 1917160"/>
                <a:gd name="connsiteX3-7" fmla="*/ 0 w 1512168"/>
                <a:gd name="connsiteY3-8" fmla="*/ 1917160 h 19171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12168" h="1917160">
                  <a:moveTo>
                    <a:pt x="0" y="1917160"/>
                  </a:moveTo>
                  <a:lnTo>
                    <a:pt x="0" y="0"/>
                  </a:lnTo>
                  <a:lnTo>
                    <a:pt x="1512168" y="1917160"/>
                  </a:lnTo>
                  <a:lnTo>
                    <a:pt x="0" y="1917160"/>
                  </a:lnTo>
                  <a:close/>
                </a:path>
              </a:pathLst>
            </a:custGeom>
            <a:solidFill>
              <a:srgbClr val="00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6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7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786807" y="2420888"/>
            <a:ext cx="688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200" b="1" dirty="0">
                <a:solidFill>
                  <a:srgbClr val="4BAF31"/>
                </a:solidFill>
                <a:latin typeface="微软雅黑"/>
                <a:ea typeface="微软雅黑"/>
                <a:cs typeface="+mn-ea"/>
              </a:rPr>
              <a:t>调薪申请汇报</a:t>
            </a:r>
          </a:p>
        </p:txBody>
      </p:sp>
      <p:sp>
        <p:nvSpPr>
          <p:cNvPr id="34" name="TextBox 68"/>
          <p:cNvSpPr txBox="1"/>
          <p:nvPr/>
        </p:nvSpPr>
        <p:spPr>
          <a:xfrm>
            <a:off x="6792034" y="4872966"/>
            <a:ext cx="316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时间：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2021.3.12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" name="Freeform 9"/>
          <p:cNvSpPr>
            <a:spLocks noEditPoints="1"/>
          </p:cNvSpPr>
          <p:nvPr/>
        </p:nvSpPr>
        <p:spPr bwMode="auto">
          <a:xfrm>
            <a:off x="3469853" y="4869161"/>
            <a:ext cx="372969" cy="374537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4B7D"/>
          </a:solidFill>
          <a:ln>
            <a:noFill/>
          </a:ln>
        </p:spPr>
        <p:txBody>
          <a:bodyPr vert="horz" wrap="square" lIns="91404" tIns="45703" rIns="91404" bIns="45703" numCol="1" anchor="t" anchorCtr="0" compatLnSpc="1"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5B9BD5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3878813" y="4872966"/>
            <a:ext cx="254053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汇报人：宋玉彬</a:t>
            </a:r>
            <a:endParaRPr lang="en-US" altLang="zh-CN" b="0" kern="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7" name="Freeform 10"/>
          <p:cNvSpPr>
            <a:spLocks noChangeAspect="1" noEditPoints="1"/>
          </p:cNvSpPr>
          <p:nvPr/>
        </p:nvSpPr>
        <p:spPr bwMode="auto">
          <a:xfrm>
            <a:off x="6419343" y="4869300"/>
            <a:ext cx="372691" cy="37425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91404" tIns="45703" rIns="91404" bIns="45703" numCol="1" anchor="t" anchorCtr="0" compatLnSpc="1"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 animBg="1"/>
      <p:bldP spid="36" grpId="0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综合监管系统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264F41-EA5C-446D-9ED7-002497ED58B8}"/>
              </a:ext>
            </a:extLst>
          </p:cNvPr>
          <p:cNvGrpSpPr/>
          <p:nvPr/>
        </p:nvGrpSpPr>
        <p:grpSpPr>
          <a:xfrm>
            <a:off x="4841783" y="2090766"/>
            <a:ext cx="2514307" cy="3973053"/>
            <a:chOff x="3276426" y="2062054"/>
            <a:chExt cx="2673350" cy="42243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89C10858-A78C-48D8-84BB-8AC7B0EE940B}"/>
                </a:ext>
              </a:extLst>
            </p:cNvPr>
            <p:cNvGrpSpPr/>
            <p:nvPr/>
          </p:nvGrpSpPr>
          <p:grpSpPr>
            <a:xfrm>
              <a:off x="3276426" y="2062054"/>
              <a:ext cx="2673350" cy="3319845"/>
              <a:chOff x="3276426" y="2062054"/>
              <a:chExt cx="2673350" cy="3319845"/>
            </a:xfrm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xmlns="" id="{DACF4794-EE3B-454C-A5C1-8DB37F046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864" y="2062054"/>
                <a:ext cx="2527300" cy="892175"/>
              </a:xfrm>
              <a:custGeom>
                <a:avLst/>
                <a:gdLst>
                  <a:gd name="T0" fmla="*/ 674 w 674"/>
                  <a:gd name="T1" fmla="*/ 238 h 238"/>
                  <a:gd name="T2" fmla="*/ 337 w 674"/>
                  <a:gd name="T3" fmla="*/ 0 h 238"/>
                  <a:gd name="T4" fmla="*/ 0 w 674"/>
                  <a:gd name="T5" fmla="*/ 238 h 238"/>
                  <a:gd name="T6" fmla="*/ 674 w 674"/>
                  <a:gd name="T7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4" h="238">
                    <a:moveTo>
                      <a:pt x="674" y="238"/>
                    </a:moveTo>
                    <a:cubicBezTo>
                      <a:pt x="626" y="99"/>
                      <a:pt x="493" y="0"/>
                      <a:pt x="337" y="0"/>
                    </a:cubicBezTo>
                    <a:cubicBezTo>
                      <a:pt x="181" y="0"/>
                      <a:pt x="49" y="99"/>
                      <a:pt x="0" y="238"/>
                    </a:cubicBezTo>
                    <a:lnTo>
                      <a:pt x="674" y="2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>
                  <a:latin typeface="微软雅黑" pitchFamily="34" charset="-122"/>
                </a:endParaRPr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xmlns="" id="{6350948A-8E57-49A3-8956-1370C3BA7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426" y="3019698"/>
                <a:ext cx="2673350" cy="679450"/>
              </a:xfrm>
              <a:custGeom>
                <a:avLst/>
                <a:gdLst>
                  <a:gd name="T0" fmla="*/ 15 w 713"/>
                  <a:gd name="T1" fmla="*/ 0 h 181"/>
                  <a:gd name="T2" fmla="*/ 0 w 713"/>
                  <a:gd name="T3" fmla="*/ 103 h 181"/>
                  <a:gd name="T4" fmla="*/ 9 w 713"/>
                  <a:gd name="T5" fmla="*/ 181 h 181"/>
                  <a:gd name="T6" fmla="*/ 704 w 713"/>
                  <a:gd name="T7" fmla="*/ 181 h 181"/>
                  <a:gd name="T8" fmla="*/ 713 w 713"/>
                  <a:gd name="T9" fmla="*/ 103 h 181"/>
                  <a:gd name="T10" fmla="*/ 698 w 713"/>
                  <a:gd name="T11" fmla="*/ 0 h 181"/>
                  <a:gd name="T12" fmla="*/ 15 w 713"/>
                  <a:gd name="T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3" h="181">
                    <a:moveTo>
                      <a:pt x="15" y="0"/>
                    </a:moveTo>
                    <a:cubicBezTo>
                      <a:pt x="5" y="33"/>
                      <a:pt x="0" y="67"/>
                      <a:pt x="0" y="103"/>
                    </a:cubicBezTo>
                    <a:cubicBezTo>
                      <a:pt x="0" y="130"/>
                      <a:pt x="3" y="156"/>
                      <a:pt x="9" y="181"/>
                    </a:cubicBezTo>
                    <a:cubicBezTo>
                      <a:pt x="704" y="181"/>
                      <a:pt x="704" y="181"/>
                      <a:pt x="704" y="181"/>
                    </a:cubicBezTo>
                    <a:cubicBezTo>
                      <a:pt x="710" y="156"/>
                      <a:pt x="713" y="130"/>
                      <a:pt x="713" y="103"/>
                    </a:cubicBezTo>
                    <a:cubicBezTo>
                      <a:pt x="713" y="67"/>
                      <a:pt x="708" y="33"/>
                      <a:pt x="698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>
                  <a:latin typeface="微软雅黑" pitchFamily="34" charset="-122"/>
                </a:endParaRP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0B9C116A-9375-438D-ABBC-394EDA30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876" y="3770586"/>
                <a:ext cx="2584450" cy="677863"/>
              </a:xfrm>
              <a:custGeom>
                <a:avLst/>
                <a:gdLst>
                  <a:gd name="T0" fmla="*/ 0 w 689"/>
                  <a:gd name="T1" fmla="*/ 0 h 181"/>
                  <a:gd name="T2" fmla="*/ 119 w 689"/>
                  <a:gd name="T3" fmla="*/ 181 h 181"/>
                  <a:gd name="T4" fmla="*/ 570 w 689"/>
                  <a:gd name="T5" fmla="*/ 181 h 181"/>
                  <a:gd name="T6" fmla="*/ 689 w 689"/>
                  <a:gd name="T7" fmla="*/ 0 h 181"/>
                  <a:gd name="T8" fmla="*/ 0 w 689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181">
                    <a:moveTo>
                      <a:pt x="0" y="0"/>
                    </a:moveTo>
                    <a:cubicBezTo>
                      <a:pt x="20" y="72"/>
                      <a:pt x="62" y="135"/>
                      <a:pt x="119" y="181"/>
                    </a:cubicBezTo>
                    <a:cubicBezTo>
                      <a:pt x="570" y="181"/>
                      <a:pt x="570" y="181"/>
                      <a:pt x="570" y="181"/>
                    </a:cubicBezTo>
                    <a:cubicBezTo>
                      <a:pt x="627" y="135"/>
                      <a:pt x="669" y="72"/>
                      <a:pt x="68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>
                  <a:latin typeface="微软雅黑" pitchFamily="34" charset="-122"/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941EF740-4960-4256-A37C-DC6D3FC17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176" y="4519886"/>
                <a:ext cx="1582738" cy="862013"/>
              </a:xfrm>
              <a:custGeom>
                <a:avLst/>
                <a:gdLst>
                  <a:gd name="T0" fmla="*/ 0 w 422"/>
                  <a:gd name="T1" fmla="*/ 0 h 230"/>
                  <a:gd name="T2" fmla="*/ 105 w 422"/>
                  <a:gd name="T3" fmla="*/ 230 h 230"/>
                  <a:gd name="T4" fmla="*/ 316 w 422"/>
                  <a:gd name="T5" fmla="*/ 230 h 230"/>
                  <a:gd name="T6" fmla="*/ 316 w 422"/>
                  <a:gd name="T7" fmla="*/ 229 h 230"/>
                  <a:gd name="T8" fmla="*/ 422 w 422"/>
                  <a:gd name="T9" fmla="*/ 0 h 230"/>
                  <a:gd name="T10" fmla="*/ 0 w 422"/>
                  <a:gd name="T1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230">
                    <a:moveTo>
                      <a:pt x="0" y="0"/>
                    </a:moveTo>
                    <a:cubicBezTo>
                      <a:pt x="81" y="92"/>
                      <a:pt x="101" y="180"/>
                      <a:pt x="105" y="230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16" y="229"/>
                      <a:pt x="316" y="229"/>
                      <a:pt x="316" y="229"/>
                    </a:cubicBezTo>
                    <a:cubicBezTo>
                      <a:pt x="321" y="179"/>
                      <a:pt x="341" y="91"/>
                      <a:pt x="4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>
                  <a:latin typeface="微软雅黑" pitchFamily="34" charset="-122"/>
                </a:endParaRPr>
              </a:p>
            </p:txBody>
          </p:sp>
        </p:grpSp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xmlns="" id="{39B3023D-B9C6-4F0B-8477-45C070A2B8D2}"/>
                </a:ext>
              </a:extLst>
            </p:cNvPr>
            <p:cNvSpPr/>
            <p:nvPr/>
          </p:nvSpPr>
          <p:spPr>
            <a:xfrm>
              <a:off x="4139952" y="5435699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微软雅黑" pitchFamily="34" charset="-122"/>
              </a:endParaRPr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xmlns="" id="{1E98E53B-E5ED-4C1D-8165-A2D94D5F6963}"/>
                </a:ext>
              </a:extLst>
            </p:cNvPr>
            <p:cNvSpPr/>
            <p:nvPr/>
          </p:nvSpPr>
          <p:spPr>
            <a:xfrm>
              <a:off x="4139952" y="5626545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微软雅黑" pitchFamily="34" charset="-122"/>
              </a:endParaRPr>
            </a:p>
          </p:txBody>
        </p:sp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xmlns="" id="{92511BFC-5DDE-45D3-A38F-E3923294CB66}"/>
                </a:ext>
              </a:extLst>
            </p:cNvPr>
            <p:cNvSpPr/>
            <p:nvPr/>
          </p:nvSpPr>
          <p:spPr>
            <a:xfrm>
              <a:off x="4139952" y="5817391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微软雅黑" pitchFamily="34" charset="-122"/>
              </a:endParaRPr>
            </a:p>
          </p:txBody>
        </p:sp>
        <p:sp>
          <p:nvSpPr>
            <p:cNvPr id="8" name="Pie 15">
              <a:extLst>
                <a:ext uri="{FF2B5EF4-FFF2-40B4-BE49-F238E27FC236}">
                  <a16:creationId xmlns:a16="http://schemas.microsoft.com/office/drawing/2014/main" xmlns="" id="{83415234-ED63-46A0-B512-160CBBB9CE0D}"/>
                </a:ext>
              </a:extLst>
            </p:cNvPr>
            <p:cNvSpPr/>
            <p:nvPr/>
          </p:nvSpPr>
          <p:spPr>
            <a:xfrm>
              <a:off x="4237274" y="6020082"/>
              <a:ext cx="767752" cy="266340"/>
            </a:xfrm>
            <a:custGeom>
              <a:avLst/>
              <a:gdLst/>
              <a:ahLst/>
              <a:cxnLst/>
              <a:rect l="l" t="t" r="r" b="b"/>
              <a:pathLst>
                <a:path w="767752" h="266340">
                  <a:moveTo>
                    <a:pt x="0" y="0"/>
                  </a:moveTo>
                  <a:lnTo>
                    <a:pt x="767752" y="0"/>
                  </a:lnTo>
                  <a:cubicBezTo>
                    <a:pt x="710256" y="155254"/>
                    <a:pt x="560936" y="265549"/>
                    <a:pt x="385613" y="266336"/>
                  </a:cubicBezTo>
                  <a:cubicBezTo>
                    <a:pt x="209014" y="267129"/>
                    <a:pt x="57798" y="15658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微软雅黑" pitchFamily="34" charset="-122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8085C1-3437-4065-90CB-03F26C3251C3}"/>
              </a:ext>
            </a:extLst>
          </p:cNvPr>
          <p:cNvSpPr txBox="1"/>
          <p:nvPr/>
        </p:nvSpPr>
        <p:spPr>
          <a:xfrm>
            <a:off x="8204493" y="2480554"/>
            <a:ext cx="307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实现接口数据共享动态检测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电子政务审批案件数据接入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实现用户要求的各种前端界面效果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030C261-4BF1-4F53-A262-B84114A74A0A}"/>
              </a:ext>
            </a:extLst>
          </p:cNvPr>
          <p:cNvSpPr txBox="1"/>
          <p:nvPr/>
        </p:nvSpPr>
        <p:spPr>
          <a:xfrm>
            <a:off x="1382734" y="2463650"/>
            <a:ext cx="3263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负责维护综合监管项目的前端视图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新增功能的数据可视化渲染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前端图标、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框架等资源部署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5" name="Parallelogram 30">
            <a:extLst>
              <a:ext uri="{FF2B5EF4-FFF2-40B4-BE49-F238E27FC236}">
                <a16:creationId xmlns:a16="http://schemas.microsoft.com/office/drawing/2014/main" xmlns="" id="{B8451548-252D-45D8-90DA-70BE705D8CD3}"/>
              </a:ext>
            </a:extLst>
          </p:cNvPr>
          <p:cNvSpPr/>
          <p:nvPr/>
        </p:nvSpPr>
        <p:spPr>
          <a:xfrm flipH="1">
            <a:off x="5923334" y="463146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微软雅黑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632B0BF5-0A7A-4423-ACC6-74E0134B50C8}"/>
              </a:ext>
            </a:extLst>
          </p:cNvPr>
          <p:cNvCxnSpPr/>
          <p:nvPr/>
        </p:nvCxnSpPr>
        <p:spPr>
          <a:xfrm>
            <a:off x="3218855" y="34921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5842904" y="3786536"/>
            <a:ext cx="501613" cy="5022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latin typeface="微软雅黑" pitchFamily="34" charset="-122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5877901" y="3086219"/>
            <a:ext cx="470817" cy="41305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latin typeface="微软雅黑" pitchFamily="34" charset="-122"/>
            </a:endParaRPr>
          </a:p>
        </p:txBody>
      </p:sp>
      <p:sp>
        <p:nvSpPr>
          <p:cNvPr id="5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5848403" y="2348880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4838527C-FDB6-4BD4-96BF-4E10F6B63131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6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前端技术引进</a:t>
            </a:r>
            <a:endParaRPr lang="zh-CN" altLang="zh-CN" sz="1800" b="1" kern="100" dirty="0">
              <a:effectLst/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B8E8A4CA-DD82-49C8-B423-F729A0EE631E}"/>
              </a:ext>
            </a:extLst>
          </p:cNvPr>
          <p:cNvSpPr/>
          <p:nvPr/>
        </p:nvSpPr>
        <p:spPr>
          <a:xfrm>
            <a:off x="3176" y="2265297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微软雅黑" pitchFamily="34" charset="-12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50D090D2-9E51-4FEB-B78E-C3D6ECE7BDC8}"/>
              </a:ext>
            </a:extLst>
          </p:cNvPr>
          <p:cNvSpPr/>
          <p:nvPr/>
        </p:nvSpPr>
        <p:spPr>
          <a:xfrm>
            <a:off x="3176" y="2944367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B9B25DA7-413B-4FF6-B327-DD67F324936B}"/>
              </a:ext>
            </a:extLst>
          </p:cNvPr>
          <p:cNvSpPr/>
          <p:nvPr/>
        </p:nvSpPr>
        <p:spPr>
          <a:xfrm>
            <a:off x="3176" y="3623435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21114903-2C07-4985-A273-E760459844B7}"/>
              </a:ext>
            </a:extLst>
          </p:cNvPr>
          <p:cNvSpPr/>
          <p:nvPr/>
        </p:nvSpPr>
        <p:spPr>
          <a:xfrm>
            <a:off x="3176" y="4302506"/>
            <a:ext cx="8568003" cy="626101"/>
          </a:xfrm>
          <a:custGeom>
            <a:avLst/>
            <a:gdLst>
              <a:gd name="connsiteX0" fmla="*/ 0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19605 w 8568003"/>
              <a:gd name="connsiteY3" fmla="*/ 626101 h 626101"/>
              <a:gd name="connsiteX4" fmla="*/ 2914304 w 8568003"/>
              <a:gd name="connsiteY4" fmla="*/ 599846 h 626101"/>
              <a:gd name="connsiteX5" fmla="*/ 2838852 w 8568003"/>
              <a:gd name="connsiteY5" fmla="*/ 549833 h 626101"/>
              <a:gd name="connsiteX6" fmla="*/ 2213584 w 8568003"/>
              <a:gd name="connsiteY6" fmla="*/ 549833 h 626101"/>
              <a:gd name="connsiteX7" fmla="*/ 2138132 w 8568003"/>
              <a:gd name="connsiteY7" fmla="*/ 599846 h 626101"/>
              <a:gd name="connsiteX8" fmla="*/ 2132832 w 8568003"/>
              <a:gd name="connsiteY8" fmla="*/ 626101 h 626101"/>
              <a:gd name="connsiteX9" fmla="*/ 0 w 8568003"/>
              <a:gd name="connsiteY9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8003" h="626101">
                <a:moveTo>
                  <a:pt x="0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19605" y="626101"/>
                </a:lnTo>
                <a:lnTo>
                  <a:pt x="2914304" y="599846"/>
                </a:lnTo>
                <a:cubicBezTo>
                  <a:pt x="2901873" y="570456"/>
                  <a:pt x="2872771" y="549833"/>
                  <a:pt x="2838852" y="549833"/>
                </a:cubicBezTo>
                <a:lnTo>
                  <a:pt x="2213584" y="549833"/>
                </a:lnTo>
                <a:cubicBezTo>
                  <a:pt x="2179666" y="549833"/>
                  <a:pt x="2150563" y="570456"/>
                  <a:pt x="2138132" y="599846"/>
                </a:cubicBezTo>
                <a:lnTo>
                  <a:pt x="2132832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B5730466-D160-4E6F-B3C8-BDEABF8CF3A5}"/>
              </a:ext>
            </a:extLst>
          </p:cNvPr>
          <p:cNvSpPr/>
          <p:nvPr/>
        </p:nvSpPr>
        <p:spPr>
          <a:xfrm>
            <a:off x="3176" y="4981573"/>
            <a:ext cx="8568003" cy="626101"/>
          </a:xfrm>
          <a:custGeom>
            <a:avLst/>
            <a:gdLst>
              <a:gd name="connsiteX0" fmla="*/ 2920739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20739 w 8568003"/>
              <a:gd name="connsiteY3" fmla="*/ 626101 h 626101"/>
              <a:gd name="connsiteX4" fmla="*/ 0 w 8568003"/>
              <a:gd name="connsiteY4" fmla="*/ 0 h 626101"/>
              <a:gd name="connsiteX5" fmla="*/ 2131697 w 8568003"/>
              <a:gd name="connsiteY5" fmla="*/ 0 h 626101"/>
              <a:gd name="connsiteX6" fmla="*/ 2131697 w 8568003"/>
              <a:gd name="connsiteY6" fmla="*/ 626101 h 626101"/>
              <a:gd name="connsiteX7" fmla="*/ 0 w 8568003"/>
              <a:gd name="connsiteY7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8003" h="626101">
                <a:moveTo>
                  <a:pt x="2920739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20739" y="626101"/>
                </a:lnTo>
                <a:close/>
                <a:moveTo>
                  <a:pt x="0" y="0"/>
                </a:moveTo>
                <a:lnTo>
                  <a:pt x="2131697" y="0"/>
                </a:lnTo>
                <a:lnTo>
                  <a:pt x="2131697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85ACA938-E7E5-4BA9-A9D1-6A1AFB52F22E}"/>
              </a:ext>
            </a:extLst>
          </p:cNvPr>
          <p:cNvSpPr/>
          <p:nvPr/>
        </p:nvSpPr>
        <p:spPr>
          <a:xfrm>
            <a:off x="8559377" y="2670600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7AB8A12E-CB09-41A5-8B6F-0794B4AA7440}"/>
              </a:ext>
            </a:extLst>
          </p:cNvPr>
          <p:cNvSpPr/>
          <p:nvPr/>
        </p:nvSpPr>
        <p:spPr>
          <a:xfrm>
            <a:off x="8559377" y="3527954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软雅黑" pitchFamily="34" charset="-122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6E24E706-4A07-4B90-A2B8-D41EEA20EA67}"/>
              </a:ext>
            </a:extLst>
          </p:cNvPr>
          <p:cNvSpPr/>
          <p:nvPr/>
        </p:nvSpPr>
        <p:spPr>
          <a:xfrm>
            <a:off x="8557279" y="4302360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29E7E34A-F7AE-40A5-A268-42DC630783DB}"/>
              </a:ext>
            </a:extLst>
          </p:cNvPr>
          <p:cNvSpPr/>
          <p:nvPr/>
        </p:nvSpPr>
        <p:spPr>
          <a:xfrm>
            <a:off x="8559382" y="4984495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BBC133DE-CA96-424A-B585-25F034113368}"/>
              </a:ext>
            </a:extLst>
          </p:cNvPr>
          <p:cNvSpPr/>
          <p:nvPr/>
        </p:nvSpPr>
        <p:spPr>
          <a:xfrm>
            <a:off x="8559381" y="1808069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微软雅黑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CB46CB3-3DD9-465E-B888-24E8DD6C80C3}"/>
              </a:ext>
            </a:extLst>
          </p:cNvPr>
          <p:cNvSpPr/>
          <p:nvPr/>
        </p:nvSpPr>
        <p:spPr>
          <a:xfrm>
            <a:off x="10041906" y="1838157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0CB21E-6B75-4114-96E9-E4622CDEDCF9}"/>
              </a:ext>
            </a:extLst>
          </p:cNvPr>
          <p:cNvSpPr/>
          <p:nvPr/>
        </p:nvSpPr>
        <p:spPr>
          <a:xfrm>
            <a:off x="10041906" y="2696261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7A7E302-1EDA-4CD5-AC06-E4C9B1675459}"/>
              </a:ext>
            </a:extLst>
          </p:cNvPr>
          <p:cNvSpPr/>
          <p:nvPr/>
        </p:nvSpPr>
        <p:spPr>
          <a:xfrm>
            <a:off x="10041906" y="3554365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A48B02D-FD92-410D-B762-50D5F1E85A10}"/>
              </a:ext>
            </a:extLst>
          </p:cNvPr>
          <p:cNvSpPr/>
          <p:nvPr/>
        </p:nvSpPr>
        <p:spPr>
          <a:xfrm>
            <a:off x="10041906" y="4412469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7BFB14D-9B07-43C1-8AC8-CE8C9773C0FD}"/>
              </a:ext>
            </a:extLst>
          </p:cNvPr>
          <p:cNvSpPr/>
          <p:nvPr/>
        </p:nvSpPr>
        <p:spPr>
          <a:xfrm>
            <a:off x="10041906" y="5270573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B284E9D-1AC3-475C-A476-6817DF6BEF61}"/>
              </a:ext>
            </a:extLst>
          </p:cNvPr>
          <p:cNvSpPr txBox="1"/>
          <p:nvPr/>
        </p:nvSpPr>
        <p:spPr>
          <a:xfrm>
            <a:off x="3096570" y="5070973"/>
            <a:ext cx="5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566165-6EF0-47E2-9AA2-6227B2B69953}"/>
              </a:ext>
            </a:extLst>
          </p:cNvPr>
          <p:cNvSpPr txBox="1"/>
          <p:nvPr/>
        </p:nvSpPr>
        <p:spPr>
          <a:xfrm>
            <a:off x="4656844" y="5069743"/>
            <a:ext cx="38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Decloud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支持手机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ko-KR" altLang="en-US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023F75-B938-48E0-96B7-8F42D81867A0}"/>
              </a:ext>
            </a:extLst>
          </p:cNvPr>
          <p:cNvSpPr txBox="1"/>
          <p:nvPr/>
        </p:nvSpPr>
        <p:spPr>
          <a:xfrm>
            <a:off x="3096570" y="4391596"/>
            <a:ext cx="5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9048FE-1ABD-4770-BAA6-56AD5A2CE5C6}"/>
              </a:ext>
            </a:extLst>
          </p:cNvPr>
          <p:cNvSpPr txBox="1"/>
          <p:nvPr/>
        </p:nvSpPr>
        <p:spPr>
          <a:xfrm>
            <a:off x="3876280" y="4409704"/>
            <a:ext cx="50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充分利用个人服务器资源为项目开发给予支持</a:t>
            </a:r>
            <a:endParaRPr lang="ko-KR" altLang="en-US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A414E2A-8D5D-4C9F-A1CE-378CAE9441BF}"/>
              </a:ext>
            </a:extLst>
          </p:cNvPr>
          <p:cNvSpPr txBox="1"/>
          <p:nvPr/>
        </p:nvSpPr>
        <p:spPr>
          <a:xfrm>
            <a:off x="3096570" y="3712220"/>
            <a:ext cx="5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AF6EC4A-1972-4256-8ADE-39CD3F835F13}"/>
              </a:ext>
            </a:extLst>
          </p:cNvPr>
          <p:cNvSpPr txBox="1"/>
          <p:nvPr/>
        </p:nvSpPr>
        <p:spPr>
          <a:xfrm>
            <a:off x="4656844" y="3711605"/>
            <a:ext cx="454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优秀的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框架（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EasyUI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Layui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iView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等）</a:t>
            </a:r>
            <a:endParaRPr lang="ko-KR" altLang="en-US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1904F63-32FA-451C-8E3C-8AE1C1EBB5BA}"/>
              </a:ext>
            </a:extLst>
          </p:cNvPr>
          <p:cNvSpPr txBox="1"/>
          <p:nvPr/>
        </p:nvSpPr>
        <p:spPr>
          <a:xfrm>
            <a:off x="2673417" y="3032844"/>
            <a:ext cx="5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7B6BCC6-0EA6-4EC3-B1C2-824EC90B01DD}"/>
              </a:ext>
            </a:extLst>
          </p:cNvPr>
          <p:cNvSpPr txBox="1"/>
          <p:nvPr/>
        </p:nvSpPr>
        <p:spPr>
          <a:xfrm>
            <a:off x="4761694" y="3050113"/>
            <a:ext cx="32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便于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新平台的开发</a:t>
            </a:r>
            <a:endParaRPr lang="ko-KR" altLang="en-US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23D7A8-CEBC-4768-973F-FD18ACCA0DE3}"/>
              </a:ext>
            </a:extLst>
          </p:cNvPr>
          <p:cNvSpPr txBox="1"/>
          <p:nvPr/>
        </p:nvSpPr>
        <p:spPr>
          <a:xfrm>
            <a:off x="2250265" y="2353468"/>
            <a:ext cx="5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8B6A4F-6687-484A-95A8-D01BF1E28F1A}"/>
              </a:ext>
            </a:extLst>
          </p:cNvPr>
          <p:cNvSpPr txBox="1"/>
          <p:nvPr/>
        </p:nvSpPr>
        <p:spPr>
          <a:xfrm>
            <a:off x="3851977" y="2388908"/>
            <a:ext cx="50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良好的数据可视化解决方案（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harts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ko-KR" altLang="en-US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80F02691-1A33-4E31-B740-8C89B6CE4CEE}"/>
              </a:ext>
            </a:extLst>
          </p:cNvPr>
          <p:cNvSpPr/>
          <p:nvPr/>
        </p:nvSpPr>
        <p:spPr>
          <a:xfrm rot="18900000">
            <a:off x="10370505" y="2037948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30" name="Trapezoid 10">
            <a:extLst>
              <a:ext uri="{FF2B5EF4-FFF2-40B4-BE49-F238E27FC236}">
                <a16:creationId xmlns:a16="http://schemas.microsoft.com/office/drawing/2014/main" xmlns="" id="{C5047439-98A8-48A2-9A1A-9EF8E38D2EBF}"/>
              </a:ext>
            </a:extLst>
          </p:cNvPr>
          <p:cNvSpPr/>
          <p:nvPr/>
        </p:nvSpPr>
        <p:spPr>
          <a:xfrm>
            <a:off x="10424858" y="4585489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31" name="Rounded Rectangle 13">
            <a:extLst>
              <a:ext uri="{FF2B5EF4-FFF2-40B4-BE49-F238E27FC236}">
                <a16:creationId xmlns:a16="http://schemas.microsoft.com/office/drawing/2014/main" xmlns="" id="{3BAC4B5E-46D4-42FF-A4C2-970C490AE9B5}"/>
              </a:ext>
            </a:extLst>
          </p:cNvPr>
          <p:cNvSpPr/>
          <p:nvPr/>
        </p:nvSpPr>
        <p:spPr>
          <a:xfrm>
            <a:off x="10426082" y="5441561"/>
            <a:ext cx="433238" cy="43922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1948C9A-2683-41BC-A447-7146DE557FF0}"/>
              </a:ext>
            </a:extLst>
          </p:cNvPr>
          <p:cNvSpPr/>
          <p:nvPr/>
        </p:nvSpPr>
        <p:spPr>
          <a:xfrm>
            <a:off x="326705" y="2232547"/>
            <a:ext cx="4397257" cy="3407874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10352202" y="2840206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10379940" y="3709789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软雅黑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A9DFD0EA-05CC-40CD-A49B-F4A9C0E26AE5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xmlns="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xmlns="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工作收获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7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F5DD8A98-A358-46B7-878D-183A19A60B9F}"/>
              </a:ext>
            </a:extLst>
          </p:cNvPr>
          <p:cNvCxnSpPr>
            <a:cxnSpLocks/>
          </p:cNvCxnSpPr>
          <p:nvPr/>
        </p:nvCxnSpPr>
        <p:spPr>
          <a:xfrm flipH="1" flipV="1">
            <a:off x="4636281" y="5014077"/>
            <a:ext cx="1485872" cy="4682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19B4AD5-F20B-4985-8EF0-435FEF44CC30}"/>
              </a:ext>
            </a:extLst>
          </p:cNvPr>
          <p:cNvCxnSpPr>
            <a:cxnSpLocks/>
          </p:cNvCxnSpPr>
          <p:nvPr/>
        </p:nvCxnSpPr>
        <p:spPr>
          <a:xfrm flipH="1" flipV="1">
            <a:off x="5512930" y="4149082"/>
            <a:ext cx="586247" cy="13247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46417A52-905B-471D-9DEC-554ED2258115}"/>
              </a:ext>
            </a:extLst>
          </p:cNvPr>
          <p:cNvCxnSpPr>
            <a:cxnSpLocks/>
          </p:cNvCxnSpPr>
          <p:nvPr/>
        </p:nvCxnSpPr>
        <p:spPr>
          <a:xfrm flipV="1">
            <a:off x="6114436" y="4149084"/>
            <a:ext cx="670983" cy="13053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3587993-7F3A-461D-BDBC-D9E76F6E26A6}"/>
              </a:ext>
            </a:extLst>
          </p:cNvPr>
          <p:cNvCxnSpPr>
            <a:cxnSpLocks/>
          </p:cNvCxnSpPr>
          <p:nvPr/>
        </p:nvCxnSpPr>
        <p:spPr>
          <a:xfrm flipV="1">
            <a:off x="6099177" y="5014076"/>
            <a:ext cx="1536791" cy="4823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E744ED3-8410-4B17-932E-CAE9EF47B06D}"/>
              </a:ext>
            </a:extLst>
          </p:cNvPr>
          <p:cNvGrpSpPr/>
          <p:nvPr/>
        </p:nvGrpSpPr>
        <p:grpSpPr>
          <a:xfrm>
            <a:off x="5379175" y="4656208"/>
            <a:ext cx="1440000" cy="1454400"/>
            <a:chOff x="3860031" y="4628834"/>
            <a:chExt cx="1440000" cy="145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059B0F2D-E162-4BA1-991E-0680E51B3711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477252-5CFE-41F9-A366-BB86ADAAF2AC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562621A-495D-40AC-A193-B92A416DCED3}"/>
              </a:ext>
            </a:extLst>
          </p:cNvPr>
          <p:cNvGrpSpPr/>
          <p:nvPr/>
        </p:nvGrpSpPr>
        <p:grpSpPr>
          <a:xfrm>
            <a:off x="5463056" y="5014078"/>
            <a:ext cx="1264150" cy="624931"/>
            <a:chOff x="3233965" y="1845713"/>
            <a:chExt cx="1411228" cy="6249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255A75-A189-4759-A6ED-6ACE01364985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B63B7D8-28A6-4160-8348-ED41D56EABEB}"/>
                </a:ext>
              </a:extLst>
            </p:cNvPr>
            <p:cNvSpPr txBox="1"/>
            <p:nvPr/>
          </p:nvSpPr>
          <p:spPr>
            <a:xfrm>
              <a:off x="3242995" y="1885869"/>
              <a:ext cx="1402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work</a:t>
              </a:r>
              <a:endParaRPr lang="ko-KR" altLang="en-US" sz="3200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BCB9923-AC0E-4AE9-818A-F9546674B47C}"/>
              </a:ext>
            </a:extLst>
          </p:cNvPr>
          <p:cNvGrpSpPr/>
          <p:nvPr/>
        </p:nvGrpSpPr>
        <p:grpSpPr>
          <a:xfrm>
            <a:off x="8955657" y="4129507"/>
            <a:ext cx="2430584" cy="1188121"/>
            <a:chOff x="2551706" y="4283314"/>
            <a:chExt cx="1277747" cy="11881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C1361A6-B72A-4DF2-8E40-76CD4F99D16F}"/>
                </a:ext>
              </a:extLst>
            </p:cNvPr>
            <p:cNvSpPr txBox="1"/>
            <p:nvPr/>
          </p:nvSpPr>
          <p:spPr>
            <a:xfrm>
              <a:off x="2565145" y="4640438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由初期的纯前端技术人员转变为可以胜任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设计的部分工作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5EE33DB-9EED-4581-A1FB-CEA81BF18741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审美能力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B595AD6-B54D-4871-AC13-157BF55E8F93}"/>
              </a:ext>
            </a:extLst>
          </p:cNvPr>
          <p:cNvGrpSpPr/>
          <p:nvPr/>
        </p:nvGrpSpPr>
        <p:grpSpPr>
          <a:xfrm>
            <a:off x="6896596" y="1776298"/>
            <a:ext cx="3091011" cy="1201208"/>
            <a:chOff x="2551708" y="4283314"/>
            <a:chExt cx="2089803" cy="12012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1EF56A1-4B8F-4668-BAD6-7E93AE10771A}"/>
                </a:ext>
              </a:extLst>
            </p:cNvPr>
            <p:cNvSpPr txBox="1"/>
            <p:nvPr/>
          </p:nvSpPr>
          <p:spPr>
            <a:xfrm>
              <a:off x="2564852" y="4653525"/>
              <a:ext cx="2076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加入公司以来，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由于初次接触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到登记系统。目前，对登记系统部分业务有了初步的了解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E4BA489-4AB7-4834-93C8-9341D9CE0B4B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了解登记系统业务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83C4547-3680-40E8-8AD0-7EFB064D3C9A}"/>
              </a:ext>
            </a:extLst>
          </p:cNvPr>
          <p:cNvGrpSpPr/>
          <p:nvPr/>
        </p:nvGrpSpPr>
        <p:grpSpPr>
          <a:xfrm>
            <a:off x="2327678" y="1776298"/>
            <a:ext cx="3051496" cy="1404111"/>
            <a:chOff x="2551708" y="4283314"/>
            <a:chExt cx="2089548" cy="14041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1DC74F0-D0F3-4E04-9545-8895EF14D9C5}"/>
                </a:ext>
              </a:extLst>
            </p:cNvPr>
            <p:cNvSpPr txBox="1"/>
            <p:nvPr/>
          </p:nvSpPr>
          <p:spPr>
            <a:xfrm>
              <a:off x="2564597" y="4610207"/>
              <a:ext cx="20766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能够和后端同事快速地完成日常项目任务的开发，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与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技术支持部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同事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共同完成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GIS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项目的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开发和部署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56D792-6569-40F8-A8A1-FD3117AFF4F3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团队协作能力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B9BAC53-6D2D-4C76-8DF1-512C963F2A9C}"/>
              </a:ext>
            </a:extLst>
          </p:cNvPr>
          <p:cNvGrpSpPr/>
          <p:nvPr/>
        </p:nvGrpSpPr>
        <p:grpSpPr>
          <a:xfrm>
            <a:off x="755639" y="4129507"/>
            <a:ext cx="2446925" cy="1674483"/>
            <a:chOff x="2533211" y="4283314"/>
            <a:chExt cx="1272056" cy="1674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AB3FB48-2FF9-4A6F-A41D-31754E9D50F7}"/>
                </a:ext>
              </a:extLst>
            </p:cNvPr>
            <p:cNvSpPr txBox="1"/>
            <p:nvPr/>
          </p:nvSpPr>
          <p:spPr>
            <a:xfrm>
              <a:off x="2533211" y="4634358"/>
              <a:ext cx="12643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由之前的纯前端技术能力成长为对后台语言有了初步的了解，并且审美在领导的培养下有了明显提升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29F87C9-4E04-4733-A1CA-598CFFB5015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技术学习能力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5" name="그룹 1">
            <a:extLst>
              <a:ext uri="{FF2B5EF4-FFF2-40B4-BE49-F238E27FC236}">
                <a16:creationId xmlns:a16="http://schemas.microsoft.com/office/drawing/2014/main" xmlns="" id="{DD77AD07-C884-4E8A-AB4D-10C38A7361ED}"/>
              </a:ext>
            </a:extLst>
          </p:cNvPr>
          <p:cNvGrpSpPr/>
          <p:nvPr/>
        </p:nvGrpSpPr>
        <p:grpSpPr>
          <a:xfrm>
            <a:off x="3388255" y="2905960"/>
            <a:ext cx="5421845" cy="5421845"/>
            <a:chOff x="3677380" y="3068960"/>
            <a:chExt cx="4860000" cy="4860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2CA19BD-146E-41E1-B164-281944ED4FDA}"/>
                </a:ext>
              </a:extLst>
            </p:cNvPr>
            <p:cNvGrpSpPr/>
            <p:nvPr/>
          </p:nvGrpSpPr>
          <p:grpSpPr>
            <a:xfrm>
              <a:off x="3677380" y="3068960"/>
              <a:ext cx="4860000" cy="4860000"/>
              <a:chOff x="2153380" y="3033496"/>
              <a:chExt cx="4860000" cy="4860000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xmlns="" id="{D07916ED-3328-4A2E-8E96-F43D74D3D7BB}"/>
                  </a:ext>
                </a:extLst>
              </p:cNvPr>
              <p:cNvSpPr/>
              <p:nvPr/>
            </p:nvSpPr>
            <p:spPr>
              <a:xfrm>
                <a:off x="2153380" y="3033496"/>
                <a:ext cx="4860000" cy="4860000"/>
              </a:xfrm>
              <a:prstGeom prst="blockArc">
                <a:avLst>
                  <a:gd name="adj1" fmla="val 10699449"/>
                  <a:gd name="adj2" fmla="val 88847"/>
                  <a:gd name="adj3" fmla="val 1829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xmlns="" id="{59F4CE22-0BB3-4A98-9074-9F256A955B64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1" name="Block Arc 40">
                <a:extLst>
                  <a:ext uri="{FF2B5EF4-FFF2-40B4-BE49-F238E27FC236}">
                    <a16:creationId xmlns:a16="http://schemas.microsoft.com/office/drawing/2014/main" xmlns="" id="{A3835D83-CA45-4A1E-85E7-41AD790E649C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41718"/>
                  <a:gd name="adj3" fmla="val 165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xmlns="" id="{38A45F1F-DA0B-4CC4-BF4A-6C4BF35F4F41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xmlns="" id="{C5328D6E-7B7D-443F-8CF4-31256CC10993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58910"/>
                  <a:gd name="adj3" fmla="val 1654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latin typeface="微软雅黑" pitchFamily="34" charset="-122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618B5DE8-57C0-4394-B5E4-ACA7048C1C17}"/>
                </a:ext>
              </a:extLst>
            </p:cNvPr>
            <p:cNvGrpSpPr/>
            <p:nvPr/>
          </p:nvGrpSpPr>
          <p:grpSpPr>
            <a:xfrm rot="20256612">
              <a:off x="4673556" y="3645547"/>
              <a:ext cx="1909067" cy="1301797"/>
              <a:chOff x="6124093" y="2606705"/>
              <a:chExt cx="1909067" cy="130179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A043096-F530-48AF-8C83-761D14629761}"/>
                  </a:ext>
                </a:extLst>
              </p:cNvPr>
              <p:cNvSpPr txBox="1"/>
              <p:nvPr/>
            </p:nvSpPr>
            <p:spPr>
              <a:xfrm>
                <a:off x="6124093" y="2606705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团队协作能力</a:t>
                </a:r>
                <a:endParaRPr lang="ko-KR" altLang="en-US" b="1" dirty="0">
                  <a:solidFill>
                    <a:schemeClr val="bg1"/>
                  </a:solidFill>
                  <a:latin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FD31A8A-8F31-4B46-9B7C-091609FE3F93}"/>
                  </a:ext>
                </a:extLst>
              </p:cNvPr>
              <p:cNvSpPr txBox="1"/>
              <p:nvPr/>
            </p:nvSpPr>
            <p:spPr>
              <a:xfrm>
                <a:off x="6137615" y="27865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latin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741A5CA-EB45-4AE0-A0F1-5D5DB643D1E0}"/>
                </a:ext>
              </a:extLst>
            </p:cNvPr>
            <p:cNvSpPr txBox="1"/>
            <p:nvPr/>
          </p:nvSpPr>
          <p:spPr>
            <a:xfrm rot="1392064">
              <a:off x="5718712" y="3654902"/>
              <a:ext cx="1895545" cy="112193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4013365"/>
                </a:avLst>
              </a:prstTxWarp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了解登系统业务</a:t>
              </a:r>
              <a:endParaRPr lang="ko-KR" altLang="en-US" b="1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A13F0A0-0A5A-447E-8665-D719BC6BFD66}"/>
                </a:ext>
              </a:extLst>
            </p:cNvPr>
            <p:cNvSpPr txBox="1"/>
            <p:nvPr/>
          </p:nvSpPr>
          <p:spPr>
            <a:xfrm rot="3959906">
              <a:off x="6501114" y="4419056"/>
              <a:ext cx="1895545" cy="112193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4013365"/>
                </a:avLst>
              </a:prstTxWarp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审美能力</a:t>
              </a:r>
              <a:endParaRPr lang="ko-KR" altLang="en-US" b="1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92FD4A9-65DC-442F-BAFD-3D2CF8E29614}"/>
                </a:ext>
              </a:extLst>
            </p:cNvPr>
            <p:cNvGrpSpPr/>
            <p:nvPr/>
          </p:nvGrpSpPr>
          <p:grpSpPr>
            <a:xfrm rot="17521737">
              <a:off x="3912388" y="4372046"/>
              <a:ext cx="1909464" cy="1293040"/>
              <a:chOff x="6137617" y="2615464"/>
              <a:chExt cx="1909464" cy="129304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429C59C-0A36-4DBC-A841-A92D5E001A03}"/>
                  </a:ext>
                </a:extLst>
              </p:cNvPr>
              <p:cNvSpPr txBox="1"/>
              <p:nvPr/>
            </p:nvSpPr>
            <p:spPr>
              <a:xfrm>
                <a:off x="6151536" y="26154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技术学习能力</a:t>
                </a:r>
                <a:endParaRPr lang="ko-KR" altLang="en-US" b="1" dirty="0">
                  <a:solidFill>
                    <a:schemeClr val="bg1"/>
                  </a:solidFill>
                  <a:latin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21012B7-667A-4E1D-8BBC-AB71DFEE4D44}"/>
                  </a:ext>
                </a:extLst>
              </p:cNvPr>
              <p:cNvSpPr txBox="1"/>
              <p:nvPr/>
            </p:nvSpPr>
            <p:spPr>
              <a:xfrm>
                <a:off x="6137617" y="2786566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latin typeface="微软雅黑" pitchFamily="34" charset="-122"/>
                  <a:cs typeface="Arial" pitchFamily="34" charset="0"/>
                </a:endParaRPr>
              </a:p>
            </p:txBody>
          </p:sp>
        </p:grpSp>
      </p:grpSp>
      <p:sp>
        <p:nvSpPr>
          <p:cNvPr id="46" name="Text Placeholder 1">
            <a:extLst>
              <a:ext uri="{FF2B5EF4-FFF2-40B4-BE49-F238E27FC236}">
                <a16:creationId xmlns:a16="http://schemas.microsoft.com/office/drawing/2014/main" xmlns="" id="{BB4CBF73-3F3B-4D32-9349-5930CDC04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98" y="339510"/>
            <a:ext cx="11579225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工作收获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34B89AEC-ADC3-4F7A-BCE0-DCDE23A5A25A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xmlns="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xmlns="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成长规划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2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">
            <a:extLst>
              <a:ext uri="{FF2B5EF4-FFF2-40B4-BE49-F238E27FC236}">
                <a16:creationId xmlns:a16="http://schemas.microsoft.com/office/drawing/2014/main" xmlns="" id="{67F09456-943C-4BA2-AFEC-21CC54DBFD69}"/>
              </a:ext>
            </a:extLst>
          </p:cNvPr>
          <p:cNvGrpSpPr/>
          <p:nvPr/>
        </p:nvGrpSpPr>
        <p:grpSpPr>
          <a:xfrm>
            <a:off x="911719" y="2581747"/>
            <a:ext cx="10732072" cy="2215405"/>
            <a:chOff x="2370325" y="3826646"/>
            <a:chExt cx="7553265" cy="22154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86C2D02-925E-405B-B689-EB40AF466961}"/>
                </a:ext>
              </a:extLst>
            </p:cNvPr>
            <p:cNvSpPr/>
            <p:nvPr/>
          </p:nvSpPr>
          <p:spPr>
            <a:xfrm>
              <a:off x="2370325" y="5449464"/>
              <a:ext cx="1511669" cy="5925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9AA5439-976F-4EAC-859C-D1D5AA196597}"/>
                </a:ext>
              </a:extLst>
            </p:cNvPr>
            <p:cNvSpPr/>
            <p:nvPr/>
          </p:nvSpPr>
          <p:spPr>
            <a:xfrm>
              <a:off x="3882493" y="5078571"/>
              <a:ext cx="1511669" cy="961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06A35C3-8A2A-4EAF-B5F7-A547D74EAF26}"/>
                </a:ext>
              </a:extLst>
            </p:cNvPr>
            <p:cNvSpPr/>
            <p:nvPr/>
          </p:nvSpPr>
          <p:spPr>
            <a:xfrm>
              <a:off x="5394661" y="4688187"/>
              <a:ext cx="1511669" cy="13521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53196D6-E6D1-4EF6-A232-73513A9CD791}"/>
                </a:ext>
              </a:extLst>
            </p:cNvPr>
            <p:cNvSpPr/>
            <p:nvPr/>
          </p:nvSpPr>
          <p:spPr>
            <a:xfrm>
              <a:off x="6899753" y="4257619"/>
              <a:ext cx="1511669" cy="17843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26011B-FDF6-459C-9357-11D5BAD9911E}"/>
                </a:ext>
              </a:extLst>
            </p:cNvPr>
            <p:cNvSpPr/>
            <p:nvPr/>
          </p:nvSpPr>
          <p:spPr>
            <a:xfrm>
              <a:off x="8411921" y="3826646"/>
              <a:ext cx="1511669" cy="22152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DEA0CC2-1491-48B6-B3EF-E55034650DF8}"/>
              </a:ext>
            </a:extLst>
          </p:cNvPr>
          <p:cNvSpPr/>
          <p:nvPr/>
        </p:nvSpPr>
        <p:spPr>
          <a:xfrm>
            <a:off x="1026230" y="2676189"/>
            <a:ext cx="1918836" cy="14773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不断地关注前端技术生态发展动态，持续性地提升自我的前端开发能力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4ED484-A53B-4D45-B64F-593987F9D6E0}"/>
              </a:ext>
            </a:extLst>
          </p:cNvPr>
          <p:cNvSpPr/>
          <p:nvPr/>
        </p:nvSpPr>
        <p:spPr>
          <a:xfrm>
            <a:off x="3186069" y="2277594"/>
            <a:ext cx="2022075" cy="14773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规范日常工作报告的书写，加强文档的编写能力，以项目经理文档编写能力为目标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05D6499-7DB5-4FF4-A1BA-C1A7A7257037}"/>
              </a:ext>
            </a:extLst>
          </p:cNvPr>
          <p:cNvSpPr/>
          <p:nvPr/>
        </p:nvSpPr>
        <p:spPr>
          <a:xfrm>
            <a:off x="5329474" y="2499819"/>
            <a:ext cx="1940777" cy="9233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布局及配色的学习，最大程度上减少沟通成本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E67A199-72C6-4711-B6ED-A85F0CBEDC43}"/>
              </a:ext>
            </a:extLst>
          </p:cNvPr>
          <p:cNvSpPr/>
          <p:nvPr/>
        </p:nvSpPr>
        <p:spPr>
          <a:xfrm>
            <a:off x="7347366" y="2088827"/>
            <a:ext cx="2278533" cy="9233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以最短的时间实现功能，以高质量产品效果的完成开发任务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CE2EF85-BC66-438E-88D4-097A53D464DC}"/>
              </a:ext>
            </a:extLst>
          </p:cNvPr>
          <p:cNvSpPr/>
          <p:nvPr/>
        </p:nvSpPr>
        <p:spPr>
          <a:xfrm>
            <a:off x="9579351" y="1628800"/>
            <a:ext cx="1960662" cy="9233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若有机会，我将着重提升带领前端开发团队的能力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3AAB5F6-C968-4F46-AAFE-4D9B3221103D}"/>
              </a:ext>
            </a:extLst>
          </p:cNvPr>
          <p:cNvSpPr/>
          <p:nvPr/>
        </p:nvSpPr>
        <p:spPr>
          <a:xfrm>
            <a:off x="3226538" y="4106943"/>
            <a:ext cx="1737632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文档能力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5E66AF9-F72D-45A4-A3BC-1E78DBF1FC62}"/>
              </a:ext>
            </a:extLst>
          </p:cNvPr>
          <p:cNvSpPr/>
          <p:nvPr/>
        </p:nvSpPr>
        <p:spPr>
          <a:xfrm>
            <a:off x="1156003" y="4315808"/>
            <a:ext cx="1755737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技术能力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390E21C-EA44-4511-A10C-CDF8CDCFB26F}"/>
              </a:ext>
            </a:extLst>
          </p:cNvPr>
          <p:cNvSpPr/>
          <p:nvPr/>
        </p:nvSpPr>
        <p:spPr>
          <a:xfrm>
            <a:off x="5247376" y="3942645"/>
            <a:ext cx="1752009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141A7EB-9BAF-4517-B155-723B99CECDBF}"/>
              </a:ext>
            </a:extLst>
          </p:cNvPr>
          <p:cNvSpPr/>
          <p:nvPr/>
        </p:nvSpPr>
        <p:spPr>
          <a:xfrm>
            <a:off x="7369898" y="3754922"/>
            <a:ext cx="1667648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执行能力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BB443D4-3DDC-468C-B735-0EBE7BC497DD}"/>
              </a:ext>
            </a:extLst>
          </p:cNvPr>
          <p:cNvSpPr/>
          <p:nvPr/>
        </p:nvSpPr>
        <p:spPr>
          <a:xfrm>
            <a:off x="9481150" y="3458602"/>
            <a:ext cx="2262406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带领团队能力</a:t>
            </a:r>
            <a:endParaRPr lang="ko-KR" altLang="en-US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xmlns="" id="{0B9A1C88-EF9F-4FC0-A287-6FAF2CF4E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98" y="339510"/>
            <a:ext cx="11579225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成长规划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7D12DED-5C2A-48F7-92EA-ED81A4044D34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57044" y="2828835"/>
            <a:ext cx="688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BAF31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谢谢指导</a:t>
            </a:r>
          </a:p>
        </p:txBody>
      </p:sp>
    </p:spTree>
    <p:extLst>
      <p:ext uri="{BB962C8B-B14F-4D97-AF65-F5344CB8AC3E}">
        <p14:creationId xmlns:p14="http://schemas.microsoft.com/office/powerpoint/2010/main" val="1136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B11B82D-F56C-479A-AE80-4E0E168BCCA1}"/>
              </a:ext>
            </a:extLst>
          </p:cNvPr>
          <p:cNvGrpSpPr/>
          <p:nvPr/>
        </p:nvGrpSpPr>
        <p:grpSpPr>
          <a:xfrm>
            <a:off x="2122879" y="1832412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xmlns="" id="{70411F84-04A9-4B6D-AB7F-F57EA87D0B1E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xmlns="" id="{9D135EC3-D0D3-41C4-B177-6A8223EB2207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DEA291-DE36-4B82-834D-CAAC1B9543DF}"/>
              </a:ext>
            </a:extLst>
          </p:cNvPr>
          <p:cNvSpPr txBox="1"/>
          <p:nvPr/>
        </p:nvSpPr>
        <p:spPr>
          <a:xfrm>
            <a:off x="3373931" y="2222774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工作概述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FC8153E-A0A0-426B-BA2C-F9E78D3F5D47}"/>
              </a:ext>
            </a:extLst>
          </p:cNvPr>
          <p:cNvGrpSpPr/>
          <p:nvPr/>
        </p:nvGrpSpPr>
        <p:grpSpPr>
          <a:xfrm>
            <a:off x="1923006" y="2087693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CB3318E-23C1-4FFB-84A6-74FEAB7130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9E5F6C01-1ADC-4182-8195-2797C80B183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EBABC29-B6B6-4444-B094-65F7ACC3EF1F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01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B497D03-EF79-48DD-B93C-482CDBCC386A}"/>
              </a:ext>
            </a:extLst>
          </p:cNvPr>
          <p:cNvGrpSpPr/>
          <p:nvPr/>
        </p:nvGrpSpPr>
        <p:grpSpPr>
          <a:xfrm>
            <a:off x="1173307" y="3905011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xmlns="" id="{4EAA93C1-D0BE-4A04-8BA4-2DCE385435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xmlns="" id="{6B4EA99B-4654-45FB-9EC6-6895CA63BC04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E36D28-7D78-439A-9E0D-DE1348FE69DA}"/>
              </a:ext>
            </a:extLst>
          </p:cNvPr>
          <p:cNvGrpSpPr/>
          <p:nvPr/>
        </p:nvGrpSpPr>
        <p:grpSpPr>
          <a:xfrm>
            <a:off x="973434" y="4160291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F084C1D-AB86-41DF-81E5-EDB9FB8D183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ADF68A48-C59B-42B5-B5A5-CBBCB4C702C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7A456FA-5E83-46E7-8503-7122A6B90877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03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8916F28-C6FC-4C31-AF23-AC9BD61813A9}"/>
              </a:ext>
            </a:extLst>
          </p:cNvPr>
          <p:cNvGrpSpPr/>
          <p:nvPr/>
        </p:nvGrpSpPr>
        <p:grpSpPr>
          <a:xfrm>
            <a:off x="7016040" y="2467501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xmlns="" id="{3867F1B6-FBE4-4913-8D8C-D8E2C67965B0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xmlns="" id="{937ADC5A-2051-47E7-870B-FEED59837FAB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333CCB1-F013-4BF5-83A2-62C69C9F5FC7}"/>
              </a:ext>
            </a:extLst>
          </p:cNvPr>
          <p:cNvGrpSpPr/>
          <p:nvPr/>
        </p:nvGrpSpPr>
        <p:grpSpPr>
          <a:xfrm>
            <a:off x="6816167" y="2722781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69C2E67B-E7EB-4858-B5AD-FF703A2EF0C8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058B7596-498E-4117-867C-A5AF753AAD1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05A30C0-2DA9-414D-87A9-C65B262B87F1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02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218E2E1C-B31F-4738-98BB-50D0DA8828EA}"/>
              </a:ext>
            </a:extLst>
          </p:cNvPr>
          <p:cNvGrpSpPr/>
          <p:nvPr/>
        </p:nvGrpSpPr>
        <p:grpSpPr>
          <a:xfrm>
            <a:off x="6066468" y="4373045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xmlns="" id="{DC7964C8-B08B-4355-A8DD-FB9B6638AD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xmlns="" id="{CDF92F57-4E3E-4D07-A177-4E5D04D82B45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68CD44CE-2AC3-452B-80F8-CC525A4A82B5}"/>
              </a:ext>
            </a:extLst>
          </p:cNvPr>
          <p:cNvGrpSpPr/>
          <p:nvPr/>
        </p:nvGrpSpPr>
        <p:grpSpPr>
          <a:xfrm>
            <a:off x="5866595" y="4628325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A8CEAE27-A1A8-4D92-AD62-10AB954F3650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8AC1808B-4580-4764-B032-C7E6A87F25BF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081D57E-28F9-4D31-834C-D886ED3FB12D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04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E71C9867-CA03-4D6D-9285-C82231FCE78A}"/>
              </a:ext>
            </a:extLst>
          </p:cNvPr>
          <p:cNvSpPr txBox="1"/>
          <p:nvPr/>
        </p:nvSpPr>
        <p:spPr>
          <a:xfrm>
            <a:off x="8055788" y="2903835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成果展示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85279380-792F-4CB4-AAAE-00F31B2AE6EC}"/>
              </a:ext>
            </a:extLst>
          </p:cNvPr>
          <p:cNvSpPr txBox="1"/>
          <p:nvPr/>
        </p:nvSpPr>
        <p:spPr>
          <a:xfrm>
            <a:off x="2265625" y="4273627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工作收获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9CDD1896-FC7D-41CC-AFFA-DA177B438A8D}"/>
              </a:ext>
            </a:extLst>
          </p:cNvPr>
          <p:cNvSpPr txBox="1"/>
          <p:nvPr/>
        </p:nvSpPr>
        <p:spPr>
          <a:xfrm>
            <a:off x="7108855" y="4790799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成长规划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xmlns="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xmlns="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工作概述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4">
            <a:extLst>
              <a:ext uri="{FF2B5EF4-FFF2-40B4-BE49-F238E27FC236}">
                <a16:creationId xmlns:a16="http://schemas.microsoft.com/office/drawing/2014/main" xmlns="" id="{5006DEB2-CD26-4659-8F43-7A8991359D0C}"/>
              </a:ext>
            </a:extLst>
          </p:cNvPr>
          <p:cNvSpPr>
            <a:spLocks noChangeAspect="1"/>
          </p:cNvSpPr>
          <p:nvPr/>
        </p:nvSpPr>
        <p:spPr>
          <a:xfrm>
            <a:off x="867993" y="2317476"/>
            <a:ext cx="338719" cy="26208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Isosceles Triangle 7">
            <a:extLst>
              <a:ext uri="{FF2B5EF4-FFF2-40B4-BE49-F238E27FC236}">
                <a16:creationId xmlns:a16="http://schemas.microsoft.com/office/drawing/2014/main" xmlns="" id="{285BF785-E022-43FC-AF49-348E77ED45E2}"/>
              </a:ext>
            </a:extLst>
          </p:cNvPr>
          <p:cNvSpPr>
            <a:spLocks noChangeAspect="1"/>
          </p:cNvSpPr>
          <p:nvPr/>
        </p:nvSpPr>
        <p:spPr>
          <a:xfrm>
            <a:off x="867991" y="4365584"/>
            <a:ext cx="338718" cy="236016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xmlns="" id="{B299F3F5-0076-47A8-B831-D007D69B7D75}"/>
              </a:ext>
            </a:extLst>
          </p:cNvPr>
          <p:cNvSpPr txBox="1"/>
          <p:nvPr/>
        </p:nvSpPr>
        <p:spPr>
          <a:xfrm>
            <a:off x="867993" y="2942630"/>
            <a:ext cx="9954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自</a:t>
            </a:r>
            <a:r>
              <a:rPr lang="en-US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2019</a:t>
            </a:r>
            <a:r>
              <a:rPr lang="zh-CN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年</a:t>
            </a:r>
            <a:r>
              <a:rPr lang="en-US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5</a:t>
            </a:r>
            <a:r>
              <a:rPr lang="zh-CN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月份进入公司</a:t>
            </a:r>
            <a:r>
              <a:rPr lang="zh-CN" altLang="zh-CN" sz="2000" kern="100" dirty="0" smtClean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以来</a:t>
            </a:r>
            <a:r>
              <a:rPr lang="zh-CN" altLang="zh-CN" sz="2000" kern="10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，</a:t>
            </a: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（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企业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文化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++</a:t>
            </a:r>
            <a:r>
              <a:rPr lang="zh-CN" altLang="en-US" sz="2000" kern="10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）</a:t>
            </a:r>
            <a:r>
              <a:rPr lang="zh-CN" altLang="zh-CN" sz="2000" kern="100" dirty="0" smtClean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我</a:t>
            </a:r>
            <a:r>
              <a:rPr lang="zh-CN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先后参与：电子政务平台、不动产登记系统、便民平台、</a:t>
            </a:r>
            <a:r>
              <a:rPr lang="en-US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GIS</a:t>
            </a:r>
            <a:r>
              <a:rPr lang="zh-CN" altLang="zh-CN" sz="2000" kern="100" dirty="0">
                <a:effectLst/>
                <a:latin typeface="微软雅黑" pitchFamily="34" charset="-122"/>
                <a:ea typeface="微软雅黑" pitchFamily="34" charset="-122"/>
                <a:cs typeface="仿宋" panose="02010609060101010101" pitchFamily="49" charset="-122"/>
              </a:rPr>
              <a:t>平台、综合监管平台等项目。经历过这么多项目，积累了许多的工作经验，个人在公司各级领导的带领下也得到了一定程度上的成长。</a:t>
            </a:r>
            <a:endParaRPr lang="zh-CN" altLang="zh-CN" sz="2000" kern="100" dirty="0">
              <a:effectLst/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xmlns="" id="{001BFD0D-18D1-4AC0-A6EA-C5DB02655E39}"/>
              </a:ext>
            </a:extLst>
          </p:cNvPr>
          <p:cNvSpPr/>
          <p:nvPr/>
        </p:nvSpPr>
        <p:spPr>
          <a:xfrm>
            <a:off x="3178" y="1921156"/>
            <a:ext cx="431369" cy="347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xmlns="" id="{15D734F2-D023-4661-A945-4D8B2F442FF1}"/>
              </a:ext>
            </a:extLst>
          </p:cNvPr>
          <p:cNvSpPr txBox="1">
            <a:spLocks/>
          </p:cNvSpPr>
          <p:nvPr/>
        </p:nvSpPr>
        <p:spPr>
          <a:xfrm>
            <a:off x="409727" y="406271"/>
            <a:ext cx="11579225" cy="590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工作概述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4DE6DEF-40EE-43DA-BE98-C599526DDE7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xmlns="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xmlns="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成果展示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电子政务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E8F6936-23E2-4657-8838-28DD061EA783}"/>
              </a:ext>
            </a:extLst>
          </p:cNvPr>
          <p:cNvSpPr/>
          <p:nvPr/>
        </p:nvSpPr>
        <p:spPr>
          <a:xfrm>
            <a:off x="4200865" y="764704"/>
            <a:ext cx="7431287" cy="1342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xmlns="" id="{0F0789E5-FA44-493B-B87F-4255BDBD6CBE}"/>
              </a:ext>
            </a:extLst>
          </p:cNvPr>
          <p:cNvSpPr/>
          <p:nvPr/>
        </p:nvSpPr>
        <p:spPr>
          <a:xfrm rot="16200000">
            <a:off x="1665311" y="1043962"/>
            <a:ext cx="2647853" cy="22544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36685D6-0222-4B14-9368-2650DE13FC68}"/>
              </a:ext>
            </a:extLst>
          </p:cNvPr>
          <p:cNvSpPr/>
          <p:nvPr/>
        </p:nvSpPr>
        <p:spPr>
          <a:xfrm>
            <a:off x="4200865" y="2203395"/>
            <a:ext cx="7431287" cy="1258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xmlns="" id="{DBEA4DF9-D23C-4FB9-A657-06D25245DF81}"/>
              </a:ext>
            </a:extLst>
          </p:cNvPr>
          <p:cNvSpPr/>
          <p:nvPr/>
        </p:nvSpPr>
        <p:spPr>
          <a:xfrm rot="16200000">
            <a:off x="2276811" y="1749595"/>
            <a:ext cx="1389844" cy="228945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F8C721-6F55-4B29-9758-F13E358363DC}"/>
              </a:ext>
            </a:extLst>
          </p:cNvPr>
          <p:cNvSpPr/>
          <p:nvPr/>
        </p:nvSpPr>
        <p:spPr>
          <a:xfrm>
            <a:off x="4200506" y="3676314"/>
            <a:ext cx="7431646" cy="1284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xmlns="" id="{15958A21-E022-4B1B-AF96-77B28444FDC1}"/>
              </a:ext>
            </a:extLst>
          </p:cNvPr>
          <p:cNvSpPr/>
          <p:nvPr/>
        </p:nvSpPr>
        <p:spPr>
          <a:xfrm rot="16200000">
            <a:off x="2305676" y="3152184"/>
            <a:ext cx="1356230" cy="226534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 dirty="0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2BAAA1-1B4A-4DF8-A4A7-A465EF4184E0}"/>
              </a:ext>
            </a:extLst>
          </p:cNvPr>
          <p:cNvSpPr/>
          <p:nvPr/>
        </p:nvSpPr>
        <p:spPr>
          <a:xfrm>
            <a:off x="4193988" y="5077793"/>
            <a:ext cx="7445039" cy="12473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xmlns="" id="{2791DBC7-B4DD-41F7-A010-AB518CD15B82}"/>
              </a:ext>
            </a:extLst>
          </p:cNvPr>
          <p:cNvSpPr/>
          <p:nvPr/>
        </p:nvSpPr>
        <p:spPr>
          <a:xfrm rot="16200000">
            <a:off x="1677593" y="3871899"/>
            <a:ext cx="2626790" cy="22509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 dirty="0">
              <a:solidFill>
                <a:prstClr val="white"/>
              </a:solidFill>
              <a:latin typeface="Arial"/>
              <a:ea typeface="+mj-e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B110EC6-C226-4C6B-9523-2372D292A2DF}"/>
              </a:ext>
            </a:extLst>
          </p:cNvPr>
          <p:cNvGrpSpPr/>
          <p:nvPr/>
        </p:nvGrpSpPr>
        <p:grpSpPr>
          <a:xfrm>
            <a:off x="5148517" y="884364"/>
            <a:ext cx="3678746" cy="1151459"/>
            <a:chOff x="650315" y="3268391"/>
            <a:chExt cx="2064389" cy="11514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13BEECC-F79B-4AB1-BCDF-70CC98A4B203}"/>
                </a:ext>
              </a:extLst>
            </p:cNvPr>
            <p:cNvSpPr txBox="1"/>
            <p:nvPr/>
          </p:nvSpPr>
          <p:spPr>
            <a:xfrm>
              <a:off x="655047" y="3773519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项目策划生成项目前端页面编写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实现地图基本操作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949D422-AD11-4780-8E04-B8B484E0AF8B}"/>
                </a:ext>
              </a:extLst>
            </p:cNvPr>
            <p:cNvSpPr txBox="1"/>
            <p:nvPr/>
          </p:nvSpPr>
          <p:spPr>
            <a:xfrm>
              <a:off x="650315" y="3268391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项目策划生成</a:t>
              </a:r>
              <a:endParaRPr lang="ko-KR" altLang="en-US" sz="2400" b="1" dirty="0">
                <a:solidFill>
                  <a:srgbClr val="FF0000"/>
                </a:solidFill>
                <a:latin typeface="微软雅黑" pitchFamily="34" charset="-122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0E1DDB0-2B02-44A8-9A2E-A4B9EA95D898}"/>
              </a:ext>
            </a:extLst>
          </p:cNvPr>
          <p:cNvGrpSpPr/>
          <p:nvPr/>
        </p:nvGrpSpPr>
        <p:grpSpPr>
          <a:xfrm>
            <a:off x="5148517" y="2286669"/>
            <a:ext cx="3670314" cy="1108600"/>
            <a:chOff x="803640" y="3117593"/>
            <a:chExt cx="2059657" cy="11086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9323B9-61D1-423C-A4A1-7C7C3A501E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+mn-ea"/>
                </a:rPr>
                <a:t>复杂前端页面编写</a:t>
              </a:r>
              <a:endPara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ea"/>
              </a:endParaRP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+mn-ea"/>
                </a:rPr>
                <a:t>适配及兼容性处理</a:t>
              </a:r>
              <a:endParaRPr lang="ko-KR" altLang="en-US" dirty="0">
                <a:solidFill>
                  <a:srgbClr val="C00000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37252C3-8DA7-4254-B4C5-D0B134C0546F}"/>
                </a:ext>
              </a:extLst>
            </p:cNvPr>
            <p:cNvSpPr txBox="1"/>
            <p:nvPr/>
          </p:nvSpPr>
          <p:spPr>
            <a:xfrm>
              <a:off x="803640" y="311759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页面视图渲染</a:t>
              </a:r>
              <a:endParaRPr lang="ko-KR" altLang="en-US" sz="2400" b="1" dirty="0">
                <a:solidFill>
                  <a:srgbClr val="C00000"/>
                </a:solidFill>
                <a:latin typeface="微软雅黑" pitchFamily="34" charset="-122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BF3AADE-CDB8-4950-8FCD-6B9FF5BDB794}"/>
              </a:ext>
            </a:extLst>
          </p:cNvPr>
          <p:cNvGrpSpPr/>
          <p:nvPr/>
        </p:nvGrpSpPr>
        <p:grpSpPr>
          <a:xfrm>
            <a:off x="5148516" y="3765540"/>
            <a:ext cx="5847203" cy="1137995"/>
            <a:chOff x="659125" y="3302304"/>
            <a:chExt cx="2190225" cy="1137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0A3193D-1986-4B69-B9A0-7FDD3BE53F69}"/>
                </a:ext>
              </a:extLst>
            </p:cNvPr>
            <p:cNvSpPr txBox="1"/>
            <p:nvPr/>
          </p:nvSpPr>
          <p:spPr>
            <a:xfrm>
              <a:off x="659125" y="3793968"/>
              <a:ext cx="219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</a:rPr>
                <a:t>电子政务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</a:rPr>
                <a:t>APP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</a:rPr>
                <a:t>的页面开发、发布、机型兼容性处理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</a:rPr>
                <a:t>处理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</a:rPr>
                <a:t>APP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</a:rPr>
                <a:t>用户反馈的视图问题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cs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209ADDF-FDF6-4288-96DD-378AA9F99C6A}"/>
                </a:ext>
              </a:extLst>
            </p:cNvPr>
            <p:cNvSpPr txBox="1"/>
            <p:nvPr/>
          </p:nvSpPr>
          <p:spPr>
            <a:xfrm>
              <a:off x="663857" y="330230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打造电子政务</a:t>
              </a:r>
              <a:r>
                <a:rPr lang="en-US" altLang="zh-CN" sz="2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APP</a:t>
              </a:r>
              <a:endParaRPr lang="ko-KR" altLang="en-US" sz="2400" b="1" dirty="0">
                <a:solidFill>
                  <a:prstClr val="white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EB0E81F-E5D6-4287-8079-EBF3D95A6F2F}"/>
              </a:ext>
            </a:extLst>
          </p:cNvPr>
          <p:cNvGrpSpPr/>
          <p:nvPr/>
        </p:nvGrpSpPr>
        <p:grpSpPr>
          <a:xfrm>
            <a:off x="5133699" y="5170987"/>
            <a:ext cx="6140687" cy="1103777"/>
            <a:chOff x="696463" y="3344736"/>
            <a:chExt cx="2077831" cy="83337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D03B76A-1480-4817-807E-75DE4F854933}"/>
                </a:ext>
              </a:extLst>
            </p:cNvPr>
            <p:cNvSpPr txBox="1"/>
            <p:nvPr/>
          </p:nvSpPr>
          <p:spPr>
            <a:xfrm>
              <a:off x="714637" y="3690118"/>
              <a:ext cx="2059657" cy="487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+mn-ea"/>
                </a:rPr>
                <a:t>PC: 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+mn-ea"/>
                </a:rPr>
                <a:t>顶部菜单平滑滚动、附件预览、响应式等</a:t>
              </a:r>
              <a:endPara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ea"/>
              </a:endParaRPr>
            </a:p>
            <a:p>
              <a:pPr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+mn-ea"/>
                </a:rPr>
                <a:t>APP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+mn-ea"/>
                </a:rPr>
                <a:t>： 转场动画、智能会议日历、通知公告手势切换</a:t>
              </a:r>
              <a:endParaRPr lang="ko-KR" altLang="en-US" dirty="0">
                <a:solidFill>
                  <a:prstClr val="white"/>
                </a:solidFill>
                <a:latin typeface="微软雅黑" pitchFamily="34" charset="-122"/>
                <a:cs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1FD4392-6BC6-4021-9930-74ED3F11E5C5}"/>
                </a:ext>
              </a:extLst>
            </p:cNvPr>
            <p:cNvSpPr txBox="1"/>
            <p:nvPr/>
          </p:nvSpPr>
          <p:spPr>
            <a:xfrm>
              <a:off x="696463" y="3344736"/>
              <a:ext cx="2059657" cy="34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负责实现电子政务各种页面特效</a:t>
              </a:r>
              <a:endParaRPr lang="ko-KR" altLang="en-US" sz="2400" b="1" dirty="0">
                <a:solidFill>
                  <a:prstClr val="white"/>
                </a:solidFill>
                <a:latin typeface="微软雅黑" pitchFamily="34" charset="-122"/>
                <a:ea typeface="+mj-ea"/>
                <a:cs typeface="Arial" pitchFamily="34" charset="0"/>
              </a:endParaRPr>
            </a:p>
          </p:txBody>
        </p:sp>
      </p:grpSp>
      <p:sp>
        <p:nvSpPr>
          <p:cNvPr id="42" name="Rectangle 9">
            <a:extLst>
              <a:ext uri="{FF2B5EF4-FFF2-40B4-BE49-F238E27FC236}">
                <a16:creationId xmlns:a16="http://schemas.microsoft.com/office/drawing/2014/main" xmlns="" id="{0894F846-BF3E-4C34-8146-071D5162EC3A}"/>
              </a:ext>
            </a:extLst>
          </p:cNvPr>
          <p:cNvSpPr/>
          <p:nvPr/>
        </p:nvSpPr>
        <p:spPr>
          <a:xfrm>
            <a:off x="1447687" y="1589872"/>
            <a:ext cx="587044" cy="58608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0" name="Picture 2" descr="G:\NWT\石志星\logo.jpg">
            <a:extLst>
              <a:ext uri="{FF2B5EF4-FFF2-40B4-BE49-F238E27FC236}">
                <a16:creationId xmlns:a16="http://schemas.microsoft.com/office/drawing/2014/main" xmlns="" id="{E8750719-3AFA-450A-B3AF-A9CC2C40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8" y="2731003"/>
            <a:ext cx="1342103" cy="13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4504002" y="1192857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47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4504002" y="2711339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4544549" y="407310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2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4448101" y="543656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F99F68D-AC8C-4697-BB78-A2BE4CBB7CD1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登记系统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B067A455-2B0C-4FA3-91B6-8CE7C6CCAFFF}"/>
              </a:ext>
            </a:extLst>
          </p:cNvPr>
          <p:cNvSpPr/>
          <p:nvPr/>
        </p:nvSpPr>
        <p:spPr>
          <a:xfrm>
            <a:off x="7032720" y="2304840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517A80-F3EA-49CA-A12A-148A57B5322C}"/>
              </a:ext>
            </a:extLst>
          </p:cNvPr>
          <p:cNvSpPr txBox="1"/>
          <p:nvPr/>
        </p:nvSpPr>
        <p:spPr>
          <a:xfrm>
            <a:off x="7893562" y="2327530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对原有登记系统页面进行全面升级、并且结合后端对原有联合查询、档案查询等性能进行优化。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12A5867-6D75-446F-BFC4-52BCF7614BD7}"/>
              </a:ext>
            </a:extLst>
          </p:cNvPr>
          <p:cNvSpPr/>
          <p:nvPr/>
        </p:nvSpPr>
        <p:spPr>
          <a:xfrm>
            <a:off x="6996326" y="3271685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EB2886-E315-402C-A6D4-1943FC8CB0D4}"/>
              </a:ext>
            </a:extLst>
          </p:cNvPr>
          <p:cNvSpPr txBox="1"/>
          <p:nvPr/>
        </p:nvSpPr>
        <p:spPr>
          <a:xfrm>
            <a:off x="7921153" y="3236875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负责登记中心微信公众号的长期维护，对原有首页、个人中心、认证等页面进行了优化。并搭建测试开发入口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CDD3736-F1AC-4121-A226-54ADFB75E03B}"/>
              </a:ext>
            </a:extLst>
          </p:cNvPr>
          <p:cNvSpPr/>
          <p:nvPr/>
        </p:nvSpPr>
        <p:spPr>
          <a:xfrm>
            <a:off x="7036316" y="4216473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C89BB-4DDE-4B00-98CB-4CEC04500E22}"/>
              </a:ext>
            </a:extLst>
          </p:cNvPr>
          <p:cNvSpPr txBox="1"/>
          <p:nvPr/>
        </p:nvSpPr>
        <p:spPr>
          <a:xfrm>
            <a:off x="7903223" y="4286901"/>
            <a:ext cx="362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对旧技术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flash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相关的案件保存、转发、移交功能进行全面升级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DD014C3-E8BB-4557-B76E-7B91DBD60325}"/>
              </a:ext>
            </a:extLst>
          </p:cNvPr>
          <p:cNvGrpSpPr/>
          <p:nvPr/>
        </p:nvGrpSpPr>
        <p:grpSpPr>
          <a:xfrm>
            <a:off x="338895" y="2781625"/>
            <a:ext cx="2135870" cy="2135870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8F11589A-C9A0-4848-BDF5-01D5BE60B793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CFAA3EC8-CB58-451C-BCDB-A13AAFFB5132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18BD6D1-D2E9-491D-BD46-BD14E2AB9CFE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 flipV="1">
            <a:off x="5860126" y="4548511"/>
            <a:ext cx="1176190" cy="2022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60F9D4-3FED-4284-B4DD-0E565C76ABDA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 flipV="1">
            <a:off x="5936238" y="3607696"/>
            <a:ext cx="1060088" cy="1625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201B34A-29F7-45F8-9F6F-52A753C133DF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852729" y="2657107"/>
            <a:ext cx="1179991" cy="2584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8307BF-109D-45E8-ABDB-AC845AE17A85}"/>
              </a:ext>
            </a:extLst>
          </p:cNvPr>
          <p:cNvSpPr txBox="1"/>
          <p:nvPr/>
        </p:nvSpPr>
        <p:spPr>
          <a:xfrm>
            <a:off x="4277198" y="2482900"/>
            <a:ext cx="1575531" cy="4001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全市通办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2A5ABA-D273-4E5F-B8A1-568D6DB41E40}"/>
              </a:ext>
            </a:extLst>
          </p:cNvPr>
          <p:cNvSpPr txBox="1"/>
          <p:nvPr/>
        </p:nvSpPr>
        <p:spPr>
          <a:xfrm>
            <a:off x="4218460" y="3407641"/>
            <a:ext cx="1717778" cy="40011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微信公众号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E6E230-826E-492E-A3CA-2C6EABD128BE}"/>
              </a:ext>
            </a:extLst>
          </p:cNvPr>
          <p:cNvSpPr txBox="1"/>
          <p:nvPr/>
        </p:nvSpPr>
        <p:spPr>
          <a:xfrm>
            <a:off x="4284595" y="4348456"/>
            <a:ext cx="1575531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Flash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升级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6FCCEF1-0F8B-47E6-848D-7B2D0F34759D}"/>
              </a:ext>
            </a:extLst>
          </p:cNvPr>
          <p:cNvCxnSpPr>
            <a:cxnSpLocks/>
            <a:stCxn id="49" idx="1"/>
            <a:endCxn id="11" idx="5"/>
          </p:cNvCxnSpPr>
          <p:nvPr/>
        </p:nvCxnSpPr>
        <p:spPr>
          <a:xfrm flipH="1" flipV="1">
            <a:off x="2161974" y="4604704"/>
            <a:ext cx="1875073" cy="75497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F1A53FE-AA77-4C21-98A7-9FE88C093E9C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>
            <a:off x="2474765" y="3607696"/>
            <a:ext cx="1743695" cy="24186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EFA95D2-D22B-4562-B0E0-F2CF396B2D6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398800" y="2682955"/>
            <a:ext cx="1878398" cy="6278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71D54B0-EF25-4BC3-BC10-B16209CA8404}"/>
              </a:ext>
            </a:extLst>
          </p:cNvPr>
          <p:cNvSpPr txBox="1"/>
          <p:nvPr/>
        </p:nvSpPr>
        <p:spPr>
          <a:xfrm>
            <a:off x="414861" y="3560041"/>
            <a:ext cx="198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Arial"/>
                <a:cs typeface="Calibri" pitchFamily="34" charset="0"/>
              </a:rPr>
              <a:t>登记系统</a:t>
            </a:r>
            <a:endParaRPr lang="ko-KR" altLang="en-US" sz="2800" b="1" dirty="0">
              <a:solidFill>
                <a:prstClr val="white"/>
              </a:solidFill>
              <a:latin typeface="Arial"/>
              <a:cs typeface="Calibri" pitchFamily="34" charset="0"/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xmlns="" id="{9DAED74A-10E1-45BF-871B-AB4EFFF9A137}"/>
              </a:ext>
            </a:extLst>
          </p:cNvPr>
          <p:cNvSpPr>
            <a:spLocks noChangeAspect="1"/>
          </p:cNvSpPr>
          <p:nvPr/>
        </p:nvSpPr>
        <p:spPr>
          <a:xfrm>
            <a:off x="7151972" y="346817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Oval 2">
            <a:extLst>
              <a:ext uri="{FF2B5EF4-FFF2-40B4-BE49-F238E27FC236}">
                <a16:creationId xmlns:a16="http://schemas.microsoft.com/office/drawing/2014/main" xmlns="" id="{39E2C1B7-0E1F-4582-AE48-797924BE35A5}"/>
              </a:ext>
            </a:extLst>
          </p:cNvPr>
          <p:cNvSpPr/>
          <p:nvPr/>
        </p:nvSpPr>
        <p:spPr>
          <a:xfrm>
            <a:off x="6996326" y="1424648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xmlns="" id="{93C03306-58D3-48AD-AA44-F4E0FE65BA46}"/>
              </a:ext>
            </a:extLst>
          </p:cNvPr>
          <p:cNvSpPr txBox="1"/>
          <p:nvPr/>
        </p:nvSpPr>
        <p:spPr>
          <a:xfrm>
            <a:off x="7857168" y="1447338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负责郑州市内、港区、三门峡等地区档案的创建、预览以及各种规格纸张打印等页面的维护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xmlns="" id="{F12431DC-CED8-45E5-8B05-D04F008FA28A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flipH="1">
            <a:off x="5860126" y="1776915"/>
            <a:ext cx="1136200" cy="703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4">
            <a:extLst>
              <a:ext uri="{FF2B5EF4-FFF2-40B4-BE49-F238E27FC236}">
                <a16:creationId xmlns:a16="http://schemas.microsoft.com/office/drawing/2014/main" xmlns="" id="{0D6AB118-E2AF-426E-8120-B1C9FACEABFB}"/>
              </a:ext>
            </a:extLst>
          </p:cNvPr>
          <p:cNvSpPr txBox="1"/>
          <p:nvPr/>
        </p:nvSpPr>
        <p:spPr>
          <a:xfrm>
            <a:off x="4284595" y="1647193"/>
            <a:ext cx="1575531" cy="4001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档案管理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cs typeface="Calibri" pitchFamily="34" charset="0"/>
            </a:endParaRPr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xmlns="" id="{30945D86-7D80-4997-B75A-14B2201BF15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617821" y="1847248"/>
            <a:ext cx="2666774" cy="10056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6">
            <a:extLst>
              <a:ext uri="{FF2B5EF4-FFF2-40B4-BE49-F238E27FC236}">
                <a16:creationId xmlns:a16="http://schemas.microsoft.com/office/drawing/2014/main" xmlns="" id="{6B63E2F7-4222-4AC8-B310-C6B305EA0ED8}"/>
              </a:ext>
            </a:extLst>
          </p:cNvPr>
          <p:cNvSpPr/>
          <p:nvPr/>
        </p:nvSpPr>
        <p:spPr>
          <a:xfrm>
            <a:off x="7034516" y="5035854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41AC735-443D-48C1-B09D-1A6E0E77F57F}"/>
              </a:ext>
            </a:extLst>
          </p:cNvPr>
          <p:cNvSpPr txBox="1"/>
          <p:nvPr/>
        </p:nvSpPr>
        <p:spPr>
          <a:xfrm>
            <a:off x="7895358" y="5058544"/>
            <a:ext cx="362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档案的预览与打印、分辨力适配、兼容性处理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xmlns="" id="{89F15E0F-8940-46E7-8EDA-AA1759781653}"/>
              </a:ext>
            </a:extLst>
          </p:cNvPr>
          <p:cNvCxnSpPr>
            <a:cxnSpLocks/>
            <a:stCxn id="46" idx="2"/>
            <a:endCxn id="49" idx="3"/>
          </p:cNvCxnSpPr>
          <p:nvPr/>
        </p:nvCxnSpPr>
        <p:spPr>
          <a:xfrm flipH="1" flipV="1">
            <a:off x="6099175" y="5359678"/>
            <a:ext cx="935341" cy="2844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6">
            <a:extLst>
              <a:ext uri="{FF2B5EF4-FFF2-40B4-BE49-F238E27FC236}">
                <a16:creationId xmlns:a16="http://schemas.microsoft.com/office/drawing/2014/main" xmlns="" id="{7B17D9A7-467E-48C2-A898-BBFC30A2230E}"/>
              </a:ext>
            </a:extLst>
          </p:cNvPr>
          <p:cNvSpPr txBox="1"/>
          <p:nvPr/>
        </p:nvSpPr>
        <p:spPr>
          <a:xfrm>
            <a:off x="4037047" y="5159623"/>
            <a:ext cx="2062128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功能优化和完善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cs typeface="Calibri" pitchFamily="34" charset="0"/>
            </a:endParaRPr>
          </a:p>
        </p:txBody>
      </p:sp>
      <p:cxnSp>
        <p:nvCxnSpPr>
          <p:cNvPr id="53" name="Straight Connector 17">
            <a:extLst>
              <a:ext uri="{FF2B5EF4-FFF2-40B4-BE49-F238E27FC236}">
                <a16:creationId xmlns:a16="http://schemas.microsoft.com/office/drawing/2014/main" xmlns="" id="{9ED7A409-9CF4-419A-BDEC-0BBB46C5CFA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398799" y="4238427"/>
            <a:ext cx="1885796" cy="31008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 Same Side Corner Rectangle 36">
            <a:extLst>
              <a:ext uri="{FF2B5EF4-FFF2-40B4-BE49-F238E27FC236}">
                <a16:creationId xmlns:a16="http://schemas.microsoft.com/office/drawing/2014/main" xmlns="" id="{E277E362-FAE4-468B-8F33-8ED3D9C6EAE2}"/>
              </a:ext>
            </a:extLst>
          </p:cNvPr>
          <p:cNvSpPr>
            <a:spLocks noChangeAspect="1"/>
          </p:cNvSpPr>
          <p:nvPr/>
        </p:nvSpPr>
        <p:spPr>
          <a:xfrm>
            <a:off x="7187694" y="249415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 Same Side Corner Rectangle 36">
            <a:extLst>
              <a:ext uri="{FF2B5EF4-FFF2-40B4-BE49-F238E27FC236}">
                <a16:creationId xmlns:a16="http://schemas.microsoft.com/office/drawing/2014/main" xmlns="" id="{39D05445-1D60-47C1-80C9-A8E57DEB1080}"/>
              </a:ext>
            </a:extLst>
          </p:cNvPr>
          <p:cNvSpPr>
            <a:spLocks noChangeAspect="1"/>
          </p:cNvSpPr>
          <p:nvPr/>
        </p:nvSpPr>
        <p:spPr>
          <a:xfrm>
            <a:off x="7145821" y="160432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3" name="Round Same Side Corner Rectangle 36">
            <a:extLst>
              <a:ext uri="{FF2B5EF4-FFF2-40B4-BE49-F238E27FC236}">
                <a16:creationId xmlns:a16="http://schemas.microsoft.com/office/drawing/2014/main" xmlns="" id="{05508D99-2706-4A44-9326-13F43CF5C580}"/>
              </a:ext>
            </a:extLst>
          </p:cNvPr>
          <p:cNvSpPr>
            <a:spLocks noChangeAspect="1"/>
          </p:cNvSpPr>
          <p:nvPr/>
        </p:nvSpPr>
        <p:spPr>
          <a:xfrm>
            <a:off x="7187694" y="44074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4" name="Round Same Side Corner Rectangle 36">
            <a:extLst>
              <a:ext uri="{FF2B5EF4-FFF2-40B4-BE49-F238E27FC236}">
                <a16:creationId xmlns:a16="http://schemas.microsoft.com/office/drawing/2014/main" xmlns="" id="{06A90BC8-4AE3-4CAD-ADC6-A98712A09065}"/>
              </a:ext>
            </a:extLst>
          </p:cNvPr>
          <p:cNvSpPr>
            <a:spLocks noChangeAspect="1"/>
          </p:cNvSpPr>
          <p:nvPr/>
        </p:nvSpPr>
        <p:spPr>
          <a:xfrm>
            <a:off x="7187694" y="51938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7DB529C-D4FC-430A-9491-25900064787A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2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8242689-2150-476B-87BC-78ED08B03843}"/>
              </a:ext>
            </a:extLst>
          </p:cNvPr>
          <p:cNvGrpSpPr/>
          <p:nvPr/>
        </p:nvGrpSpPr>
        <p:grpSpPr>
          <a:xfrm>
            <a:off x="908487" y="3815132"/>
            <a:ext cx="10376583" cy="216024"/>
            <a:chOff x="-445565" y="3284984"/>
            <a:chExt cx="10376583" cy="216024"/>
          </a:xfrm>
          <a:solidFill>
            <a:schemeClr val="accent1"/>
          </a:solidFill>
        </p:grpSpPr>
        <p:sp>
          <p:nvSpPr>
            <p:cNvPr id="4" name="Right Arrow 10">
              <a:extLst>
                <a:ext uri="{FF2B5EF4-FFF2-40B4-BE49-F238E27FC236}">
                  <a16:creationId xmlns:a16="http://schemas.microsoft.com/office/drawing/2014/main" xmlns="" id="{A73C4979-A370-40C7-B157-C2E108448A3D}"/>
                </a:ext>
              </a:extLst>
            </p:cNvPr>
            <p:cNvSpPr/>
            <p:nvPr/>
          </p:nvSpPr>
          <p:spPr>
            <a:xfrm>
              <a:off x="-261322" y="3284984"/>
              <a:ext cx="10192340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82525AAC-E3B9-4DA6-AD55-DEEF81E7D1EF}"/>
                </a:ext>
              </a:extLst>
            </p:cNvPr>
            <p:cNvSpPr/>
            <p:nvPr/>
          </p:nvSpPr>
          <p:spPr>
            <a:xfrm>
              <a:off x="-445565" y="328498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grpSp>
        <p:nvGrpSpPr>
          <p:cNvPr id="6" name="그룹 58">
            <a:extLst>
              <a:ext uri="{FF2B5EF4-FFF2-40B4-BE49-F238E27FC236}">
                <a16:creationId xmlns:a16="http://schemas.microsoft.com/office/drawing/2014/main" xmlns="" id="{653F8784-1E52-42A1-B34A-08AE56DA650E}"/>
              </a:ext>
            </a:extLst>
          </p:cNvPr>
          <p:cNvGrpSpPr/>
          <p:nvPr/>
        </p:nvGrpSpPr>
        <p:grpSpPr>
          <a:xfrm>
            <a:off x="9958987" y="3527218"/>
            <a:ext cx="791854" cy="1282590"/>
            <a:chOff x="7380312" y="3056198"/>
            <a:chExt cx="791854" cy="12825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99B954A-77EB-4D02-84F7-BA04230C5FFB}"/>
                </a:ext>
              </a:extLst>
            </p:cNvPr>
            <p:cNvSpPr/>
            <p:nvPr/>
          </p:nvSpPr>
          <p:spPr>
            <a:xfrm>
              <a:off x="7380312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8" name="Down Arrow 13">
              <a:extLst>
                <a:ext uri="{FF2B5EF4-FFF2-40B4-BE49-F238E27FC236}">
                  <a16:creationId xmlns:a16="http://schemas.microsoft.com/office/drawing/2014/main" xmlns="" id="{4399247D-D19E-42BA-81A6-45397C20905D}"/>
                </a:ext>
              </a:extLst>
            </p:cNvPr>
            <p:cNvSpPr/>
            <p:nvPr/>
          </p:nvSpPr>
          <p:spPr>
            <a:xfrm>
              <a:off x="7596217" y="3906740"/>
              <a:ext cx="360040" cy="43204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grpSp>
        <p:nvGrpSpPr>
          <p:cNvPr id="9" name="그룹 30">
            <a:extLst>
              <a:ext uri="{FF2B5EF4-FFF2-40B4-BE49-F238E27FC236}">
                <a16:creationId xmlns:a16="http://schemas.microsoft.com/office/drawing/2014/main" xmlns="" id="{2853BC19-FBF3-462F-942D-DC3ECB3E617E}"/>
              </a:ext>
            </a:extLst>
          </p:cNvPr>
          <p:cNvGrpSpPr/>
          <p:nvPr/>
        </p:nvGrpSpPr>
        <p:grpSpPr>
          <a:xfrm>
            <a:off x="1388789" y="3095170"/>
            <a:ext cx="791854" cy="1223902"/>
            <a:chOff x="899826" y="2624150"/>
            <a:chExt cx="791854" cy="12239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E285F47F-32CE-4E59-A970-653F1CA65BE3}"/>
                </a:ext>
              </a:extLst>
            </p:cNvPr>
            <p:cNvSpPr/>
            <p:nvPr/>
          </p:nvSpPr>
          <p:spPr>
            <a:xfrm>
              <a:off x="899826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11" name="Down Arrow 14">
              <a:extLst>
                <a:ext uri="{FF2B5EF4-FFF2-40B4-BE49-F238E27FC236}">
                  <a16:creationId xmlns:a16="http://schemas.microsoft.com/office/drawing/2014/main" xmlns="" id="{EB78E9E5-55D1-4A31-B8B2-985A4E899D7D}"/>
                </a:ext>
              </a:extLst>
            </p:cNvPr>
            <p:cNvSpPr/>
            <p:nvPr/>
          </p:nvSpPr>
          <p:spPr>
            <a:xfrm rot="10800000">
              <a:off x="1115733" y="2624150"/>
              <a:ext cx="360040" cy="43204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91DE2E-AB2F-47F7-A0A9-2ACBF95CC4FC}"/>
              </a:ext>
            </a:extLst>
          </p:cNvPr>
          <p:cNvSpPr txBox="1"/>
          <p:nvPr/>
        </p:nvSpPr>
        <p:spPr>
          <a:xfrm>
            <a:off x="9946311" y="373847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ko-KR" altLang="en-US" b="1" dirty="0">
              <a:solidFill>
                <a:schemeClr val="accent4"/>
              </a:solidFill>
              <a:latin typeface="微软雅黑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701E69-5717-40BE-9A34-CFDB34815ECD}"/>
              </a:ext>
            </a:extLst>
          </p:cNvPr>
          <p:cNvSpPr txBox="1"/>
          <p:nvPr/>
        </p:nvSpPr>
        <p:spPr>
          <a:xfrm>
            <a:off x="1376113" y="374039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ko-KR" altLang="en-US" b="1" dirty="0">
              <a:solidFill>
                <a:schemeClr val="accent3"/>
              </a:solidFill>
              <a:latin typeface="微软雅黑" pitchFamily="34" charset="-122"/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xmlns="" id="{39FDD600-FDDE-40EA-8E4A-17274F63A11E}"/>
              </a:ext>
            </a:extLst>
          </p:cNvPr>
          <p:cNvSpPr/>
          <p:nvPr/>
        </p:nvSpPr>
        <p:spPr>
          <a:xfrm>
            <a:off x="9670838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24C6DC-52E7-4EC5-9539-00D60B76B9CB}"/>
              </a:ext>
            </a:extLst>
          </p:cNvPr>
          <p:cNvSpPr txBox="1"/>
          <p:nvPr/>
        </p:nvSpPr>
        <p:spPr>
          <a:xfrm>
            <a:off x="9567578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定制开发</a:t>
            </a:r>
            <a:endParaRPr lang="ko-KR" altLang="en-US" sz="16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xmlns="" id="{F9FA142B-7B6A-4E82-9DB6-E679F24765B7}"/>
              </a:ext>
            </a:extLst>
          </p:cNvPr>
          <p:cNvSpPr/>
          <p:nvPr/>
        </p:nvSpPr>
        <p:spPr>
          <a:xfrm rot="10800000">
            <a:off x="1114187" y="447608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19F954F-9983-4EE8-B823-011925005BDB}"/>
              </a:ext>
            </a:extLst>
          </p:cNvPr>
          <p:cNvSpPr txBox="1"/>
          <p:nvPr/>
        </p:nvSpPr>
        <p:spPr>
          <a:xfrm>
            <a:off x="997380" y="467966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shp</a:t>
            </a:r>
            <a:endParaRPr lang="ko-KR" altLang="en-US" sz="16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464CFC-F9BA-42A7-8C9E-CDDB3FC62FC1}"/>
              </a:ext>
            </a:extLst>
          </p:cNvPr>
          <p:cNvSpPr txBox="1"/>
          <p:nvPr/>
        </p:nvSpPr>
        <p:spPr>
          <a:xfrm>
            <a:off x="908487" y="2601224"/>
            <a:ext cx="20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数据的解析与入库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그룹 55">
            <a:extLst>
              <a:ext uri="{FF2B5EF4-FFF2-40B4-BE49-F238E27FC236}">
                <a16:creationId xmlns:a16="http://schemas.microsoft.com/office/drawing/2014/main" xmlns="" id="{E30B738A-74C9-405D-BC2A-A19E375727F6}"/>
              </a:ext>
            </a:extLst>
          </p:cNvPr>
          <p:cNvGrpSpPr/>
          <p:nvPr/>
        </p:nvGrpSpPr>
        <p:grpSpPr>
          <a:xfrm>
            <a:off x="4816869" y="2735365"/>
            <a:ext cx="791854" cy="1583707"/>
            <a:chOff x="3492020" y="2264345"/>
            <a:chExt cx="791854" cy="15837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9D6D9623-2669-41F5-9902-18C2FC042FC0}"/>
                </a:ext>
              </a:extLst>
            </p:cNvPr>
            <p:cNvSpPr/>
            <p:nvPr/>
          </p:nvSpPr>
          <p:spPr>
            <a:xfrm>
              <a:off x="3492020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23" name="Down Arrow 15">
              <a:extLst>
                <a:ext uri="{FF2B5EF4-FFF2-40B4-BE49-F238E27FC236}">
                  <a16:creationId xmlns:a16="http://schemas.microsoft.com/office/drawing/2014/main" xmlns="" id="{42CADE82-CDA0-484D-B64A-EF2C7E9D375B}"/>
                </a:ext>
              </a:extLst>
            </p:cNvPr>
            <p:cNvSpPr/>
            <p:nvPr/>
          </p:nvSpPr>
          <p:spPr>
            <a:xfrm rot="10800000">
              <a:off x="3707927" y="2264345"/>
              <a:ext cx="360040" cy="791853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BACED7C-8204-4CE5-854B-6226F1294BF5}"/>
              </a:ext>
            </a:extLst>
          </p:cNvPr>
          <p:cNvSpPr txBox="1"/>
          <p:nvPr/>
        </p:nvSpPr>
        <p:spPr>
          <a:xfrm>
            <a:off x="4804193" y="3739630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ko-KR" altLang="en-US" b="1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xmlns="" id="{C43057D1-4923-4AB0-8E09-EAA9FDFEEC98}"/>
              </a:ext>
            </a:extLst>
          </p:cNvPr>
          <p:cNvSpPr/>
          <p:nvPr/>
        </p:nvSpPr>
        <p:spPr>
          <a:xfrm rot="10800000">
            <a:off x="4542267" y="449513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软雅黑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B077FD0-AC53-4E7A-B7D8-6BA9513F12C3}"/>
              </a:ext>
            </a:extLst>
          </p:cNvPr>
          <p:cNvSpPr txBox="1"/>
          <p:nvPr/>
        </p:nvSpPr>
        <p:spPr>
          <a:xfrm>
            <a:off x="4425460" y="469871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国土空间平台</a:t>
            </a:r>
            <a:endParaRPr lang="ko-KR" altLang="en-US" sz="16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96D8775-0412-43C8-9FD0-78ECB6F719B8}"/>
              </a:ext>
            </a:extLst>
          </p:cNvPr>
          <p:cNvSpPr txBox="1"/>
          <p:nvPr/>
        </p:nvSpPr>
        <p:spPr>
          <a:xfrm>
            <a:off x="3933962" y="2357437"/>
            <a:ext cx="27592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系统的技术支持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30" name="그룹 57">
            <a:extLst>
              <a:ext uri="{FF2B5EF4-FFF2-40B4-BE49-F238E27FC236}">
                <a16:creationId xmlns:a16="http://schemas.microsoft.com/office/drawing/2014/main" xmlns="" id="{F9122463-445D-45EE-A07A-88E8B62D4443}"/>
              </a:ext>
            </a:extLst>
          </p:cNvPr>
          <p:cNvGrpSpPr/>
          <p:nvPr/>
        </p:nvGrpSpPr>
        <p:grpSpPr>
          <a:xfrm>
            <a:off x="8244949" y="3095170"/>
            <a:ext cx="791854" cy="1223902"/>
            <a:chOff x="6084214" y="2624150"/>
            <a:chExt cx="791854" cy="1223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8845CB02-0A69-40DD-9ED5-70A768FD73BD}"/>
                </a:ext>
              </a:extLst>
            </p:cNvPr>
            <p:cNvSpPr/>
            <p:nvPr/>
          </p:nvSpPr>
          <p:spPr>
            <a:xfrm>
              <a:off x="6084214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32" name="Down Arrow 16">
              <a:extLst>
                <a:ext uri="{FF2B5EF4-FFF2-40B4-BE49-F238E27FC236}">
                  <a16:creationId xmlns:a16="http://schemas.microsoft.com/office/drawing/2014/main" xmlns="" id="{05AAA316-C197-4FCC-B37B-386B38F62EDD}"/>
                </a:ext>
              </a:extLst>
            </p:cNvPr>
            <p:cNvSpPr/>
            <p:nvPr/>
          </p:nvSpPr>
          <p:spPr>
            <a:xfrm rot="10800000">
              <a:off x="6300121" y="2624150"/>
              <a:ext cx="360040" cy="43204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92FE11B-00AD-496D-9C60-09951C85C28A}"/>
              </a:ext>
            </a:extLst>
          </p:cNvPr>
          <p:cNvSpPr txBox="1"/>
          <p:nvPr/>
        </p:nvSpPr>
        <p:spPr>
          <a:xfrm>
            <a:off x="8232273" y="373886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ko-KR" altLang="en-US" b="1" dirty="0">
              <a:solidFill>
                <a:schemeClr val="accent3"/>
              </a:solidFill>
              <a:latin typeface="微软雅黑" pitchFamily="34" charset="-122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xmlns="" id="{09A6FCCA-659C-4102-943A-75AD28C7EBE0}"/>
              </a:ext>
            </a:extLst>
          </p:cNvPr>
          <p:cNvSpPr/>
          <p:nvPr/>
        </p:nvSpPr>
        <p:spPr>
          <a:xfrm rot="10800000">
            <a:off x="7970347" y="451418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1C00108-EAD9-468C-BB73-9E5329226854}"/>
              </a:ext>
            </a:extLst>
          </p:cNvPr>
          <p:cNvSpPr txBox="1"/>
          <p:nvPr/>
        </p:nvSpPr>
        <p:spPr>
          <a:xfrm>
            <a:off x="7853540" y="471776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定制开发</a:t>
            </a:r>
            <a:endParaRPr lang="ko-KR" altLang="en-US" sz="16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6D01A95-ABC5-4C45-AF34-8DD952F2BBD2}"/>
              </a:ext>
            </a:extLst>
          </p:cNvPr>
          <p:cNvSpPr txBox="1"/>
          <p:nvPr/>
        </p:nvSpPr>
        <p:spPr>
          <a:xfrm>
            <a:off x="7998673" y="2639670"/>
            <a:ext cx="1720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花博园选址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39" name="그룹 54">
            <a:extLst>
              <a:ext uri="{FF2B5EF4-FFF2-40B4-BE49-F238E27FC236}">
                <a16:creationId xmlns:a16="http://schemas.microsoft.com/office/drawing/2014/main" xmlns="" id="{79DAE2BC-D89F-46E3-9CA2-4C1DDC140DF4}"/>
              </a:ext>
            </a:extLst>
          </p:cNvPr>
          <p:cNvGrpSpPr/>
          <p:nvPr/>
        </p:nvGrpSpPr>
        <p:grpSpPr>
          <a:xfrm>
            <a:off x="3102829" y="3527218"/>
            <a:ext cx="791854" cy="1282590"/>
            <a:chOff x="2195923" y="3056198"/>
            <a:chExt cx="791854" cy="128259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59AAE1A9-24F2-40E6-AC8E-CF168E59DCD4}"/>
                </a:ext>
              </a:extLst>
            </p:cNvPr>
            <p:cNvSpPr/>
            <p:nvPr/>
          </p:nvSpPr>
          <p:spPr>
            <a:xfrm>
              <a:off x="2195923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41" name="Down Arrow 1">
              <a:extLst>
                <a:ext uri="{FF2B5EF4-FFF2-40B4-BE49-F238E27FC236}">
                  <a16:creationId xmlns:a16="http://schemas.microsoft.com/office/drawing/2014/main" xmlns="" id="{8FB003A0-7A37-443C-AB15-0F9B36E5ECDD}"/>
                </a:ext>
              </a:extLst>
            </p:cNvPr>
            <p:cNvSpPr/>
            <p:nvPr/>
          </p:nvSpPr>
          <p:spPr>
            <a:xfrm>
              <a:off x="2411830" y="3906740"/>
              <a:ext cx="360040" cy="43204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246D334-7EB7-4FC5-9428-9EB5CE9EA8EC}"/>
              </a:ext>
            </a:extLst>
          </p:cNvPr>
          <p:cNvSpPr txBox="1"/>
          <p:nvPr/>
        </p:nvSpPr>
        <p:spPr>
          <a:xfrm>
            <a:off x="3090153" y="3740014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ko-KR" altLang="en-US" b="1" dirty="0">
              <a:solidFill>
                <a:schemeClr val="accent4"/>
              </a:solidFill>
              <a:latin typeface="微软雅黑" pitchFamily="34" charset="-122"/>
            </a:endParaRP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xmlns="" id="{53AE4FF5-EF66-4473-94EF-6788D3939ECA}"/>
              </a:ext>
            </a:extLst>
          </p:cNvPr>
          <p:cNvSpPr/>
          <p:nvPr/>
        </p:nvSpPr>
        <p:spPr>
          <a:xfrm>
            <a:off x="2814680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软雅黑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AA4A0AF-D11C-47B7-9878-7BCFCE2088DA}"/>
              </a:ext>
            </a:extLst>
          </p:cNvPr>
          <p:cNvSpPr txBox="1"/>
          <p:nvPr/>
        </p:nvSpPr>
        <p:spPr>
          <a:xfrm>
            <a:off x="2711420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endParaRPr lang="ko-KR" altLang="en-US" sz="16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A202C4C-8804-4931-BF8A-1AC3407D69E0}"/>
              </a:ext>
            </a:extLst>
          </p:cNvPr>
          <p:cNvSpPr txBox="1"/>
          <p:nvPr/>
        </p:nvSpPr>
        <p:spPr>
          <a:xfrm>
            <a:off x="2579394" y="4953922"/>
            <a:ext cx="20254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前端框架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48" name="그룹 56">
            <a:extLst>
              <a:ext uri="{FF2B5EF4-FFF2-40B4-BE49-F238E27FC236}">
                <a16:creationId xmlns:a16="http://schemas.microsoft.com/office/drawing/2014/main" xmlns="" id="{D4BBF045-F9F5-4C28-A8A8-71DD45DC733A}"/>
              </a:ext>
            </a:extLst>
          </p:cNvPr>
          <p:cNvGrpSpPr/>
          <p:nvPr/>
        </p:nvGrpSpPr>
        <p:grpSpPr>
          <a:xfrm>
            <a:off x="6530909" y="3527218"/>
            <a:ext cx="791854" cy="1282590"/>
            <a:chOff x="4788117" y="3056198"/>
            <a:chExt cx="791854" cy="12825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CE5515E8-FA4D-40C3-AEEA-83A2961FAA3B}"/>
                </a:ext>
              </a:extLst>
            </p:cNvPr>
            <p:cNvSpPr/>
            <p:nvPr/>
          </p:nvSpPr>
          <p:spPr>
            <a:xfrm>
              <a:off x="4788117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  <p:sp>
          <p:nvSpPr>
            <p:cNvPr id="50" name="Down Arrow 12">
              <a:extLst>
                <a:ext uri="{FF2B5EF4-FFF2-40B4-BE49-F238E27FC236}">
                  <a16:creationId xmlns:a16="http://schemas.microsoft.com/office/drawing/2014/main" xmlns="" id="{82D164A2-392B-4202-B491-9E042898A600}"/>
                </a:ext>
              </a:extLst>
            </p:cNvPr>
            <p:cNvSpPr/>
            <p:nvPr/>
          </p:nvSpPr>
          <p:spPr>
            <a:xfrm>
              <a:off x="5004024" y="3906740"/>
              <a:ext cx="360040" cy="43204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8BEFA94-FFB1-4526-AF5D-AEAB3F903D17}"/>
              </a:ext>
            </a:extLst>
          </p:cNvPr>
          <p:cNvSpPr txBox="1"/>
          <p:nvPr/>
        </p:nvSpPr>
        <p:spPr>
          <a:xfrm>
            <a:off x="6518233" y="373924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ko-KR" altLang="en-US" b="1" dirty="0">
              <a:solidFill>
                <a:schemeClr val="accent2"/>
              </a:solidFill>
              <a:latin typeface="微软雅黑" pitchFamily="34" charset="-122"/>
            </a:endParaRPr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xmlns="" id="{88548538-02CF-4FA0-9EDB-404BB71EABED}"/>
              </a:ext>
            </a:extLst>
          </p:cNvPr>
          <p:cNvSpPr/>
          <p:nvPr/>
        </p:nvSpPr>
        <p:spPr>
          <a:xfrm>
            <a:off x="6242760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微软雅黑" pitchFamily="34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135F8C9-5A09-4016-B61B-5FC2E7C260AB}"/>
              </a:ext>
            </a:extLst>
          </p:cNvPr>
          <p:cNvSpPr txBox="1"/>
          <p:nvPr/>
        </p:nvSpPr>
        <p:spPr>
          <a:xfrm>
            <a:off x="6139500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ko-KR" altLang="en-US" sz="16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577337-1278-4B89-AD98-7C0A34DB1271}"/>
              </a:ext>
            </a:extLst>
          </p:cNvPr>
          <p:cNvSpPr txBox="1"/>
          <p:nvPr/>
        </p:nvSpPr>
        <p:spPr>
          <a:xfrm>
            <a:off x="6019186" y="4913590"/>
            <a:ext cx="18448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项目组长完成基础功能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xmlns="" id="{FD32C742-41BA-4231-92E5-DB23B1CBB936}"/>
              </a:ext>
            </a:extLst>
          </p:cNvPr>
          <p:cNvSpPr txBox="1"/>
          <p:nvPr/>
        </p:nvSpPr>
        <p:spPr>
          <a:xfrm>
            <a:off x="9618956" y="4978982"/>
            <a:ext cx="1720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小组会议专题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0161011E-91E0-4CB6-9046-20CE9DB0F8D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306D9DA-83A9-4C58-9F10-414D1FF3D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便民系统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8D5A71F-E969-47F8-83C1-22331D18D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42619"/>
              </p:ext>
            </p:extLst>
          </p:nvPr>
        </p:nvGraphicFramePr>
        <p:xfrm>
          <a:off x="952051" y="2555960"/>
          <a:ext cx="3130900" cy="1676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6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1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为豫事办</a:t>
                      </a:r>
                      <a:r>
                        <a:rPr lang="en-US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APP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及支付宝豫事办小程序提供登记信息查询支持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BA027F24-F0B6-4B29-8E3E-3F439AFC5EF5}"/>
              </a:ext>
            </a:extLst>
          </p:cNvPr>
          <p:cNvGrpSpPr/>
          <p:nvPr/>
        </p:nvGrpSpPr>
        <p:grpSpPr>
          <a:xfrm>
            <a:off x="1597215" y="2236356"/>
            <a:ext cx="1793142" cy="558176"/>
            <a:chOff x="1271057" y="3783817"/>
            <a:chExt cx="996687" cy="378104"/>
          </a:xfrm>
          <a:solidFill>
            <a:srgbClr val="0680C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6705FD4-A087-4D9E-808B-7B0E518AA698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19E511A-7F14-40A6-A577-67C27BB85E04}"/>
                </a:ext>
              </a:extLst>
            </p:cNvPr>
            <p:cNvSpPr txBox="1"/>
            <p:nvPr/>
          </p:nvSpPr>
          <p:spPr>
            <a:xfrm>
              <a:off x="1343065" y="3837354"/>
              <a:ext cx="852670" cy="2710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豫事办</a:t>
              </a:r>
              <a:endParaRPr lang="ko-KR" altLang="en-US" sz="2000" b="1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D92900F-DB3F-4036-B832-275AF3D06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58074"/>
              </p:ext>
            </p:extLst>
          </p:nvPr>
        </p:nvGraphicFramePr>
        <p:xfrm>
          <a:off x="4298975" y="2515444"/>
          <a:ext cx="3740758" cy="170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4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1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登记预约、预约审核、登记</a:t>
                      </a:r>
                      <a:r>
                        <a:rPr lang="zh-CN" altLang="en-US" sz="18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申请、交流评价投诉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167D0C0-F36E-4E31-B320-FAF9D9BB2CA1}"/>
              </a:ext>
            </a:extLst>
          </p:cNvPr>
          <p:cNvGrpSpPr/>
          <p:nvPr/>
        </p:nvGrpSpPr>
        <p:grpSpPr>
          <a:xfrm>
            <a:off x="5005307" y="2186803"/>
            <a:ext cx="2390012" cy="558176"/>
            <a:chOff x="1271057" y="3783817"/>
            <a:chExt cx="996687" cy="378104"/>
          </a:xfrm>
          <a:solidFill>
            <a:srgbClr val="262626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AC61AE1-0554-41AB-BC8B-39104D8C5547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52C00B8-884F-469E-9E25-C3FF3B75C0D4}"/>
                </a:ext>
              </a:extLst>
            </p:cNvPr>
            <p:cNvSpPr txBox="1"/>
            <p:nvPr/>
          </p:nvSpPr>
          <p:spPr>
            <a:xfrm>
              <a:off x="1343065" y="3837354"/>
              <a:ext cx="852670" cy="2710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便民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终端</a:t>
              </a:r>
              <a:endParaRPr lang="ko-KR" altLang="en-US" sz="2000" b="1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23C9990-AC8C-4B73-9DE6-CA05345AC51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xmlns="" id="{A0F39235-662F-4EA2-93D5-3ABA4E14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82649"/>
              </p:ext>
            </p:extLst>
          </p:nvPr>
        </p:nvGraphicFramePr>
        <p:xfrm>
          <a:off x="8261454" y="2492896"/>
          <a:ext cx="3238321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1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6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3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微软雅黑 Light" panose="020B0502040204020203" pitchFamily="34" charset="-122"/>
                        </a:rPr>
                        <a:t>转移登记报卷申请、</a:t>
                      </a:r>
                      <a:endParaRPr lang="en-US" altLang="zh-CN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  <a:sym typeface="微软雅黑 Light" panose="020B0502040204020203" pitchFamily="34" charset="-12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  <a:sym typeface="微软雅黑 Light" panose="020B0502040204020203" pitchFamily="34" charset="-122"/>
                        </a:rPr>
                        <a:t>辅助有房源核验、登记进度查询功能</a:t>
                      </a:r>
                      <a:endParaRPr lang="ko-KR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8" name="Group 8">
            <a:extLst>
              <a:ext uri="{FF2B5EF4-FFF2-40B4-BE49-F238E27FC236}">
                <a16:creationId xmlns:a16="http://schemas.microsoft.com/office/drawing/2014/main" xmlns="" id="{E51E0745-7EAF-4079-83CC-C18AD10AD9BA}"/>
              </a:ext>
            </a:extLst>
          </p:cNvPr>
          <p:cNvGrpSpPr/>
          <p:nvPr/>
        </p:nvGrpSpPr>
        <p:grpSpPr>
          <a:xfrm>
            <a:off x="8993959" y="2213809"/>
            <a:ext cx="1793142" cy="558176"/>
            <a:chOff x="1199048" y="3789876"/>
            <a:chExt cx="996687" cy="378104"/>
          </a:xfrm>
          <a:solidFill>
            <a:srgbClr val="90C221"/>
          </a:solidFill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xmlns="" id="{9D0DA79B-08B2-4A54-9780-E52B81185564}"/>
                </a:ext>
              </a:extLst>
            </p:cNvPr>
            <p:cNvSpPr/>
            <p:nvPr/>
          </p:nvSpPr>
          <p:spPr>
            <a:xfrm>
              <a:off x="1199048" y="3789876"/>
              <a:ext cx="996687" cy="378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xmlns="" id="{090CB225-4B35-4999-B014-9B2EA09E3FAC}"/>
                </a:ext>
              </a:extLst>
            </p:cNvPr>
            <p:cNvSpPr txBox="1"/>
            <p:nvPr/>
          </p:nvSpPr>
          <p:spPr>
            <a:xfrm>
              <a:off x="1274453" y="3827402"/>
              <a:ext cx="852670" cy="2710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中介端</a:t>
              </a:r>
              <a:endParaRPr lang="ko-KR" altLang="en-US" sz="2000" b="1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自定义 47">
      <a:dk1>
        <a:srgbClr val="2B2E30"/>
      </a:dk1>
      <a:lt1>
        <a:srgbClr val="FFFFFF"/>
      </a:lt1>
      <a:dk2>
        <a:srgbClr val="21A3D0"/>
      </a:dk2>
      <a:lt2>
        <a:srgbClr val="5A5352"/>
      </a:lt2>
      <a:accent1>
        <a:srgbClr val="424554"/>
      </a:accent1>
      <a:accent2>
        <a:srgbClr val="F6F6F6"/>
      </a:accent2>
      <a:accent3>
        <a:srgbClr val="2B2E30"/>
      </a:accent3>
      <a:accent4>
        <a:srgbClr val="2B2E30"/>
      </a:accent4>
      <a:accent5>
        <a:srgbClr val="21A3D0"/>
      </a:accent5>
      <a:accent6>
        <a:srgbClr val="21A3D0"/>
      </a:accent6>
      <a:hlink>
        <a:srgbClr val="FFFFFF"/>
      </a:hlink>
      <a:folHlink>
        <a:srgbClr val="605958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4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545454"/>
      </a:accent1>
      <a:accent2>
        <a:srgbClr val="8D8D8D"/>
      </a:accent2>
      <a:accent3>
        <a:srgbClr val="545454"/>
      </a:accent3>
      <a:accent4>
        <a:srgbClr val="0070C0"/>
      </a:accent4>
      <a:accent5>
        <a:srgbClr val="ACAEB2"/>
      </a:accent5>
      <a:accent6>
        <a:srgbClr val="D8D8D8"/>
      </a:accent6>
      <a:hlink>
        <a:srgbClr val="BFBFBF"/>
      </a:hlink>
      <a:folHlink>
        <a:srgbClr val="4D4D4D"/>
      </a:folHlink>
    </a:clrScheme>
    <a:fontScheme name="z5jiuyw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726</Words>
  <Application>Microsoft Office PowerPoint</Application>
  <PresentationFormat>自定义</PresentationFormat>
  <Paragraphs>116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2_默认设计模板</vt:lpstr>
      <vt:lpstr>第一PPT，www.1ppt.com</vt:lpstr>
      <vt:lpstr>Contents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导出2</dc:title>
  <dc:creator>Administrator</dc:creator>
  <cp:lastModifiedBy>win10</cp:lastModifiedBy>
  <cp:revision>1636</cp:revision>
  <dcterms:created xsi:type="dcterms:W3CDTF">2013-01-25T01:44:00Z</dcterms:created>
  <dcterms:modified xsi:type="dcterms:W3CDTF">2021-03-25T12:30:40Z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2</vt:lpwstr>
  </property>
</Properties>
</file>