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0" r:id="rId2"/>
    <p:sldId id="292" r:id="rId3"/>
    <p:sldId id="291" r:id="rId4"/>
    <p:sldId id="294" r:id="rId5"/>
    <p:sldId id="295" r:id="rId6"/>
    <p:sldId id="296" r:id="rId7"/>
    <p:sldId id="297" r:id="rId8"/>
    <p:sldId id="298" r:id="rId9"/>
    <p:sldId id="299" r:id="rId10"/>
    <p:sldId id="300" r:id="rId11"/>
    <p:sldId id="29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varScale="1">
        <p:scale>
          <a:sx n="51" d="100"/>
          <a:sy n="51" d="100"/>
        </p:scale>
        <p:origin x="461" y="43"/>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45AFE-629F-42AC-91C3-B1F91D0D5123}" type="datetimeFigureOut">
              <a:rPr lang="zh-CN" altLang="en-US" smtClean="0"/>
              <a:t>2018/5/23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B18FC-79A0-4B45-96FF-9C7A004E3895}" type="slidenum">
              <a:rPr lang="zh-CN" altLang="en-US" smtClean="0"/>
              <a:t>‹#›</a:t>
            </a:fld>
            <a:endParaRPr lang="zh-CN" altLang="en-US"/>
          </a:p>
        </p:txBody>
      </p:sp>
    </p:spTree>
    <p:extLst>
      <p:ext uri="{BB962C8B-B14F-4D97-AF65-F5344CB8AC3E}">
        <p14:creationId xmlns:p14="http://schemas.microsoft.com/office/powerpoint/2010/main" val="347775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B18FC-79A0-4B45-96FF-9C7A004E3895}" type="slidenum">
              <a:rPr lang="zh-CN" altLang="en-US" smtClean="0"/>
              <a:t>10</a:t>
            </a:fld>
            <a:endParaRPr lang="zh-CN" altLang="en-US"/>
          </a:p>
        </p:txBody>
      </p:sp>
    </p:spTree>
    <p:extLst>
      <p:ext uri="{BB962C8B-B14F-4D97-AF65-F5344CB8AC3E}">
        <p14:creationId xmlns:p14="http://schemas.microsoft.com/office/powerpoint/2010/main" val="330094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file:///E:\%E8%AF%BE%E7%A8%8B%E6%96%B9%E6%A1%88\html+css%E8%AF%BE%E7%A8%8B\%E7%AC%AC%E4%BA%8C%E5%91%A8\day2%E5%AE%9A%E4%BD%8D%E3%80%81%E9%94%9A%E8%AE%B0%E3%80%81%E9%80%8F%E6%98%8E\c_position.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2" cstate="print"/>
          <a:srcRect/>
          <a:stretch>
            <a:fillRect/>
          </a:stretch>
        </p:blipFill>
        <p:spPr bwMode="auto">
          <a:xfrm>
            <a:off x="0" y="0"/>
            <a:ext cx="12192000" cy="6858001"/>
          </a:xfrm>
          <a:prstGeom prst="rect">
            <a:avLst/>
          </a:prstGeom>
          <a:noFill/>
        </p:spPr>
      </p:pic>
      <p:sp>
        <p:nvSpPr>
          <p:cNvPr id="4" name="TextBox 3"/>
          <p:cNvSpPr txBox="1"/>
          <p:nvPr/>
        </p:nvSpPr>
        <p:spPr>
          <a:xfrm>
            <a:off x="10185422" y="1504146"/>
            <a:ext cx="1740156" cy="646331"/>
          </a:xfrm>
          <a:prstGeom prst="rect">
            <a:avLst/>
          </a:prstGeom>
          <a:noFill/>
        </p:spPr>
        <p:txBody>
          <a:bodyPr wrap="none" rtlCol="0">
            <a:spAutoFit/>
          </a:bodyPr>
          <a:lstStyle/>
          <a:p>
            <a:r>
              <a:rPr lang="en-US" altLang="zh-CN" sz="3600" b="1" dirty="0" smtClean="0">
                <a:solidFill>
                  <a:schemeClr val="bg1"/>
                </a:solidFill>
              </a:rPr>
              <a:t>Position</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523220"/>
          </a:xfrm>
          <a:prstGeom prst="rect">
            <a:avLst/>
          </a:prstGeom>
          <a:noFill/>
        </p:spPr>
        <p:txBody>
          <a:bodyPr wrap="square" rtlCol="0">
            <a:spAutoFit/>
          </a:bodyPr>
          <a:lstStyle/>
          <a:p>
            <a:r>
              <a:rPr lang="zh-CN" altLang="en-US" sz="2800" b="1" dirty="0" smtClean="0">
                <a:solidFill>
                  <a:schemeClr val="bg1"/>
                </a:solidFill>
              </a:rPr>
              <a:t>透明属性</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7" name="矩形 6"/>
          <p:cNvSpPr/>
          <p:nvPr/>
        </p:nvSpPr>
        <p:spPr>
          <a:xfrm>
            <a:off x="662968" y="2264200"/>
            <a:ext cx="10866064" cy="646331"/>
          </a:xfrm>
          <a:prstGeom prst="rect">
            <a:avLst/>
          </a:prstGeom>
        </p:spPr>
        <p:txBody>
          <a:bodyPr wrap="square">
            <a:spAutoFit/>
          </a:bodyPr>
          <a:lstStyle/>
          <a:p>
            <a:pPr>
              <a:lnSpc>
                <a:spcPct val="150000"/>
              </a:lnSpc>
            </a:pPr>
            <a:r>
              <a:rPr lang="en-US" altLang="zh-CN" sz="2400" dirty="0" err="1" smtClean="0">
                <a:solidFill>
                  <a:schemeClr val="bg1"/>
                </a:solidFill>
                <a:latin typeface="Simsun" panose="02010600030101010101" pitchFamily="2" charset="-122"/>
                <a:ea typeface="Simsun" panose="02010600030101010101" pitchFamily="2" charset="-122"/>
              </a:rPr>
              <a:t>opacity:value</a:t>
            </a:r>
            <a:r>
              <a:rPr lang="en-US" altLang="zh-CN" sz="2400" dirty="0">
                <a:solidFill>
                  <a:schemeClr val="bg1"/>
                </a:solidFill>
                <a:latin typeface="Simsun" panose="02010600030101010101" pitchFamily="2" charset="-122"/>
                <a:ea typeface="Simsun" panose="02010600030101010101" pitchFamily="2" charset="-122"/>
              </a:rPr>
              <a:t>;(value</a:t>
            </a:r>
            <a:r>
              <a:rPr lang="zh-CN" altLang="en-US" sz="2400" dirty="0">
                <a:solidFill>
                  <a:schemeClr val="bg1"/>
                </a:solidFill>
                <a:latin typeface="Simsun" panose="02010600030101010101" pitchFamily="2" charset="-122"/>
                <a:ea typeface="Simsun" panose="02010600030101010101" pitchFamily="2" charset="-122"/>
              </a:rPr>
              <a:t>的取值范围</a:t>
            </a:r>
            <a:r>
              <a:rPr lang="en-US" altLang="zh-CN" sz="2400" dirty="0">
                <a:solidFill>
                  <a:schemeClr val="bg1"/>
                </a:solidFill>
                <a:latin typeface="Simsun" panose="02010600030101010101" pitchFamily="2" charset="-122"/>
                <a:ea typeface="Simsun" panose="02010600030101010101" pitchFamily="2" charset="-122"/>
              </a:rPr>
              <a:t>0-1,0.1,0.2,0.3-----0.9)</a:t>
            </a:r>
          </a:p>
        </p:txBody>
      </p:sp>
    </p:spTree>
    <p:extLst>
      <p:ext uri="{BB962C8B-B14F-4D97-AF65-F5344CB8AC3E}">
        <p14:creationId xmlns:p14="http://schemas.microsoft.com/office/powerpoint/2010/main" val="3753603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2"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3"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4"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2"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8" name="TextBox 7"/>
          <p:cNvSpPr txBox="1"/>
          <p:nvPr/>
        </p:nvSpPr>
        <p:spPr>
          <a:xfrm>
            <a:off x="7094487" y="1450427"/>
            <a:ext cx="5239407" cy="369332"/>
          </a:xfrm>
          <a:prstGeom prst="rect">
            <a:avLst/>
          </a:prstGeom>
          <a:noFill/>
        </p:spPr>
        <p:txBody>
          <a:bodyPr wrap="square" rtlCol="0">
            <a:spAutoFit/>
          </a:bodyPr>
          <a:lstStyle/>
          <a:p>
            <a:r>
              <a:rPr lang="en-US" altLang="zh-CN" dirty="0" smtClean="0"/>
              <a:t>      </a:t>
            </a:r>
            <a:r>
              <a:rPr lang="zh-CN" altLang="en-US" dirty="0">
                <a:solidFill>
                  <a:schemeClr val="bg1"/>
                </a:solidFill>
              </a:rPr>
              <a:t>定位属性</a:t>
            </a: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sp>
        <p:nvSpPr>
          <p:cNvPr id="17" name="TextBox 16"/>
          <p:cNvSpPr txBox="1"/>
          <p:nvPr/>
        </p:nvSpPr>
        <p:spPr>
          <a:xfrm>
            <a:off x="7094487" y="2589538"/>
            <a:ext cx="5239407" cy="369332"/>
          </a:xfrm>
          <a:prstGeom prst="rect">
            <a:avLst/>
          </a:prstGeom>
          <a:noFill/>
        </p:spPr>
        <p:txBody>
          <a:bodyPr wrap="square" rtlCol="0">
            <a:spAutoFit/>
          </a:bodyPr>
          <a:lstStyle/>
          <a:p>
            <a:r>
              <a:rPr lang="en-US" altLang="zh-CN" dirty="0" smtClean="0"/>
              <a:t>      </a:t>
            </a:r>
            <a:r>
              <a:rPr lang="zh-CN" altLang="en-US" dirty="0">
                <a:solidFill>
                  <a:schemeClr val="bg1"/>
                </a:solidFill>
              </a:rPr>
              <a:t>包含快的概念</a:t>
            </a:r>
          </a:p>
        </p:txBody>
      </p:sp>
      <p:sp>
        <p:nvSpPr>
          <p:cNvPr id="18" name="TextBox 17"/>
          <p:cNvSpPr txBox="1"/>
          <p:nvPr/>
        </p:nvSpPr>
        <p:spPr>
          <a:xfrm>
            <a:off x="7094487" y="3819249"/>
            <a:ext cx="5239407" cy="369332"/>
          </a:xfrm>
          <a:prstGeom prst="rect">
            <a:avLst/>
          </a:prstGeom>
          <a:noFill/>
        </p:spPr>
        <p:txBody>
          <a:bodyPr wrap="square" rtlCol="0">
            <a:spAutoFit/>
          </a:bodyPr>
          <a:lstStyle/>
          <a:p>
            <a:r>
              <a:rPr lang="en-US" altLang="zh-CN" dirty="0" smtClean="0"/>
              <a:t>      </a:t>
            </a:r>
            <a:r>
              <a:rPr lang="zh-CN" altLang="en-US" dirty="0">
                <a:solidFill>
                  <a:schemeClr val="bg1"/>
                </a:solidFill>
              </a:rPr>
              <a:t>命名锚记</a:t>
            </a:r>
            <a:r>
              <a:rPr lang="zh-CN" altLang="en-US" dirty="0" smtClean="0">
                <a:solidFill>
                  <a:schemeClr val="bg1"/>
                </a:solidFill>
              </a:rPr>
              <a:t>链接</a:t>
            </a:r>
            <a:endParaRPr lang="zh-CN" altLang="en-US" dirty="0">
              <a:solidFill>
                <a:schemeClr val="bg1"/>
              </a:solidFill>
            </a:endParaRPr>
          </a:p>
        </p:txBody>
      </p:sp>
      <p:sp>
        <p:nvSpPr>
          <p:cNvPr id="19" name="TextBox 18"/>
          <p:cNvSpPr txBox="1"/>
          <p:nvPr/>
        </p:nvSpPr>
        <p:spPr>
          <a:xfrm>
            <a:off x="7094487" y="5048960"/>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透明属性</a:t>
            </a:r>
            <a:endParaRPr lang="zh-CN" altLang="en-US" dirty="0">
              <a:solidFill>
                <a:schemeClr val="bg1"/>
              </a:solidFill>
            </a:endParaRPr>
          </a:p>
        </p:txBody>
      </p:sp>
      <p:pic>
        <p:nvPicPr>
          <p:cNvPr id="2051"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538762"/>
          </a:xfrm>
          <a:prstGeom prst="rect">
            <a:avLst/>
          </a:prstGeom>
          <a:noFill/>
        </p:spPr>
        <p:txBody>
          <a:bodyPr wrap="square" rtlCol="0">
            <a:spAutoFit/>
          </a:bodyPr>
          <a:lstStyle/>
          <a:p>
            <a:r>
              <a:rPr lang="en-US" altLang="zh-CN" sz="2800" b="1" dirty="0" smtClean="0">
                <a:solidFill>
                  <a:schemeClr val="bg1"/>
                </a:solidFill>
              </a:rPr>
              <a:t>position </a:t>
            </a:r>
            <a:r>
              <a:rPr lang="zh-CN" altLang="en-US" sz="2800" b="1" dirty="0">
                <a:solidFill>
                  <a:schemeClr val="bg1"/>
                </a:solidFill>
              </a:rPr>
              <a:t>定位属性</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565532" y="1646780"/>
            <a:ext cx="11060936" cy="5078313"/>
          </a:xfrm>
          <a:prstGeom prst="rect">
            <a:avLst/>
          </a:prstGeom>
        </p:spPr>
        <p:txBody>
          <a:bodyPr wrap="square">
            <a:spAutoFit/>
          </a:bodyPr>
          <a:lstStyle/>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检索</a:t>
            </a:r>
            <a:r>
              <a:rPr lang="zh-CN" altLang="en-US" sz="2400" dirty="0">
                <a:solidFill>
                  <a:schemeClr val="bg1"/>
                </a:solidFill>
                <a:latin typeface="Simsun" panose="02010600030101010101" pitchFamily="2" charset="-122"/>
                <a:ea typeface="Simsun" panose="02010600030101010101" pitchFamily="2" charset="-122"/>
              </a:rPr>
              <a:t>对象的定位方式</a:t>
            </a:r>
            <a:r>
              <a:rPr lang="zh-CN" altLang="en-US" sz="2400" dirty="0" smtClean="0">
                <a:solidFill>
                  <a:schemeClr val="bg1"/>
                </a:solidFill>
                <a:latin typeface="Simsun" panose="02010600030101010101" pitchFamily="2" charset="-122"/>
                <a:ea typeface="Simsun" panose="02010600030101010101" pitchFamily="2" charset="-122"/>
              </a:rPr>
              <a:t>；</a:t>
            </a:r>
            <a:endParaRPr lang="zh-CN" altLang="en-US" sz="2400" dirty="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语法</a:t>
            </a:r>
            <a:r>
              <a:rPr lang="zh-CN" altLang="en-US" sz="2400" dirty="0">
                <a:solidFill>
                  <a:schemeClr val="bg1"/>
                </a:solidFill>
                <a:latin typeface="Simsun" panose="02010600030101010101" pitchFamily="2" charset="-122"/>
                <a:ea typeface="Simsun" panose="02010600030101010101" pitchFamily="2" charset="-122"/>
              </a:rPr>
              <a:t>：</a:t>
            </a:r>
            <a:r>
              <a:rPr lang="en-US" altLang="zh-CN" sz="2400" dirty="0">
                <a:solidFill>
                  <a:schemeClr val="bg1"/>
                </a:solidFill>
                <a:latin typeface="Simsun" panose="02010600030101010101" pitchFamily="2" charset="-122"/>
                <a:ea typeface="Simsun" panose="02010600030101010101" pitchFamily="2" charset="-122"/>
              </a:rPr>
              <a:t>position</a:t>
            </a:r>
            <a:r>
              <a:rPr lang="zh-CN" altLang="en-US" sz="2400" dirty="0">
                <a:solidFill>
                  <a:schemeClr val="bg1"/>
                </a:solidFill>
                <a:latin typeface="Simsun" panose="02010600030101010101" pitchFamily="2" charset="-122"/>
                <a:ea typeface="Simsun" panose="02010600030101010101" pitchFamily="2" charset="-122"/>
              </a:rPr>
              <a:t>：</a:t>
            </a:r>
            <a:r>
              <a:rPr lang="en-US" altLang="zh-CN" sz="2400" dirty="0">
                <a:solidFill>
                  <a:schemeClr val="bg1"/>
                </a:solidFill>
                <a:latin typeface="Simsun" panose="02010600030101010101" pitchFamily="2" charset="-122"/>
                <a:ea typeface="Simsun" panose="02010600030101010101" pitchFamily="2" charset="-122"/>
              </a:rPr>
              <a:t>static /</a:t>
            </a:r>
            <a:r>
              <a:rPr lang="en-US" altLang="zh-CN" sz="2400" dirty="0" smtClean="0">
                <a:solidFill>
                  <a:schemeClr val="bg1"/>
                </a:solidFill>
                <a:latin typeface="Simsun" panose="02010600030101010101" pitchFamily="2" charset="-122"/>
                <a:ea typeface="Simsun" panose="02010600030101010101" pitchFamily="2" charset="-122"/>
              </a:rPr>
              <a:t>absolute/relative/fixed</a:t>
            </a:r>
            <a:endParaRPr lang="en-US" altLang="zh-CN" sz="2400" dirty="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取值：</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1</a:t>
            </a:r>
            <a:r>
              <a:rPr lang="zh-CN" altLang="en-US" sz="2400" dirty="0">
                <a:solidFill>
                  <a:schemeClr val="bg1"/>
                </a:solidFill>
                <a:latin typeface="Simsun" panose="02010600030101010101" pitchFamily="2" charset="-122"/>
                <a:ea typeface="Simsun" panose="02010600030101010101" pitchFamily="2" charset="-122"/>
              </a:rPr>
              <a:t>、</a:t>
            </a:r>
            <a:r>
              <a:rPr lang="en-US" altLang="zh-CN" sz="2400" dirty="0">
                <a:solidFill>
                  <a:schemeClr val="bg1"/>
                </a:solidFill>
                <a:latin typeface="Simsun" panose="02010600030101010101" pitchFamily="2" charset="-122"/>
                <a:ea typeface="Simsun" panose="02010600030101010101" pitchFamily="2" charset="-122"/>
              </a:rPr>
              <a:t>static</a:t>
            </a:r>
            <a:r>
              <a:rPr lang="zh-CN" altLang="en-US" sz="2400" dirty="0">
                <a:solidFill>
                  <a:schemeClr val="bg1"/>
                </a:solidFill>
                <a:latin typeface="Simsun" panose="02010600030101010101" pitchFamily="2" charset="-122"/>
                <a:ea typeface="Simsun" panose="02010600030101010101" pitchFamily="2" charset="-122"/>
              </a:rPr>
              <a:t>：默认值，无特殊定位，对象遵循</a:t>
            </a:r>
            <a:r>
              <a:rPr lang="en-US" altLang="zh-CN" sz="2400" dirty="0">
                <a:solidFill>
                  <a:schemeClr val="bg1"/>
                </a:solidFill>
                <a:latin typeface="Simsun" panose="02010600030101010101" pitchFamily="2" charset="-122"/>
                <a:ea typeface="Simsun" panose="02010600030101010101" pitchFamily="2" charset="-122"/>
              </a:rPr>
              <a:t>HTML</a:t>
            </a:r>
            <a:r>
              <a:rPr lang="zh-CN" altLang="en-US" sz="2400" dirty="0">
                <a:solidFill>
                  <a:schemeClr val="bg1"/>
                </a:solidFill>
                <a:latin typeface="Simsun" panose="02010600030101010101" pitchFamily="2" charset="-122"/>
                <a:ea typeface="Simsun" panose="02010600030101010101" pitchFamily="2" charset="-122"/>
              </a:rPr>
              <a:t>原则；</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2</a:t>
            </a:r>
            <a:r>
              <a:rPr lang="zh-CN" altLang="en-US" sz="2400" dirty="0">
                <a:solidFill>
                  <a:schemeClr val="bg1"/>
                </a:solidFill>
                <a:latin typeface="Simsun" panose="02010600030101010101" pitchFamily="2" charset="-122"/>
                <a:ea typeface="Simsun" panose="02010600030101010101" pitchFamily="2" charset="-122"/>
              </a:rPr>
              <a:t>、</a:t>
            </a:r>
            <a:r>
              <a:rPr lang="en-US" altLang="zh-CN" sz="2400" dirty="0">
                <a:solidFill>
                  <a:schemeClr val="bg1"/>
                </a:solidFill>
                <a:latin typeface="Simsun" panose="02010600030101010101" pitchFamily="2" charset="-122"/>
                <a:ea typeface="Simsun" panose="02010600030101010101" pitchFamily="2" charset="-122"/>
              </a:rPr>
              <a:t>absolute</a:t>
            </a:r>
            <a:r>
              <a:rPr lang="zh-CN" altLang="en-US" sz="2400" dirty="0">
                <a:solidFill>
                  <a:schemeClr val="bg1"/>
                </a:solidFill>
                <a:latin typeface="Simsun" panose="02010600030101010101" pitchFamily="2" charset="-122"/>
                <a:ea typeface="Simsun" panose="02010600030101010101" pitchFamily="2" charset="-122"/>
              </a:rPr>
              <a:t>：绝对定位，将对象从文档流中拖离出来，使用</a:t>
            </a:r>
            <a:r>
              <a:rPr lang="en-US" altLang="zh-CN" sz="2400" dirty="0">
                <a:solidFill>
                  <a:schemeClr val="bg1"/>
                </a:solidFill>
                <a:latin typeface="Simsun" panose="02010600030101010101" pitchFamily="2" charset="-122"/>
                <a:ea typeface="Simsun" panose="02010600030101010101" pitchFamily="2" charset="-122"/>
              </a:rPr>
              <a:t>left/right/top/bottom</a:t>
            </a:r>
            <a:r>
              <a:rPr lang="zh-CN" altLang="en-US" sz="2400" dirty="0">
                <a:solidFill>
                  <a:schemeClr val="bg1"/>
                </a:solidFill>
                <a:latin typeface="Simsun" panose="02010600030101010101" pitchFamily="2" charset="-122"/>
                <a:ea typeface="Simsun" panose="02010600030101010101" pitchFamily="2" charset="-122"/>
              </a:rPr>
              <a:t>等</a:t>
            </a:r>
            <a:r>
              <a:rPr lang="zh-CN" altLang="en-US" sz="2400" dirty="0" smtClean="0">
                <a:solidFill>
                  <a:srgbClr val="FF0000"/>
                </a:solidFill>
                <a:latin typeface="Simsun" panose="02010600030101010101" pitchFamily="2" charset="-122"/>
                <a:ea typeface="Simsun" panose="02010600030101010101" pitchFamily="2" charset="-122"/>
              </a:rPr>
              <a:t>属性</a:t>
            </a:r>
            <a:r>
              <a:rPr lang="zh-CN" altLang="en-US" sz="2400" dirty="0" smtClean="0">
                <a:solidFill>
                  <a:schemeClr val="bg1"/>
                </a:solidFill>
                <a:latin typeface="Simsun" panose="02010600030101010101" pitchFamily="2" charset="-122"/>
                <a:ea typeface="Simsun" panose="02010600030101010101" pitchFamily="2" charset="-122"/>
              </a:rPr>
              <a:t>相对其最接近的一个并有定位设置的父元素进行绝对定位；如果不存在这样的父对象，</a:t>
            </a:r>
            <a:r>
              <a:rPr lang="zh-CN" altLang="en-US" sz="2400" dirty="0">
                <a:solidFill>
                  <a:schemeClr val="bg1"/>
                </a:solidFill>
                <a:latin typeface="Simsun" panose="02010600030101010101" pitchFamily="2" charset="-122"/>
                <a:ea typeface="Simsun" panose="02010600030101010101" pitchFamily="2" charset="-122"/>
              </a:rPr>
              <a:t>则依据</a:t>
            </a:r>
            <a:r>
              <a:rPr lang="en-US" altLang="zh-CN" sz="2400" dirty="0">
                <a:solidFill>
                  <a:schemeClr val="bg1"/>
                </a:solidFill>
                <a:latin typeface="Simsun" panose="02010600030101010101" pitchFamily="2" charset="-122"/>
                <a:ea typeface="Simsun" panose="02010600030101010101" pitchFamily="2" charset="-122"/>
              </a:rPr>
              <a:t>html(</a:t>
            </a:r>
            <a:r>
              <a:rPr lang="zh-CN" altLang="en-US" sz="2400" dirty="0">
                <a:solidFill>
                  <a:schemeClr val="bg1"/>
                </a:solidFill>
                <a:latin typeface="Simsun" panose="02010600030101010101" pitchFamily="2" charset="-122"/>
                <a:ea typeface="Simsun" panose="02010600030101010101" pitchFamily="2" charset="-122"/>
              </a:rPr>
              <a:t>根元素</a:t>
            </a:r>
            <a:r>
              <a:rPr lang="en-US" altLang="zh-CN" sz="2400" dirty="0">
                <a:solidFill>
                  <a:schemeClr val="bg1"/>
                </a:solidFill>
                <a:latin typeface="Simsun" panose="02010600030101010101" pitchFamily="2" charset="-122"/>
                <a:ea typeface="Simsun" panose="02010600030101010101" pitchFamily="2" charset="-122"/>
              </a:rPr>
              <a:t>)</a:t>
            </a:r>
            <a:r>
              <a:rPr lang="zh-CN" altLang="en-US" sz="2400" dirty="0">
                <a:solidFill>
                  <a:schemeClr val="bg1"/>
                </a:solidFill>
                <a:latin typeface="Simsun" panose="02010600030101010101" pitchFamily="2" charset="-122"/>
                <a:ea typeface="Simsun" panose="02010600030101010101" pitchFamily="2" charset="-122"/>
              </a:rPr>
              <a:t>，而其层叠通过</a:t>
            </a:r>
            <a:r>
              <a:rPr lang="en-US" altLang="zh-CN" sz="2400" dirty="0">
                <a:solidFill>
                  <a:schemeClr val="bg1"/>
                </a:solidFill>
                <a:latin typeface="Simsun" panose="02010600030101010101" pitchFamily="2" charset="-122"/>
                <a:ea typeface="Simsun" panose="02010600030101010101" pitchFamily="2" charset="-122"/>
              </a:rPr>
              <a:t>z-index</a:t>
            </a:r>
            <a:r>
              <a:rPr lang="zh-CN" altLang="en-US" sz="2400" dirty="0">
                <a:solidFill>
                  <a:schemeClr val="bg1"/>
                </a:solidFill>
                <a:latin typeface="Simsun" panose="02010600030101010101" pitchFamily="2" charset="-122"/>
                <a:ea typeface="Simsun" panose="02010600030101010101" pitchFamily="2" charset="-122"/>
              </a:rPr>
              <a:t>属性定义；</a:t>
            </a: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538762"/>
          </a:xfrm>
          <a:prstGeom prst="rect">
            <a:avLst/>
          </a:prstGeom>
          <a:noFill/>
        </p:spPr>
        <p:txBody>
          <a:bodyPr wrap="square" rtlCol="0">
            <a:spAutoFit/>
          </a:bodyPr>
          <a:lstStyle/>
          <a:p>
            <a:r>
              <a:rPr lang="en-US" altLang="zh-CN" sz="2800" b="1" dirty="0" smtClean="0">
                <a:solidFill>
                  <a:schemeClr val="bg1"/>
                </a:solidFill>
              </a:rPr>
              <a:t>position </a:t>
            </a:r>
            <a:r>
              <a:rPr lang="zh-CN" altLang="en-US" sz="2800" b="1" dirty="0">
                <a:solidFill>
                  <a:schemeClr val="bg1"/>
                </a:solidFill>
              </a:rPr>
              <a:t>定位属性</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646382" y="2026623"/>
            <a:ext cx="9951665" cy="2308324"/>
          </a:xfrm>
          <a:prstGeom prst="rect">
            <a:avLst/>
          </a:prstGeom>
        </p:spPr>
        <p:txBody>
          <a:bodyPr wrap="square">
            <a:spAutoFit/>
          </a:bodyPr>
          <a:lstStyle/>
          <a:p>
            <a:pPr>
              <a:lnSpc>
                <a:spcPct val="150000"/>
              </a:lnSpc>
            </a:pPr>
            <a:r>
              <a:rPr lang="en-US" altLang="zh-CN" sz="2400" dirty="0">
                <a:solidFill>
                  <a:schemeClr val="bg1"/>
                </a:solidFill>
                <a:latin typeface="Simsun" panose="02010600030101010101" pitchFamily="2" charset="-122"/>
                <a:ea typeface="Simsun" panose="02010600030101010101" pitchFamily="2" charset="-122"/>
              </a:rPr>
              <a:t>3</a:t>
            </a:r>
            <a:r>
              <a:rPr lang="zh-CN" altLang="en-US" sz="2400" dirty="0">
                <a:solidFill>
                  <a:schemeClr val="bg1"/>
                </a:solidFill>
                <a:latin typeface="Simsun" panose="02010600030101010101" pitchFamily="2" charset="-122"/>
                <a:ea typeface="Simsun" panose="02010600030101010101" pitchFamily="2" charset="-122"/>
              </a:rPr>
              <a:t>、</a:t>
            </a:r>
            <a:r>
              <a:rPr lang="en-US" altLang="zh-CN" sz="2400" dirty="0">
                <a:solidFill>
                  <a:schemeClr val="bg1"/>
                </a:solidFill>
                <a:latin typeface="Simsun" panose="02010600030101010101" pitchFamily="2" charset="-122"/>
                <a:ea typeface="Simsun" panose="02010600030101010101" pitchFamily="2" charset="-122"/>
              </a:rPr>
              <a:t>relative </a:t>
            </a:r>
            <a:r>
              <a:rPr lang="zh-CN" altLang="en-US" sz="2400" dirty="0">
                <a:solidFill>
                  <a:schemeClr val="bg1"/>
                </a:solidFill>
                <a:latin typeface="Simsun" panose="02010600030101010101" pitchFamily="2" charset="-122"/>
                <a:ea typeface="Simsun" panose="02010600030101010101" pitchFamily="2" charset="-122"/>
              </a:rPr>
              <a:t>：相对</a:t>
            </a:r>
            <a:r>
              <a:rPr lang="zh-CN" altLang="en-US" sz="2400" dirty="0" smtClean="0">
                <a:solidFill>
                  <a:schemeClr val="bg1"/>
                </a:solidFill>
                <a:latin typeface="Simsun" panose="02010600030101010101" pitchFamily="2" charset="-122"/>
                <a:ea typeface="Simsun" panose="02010600030101010101" pitchFamily="2" charset="-122"/>
              </a:rPr>
              <a:t>定位</a:t>
            </a:r>
            <a:endParaRPr lang="en-US" altLang="zh-CN" sz="2400" dirty="0" smtClean="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依据 </a:t>
            </a:r>
            <a:r>
              <a:rPr lang="en-US" altLang="zh-CN" sz="2400" dirty="0" smtClean="0">
                <a:solidFill>
                  <a:schemeClr val="bg1"/>
                </a:solidFill>
                <a:latin typeface="Simsun" panose="02010600030101010101" pitchFamily="2" charset="-122"/>
                <a:ea typeface="Simsun" panose="02010600030101010101" pitchFamily="2" charset="-122"/>
              </a:rPr>
              <a:t>right:; top:; left:; bottom:;</a:t>
            </a:r>
          </a:p>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等</a:t>
            </a:r>
            <a:r>
              <a:rPr lang="zh-CN" altLang="en-US" sz="2400" dirty="0">
                <a:solidFill>
                  <a:schemeClr val="bg1"/>
                </a:solidFill>
                <a:latin typeface="Simsun" panose="02010600030101010101" pitchFamily="2" charset="-122"/>
                <a:ea typeface="Simsun" panose="02010600030101010101" pitchFamily="2" charset="-122"/>
              </a:rPr>
              <a:t>属性在正常文档流中偏移位置</a:t>
            </a:r>
            <a:r>
              <a:rPr lang="en-US" altLang="zh-CN" sz="2400" dirty="0">
                <a:solidFill>
                  <a:schemeClr val="bg1"/>
                </a:solidFill>
                <a:latin typeface="Simsun" panose="02010600030101010101" pitchFamily="2" charset="-122"/>
                <a:ea typeface="Simsun" panose="02010600030101010101" pitchFamily="2" charset="-122"/>
              </a:rPr>
              <a:t>(</a:t>
            </a:r>
            <a:r>
              <a:rPr lang="zh-CN" altLang="en-US" sz="2400" dirty="0">
                <a:solidFill>
                  <a:schemeClr val="bg1"/>
                </a:solidFill>
                <a:latin typeface="Simsun" panose="02010600030101010101" pitchFamily="2" charset="-122"/>
                <a:ea typeface="Simsun" panose="02010600030101010101" pitchFamily="2" charset="-122"/>
              </a:rPr>
              <a:t>相对自己原来的位置偏移</a:t>
            </a:r>
            <a:r>
              <a:rPr lang="en-US" altLang="zh-CN" sz="2400" dirty="0">
                <a:solidFill>
                  <a:schemeClr val="bg1"/>
                </a:solidFill>
                <a:latin typeface="Simsun" panose="02010600030101010101" pitchFamily="2" charset="-122"/>
                <a:ea typeface="Simsun" panose="02010600030101010101" pitchFamily="2" charset="-122"/>
              </a:rPr>
              <a:t>)</a:t>
            </a:r>
            <a:r>
              <a:rPr lang="zh-CN" altLang="en-US" sz="2400" dirty="0">
                <a:solidFill>
                  <a:schemeClr val="bg1"/>
                </a:solidFill>
                <a:latin typeface="Simsun" panose="02010600030101010101" pitchFamily="2" charset="-122"/>
                <a:ea typeface="Simsun" panose="02010600030101010101" pitchFamily="2" charset="-122"/>
              </a:rPr>
              <a:t>。</a:t>
            </a: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 </a:t>
            </a:r>
          </a:p>
        </p:txBody>
      </p:sp>
    </p:spTree>
    <p:extLst>
      <p:ext uri="{BB962C8B-B14F-4D97-AF65-F5344CB8AC3E}">
        <p14:creationId xmlns:p14="http://schemas.microsoft.com/office/powerpoint/2010/main" val="1116824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538762"/>
          </a:xfrm>
          <a:prstGeom prst="rect">
            <a:avLst/>
          </a:prstGeom>
          <a:noFill/>
        </p:spPr>
        <p:txBody>
          <a:bodyPr wrap="square" rtlCol="0">
            <a:spAutoFit/>
          </a:bodyPr>
          <a:lstStyle/>
          <a:p>
            <a:r>
              <a:rPr lang="en-US" altLang="zh-CN" sz="2800" b="1" dirty="0" smtClean="0">
                <a:solidFill>
                  <a:schemeClr val="bg1"/>
                </a:solidFill>
              </a:rPr>
              <a:t>position </a:t>
            </a:r>
            <a:r>
              <a:rPr lang="zh-CN" altLang="en-US" sz="2800" b="1" dirty="0">
                <a:solidFill>
                  <a:schemeClr val="bg1"/>
                </a:solidFill>
              </a:rPr>
              <a:t>定位属性</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646382" y="2026622"/>
            <a:ext cx="11360739" cy="3416320"/>
          </a:xfrm>
          <a:prstGeom prst="rect">
            <a:avLst/>
          </a:prstGeom>
        </p:spPr>
        <p:txBody>
          <a:bodyPr wrap="square">
            <a:spAutoFit/>
          </a:bodyPr>
          <a:lstStyle/>
          <a:p>
            <a:pPr>
              <a:lnSpc>
                <a:spcPct val="150000"/>
              </a:lnSpc>
            </a:pPr>
            <a:r>
              <a:rPr lang="en-US" altLang="zh-CN" sz="2400" dirty="0">
                <a:solidFill>
                  <a:schemeClr val="bg1"/>
                </a:solidFill>
                <a:latin typeface="Simsun" panose="02010600030101010101" pitchFamily="2" charset="-122"/>
                <a:ea typeface="Simsun" panose="02010600030101010101" pitchFamily="2" charset="-122"/>
              </a:rPr>
              <a:t>4</a:t>
            </a:r>
            <a:r>
              <a:rPr lang="zh-CN" altLang="en-US" sz="2400" dirty="0">
                <a:solidFill>
                  <a:schemeClr val="bg1"/>
                </a:solidFill>
                <a:latin typeface="Simsun" panose="02010600030101010101" pitchFamily="2" charset="-122"/>
                <a:ea typeface="Simsun" panose="02010600030101010101" pitchFamily="2" charset="-122"/>
              </a:rPr>
              <a:t>、</a:t>
            </a:r>
            <a:r>
              <a:rPr lang="en-US" altLang="zh-CN" sz="2400" dirty="0">
                <a:solidFill>
                  <a:schemeClr val="bg1"/>
                </a:solidFill>
                <a:latin typeface="Simsun" panose="02010600030101010101" pitchFamily="2" charset="-122"/>
                <a:ea typeface="Simsun" panose="02010600030101010101" pitchFamily="2" charset="-122"/>
              </a:rPr>
              <a:t>fixed</a:t>
            </a:r>
            <a:r>
              <a:rPr lang="zh-CN" altLang="en-US" sz="2400" dirty="0">
                <a:solidFill>
                  <a:schemeClr val="bg1"/>
                </a:solidFill>
                <a:latin typeface="Simsun" panose="02010600030101010101" pitchFamily="2" charset="-122"/>
                <a:ea typeface="Simsun" panose="02010600030101010101" pitchFamily="2" charset="-122"/>
              </a:rPr>
              <a:t>：固定</a:t>
            </a:r>
            <a:r>
              <a:rPr lang="zh-CN" altLang="en-US" sz="2400" dirty="0" smtClean="0">
                <a:solidFill>
                  <a:schemeClr val="bg1"/>
                </a:solidFill>
                <a:latin typeface="Simsun" panose="02010600030101010101" pitchFamily="2" charset="-122"/>
                <a:ea typeface="Simsun" panose="02010600030101010101" pitchFamily="2" charset="-122"/>
              </a:rPr>
              <a:t>定位</a:t>
            </a:r>
            <a:endParaRPr lang="en-US" altLang="zh-CN" sz="2400" dirty="0" smtClean="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对象</a:t>
            </a:r>
            <a:r>
              <a:rPr lang="zh-CN" altLang="en-US" sz="2400" dirty="0">
                <a:solidFill>
                  <a:schemeClr val="bg1"/>
                </a:solidFill>
                <a:latin typeface="Simsun" panose="02010600030101010101" pitchFamily="2" charset="-122"/>
                <a:ea typeface="Simsun" panose="02010600030101010101" pitchFamily="2" charset="-122"/>
              </a:rPr>
              <a:t>定位遵从绝对定位方式（</a:t>
            </a:r>
            <a:r>
              <a:rPr lang="en-US" altLang="zh-CN" sz="2400" dirty="0">
                <a:solidFill>
                  <a:schemeClr val="bg1"/>
                </a:solidFill>
                <a:latin typeface="Simsun" panose="02010600030101010101" pitchFamily="2" charset="-122"/>
                <a:ea typeface="Simsun" panose="02010600030101010101" pitchFamily="2" charset="-122"/>
              </a:rPr>
              <a:t>absolute</a:t>
            </a:r>
            <a:r>
              <a:rPr lang="zh-CN" altLang="en-US" sz="2400" dirty="0">
                <a:solidFill>
                  <a:schemeClr val="bg1"/>
                </a:solidFill>
                <a:latin typeface="Simsun" panose="02010600030101010101" pitchFamily="2" charset="-122"/>
                <a:ea typeface="Simsun" panose="02010600030101010101" pitchFamily="2" charset="-122"/>
              </a:rPr>
              <a:t>）</a:t>
            </a:r>
            <a:r>
              <a:rPr lang="zh-CN" altLang="en-US" sz="2400" dirty="0" smtClean="0">
                <a:solidFill>
                  <a:schemeClr val="bg1"/>
                </a:solidFill>
                <a:latin typeface="Simsun" panose="02010600030101010101" pitchFamily="2" charset="-122"/>
                <a:ea typeface="Simsun" panose="02010600030101010101" pitchFamily="2" charset="-122"/>
              </a:rPr>
              <a:t>；</a:t>
            </a:r>
            <a:endParaRPr lang="en-US" altLang="zh-CN" sz="2400" dirty="0" smtClean="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但是要</a:t>
            </a:r>
            <a:r>
              <a:rPr lang="zh-CN" altLang="en-US" sz="2400" dirty="0">
                <a:solidFill>
                  <a:schemeClr val="bg1"/>
                </a:solidFill>
                <a:latin typeface="Simsun" panose="02010600030101010101" pitchFamily="2" charset="-122"/>
                <a:ea typeface="Simsun" panose="02010600030101010101" pitchFamily="2" charset="-122"/>
              </a:rPr>
              <a:t>遵守一些</a:t>
            </a:r>
            <a:r>
              <a:rPr lang="zh-CN" altLang="en-US" sz="2400" dirty="0" smtClean="0">
                <a:solidFill>
                  <a:schemeClr val="bg1"/>
                </a:solidFill>
                <a:latin typeface="Simsun" panose="02010600030101010101" pitchFamily="2" charset="-122"/>
                <a:ea typeface="Simsun" panose="02010600030101010101" pitchFamily="2" charset="-122"/>
              </a:rPr>
              <a:t>规范</a:t>
            </a:r>
            <a:endParaRPr lang="en-US" altLang="zh-CN" sz="2400" dirty="0" smtClean="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只能</a:t>
            </a:r>
            <a:r>
              <a:rPr lang="zh-CN" altLang="en-US" sz="2400" dirty="0" smtClean="0">
                <a:solidFill>
                  <a:schemeClr val="bg1"/>
                </a:solidFill>
                <a:latin typeface="Simsun" panose="02010600030101010101" pitchFamily="2" charset="-122"/>
                <a:ea typeface="Simsun" panose="02010600030101010101" pitchFamily="2" charset="-122"/>
              </a:rPr>
              <a:t>根据</a:t>
            </a:r>
            <a:r>
              <a:rPr lang="zh-CN" altLang="en-US" sz="2400" dirty="0">
                <a:solidFill>
                  <a:schemeClr val="bg1"/>
                </a:solidFill>
                <a:latin typeface="Simsun" panose="02010600030101010101" pitchFamily="2" charset="-122"/>
                <a:ea typeface="Simsun" panose="02010600030101010101" pitchFamily="2" charset="-122"/>
              </a:rPr>
              <a:t>浏览器的</a:t>
            </a:r>
            <a:r>
              <a:rPr lang="zh-CN" altLang="en-US" sz="2400" dirty="0" smtClean="0">
                <a:solidFill>
                  <a:schemeClr val="bg1"/>
                </a:solidFill>
                <a:latin typeface="Simsun" panose="02010600030101010101" pitchFamily="2" charset="-122"/>
                <a:ea typeface="Simsun" panose="02010600030101010101" pitchFamily="2" charset="-122"/>
              </a:rPr>
              <a:t>窗口（</a:t>
            </a:r>
            <a:r>
              <a:rPr lang="en-US" altLang="zh-CN" sz="2400" dirty="0" smtClean="0">
                <a:solidFill>
                  <a:schemeClr val="bg1"/>
                </a:solidFill>
                <a:latin typeface="Simsun" panose="02010600030101010101" pitchFamily="2" charset="-122"/>
                <a:ea typeface="Simsun" panose="02010600030101010101" pitchFamily="2" charset="-122"/>
              </a:rPr>
              <a:t>html</a:t>
            </a:r>
            <a:r>
              <a:rPr lang="zh-CN" altLang="en-US" sz="2400" dirty="0" smtClean="0">
                <a:solidFill>
                  <a:schemeClr val="bg1"/>
                </a:solidFill>
                <a:latin typeface="Simsun" panose="02010600030101010101" pitchFamily="2" charset="-122"/>
                <a:ea typeface="Simsun" panose="02010600030101010101" pitchFamily="2" charset="-122"/>
              </a:rPr>
              <a:t>）来</a:t>
            </a:r>
            <a:r>
              <a:rPr lang="zh-CN" altLang="en-US" sz="2400" dirty="0">
                <a:solidFill>
                  <a:schemeClr val="bg1"/>
                </a:solidFill>
                <a:latin typeface="Simsun" panose="02010600030101010101" pitchFamily="2" charset="-122"/>
                <a:ea typeface="Simsun" panose="02010600030101010101" pitchFamily="2" charset="-122"/>
              </a:rPr>
              <a:t>定义自己的位置</a:t>
            </a:r>
            <a:r>
              <a:rPr lang="zh-CN" altLang="en-US" sz="2400" dirty="0" smtClean="0">
                <a:solidFill>
                  <a:schemeClr val="bg1"/>
                </a:solidFill>
                <a:latin typeface="Simsun" panose="02010600030101010101" pitchFamily="2" charset="-122"/>
                <a:ea typeface="Simsun" panose="02010600030101010101" pitchFamily="2" charset="-122"/>
              </a:rPr>
              <a:t>。</a:t>
            </a:r>
            <a:r>
              <a:rPr lang="zh-CN" altLang="en-US" sz="2400" dirty="0">
                <a:solidFill>
                  <a:schemeClr val="bg1"/>
                </a:solidFill>
                <a:latin typeface="Simsun" panose="02010600030101010101" pitchFamily="2" charset="-122"/>
                <a:ea typeface="Simsun" panose="02010600030101010101" pitchFamily="2" charset="-122"/>
              </a:rPr>
              <a:t> （</a:t>
            </a:r>
            <a:r>
              <a:rPr lang="en-US" altLang="zh-CN" sz="2400" dirty="0">
                <a:solidFill>
                  <a:schemeClr val="bg1"/>
                </a:solidFill>
                <a:latin typeface="Simsun" panose="02010600030101010101" pitchFamily="2" charset="-122"/>
                <a:ea typeface="Simsun" panose="02010600030101010101" pitchFamily="2" charset="-122"/>
              </a:rPr>
              <a:t>IE6</a:t>
            </a:r>
            <a:r>
              <a:rPr lang="zh-CN" altLang="en-US" sz="2400" dirty="0">
                <a:solidFill>
                  <a:schemeClr val="bg1"/>
                </a:solidFill>
                <a:latin typeface="Simsun" panose="02010600030101010101" pitchFamily="2" charset="-122"/>
                <a:ea typeface="Simsun" panose="02010600030101010101" pitchFamily="2" charset="-122"/>
              </a:rPr>
              <a:t>浏览器不支持此定位）</a:t>
            </a:r>
            <a:endParaRPr lang="en-US" altLang="zh-CN" sz="2400" dirty="0" smtClean="0">
              <a:solidFill>
                <a:schemeClr val="bg1"/>
              </a:solidFill>
              <a:latin typeface="Simsun" panose="02010600030101010101" pitchFamily="2" charset="-122"/>
              <a:ea typeface="Simsun" panose="02010600030101010101" pitchFamily="2" charset="-122"/>
            </a:endParaRPr>
          </a:p>
          <a:p>
            <a:pPr>
              <a:lnSpc>
                <a:spcPct val="150000"/>
              </a:lnSpc>
            </a:pPr>
            <a:endParaRPr lang="zh-CN" altLang="en-US" sz="2400" dirty="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 </a:t>
            </a:r>
          </a:p>
        </p:txBody>
      </p:sp>
    </p:spTree>
    <p:extLst>
      <p:ext uri="{BB962C8B-B14F-4D97-AF65-F5344CB8AC3E}">
        <p14:creationId xmlns:p14="http://schemas.microsoft.com/office/powerpoint/2010/main" val="1155823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538762"/>
          </a:xfrm>
          <a:prstGeom prst="rect">
            <a:avLst/>
          </a:prstGeom>
          <a:noFill/>
        </p:spPr>
        <p:txBody>
          <a:bodyPr wrap="square" rtlCol="0">
            <a:spAutoFit/>
          </a:bodyPr>
          <a:lstStyle/>
          <a:p>
            <a:r>
              <a:rPr lang="en-US" altLang="zh-CN" sz="2800" b="1" dirty="0" smtClean="0">
                <a:solidFill>
                  <a:schemeClr val="bg1"/>
                </a:solidFill>
              </a:rPr>
              <a:t>position </a:t>
            </a:r>
            <a:r>
              <a:rPr lang="zh-CN" altLang="en-US" sz="2800" b="1" dirty="0">
                <a:solidFill>
                  <a:schemeClr val="bg1"/>
                </a:solidFill>
              </a:rPr>
              <a:t>定位属性</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646382" y="2026622"/>
            <a:ext cx="11360739" cy="3329758"/>
          </a:xfrm>
          <a:prstGeom prst="rect">
            <a:avLst/>
          </a:prstGeom>
        </p:spPr>
        <p:txBody>
          <a:bodyPr wrap="square">
            <a:spAutoFit/>
          </a:bodyPr>
          <a:lstStyle/>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绝对</a:t>
            </a:r>
            <a:r>
              <a:rPr lang="zh-CN" altLang="en-US" sz="2400" dirty="0">
                <a:solidFill>
                  <a:schemeClr val="bg1"/>
                </a:solidFill>
                <a:latin typeface="Simsun" panose="02010600030101010101" pitchFamily="2" charset="-122"/>
                <a:ea typeface="Simsun" panose="02010600030101010101" pitchFamily="2" charset="-122"/>
              </a:rPr>
              <a:t>定位和相对定位的</a:t>
            </a:r>
            <a:r>
              <a:rPr lang="zh-CN" altLang="en-US" sz="2400" dirty="0" smtClean="0">
                <a:solidFill>
                  <a:schemeClr val="bg1"/>
                </a:solidFill>
                <a:latin typeface="Simsun" panose="02010600030101010101" pitchFamily="2" charset="-122"/>
                <a:ea typeface="Simsun" panose="02010600030101010101" pitchFamily="2" charset="-122"/>
              </a:rPr>
              <a:t>区别</a:t>
            </a:r>
            <a:endParaRPr lang="zh-CN" altLang="en-US" sz="2400" dirty="0">
              <a:solidFill>
                <a:schemeClr val="bg1"/>
              </a:solidFill>
              <a:latin typeface="Simsun" panose="02010600030101010101" pitchFamily="2" charset="-122"/>
              <a:ea typeface="Simsun" panose="02010600030101010101" pitchFamily="2" charset="-122"/>
            </a:endParaRP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1</a:t>
            </a:r>
            <a:r>
              <a:rPr lang="zh-CN" altLang="en-US" sz="2400" dirty="0">
                <a:solidFill>
                  <a:schemeClr val="bg1"/>
                </a:solidFill>
                <a:latin typeface="Simsun" panose="02010600030101010101" pitchFamily="2" charset="-122"/>
                <a:ea typeface="Simsun" panose="02010600030101010101" pitchFamily="2" charset="-122"/>
              </a:rPr>
              <a:t>、参照物不同绝对定位的参照物是包含块，相对定位的参照物是元素本身位置；</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2</a:t>
            </a:r>
            <a:r>
              <a:rPr lang="zh-CN" altLang="en-US" sz="2400" dirty="0">
                <a:solidFill>
                  <a:schemeClr val="bg1"/>
                </a:solidFill>
                <a:latin typeface="Simsun" panose="02010600030101010101" pitchFamily="2" charset="-122"/>
                <a:ea typeface="Simsun" panose="02010600030101010101" pitchFamily="2" charset="-122"/>
              </a:rPr>
              <a:t>、绝对定位将对象从文档流中拖离出来因此不占据空间，相对定位不破坏正常的文档流顺序无论是否进行移动，元素仍然占据原来的空间。</a:t>
            </a:r>
          </a:p>
          <a:p>
            <a:pPr>
              <a:lnSpc>
                <a:spcPct val="150000"/>
              </a:lnSpc>
            </a:pPr>
            <a:endParaRPr lang="zh-CN" altLang="en-US" sz="2400" dirty="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 </a:t>
            </a:r>
          </a:p>
        </p:txBody>
      </p:sp>
    </p:spTree>
    <p:extLst>
      <p:ext uri="{BB962C8B-B14F-4D97-AF65-F5344CB8AC3E}">
        <p14:creationId xmlns:p14="http://schemas.microsoft.com/office/powerpoint/2010/main" val="384373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523220"/>
          </a:xfrm>
          <a:prstGeom prst="rect">
            <a:avLst/>
          </a:prstGeom>
          <a:noFill/>
        </p:spPr>
        <p:txBody>
          <a:bodyPr wrap="square" rtlCol="0">
            <a:spAutoFit/>
          </a:bodyPr>
          <a:lstStyle/>
          <a:p>
            <a:r>
              <a:rPr lang="zh-CN" altLang="en-US" sz="2800" b="1" dirty="0" smtClean="0">
                <a:solidFill>
                  <a:schemeClr val="bg1"/>
                </a:solidFill>
              </a:rPr>
              <a:t>包含</a:t>
            </a:r>
            <a:r>
              <a:rPr lang="zh-CN" altLang="en-US" sz="2800" b="1" dirty="0">
                <a:solidFill>
                  <a:schemeClr val="bg1"/>
                </a:solidFill>
              </a:rPr>
              <a:t>块的概念及</a:t>
            </a:r>
            <a:r>
              <a:rPr lang="zh-CN" altLang="en-US" sz="2800" b="1" dirty="0" smtClean="0">
                <a:solidFill>
                  <a:schemeClr val="bg1"/>
                </a:solidFill>
              </a:rPr>
              <a:t>作用</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631392" y="1454642"/>
            <a:ext cx="10926025" cy="4893647"/>
          </a:xfrm>
          <a:prstGeom prst="rect">
            <a:avLst/>
          </a:prstGeom>
        </p:spPr>
        <p:txBody>
          <a:bodyPr wrap="square">
            <a:spAutoFit/>
          </a:bodyPr>
          <a:lstStyle/>
          <a:p>
            <a:pPr>
              <a:lnSpc>
                <a:spcPct val="150000"/>
              </a:lnSpc>
            </a:pPr>
            <a:r>
              <a:rPr lang="zh-CN" altLang="en-US" sz="2400" dirty="0" smtClean="0">
                <a:solidFill>
                  <a:schemeClr val="bg1"/>
                </a:solidFill>
                <a:latin typeface="Simsun" panose="02010600030101010101" pitchFamily="2" charset="-122"/>
                <a:ea typeface="Simsun" panose="02010600030101010101" pitchFamily="2" charset="-122"/>
              </a:rPr>
              <a:t>    包含</a:t>
            </a:r>
            <a:r>
              <a:rPr lang="zh-CN" altLang="en-US" sz="2400" dirty="0">
                <a:solidFill>
                  <a:schemeClr val="bg1"/>
                </a:solidFill>
                <a:latin typeface="Simsun" panose="02010600030101010101" pitchFamily="2" charset="-122"/>
                <a:ea typeface="Simsun" panose="02010600030101010101" pitchFamily="2" charset="-122"/>
              </a:rPr>
              <a:t>块是绝对定位的基础，包含块就是为</a:t>
            </a:r>
            <a:r>
              <a:rPr lang="zh-CN" altLang="en-US" sz="2400" dirty="0" smtClean="0">
                <a:solidFill>
                  <a:schemeClr val="bg1"/>
                </a:solidFill>
                <a:latin typeface="Simsun" panose="02010600030101010101" pitchFamily="2" charset="-122"/>
                <a:ea typeface="Simsun" panose="02010600030101010101" pitchFamily="2" charset="-122"/>
              </a:rPr>
              <a:t>决对定位</a:t>
            </a:r>
            <a:r>
              <a:rPr lang="zh-CN" altLang="en-US" sz="2400" dirty="0">
                <a:solidFill>
                  <a:schemeClr val="bg1"/>
                </a:solidFill>
                <a:latin typeface="Simsun" panose="02010600030101010101" pitchFamily="2" charset="-122"/>
                <a:ea typeface="Simsun" panose="02010600030101010101" pitchFamily="2" charset="-122"/>
              </a:rPr>
              <a:t>元素提供坐标，偏移和显示范围的参照物，即确定绝对定位的偏移起点和百分比 长度的</a:t>
            </a:r>
            <a:r>
              <a:rPr lang="zh-CN" altLang="en-US" sz="2400" dirty="0" smtClean="0">
                <a:solidFill>
                  <a:schemeClr val="bg1"/>
                </a:solidFill>
                <a:latin typeface="Simsun" panose="02010600030101010101" pitchFamily="2" charset="-122"/>
                <a:ea typeface="Simsun" panose="02010600030101010101" pitchFamily="2" charset="-122"/>
              </a:rPr>
              <a:t>参考；</a:t>
            </a:r>
            <a:endParaRPr lang="en-US" altLang="zh-CN" sz="2400" dirty="0" smtClean="0">
              <a:solidFill>
                <a:schemeClr val="bg1"/>
              </a:solidFill>
              <a:latin typeface="Simsun" panose="02010600030101010101" pitchFamily="2" charset="-122"/>
              <a:ea typeface="Simsun" panose="02010600030101010101" pitchFamily="2" charset="-122"/>
            </a:endParaRPr>
          </a:p>
          <a:p>
            <a:endParaRPr lang="en-US" altLang="zh-CN" sz="2400" dirty="0" smtClean="0">
              <a:solidFill>
                <a:schemeClr val="bg1"/>
              </a:solidFill>
              <a:latin typeface="Simsun" panose="02010600030101010101" pitchFamily="2" charset="-122"/>
              <a:ea typeface="Simsun" panose="02010600030101010101" pitchFamily="2" charset="-122"/>
            </a:endParaRPr>
          </a:p>
          <a:p>
            <a:r>
              <a:rPr lang="zh-CN" altLang="en-US" sz="2400" dirty="0">
                <a:solidFill>
                  <a:schemeClr val="bg1"/>
                </a:solidFill>
                <a:latin typeface="Simsun" panose="02010600030101010101" pitchFamily="2" charset="-122"/>
                <a:ea typeface="Simsun" panose="02010600030101010101" pitchFamily="2" charset="-122"/>
              </a:rPr>
              <a:t> </a:t>
            </a:r>
            <a:r>
              <a:rPr lang="zh-CN" altLang="en-US" sz="2400" dirty="0" smtClean="0">
                <a:solidFill>
                  <a:schemeClr val="bg1"/>
                </a:solidFill>
                <a:latin typeface="Simsun" panose="02010600030101010101" pitchFamily="2" charset="-122"/>
                <a:ea typeface="Simsun" panose="02010600030101010101" pitchFamily="2" charset="-122"/>
              </a:rPr>
              <a:t>   默认</a:t>
            </a:r>
            <a:r>
              <a:rPr lang="zh-CN" altLang="en-US" sz="2400" dirty="0">
                <a:solidFill>
                  <a:schemeClr val="bg1"/>
                </a:solidFill>
                <a:latin typeface="Simsun" panose="02010600030101010101" pitchFamily="2" charset="-122"/>
                <a:ea typeface="Simsun" panose="02010600030101010101" pitchFamily="2" charset="-122"/>
              </a:rPr>
              <a:t>状态下，</a:t>
            </a:r>
            <a:r>
              <a:rPr lang="en-US" altLang="zh-CN" sz="2400" dirty="0">
                <a:solidFill>
                  <a:schemeClr val="bg1"/>
                </a:solidFill>
                <a:latin typeface="Simsun" panose="02010600030101010101" pitchFamily="2" charset="-122"/>
                <a:ea typeface="Simsun" panose="02010600030101010101" pitchFamily="2" charset="-122"/>
              </a:rPr>
              <a:t>html</a:t>
            </a:r>
            <a:r>
              <a:rPr lang="zh-CN" altLang="en-US" sz="2400" dirty="0">
                <a:solidFill>
                  <a:schemeClr val="bg1"/>
                </a:solidFill>
                <a:latin typeface="Simsun" panose="02010600030101010101" pitchFamily="2" charset="-122"/>
                <a:ea typeface="Simsun" panose="02010600030101010101" pitchFamily="2" charset="-122"/>
              </a:rPr>
              <a:t>是一个大的包含块，所有绝对定位的元素都是根据</a:t>
            </a:r>
            <a:r>
              <a:rPr lang="zh-CN" altLang="en-US" sz="2400" dirty="0">
                <a:solidFill>
                  <a:srgbClr val="C00000"/>
                </a:solidFill>
                <a:latin typeface="Simsun" panose="02010600030101010101" pitchFamily="2" charset="-122"/>
                <a:ea typeface="Simsun" panose="02010600030101010101" pitchFamily="2" charset="-122"/>
              </a:rPr>
              <a:t>根</a:t>
            </a:r>
            <a:r>
              <a:rPr lang="zh-CN" altLang="en-US" sz="2400" dirty="0">
                <a:solidFill>
                  <a:schemeClr val="bg1"/>
                </a:solidFill>
                <a:latin typeface="Simsun" panose="02010600030101010101" pitchFamily="2" charset="-122"/>
                <a:ea typeface="Simsun" panose="02010600030101010101" pitchFamily="2" charset="-122"/>
              </a:rPr>
              <a:t>元素来定自己所处的位置和百分比大小的显示的，如果我们定义了包含元素为包含块以后，对于被包含的绝对定位元素来说，就会根据最接近的具有定位功能的上级包含元素来定位自己的显示位置</a:t>
            </a:r>
            <a:r>
              <a:rPr lang="zh-CN" altLang="en-US" sz="2400" dirty="0" smtClean="0">
                <a:solidFill>
                  <a:schemeClr val="bg1"/>
                </a:solidFill>
                <a:latin typeface="Simsun" panose="02010600030101010101" pitchFamily="2" charset="-122"/>
                <a:ea typeface="Simsun" panose="02010600030101010101" pitchFamily="2" charset="-122"/>
              </a:rPr>
              <a:t>。</a:t>
            </a:r>
          </a:p>
          <a:p>
            <a:r>
              <a:rPr lang="zh-CN" altLang="en-US" sz="2400" dirty="0" smtClean="0">
                <a:solidFill>
                  <a:schemeClr val="bg1"/>
                </a:solidFill>
                <a:latin typeface="Simsun" panose="02010600030101010101" pitchFamily="2" charset="-122"/>
                <a:ea typeface="Simsun" panose="02010600030101010101" pitchFamily="2" charset="-122"/>
              </a:rPr>
              <a:t> </a:t>
            </a:r>
            <a:endParaRPr lang="en-US" altLang="zh-CN" sz="2400" dirty="0" smtClean="0">
              <a:solidFill>
                <a:schemeClr val="bg1"/>
              </a:solidFill>
              <a:latin typeface="Simsun" panose="02010600030101010101" pitchFamily="2" charset="-122"/>
              <a:ea typeface="Simsun" panose="02010600030101010101" pitchFamily="2" charset="-122"/>
            </a:endParaRPr>
          </a:p>
          <a:p>
            <a:r>
              <a:rPr lang="zh-CN" altLang="en-US" sz="2400" dirty="0" smtClean="0">
                <a:solidFill>
                  <a:schemeClr val="bg1"/>
                </a:solidFill>
                <a:latin typeface="Simsun" panose="02010600030101010101" pitchFamily="2" charset="-122"/>
                <a:ea typeface="Simsun" panose="02010600030101010101" pitchFamily="2" charset="-122"/>
              </a:rPr>
              <a:t>定义</a:t>
            </a:r>
            <a:r>
              <a:rPr lang="zh-CN" altLang="en-US" sz="2400" dirty="0">
                <a:solidFill>
                  <a:schemeClr val="bg1"/>
                </a:solidFill>
                <a:latin typeface="Simsun" panose="02010600030101010101" pitchFamily="2" charset="-122"/>
                <a:ea typeface="Simsun" panose="02010600030101010101" pitchFamily="2" charset="-122"/>
              </a:rPr>
              <a:t>元素为包含块</a:t>
            </a:r>
            <a:r>
              <a:rPr lang="zh-CN" altLang="en-US" sz="2400" dirty="0" smtClean="0">
                <a:solidFill>
                  <a:schemeClr val="bg1"/>
                </a:solidFill>
                <a:latin typeface="Simsun" panose="02010600030101010101" pitchFamily="2" charset="-122"/>
                <a:ea typeface="Simsun" panose="02010600030101010101" pitchFamily="2" charset="-122"/>
              </a:rPr>
              <a:t>：</a:t>
            </a:r>
            <a:endParaRPr lang="en-US" altLang="zh-CN" sz="2400" dirty="0" smtClean="0">
              <a:solidFill>
                <a:schemeClr val="bg1"/>
              </a:solidFill>
              <a:latin typeface="Simsun" panose="02010600030101010101" pitchFamily="2" charset="-122"/>
              <a:ea typeface="Simsun" panose="02010600030101010101" pitchFamily="2" charset="-122"/>
            </a:endParaRPr>
          </a:p>
          <a:p>
            <a:r>
              <a:rPr lang="zh-CN" altLang="en-US" sz="2400" dirty="0" smtClean="0">
                <a:solidFill>
                  <a:schemeClr val="bg1"/>
                </a:solidFill>
                <a:latin typeface="Simsun" panose="02010600030101010101" pitchFamily="2" charset="-122"/>
                <a:ea typeface="Simsun" panose="02010600030101010101" pitchFamily="2" charset="-122"/>
              </a:rPr>
              <a:t>给</a:t>
            </a:r>
            <a:r>
              <a:rPr lang="zh-CN" altLang="en-US" sz="2400" dirty="0">
                <a:solidFill>
                  <a:schemeClr val="bg1"/>
                </a:solidFill>
                <a:latin typeface="Simsun" panose="02010600030101010101" pitchFamily="2" charset="-122"/>
                <a:ea typeface="Simsun" panose="02010600030101010101" pitchFamily="2" charset="-122"/>
              </a:rPr>
              <a:t>绝对定位元素的父元素添加声明</a:t>
            </a:r>
            <a:r>
              <a:rPr lang="en-US" altLang="zh-CN" sz="2400" dirty="0">
                <a:solidFill>
                  <a:schemeClr val="bg1"/>
                </a:solidFill>
                <a:latin typeface="Simsun" panose="02010600030101010101" pitchFamily="2" charset="-122"/>
                <a:ea typeface="Simsun" panose="02010600030101010101" pitchFamily="2" charset="-122"/>
              </a:rPr>
              <a:t>position</a:t>
            </a:r>
            <a:r>
              <a:rPr lang="zh-CN" altLang="en-US" sz="2400" dirty="0">
                <a:solidFill>
                  <a:schemeClr val="bg1"/>
                </a:solidFill>
                <a:latin typeface="Simsun" panose="02010600030101010101" pitchFamily="2" charset="-122"/>
                <a:ea typeface="Simsun" panose="02010600030101010101" pitchFamily="2" charset="-122"/>
              </a:rPr>
              <a:t>：</a:t>
            </a:r>
            <a:r>
              <a:rPr lang="en-US" altLang="zh-CN" sz="2400" dirty="0">
                <a:solidFill>
                  <a:schemeClr val="bg1"/>
                </a:solidFill>
                <a:latin typeface="Simsun" panose="02010600030101010101" pitchFamily="2" charset="-122"/>
                <a:ea typeface="Simsun" panose="02010600030101010101" pitchFamily="2" charset="-122"/>
              </a:rPr>
              <a:t>relative</a:t>
            </a:r>
            <a:r>
              <a:rPr lang="zh-CN" altLang="en-US" sz="2400" dirty="0">
                <a:solidFill>
                  <a:schemeClr val="bg1"/>
                </a:solidFill>
                <a:latin typeface="Simsun" panose="02010600030101010101" pitchFamily="2" charset="-122"/>
                <a:ea typeface="Simsun" panose="02010600030101010101" pitchFamily="2" charset="-122"/>
              </a:rPr>
              <a:t>；</a:t>
            </a:r>
          </a:p>
          <a:p>
            <a:r>
              <a:rPr lang="zh-CN" altLang="en-US" sz="2400" dirty="0" smtClean="0">
                <a:solidFill>
                  <a:schemeClr val="bg1"/>
                </a:solidFill>
                <a:latin typeface="Simsun" panose="02010600030101010101" pitchFamily="2" charset="-122"/>
                <a:ea typeface="Simsun" panose="02010600030101010101" pitchFamily="2" charset="-122"/>
              </a:rPr>
              <a:t>如果</a:t>
            </a:r>
            <a:r>
              <a:rPr lang="zh-CN" altLang="en-US" sz="2400" dirty="0">
                <a:solidFill>
                  <a:schemeClr val="bg1"/>
                </a:solidFill>
                <a:latin typeface="Simsun" panose="02010600030101010101" pitchFamily="2" charset="-122"/>
                <a:ea typeface="Simsun" panose="02010600030101010101" pitchFamily="2" charset="-122"/>
              </a:rPr>
              <a:t>我们的父素设置了</a:t>
            </a:r>
            <a:r>
              <a:rPr lang="en-US" altLang="zh-CN" sz="2400" dirty="0" err="1">
                <a:solidFill>
                  <a:schemeClr val="bg1"/>
                </a:solidFill>
                <a:latin typeface="Simsun" panose="02010600030101010101" pitchFamily="2" charset="-122"/>
                <a:ea typeface="Simsun" panose="02010600030101010101" pitchFamily="2" charset="-122"/>
              </a:rPr>
              <a:t>position:absolute</a:t>
            </a:r>
            <a:r>
              <a:rPr lang="en-US" altLang="zh-CN" sz="2400" dirty="0">
                <a:solidFill>
                  <a:schemeClr val="bg1"/>
                </a:solidFill>
                <a:latin typeface="Simsun" panose="02010600030101010101" pitchFamily="2" charset="-122"/>
                <a:ea typeface="Simsun" panose="02010600030101010101" pitchFamily="2" charset="-122"/>
              </a:rPr>
              <a:t>;</a:t>
            </a:r>
            <a:r>
              <a:rPr lang="zh-CN" altLang="en-US" sz="2400" dirty="0">
                <a:solidFill>
                  <a:schemeClr val="bg1"/>
                </a:solidFill>
                <a:latin typeface="Simsun" panose="02010600030101010101" pitchFamily="2" charset="-122"/>
                <a:ea typeface="Simsun" panose="02010600030101010101" pitchFamily="2" charset="-122"/>
              </a:rPr>
              <a:t>那么子元素也会相对父元素来定义自己的位置</a:t>
            </a:r>
            <a:r>
              <a:rPr lang="zh-CN" altLang="en-US" sz="2400" dirty="0" smtClean="0">
                <a:solidFill>
                  <a:schemeClr val="bg1"/>
                </a:solidFill>
                <a:latin typeface="Simsun" panose="02010600030101010101" pitchFamily="2" charset="-122"/>
                <a:ea typeface="Simsun" panose="02010600030101010101" pitchFamily="2" charset="-122"/>
              </a:rPr>
              <a:t>。</a:t>
            </a:r>
            <a:endParaRPr lang="zh-CN" altLang="en-US" sz="2400" dirty="0">
              <a:solidFill>
                <a:schemeClr val="bg1"/>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544311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954107"/>
          </a:xfrm>
          <a:prstGeom prst="rect">
            <a:avLst/>
          </a:prstGeom>
          <a:noFill/>
        </p:spPr>
        <p:txBody>
          <a:bodyPr wrap="square" rtlCol="0">
            <a:spAutoFit/>
          </a:bodyPr>
          <a:lstStyle/>
          <a:p>
            <a:r>
              <a:rPr lang="zh-CN" altLang="en-US" sz="2800" b="1" dirty="0" smtClean="0">
                <a:solidFill>
                  <a:schemeClr val="bg1"/>
                </a:solidFill>
              </a:rPr>
              <a:t>定位</a:t>
            </a:r>
            <a:r>
              <a:rPr lang="zh-CN" altLang="en-US" sz="2800" b="1" dirty="0">
                <a:solidFill>
                  <a:schemeClr val="bg1"/>
                </a:solidFill>
              </a:rPr>
              <a:t>元素层叠属性：</a:t>
            </a:r>
          </a:p>
          <a:p>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646382" y="1418897"/>
            <a:ext cx="11390720" cy="4524315"/>
          </a:xfrm>
          <a:prstGeom prst="rect">
            <a:avLst/>
          </a:prstGeom>
        </p:spPr>
        <p:txBody>
          <a:bodyPr wrap="square">
            <a:spAutoFit/>
          </a:bodyPr>
          <a:lstStyle/>
          <a:p>
            <a:pPr>
              <a:lnSpc>
                <a:spcPct val="150000"/>
              </a:lnSpc>
            </a:pPr>
            <a:r>
              <a:rPr lang="en-US" altLang="zh-CN" sz="2400" dirty="0" smtClean="0">
                <a:solidFill>
                  <a:schemeClr val="bg1"/>
                </a:solidFill>
                <a:latin typeface="Simsun" panose="02010600030101010101" pitchFamily="2" charset="-122"/>
                <a:ea typeface="Simsun" panose="02010600030101010101" pitchFamily="2" charset="-122"/>
              </a:rPr>
              <a:t>z-index </a:t>
            </a:r>
            <a:r>
              <a:rPr lang="en-US" altLang="zh-CN" sz="2400" dirty="0">
                <a:solidFill>
                  <a:schemeClr val="bg1"/>
                </a:solidFill>
                <a:latin typeface="Simsun" panose="02010600030101010101" pitchFamily="2" charset="-122"/>
                <a:ea typeface="Simsun" panose="02010600030101010101" pitchFamily="2" charset="-122"/>
              </a:rPr>
              <a:t>: auto | number</a:t>
            </a: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检索或设置对象的层叠顺序。</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auto</a:t>
            </a:r>
            <a:r>
              <a:rPr lang="zh-CN" altLang="en-US" sz="2400" dirty="0">
                <a:solidFill>
                  <a:schemeClr val="bg1"/>
                </a:solidFill>
                <a:latin typeface="Simsun" panose="02010600030101010101" pitchFamily="2" charset="-122"/>
                <a:ea typeface="Simsun" panose="02010600030101010101" pitchFamily="2" charset="-122"/>
              </a:rPr>
              <a:t>：默认值。遵从其父对象</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number:</a:t>
            </a:r>
            <a:r>
              <a:rPr lang="zh-CN" altLang="en-US" sz="2400" dirty="0">
                <a:solidFill>
                  <a:schemeClr val="bg1"/>
                </a:solidFill>
                <a:latin typeface="Simsun" panose="02010600030101010101" pitchFamily="2" charset="-122"/>
                <a:ea typeface="Simsun" panose="02010600030101010101" pitchFamily="2" charset="-122"/>
              </a:rPr>
              <a:t>无单位的整数值。可为负数</a:t>
            </a: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说明：</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1</a:t>
            </a:r>
            <a:r>
              <a:rPr lang="zh-CN" altLang="en-US" sz="2400" dirty="0">
                <a:solidFill>
                  <a:schemeClr val="bg1"/>
                </a:solidFill>
                <a:latin typeface="Simsun" panose="02010600030101010101" pitchFamily="2" charset="-122"/>
                <a:ea typeface="Simsun" panose="02010600030101010101" pitchFamily="2" charset="-122"/>
              </a:rPr>
              <a:t>）较大</a:t>
            </a:r>
            <a:r>
              <a:rPr lang="zh-CN" altLang="en-US" sz="2400" i="1" dirty="0">
                <a:solidFill>
                  <a:schemeClr val="bg1"/>
                </a:solidFill>
                <a:latin typeface="Simsun" panose="02010600030101010101" pitchFamily="2" charset="-122"/>
                <a:ea typeface="Simsun" panose="02010600030101010101" pitchFamily="2" charset="-122"/>
              </a:rPr>
              <a:t> </a:t>
            </a:r>
            <a:r>
              <a:rPr lang="en-US" altLang="zh-CN" sz="2400" i="1" dirty="0">
                <a:solidFill>
                  <a:schemeClr val="bg1"/>
                </a:solidFill>
                <a:latin typeface="Simsun" panose="02010600030101010101" pitchFamily="2" charset="-122"/>
                <a:ea typeface="Simsun" panose="02010600030101010101" pitchFamily="2" charset="-122"/>
              </a:rPr>
              <a:t>number </a:t>
            </a:r>
            <a:r>
              <a:rPr lang="zh-CN" altLang="en-US" sz="2400" dirty="0">
                <a:solidFill>
                  <a:schemeClr val="bg1"/>
                </a:solidFill>
                <a:latin typeface="Simsun" panose="02010600030101010101" pitchFamily="2" charset="-122"/>
                <a:ea typeface="Simsun" panose="02010600030101010101" pitchFamily="2" charset="-122"/>
              </a:rPr>
              <a:t>值的对象会覆盖在较小</a:t>
            </a:r>
            <a:r>
              <a:rPr lang="zh-CN" altLang="en-US" sz="2400" i="1" dirty="0">
                <a:solidFill>
                  <a:schemeClr val="bg1"/>
                </a:solidFill>
                <a:latin typeface="Simsun" panose="02010600030101010101" pitchFamily="2" charset="-122"/>
                <a:ea typeface="Simsun" panose="02010600030101010101" pitchFamily="2" charset="-122"/>
              </a:rPr>
              <a:t> </a:t>
            </a:r>
            <a:r>
              <a:rPr lang="en-US" altLang="zh-CN" sz="2400" i="1" dirty="0">
                <a:solidFill>
                  <a:schemeClr val="bg1"/>
                </a:solidFill>
                <a:latin typeface="Simsun" panose="02010600030101010101" pitchFamily="2" charset="-122"/>
                <a:ea typeface="Simsun" panose="02010600030101010101" pitchFamily="2" charset="-122"/>
              </a:rPr>
              <a:t>number </a:t>
            </a:r>
            <a:r>
              <a:rPr lang="zh-CN" altLang="en-US" sz="2400" dirty="0">
                <a:solidFill>
                  <a:schemeClr val="bg1"/>
                </a:solidFill>
                <a:latin typeface="Simsun" panose="02010600030101010101" pitchFamily="2" charset="-122"/>
                <a:ea typeface="Simsun" panose="02010600030101010101" pitchFamily="2" charset="-122"/>
              </a:rPr>
              <a:t>值的对象之上。如两个绝对定位对象的此属性具有同样的</a:t>
            </a:r>
            <a:r>
              <a:rPr lang="zh-CN" altLang="en-US" sz="2400" i="1" dirty="0">
                <a:solidFill>
                  <a:schemeClr val="bg1"/>
                </a:solidFill>
                <a:latin typeface="Simsun" panose="02010600030101010101" pitchFamily="2" charset="-122"/>
                <a:ea typeface="Simsun" panose="02010600030101010101" pitchFamily="2" charset="-122"/>
              </a:rPr>
              <a:t> </a:t>
            </a:r>
            <a:r>
              <a:rPr lang="en-US" altLang="zh-CN" sz="2400" i="1" dirty="0">
                <a:solidFill>
                  <a:schemeClr val="bg1"/>
                </a:solidFill>
                <a:latin typeface="Simsun" panose="02010600030101010101" pitchFamily="2" charset="-122"/>
                <a:ea typeface="Simsun" panose="02010600030101010101" pitchFamily="2" charset="-122"/>
              </a:rPr>
              <a:t>number </a:t>
            </a:r>
            <a:r>
              <a:rPr lang="zh-CN" altLang="en-US" sz="2400" dirty="0">
                <a:solidFill>
                  <a:schemeClr val="bg1"/>
                </a:solidFill>
                <a:latin typeface="Simsun" panose="02010600030101010101" pitchFamily="2" charset="-122"/>
                <a:ea typeface="Simsun" panose="02010600030101010101" pitchFamily="2" charset="-122"/>
              </a:rPr>
              <a:t>值，那么将依据它们在</a:t>
            </a:r>
            <a:r>
              <a:rPr lang="en-US" altLang="zh-CN" sz="2400" dirty="0">
                <a:solidFill>
                  <a:schemeClr val="bg1"/>
                </a:solidFill>
                <a:latin typeface="Simsun" panose="02010600030101010101" pitchFamily="2" charset="-122"/>
                <a:ea typeface="Simsun" panose="02010600030101010101" pitchFamily="2" charset="-122"/>
              </a:rPr>
              <a:t>HTML</a:t>
            </a:r>
            <a:r>
              <a:rPr lang="zh-CN" altLang="en-US" sz="2400" dirty="0">
                <a:solidFill>
                  <a:schemeClr val="bg1"/>
                </a:solidFill>
                <a:latin typeface="Simsun" panose="02010600030101010101" pitchFamily="2" charset="-122"/>
                <a:ea typeface="Simsun" panose="02010600030101010101" pitchFamily="2" charset="-122"/>
              </a:rPr>
              <a:t>文档中声明的顺序层叠。</a:t>
            </a:r>
            <a:br>
              <a:rPr lang="zh-CN" altLang="en-US" sz="2400" dirty="0">
                <a:solidFill>
                  <a:schemeClr val="bg1"/>
                </a:solidFill>
                <a:latin typeface="Simsun" panose="02010600030101010101" pitchFamily="2" charset="-122"/>
                <a:ea typeface="Simsun" panose="02010600030101010101" pitchFamily="2" charset="-122"/>
              </a:rPr>
            </a:br>
            <a:r>
              <a:rPr lang="zh-CN" altLang="en-US" sz="2400" dirty="0">
                <a:solidFill>
                  <a:schemeClr val="bg1"/>
                </a:solidFill>
                <a:latin typeface="Simsun" panose="02010600030101010101" pitchFamily="2" charset="-122"/>
                <a:ea typeface="Simsun" panose="02010600030101010101" pitchFamily="2" charset="-122"/>
              </a:rPr>
              <a:t>此属性仅仅作用于</a:t>
            </a:r>
            <a:r>
              <a:rPr lang="zh-CN" altLang="en-US" sz="2400" dirty="0">
                <a:solidFill>
                  <a:schemeClr val="bg1"/>
                </a:solidFill>
                <a:latin typeface="Simsun" panose="02010600030101010101" pitchFamily="2" charset="-122"/>
                <a:ea typeface="Simsun" panose="02010600030101010101" pitchFamily="2" charset="-122"/>
                <a:hlinkClick r:id="rId3"/>
              </a:rPr>
              <a:t> </a:t>
            </a:r>
            <a:r>
              <a:rPr lang="en-US" altLang="zh-CN" sz="2400" dirty="0">
                <a:solidFill>
                  <a:schemeClr val="bg1"/>
                </a:solidFill>
                <a:latin typeface="Simsun" panose="02010600030101010101" pitchFamily="2" charset="-122"/>
                <a:ea typeface="Simsun" panose="02010600030101010101" pitchFamily="2" charset="-122"/>
                <a:hlinkClick r:id="rId3"/>
              </a:rPr>
              <a:t>position </a:t>
            </a:r>
            <a:r>
              <a:rPr lang="zh-CN" altLang="en-US" sz="2400" dirty="0">
                <a:solidFill>
                  <a:schemeClr val="bg1"/>
                </a:solidFill>
                <a:latin typeface="Simsun" panose="02010600030101010101" pitchFamily="2" charset="-122"/>
                <a:ea typeface="Simsun" panose="02010600030101010101" pitchFamily="2" charset="-122"/>
              </a:rPr>
              <a:t>属性值为 </a:t>
            </a:r>
            <a:r>
              <a:rPr lang="en-US" altLang="zh-CN" sz="2400" dirty="0">
                <a:solidFill>
                  <a:schemeClr val="bg1"/>
                </a:solidFill>
                <a:latin typeface="Simsun" panose="02010600030101010101" pitchFamily="2" charset="-122"/>
                <a:ea typeface="Simsun" panose="02010600030101010101" pitchFamily="2" charset="-122"/>
              </a:rPr>
              <a:t>relative </a:t>
            </a:r>
            <a:r>
              <a:rPr lang="zh-CN" altLang="en-US" sz="2400" dirty="0">
                <a:solidFill>
                  <a:schemeClr val="bg1"/>
                </a:solidFill>
                <a:latin typeface="Simsun" panose="02010600030101010101" pitchFamily="2" charset="-122"/>
                <a:ea typeface="Simsun" panose="02010600030101010101" pitchFamily="2" charset="-122"/>
              </a:rPr>
              <a:t>或 </a:t>
            </a:r>
            <a:r>
              <a:rPr lang="en-US" altLang="zh-CN" sz="2400" dirty="0" err="1">
                <a:solidFill>
                  <a:schemeClr val="bg1"/>
                </a:solidFill>
                <a:latin typeface="Simsun" panose="02010600030101010101" pitchFamily="2" charset="-122"/>
                <a:ea typeface="Simsun" panose="02010600030101010101" pitchFamily="2" charset="-122"/>
              </a:rPr>
              <a:t>absolute,fixed</a:t>
            </a:r>
            <a:r>
              <a:rPr lang="en-US" altLang="zh-CN" sz="2400" dirty="0">
                <a:solidFill>
                  <a:schemeClr val="bg1"/>
                </a:solidFill>
                <a:latin typeface="Simsun" panose="02010600030101010101" pitchFamily="2" charset="-122"/>
                <a:ea typeface="Simsun" panose="02010600030101010101" pitchFamily="2" charset="-122"/>
              </a:rPr>
              <a:t> </a:t>
            </a:r>
            <a:r>
              <a:rPr lang="zh-CN" altLang="en-US" sz="2400" dirty="0">
                <a:solidFill>
                  <a:schemeClr val="bg1"/>
                </a:solidFill>
                <a:latin typeface="Simsun" panose="02010600030101010101" pitchFamily="2" charset="-122"/>
                <a:ea typeface="Simsun" panose="02010600030101010101" pitchFamily="2" charset="-122"/>
              </a:rPr>
              <a:t>的对象</a:t>
            </a:r>
            <a:r>
              <a:rPr lang="zh-CN" altLang="en-US" sz="2400" dirty="0" smtClean="0">
                <a:solidFill>
                  <a:schemeClr val="bg1"/>
                </a:solidFill>
                <a:latin typeface="Simsun" panose="02010600030101010101" pitchFamily="2" charset="-122"/>
                <a:ea typeface="Simsun" panose="02010600030101010101" pitchFamily="2" charset="-122"/>
              </a:rPr>
              <a:t>。</a:t>
            </a:r>
            <a:endParaRPr lang="zh-CN" altLang="en-US" sz="2400" dirty="0">
              <a:solidFill>
                <a:schemeClr val="bg1"/>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48657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3865657" cy="1384995"/>
          </a:xfrm>
          <a:prstGeom prst="rect">
            <a:avLst/>
          </a:prstGeom>
          <a:noFill/>
        </p:spPr>
        <p:txBody>
          <a:bodyPr wrap="square" rtlCol="0">
            <a:spAutoFit/>
          </a:bodyPr>
          <a:lstStyle/>
          <a:p>
            <a:r>
              <a:rPr lang="zh-CN" altLang="en-US" sz="2800" b="1" dirty="0" smtClean="0">
                <a:solidFill>
                  <a:schemeClr val="bg1"/>
                </a:solidFill>
              </a:rPr>
              <a:t>命名</a:t>
            </a:r>
            <a:r>
              <a:rPr lang="zh-CN" altLang="en-US" sz="2800" b="1" dirty="0">
                <a:solidFill>
                  <a:schemeClr val="bg1"/>
                </a:solidFill>
              </a:rPr>
              <a:t>锚点链接的应用</a:t>
            </a:r>
          </a:p>
          <a:p>
            <a:endParaRPr lang="zh-CN" altLang="en-US" sz="2800" b="1" dirty="0">
              <a:solidFill>
                <a:schemeClr val="bg1"/>
              </a:solidFill>
            </a:endParaRPr>
          </a:p>
          <a:p>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646382" y="1433887"/>
            <a:ext cx="10866064" cy="5078313"/>
          </a:xfrm>
          <a:prstGeom prst="rect">
            <a:avLst/>
          </a:prstGeom>
        </p:spPr>
        <p:txBody>
          <a:bodyPr wrap="square">
            <a:spAutoFit/>
          </a:bodyPr>
          <a:lstStyle/>
          <a:p>
            <a:pPr>
              <a:lnSpc>
                <a:spcPct val="150000"/>
              </a:lnSpc>
            </a:pPr>
            <a:r>
              <a:rPr lang="zh-CN" altLang="en-US" sz="2400" dirty="0">
                <a:solidFill>
                  <a:schemeClr val="bg1"/>
                </a:solidFill>
                <a:latin typeface="Simsun" panose="02010600030101010101" pitchFamily="2" charset="-122"/>
                <a:ea typeface="Simsun" panose="02010600030101010101" pitchFamily="2" charset="-122"/>
              </a:rPr>
              <a:t>定义：是网页制作中超级链接的一种，又叫命名锚记。命名锚记像一个迅速定位器一样是一种页面内的超级链接，运用相当普遍</a:t>
            </a:r>
            <a:r>
              <a:rPr lang="zh-CN" altLang="en-US" sz="2400" dirty="0" smtClean="0">
                <a:solidFill>
                  <a:schemeClr val="bg1"/>
                </a:solidFill>
                <a:latin typeface="Simsun" panose="02010600030101010101" pitchFamily="2" charset="-122"/>
                <a:ea typeface="Simsun" panose="02010600030101010101" pitchFamily="2" charset="-122"/>
              </a:rPr>
              <a:t>。</a:t>
            </a:r>
            <a:endParaRPr lang="en-US" altLang="zh-CN" sz="2400" dirty="0" smtClean="0">
              <a:solidFill>
                <a:schemeClr val="bg1"/>
              </a:solidFill>
              <a:latin typeface="Simsun" panose="02010600030101010101" pitchFamily="2" charset="-122"/>
              <a:ea typeface="Simsun" panose="02010600030101010101" pitchFamily="2" charset="-122"/>
            </a:endParaRPr>
          </a:p>
          <a:p>
            <a:endParaRPr lang="en-US" altLang="zh-CN" sz="2400" dirty="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命名锚点链接的应用：</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1)</a:t>
            </a:r>
            <a:r>
              <a:rPr lang="zh-CN" altLang="en-US" sz="2400" dirty="0">
                <a:solidFill>
                  <a:schemeClr val="bg1"/>
                </a:solidFill>
                <a:latin typeface="Simsun" panose="02010600030101010101" pitchFamily="2" charset="-122"/>
                <a:ea typeface="Simsun" panose="02010600030101010101" pitchFamily="2" charset="-122"/>
              </a:rPr>
              <a:t>给元素定义命名锚记名</a:t>
            </a: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语法：</a:t>
            </a:r>
            <a:r>
              <a:rPr lang="en-US" altLang="zh-CN" sz="2400" dirty="0">
                <a:solidFill>
                  <a:schemeClr val="bg1"/>
                </a:solidFill>
                <a:latin typeface="Simsun" panose="02010600030101010101" pitchFamily="2" charset="-122"/>
                <a:ea typeface="Simsun" panose="02010600030101010101" pitchFamily="2" charset="-122"/>
              </a:rPr>
              <a:t>&lt;</a:t>
            </a:r>
            <a:r>
              <a:rPr lang="zh-CN" altLang="en-US" sz="2400" dirty="0">
                <a:solidFill>
                  <a:schemeClr val="bg1"/>
                </a:solidFill>
                <a:latin typeface="Simsun" panose="02010600030101010101" pitchFamily="2" charset="-122"/>
                <a:ea typeface="Simsun" panose="02010600030101010101" pitchFamily="2" charset="-122"/>
              </a:rPr>
              <a:t>标记  </a:t>
            </a:r>
            <a:r>
              <a:rPr lang="zh-CN" altLang="en-US" sz="2400" dirty="0" smtClean="0">
                <a:solidFill>
                  <a:schemeClr val="bg1"/>
                </a:solidFill>
                <a:latin typeface="Simsun" panose="02010600030101010101" pitchFamily="2" charset="-122"/>
                <a:ea typeface="Simsun" panose="02010600030101010101" pitchFamily="2" charset="-122"/>
              </a:rPr>
              <a:t> </a:t>
            </a:r>
            <a:r>
              <a:rPr lang="en-US" altLang="zh-CN" sz="2400" dirty="0" smtClean="0">
                <a:solidFill>
                  <a:schemeClr val="bg1"/>
                </a:solidFill>
                <a:latin typeface="Simsun" panose="02010600030101010101" pitchFamily="2" charset="-122"/>
                <a:ea typeface="Simsun" panose="02010600030101010101" pitchFamily="2" charset="-122"/>
              </a:rPr>
              <a:t>id="</a:t>
            </a:r>
            <a:r>
              <a:rPr lang="zh-CN" altLang="en-US" sz="2400" dirty="0" smtClean="0">
                <a:solidFill>
                  <a:schemeClr val="bg1"/>
                </a:solidFill>
                <a:latin typeface="Simsun" panose="02010600030101010101" pitchFamily="2" charset="-122"/>
                <a:ea typeface="Simsun" panose="02010600030101010101" pitchFamily="2" charset="-122"/>
              </a:rPr>
              <a:t>命名锚记名</a:t>
            </a:r>
            <a:r>
              <a:rPr lang="en-US" altLang="zh-CN" sz="2400" dirty="0" smtClean="0">
                <a:solidFill>
                  <a:schemeClr val="bg1"/>
                </a:solidFill>
                <a:latin typeface="Simsun" panose="02010600030101010101" pitchFamily="2" charset="-122"/>
                <a:ea typeface="Simsun" panose="02010600030101010101" pitchFamily="2" charset="-122"/>
              </a:rPr>
              <a:t>"&gt;</a:t>
            </a:r>
            <a:r>
              <a:rPr lang="en-US" altLang="zh-CN" sz="2400" dirty="0">
                <a:solidFill>
                  <a:schemeClr val="bg1"/>
                </a:solidFill>
                <a:latin typeface="Simsun" panose="02010600030101010101" pitchFamily="2" charset="-122"/>
                <a:ea typeface="Simsun" panose="02010600030101010101" pitchFamily="2" charset="-122"/>
              </a:rPr>
              <a:t>    &lt;/</a:t>
            </a:r>
            <a:r>
              <a:rPr lang="zh-CN" altLang="en-US" sz="2400" dirty="0">
                <a:solidFill>
                  <a:schemeClr val="bg1"/>
                </a:solidFill>
                <a:latin typeface="Simsun" panose="02010600030101010101" pitchFamily="2" charset="-122"/>
                <a:ea typeface="Simsun" panose="02010600030101010101" pitchFamily="2" charset="-122"/>
              </a:rPr>
              <a:t>标记</a:t>
            </a:r>
            <a:r>
              <a:rPr lang="en-US" altLang="zh-CN" sz="2400" dirty="0">
                <a:solidFill>
                  <a:schemeClr val="bg1"/>
                </a:solidFill>
                <a:latin typeface="Simsun" panose="02010600030101010101" pitchFamily="2" charset="-122"/>
                <a:ea typeface="Simsun" panose="02010600030101010101" pitchFamily="2" charset="-122"/>
              </a:rPr>
              <a:t>&gt;</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2)</a:t>
            </a:r>
            <a:r>
              <a:rPr lang="zh-CN" altLang="en-US" sz="2400" dirty="0">
                <a:solidFill>
                  <a:schemeClr val="bg1"/>
                </a:solidFill>
                <a:latin typeface="Simsun" panose="02010600030101010101" pitchFamily="2" charset="-122"/>
                <a:ea typeface="Simsun" panose="02010600030101010101" pitchFamily="2" charset="-122"/>
              </a:rPr>
              <a:t>命名锚记</a:t>
            </a:r>
            <a:r>
              <a:rPr lang="zh-CN" altLang="en-US" sz="2400" dirty="0" smtClean="0">
                <a:solidFill>
                  <a:schemeClr val="bg1"/>
                </a:solidFill>
                <a:latin typeface="Simsun" panose="02010600030101010101" pitchFamily="2" charset="-122"/>
                <a:ea typeface="Simsun" panose="02010600030101010101" pitchFamily="2" charset="-122"/>
              </a:rPr>
              <a:t>连接</a:t>
            </a:r>
            <a:endParaRPr lang="zh-CN" altLang="en-US" sz="2400" dirty="0">
              <a:solidFill>
                <a:schemeClr val="bg1"/>
              </a:solidFill>
              <a:latin typeface="Simsun" panose="02010600030101010101" pitchFamily="2" charset="-122"/>
              <a:ea typeface="Simsun" panose="02010600030101010101" pitchFamily="2" charset="-122"/>
            </a:endParaRPr>
          </a:p>
          <a:p>
            <a:pPr>
              <a:lnSpc>
                <a:spcPct val="150000"/>
              </a:lnSpc>
            </a:pPr>
            <a:r>
              <a:rPr lang="zh-CN" altLang="en-US" sz="2400" dirty="0">
                <a:solidFill>
                  <a:schemeClr val="bg1"/>
                </a:solidFill>
                <a:latin typeface="Simsun" panose="02010600030101010101" pitchFamily="2" charset="-122"/>
                <a:ea typeface="Simsun" panose="02010600030101010101" pitchFamily="2" charset="-122"/>
              </a:rPr>
              <a:t>语法：</a:t>
            </a:r>
            <a:r>
              <a:rPr lang="en-US" altLang="zh-CN" sz="2400" dirty="0">
                <a:solidFill>
                  <a:schemeClr val="bg1"/>
                </a:solidFill>
                <a:latin typeface="Simsun" panose="02010600030101010101" pitchFamily="2" charset="-122"/>
                <a:ea typeface="Simsun" panose="02010600030101010101" pitchFamily="2" charset="-122"/>
              </a:rPr>
              <a:t>&lt;a </a:t>
            </a:r>
            <a:r>
              <a:rPr lang="en-US" altLang="zh-CN" sz="2400" dirty="0" err="1">
                <a:solidFill>
                  <a:schemeClr val="bg1"/>
                </a:solidFill>
                <a:latin typeface="Simsun" panose="02010600030101010101" pitchFamily="2" charset="-122"/>
                <a:ea typeface="Simsun" panose="02010600030101010101" pitchFamily="2" charset="-122"/>
              </a:rPr>
              <a:t>href</a:t>
            </a:r>
            <a:r>
              <a:rPr lang="en-US" altLang="zh-CN" sz="2400" dirty="0">
                <a:solidFill>
                  <a:schemeClr val="bg1"/>
                </a:solidFill>
                <a:latin typeface="Simsun" panose="02010600030101010101" pitchFamily="2" charset="-122"/>
                <a:ea typeface="Simsun" panose="02010600030101010101" pitchFamily="2" charset="-122"/>
              </a:rPr>
              <a:t>="#</a:t>
            </a:r>
            <a:r>
              <a:rPr lang="zh-CN" altLang="en-US" sz="2400" dirty="0">
                <a:solidFill>
                  <a:schemeClr val="bg1"/>
                </a:solidFill>
                <a:latin typeface="Simsun" panose="02010600030101010101" pitchFamily="2" charset="-122"/>
                <a:ea typeface="Simsun" panose="02010600030101010101" pitchFamily="2" charset="-122"/>
              </a:rPr>
              <a:t>命名锚记名称</a:t>
            </a:r>
            <a:r>
              <a:rPr lang="en-US" altLang="zh-CN" sz="2400" dirty="0">
                <a:solidFill>
                  <a:schemeClr val="bg1"/>
                </a:solidFill>
                <a:latin typeface="Simsun" panose="02010600030101010101" pitchFamily="2" charset="-122"/>
                <a:ea typeface="Simsun" panose="02010600030101010101" pitchFamily="2" charset="-122"/>
              </a:rPr>
              <a:t>"&gt;&lt;/a&gt;</a:t>
            </a:r>
          </a:p>
          <a:p>
            <a:pPr>
              <a:lnSpc>
                <a:spcPct val="150000"/>
              </a:lnSpc>
            </a:pPr>
            <a:r>
              <a:rPr lang="en-US" altLang="zh-CN" sz="2400" dirty="0">
                <a:solidFill>
                  <a:schemeClr val="bg1"/>
                </a:solidFill>
                <a:latin typeface="Simsun" panose="02010600030101010101" pitchFamily="2" charset="-122"/>
                <a:ea typeface="Simsun" panose="02010600030101010101" pitchFamily="2" charset="-122"/>
              </a:rPr>
              <a:t>3)</a:t>
            </a:r>
            <a:r>
              <a:rPr lang="zh-CN" altLang="en-US" sz="2400" dirty="0">
                <a:solidFill>
                  <a:schemeClr val="bg1"/>
                </a:solidFill>
                <a:latin typeface="Simsun" panose="02010600030101010101" pitchFamily="2" charset="-122"/>
                <a:ea typeface="Simsun" panose="02010600030101010101" pitchFamily="2" charset="-122"/>
              </a:rPr>
              <a:t>命名锚点的作用：在同一页面内的不同位置进行跳转。</a:t>
            </a:r>
          </a:p>
        </p:txBody>
      </p:sp>
    </p:spTree>
    <p:extLst>
      <p:ext uri="{BB962C8B-B14F-4D97-AF65-F5344CB8AC3E}">
        <p14:creationId xmlns:p14="http://schemas.microsoft.com/office/powerpoint/2010/main" val="760094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489</Words>
  <Application>Microsoft Office PowerPoint</Application>
  <PresentationFormat>宽屏</PresentationFormat>
  <Paragraphs>73</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Simsun</vt:lpstr>
      <vt:lpstr>宋体</vt:lpstr>
      <vt:lpstr>微软雅黑</vt:lpstr>
      <vt:lpstr>Arial</vt:lpstr>
      <vt:lpstr>Calibri</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SkyUser</cp:lastModifiedBy>
  <cp:revision>74</cp:revision>
  <dcterms:created xsi:type="dcterms:W3CDTF">2015-08-05T01:47:03Z</dcterms:created>
  <dcterms:modified xsi:type="dcterms:W3CDTF">2018-05-23T02:23:14Z</dcterms:modified>
</cp:coreProperties>
</file>