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0" r:id="rId2"/>
    <p:sldId id="292" r:id="rId3"/>
    <p:sldId id="296" r:id="rId4"/>
    <p:sldId id="316" r:id="rId5"/>
    <p:sldId id="291" r:id="rId6"/>
    <p:sldId id="294" r:id="rId7"/>
    <p:sldId id="295" r:id="rId8"/>
    <p:sldId id="297" r:id="rId9"/>
    <p:sldId id="298" r:id="rId10"/>
    <p:sldId id="299" r:id="rId11"/>
    <p:sldId id="305" r:id="rId12"/>
    <p:sldId id="306" r:id="rId13"/>
    <p:sldId id="317" r:id="rId14"/>
    <p:sldId id="300" r:id="rId15"/>
    <p:sldId id="301" r:id="rId16"/>
    <p:sldId id="304" r:id="rId17"/>
    <p:sldId id="312" r:id="rId18"/>
    <p:sldId id="309" r:id="rId19"/>
    <p:sldId id="314" r:id="rId20"/>
    <p:sldId id="315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2607" autoAdjust="0"/>
  </p:normalViewPr>
  <p:slideViewPr>
    <p:cSldViewPr snapToGrid="0">
      <p:cViewPr varScale="1">
        <p:scale>
          <a:sx n="51" d="100"/>
          <a:sy n="51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82B9F-FDB7-4A43-AC4D-3CD44D8A1891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FEC5-7E93-4066-A927-1FC01119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9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55968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29879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757385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1994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</a:rPr>
              <a:t>日，该公司发布了</a:t>
            </a:r>
            <a:r>
              <a:rPr lang="en-US" altLang="zh-CN" dirty="0" smtClean="0">
                <a:solidFill>
                  <a:schemeClr val="bg1"/>
                </a:solidFill>
              </a:rPr>
              <a:t>Mosaic Netscape 0.9</a:t>
            </a:r>
            <a:r>
              <a:rPr lang="zh-CN" altLang="en-US" dirty="0" smtClean="0">
                <a:solidFill>
                  <a:schemeClr val="bg1"/>
                </a:solidFill>
              </a:rPr>
              <a:t>，虽然仍是</a:t>
            </a:r>
            <a:r>
              <a:rPr lang="en-US" altLang="zh-CN" dirty="0" smtClean="0">
                <a:solidFill>
                  <a:schemeClr val="bg1"/>
                </a:solidFill>
              </a:rPr>
              <a:t>beta</a:t>
            </a:r>
            <a:r>
              <a:rPr lang="zh-CN" altLang="en-US" dirty="0" smtClean="0">
                <a:solidFill>
                  <a:schemeClr val="bg1"/>
                </a:solidFill>
              </a:rPr>
              <a:t>版本，成为当时最热门的浏览器。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同年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日，经过修正后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</a:rPr>
              <a:t>正式版发布，软件改名为</a:t>
            </a:r>
            <a:r>
              <a:rPr lang="en-US" altLang="zh-CN" dirty="0" smtClean="0">
                <a:solidFill>
                  <a:schemeClr val="bg1"/>
                </a:solidFill>
              </a:rPr>
              <a:t>Netscape Navigator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网景浏览器是网景公司推出的</a:t>
            </a:r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网页浏览器</a:t>
            </a:r>
            <a:r>
              <a:rPr lang="zh-CN" altLang="en-US" dirty="0" smtClean="0">
                <a:solidFill>
                  <a:schemeClr val="bg1"/>
                </a:solidFill>
              </a:rPr>
              <a:t>的一个通称，每个版本的正式名称略有不同。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世纪</a:t>
            </a:r>
            <a:r>
              <a:rPr lang="en-US" altLang="zh-CN" dirty="0" smtClean="0">
                <a:solidFill>
                  <a:schemeClr val="bg1"/>
                </a:solidFill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</a:rPr>
              <a:t>年代，网景浏览器曾是浏览器市场占有率第一。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FEC5-7E93-4066-A927-1FC011190C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4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第一次浏览器大战发生在上个世纪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年代，微软发布了它的</a:t>
            </a:r>
            <a:r>
              <a:rPr lang="en-US" altLang="zh-CN" dirty="0" smtClean="0">
                <a:hlinkClick r:id="rId3"/>
              </a:rPr>
              <a:t>IE</a:t>
            </a:r>
            <a:r>
              <a:rPr lang="zh-CN" altLang="en-US" dirty="0" smtClean="0">
                <a:hlinkClick r:id="rId3"/>
              </a:rPr>
              <a:t>浏览器</a:t>
            </a:r>
            <a:r>
              <a:rPr lang="zh-CN" altLang="en-US" dirty="0" smtClean="0"/>
              <a:t>，和网景公司的</a:t>
            </a:r>
            <a:r>
              <a:rPr lang="en-US" altLang="zh-CN" dirty="0" smtClean="0"/>
              <a:t>Netscape Navigator</a:t>
            </a:r>
            <a:r>
              <a:rPr lang="zh-CN" altLang="en-US" dirty="0" smtClean="0"/>
              <a:t>大打出手，取代了网景公司的</a:t>
            </a:r>
            <a:r>
              <a:rPr lang="en-US" altLang="zh-CN" dirty="0" smtClean="0">
                <a:hlinkClick r:id="rId4"/>
              </a:rPr>
              <a:t>Netscape Navigator</a:t>
            </a:r>
            <a:r>
              <a:rPr lang="zh-CN" altLang="en-US" dirty="0" smtClean="0"/>
              <a:t>主导地位，</a:t>
            </a:r>
            <a:endParaRPr lang="en-US" altLang="zh-CN" dirty="0" smtClean="0"/>
          </a:p>
          <a:p>
            <a:endParaRPr lang="zh-CN" altLang="en-US" b="1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年以前，网景是互联网浏览器的绝对标准，尽管微软从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月开始发布</a:t>
            </a:r>
            <a:r>
              <a:rPr lang="en-US" altLang="zh-CN" dirty="0" smtClean="0"/>
              <a:t>IE 1.0</a:t>
            </a:r>
            <a:r>
              <a:rPr lang="zh-CN" altLang="en-US" dirty="0" smtClean="0"/>
              <a:t>，但真正惊动市场的是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月份发布的</a:t>
            </a:r>
            <a:r>
              <a:rPr lang="en-US" altLang="zh-CN" dirty="0" smtClean="0"/>
              <a:t>IE 4.0</a:t>
            </a:r>
            <a:r>
              <a:rPr lang="zh-CN" altLang="en-US" dirty="0" smtClean="0"/>
              <a:t>浏览器。这一款浏览器比网景更好的遵循了</a:t>
            </a:r>
            <a:r>
              <a:rPr lang="en-US" altLang="zh-CN" dirty="0" smtClean="0"/>
              <a:t>World Wide Web Consortium (W3C)</a:t>
            </a:r>
            <a:r>
              <a:rPr lang="zh-CN" altLang="en-US" dirty="0" smtClean="0"/>
              <a:t>提出的互联网标准，并能够提供一些诸如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播放之类的功能。</a:t>
            </a:r>
            <a:endParaRPr lang="en-US" altLang="zh-CN" dirty="0" smtClean="0"/>
          </a:p>
          <a:p>
            <a:r>
              <a:rPr lang="zh-CN" altLang="en-US" dirty="0" smtClean="0"/>
              <a:t>再加上微软巨大的财力、人力后盾，网景终于在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年以</a:t>
            </a:r>
            <a:r>
              <a:rPr lang="en-US" altLang="zh-CN" dirty="0" smtClean="0"/>
              <a:t>48</a:t>
            </a:r>
            <a:r>
              <a:rPr lang="zh-CN" altLang="en-US" dirty="0" smtClean="0"/>
              <a:t>亿美元的价格出售给了</a:t>
            </a:r>
            <a:r>
              <a:rPr lang="en-US" altLang="zh-CN" dirty="0" smtClean="0"/>
              <a:t>AOL</a:t>
            </a:r>
            <a:r>
              <a:rPr lang="zh-CN" altLang="en-US" dirty="0" smtClean="0"/>
              <a:t>公司。</a:t>
            </a:r>
            <a:r>
              <a:rPr lang="en-US" altLang="zh-CN" sz="1200" dirty="0" smtClean="0"/>
              <a:t>1998</a:t>
            </a:r>
            <a:r>
              <a:rPr lang="zh-CN" altLang="en-US" sz="1200" dirty="0" smtClean="0"/>
              <a:t>年网景公开了它的浏览器源码，并重新命名为</a:t>
            </a:r>
            <a:r>
              <a:rPr lang="en-US" altLang="zh-CN" sz="1200" dirty="0" smtClean="0"/>
              <a:t>Mozilla</a:t>
            </a:r>
            <a:r>
              <a:rPr lang="zh-CN" altLang="en-US" sz="1200" dirty="0" smtClean="0"/>
              <a:t>，全部程序进行了重写。</a:t>
            </a:r>
            <a:r>
              <a:rPr lang="en-US" altLang="zh-CN" sz="1200" dirty="0" smtClean="0"/>
              <a:t>2002</a:t>
            </a:r>
            <a:r>
              <a:rPr lang="zh-CN" altLang="en-US" sz="1200" dirty="0" smtClean="0"/>
              <a:t>年发布了第一个版本。</a:t>
            </a:r>
            <a:r>
              <a:rPr lang="en-US" altLang="zh-CN" sz="1200" dirty="0" smtClean="0"/>
              <a:t>2004</a:t>
            </a:r>
            <a:r>
              <a:rPr lang="zh-CN" altLang="en-US" sz="1200" dirty="0" smtClean="0"/>
              <a:t>年基于</a:t>
            </a:r>
            <a:r>
              <a:rPr lang="en-US" altLang="zh-CN" sz="1200" dirty="0" smtClean="0"/>
              <a:t>Mozilla</a:t>
            </a:r>
            <a:r>
              <a:rPr lang="zh-CN" altLang="en-US" sz="1200" dirty="0" smtClean="0"/>
              <a:t>源码的</a:t>
            </a:r>
            <a:r>
              <a:rPr lang="en-US" altLang="zh-CN" sz="1200" dirty="0" smtClean="0"/>
              <a:t>Firefox</a:t>
            </a:r>
            <a:r>
              <a:rPr lang="zh-CN" altLang="en-US" sz="1200" dirty="0" smtClean="0"/>
              <a:t>首次登台，拉开了第二次浏览器大战的序幕。</a:t>
            </a:r>
            <a:endParaRPr lang="en-US" altLang="zh-CN" sz="1200" dirty="0" smtClean="0"/>
          </a:p>
          <a:p>
            <a:endParaRPr lang="en-US" altLang="zh-CN" sz="1200" b="1" dirty="0" smtClean="0"/>
          </a:p>
          <a:p>
            <a:r>
              <a:rPr lang="zh-CN" altLang="en-US" sz="1200" dirty="0" smtClean="0"/>
              <a:t>这次不只是</a:t>
            </a:r>
            <a:r>
              <a:rPr lang="en-US" altLang="zh-CN" sz="1200" dirty="0" smtClean="0"/>
              <a:t>IE</a:t>
            </a:r>
            <a:r>
              <a:rPr lang="zh-CN" altLang="en-US" sz="1200" dirty="0" smtClean="0"/>
              <a:t>和火狐的斗争了。一些新的基于不同引擎的浏览器也加入了阵营</a:t>
            </a:r>
            <a:endParaRPr lang="zh-CN" altLang="en-US" sz="1200" b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FEC5-7E93-4066-A927-1FC011190C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FEC5-7E93-4066-A927-1FC011190C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4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aike.baidu.com/view/455968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view\110484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7672" y="15547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浏览器兼容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3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主流</a:t>
            </a:r>
            <a:r>
              <a:rPr lang="zh-CN" altLang="en-US" sz="2800" b="1" dirty="0">
                <a:solidFill>
                  <a:schemeClr val="bg1"/>
                </a:solidFill>
              </a:rPr>
              <a:t>浏览器市场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份额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707197"/>
            <a:ext cx="472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2013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月份全球主流浏览器市场份额排行榜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" y="2251246"/>
            <a:ext cx="6834071" cy="44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3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主流</a:t>
            </a:r>
            <a:r>
              <a:rPr lang="zh-CN" altLang="en-US" sz="2800" b="1" dirty="0">
                <a:solidFill>
                  <a:schemeClr val="bg1"/>
                </a:solidFill>
              </a:rPr>
              <a:t>浏览器市场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份额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707197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2014</a:t>
            </a:r>
            <a:r>
              <a:rPr lang="zh-CN" altLang="en-US" b="1" dirty="0">
                <a:solidFill>
                  <a:schemeClr val="bg1"/>
                </a:solidFill>
              </a:rPr>
              <a:t>年</a:t>
            </a:r>
            <a:r>
              <a:rPr lang="en-US" altLang="zh-CN" b="1" dirty="0">
                <a:solidFill>
                  <a:schemeClr val="bg1"/>
                </a:solidFill>
              </a:rPr>
              <a:t>11</a:t>
            </a:r>
            <a:r>
              <a:rPr lang="zh-CN" altLang="en-US" b="1" dirty="0">
                <a:solidFill>
                  <a:schemeClr val="bg1"/>
                </a:solidFill>
              </a:rPr>
              <a:t>月份全球主流浏览器市场份额排行榜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" y="2843252"/>
            <a:ext cx="6705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3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主流</a:t>
            </a:r>
            <a:r>
              <a:rPr lang="zh-CN" altLang="en-US" sz="2800" b="1" dirty="0">
                <a:solidFill>
                  <a:schemeClr val="bg1"/>
                </a:solidFill>
              </a:rPr>
              <a:t>浏览器市场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份额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707197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2015</a:t>
            </a:r>
            <a:r>
              <a:rPr lang="zh-CN" altLang="en-US" b="1" dirty="0">
                <a:solidFill>
                  <a:schemeClr val="bg1"/>
                </a:solidFill>
              </a:rPr>
              <a:t>年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月份全球主流浏览器市场份额排行榜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4" y="2439717"/>
            <a:ext cx="6261194" cy="39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83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主流</a:t>
            </a:r>
            <a:r>
              <a:rPr lang="zh-CN" altLang="en-US" sz="2800" b="1" dirty="0">
                <a:solidFill>
                  <a:schemeClr val="bg1"/>
                </a:solidFill>
              </a:rPr>
              <a:t>浏览器市场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份额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707197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2016</a:t>
            </a:r>
            <a:r>
              <a:rPr lang="zh-CN" altLang="en-US" b="1" dirty="0" smtClean="0">
                <a:solidFill>
                  <a:schemeClr val="bg1"/>
                </a:solidFill>
              </a:rPr>
              <a:t>年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</a:rPr>
              <a:t>月份</a:t>
            </a:r>
            <a:r>
              <a:rPr lang="zh-CN" altLang="en-US" b="1" dirty="0">
                <a:solidFill>
                  <a:schemeClr val="bg1"/>
                </a:solidFill>
              </a:rPr>
              <a:t>全球主流浏览器市场份额排行榜</a:t>
            </a:r>
          </a:p>
        </p:txBody>
      </p:sp>
      <p:pic>
        <p:nvPicPr>
          <p:cNvPr id="2050" name="Picture 2" descr="QQ201609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2" y="2076529"/>
            <a:ext cx="7046422" cy="453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21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CSS </a:t>
            </a:r>
            <a:r>
              <a:rPr lang="en-US" altLang="zh-CN" sz="2800" b="1" dirty="0">
                <a:solidFill>
                  <a:schemeClr val="bg1"/>
                </a:solidFill>
              </a:rPr>
              <a:t>Bug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CSS Hack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Filter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57340" y="1891863"/>
            <a:ext cx="10877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1)CSS 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Bug:CSS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样式在各浏览器中解析不一致的情况，或者说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样式在浏览器中不能正确显示的问题称为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 bug.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endParaRPr lang="zh-CN" altLang="en-US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2)CSS Hack: 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Hack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是指一种兼容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在不同浏览器中正确显示的技巧方法，因为它们都属于个人对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代码的非官方的修改，或非官方的补丁。有些人更喜欢使用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patch(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补丁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来描述这种行为。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3)Filter: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表示过滤器的意思，它是一种对特定的浏览器或浏览器组显示或隐藏规则或声明的方法。本质上讲，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是一种用来过滤不同浏览器的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Hack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类型。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40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 Bug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CSS Hack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</a:rPr>
              <a:t>Filter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2057349"/>
            <a:ext cx="104586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*使用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Hack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带来的一些副作用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降低了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代码的可读性，增加了代码的负担。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*设计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 Hack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通常有两种方法</a:t>
            </a:r>
            <a:b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1)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一种是利用浏览器自身的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Bug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，来隐藏或显示样式或声明；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2)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另一种是利用浏览器对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支持的不完善，如对某些规则或语法还没有形成支持，来隐藏或显示样式。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99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表单元素行高不一致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(IE,MOZ,C,O,S)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66303" y="228818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描述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：表单元素行高对齐方式不一致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hack: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给表单元素添加声明：</a:t>
            </a:r>
            <a:r>
              <a:rPr lang="en-US" altLang="zh-CN" sz="2000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float:left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zh-CN" sz="2000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9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透明属性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2174348"/>
            <a:ext cx="9808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浏览器写法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(8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以下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2000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filter:alpha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(opacity=value);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取值范围 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1-100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兼容其他浏览器写法：</a:t>
            </a:r>
            <a:r>
              <a:rPr lang="en-US" altLang="zh-CN" sz="2000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opacity:.value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;(value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的取值范围</a:t>
            </a:r>
            <a:r>
              <a:rPr lang="en-US" altLang="zh-CN" sz="20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0-1;0.1,0.2,0.3-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----0.9)</a:t>
            </a:r>
            <a:endParaRPr lang="en-US" altLang="zh-CN" sz="2000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9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41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按钮元素默认大小不一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891863"/>
            <a:ext cx="9940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描述</a:t>
            </a:r>
            <a:r>
              <a:rPr lang="zh-CN" altLang="en-US" sz="2000" b="1" dirty="0">
                <a:solidFill>
                  <a:schemeClr val="bg1"/>
                </a:solidFill>
              </a:rPr>
              <a:t>：各浏览器中按钮元素大小不一致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hack1</a:t>
            </a:r>
            <a:r>
              <a:rPr lang="zh-CN" altLang="en-US" sz="2000" b="1" dirty="0">
                <a:solidFill>
                  <a:schemeClr val="bg1"/>
                </a:solidFill>
              </a:rPr>
              <a:t>： 统一大小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（用</a:t>
            </a:r>
            <a:r>
              <a:rPr lang="en-US" altLang="zh-CN" sz="2000" b="1" dirty="0">
                <a:solidFill>
                  <a:schemeClr val="bg1"/>
                </a:solidFill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</a:rPr>
              <a:t>标记模拟）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hack2:input</a:t>
            </a:r>
            <a:r>
              <a:rPr lang="zh-CN" altLang="en-US" sz="2000" b="1" dirty="0">
                <a:solidFill>
                  <a:schemeClr val="bg1"/>
                </a:solidFill>
              </a:rPr>
              <a:t>外边套一个标签，在这个标签里写按钮的样式，把</a:t>
            </a:r>
            <a:r>
              <a:rPr lang="en-US" altLang="zh-CN" sz="2000" b="1" dirty="0">
                <a:solidFill>
                  <a:schemeClr val="bg1"/>
                </a:solidFill>
              </a:rPr>
              <a:t>input</a:t>
            </a:r>
            <a:r>
              <a:rPr lang="zh-CN" altLang="en-US" sz="2000" b="1" dirty="0">
                <a:solidFill>
                  <a:schemeClr val="bg1"/>
                </a:solidFill>
              </a:rPr>
              <a:t>的边框 和背景色去掉。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hack3:</a:t>
            </a:r>
            <a:r>
              <a:rPr lang="zh-CN" altLang="en-US" sz="2000" b="1" dirty="0">
                <a:solidFill>
                  <a:schemeClr val="bg1"/>
                </a:solidFill>
              </a:rPr>
              <a:t>如果这个按钮是一个图片，直接把图片作为按钮的背景图即可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浏览器解析按钮边框时，会把边框解析在按钮内部，不会影响按钮的原有大小</a:t>
            </a: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2150878"/>
            <a:ext cx="11042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在</a:t>
            </a:r>
            <a:r>
              <a:rPr lang="en-US" altLang="zh-CN" sz="2000" b="1" dirty="0">
                <a:solidFill>
                  <a:schemeClr val="bg1"/>
                </a:solidFill>
              </a:rPr>
              <a:t>IE6</a:t>
            </a:r>
            <a:r>
              <a:rPr lang="zh-CN" altLang="en-US" sz="2000" b="1" dirty="0">
                <a:solidFill>
                  <a:schemeClr val="bg1"/>
                </a:solidFill>
              </a:rPr>
              <a:t>及更低版本的浏览器里，如果想去掉</a:t>
            </a:r>
            <a:r>
              <a:rPr lang="en-US" altLang="zh-CN" sz="2000" b="1" dirty="0">
                <a:solidFill>
                  <a:schemeClr val="bg1"/>
                </a:solidFill>
              </a:rPr>
              <a:t>input</a:t>
            </a:r>
            <a:r>
              <a:rPr lang="zh-CN" altLang="en-US" sz="2000" b="1" dirty="0">
                <a:solidFill>
                  <a:schemeClr val="bg1"/>
                </a:solidFill>
              </a:rPr>
              <a:t>的默认边框，需将其</a:t>
            </a:r>
            <a:r>
              <a:rPr lang="en-US" altLang="zh-CN" sz="2000" b="1" dirty="0">
                <a:solidFill>
                  <a:schemeClr val="bg1"/>
                </a:solidFill>
              </a:rPr>
              <a:t>border</a:t>
            </a:r>
            <a:r>
              <a:rPr lang="zh-CN" altLang="en-US" sz="2000" b="1" dirty="0">
                <a:solidFill>
                  <a:schemeClr val="bg1"/>
                </a:solidFill>
              </a:rPr>
              <a:t>属性值设置成</a:t>
            </a:r>
            <a:r>
              <a:rPr lang="en-US" altLang="zh-CN" sz="2000" b="1" dirty="0">
                <a:solidFill>
                  <a:schemeClr val="bg1"/>
                </a:solidFill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</a:rPr>
              <a:t>方可兼容多个浏览器。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 </a:t>
            </a: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bug: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子</a:t>
            </a:r>
            <a:r>
              <a:rPr lang="zh-CN" altLang="en-US" sz="2000" b="1" dirty="0">
                <a:solidFill>
                  <a:schemeClr val="bg1"/>
                </a:solidFill>
              </a:rPr>
              <a:t>元素没设置任何浮动，设置了</a:t>
            </a:r>
            <a:r>
              <a:rPr lang="en-US" altLang="zh-CN" sz="2000" b="1" dirty="0">
                <a:solidFill>
                  <a:schemeClr val="bg1"/>
                </a:solidFill>
              </a:rPr>
              <a:t>margin-top</a:t>
            </a:r>
            <a:r>
              <a:rPr lang="zh-CN" altLang="en-US" sz="2000" b="1" dirty="0">
                <a:solidFill>
                  <a:schemeClr val="bg1"/>
                </a:solidFill>
              </a:rPr>
              <a:t>属性后，会错误的把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margin-top</a:t>
            </a:r>
            <a:r>
              <a:rPr lang="zh-CN" altLang="en-US" sz="2000" b="1" dirty="0">
                <a:solidFill>
                  <a:schemeClr val="bg1"/>
                </a:solidFill>
              </a:rPr>
              <a:t>的属性值添加给父元素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</a:rPr>
              <a:t>（块元素）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hack1</a:t>
            </a:r>
            <a:r>
              <a:rPr lang="en-US" altLang="zh-CN" sz="2000" b="1" dirty="0">
                <a:solidFill>
                  <a:schemeClr val="bg1"/>
                </a:solidFill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</a:rPr>
              <a:t>给父元素添加</a:t>
            </a:r>
            <a:r>
              <a:rPr lang="en-US" altLang="zh-CN" sz="2000" b="1" dirty="0" err="1">
                <a:solidFill>
                  <a:schemeClr val="bg1"/>
                </a:solidFill>
              </a:rPr>
              <a:t>overflow:hidden</a:t>
            </a:r>
            <a:r>
              <a:rPr lang="zh-CN" altLang="en-US" sz="2000" b="1" dirty="0">
                <a:solidFill>
                  <a:schemeClr val="bg1"/>
                </a:solidFill>
              </a:rPr>
              <a:t>；声明。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如果父元素</a:t>
            </a:r>
            <a:r>
              <a:rPr lang="zh-CN" altLang="en-US" sz="2000" b="1" dirty="0">
                <a:solidFill>
                  <a:schemeClr val="bg1"/>
                </a:solidFill>
              </a:rPr>
              <a:t>设置了浮动属性也不会出现这个问题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属性前缀</a:t>
            </a:r>
            <a:endParaRPr lang="en-US" altLang="zh-CN" sz="28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1" y="2084407"/>
            <a:ext cx="98086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*+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endParaRPr lang="en-US" altLang="zh-CN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380" y="30182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在属性前可加以上这三个符号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_ </a:t>
            </a:r>
            <a:r>
              <a:rPr lang="zh-CN" altLang="en-US" dirty="0">
                <a:solidFill>
                  <a:schemeClr val="bg1"/>
                </a:solidFill>
              </a:rPr>
              <a:t>只有</a:t>
            </a:r>
            <a:r>
              <a:rPr lang="en-US" altLang="zh-CN" dirty="0" smtClean="0">
                <a:solidFill>
                  <a:schemeClr val="bg1"/>
                </a:solidFill>
              </a:rPr>
              <a:t>IE6</a:t>
            </a:r>
            <a:r>
              <a:rPr lang="zh-CN" altLang="en-US" dirty="0" smtClean="0">
                <a:solidFill>
                  <a:schemeClr val="bg1"/>
                </a:solidFill>
              </a:rPr>
              <a:t>以下支持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例如</a:t>
            </a:r>
            <a:r>
              <a:rPr lang="en-US" altLang="zh-CN" dirty="0">
                <a:solidFill>
                  <a:schemeClr val="bg1"/>
                </a:solidFill>
              </a:rPr>
              <a:t>_height:100px;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 smtClean="0">
                <a:solidFill>
                  <a:schemeClr val="bg1"/>
                </a:solidFill>
              </a:rPr>
              <a:t>只有</a:t>
            </a:r>
            <a:r>
              <a:rPr lang="en-US" altLang="zh-CN" dirty="0" smtClean="0">
                <a:solidFill>
                  <a:schemeClr val="bg1"/>
                </a:solidFill>
              </a:rPr>
              <a:t>IE7</a:t>
            </a:r>
            <a:r>
              <a:rPr lang="zh-CN" altLang="en-US" dirty="0" smtClean="0">
                <a:solidFill>
                  <a:schemeClr val="bg1"/>
                </a:solidFill>
              </a:rPr>
              <a:t>以下支持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例如*</a:t>
            </a:r>
            <a:r>
              <a:rPr lang="en-US" altLang="zh-CN" dirty="0">
                <a:solidFill>
                  <a:schemeClr val="bg1"/>
                </a:solidFill>
              </a:rPr>
              <a:t>height:100px;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*+</a:t>
            </a:r>
            <a:r>
              <a:rPr lang="zh-CN" altLang="en-US" dirty="0">
                <a:solidFill>
                  <a:schemeClr val="bg1"/>
                </a:solidFill>
              </a:rPr>
              <a:t>只有</a:t>
            </a:r>
            <a:r>
              <a:rPr lang="en-US" altLang="zh-CN" dirty="0" smtClean="0">
                <a:solidFill>
                  <a:schemeClr val="bg1"/>
                </a:solidFill>
              </a:rPr>
              <a:t>IE7</a:t>
            </a:r>
            <a:r>
              <a:rPr lang="zh-CN" altLang="en-US" dirty="0">
                <a:solidFill>
                  <a:schemeClr val="bg1"/>
                </a:solidFill>
              </a:rPr>
              <a:t>以下支持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例如*</a:t>
            </a:r>
            <a:r>
              <a:rPr lang="en-US" altLang="zh-CN" dirty="0">
                <a:solidFill>
                  <a:schemeClr val="bg1"/>
                </a:solidFill>
              </a:rPr>
              <a:t>+height:100px;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针对</a:t>
            </a:r>
            <a:r>
              <a:rPr lang="en-US" altLang="zh-CN" dirty="0">
                <a:solidFill>
                  <a:schemeClr val="bg1"/>
                </a:solidFill>
              </a:rPr>
              <a:t>IE8</a:t>
            </a:r>
            <a:r>
              <a:rPr lang="zh-CN" altLang="en-US" dirty="0">
                <a:solidFill>
                  <a:schemeClr val="bg1"/>
                </a:solidFill>
              </a:rPr>
              <a:t>加属性值后缀</a:t>
            </a:r>
            <a:r>
              <a:rPr lang="en-US" altLang="zh-CN" dirty="0">
                <a:solidFill>
                  <a:schemeClr val="bg1"/>
                </a:solidFill>
              </a:rPr>
              <a:t>\0</a:t>
            </a:r>
            <a:r>
              <a:rPr lang="zh-CN" altLang="en-US" dirty="0">
                <a:solidFill>
                  <a:schemeClr val="bg1"/>
                </a:solidFill>
              </a:rPr>
              <a:t>（数字零）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例如：</a:t>
            </a:r>
            <a:r>
              <a:rPr lang="en-US" altLang="zh-CN" dirty="0">
                <a:solidFill>
                  <a:schemeClr val="bg1"/>
                </a:solidFill>
              </a:rPr>
              <a:t>height:200px\0;</a:t>
            </a:r>
          </a:p>
        </p:txBody>
      </p:sp>
      <p:sp>
        <p:nvSpPr>
          <p:cNvPr id="8" name="矩形 7"/>
          <p:cNvSpPr/>
          <p:nvPr/>
        </p:nvSpPr>
        <p:spPr>
          <a:xfrm>
            <a:off x="646380" y="4773294"/>
            <a:ext cx="73298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！</a:t>
            </a:r>
            <a:r>
              <a:rPr lang="en-US" altLang="zh-CN" dirty="0">
                <a:solidFill>
                  <a:schemeClr val="bg1"/>
                </a:solidFill>
              </a:rPr>
              <a:t>important</a:t>
            </a:r>
            <a:r>
              <a:rPr lang="zh-CN" altLang="en-US" dirty="0">
                <a:solidFill>
                  <a:schemeClr val="bg1"/>
                </a:solidFill>
              </a:rPr>
              <a:t>优先级声明，只有高版本支持，</a:t>
            </a:r>
            <a:r>
              <a:rPr lang="en-US" altLang="zh-CN" dirty="0">
                <a:solidFill>
                  <a:schemeClr val="bg1"/>
                </a:solidFill>
              </a:rPr>
              <a:t>IE6</a:t>
            </a:r>
            <a:r>
              <a:rPr lang="zh-CN" altLang="en-US" dirty="0">
                <a:solidFill>
                  <a:schemeClr val="bg1"/>
                </a:solidFill>
              </a:rPr>
              <a:t>不支持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	例</a:t>
            </a:r>
            <a:r>
              <a:rPr lang="en-US" altLang="zh-CN" dirty="0">
                <a:solidFill>
                  <a:schemeClr val="bg1"/>
                </a:solidFill>
              </a:rPr>
              <a:t>#main{height:60px!important;}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解决方法：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例如： </a:t>
            </a:r>
            <a:r>
              <a:rPr lang="en-US" altLang="zh-CN" dirty="0">
                <a:solidFill>
                  <a:schemeClr val="bg1"/>
                </a:solidFill>
              </a:rPr>
              <a:t>main{height:60px!important;height:70px;}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注：同时设两个高度，优先级声明的属性要放到前面。</a:t>
            </a:r>
          </a:p>
        </p:txBody>
      </p:sp>
    </p:spTree>
    <p:extLst>
      <p:ext uri="{BB962C8B-B14F-4D97-AF65-F5344CB8AC3E}">
        <p14:creationId xmlns:p14="http://schemas.microsoft.com/office/powerpoint/2010/main" val="8627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073636" y="1891863"/>
            <a:ext cx="1301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 smtClean="0">
                <a:solidFill>
                  <a:schemeClr val="bg1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先有</a:t>
            </a:r>
            <a:endParaRPr lang="zh-CN" altLang="en-US" sz="4000" b="1" i="0" dirty="0">
              <a:solidFill>
                <a:schemeClr val="bg1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22618" y="1891863"/>
            <a:ext cx="4073237" cy="1233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浏览器</a:t>
            </a:r>
          </a:p>
        </p:txBody>
      </p:sp>
      <p:sp>
        <p:nvSpPr>
          <p:cNvPr id="10" name="矩形 9"/>
          <p:cNvSpPr/>
          <p:nvPr/>
        </p:nvSpPr>
        <p:spPr>
          <a:xfrm>
            <a:off x="4339243" y="3758070"/>
            <a:ext cx="4073237" cy="1233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网页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85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80112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b="1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为什么会出现浏览器兼容问题？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381" y="2676755"/>
            <a:ext cx="1068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由于各大主流浏览器由不同的厂家开发，所用的核心架构和代码也很难重和，这就为各种莫名其妙的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Bug(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代码错误）提供了温床。再加上各大厂商出于自身利益考虑而设置的种种技术壁垒，都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让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应用起来比想象得要麻烦。浏览器的兼容问题是我们必须去克服的。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48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主流浏览器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2040658"/>
            <a:ext cx="10447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Internet Explorer</a:t>
            </a:r>
            <a:r>
              <a:rPr lang="zh-CN" altLang="en-US" sz="2000" b="1" dirty="0">
                <a:solidFill>
                  <a:schemeClr val="bg1"/>
                </a:solidFill>
              </a:rPr>
              <a:t>、 </a:t>
            </a:r>
            <a:r>
              <a:rPr lang="en-US" altLang="zh-CN" sz="2000" b="1" dirty="0">
                <a:solidFill>
                  <a:schemeClr val="bg1"/>
                </a:solidFill>
              </a:rPr>
              <a:t>Safari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Mozilla Firefox</a:t>
            </a:r>
            <a:r>
              <a:rPr lang="zh-CN" altLang="en-US" sz="2000" b="1" dirty="0">
                <a:solidFill>
                  <a:schemeClr val="bg1"/>
                </a:solidFill>
              </a:rPr>
              <a:t>、 </a:t>
            </a:r>
            <a:r>
              <a:rPr lang="en-US" altLang="zh-CN" sz="2000" b="1" dirty="0">
                <a:solidFill>
                  <a:schemeClr val="bg1"/>
                </a:solidFill>
              </a:rPr>
              <a:t>Google Chrome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Opera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zh-CN" altLang="en-US" b="1" dirty="0">
                <a:solidFill>
                  <a:schemeClr val="bg1"/>
                </a:solidFill>
              </a:rPr>
              <a:t>百度、</a:t>
            </a:r>
            <a:r>
              <a:rPr lang="en-US" altLang="zh-CN" sz="2000" b="1" dirty="0">
                <a:solidFill>
                  <a:schemeClr val="bg1"/>
                </a:solidFill>
              </a:rPr>
              <a:t>360</a:t>
            </a:r>
            <a:r>
              <a:rPr lang="zh-CN" altLang="en-US" b="1" dirty="0">
                <a:solidFill>
                  <a:schemeClr val="bg1"/>
                </a:solidFill>
              </a:rPr>
              <a:t>、搜狗、傲游 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3" y="3164503"/>
            <a:ext cx="136525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36" y="3204191"/>
            <a:ext cx="13287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76" y="3257746"/>
            <a:ext cx="12827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33" y="3109841"/>
            <a:ext cx="1493837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384" y="3048291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97985"/>
              </p:ext>
            </p:extLst>
          </p:nvPr>
        </p:nvGraphicFramePr>
        <p:xfrm>
          <a:off x="2645423" y="3334740"/>
          <a:ext cx="1028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9" imgW="1028520" imgH="1130040" progId="Photoshop.Image.14">
                  <p:embed/>
                </p:oleObj>
              </mc:Choice>
              <mc:Fallback>
                <p:oleObj name="Image" r:id="rId9" imgW="1028520" imgH="113004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5423" y="3334740"/>
                        <a:ext cx="10287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58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最早</a:t>
            </a:r>
            <a:r>
              <a:rPr lang="zh-CN" altLang="en-US" sz="2800" b="1" dirty="0">
                <a:solidFill>
                  <a:schemeClr val="bg1"/>
                </a:solidFill>
              </a:rPr>
              <a:t>的浏览器 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11696" y="1716709"/>
            <a:ext cx="10718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Mosaic</a:t>
            </a:r>
            <a:r>
              <a:rPr lang="en-US" altLang="zh-CN" b="1" dirty="0">
                <a:solidFill>
                  <a:schemeClr val="bg1"/>
                </a:solidFill>
              </a:rPr>
              <a:t> / Netscape Navigator(</a:t>
            </a:r>
            <a:r>
              <a:rPr lang="zh-CN" altLang="en-US" b="1" dirty="0">
                <a:solidFill>
                  <a:schemeClr val="bg1"/>
                </a:solidFill>
              </a:rPr>
              <a:t>网景领航者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1994-2008</a:t>
            </a:r>
            <a:r>
              <a:rPr lang="zh-CN" altLang="en-US" b="1" dirty="0">
                <a:solidFill>
                  <a:schemeClr val="bg1"/>
                </a:solidFill>
              </a:rPr>
              <a:t>）简称</a:t>
            </a:r>
            <a:r>
              <a:rPr lang="en-US" altLang="zh-CN" b="1" dirty="0">
                <a:solidFill>
                  <a:schemeClr val="bg1"/>
                </a:solidFill>
              </a:rPr>
              <a:t>NN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网景浏览器（</a:t>
            </a:r>
            <a:r>
              <a:rPr lang="en-US" altLang="zh-CN" dirty="0">
                <a:solidFill>
                  <a:schemeClr val="bg1"/>
                </a:solidFill>
              </a:rPr>
              <a:t>Netscape </a:t>
            </a:r>
            <a:r>
              <a:rPr lang="zh-CN" altLang="en-US" dirty="0">
                <a:solidFill>
                  <a:schemeClr val="bg1"/>
                </a:solidFill>
              </a:rPr>
              <a:t>）是一个是由 </a:t>
            </a:r>
            <a:r>
              <a:rPr lang="en-US" altLang="zh-CN" dirty="0">
                <a:solidFill>
                  <a:schemeClr val="bg1"/>
                </a:solidFill>
              </a:rPr>
              <a:t>Netscape </a:t>
            </a:r>
            <a:r>
              <a:rPr lang="zh-CN" altLang="en-US" dirty="0">
                <a:solidFill>
                  <a:schemeClr val="bg1"/>
                </a:solidFill>
              </a:rPr>
              <a:t>通信公司开发的</a:t>
            </a:r>
            <a:r>
              <a:rPr lang="zh-CN" altLang="en-US" dirty="0">
                <a:solidFill>
                  <a:schemeClr val="bg1"/>
                </a:solidFill>
                <a:hlinkClick r:id="rId4"/>
              </a:rPr>
              <a:t>网页浏览器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17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浏览器</a:t>
            </a:r>
            <a:r>
              <a:rPr lang="zh-CN" altLang="en-US" sz="2800" b="1" dirty="0">
                <a:solidFill>
                  <a:schemeClr val="bg1"/>
                </a:solidFill>
              </a:rPr>
              <a:t>大战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810382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浏览器大战是指不同的网络浏览器之间的市场份额竞争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382" y="2949125"/>
            <a:ext cx="11009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第一次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浏览器大战发生在上个世纪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90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年代，微软发布了它的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浏览器，和网景公司的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Netscape Navigator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大打出手</a:t>
            </a:r>
            <a:r>
              <a:rPr lang="zh-CN" altLang="en-US" sz="20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000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第二次浏览器大战发生在</a:t>
            </a:r>
            <a:r>
              <a:rPr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世纪。</a:t>
            </a:r>
            <a:endParaRPr lang="zh-CN" altLang="en-US" sz="2000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37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五</a:t>
            </a:r>
            <a:r>
              <a:rPr lang="zh-CN" altLang="en-US" sz="2800" b="1" dirty="0">
                <a:solidFill>
                  <a:schemeClr val="bg1"/>
                </a:solidFill>
              </a:rPr>
              <a:t>大浏览器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内核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2125335"/>
            <a:ext cx="105357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浏览器最关键的部分就是它的渲染引擎（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Rendering Engine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），也就是大家平常所说的的“内核”。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382" y="2972802"/>
            <a:ext cx="115456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Trident   /(MSHTML)     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（三叉戟；三叉线；三齿鱼叉） 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•Gecko    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壁虎） 火狐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•Presto  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迅速的） 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Opera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Webkit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 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Safari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内核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,Chrome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内核原型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它是苹果公司自己的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内核，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也是苹果的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3" action="ppaction://hlinkfile"/>
              </a:rPr>
              <a:t>Safari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浏览器使用的内核）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•Blink   </a:t>
            </a:r>
            <a:r>
              <a:rPr lang="en-US" altLang="zh-CN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Opera Software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开发的浏览器排版引擎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endParaRPr lang="zh-CN" altLang="en-US" b="0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3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80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浏览器内核及代表作品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834131"/>
            <a:ext cx="11141667" cy="387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b="1" dirty="0" err="1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Trident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:IE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Maxthon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遨游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、腾讯 、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Theworld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世界之窗、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360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浏览器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代表作品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IE,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因为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捆绑在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中，所以占有极高的市场份额，又称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内核是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MSHTML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，此内核只能应用于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平台，且是不开源的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Gecko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：代表作品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Mozilla Firefox 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是开源的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它的最大优势是跨平台，能在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Microsoft Windows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MacOS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X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等主要操作系统上运行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b="1" dirty="0" err="1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Webkit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: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代表作品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Safari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Chrome 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 是一个开源项目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Presto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: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代表作品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Opera 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Presto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是由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Opera Software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开发的浏览器排版引擎。它也是世界上公认的渲染速度最快的引擎</a:t>
            </a:r>
            <a:r>
              <a:rPr lang="zh-CN" altLang="en-US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FFFF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Blink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：由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Opera Software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开发的浏览器排版引擎，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2013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月发布。</a:t>
            </a:r>
            <a:endParaRPr lang="zh-CN" altLang="en-US" b="1" i="0" dirty="0">
              <a:solidFill>
                <a:schemeClr val="bg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3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911</Words>
  <Application>Microsoft Office PowerPoint</Application>
  <PresentationFormat>宽屏</PresentationFormat>
  <Paragraphs>140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Simsun</vt:lpstr>
      <vt:lpstr>华文琥珀</vt:lpstr>
      <vt:lpstr>宋体</vt:lpstr>
      <vt:lpstr>微软雅黑</vt:lpstr>
      <vt:lpstr>Arial</vt:lpstr>
      <vt:lpstr>Calibri</vt:lpstr>
      <vt:lpstr>Calibri Light</vt:lpstr>
      <vt:lpstr>第一PPT模板网：www.1ppt.com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99</cp:revision>
  <dcterms:created xsi:type="dcterms:W3CDTF">2015-08-05T01:47:03Z</dcterms:created>
  <dcterms:modified xsi:type="dcterms:W3CDTF">2018-04-23T03:03:06Z</dcterms:modified>
</cp:coreProperties>
</file>