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90" r:id="rId3"/>
    <p:sldId id="292" r:id="rId4"/>
    <p:sldId id="304" r:id="rId5"/>
    <p:sldId id="305" r:id="rId6"/>
    <p:sldId id="306" r:id="rId7"/>
    <p:sldId id="291" r:id="rId8"/>
    <p:sldId id="294" r:id="rId10"/>
    <p:sldId id="295" r:id="rId11"/>
    <p:sldId id="296" r:id="rId12"/>
    <p:sldId id="297" r:id="rId13"/>
    <p:sldId id="298" r:id="rId14"/>
    <p:sldId id="308" r:id="rId15"/>
    <p:sldId id="309" r:id="rId16"/>
    <p:sldId id="316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 varScale="1">
        <p:scale>
          <a:sx n="51" d="100"/>
          <a:sy n="51" d="100"/>
        </p:scale>
        <p:origin x="46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42F34-8FF4-4E70-89B0-1B79A48E19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61BE7-BAAB-4223-8F28-170D2963EF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61BE7-BAAB-4223-8F28-170D2963EF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395284" y="156410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课程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240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数据行分组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46382" y="2384122"/>
            <a:ext cx="10851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     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表头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     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         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说明：一个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中，只能包含一个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tfoot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但可包含多个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07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数据列分组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46382" y="1641852"/>
            <a:ext cx="106412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colgroup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span="value"&gt;&lt;/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colgroup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&lt;col     span="value"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colgroup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元素会根据从左到右的顺序依次对数据表格进行分组。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属性显示指定相邻几列组成一组，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属性值默认为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，默认时仅定义一列为一组。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）可以通过给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rules="groups"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属性来给分组列添加组分割线。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注意：虽然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colgroup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具有相同的功能，但是，我们只能使用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colgroup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元素来决定表格内容部分分割线（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rules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）应该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的位置，而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没有这个功能。</a:t>
            </a:r>
            <a:endParaRPr lang="zh-CN" altLang="en-US" sz="200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07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图片高级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418897"/>
            <a:ext cx="10566261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网页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上常用的图片格式（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jpg,png,gif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支持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透明：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gif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png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(png8,png24,png32)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jpg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有损压缩格式，靠损失图片的质量来减少图片的体积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gif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有损压缩格式，靠损失图片的色彩数量减少图片的体积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支持透明，支持动画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png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有损压缩格式，靠损失图片的色彩数量减少图片的体积，支持透明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ps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的源文件格式为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psd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fw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的源文件格式为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png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 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网页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上的图片形式（插入图片和背景图）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07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图片透明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46382" y="1632858"/>
            <a:ext cx="98467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   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A.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图片背景透明：</a:t>
            </a:r>
            <a:endParaRPr lang="zh-CN" altLang="en-US" sz="20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            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.gif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：支持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            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.png8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：支持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建议使用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            .png24:IE6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不支持，其它内核浏览器支持（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PS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制作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            .png32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IE6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不支持，其它内核浏览器支持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    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B.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图片本身透明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            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.png24:IE6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不支持（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ps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制作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，可用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filter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兼容。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            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.png32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IE6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不支持，可用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filter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兼容。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0755" y="650875"/>
            <a:ext cx="10489565" cy="15049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1)图片间隙</a:t>
            </a:r>
            <a:endParaRPr lang="zh-CN" altLang="en-US"/>
          </a:p>
          <a:p>
            <a:r>
              <a:rPr lang="zh-CN" altLang="en-US"/>
              <a:t>A)div中的图片间隙(该bug出现在IE6及更低版本中)</a:t>
            </a:r>
            <a:endParaRPr lang="zh-CN" altLang="en-US"/>
          </a:p>
          <a:p>
            <a:r>
              <a:rPr lang="zh-CN" altLang="en-US"/>
              <a:t>描述：在div中插入图片时，图片会将div下方撑大三像素。</a:t>
            </a:r>
            <a:endParaRPr lang="zh-CN" altLang="en-US"/>
          </a:p>
          <a:p>
            <a:r>
              <a:rPr lang="zh-CN" altLang="en-US"/>
              <a:t>hack1:将&lt;div&gt;与&lt;img&gt;写在一行上；</a:t>
            </a:r>
            <a:endParaRPr lang="zh-CN" altLang="en-US"/>
          </a:p>
          <a:p>
            <a:r>
              <a:rPr lang="zh-CN" altLang="en-US"/>
              <a:t>hack2:将&lt;img&gt;转为块状元素，给&lt;img&gt;添加声明：display:block;</a:t>
            </a:r>
            <a:endParaRPr lang="zh-CN" altLang="en-US"/>
          </a:p>
          <a:p>
            <a:r>
              <a:rPr lang="zh-CN" altLang="en-US"/>
              <a:t>h5-王月娇(ACE01049828F) 16:55:13</a:t>
            </a:r>
            <a:endParaRPr lang="zh-CN" altLang="en-US"/>
          </a:p>
          <a:p>
            <a:r>
              <a:rPr lang="zh-CN" altLang="en-US"/>
              <a:t>2)默认高度（IE6）</a:t>
            </a:r>
            <a:endParaRPr lang="zh-CN" altLang="en-US"/>
          </a:p>
          <a:p>
            <a:r>
              <a:rPr lang="zh-CN" altLang="en-US"/>
              <a:t>描述：在IE6及以下版本中，部分块元素拥有默认高度（低于18px~22px高度） </a:t>
            </a:r>
            <a:endParaRPr lang="zh-CN" altLang="en-US"/>
          </a:p>
          <a:p>
            <a:r>
              <a:rPr lang="zh-CN" altLang="en-US"/>
              <a:t>hack1:给元素添加声明：font-size:0;</a:t>
            </a:r>
            <a:endParaRPr lang="zh-CN" altLang="en-US"/>
          </a:p>
          <a:p>
            <a:r>
              <a:rPr lang="zh-CN" altLang="en-US"/>
              <a:t>hack2：给元素添加声明：overflow:hidden;</a:t>
            </a:r>
            <a:endParaRPr lang="zh-CN" altLang="en-US"/>
          </a:p>
          <a:p>
            <a:r>
              <a:rPr lang="zh-CN" altLang="en-US"/>
              <a:t>h5-王月娇(ACE01049828F) 16:55:19</a:t>
            </a:r>
            <a:endParaRPr lang="zh-CN" altLang="en-US"/>
          </a:p>
          <a:p>
            <a:r>
              <a:rPr lang="zh-CN" altLang="en-US"/>
              <a:t>3) 双倍浮向（双倍边距）</a:t>
            </a:r>
            <a:endParaRPr lang="zh-CN" altLang="en-US"/>
          </a:p>
          <a:p>
            <a:r>
              <a:rPr lang="zh-CN" altLang="en-US"/>
              <a:t>描述：当Ie6及更低版本浏览器在解析浮动元素时，会错误地把浮向边边界加倍显示。 </a:t>
            </a:r>
            <a:endParaRPr lang="zh-CN" altLang="en-US"/>
          </a:p>
          <a:p>
            <a:r>
              <a:rPr lang="zh-CN" altLang="en-US"/>
              <a:t>hack:给浮动元素添加声明：display:inline;</a:t>
            </a:r>
            <a:endParaRPr lang="zh-CN" altLang="en-US"/>
          </a:p>
          <a:p>
            <a:r>
              <a:rPr lang="zh-CN" altLang="en-US"/>
              <a:t>h5-王月娇(ACE01049828F) 16:55:27</a:t>
            </a:r>
            <a:endParaRPr lang="zh-CN" altLang="en-US"/>
          </a:p>
          <a:p>
            <a:r>
              <a:rPr lang="zh-CN" altLang="en-US"/>
              <a:t>（4）百分比bug</a:t>
            </a:r>
            <a:endParaRPr lang="zh-CN" altLang="en-US"/>
          </a:p>
          <a:p>
            <a:r>
              <a:rPr lang="zh-CN" altLang="en-US"/>
              <a:t>描述：在IE6及以下版本中在解析百分比时，会按四舍五入方式计算从而导致50%加50%大于100%的情况。</a:t>
            </a:r>
            <a:endParaRPr lang="zh-CN" altLang="en-US"/>
          </a:p>
          <a:p>
            <a:r>
              <a:rPr lang="zh-CN" altLang="en-US"/>
              <a:t>hack:给右面的浮动元素添加声明：clear:right;     意思：清除右浮动。    </a:t>
            </a:r>
            <a:endParaRPr lang="zh-CN" altLang="en-US"/>
          </a:p>
          <a:p>
            <a:r>
              <a:rPr lang="zh-CN" altLang="en-US"/>
              <a:t>h5-王月娇(ACE01049828F) 16:55:39</a:t>
            </a:r>
            <a:endParaRPr lang="zh-CN" altLang="en-US"/>
          </a:p>
          <a:p>
            <a:r>
              <a:rPr lang="zh-CN" altLang="en-US"/>
              <a:t>9)鼠标指针bug</a:t>
            </a:r>
            <a:endParaRPr lang="zh-CN" altLang="en-US"/>
          </a:p>
          <a:p>
            <a:r>
              <a:rPr lang="zh-CN" altLang="en-US"/>
              <a:t>描述：cursor属性的hand属性值只有IE浏览器识别，其它浏览器不识别该声明，cursor属性的pointer属性值IE6.0以上版本及其它内核浏览器都识别该声明。</a:t>
            </a:r>
            <a:endParaRPr lang="zh-CN" altLang="en-US"/>
          </a:p>
          <a:p>
            <a:r>
              <a:rPr lang="zh-CN" altLang="en-US"/>
              <a:t>hack:如统一某元素鼠标指针形状为手型，应添加声明：cursor:pointer;</a:t>
            </a:r>
            <a:endParaRPr lang="zh-CN" altLang="en-US"/>
          </a:p>
          <a:p>
            <a:r>
              <a:rPr lang="zh-CN" altLang="en-US"/>
              <a:t> cursor属性：设置或检索在对象上移动的鼠标指针采用的光标形状。</a:t>
            </a:r>
            <a:endParaRPr lang="zh-CN" altLang="en-US"/>
          </a:p>
          <a:p>
            <a:r>
              <a:rPr lang="zh-CN" altLang="en-US"/>
              <a:t>h5-王月娇(ACE01049828F) 16:55:55</a:t>
            </a:r>
            <a:endParaRPr lang="zh-CN" altLang="en-US"/>
          </a:p>
          <a:p>
            <a:r>
              <a:rPr lang="zh-CN" altLang="en-US"/>
              <a:t>语法：cursor : auto | all-scroll | col-resize| crosshair | default | hand | move | help | no-drop | not-allowed | pointer | progress | row-resize | text | vertical-text | wait | *-resize | url ( url )</a:t>
            </a:r>
            <a:endParaRPr lang="zh-CN" altLang="en-US"/>
          </a:p>
          <a:p>
            <a:r>
              <a:rPr lang="zh-CN" altLang="en-US"/>
              <a:t>取值：</a:t>
            </a:r>
            <a:endParaRPr lang="zh-CN" altLang="en-US"/>
          </a:p>
          <a:p>
            <a:r>
              <a:rPr lang="zh-CN" altLang="en-US"/>
              <a:t>auto	:		默认值。浏览器根据当前情况自动确定鼠标光标类型。	</a:t>
            </a:r>
            <a:endParaRPr lang="zh-CN" altLang="en-US"/>
          </a:p>
          <a:p>
            <a:r>
              <a:rPr lang="zh-CN" altLang="en-US"/>
              <a:t>all-scroll	:	IE6.0	有上下左右四个箭头，中间有一个圆点的光标。用于标示页面可以向上下左右任何方向滚动。	</a:t>
            </a:r>
            <a:endParaRPr lang="zh-CN" altLang="en-US"/>
          </a:p>
          <a:p>
            <a:r>
              <a:rPr lang="zh-CN" altLang="en-US"/>
              <a:t>col-resize	:	IE6.0	有左右两个箭头，中间由竖线分隔开的光标。用于标示项目或标题栏可以被水平改变尺寸。	</a:t>
            </a:r>
            <a:endParaRPr lang="zh-CN" altLang="en-US"/>
          </a:p>
          <a:p>
            <a:r>
              <a:rPr lang="zh-CN" altLang="en-US"/>
              <a:t>crosshair	:		简单的十字线光标。	</a:t>
            </a:r>
            <a:endParaRPr lang="zh-CN" altLang="en-US"/>
          </a:p>
          <a:p>
            <a:r>
              <a:rPr lang="zh-CN" altLang="en-US"/>
              <a:t>default	:		客户端平台的默认光标。通常是一个箭头。	</a:t>
            </a:r>
            <a:endParaRPr lang="zh-CN" altLang="en-US"/>
          </a:p>
          <a:p>
            <a:r>
              <a:rPr lang="zh-CN" altLang="en-US"/>
              <a:t>hand	:		竖起一只手指的手形光标。就像通常用户将光标移到超链接上时那样。	</a:t>
            </a:r>
            <a:endParaRPr lang="zh-CN" altLang="en-US"/>
          </a:p>
          <a:p>
            <a:r>
              <a:rPr lang="zh-CN" altLang="en-US"/>
              <a:t>move	:		十字箭头光标。用于标示对象可被移动。	</a:t>
            </a:r>
            <a:endParaRPr lang="zh-CN" altLang="en-US"/>
          </a:p>
          <a:p>
            <a:r>
              <a:rPr lang="zh-CN" altLang="en-US"/>
              <a:t>help	:		带有问号标记的箭头。用于标示有帮助信息存在。	</a:t>
            </a:r>
            <a:endParaRPr lang="zh-CN" altLang="en-US"/>
          </a:p>
          <a:p>
            <a:r>
              <a:rPr lang="zh-CN" altLang="en-US"/>
              <a:t>no-drop	:	IE6.0	带有一个被斜线贯穿的圆圈的手形光标。用于标示被拖起的对象不允许在光标的当前位置被放下。	</a:t>
            </a:r>
            <a:endParaRPr lang="zh-CN" altLang="en-US"/>
          </a:p>
          <a:p>
            <a:r>
              <a:rPr lang="zh-CN" altLang="en-US"/>
              <a:t>not-allowed	:	IE6.0	禁止标记(一个被斜线贯穿的圆圈)光标。用于标示请求的操作不允许被执行。	</a:t>
            </a:r>
            <a:endParaRPr lang="zh-CN" altLang="en-US"/>
          </a:p>
          <a:p>
            <a:r>
              <a:rPr lang="zh-CN" altLang="en-US"/>
              <a:t>pointer	:	IE6.0	和 hand 一样。竖起一只手指的手形光标。	</a:t>
            </a:r>
            <a:endParaRPr lang="zh-CN" altLang="en-US"/>
          </a:p>
          <a:p>
            <a:r>
              <a:rPr lang="zh-CN" altLang="en-US"/>
              <a:t>progress	:	IE6.0	带有沙漏标记的箭头光标。用于标示一个进程正在后台运行。	</a:t>
            </a:r>
            <a:endParaRPr lang="zh-CN" altLang="en-US"/>
          </a:p>
          <a:p>
            <a:r>
              <a:rPr lang="zh-CN" altLang="en-US"/>
              <a:t>row-resize	:	IE6.0	有上下两个箭头，中间由横线分隔开的光标。用于标示项目或标题栏可以被垂直改变尺寸。	</a:t>
            </a:r>
            <a:endParaRPr lang="zh-CN" altLang="en-US"/>
          </a:p>
          <a:p>
            <a:r>
              <a:rPr lang="zh-CN" altLang="en-US"/>
              <a:t>text	:		用于标示可编辑的水平文本的光标。通常是大写字母 I 的形状。	</a:t>
            </a:r>
            <a:endParaRPr lang="zh-CN" altLang="en-US"/>
          </a:p>
          <a:p>
            <a:r>
              <a:rPr lang="zh-CN" altLang="en-US"/>
              <a:t>vertical-text	:	IE6.0	用于标示可编辑的垂直文本的光标。通常是大写字母 I 旋转90度的形状。	</a:t>
            </a:r>
            <a:endParaRPr lang="zh-CN" altLang="en-US"/>
          </a:p>
          <a:p>
            <a:r>
              <a:rPr lang="zh-CN" altLang="en-US"/>
              <a:t>wait	:		用于标示程序忙用户需要等待的光标。通常是沙漏或手表的形状。	</a:t>
            </a:r>
            <a:endParaRPr lang="zh-CN" altLang="en-US"/>
          </a:p>
          <a:p>
            <a:r>
              <a:rPr lang="zh-CN" altLang="en-US"/>
              <a:t>*-resize	:		用于标示对象可被改变尺寸方向的箭头光标。w-resize | s-resize | n-resize | e-resize | ne-resize | sw-resize | se-resize | nw-resize	</a:t>
            </a:r>
            <a:endParaRPr lang="zh-CN" altLang="en-US"/>
          </a:p>
          <a:p>
            <a:r>
              <a:rPr lang="zh-CN" altLang="en-US"/>
              <a:t>url ( url )	:	IE6.0	用户自定义光标。使用绝对或相对 url 地址指定光标文件(后缀为 .cur 或者 .ani )。	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双击，添加标题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双击，添加标题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双击，添加标题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双击，添加标题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表单高级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46381" y="1951672"/>
            <a:ext cx="984673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表单的组成：</a:t>
            </a:r>
            <a:endParaRPr lang="zh-CN" altLang="en-US" sz="28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表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单域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&lt;form name="" method="" action=""&gt;&lt;/form&gt;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表单控件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&lt;input type="text" value=""/&gt;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提示信息</a:t>
            </a:r>
            <a:endParaRPr lang="zh-CN" altLang="en-US" sz="2400" i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表单高级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89672" y="1555161"/>
            <a:ext cx="10401369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1)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表单字段集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fieldset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&gt;&lt;/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fieldset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&gt;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功能：相当于一个方框，在字段集中可以包含文本和其他元素。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该元素用于对表单中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的元素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进行分组并在文档中区别标出文本。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fieldset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元素可以嵌套，在其内部可以在设置多个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fieldset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对象。</a:t>
            </a:r>
            <a:endParaRPr lang="zh-CN" altLang="en-US" sz="2000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9672" y="4099205"/>
            <a:ext cx="11015967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字段级标题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&lt;legend&gt;&lt;/legend&gt;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legend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元素可以在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fieldset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对象绘制的方框内插入一个标题。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legend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元素必须是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fieldset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里的第一个元素。</a:t>
            </a:r>
            <a:endParaRPr lang="zh-CN" altLang="en-US" sz="200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表单高级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1" y="2090728"/>
            <a:ext cx="11000975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提示信息标签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 for="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绑定控件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"&gt;&lt;/label&gt;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元素用来定义标签，为页面上的其他元素指定提示信息。要将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元素绑定到其他的控件上，可以将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属性设置为与该控件的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属性值相同。</a:t>
            </a:r>
            <a:endParaRPr lang="zh-CN" altLang="en-US" sz="200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表格高级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561010"/>
            <a:ext cx="945698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表格的作用：显示数据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（一）关于表格的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属性</a:t>
            </a:r>
            <a:endParaRPr lang="zh-CN" altLang="en-US" sz="2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、单元格间距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该属性必须给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table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添加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border-spacing:value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;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、合并相邻单元格边框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border-collapse:separate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边框分开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)/collapse(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边框合并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；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i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46382" y="231057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、无内容单元格显示、隐藏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empty-cells:show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/hide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固定单元格宽高</a:t>
            </a:r>
            <a:r>
              <a:rPr lang="en-US" altLang="zh-CN" sz="2000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只能固定宽度</a:t>
            </a:r>
            <a:r>
              <a:rPr lang="en-US" altLang="zh-CN" sz="2000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表格布局算法</a:t>
            </a:r>
            <a:endParaRPr lang="en-US" altLang="zh-CN" sz="2000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Table-layout：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endParaRPr lang="en-US" altLang="zh-CN" sz="2000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</a:t>
            </a:r>
            <a:endParaRPr lang="en-US" altLang="zh-CN" sz="200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6382" y="3531151"/>
            <a:ext cx="90770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34026" y="1872683"/>
            <a:ext cx="109239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&lt;caption&gt;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&lt;/caption&gt;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caption: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表格标题位置：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caption-side:top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/right/bottom/left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left,right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位置只有火狐识别，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top,bottom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IE6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以上版本支持，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以下版本不支持其它属性值，只识别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top;</a:t>
            </a:r>
            <a:endParaRPr lang="en-US" altLang="zh-CN" sz="200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76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表格布局元素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83142" y="1484105"/>
            <a:ext cx="1040789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基本组成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（表格）      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（行）     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（列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表格列标题（放在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重要属性（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colspan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="value"   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合并列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rowspan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="value" 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合并行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valign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="top/bottom/middle/baseline"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垂直对齐方式 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４）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rules="rows/cols/all/none/groups"   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添加组分隔线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rows: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位于行之间的线条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cols: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位于列之间的线条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：位于行和列之间的线条      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none: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没有线条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groups: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位于行组和列组之间的线条</a:t>
            </a:r>
            <a:endParaRPr lang="zh-CN" altLang="en-US" sz="200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3881</Words>
  <Application>WPS 演示</Application>
  <PresentationFormat>宽屏</PresentationFormat>
  <Paragraphs>207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云影笑郎</cp:lastModifiedBy>
  <cp:revision>97</cp:revision>
  <dcterms:created xsi:type="dcterms:W3CDTF">2015-08-05T01:47:00Z</dcterms:created>
  <dcterms:modified xsi:type="dcterms:W3CDTF">2018-06-17T13:00:54Z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