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0" r:id="rId2"/>
    <p:sldId id="292" r:id="rId3"/>
    <p:sldId id="291" r:id="rId4"/>
    <p:sldId id="294" r:id="rId5"/>
    <p:sldId id="295" r:id="rId6"/>
    <p:sldId id="296" r:id="rId7"/>
    <p:sldId id="299" r:id="rId8"/>
    <p:sldId id="300" r:id="rId9"/>
    <p:sldId id="301"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varScale="1">
        <p:scale>
          <a:sx n="51" d="100"/>
          <a:sy n="51" d="100"/>
        </p:scale>
        <p:origin x="461" y="43"/>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BB950-1485-44FB-A044-40CF8161BB3E}"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4A57E-EBD5-4136-A887-3CACA89A73AC}" type="slidenum">
              <a:rPr lang="zh-CN" altLang="en-US" smtClean="0"/>
              <a:t>‹#›</a:t>
            </a:fld>
            <a:endParaRPr lang="zh-CN" altLang="en-US"/>
          </a:p>
        </p:txBody>
      </p:sp>
    </p:spTree>
    <p:extLst>
      <p:ext uri="{BB962C8B-B14F-4D97-AF65-F5344CB8AC3E}">
        <p14:creationId xmlns:p14="http://schemas.microsoft.com/office/powerpoint/2010/main" val="169778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10395284" y="1564107"/>
            <a:ext cx="1107996" cy="646331"/>
          </a:xfrm>
          <a:prstGeom prst="rect">
            <a:avLst/>
          </a:prstGeom>
          <a:noFill/>
        </p:spPr>
        <p:txBody>
          <a:bodyPr wrap="none" rtlCol="0">
            <a:spAutoFit/>
          </a:bodyPr>
          <a:lstStyle/>
          <a:p>
            <a:r>
              <a:rPr lang="zh-CN" altLang="en-US" sz="3600" b="1" dirty="0" smtClean="0">
                <a:solidFill>
                  <a:schemeClr val="bg1"/>
                </a:solidFill>
              </a:rPr>
              <a:t>课程</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2"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7094487" y="1450427"/>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sp>
        <p:nvSpPr>
          <p:cNvPr id="17" name="TextBox 16"/>
          <p:cNvSpPr txBox="1"/>
          <p:nvPr/>
        </p:nvSpPr>
        <p:spPr>
          <a:xfrm>
            <a:off x="7094487" y="2589538"/>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8" name="TextBox 17"/>
          <p:cNvSpPr txBox="1"/>
          <p:nvPr/>
        </p:nvSpPr>
        <p:spPr>
          <a:xfrm>
            <a:off x="7094487" y="3819249"/>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sp>
        <p:nvSpPr>
          <p:cNvPr id="19" name="TextBox 18"/>
          <p:cNvSpPr txBox="1"/>
          <p:nvPr/>
        </p:nvSpPr>
        <p:spPr>
          <a:xfrm>
            <a:off x="7094487" y="5048960"/>
            <a:ext cx="5239407" cy="369332"/>
          </a:xfrm>
          <a:prstGeom prst="rect">
            <a:avLst/>
          </a:prstGeom>
          <a:noFill/>
        </p:spPr>
        <p:txBody>
          <a:bodyPr wrap="square" rtlCol="0">
            <a:spAutoFit/>
          </a:bodyPr>
          <a:lstStyle/>
          <a:p>
            <a:r>
              <a:rPr lang="en-US" altLang="zh-CN" dirty="0" smtClean="0"/>
              <a:t>      </a:t>
            </a:r>
            <a:r>
              <a:rPr lang="zh-CN" altLang="en-US" dirty="0" smtClean="0">
                <a:solidFill>
                  <a:schemeClr val="bg1"/>
                </a:solidFill>
              </a:rPr>
              <a:t>双击，添加标题</a:t>
            </a:r>
            <a:endParaRPr lang="zh-CN" altLang="en-US" dirty="0">
              <a:solidFill>
                <a:schemeClr val="bg1"/>
              </a:solidFill>
            </a:endParaRPr>
          </a:p>
        </p:txBody>
      </p:sp>
      <p:pic>
        <p:nvPicPr>
          <p:cNvPr id="2051"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178299" cy="523220"/>
          </a:xfrm>
          <a:prstGeom prst="rect">
            <a:avLst/>
          </a:prstGeom>
          <a:noFill/>
        </p:spPr>
        <p:txBody>
          <a:bodyPr wrap="square" rtlCol="0">
            <a:spAutoFit/>
          </a:bodyPr>
          <a:lstStyle/>
          <a:p>
            <a:r>
              <a:rPr lang="zh-CN" altLang="en-US" sz="2800" b="1" dirty="0">
                <a:solidFill>
                  <a:schemeClr val="bg1"/>
                </a:solidFill>
              </a:rPr>
              <a:t>宽高自适应</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1" y="1976073"/>
            <a:ext cx="10788145" cy="1754326"/>
          </a:xfrm>
          <a:prstGeom prst="rect">
            <a:avLst/>
          </a:prstGeom>
        </p:spPr>
        <p:txBody>
          <a:bodyPr wrap="square">
            <a:spAutoFit/>
          </a:bodyPr>
          <a:lstStyle/>
          <a:p>
            <a:r>
              <a:rPr lang="zh-CN" altLang="en-US" dirty="0">
                <a:solidFill>
                  <a:schemeClr val="bg1"/>
                </a:solidFill>
              </a:rPr>
              <a:t>网页布局中经常要定义元素的宽和高。但很多时候我们希望元素的大小能够根据窗口自动调整或者根据子元素自动调整，这就是自适应。</a:t>
            </a:r>
          </a:p>
          <a:p>
            <a:endParaRPr lang="zh-CN" altLang="en-US" dirty="0">
              <a:solidFill>
                <a:schemeClr val="bg1"/>
              </a:solidFill>
            </a:endParaRPr>
          </a:p>
          <a:p>
            <a:r>
              <a:rPr lang="zh-CN" altLang="en-US" dirty="0">
                <a:solidFill>
                  <a:schemeClr val="bg1"/>
                </a:solidFill>
              </a:rPr>
              <a:t>元素自适应在网页布局中非常重要，它能够使网页显示更灵活，可以</a:t>
            </a:r>
          </a:p>
          <a:p>
            <a:endParaRPr lang="zh-CN" altLang="en-US" dirty="0">
              <a:solidFill>
                <a:schemeClr val="bg1"/>
              </a:solidFill>
            </a:endParaRPr>
          </a:p>
          <a:p>
            <a:r>
              <a:rPr lang="zh-CN" altLang="en-US" dirty="0">
                <a:solidFill>
                  <a:schemeClr val="bg1"/>
                </a:solidFill>
              </a:rPr>
              <a:t>适应在不同设备、不同窗口和不同分辨率下显示。</a:t>
            </a:r>
          </a:p>
        </p:txBody>
      </p:sp>
      <p:sp>
        <p:nvSpPr>
          <p:cNvPr id="7" name="矩形 6"/>
          <p:cNvSpPr/>
          <p:nvPr/>
        </p:nvSpPr>
        <p:spPr>
          <a:xfrm>
            <a:off x="646381" y="4367262"/>
            <a:ext cx="3821880" cy="369332"/>
          </a:xfrm>
          <a:prstGeom prst="rect">
            <a:avLst/>
          </a:prstGeom>
        </p:spPr>
        <p:txBody>
          <a:bodyPr wrap="none">
            <a:spAutoFit/>
          </a:bodyPr>
          <a:lstStyle/>
          <a:p>
            <a:r>
              <a:rPr lang="en-US" altLang="zh-CN" dirty="0" smtClean="0">
                <a:solidFill>
                  <a:schemeClr val="bg1"/>
                </a:solidFill>
              </a:rPr>
              <a:t>1.</a:t>
            </a:r>
            <a:r>
              <a:rPr lang="zh-CN" altLang="en-US" dirty="0" smtClean="0">
                <a:solidFill>
                  <a:schemeClr val="bg1"/>
                </a:solidFill>
              </a:rPr>
              <a:t>元素</a:t>
            </a:r>
            <a:r>
              <a:rPr lang="zh-CN" altLang="en-US" dirty="0">
                <a:solidFill>
                  <a:schemeClr val="bg1"/>
                </a:solidFill>
              </a:rPr>
              <a:t>的大小能够根据窗口自动调整</a:t>
            </a:r>
            <a:endParaRPr lang="zh-CN" altLang="en-US" dirty="0"/>
          </a:p>
        </p:txBody>
      </p:sp>
      <p:sp>
        <p:nvSpPr>
          <p:cNvPr id="8" name="矩形 7"/>
          <p:cNvSpPr/>
          <p:nvPr/>
        </p:nvSpPr>
        <p:spPr>
          <a:xfrm>
            <a:off x="646381" y="5326680"/>
            <a:ext cx="2436886" cy="369332"/>
          </a:xfrm>
          <a:prstGeom prst="rect">
            <a:avLst/>
          </a:prstGeom>
        </p:spPr>
        <p:txBody>
          <a:bodyPr wrap="none">
            <a:spAutoFit/>
          </a:bodyPr>
          <a:lstStyle/>
          <a:p>
            <a:r>
              <a:rPr lang="en-US" altLang="zh-CN" dirty="0" smtClean="0">
                <a:solidFill>
                  <a:schemeClr val="bg1"/>
                </a:solidFill>
              </a:rPr>
              <a:t>2.</a:t>
            </a:r>
            <a:r>
              <a:rPr lang="zh-CN" altLang="en-US" dirty="0" smtClean="0">
                <a:solidFill>
                  <a:schemeClr val="bg1"/>
                </a:solidFill>
              </a:rPr>
              <a:t>根据</a:t>
            </a:r>
            <a:r>
              <a:rPr lang="zh-CN" altLang="en-US" dirty="0">
                <a:solidFill>
                  <a:schemeClr val="bg1"/>
                </a:solidFill>
              </a:rPr>
              <a:t>子元素自动调整</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a:t>
            </a:r>
            <a:r>
              <a:rPr lang="en-US" altLang="zh-CN" dirty="0">
                <a:solidFill>
                  <a:srgbClr val="232A34"/>
                </a:solidFill>
              </a:rPr>
              <a:t>4</a:t>
            </a:r>
            <a:r>
              <a:rPr lang="zh-CN" altLang="en-US" dirty="0">
                <a:solidFill>
                  <a:srgbClr val="232A34"/>
                </a:solidFill>
              </a:rPr>
              <a:t>）元素高度自适应窗口高度</a:t>
            </a:r>
          </a:p>
          <a:p>
            <a:pPr algn="ctr"/>
            <a:endParaRPr lang="zh-CN" altLang="en-US" dirty="0">
              <a:solidFill>
                <a:srgbClr val="232A34"/>
              </a:solidFill>
            </a:endParaRPr>
          </a:p>
          <a:p>
            <a:pPr algn="ctr"/>
            <a:r>
              <a:rPr lang="zh-CN" altLang="en-US" dirty="0">
                <a:solidFill>
                  <a:srgbClr val="232A34"/>
                </a:solidFill>
              </a:rPr>
              <a:t>设置方法：</a:t>
            </a:r>
            <a:r>
              <a:rPr lang="en-US" altLang="zh-CN" dirty="0" err="1">
                <a:solidFill>
                  <a:srgbClr val="232A34"/>
                </a:solidFill>
              </a:rPr>
              <a:t>html,body</a:t>
            </a:r>
            <a:r>
              <a:rPr lang="en-US" altLang="zh-CN" dirty="0">
                <a:solidFill>
                  <a:srgbClr val="232A34"/>
                </a:solidFill>
              </a:rPr>
              <a:t>{height:100%;}</a:t>
            </a:r>
          </a:p>
          <a:p>
            <a:pPr algn="ctr"/>
            <a:endParaRPr lang="en-US" altLang="zh-CN" dirty="0">
              <a:solidFill>
                <a:srgbClr val="232A34"/>
              </a:solidFill>
            </a:endParaRPr>
          </a:p>
          <a:p>
            <a:pPr algn="ctr"/>
            <a:r>
              <a:rPr lang="en-US" altLang="zh-CN" dirty="0">
                <a:solidFill>
                  <a:srgbClr val="232A34"/>
                </a:solidFill>
              </a:rPr>
              <a:t>2)</a:t>
            </a:r>
            <a:r>
              <a:rPr lang="zh-CN" altLang="en-US" dirty="0">
                <a:solidFill>
                  <a:srgbClr val="232A34"/>
                </a:solidFill>
              </a:rPr>
              <a:t>自适应元素高度：</a:t>
            </a:r>
            <a:r>
              <a:rPr lang="en-US" altLang="zh-CN" dirty="0">
                <a:solidFill>
                  <a:srgbClr val="232A34"/>
                </a:solidFill>
              </a:rPr>
              <a:t>height:100%;</a:t>
            </a:r>
          </a:p>
          <a:p>
            <a:pPr algn="ctr"/>
            <a:endParaRPr lang="en-US" altLang="zh-CN"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9157185" cy="954107"/>
          </a:xfrm>
          <a:prstGeom prst="rect">
            <a:avLst/>
          </a:prstGeom>
          <a:noFill/>
        </p:spPr>
        <p:txBody>
          <a:bodyPr wrap="square" rtlCol="0">
            <a:spAutoFit/>
          </a:bodyPr>
          <a:lstStyle/>
          <a:p>
            <a:r>
              <a:rPr lang="zh-CN" altLang="en-US" sz="2800" b="1" dirty="0">
                <a:solidFill>
                  <a:schemeClr val="bg1"/>
                </a:solidFill>
              </a:rPr>
              <a:t>宽高自</a:t>
            </a:r>
            <a:r>
              <a:rPr lang="zh-CN" altLang="en-US" sz="2800" b="1" dirty="0" smtClean="0">
                <a:solidFill>
                  <a:schemeClr val="bg1"/>
                </a:solidFill>
              </a:rPr>
              <a:t>适应</a:t>
            </a:r>
            <a:r>
              <a:rPr lang="zh-CN" altLang="en-US" sz="2800" dirty="0">
                <a:solidFill>
                  <a:schemeClr val="bg1"/>
                </a:solidFill>
              </a:rPr>
              <a:t>元素的大小能够根据窗口自动调整</a:t>
            </a:r>
            <a:endParaRPr lang="zh-CN" altLang="en-US" sz="2800" dirty="0"/>
          </a:p>
          <a:p>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2" y="2140773"/>
            <a:ext cx="6096000" cy="1323439"/>
          </a:xfrm>
          <a:prstGeom prst="rect">
            <a:avLst/>
          </a:prstGeom>
        </p:spPr>
        <p:txBody>
          <a:bodyPr>
            <a:spAutoFit/>
          </a:bodyPr>
          <a:lstStyle/>
          <a:p>
            <a:r>
              <a:rPr lang="zh-CN" altLang="en-US" sz="2000" dirty="0">
                <a:solidFill>
                  <a:schemeClr val="bg1"/>
                </a:solidFill>
              </a:rPr>
              <a:t>（1）宽度自适应</a:t>
            </a:r>
          </a:p>
          <a:p>
            <a:endParaRPr lang="zh-CN" altLang="en-US" sz="2000" dirty="0">
              <a:solidFill>
                <a:schemeClr val="bg1"/>
              </a:solidFill>
            </a:endParaRPr>
          </a:p>
          <a:p>
            <a:r>
              <a:rPr lang="zh-CN" altLang="en-US" sz="2000" dirty="0">
                <a:solidFill>
                  <a:schemeClr val="bg1"/>
                </a:solidFill>
              </a:rPr>
              <a:t>元素宽度设置为100%。（块元素宽度默认为100%）</a:t>
            </a:r>
          </a:p>
          <a:p>
            <a:endParaRPr lang="zh-CN" altLang="en-US" sz="2000" dirty="0">
              <a:solidFill>
                <a:schemeClr val="bg1"/>
              </a:solidFill>
            </a:endParaRPr>
          </a:p>
        </p:txBody>
      </p:sp>
      <p:sp>
        <p:nvSpPr>
          <p:cNvPr id="7" name="矩形 6"/>
          <p:cNvSpPr/>
          <p:nvPr/>
        </p:nvSpPr>
        <p:spPr>
          <a:xfrm>
            <a:off x="646382" y="3927964"/>
            <a:ext cx="6096000" cy="1938992"/>
          </a:xfrm>
          <a:prstGeom prst="rect">
            <a:avLst/>
          </a:prstGeom>
        </p:spPr>
        <p:txBody>
          <a:bodyPr>
            <a:spAutoFit/>
          </a:bodyPr>
          <a:lstStyle/>
          <a:p>
            <a:r>
              <a:rPr lang="zh-CN" altLang="en-US" sz="2000" dirty="0" smtClean="0">
                <a:solidFill>
                  <a:schemeClr val="bg1"/>
                </a:solidFill>
              </a:rPr>
              <a:t>（</a:t>
            </a:r>
            <a:r>
              <a:rPr lang="en-US" altLang="zh-CN" sz="2000" dirty="0" smtClean="0">
                <a:solidFill>
                  <a:schemeClr val="bg1"/>
                </a:solidFill>
              </a:rPr>
              <a:t>2</a:t>
            </a:r>
            <a:r>
              <a:rPr lang="zh-CN" altLang="en-US" sz="2000" dirty="0" smtClean="0">
                <a:solidFill>
                  <a:schemeClr val="bg1"/>
                </a:solidFill>
              </a:rPr>
              <a:t>）</a:t>
            </a:r>
            <a:r>
              <a:rPr lang="zh-CN" altLang="en-US" sz="2000" dirty="0">
                <a:solidFill>
                  <a:schemeClr val="bg1"/>
                </a:solidFill>
              </a:rPr>
              <a:t>元素高度自适应窗口高度</a:t>
            </a:r>
          </a:p>
          <a:p>
            <a:endParaRPr lang="zh-CN" altLang="en-US" sz="2000" dirty="0">
              <a:solidFill>
                <a:schemeClr val="bg1"/>
              </a:solidFill>
            </a:endParaRPr>
          </a:p>
          <a:p>
            <a:r>
              <a:rPr lang="zh-CN" altLang="en-US" sz="2000" dirty="0">
                <a:solidFill>
                  <a:schemeClr val="bg1"/>
                </a:solidFill>
              </a:rPr>
              <a:t>设置方法：html,body{height:100%;}</a:t>
            </a:r>
          </a:p>
          <a:p>
            <a:endParaRPr lang="zh-CN" altLang="en-US" sz="2000" dirty="0">
              <a:solidFill>
                <a:schemeClr val="bg1"/>
              </a:solidFill>
            </a:endParaRPr>
          </a:p>
          <a:p>
            <a:r>
              <a:rPr lang="zh-CN" altLang="en-US" sz="2000" dirty="0" smtClean="0">
                <a:solidFill>
                  <a:schemeClr val="bg1"/>
                </a:solidFill>
              </a:rPr>
              <a:t>自</a:t>
            </a:r>
            <a:r>
              <a:rPr lang="zh-CN" altLang="en-US" sz="2000" dirty="0">
                <a:solidFill>
                  <a:schemeClr val="bg1"/>
                </a:solidFill>
              </a:rPr>
              <a:t>适应元素高度：height:100%;</a:t>
            </a:r>
          </a:p>
          <a:p>
            <a:endParaRPr lang="zh-CN" altLang="en-US" sz="2000" dirty="0">
              <a:solidFill>
                <a:schemeClr val="bg1"/>
              </a:solidFill>
            </a:endParaRPr>
          </a:p>
        </p:txBody>
      </p:sp>
    </p:spTree>
    <p:extLst>
      <p:ext uri="{BB962C8B-B14F-4D97-AF65-F5344CB8AC3E}">
        <p14:creationId xmlns:p14="http://schemas.microsoft.com/office/powerpoint/2010/main" val="1604394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232A34"/>
                </a:solidFill>
              </a:rPr>
              <a:t>hack1:min-height:value; _height:value;</a:t>
            </a:r>
          </a:p>
          <a:p>
            <a:pPr algn="ctr"/>
            <a:endParaRPr lang="en-US" altLang="zh-CN">
              <a:solidFill>
                <a:srgbClr val="232A34"/>
              </a:solidFill>
            </a:endParaRPr>
          </a:p>
          <a:p>
            <a:pPr algn="ctr"/>
            <a:r>
              <a:rPr lang="en-US" altLang="zh-CN">
                <a:solidFill>
                  <a:srgbClr val="232A34"/>
                </a:solidFill>
              </a:rPr>
              <a:t>hack2:min-height:value; height:auto!important; height:value;(</a:t>
            </a:r>
            <a:r>
              <a:rPr lang="zh-CN" altLang="en-US">
                <a:solidFill>
                  <a:srgbClr val="232A34"/>
                </a:solidFill>
              </a:rPr>
              <a:t>建议使用</a:t>
            </a:r>
            <a:r>
              <a:rPr lang="en-US" altLang="zh-CN">
                <a:solidFill>
                  <a:srgbClr val="232A34"/>
                </a:solidFill>
              </a:rPr>
              <a:t>)</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178299" cy="523220"/>
          </a:xfrm>
          <a:prstGeom prst="rect">
            <a:avLst/>
          </a:prstGeom>
          <a:noFill/>
        </p:spPr>
        <p:txBody>
          <a:bodyPr wrap="square" rtlCol="0">
            <a:spAutoFit/>
          </a:bodyPr>
          <a:lstStyle/>
          <a:p>
            <a:r>
              <a:rPr lang="zh-CN" altLang="en-US" sz="2800" b="1" dirty="0">
                <a:solidFill>
                  <a:schemeClr val="bg1"/>
                </a:solidFill>
              </a:rPr>
              <a:t>宽高自适应</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7" name="矩形 6"/>
          <p:cNvSpPr/>
          <p:nvPr/>
        </p:nvSpPr>
        <p:spPr>
          <a:xfrm>
            <a:off x="646382" y="2188737"/>
            <a:ext cx="7808070" cy="1200329"/>
          </a:xfrm>
          <a:prstGeom prst="rect">
            <a:avLst/>
          </a:prstGeom>
        </p:spPr>
        <p:txBody>
          <a:bodyPr wrap="square">
            <a:spAutoFit/>
          </a:bodyPr>
          <a:lstStyle/>
          <a:p>
            <a:r>
              <a:rPr lang="zh-CN" altLang="en-US" sz="2400" dirty="0">
                <a:solidFill>
                  <a:schemeClr val="bg1"/>
                </a:solidFill>
              </a:rPr>
              <a:t>（3）元素具备最小高度的自适应</a:t>
            </a:r>
          </a:p>
          <a:p>
            <a:endParaRPr lang="zh-CN" altLang="en-US" sz="2400" dirty="0">
              <a:solidFill>
                <a:schemeClr val="bg1"/>
              </a:solidFill>
            </a:endParaRPr>
          </a:p>
          <a:p>
            <a:r>
              <a:rPr lang="zh-CN" altLang="en-US" sz="2400" dirty="0">
                <a:solidFill>
                  <a:schemeClr val="bg1"/>
                </a:solidFill>
              </a:rPr>
              <a:t>min-height属性：最小高度</a:t>
            </a:r>
            <a:r>
              <a:rPr lang="zh-CN" altLang="en-US" sz="2400" dirty="0" smtClean="0">
                <a:solidFill>
                  <a:schemeClr val="bg1"/>
                </a:solidFill>
              </a:rPr>
              <a:t>；</a:t>
            </a:r>
            <a:endParaRPr lang="zh-CN" altLang="en-US" sz="2400" dirty="0">
              <a:solidFill>
                <a:schemeClr val="bg1"/>
              </a:solidFill>
            </a:endParaRPr>
          </a:p>
        </p:txBody>
      </p:sp>
      <p:sp>
        <p:nvSpPr>
          <p:cNvPr id="2" name="矩形 1"/>
          <p:cNvSpPr/>
          <p:nvPr/>
        </p:nvSpPr>
        <p:spPr>
          <a:xfrm>
            <a:off x="646382" y="3570065"/>
            <a:ext cx="6096000" cy="2585323"/>
          </a:xfrm>
          <a:prstGeom prst="rect">
            <a:avLst/>
          </a:prstGeom>
        </p:spPr>
        <p:txBody>
          <a:bodyPr>
            <a:spAutoFit/>
          </a:bodyPr>
          <a:lstStyle/>
          <a:p>
            <a:r>
              <a:rPr lang="zh-CN" altLang="en-US" dirty="0" smtClean="0">
                <a:solidFill>
                  <a:schemeClr val="bg1"/>
                </a:solidFill>
              </a:rPr>
              <a:t>min</a:t>
            </a:r>
            <a:r>
              <a:rPr lang="zh-CN" altLang="en-US" dirty="0">
                <a:solidFill>
                  <a:schemeClr val="bg1"/>
                </a:solidFill>
              </a:rPr>
              <a:t>-height（最小高度）</a:t>
            </a:r>
          </a:p>
          <a:p>
            <a:endParaRPr lang="zh-CN" altLang="en-US" dirty="0">
              <a:solidFill>
                <a:schemeClr val="bg1"/>
              </a:solidFill>
            </a:endParaRPr>
          </a:p>
          <a:p>
            <a:r>
              <a:rPr lang="zh-CN" altLang="en-US" dirty="0">
                <a:solidFill>
                  <a:schemeClr val="bg1"/>
                </a:solidFill>
              </a:rPr>
              <a:t>max-height(最大高度)</a:t>
            </a:r>
          </a:p>
          <a:p>
            <a:endParaRPr lang="zh-CN" altLang="en-US" dirty="0">
              <a:solidFill>
                <a:schemeClr val="bg1"/>
              </a:solidFill>
            </a:endParaRPr>
          </a:p>
          <a:p>
            <a:r>
              <a:rPr lang="zh-CN" altLang="en-US" dirty="0">
                <a:solidFill>
                  <a:schemeClr val="bg1"/>
                </a:solidFill>
              </a:rPr>
              <a:t>min-width(最小宽度)</a:t>
            </a:r>
          </a:p>
          <a:p>
            <a:endParaRPr lang="zh-CN" altLang="en-US" dirty="0">
              <a:solidFill>
                <a:schemeClr val="bg1"/>
              </a:solidFill>
            </a:endParaRPr>
          </a:p>
          <a:p>
            <a:r>
              <a:rPr lang="zh-CN" altLang="en-US" dirty="0">
                <a:solidFill>
                  <a:schemeClr val="bg1"/>
                </a:solidFill>
              </a:rPr>
              <a:t>max-width(最大宽度)</a:t>
            </a:r>
          </a:p>
          <a:p>
            <a:endParaRPr lang="zh-CN" altLang="en-US" dirty="0">
              <a:solidFill>
                <a:schemeClr val="bg1"/>
              </a:solidFill>
            </a:endParaRPr>
          </a:p>
          <a:p>
            <a:r>
              <a:rPr lang="zh-CN" altLang="en-US" dirty="0">
                <a:solidFill>
                  <a:schemeClr val="bg1"/>
                </a:solidFill>
              </a:rPr>
              <a:t>注：IE6及以下版本不识别该组属性。</a:t>
            </a:r>
          </a:p>
        </p:txBody>
      </p:sp>
    </p:spTree>
    <p:extLst>
      <p:ext uri="{BB962C8B-B14F-4D97-AF65-F5344CB8AC3E}">
        <p14:creationId xmlns:p14="http://schemas.microsoft.com/office/powerpoint/2010/main" val="1541199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178299" cy="523220"/>
          </a:xfrm>
          <a:prstGeom prst="rect">
            <a:avLst/>
          </a:prstGeom>
          <a:noFill/>
        </p:spPr>
        <p:txBody>
          <a:bodyPr wrap="square" rtlCol="0">
            <a:spAutoFit/>
          </a:bodyPr>
          <a:lstStyle/>
          <a:p>
            <a:r>
              <a:rPr lang="zh-CN" altLang="en-US" sz="2800" b="1" dirty="0">
                <a:solidFill>
                  <a:schemeClr val="bg1"/>
                </a:solidFill>
              </a:rPr>
              <a:t>宽高自适应</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2" y="2090172"/>
            <a:ext cx="9212842" cy="2677656"/>
          </a:xfrm>
          <a:prstGeom prst="rect">
            <a:avLst/>
          </a:prstGeom>
        </p:spPr>
        <p:txBody>
          <a:bodyPr wrap="square">
            <a:spAutoFit/>
          </a:bodyPr>
          <a:lstStyle/>
          <a:p>
            <a:r>
              <a:rPr lang="zh-CN" altLang="en-US" sz="2400" dirty="0">
                <a:solidFill>
                  <a:schemeClr val="bg1"/>
                </a:solidFill>
              </a:rPr>
              <a:t>兼容元素具备最小高度自适应的方法：</a:t>
            </a:r>
            <a:endParaRPr lang="en-US" altLang="zh-CN" sz="2400" dirty="0" smtClean="0">
              <a:solidFill>
                <a:schemeClr val="bg1"/>
              </a:solidFill>
            </a:endParaRPr>
          </a:p>
          <a:p>
            <a:endParaRPr lang="en-US" altLang="zh-CN" sz="2400" dirty="0" smtClean="0">
              <a:solidFill>
                <a:schemeClr val="bg1"/>
              </a:solidFill>
            </a:endParaRPr>
          </a:p>
          <a:p>
            <a:r>
              <a:rPr lang="zh-CN" altLang="en-US" sz="2400" dirty="0" smtClean="0">
                <a:solidFill>
                  <a:schemeClr val="bg1"/>
                </a:solidFill>
              </a:rPr>
              <a:t>hack</a:t>
            </a:r>
            <a:r>
              <a:rPr lang="zh-CN" altLang="en-US" sz="2400" dirty="0">
                <a:solidFill>
                  <a:schemeClr val="bg1"/>
                </a:solidFill>
              </a:rPr>
              <a:t>1:min-height:value; _height:value</a:t>
            </a:r>
            <a:r>
              <a:rPr lang="zh-CN" altLang="en-US" sz="2400" dirty="0" smtClean="0">
                <a:solidFill>
                  <a:schemeClr val="bg1"/>
                </a:solidFill>
              </a:rPr>
              <a:t>;</a:t>
            </a:r>
            <a:endParaRPr lang="en-US" altLang="zh-CN" sz="2400" dirty="0" smtClean="0">
              <a:solidFill>
                <a:schemeClr val="bg1"/>
              </a:solidFill>
            </a:endParaRPr>
          </a:p>
          <a:p>
            <a:endParaRPr lang="en-US" altLang="zh-CN" sz="2400" dirty="0">
              <a:solidFill>
                <a:schemeClr val="bg1"/>
              </a:solidFill>
            </a:endParaRPr>
          </a:p>
          <a:p>
            <a:r>
              <a:rPr lang="zh-CN" altLang="en-US" sz="2400" dirty="0" smtClean="0">
                <a:solidFill>
                  <a:schemeClr val="bg1"/>
                </a:solidFill>
              </a:rPr>
              <a:t>对于</a:t>
            </a:r>
            <a:r>
              <a:rPr lang="en-US" altLang="zh-CN" sz="2400" dirty="0" smtClean="0">
                <a:solidFill>
                  <a:schemeClr val="bg1"/>
                </a:solidFill>
              </a:rPr>
              <a:t>ie6</a:t>
            </a:r>
            <a:r>
              <a:rPr lang="zh-CN" altLang="en-US" sz="2400" dirty="0" smtClean="0">
                <a:solidFill>
                  <a:schemeClr val="bg1"/>
                </a:solidFill>
              </a:rPr>
              <a:t>来说，</a:t>
            </a:r>
            <a:r>
              <a:rPr lang="en-US" altLang="zh-CN" sz="2400" dirty="0" smtClean="0">
                <a:solidFill>
                  <a:schemeClr val="bg1"/>
                </a:solidFill>
              </a:rPr>
              <a:t>height</a:t>
            </a:r>
            <a:r>
              <a:rPr lang="zh-CN" altLang="en-US" sz="2400" dirty="0" smtClean="0">
                <a:solidFill>
                  <a:schemeClr val="bg1"/>
                </a:solidFill>
              </a:rPr>
              <a:t>本身具有</a:t>
            </a:r>
            <a:r>
              <a:rPr lang="en-US" altLang="zh-CN" sz="2400" dirty="0" smtClean="0">
                <a:solidFill>
                  <a:schemeClr val="bg1"/>
                </a:solidFill>
              </a:rPr>
              <a:t>min-height</a:t>
            </a:r>
            <a:r>
              <a:rPr lang="zh-CN" altLang="en-US" sz="2400" dirty="0" smtClean="0">
                <a:solidFill>
                  <a:schemeClr val="bg1"/>
                </a:solidFill>
              </a:rPr>
              <a:t>的作用</a:t>
            </a:r>
          </a:p>
          <a:p>
            <a:endParaRPr lang="zh-CN" altLang="en-US" sz="2400" dirty="0" smtClean="0">
              <a:solidFill>
                <a:schemeClr val="bg1"/>
              </a:solidFill>
            </a:endParaRPr>
          </a:p>
          <a:p>
            <a:r>
              <a:rPr lang="zh-CN" altLang="en-US" sz="2400" dirty="0" smtClean="0">
                <a:solidFill>
                  <a:schemeClr val="bg1"/>
                </a:solidFill>
              </a:rPr>
              <a:t>hack2:min-height:value; height:auto!important; height:value;(建议使用)</a:t>
            </a:r>
            <a:endParaRPr lang="zh-CN" altLang="en-US" sz="2400" dirty="0">
              <a:solidFill>
                <a:schemeClr val="bg1"/>
              </a:solidFill>
            </a:endParaRPr>
          </a:p>
        </p:txBody>
      </p:sp>
      <p:sp>
        <p:nvSpPr>
          <p:cNvPr id="7" name="矩形 6"/>
          <p:cNvSpPr/>
          <p:nvPr/>
        </p:nvSpPr>
        <p:spPr>
          <a:xfrm>
            <a:off x="646382" y="5334090"/>
            <a:ext cx="6096000" cy="646331"/>
          </a:xfrm>
          <a:prstGeom prst="rect">
            <a:avLst/>
          </a:prstGeom>
        </p:spPr>
        <p:txBody>
          <a:bodyPr>
            <a:spAutoFit/>
          </a:bodyPr>
          <a:lstStyle/>
          <a:p>
            <a:r>
              <a:rPr lang="zh-CN" altLang="en-US" dirty="0">
                <a:solidFill>
                  <a:schemeClr val="bg1"/>
                </a:solidFill>
              </a:rPr>
              <a:t>注：height属性在IE6里就类似min-height作用。</a:t>
            </a:r>
          </a:p>
          <a:p>
            <a:endParaRPr lang="zh-CN" altLang="en-US" dirty="0">
              <a:solidFill>
                <a:schemeClr val="bg1"/>
              </a:solidFill>
            </a:endParaRPr>
          </a:p>
        </p:txBody>
      </p:sp>
    </p:spTree>
    <p:extLst>
      <p:ext uri="{BB962C8B-B14F-4D97-AF65-F5344CB8AC3E}">
        <p14:creationId xmlns:p14="http://schemas.microsoft.com/office/powerpoint/2010/main" val="847516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4321"/>
            <a:ext cx="2178299" cy="523220"/>
          </a:xfrm>
          <a:prstGeom prst="rect">
            <a:avLst/>
          </a:prstGeom>
          <a:noFill/>
        </p:spPr>
        <p:txBody>
          <a:bodyPr wrap="square" rtlCol="0">
            <a:spAutoFit/>
          </a:bodyPr>
          <a:lstStyle/>
          <a:p>
            <a:r>
              <a:rPr lang="zh-CN" altLang="en-US" sz="2800" dirty="0">
                <a:solidFill>
                  <a:schemeClr val="bg1"/>
                </a:solidFill>
              </a:rPr>
              <a:t>高度塌陷</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2" y="1805555"/>
            <a:ext cx="11545618" cy="4339650"/>
          </a:xfrm>
          <a:prstGeom prst="rect">
            <a:avLst/>
          </a:prstGeom>
        </p:spPr>
        <p:txBody>
          <a:bodyPr wrap="square">
            <a:spAutoFit/>
          </a:bodyPr>
          <a:lstStyle/>
          <a:p>
            <a:r>
              <a:rPr lang="zh-CN" altLang="en-US" sz="2000" dirty="0" smtClean="0">
                <a:solidFill>
                  <a:schemeClr val="bg1"/>
                </a:solidFill>
              </a:rPr>
              <a:t>浮动</a:t>
            </a:r>
            <a:r>
              <a:rPr lang="zh-CN" altLang="en-US" sz="2000" dirty="0">
                <a:solidFill>
                  <a:schemeClr val="bg1"/>
                </a:solidFill>
              </a:rPr>
              <a:t>元素父元素高度自适应（父元素不写高度时，子元素写了浮动后，父元素会发生高度塌陷）</a:t>
            </a:r>
          </a:p>
          <a:p>
            <a:endParaRPr lang="zh-CN" altLang="en-US" sz="2000" dirty="0">
              <a:solidFill>
                <a:schemeClr val="bg1"/>
              </a:solidFill>
            </a:endParaRPr>
          </a:p>
          <a:p>
            <a:r>
              <a:rPr lang="zh-CN" altLang="en-US" sz="2000" dirty="0">
                <a:solidFill>
                  <a:schemeClr val="bg1"/>
                </a:solidFill>
              </a:rPr>
              <a:t>hack1：给父元素添加声明</a:t>
            </a:r>
            <a:r>
              <a:rPr lang="zh-CN" altLang="en-US" sz="2400" dirty="0">
                <a:solidFill>
                  <a:schemeClr val="bg1"/>
                </a:solidFill>
              </a:rPr>
              <a:t>overflow:hidden;</a:t>
            </a:r>
          </a:p>
          <a:p>
            <a:endParaRPr lang="zh-CN" altLang="en-US" sz="2000" dirty="0">
              <a:solidFill>
                <a:schemeClr val="bg1"/>
              </a:solidFill>
            </a:endParaRPr>
          </a:p>
          <a:p>
            <a:r>
              <a:rPr lang="zh-CN" altLang="en-US" sz="2000" dirty="0" smtClean="0">
                <a:solidFill>
                  <a:schemeClr val="bg1"/>
                </a:solidFill>
              </a:rPr>
              <a:t>hack2:在浮动元素下方添加空div,并给该元素添加声明：</a:t>
            </a:r>
            <a:r>
              <a:rPr lang="zh-CN" altLang="en-US" sz="2400" dirty="0" smtClean="0">
                <a:solidFill>
                  <a:schemeClr val="bg1"/>
                </a:solidFill>
              </a:rPr>
              <a:t>clear:both;height:0;overflow:hidden;</a:t>
            </a:r>
          </a:p>
          <a:p>
            <a:endParaRPr lang="zh-CN" altLang="en-US" sz="2000" dirty="0" smtClean="0">
              <a:solidFill>
                <a:schemeClr val="bg1"/>
              </a:solidFill>
            </a:endParaRPr>
          </a:p>
          <a:p>
            <a:endParaRPr lang="zh-CN" altLang="en-US" sz="2000" dirty="0" smtClean="0">
              <a:solidFill>
                <a:schemeClr val="bg1"/>
              </a:solidFill>
            </a:endParaRPr>
          </a:p>
          <a:p>
            <a:endParaRPr lang="zh-CN" altLang="en-US" sz="2000" dirty="0" smtClean="0">
              <a:solidFill>
                <a:schemeClr val="bg1"/>
              </a:solidFill>
            </a:endParaRPr>
          </a:p>
          <a:p>
            <a:r>
              <a:rPr lang="zh-CN" altLang="en-US" sz="2000" dirty="0" smtClean="0">
                <a:solidFill>
                  <a:schemeClr val="bg1"/>
                </a:solidFill>
              </a:rPr>
              <a:t>hack3:万能清除浮动法</a:t>
            </a:r>
          </a:p>
          <a:p>
            <a:endParaRPr lang="zh-CN" altLang="en-US" sz="2000" dirty="0" smtClean="0">
              <a:solidFill>
                <a:schemeClr val="bg1"/>
              </a:solidFill>
            </a:endParaRPr>
          </a:p>
          <a:p>
            <a:r>
              <a:rPr lang="zh-CN" altLang="en-US" sz="2000" dirty="0" smtClean="0">
                <a:solidFill>
                  <a:schemeClr val="bg1"/>
                </a:solidFill>
              </a:rPr>
              <a:t>选择符:</a:t>
            </a:r>
            <a:r>
              <a:rPr lang="zh-CN" altLang="en-US" sz="2400" dirty="0" smtClean="0">
                <a:solidFill>
                  <a:schemeClr val="bg1"/>
                </a:solidFill>
              </a:rPr>
              <a:t>after{content:“.”;  display:block; clear:both; height:0; overflow:hidden; visibility:hidden ; }</a:t>
            </a:r>
          </a:p>
          <a:p>
            <a:endParaRPr lang="zh-CN" altLang="en-US" sz="2000" dirty="0">
              <a:solidFill>
                <a:schemeClr val="bg1"/>
              </a:solidFill>
            </a:endParaRPr>
          </a:p>
        </p:txBody>
      </p:sp>
    </p:spTree>
    <p:extLst>
      <p:ext uri="{BB962C8B-B14F-4D97-AF65-F5344CB8AC3E}">
        <p14:creationId xmlns:p14="http://schemas.microsoft.com/office/powerpoint/2010/main" val="104625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8"/>
            <a:ext cx="5034890" cy="523220"/>
          </a:xfrm>
          <a:prstGeom prst="rect">
            <a:avLst/>
          </a:prstGeom>
          <a:noFill/>
        </p:spPr>
        <p:txBody>
          <a:bodyPr wrap="square" rtlCol="0">
            <a:spAutoFit/>
          </a:bodyPr>
          <a:lstStyle/>
          <a:p>
            <a:r>
              <a:rPr lang="zh-CN" altLang="en-US" sz="2800" dirty="0">
                <a:solidFill>
                  <a:schemeClr val="bg1"/>
                </a:solidFill>
              </a:rPr>
              <a:t>伪对象选择符(伪元素选择符)</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3" y="1469012"/>
            <a:ext cx="7547004" cy="5216813"/>
          </a:xfrm>
          <a:prstGeom prst="rect">
            <a:avLst/>
          </a:prstGeom>
        </p:spPr>
        <p:txBody>
          <a:bodyPr wrap="square">
            <a:spAutoFit/>
          </a:bodyPr>
          <a:lstStyle/>
          <a:p>
            <a:pPr>
              <a:lnSpc>
                <a:spcPct val="150000"/>
              </a:lnSpc>
            </a:pPr>
            <a:r>
              <a:rPr lang="zh-CN" altLang="en-US" dirty="0" smtClean="0">
                <a:solidFill>
                  <a:schemeClr val="bg1"/>
                </a:solidFill>
              </a:rPr>
              <a:t>1</a:t>
            </a:r>
            <a:r>
              <a:rPr lang="zh-CN" altLang="en-US" dirty="0">
                <a:solidFill>
                  <a:schemeClr val="bg1"/>
                </a:solidFill>
              </a:rPr>
              <a:t>）、</a:t>
            </a:r>
            <a:r>
              <a:rPr lang="zh-CN" altLang="en-US" sz="2400" dirty="0">
                <a:solidFill>
                  <a:schemeClr val="bg1"/>
                </a:solidFill>
              </a:rPr>
              <a:t>:</a:t>
            </a:r>
            <a:r>
              <a:rPr lang="zh-CN" altLang="en-US" sz="2400" dirty="0" smtClean="0">
                <a:solidFill>
                  <a:schemeClr val="bg1"/>
                </a:solidFill>
              </a:rPr>
              <a:t>after </a:t>
            </a:r>
            <a:r>
              <a:rPr lang="zh-CN" altLang="en-US" dirty="0" smtClean="0">
                <a:solidFill>
                  <a:schemeClr val="bg1"/>
                </a:solidFill>
              </a:rPr>
              <a:t>与</a:t>
            </a:r>
            <a:r>
              <a:rPr lang="zh-CN" altLang="en-US" sz="2400" dirty="0">
                <a:solidFill>
                  <a:schemeClr val="bg1"/>
                </a:solidFill>
              </a:rPr>
              <a:t>content</a:t>
            </a:r>
            <a:r>
              <a:rPr lang="zh-CN" altLang="en-US" dirty="0">
                <a:solidFill>
                  <a:schemeClr val="bg1"/>
                </a:solidFill>
              </a:rPr>
              <a:t>属性一起使用，定义在对象后的内容</a:t>
            </a:r>
            <a:r>
              <a:rPr lang="zh-CN" altLang="en-US"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如：</a:t>
            </a:r>
            <a:r>
              <a:rPr lang="zh-CN" altLang="en-US" sz="2400" dirty="0">
                <a:solidFill>
                  <a:schemeClr val="bg1"/>
                </a:solidFill>
              </a:rPr>
              <a:t>div:after{content:url(logo.jpg);</a:t>
            </a:r>
            <a:r>
              <a:rPr lang="zh-CN" altLang="en-US" sz="2400" dirty="0" smtClean="0">
                <a:solidFill>
                  <a:schemeClr val="bg1"/>
                </a:solidFill>
              </a:rPr>
              <a:t>}</a:t>
            </a:r>
            <a:endParaRPr lang="zh-CN" altLang="en-US" sz="2400" dirty="0">
              <a:solidFill>
                <a:schemeClr val="bg1"/>
              </a:solidFill>
            </a:endParaRPr>
          </a:p>
          <a:p>
            <a:pPr>
              <a:lnSpc>
                <a:spcPct val="150000"/>
              </a:lnSpc>
            </a:pPr>
            <a:r>
              <a:rPr lang="zh-CN" altLang="en-US" sz="2400" dirty="0" smtClean="0">
                <a:solidFill>
                  <a:schemeClr val="bg1"/>
                </a:solidFill>
              </a:rPr>
              <a:t>         div</a:t>
            </a:r>
            <a:r>
              <a:rPr lang="zh-CN" altLang="en-US" sz="2400" dirty="0">
                <a:solidFill>
                  <a:schemeClr val="bg1"/>
                </a:solidFill>
              </a:rPr>
              <a:t>:after{content:</a:t>
            </a:r>
            <a:r>
              <a:rPr lang="zh-CN" altLang="en-US" dirty="0">
                <a:solidFill>
                  <a:schemeClr val="bg1"/>
                </a:solidFill>
              </a:rPr>
              <a:t>"文本内容</a:t>
            </a:r>
            <a:r>
              <a:rPr lang="zh-CN" altLang="en-US" sz="2400" dirty="0">
                <a:solidFill>
                  <a:schemeClr val="bg1"/>
                </a:solidFill>
              </a:rPr>
              <a:t>";</a:t>
            </a:r>
            <a:r>
              <a:rPr lang="zh-CN" altLang="en-US" sz="2400"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2）、</a:t>
            </a:r>
            <a:r>
              <a:rPr lang="zh-CN" altLang="en-US" sz="2400" dirty="0">
                <a:solidFill>
                  <a:schemeClr val="bg1"/>
                </a:solidFill>
              </a:rPr>
              <a:t>:</a:t>
            </a:r>
            <a:r>
              <a:rPr lang="zh-CN" altLang="en-US" sz="2400" dirty="0" smtClean="0">
                <a:solidFill>
                  <a:schemeClr val="bg1"/>
                </a:solidFill>
              </a:rPr>
              <a:t>before 与</a:t>
            </a:r>
            <a:r>
              <a:rPr lang="zh-CN" altLang="en-US" sz="2400" dirty="0">
                <a:solidFill>
                  <a:schemeClr val="bg1"/>
                </a:solidFill>
              </a:rPr>
              <a:t>content</a:t>
            </a:r>
            <a:r>
              <a:rPr lang="zh-CN" altLang="en-US" dirty="0">
                <a:solidFill>
                  <a:schemeClr val="bg1"/>
                </a:solidFill>
              </a:rPr>
              <a:t>属性一起使用，定义在对象前的内容</a:t>
            </a:r>
            <a:r>
              <a:rPr lang="zh-CN" altLang="en-US"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如：</a:t>
            </a:r>
            <a:r>
              <a:rPr lang="zh-CN" altLang="en-US" sz="2400" dirty="0">
                <a:solidFill>
                  <a:schemeClr val="bg1"/>
                </a:solidFill>
              </a:rPr>
              <a:t>div:before{content:"</a:t>
            </a:r>
            <a:r>
              <a:rPr lang="zh-CN" altLang="en-US" dirty="0">
                <a:solidFill>
                  <a:schemeClr val="bg1"/>
                </a:solidFill>
              </a:rPr>
              <a:t>在其前放内容</a:t>
            </a:r>
            <a:r>
              <a:rPr lang="zh-CN" altLang="en-US" sz="2400" dirty="0">
                <a:solidFill>
                  <a:schemeClr val="bg1"/>
                </a:solidFill>
              </a:rPr>
              <a:t>";</a:t>
            </a:r>
            <a:r>
              <a:rPr lang="zh-CN" altLang="en-US" sz="2400"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3）、</a:t>
            </a:r>
            <a:r>
              <a:rPr lang="zh-CN" altLang="en-US" sz="2400" dirty="0">
                <a:solidFill>
                  <a:schemeClr val="bg1"/>
                </a:solidFill>
              </a:rPr>
              <a:t>：first-</a:t>
            </a:r>
            <a:r>
              <a:rPr lang="zh-CN" altLang="en-US" sz="2400" dirty="0" smtClean="0">
                <a:solidFill>
                  <a:schemeClr val="bg1"/>
                </a:solidFill>
              </a:rPr>
              <a:t>letter </a:t>
            </a:r>
            <a:r>
              <a:rPr lang="zh-CN" altLang="en-US" dirty="0" smtClean="0">
                <a:solidFill>
                  <a:schemeClr val="bg1"/>
                </a:solidFill>
              </a:rPr>
              <a:t>定义</a:t>
            </a:r>
            <a:r>
              <a:rPr lang="zh-CN" altLang="en-US" dirty="0">
                <a:solidFill>
                  <a:schemeClr val="bg1"/>
                </a:solidFill>
              </a:rPr>
              <a:t>对象内第一个字符的样式</a:t>
            </a:r>
            <a:r>
              <a:rPr lang="zh-CN" altLang="en-US" dirty="0" smtClean="0">
                <a:solidFill>
                  <a:schemeClr val="bg1"/>
                </a:solidFill>
              </a:rPr>
              <a:t>。</a:t>
            </a:r>
            <a:endParaRPr lang="zh-CN" altLang="en-US" dirty="0">
              <a:solidFill>
                <a:schemeClr val="bg1"/>
              </a:solidFill>
            </a:endParaRPr>
          </a:p>
          <a:p>
            <a:pPr>
              <a:lnSpc>
                <a:spcPct val="150000"/>
              </a:lnSpc>
            </a:pPr>
            <a:r>
              <a:rPr lang="zh-CN" altLang="en-US" dirty="0" smtClean="0">
                <a:solidFill>
                  <a:schemeClr val="bg1"/>
                </a:solidFill>
              </a:rPr>
              <a:t>4</a:t>
            </a:r>
            <a:r>
              <a:rPr lang="zh-CN" altLang="en-US" dirty="0">
                <a:solidFill>
                  <a:schemeClr val="bg1"/>
                </a:solidFill>
              </a:rPr>
              <a:t>）、</a:t>
            </a:r>
            <a:r>
              <a:rPr lang="zh-CN" altLang="en-US" sz="2400" dirty="0">
                <a:solidFill>
                  <a:schemeClr val="bg1"/>
                </a:solidFill>
              </a:rPr>
              <a:t>：first-</a:t>
            </a:r>
            <a:r>
              <a:rPr lang="zh-CN" altLang="en-US" sz="2400" dirty="0" smtClean="0">
                <a:solidFill>
                  <a:schemeClr val="bg1"/>
                </a:solidFill>
              </a:rPr>
              <a:t>line</a:t>
            </a:r>
            <a:r>
              <a:rPr lang="zh-CN" altLang="en-US" dirty="0" smtClean="0">
                <a:solidFill>
                  <a:schemeClr val="bg1"/>
                </a:solidFill>
              </a:rPr>
              <a:t>定义</a:t>
            </a:r>
            <a:r>
              <a:rPr lang="zh-CN" altLang="en-US" dirty="0">
                <a:solidFill>
                  <a:schemeClr val="bg1"/>
                </a:solidFill>
              </a:rPr>
              <a:t>对象内第一行的样式</a:t>
            </a:r>
            <a:r>
              <a:rPr lang="zh-CN" altLang="en-US"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说明</a:t>
            </a:r>
            <a:r>
              <a:rPr lang="zh-CN" altLang="en-US" dirty="0" smtClean="0">
                <a:solidFill>
                  <a:schemeClr val="bg1"/>
                </a:solidFill>
              </a:rPr>
              <a:t>：</a:t>
            </a:r>
            <a:endParaRPr lang="zh-CN" altLang="en-US" dirty="0">
              <a:solidFill>
                <a:schemeClr val="bg1"/>
              </a:solidFill>
            </a:endParaRPr>
          </a:p>
          <a:p>
            <a:pPr>
              <a:lnSpc>
                <a:spcPct val="150000"/>
              </a:lnSpc>
            </a:pPr>
            <a:r>
              <a:rPr lang="zh-CN" altLang="en-US" dirty="0">
                <a:solidFill>
                  <a:schemeClr val="bg1"/>
                </a:solidFill>
              </a:rPr>
              <a:t>*(该伪元素只能用于块级元素。) </a:t>
            </a:r>
          </a:p>
          <a:p>
            <a:pPr>
              <a:lnSpc>
                <a:spcPct val="150000"/>
              </a:lnSpc>
            </a:pPr>
            <a:r>
              <a:rPr lang="zh-CN" altLang="en-US" dirty="0">
                <a:solidFill>
                  <a:schemeClr val="bg1"/>
                </a:solidFill>
              </a:rPr>
              <a:t>*ie6以下版本浏览器不支持伪对象选择符。</a:t>
            </a:r>
          </a:p>
        </p:txBody>
      </p:sp>
    </p:spTree>
    <p:extLst>
      <p:ext uri="{BB962C8B-B14F-4D97-AF65-F5344CB8AC3E}">
        <p14:creationId xmlns:p14="http://schemas.microsoft.com/office/powerpoint/2010/main" val="4100565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178299" cy="523220"/>
          </a:xfrm>
          <a:prstGeom prst="rect">
            <a:avLst/>
          </a:prstGeom>
          <a:noFill/>
        </p:spPr>
        <p:txBody>
          <a:bodyPr wrap="square" rtlCol="0">
            <a:spAutoFit/>
          </a:bodyPr>
          <a:lstStyle/>
          <a:p>
            <a:r>
              <a:rPr lang="zh-CN" altLang="en-US" sz="2800" b="1" dirty="0">
                <a:solidFill>
                  <a:schemeClr val="bg1"/>
                </a:solidFill>
              </a:rPr>
              <a:t>宽高自适应</a:t>
            </a:r>
          </a:p>
        </p:txBody>
      </p:sp>
      <p:pic>
        <p:nvPicPr>
          <p:cNvPr id="6"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2" name="矩形 1"/>
          <p:cNvSpPr/>
          <p:nvPr/>
        </p:nvSpPr>
        <p:spPr>
          <a:xfrm>
            <a:off x="646382" y="1891863"/>
            <a:ext cx="10896044" cy="2677656"/>
          </a:xfrm>
          <a:prstGeom prst="rect">
            <a:avLst/>
          </a:prstGeom>
        </p:spPr>
        <p:txBody>
          <a:bodyPr wrap="square">
            <a:spAutoFit/>
          </a:bodyPr>
          <a:lstStyle/>
          <a:p>
            <a:r>
              <a:rPr lang="zh-CN" altLang="en-US" sz="2400" dirty="0">
                <a:solidFill>
                  <a:schemeClr val="bg1"/>
                </a:solidFill>
              </a:rPr>
              <a:t>visibility:hidden/visible;隐藏/可见</a:t>
            </a:r>
          </a:p>
          <a:p>
            <a:endParaRPr lang="zh-CN" altLang="en-US" sz="2400" dirty="0">
              <a:solidFill>
                <a:schemeClr val="bg1"/>
              </a:solidFill>
            </a:endParaRPr>
          </a:p>
          <a:p>
            <a:r>
              <a:rPr lang="zh-CN" altLang="en-US" sz="2400" dirty="0">
                <a:solidFill>
                  <a:schemeClr val="bg1"/>
                </a:solidFill>
              </a:rPr>
              <a:t>visibility:hidden;和display:none;的区别：</a:t>
            </a:r>
          </a:p>
          <a:p>
            <a:endParaRPr lang="zh-CN" altLang="en-US" sz="2400" dirty="0">
              <a:solidFill>
                <a:schemeClr val="bg1"/>
              </a:solidFill>
            </a:endParaRPr>
          </a:p>
          <a:p>
            <a:r>
              <a:rPr lang="zh-CN" altLang="en-US" sz="2400" dirty="0">
                <a:solidFill>
                  <a:schemeClr val="bg1"/>
                </a:solidFill>
              </a:rPr>
              <a:t>visibility:hidden;属性会使对象不可见，但该对象在网页所占的空间没有改变，等于留出了一块空白区域，而 display:none属性会使这个对象彻底消失。</a:t>
            </a:r>
          </a:p>
          <a:p>
            <a:endParaRPr lang="zh-CN" altLang="en-US" sz="2400" dirty="0">
              <a:solidFill>
                <a:schemeClr val="bg1"/>
              </a:solidFill>
            </a:endParaRPr>
          </a:p>
        </p:txBody>
      </p:sp>
    </p:spTree>
    <p:extLst>
      <p:ext uri="{BB962C8B-B14F-4D97-AF65-F5344CB8AC3E}">
        <p14:creationId xmlns:p14="http://schemas.microsoft.com/office/powerpoint/2010/main" val="2429331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3651</TotalTime>
  <Words>671</Words>
  <Application>Microsoft Office PowerPoint</Application>
  <PresentationFormat>宽屏</PresentationFormat>
  <Paragraphs>96</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宋体</vt:lpstr>
      <vt:lpstr>微软雅黑</vt:lpstr>
      <vt:lpstr>Arial</vt:lpstr>
      <vt:lpstr>Calibri</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SkyUser</cp:lastModifiedBy>
  <cp:revision>87</cp:revision>
  <dcterms:created xsi:type="dcterms:W3CDTF">2015-08-05T01:47:03Z</dcterms:created>
  <dcterms:modified xsi:type="dcterms:W3CDTF">2018-04-24T08:20:26Z</dcterms:modified>
</cp:coreProperties>
</file>