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4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C1EE4-514E-4DB6-B259-F26B59AE8632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C819F-C426-4952-8AA1-F06E42EB2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204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C819F-C426-4952-8AA1-F06E42EB23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818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C819F-C426-4952-8AA1-F06E42EB23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15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9A84-8D95-45B6-87D3-D70CF854BE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9D7D-9047-4EFF-86DC-86F9AF52C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55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9A84-8D95-45B6-87D3-D70CF854BE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9D7D-9047-4EFF-86DC-86F9AF52C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89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9A84-8D95-45B6-87D3-D70CF854BE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9D7D-9047-4EFF-86DC-86F9AF52C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69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9A84-8D95-45B6-87D3-D70CF854BE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9D7D-9047-4EFF-86DC-86F9AF52C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15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9A84-8D95-45B6-87D3-D70CF854BE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9D7D-9047-4EFF-86DC-86F9AF52C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35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9A84-8D95-45B6-87D3-D70CF854BE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9D7D-9047-4EFF-86DC-86F9AF52C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5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9A84-8D95-45B6-87D3-D70CF854BE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9D7D-9047-4EFF-86DC-86F9AF52C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17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9A84-8D95-45B6-87D3-D70CF854BE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9D7D-9047-4EFF-86DC-86F9AF52C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08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9A84-8D95-45B6-87D3-D70CF854BE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9D7D-9047-4EFF-86DC-86F9AF52C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17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9A84-8D95-45B6-87D3-D70CF854BE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9D7D-9047-4EFF-86DC-86F9AF52C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00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9A84-8D95-45B6-87D3-D70CF854BE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9D7D-9047-4EFF-86DC-86F9AF52C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11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C9A84-8D95-45B6-87D3-D70CF854BE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59D7D-9047-4EFF-86DC-86F9AF52C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62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CSS21/visuren.html#block-formatt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w3.org/TR/CSS21/visuren.html#normal-flow" TargetMode="External"/><Relationship Id="rId4" Type="http://schemas.openxmlformats.org/officeDocument/2006/relationships/hyperlink" Target="http://www.w3.org/TR/CSS2/visuren.html#positioning-schem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407368" y="4293096"/>
            <a:ext cx="1010341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dirty="0">
                <a:solidFill>
                  <a:srgbClr val="FF682F"/>
                </a:solidFill>
                <a:latin typeface="微软雅黑" pitchFamily="2" charset="-122"/>
                <a:ea typeface="微软雅黑" pitchFamily="2" charset="-122"/>
              </a:rPr>
              <a:t>移动前端开发（</a:t>
            </a:r>
            <a:r>
              <a:rPr lang="en-US" sz="4800" dirty="0">
                <a:solidFill>
                  <a:srgbClr val="FF682F"/>
                </a:solidFill>
                <a:latin typeface="微软雅黑" pitchFamily="2" charset="-122"/>
                <a:ea typeface="微软雅黑" pitchFamily="2" charset="-122"/>
              </a:rPr>
              <a:t>HTML5</a:t>
            </a:r>
            <a:r>
              <a:rPr lang="zh-CN" altLang="en-US" sz="4800" dirty="0" smtClean="0">
                <a:solidFill>
                  <a:srgbClr val="FF682F"/>
                </a:solidFill>
                <a:latin typeface="微软雅黑" pitchFamily="2" charset="-122"/>
                <a:ea typeface="微软雅黑" pitchFamily="2" charset="-122"/>
              </a:rPr>
              <a:t>）</a:t>
            </a:r>
            <a:endParaRPr lang="en-US" altLang="zh-CN" sz="4800" dirty="0" smtClean="0">
              <a:solidFill>
                <a:srgbClr val="FF682F"/>
              </a:solidFill>
              <a:latin typeface="微软雅黑" pitchFamily="2" charset="-122"/>
              <a:ea typeface="微软雅黑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4800" dirty="0">
              <a:solidFill>
                <a:srgbClr val="FF682F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368" y="5447258"/>
            <a:ext cx="61141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BFC(Block Formatting Context</a:t>
            </a:r>
            <a:r>
              <a:rPr lang="zh-CN" altLang="en-US" sz="3200" dirty="0" smtClean="0">
                <a:solidFill>
                  <a:schemeClr val="bg1"/>
                </a:solidFill>
              </a:rPr>
              <a:t>)         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2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10" y="593057"/>
            <a:ext cx="1142047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7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40" y="838400"/>
            <a:ext cx="11363325" cy="33909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45344" y="5444774"/>
            <a:ext cx="10529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我</a:t>
            </a:r>
            <a:r>
              <a:rPr lang="zh-CN" altLang="en-US" dirty="0" smtClean="0"/>
              <a:t>希望向</a:t>
            </a:r>
            <a:r>
              <a:rPr lang="zh-CN" altLang="en-US" dirty="0"/>
              <a:t>你展示了</a:t>
            </a:r>
            <a:r>
              <a:rPr lang="en-US" altLang="zh-CN" dirty="0"/>
              <a:t>BFC</a:t>
            </a:r>
            <a:r>
              <a:rPr lang="zh-CN" altLang="en-US" dirty="0"/>
              <a:t>的相关特性，以及他们如何影响元素在页面上的视觉定位。</a:t>
            </a:r>
          </a:p>
        </p:txBody>
      </p:sp>
    </p:spTree>
    <p:extLst>
      <p:ext uri="{BB962C8B-B14F-4D97-AF65-F5344CB8AC3E}">
        <p14:creationId xmlns:p14="http://schemas.microsoft.com/office/powerpoint/2010/main" val="256406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62270" y="636119"/>
            <a:ext cx="36645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/>
              <a:t>BFC</a:t>
            </a:r>
            <a:r>
              <a:rPr lang="zh-CN" altLang="en-US" sz="3600" dirty="0" smtClean="0"/>
              <a:t>是怎样形成的</a:t>
            </a:r>
            <a:endParaRPr lang="zh-CN" altLang="en-US" sz="36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61707" y="4600966"/>
            <a:ext cx="101975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dirty="0">
                <a:latin typeface="Arial" panose="020B0604020202020204" pitchFamily="34" charset="0"/>
              </a:rPr>
              <a:t>浮动，绝对定位元素，</a:t>
            </a:r>
            <a:r>
              <a:rPr lang="zh-CN" altLang="zh-CN" dirty="0">
                <a:latin typeface="Arial" panose="020B0604020202020204" pitchFamily="34" charset="0"/>
              </a:rPr>
              <a:t>inline-</a:t>
            </a:r>
            <a:r>
              <a:rPr lang="zh-CN" altLang="zh-CN" dirty="0" smtClean="0">
                <a:latin typeface="Arial" panose="020B0604020202020204" pitchFamily="34" charset="0"/>
              </a:rPr>
              <a:t>block, </a:t>
            </a:r>
            <a:r>
              <a:rPr lang="zh-CN" altLang="zh-CN" dirty="0">
                <a:latin typeface="Arial" panose="020B0604020202020204" pitchFamily="34" charset="0"/>
              </a:rPr>
              <a:t>table-</a:t>
            </a:r>
            <a:r>
              <a:rPr lang="zh-CN" altLang="zh-CN" dirty="0" smtClean="0">
                <a:latin typeface="Arial" panose="020B0604020202020204" pitchFamily="34" charset="0"/>
              </a:rPr>
              <a:t>cell,</a:t>
            </a:r>
            <a:r>
              <a:rPr lang="zh-CN" dirty="0" smtClean="0">
                <a:latin typeface="Arial" panose="020B0604020202020204" pitchFamily="34" charset="0"/>
              </a:rPr>
              <a:t>和</a:t>
            </a:r>
            <a:r>
              <a:rPr lang="zh-CN" altLang="zh-CN" dirty="0">
                <a:latin typeface="Arial" panose="020B0604020202020204" pitchFamily="34" charset="0"/>
              </a:rPr>
              <a:t>overflow</a:t>
            </a:r>
            <a:r>
              <a:rPr lang="zh-CN" dirty="0">
                <a:latin typeface="Arial" panose="020B0604020202020204" pitchFamily="34" charset="0"/>
              </a:rPr>
              <a:t>的值不为</a:t>
            </a:r>
            <a:r>
              <a:rPr lang="zh-CN" altLang="zh-CN" dirty="0">
                <a:latin typeface="Arial" panose="020B0604020202020204" pitchFamily="34" charset="0"/>
              </a:rPr>
              <a:t>visible</a:t>
            </a:r>
            <a:r>
              <a:rPr lang="zh-CN" dirty="0">
                <a:latin typeface="Arial" panose="020B0604020202020204" pitchFamily="34" charset="0"/>
              </a:rPr>
              <a:t>的元素，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dirty="0">
                <a:latin typeface="Arial" panose="020B0604020202020204" pitchFamily="34" charset="0"/>
              </a:rPr>
              <a:t>（除了这个值已经被传到了视口的时候）将创建一个新的块级格式化上下文。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61707" y="3056899"/>
            <a:ext cx="8647845" cy="809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我们以另一种方式来重新定义以便能更好的去理解。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一个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BFC</a:t>
            </a: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是一个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HTML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盒子并且至少满足下列条件中的任何一个： 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948542" y="1821479"/>
            <a:ext cx="9144000" cy="8639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hlinkClick r:id="rId3"/>
              </a:rPr>
              <a:t>BFC(Block Formatting Context)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页面中盒模型布局的</a:t>
            </a:r>
            <a:r>
              <a:rPr lang="en-US" altLang="zh-CN" sz="2000" dirty="0" smtClean="0"/>
              <a:t>CSS</a:t>
            </a:r>
            <a:r>
              <a:rPr lang="zh-CN" altLang="en-US" sz="2000" dirty="0" smtClean="0"/>
              <a:t>渲染模式。它的</a:t>
            </a:r>
            <a:r>
              <a:rPr lang="zh-CN" altLang="en-US" sz="2000" dirty="0" smtClean="0">
                <a:hlinkClick r:id="rId4"/>
              </a:rPr>
              <a:t>定位体系</a:t>
            </a:r>
            <a:r>
              <a:rPr lang="zh-CN" altLang="en-US" sz="2000" dirty="0" smtClean="0"/>
              <a:t>属于</a:t>
            </a:r>
            <a:r>
              <a:rPr lang="zh-CN" altLang="en-US" sz="2000" dirty="0" smtClean="0">
                <a:hlinkClick r:id="rId5"/>
              </a:rPr>
              <a:t>常规文档流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6476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4052" y="1082222"/>
            <a:ext cx="11755654" cy="5559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如果想要创建一个新的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BFC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，只需要给它添加上面提到的任何一个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样式就可以了。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sz="1600" dirty="0">
                <a:latin typeface="Arial" panose="020B0604020202020204" pitchFamily="34" charset="0"/>
              </a:rPr>
              <a:t>例如，请看下面的</a:t>
            </a:r>
            <a:r>
              <a:rPr lang="zh-CN" altLang="zh-CN" sz="1600" dirty="0">
                <a:latin typeface="Arial" panose="020B0604020202020204" pitchFamily="34" charset="0"/>
              </a:rPr>
              <a:t>HTML</a:t>
            </a:r>
            <a:r>
              <a:rPr lang="zh-CN" sz="1600" dirty="0" smtClean="0">
                <a:latin typeface="Arial" panose="020B0604020202020204" pitchFamily="34" charset="0"/>
              </a:rPr>
              <a:t>：</a:t>
            </a:r>
            <a:endParaRPr lang="en-US" altLang="zh-CN" sz="16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600" dirty="0">
                <a:latin typeface="Arial" panose="020B0604020202020204" pitchFamily="34" charset="0"/>
              </a:rPr>
              <a:t>&lt;div class="container"&gt; Some Content here &lt;/div&gt; </a:t>
            </a:r>
            <a:endParaRPr lang="en-US" altLang="zh-CN" sz="16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sz="1600" dirty="0">
                <a:latin typeface="Arial" panose="020B0604020202020204" pitchFamily="34" charset="0"/>
              </a:rPr>
              <a:t>一个新的</a:t>
            </a:r>
            <a:r>
              <a:rPr lang="zh-CN" altLang="zh-CN" sz="1600" dirty="0">
                <a:latin typeface="Arial" panose="020B0604020202020204" pitchFamily="34" charset="0"/>
              </a:rPr>
              <a:t>BFC</a:t>
            </a:r>
            <a:r>
              <a:rPr lang="zh-CN" sz="1600" dirty="0">
                <a:latin typeface="Arial" panose="020B0604020202020204" pitchFamily="34" charset="0"/>
              </a:rPr>
              <a:t>可以通过给容器添加任何一个触发</a:t>
            </a:r>
            <a:r>
              <a:rPr lang="zh-CN" altLang="zh-CN" sz="1600" dirty="0">
                <a:latin typeface="Arial" panose="020B0604020202020204" pitchFamily="34" charset="0"/>
              </a:rPr>
              <a:t>BFC</a:t>
            </a:r>
            <a:r>
              <a:rPr lang="zh-CN" sz="1600" dirty="0">
                <a:latin typeface="Arial" panose="020B0604020202020204" pitchFamily="34" charset="0"/>
              </a:rPr>
              <a:t>的</a:t>
            </a:r>
            <a:r>
              <a:rPr lang="zh-CN" altLang="zh-CN" sz="1600" dirty="0">
                <a:latin typeface="Arial" panose="020B0604020202020204" pitchFamily="34" charset="0"/>
              </a:rPr>
              <a:t>CSS</a:t>
            </a:r>
            <a:r>
              <a:rPr lang="zh-CN" sz="1600" dirty="0">
                <a:latin typeface="Arial" panose="020B0604020202020204" pitchFamily="34" charset="0"/>
              </a:rPr>
              <a:t>样式，如</a:t>
            </a:r>
            <a:r>
              <a:rPr lang="zh-CN" altLang="zh-CN" sz="1600" dirty="0">
                <a:latin typeface="Arial" panose="020B0604020202020204" pitchFamily="34" charset="0"/>
              </a:rPr>
              <a:t>overflow: scroll, overflow: hidden, display: flex, float: left,</a:t>
            </a:r>
            <a:r>
              <a:rPr lang="zh-CN" sz="1600" dirty="0">
                <a:latin typeface="Arial" panose="020B0604020202020204" pitchFamily="34" charset="0"/>
              </a:rPr>
              <a:t>或者 </a:t>
            </a:r>
            <a:endParaRPr lang="en-US" altLang="zh-CN" sz="16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600" dirty="0" smtClean="0">
                <a:latin typeface="Arial" panose="020B0604020202020204" pitchFamily="34" charset="0"/>
              </a:rPr>
              <a:t>display</a:t>
            </a:r>
            <a:r>
              <a:rPr lang="zh-CN" altLang="zh-CN" sz="1600" dirty="0">
                <a:latin typeface="Arial" panose="020B0604020202020204" pitchFamily="34" charset="0"/>
              </a:rPr>
              <a:t>: table</a:t>
            </a:r>
            <a:r>
              <a:rPr lang="zh-CN" sz="1600" dirty="0">
                <a:latin typeface="Arial" panose="020B0604020202020204" pitchFamily="34" charset="0"/>
              </a:rPr>
              <a:t>来创建</a:t>
            </a:r>
            <a:r>
              <a:rPr lang="zh-CN" sz="1600" dirty="0" smtClean="0">
                <a:latin typeface="Arial" panose="020B0604020202020204" pitchFamily="34" charset="0"/>
              </a:rPr>
              <a:t>。</a:t>
            </a:r>
            <a:endParaRPr lang="en-US" altLang="zh-CN" sz="16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sz="1600" dirty="0">
                <a:latin typeface="Arial" panose="020B0604020202020204" pitchFamily="34" charset="0"/>
              </a:rPr>
              <a:t>display:table</a:t>
            </a:r>
            <a:r>
              <a:rPr lang="zh-CN" sz="1600" dirty="0">
                <a:latin typeface="Arial" panose="020B0604020202020204" pitchFamily="34" charset="0"/>
              </a:rPr>
              <a:t>可能会产生一些问题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sz="1600" dirty="0">
                <a:latin typeface="Arial" panose="020B0604020202020204" pitchFamily="34" charset="0"/>
              </a:rPr>
              <a:t>overflow:scroll</a:t>
            </a:r>
            <a:r>
              <a:rPr lang="zh-CN" sz="1600" dirty="0">
                <a:latin typeface="Arial" panose="020B0604020202020204" pitchFamily="34" charset="0"/>
              </a:rPr>
              <a:t>可能会显示不必要的滚动条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sz="1600" dirty="0">
                <a:latin typeface="Arial" panose="020B0604020202020204" pitchFamily="34" charset="0"/>
              </a:rPr>
              <a:t>float:left</a:t>
            </a:r>
            <a:r>
              <a:rPr lang="zh-CN" sz="1600" dirty="0">
                <a:latin typeface="Arial" panose="020B0604020202020204" pitchFamily="34" charset="0"/>
              </a:rPr>
              <a:t>将会把元素置于容器的左边，其他元素环绕着它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sz="1600" dirty="0">
                <a:latin typeface="Arial" panose="020B0604020202020204" pitchFamily="34" charset="0"/>
              </a:rPr>
              <a:t>overflow:hidden</a:t>
            </a:r>
            <a:r>
              <a:rPr lang="zh-CN" sz="1600" dirty="0">
                <a:latin typeface="Arial" panose="020B0604020202020204" pitchFamily="34" charset="0"/>
              </a:rPr>
              <a:t>将会剪切掉溢出的元素 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CN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sz="1600" dirty="0">
                <a:latin typeface="Arial" panose="020B0604020202020204" pitchFamily="34" charset="0"/>
              </a:rPr>
              <a:t>所以每当想要创建一个新的</a:t>
            </a:r>
            <a:r>
              <a:rPr lang="zh-CN" altLang="zh-CN" sz="1600" dirty="0">
                <a:latin typeface="Arial" panose="020B0604020202020204" pitchFamily="34" charset="0"/>
              </a:rPr>
              <a:t>BFC</a:t>
            </a:r>
            <a:r>
              <a:rPr lang="zh-CN" sz="1600" dirty="0">
                <a:latin typeface="Arial" panose="020B0604020202020204" pitchFamily="34" charset="0"/>
              </a:rPr>
              <a:t>的时候，我们会基于我们的需求选择最好的样式条件。为了一致性，我在这篇文章所给出的例子中全部使用了</a:t>
            </a:r>
            <a:r>
              <a:rPr lang="zh-CN" altLang="zh-CN" sz="1600" dirty="0">
                <a:latin typeface="Arial" panose="020B0604020202020204" pitchFamily="34" charset="0"/>
              </a:rPr>
              <a:t>overflow: </a:t>
            </a:r>
            <a:r>
              <a:rPr lang="zh-CN" altLang="zh-CN" sz="1600" dirty="0" smtClean="0">
                <a:latin typeface="Arial" panose="020B0604020202020204" pitchFamily="34" charset="0"/>
              </a:rPr>
              <a:t>hidden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600" dirty="0">
                <a:latin typeface="Arial" panose="020B0604020202020204" pitchFamily="34" charset="0"/>
              </a:rPr>
              <a:t>container { overflow: hidden; } 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sz="1600" dirty="0">
                <a:latin typeface="Arial" panose="020B0604020202020204" pitchFamily="34" charset="0"/>
              </a:rPr>
              <a:t>你可以自由使用除了</a:t>
            </a:r>
            <a:r>
              <a:rPr lang="zh-CN" altLang="zh-CN" sz="1600" dirty="0">
                <a:latin typeface="Arial" panose="020B0604020202020204" pitchFamily="34" charset="0"/>
              </a:rPr>
              <a:t>overflow: hidden</a:t>
            </a:r>
            <a:r>
              <a:rPr lang="zh-CN" sz="1600" dirty="0">
                <a:latin typeface="Arial" panose="020B0604020202020204" pitchFamily="34" charset="0"/>
              </a:rPr>
              <a:t>之外的样式声明。</a:t>
            </a:r>
          </a:p>
        </p:txBody>
      </p:sp>
      <p:sp>
        <p:nvSpPr>
          <p:cNvPr id="4" name="矩形 3"/>
          <p:cNvSpPr/>
          <p:nvPr/>
        </p:nvSpPr>
        <p:spPr>
          <a:xfrm>
            <a:off x="4839539" y="543671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创建一个BFC</a:t>
            </a:r>
          </a:p>
        </p:txBody>
      </p:sp>
    </p:spTree>
    <p:extLst>
      <p:ext uri="{BB962C8B-B14F-4D97-AF65-F5344CB8AC3E}">
        <p14:creationId xmlns:p14="http://schemas.microsoft.com/office/powerpoint/2010/main" val="128442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10" y="925830"/>
            <a:ext cx="114966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7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73" y="684246"/>
            <a:ext cx="1148715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7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83" y="771875"/>
            <a:ext cx="11496675" cy="812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94" y="486126"/>
            <a:ext cx="11372850" cy="686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1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548" y="26598"/>
            <a:ext cx="7468151" cy="683140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91429" y="2691949"/>
            <a:ext cx="3054416" cy="2122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当第二和第三个兄弟元素</a:t>
            </a:r>
            <a:r>
              <a:rPr lang="zh-CN" altLang="en-US" dirty="0" smtClean="0"/>
              <a:t>属于不同</a:t>
            </a:r>
            <a:r>
              <a:rPr lang="zh-CN" altLang="en-US" dirty="0"/>
              <a:t>的</a:t>
            </a:r>
            <a:r>
              <a:rPr lang="en-US" altLang="zh-CN" dirty="0"/>
              <a:t>BFC</a:t>
            </a:r>
            <a:r>
              <a:rPr lang="zh-CN" altLang="en-US" dirty="0"/>
              <a:t>时，在他们之间将</a:t>
            </a:r>
            <a:r>
              <a:rPr lang="zh-CN" altLang="en-US" dirty="0" smtClean="0"/>
              <a:t>不会</a:t>
            </a:r>
            <a:r>
              <a:rPr lang="zh-CN" altLang="en-US" dirty="0"/>
              <a:t>有任何外边距折叠，在</a:t>
            </a:r>
            <a:r>
              <a:rPr lang="zh-CN" altLang="en-US" dirty="0" smtClean="0"/>
              <a:t>下面的</a:t>
            </a:r>
            <a:r>
              <a:rPr lang="en-US" altLang="zh-CN" dirty="0"/>
              <a:t>DEMO</a:t>
            </a:r>
            <a:r>
              <a:rPr lang="zh-CN" altLang="en-US" dirty="0"/>
              <a:t>中能很明显看到。</a:t>
            </a:r>
          </a:p>
        </p:txBody>
      </p:sp>
    </p:spTree>
    <p:extLst>
      <p:ext uri="{BB962C8B-B14F-4D97-AF65-F5344CB8AC3E}">
        <p14:creationId xmlns:p14="http://schemas.microsoft.com/office/powerpoint/2010/main" val="251843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93" y="775636"/>
            <a:ext cx="11534775" cy="609600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49993" y="1829147"/>
            <a:ext cx="951938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一个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BFC</a:t>
            </a: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可以包含浮动。很多时候我们会碰到这种情况，一个容器里有浮动元素。由于这个原因，容器元素没有高度，它的浮动孩子将会脱离页面的常规流。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我们可以通过定义一个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BFC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来达到这个目的。 </a:t>
            </a:r>
            <a:endParaRPr kumimoji="0" lang="zh-C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70" y="3117482"/>
            <a:ext cx="100869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8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443</Words>
  <Application>Microsoft Office PowerPoint</Application>
  <PresentationFormat>宽屏</PresentationFormat>
  <Paragraphs>33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 Unicode MS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ITianKong.Com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BFC(Block Formatting Context)</dc:title>
  <dc:creator>SkyUser</dc:creator>
  <cp:lastModifiedBy>SkyUser</cp:lastModifiedBy>
  <cp:revision>13</cp:revision>
  <dcterms:created xsi:type="dcterms:W3CDTF">2016-10-25T03:59:13Z</dcterms:created>
  <dcterms:modified xsi:type="dcterms:W3CDTF">2018-03-28T06:30:06Z</dcterms:modified>
</cp:coreProperties>
</file>