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90" r:id="rId2"/>
    <p:sldId id="292" r:id="rId3"/>
    <p:sldId id="291" r:id="rId4"/>
    <p:sldId id="324" r:id="rId5"/>
    <p:sldId id="328" r:id="rId6"/>
    <p:sldId id="341" r:id="rId7"/>
    <p:sldId id="325" r:id="rId8"/>
    <p:sldId id="339" r:id="rId9"/>
    <p:sldId id="340" r:id="rId10"/>
    <p:sldId id="314" r:id="rId11"/>
    <p:sldId id="319" r:id="rId12"/>
    <p:sldId id="342" r:id="rId13"/>
    <p:sldId id="326" r:id="rId14"/>
    <p:sldId id="327" r:id="rId15"/>
    <p:sldId id="330" r:id="rId16"/>
    <p:sldId id="331" r:id="rId17"/>
    <p:sldId id="332" r:id="rId18"/>
    <p:sldId id="333" r:id="rId19"/>
    <p:sldId id="338" r:id="rId20"/>
    <p:sldId id="334" r:id="rId21"/>
    <p:sldId id="335" r:id="rId22"/>
    <p:sldId id="336" r:id="rId23"/>
    <p:sldId id="337" r:id="rId24"/>
    <p:sldId id="343" r:id="rId25"/>
    <p:sldId id="29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8" autoAdjust="0"/>
    <p:restoredTop sz="92534" autoAdjust="0"/>
  </p:normalViewPr>
  <p:slideViewPr>
    <p:cSldViewPr snapToGrid="0">
      <p:cViewPr varScale="1">
        <p:scale>
          <a:sx n="59" d="100"/>
          <a:sy n="59" d="100"/>
        </p:scale>
        <p:origin x="154" y="34"/>
      </p:cViewPr>
      <p:guideLst>
        <p:guide orient="horz" pos="21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DC350-6EB7-448E-BDFA-536CA11B384C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3AAB4-F83B-4C97-920F-D5DAF7C5B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8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3AAB4-F83B-4C97-920F-D5DAF7C5B8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6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70629" y="1549117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基础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8"/>
            <a:ext cx="262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</a:rPr>
              <a:t>样式语法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21829" y="1586820"/>
            <a:ext cx="9861029" cy="13801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</a:rPr>
              <a:t>样式由两部分组成，分别是选择符和声明。其中声明由属性和属性值组成，所以简单的</a:t>
            </a:r>
            <a:r>
              <a:rPr lang="en-US" altLang="zh-CN" dirty="0" smtClean="0">
                <a:solidFill>
                  <a:schemeClr val="bg1"/>
                </a:solidFill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</a:rPr>
              <a:t>规则如下：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07092" y="4608322"/>
            <a:ext cx="1727200" cy="863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aseline="0" dirty="0" smtClean="0">
                <a:solidFill>
                  <a:schemeClr val="bg1"/>
                </a:solidFill>
              </a:rPr>
              <a:t>div</a:t>
            </a:r>
            <a:endParaRPr lang="en-US" altLang="zh-CN" sz="3200" baseline="0" dirty="0">
              <a:solidFill>
                <a:schemeClr val="bg1"/>
              </a:solidFill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 flipV="1">
            <a:off x="3015443" y="4147309"/>
            <a:ext cx="504825" cy="360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331230" y="3642919"/>
            <a:ext cx="13684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aseline="0" dirty="0">
                <a:solidFill>
                  <a:schemeClr val="bg1"/>
                </a:solidFill>
              </a:rPr>
              <a:t>选择符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475956" y="4623098"/>
            <a:ext cx="3240088" cy="863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aseline="0" dirty="0">
                <a:solidFill>
                  <a:schemeClr val="bg1"/>
                </a:solidFill>
              </a:rPr>
              <a:t>{ Width:120px; }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799818" y="4810423"/>
            <a:ext cx="1152525" cy="4889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062326" y="4810423"/>
            <a:ext cx="1368425" cy="4889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411787" y="3625288"/>
            <a:ext cx="1368425" cy="503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aseline="0">
                <a:solidFill>
                  <a:schemeClr val="bg1"/>
                </a:solidFill>
              </a:rPr>
              <a:t>声明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6011680" y="4170394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5290955" y="5322920"/>
            <a:ext cx="0" cy="5032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659380" y="5322920"/>
            <a:ext cx="0" cy="5032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4450862" y="5820022"/>
            <a:ext cx="1368425" cy="503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aseline="0">
                <a:solidFill>
                  <a:schemeClr val="bg1"/>
                </a:solidFill>
              </a:rPr>
              <a:t>属性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6347619" y="5820022"/>
            <a:ext cx="1368425" cy="503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aseline="0" dirty="0">
                <a:solidFill>
                  <a:schemeClr val="bg1"/>
                </a:solidFill>
              </a:rPr>
              <a:t>属性值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 animBg="1"/>
      <p:bldP spid="12" grpId="0" autoUpdateAnimBg="0"/>
      <p:bldP spid="13" grpId="0" animBg="1" autoUpdateAnimBg="0"/>
      <p:bldP spid="14" grpId="0" animBg="1"/>
      <p:bldP spid="15" grpId="0" animBg="1"/>
      <p:bldP spid="16" grpId="0" animBg="1" autoUpdateAnimBg="0"/>
      <p:bldP spid="17" grpId="0" animBg="1"/>
      <p:bldP spid="18" grpId="0" animBg="1"/>
      <p:bldP spid="19" grpId="0" animBg="1"/>
      <p:bldP spid="20" grpId="0" animBg="1" autoUpdateAnimBg="0"/>
      <p:bldP spid="2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591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</a:rPr>
              <a:t>语法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43131" y="70457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43131" y="2165077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例如：</a:t>
            </a:r>
          </a:p>
          <a:p>
            <a:pPr lvl="1">
              <a:buFontTx/>
              <a:buNone/>
              <a:defRPr/>
            </a:pPr>
            <a:r>
              <a:rPr lang="zh-CN" altLang="en-US" sz="3200" dirty="0" smtClean="0"/>
              <a:t>                  </a:t>
            </a:r>
            <a:r>
              <a:rPr lang="en-US" altLang="zh-CN" sz="3200" dirty="0" smtClean="0">
                <a:solidFill>
                  <a:schemeClr val="bg1"/>
                </a:solidFill>
              </a:rPr>
              <a:t>a       {  font-size:12px;    </a:t>
            </a:r>
            <a:r>
              <a:rPr lang="en-US" altLang="zh-CN" b="1" dirty="0" smtClean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color:#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fff</a:t>
            </a:r>
            <a:r>
              <a:rPr lang="en-US" altLang="zh-CN" sz="3200" dirty="0" smtClean="0">
                <a:solidFill>
                  <a:schemeClr val="bg1"/>
                </a:solidFill>
              </a:rPr>
              <a:t>;  }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4256244" y="2544491"/>
            <a:ext cx="2520950" cy="1944687"/>
          </a:xfrm>
          <a:prstGeom prst="downArrowCallout">
            <a:avLst>
              <a:gd name="adj1" fmla="val 32408"/>
              <a:gd name="adj2" fmla="val 32408"/>
              <a:gd name="adj3" fmla="val 16667"/>
              <a:gd name="adj4" fmla="val 66667"/>
            </a:avLst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r>
              <a:rPr lang="zh-CN" altLang="en-US" sz="2400" b="1" baseline="0" dirty="0">
                <a:solidFill>
                  <a:schemeClr val="bg1"/>
                </a:solidFill>
              </a:rPr>
              <a:t>声明语句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064532" y="2544491"/>
            <a:ext cx="1800225" cy="1944687"/>
          </a:xfrm>
          <a:prstGeom prst="downArrowCallout">
            <a:avLst>
              <a:gd name="adj1" fmla="val 25000"/>
              <a:gd name="adj2" fmla="val 25000"/>
              <a:gd name="adj3" fmla="val 18004"/>
              <a:gd name="adj4" fmla="val 66667"/>
            </a:avLst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r>
              <a:rPr lang="zh-CN" altLang="en-US" sz="2400" b="1" baseline="0" dirty="0">
                <a:solidFill>
                  <a:schemeClr val="bg1"/>
                </a:solidFill>
              </a:rPr>
              <a:t>声明语句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2816382" y="2544491"/>
            <a:ext cx="936625" cy="2016125"/>
          </a:xfrm>
          <a:prstGeom prst="downArrowCallout">
            <a:avLst>
              <a:gd name="adj1" fmla="val 25000"/>
              <a:gd name="adj2" fmla="val 25000"/>
              <a:gd name="adj3" fmla="val 35876"/>
              <a:gd name="adj4" fmla="val 66667"/>
            </a:avLst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sz="2000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endParaRPr lang="zh-CN" altLang="en-US" baseline="0" dirty="0"/>
          </a:p>
          <a:p>
            <a:pPr algn="ctr" eaLnBrk="1" hangingPunct="1"/>
            <a:r>
              <a:rPr lang="zh-CN" altLang="en-US" sz="2400" b="1" baseline="0" dirty="0">
                <a:solidFill>
                  <a:schemeClr val="bg1"/>
                </a:solidFill>
              </a:rPr>
              <a:t>选择符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4604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第二节：项目应用（</a:t>
            </a:r>
            <a:r>
              <a:rPr lang="en-US" altLang="zh-CN" sz="2800" dirty="0">
                <a:solidFill>
                  <a:schemeClr val="bg1"/>
                </a:solidFill>
              </a:rPr>
              <a:t>90 </a:t>
            </a:r>
            <a:r>
              <a:rPr lang="zh-CN" altLang="en-US" sz="2800" dirty="0">
                <a:solidFill>
                  <a:schemeClr val="bg1"/>
                </a:solidFill>
              </a:rPr>
              <a:t>分钟）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43131" y="70457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646382" y="1823582"/>
            <a:ext cx="90656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．熟记 </a:t>
            </a:r>
            <a:r>
              <a:rPr lang="en-US" altLang="zh-CN" sz="2400" dirty="0">
                <a:solidFill>
                  <a:schemeClr val="bg1"/>
                </a:solidFill>
              </a:rPr>
              <a:t>CSS </a:t>
            </a:r>
            <a:r>
              <a:rPr lang="zh-CN" altLang="en-US" sz="2400" dirty="0">
                <a:solidFill>
                  <a:schemeClr val="bg1"/>
                </a:solidFill>
              </a:rPr>
              <a:t>的概念及英文全拼，</a:t>
            </a:r>
            <a:r>
              <a:rPr lang="en-US" altLang="zh-CN" sz="2400" dirty="0">
                <a:solidFill>
                  <a:schemeClr val="bg1"/>
                </a:solidFill>
              </a:rPr>
              <a:t>CSS </a:t>
            </a:r>
            <a:r>
              <a:rPr lang="zh-CN" altLang="en-US" sz="2400" dirty="0">
                <a:solidFill>
                  <a:schemeClr val="bg1"/>
                </a:solidFill>
              </a:rPr>
              <a:t>语法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．熟练掌握样式表的应用及其区别、作用域等相关概念。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．熟练书写三种样式表的创建方法、链接方法。</a:t>
            </a:r>
          </a:p>
        </p:txBody>
      </p:sp>
    </p:spTree>
    <p:extLst>
      <p:ext uri="{BB962C8B-B14F-4D97-AF65-F5344CB8AC3E}">
        <p14:creationId xmlns:p14="http://schemas.microsoft.com/office/powerpoint/2010/main" val="1354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5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选择符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9168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选择符表示要定义样式的对象，可以是元素本身，也可以是一类元素或者制定名称的元素</a:t>
            </a:r>
            <a:r>
              <a:rPr lang="en-US" altLang="zh-CN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常用的选择符有十种左右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选择符的分类</a:t>
            </a:r>
          </a:p>
          <a:p>
            <a:pPr lvl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类型选择符</a:t>
            </a:r>
          </a:p>
          <a:p>
            <a:pPr lvl="1"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</a:rPr>
              <a:t>选择符</a:t>
            </a:r>
          </a:p>
          <a:p>
            <a:pPr lvl="1"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class</a:t>
            </a:r>
            <a:r>
              <a:rPr lang="zh-CN" altLang="en-US" dirty="0" smtClean="0">
                <a:solidFill>
                  <a:schemeClr val="bg1"/>
                </a:solidFill>
              </a:rPr>
              <a:t>选择符</a:t>
            </a:r>
          </a:p>
          <a:p>
            <a:pPr lvl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群组选择符</a:t>
            </a:r>
          </a:p>
          <a:p>
            <a:pPr lvl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包含选择符</a:t>
            </a:r>
          </a:p>
          <a:p>
            <a:pPr lvl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伪类选择符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4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类型选择符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语法：标签名称</a:t>
            </a:r>
            <a:r>
              <a:rPr lang="en-US" altLang="zh-CN" dirty="0" smtClean="0">
                <a:solidFill>
                  <a:schemeClr val="bg1"/>
                </a:solidFill>
              </a:rPr>
              <a:t>{</a:t>
            </a:r>
            <a:r>
              <a:rPr lang="zh-CN" altLang="en-US" dirty="0" smtClean="0">
                <a:solidFill>
                  <a:schemeClr val="bg1"/>
                </a:solidFill>
              </a:rPr>
              <a:t>属性：属性值；</a:t>
            </a:r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说明：</a:t>
            </a:r>
          </a:p>
          <a:p>
            <a:pPr lvl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类型选择符就是网页元素本身，定义时直接使用元素名称，即使用结构中标签名称作为选择符。</a:t>
            </a:r>
          </a:p>
          <a:p>
            <a:pPr lvl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所有的页面标签都可以作为类型选择符</a:t>
            </a:r>
            <a:r>
              <a:rPr lang="en-US" altLang="zh-CN" dirty="0" err="1" smtClean="0">
                <a:solidFill>
                  <a:schemeClr val="bg1"/>
                </a:solidFill>
              </a:rPr>
              <a:t>img,div,a,span,em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用法：</a:t>
            </a:r>
            <a:r>
              <a:rPr lang="en-US" altLang="zh-CN" dirty="0" smtClean="0">
                <a:solidFill>
                  <a:schemeClr val="bg1"/>
                </a:solidFill>
              </a:rPr>
              <a:t>p{</a:t>
            </a:r>
            <a:r>
              <a:rPr lang="en-US" altLang="zh-CN" dirty="0" err="1" smtClean="0">
                <a:solidFill>
                  <a:schemeClr val="bg1"/>
                </a:solidFill>
              </a:rPr>
              <a:t>color:red</a:t>
            </a:r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如果你想要改变一个元素的默认样式时，使用类型选择符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如果你想统一页面中某个元素的显示样式时，使用类型选择符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4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类型选择符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GB" dirty="0" smtClean="0">
                <a:solidFill>
                  <a:schemeClr val="bg1"/>
                </a:solidFill>
              </a:rPr>
              <a:t>注意：对于</a:t>
            </a:r>
            <a:r>
              <a:rPr lang="en-GB" altLang="zh-CN" dirty="0" smtClean="0">
                <a:solidFill>
                  <a:schemeClr val="bg1"/>
                </a:solidFill>
              </a:rPr>
              <a:t>div</a:t>
            </a:r>
            <a:r>
              <a:rPr lang="zh-CN" altLang="en-GB" dirty="0" smtClean="0">
                <a:solidFill>
                  <a:schemeClr val="bg1"/>
                </a:solidFill>
              </a:rPr>
              <a:t>、</a:t>
            </a:r>
            <a:r>
              <a:rPr lang="en-GB" altLang="zh-CN" dirty="0" smtClean="0">
                <a:solidFill>
                  <a:schemeClr val="bg1"/>
                </a:solidFill>
              </a:rPr>
              <a:t>span</a:t>
            </a:r>
            <a:r>
              <a:rPr lang="zh-CN" altLang="en-GB" dirty="0" smtClean="0">
                <a:solidFill>
                  <a:schemeClr val="bg1"/>
                </a:solidFill>
              </a:rPr>
              <a:t>等通用结构元素，不建议使用类型选择符，除非有十足的把握。因为它们应用的范围广泛，使用类型选择符会相互干扰，影响效果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4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Id</a:t>
            </a:r>
            <a:r>
              <a:rPr lang="zh-CN" altLang="en-US" sz="2800" dirty="0">
                <a:solidFill>
                  <a:schemeClr val="bg1"/>
                </a:solidFill>
              </a:rPr>
              <a:t>选择符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46382" y="1762372"/>
            <a:ext cx="11018946" cy="4349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语法：</a:t>
            </a:r>
            <a:r>
              <a:rPr lang="en-US" altLang="zh-CN" dirty="0" smtClean="0">
                <a:solidFill>
                  <a:schemeClr val="bg1"/>
                </a:solidFill>
              </a:rPr>
              <a:t>#id</a:t>
            </a:r>
            <a:r>
              <a:rPr lang="zh-CN" altLang="en-US" dirty="0" smtClean="0">
                <a:solidFill>
                  <a:schemeClr val="bg1"/>
                </a:solidFill>
              </a:rPr>
              <a:t>名</a:t>
            </a:r>
            <a:r>
              <a:rPr lang="en-US" altLang="zh-CN" dirty="0" smtClean="0">
                <a:solidFill>
                  <a:schemeClr val="bg1"/>
                </a:solidFill>
              </a:rPr>
              <a:t>{</a:t>
            </a:r>
            <a:r>
              <a:rPr lang="zh-CN" altLang="en-US" dirty="0" smtClean="0">
                <a:solidFill>
                  <a:schemeClr val="bg1"/>
                </a:solidFill>
              </a:rPr>
              <a:t>属性：属性值；</a:t>
            </a:r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说明：</a:t>
            </a:r>
          </a:p>
          <a:p>
            <a:pPr lvl="1"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</a:rPr>
              <a:t>选择符可对元素进行一个</a:t>
            </a:r>
            <a:r>
              <a:rPr lang="en-US" altLang="zh-CN" dirty="0" smtClean="0">
                <a:solidFill>
                  <a:schemeClr val="bg1"/>
                </a:solidFill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</a:rPr>
              <a:t>名称的指派，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  <a:r>
              <a:rPr lang="zh-CN" altLang="en-US" dirty="0">
                <a:solidFill>
                  <a:schemeClr val="bg1"/>
                </a:solidFill>
              </a:rPr>
              <a:t>的基本作用是对每一个页面中的唯一出现的元素进行样式定义。</a:t>
            </a:r>
          </a:p>
          <a:p>
            <a:pPr lvl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在使用</a:t>
            </a:r>
            <a:r>
              <a:rPr lang="en-US" altLang="zh-CN" dirty="0" smtClean="0">
                <a:solidFill>
                  <a:schemeClr val="bg1"/>
                </a:solidFill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</a:rPr>
              <a:t>选择符前我们应先为元素定义一个</a:t>
            </a:r>
            <a:r>
              <a:rPr lang="en-US" altLang="zh-CN" dirty="0" smtClean="0">
                <a:solidFill>
                  <a:schemeClr val="bg1"/>
                </a:solidFill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</a:rPr>
              <a:t>属性。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用法示例</a:t>
            </a:r>
          </a:p>
          <a:p>
            <a:pPr lvl="1"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html: &lt;div id=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/>
              </a:rPr>
              <a:t>“</a:t>
            </a:r>
            <a:r>
              <a:rPr lang="en-US" altLang="zh-CN" dirty="0" smtClean="0">
                <a:solidFill>
                  <a:schemeClr val="bg1"/>
                </a:solidFill>
              </a:rPr>
              <a:t>top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/>
              </a:rPr>
              <a:t>”</a:t>
            </a:r>
            <a:r>
              <a:rPr lang="en-US" altLang="zh-CN" dirty="0" smtClean="0">
                <a:solidFill>
                  <a:schemeClr val="bg1"/>
                </a:solidFill>
              </a:rPr>
              <a:t>&gt;&lt;/div&gt;</a:t>
            </a:r>
          </a:p>
          <a:p>
            <a:pPr lvl="1"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CSS: #top{font-size:12px;color:blue;}</a:t>
            </a:r>
          </a:p>
          <a:p>
            <a:pPr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4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类（</a:t>
            </a:r>
            <a:r>
              <a:rPr lang="en-US" altLang="zh-CN" sz="2800" dirty="0">
                <a:solidFill>
                  <a:schemeClr val="bg1"/>
                </a:solidFill>
              </a:rPr>
              <a:t>class</a:t>
            </a:r>
            <a:r>
              <a:rPr lang="zh-CN" altLang="en-US" sz="2800" dirty="0">
                <a:solidFill>
                  <a:schemeClr val="bg1"/>
                </a:solidFill>
              </a:rPr>
              <a:t>）选择符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48145" y="1600201"/>
            <a:ext cx="11000510" cy="28368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语法：．类</a:t>
            </a:r>
            <a:r>
              <a:rPr lang="en-US" altLang="zh-CN" sz="2400" dirty="0" smtClean="0">
                <a:solidFill>
                  <a:schemeClr val="bg1"/>
                </a:solidFill>
              </a:rPr>
              <a:t>(class)</a:t>
            </a:r>
            <a:r>
              <a:rPr lang="zh-CN" altLang="en-US" sz="2400" dirty="0" smtClean="0">
                <a:solidFill>
                  <a:schemeClr val="bg1"/>
                </a:solidFill>
              </a:rPr>
              <a:t>名</a:t>
            </a:r>
            <a:r>
              <a:rPr lang="en-US" altLang="zh-CN" sz="2400" dirty="0" smtClean="0">
                <a:solidFill>
                  <a:schemeClr val="bg1"/>
                </a:solidFill>
              </a:rPr>
              <a:t>{</a:t>
            </a:r>
            <a:r>
              <a:rPr lang="zh-CN" altLang="en-US" sz="2400" dirty="0" smtClean="0">
                <a:solidFill>
                  <a:schemeClr val="bg1"/>
                </a:solidFill>
              </a:rPr>
              <a:t>属性：属性值；</a:t>
            </a:r>
            <a:r>
              <a:rPr lang="en-US" altLang="zh-CN" sz="2400" dirty="0" smtClean="0">
                <a:solidFill>
                  <a:schemeClr val="bg1"/>
                </a:solidFill>
              </a:rPr>
              <a:t>}</a:t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说明：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chemeClr val="bg1"/>
                </a:solidFill>
              </a:rPr>
              <a:t>Class</a:t>
            </a:r>
            <a:r>
              <a:rPr lang="zh-CN" altLang="en-US" sz="2600" dirty="0">
                <a:solidFill>
                  <a:schemeClr val="bg1"/>
                </a:solidFill>
              </a:rPr>
              <a:t>选择符可对同类标签进行不同的样式设定，对不同类的标签进行同样的样式设置</a:t>
            </a:r>
          </a:p>
          <a:p>
            <a:pPr lvl="1"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bg1"/>
                </a:solidFill>
              </a:rPr>
              <a:t>类选择符的语法格式是：“</a:t>
            </a:r>
            <a:r>
              <a:rPr lang="en-US" altLang="zh-CN" sz="2600" dirty="0">
                <a:solidFill>
                  <a:schemeClr val="bg1"/>
                </a:solidFill>
              </a:rPr>
              <a:t>.”</a:t>
            </a:r>
            <a:r>
              <a:rPr lang="zh-CN" altLang="en-US" sz="2600" dirty="0">
                <a:solidFill>
                  <a:schemeClr val="bg1"/>
                </a:solidFill>
              </a:rPr>
              <a:t>加上自定义的类名称。</a:t>
            </a:r>
          </a:p>
          <a:p>
            <a:pPr lvl="1"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bg1"/>
                </a:solidFill>
              </a:rPr>
              <a:t>当我们使用类选择符时，应先在</a:t>
            </a:r>
            <a:r>
              <a:rPr lang="en-US" altLang="zh-CN" sz="2600" dirty="0">
                <a:solidFill>
                  <a:schemeClr val="bg1"/>
                </a:solidFill>
              </a:rPr>
              <a:t>HTML</a:t>
            </a:r>
            <a:r>
              <a:rPr lang="zh-CN" altLang="en-US" sz="2600" dirty="0">
                <a:solidFill>
                  <a:schemeClr val="bg1"/>
                </a:solidFill>
              </a:rPr>
              <a:t>中每个元素定义一个类属性，</a:t>
            </a:r>
            <a:endParaRPr lang="en-US" altLang="zh-CN" sz="26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用法：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71814" y="4292600"/>
            <a:ext cx="6753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aseline="0" dirty="0">
                <a:solidFill>
                  <a:schemeClr val="bg1"/>
                </a:solidFill>
              </a:rPr>
              <a:t>CSS: .txt{font-size:12px;color:blue;}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143250" y="4816476"/>
            <a:ext cx="660950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aseline="0" dirty="0">
                <a:solidFill>
                  <a:schemeClr val="bg1"/>
                </a:solidFill>
              </a:rPr>
              <a:t>html: &lt;div class=</a:t>
            </a:r>
            <a:r>
              <a:rPr lang="en-US" altLang="zh-CN" sz="3200" baseline="0" dirty="0">
                <a:solidFill>
                  <a:schemeClr val="bg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3200" baseline="0" dirty="0">
                <a:solidFill>
                  <a:schemeClr val="bg1"/>
                </a:solidFill>
              </a:rPr>
              <a:t>txt</a:t>
            </a:r>
            <a:r>
              <a:rPr lang="en-US" altLang="zh-CN" sz="3200" baseline="0" dirty="0">
                <a:solidFill>
                  <a:schemeClr val="bg1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3200" baseline="0" dirty="0">
                <a:solidFill>
                  <a:schemeClr val="bg1"/>
                </a:solidFill>
              </a:rPr>
              <a:t>&gt;1111&lt;/div&gt;</a:t>
            </a:r>
          </a:p>
          <a:p>
            <a:pPr eaLnBrk="1" hangingPunct="1"/>
            <a:r>
              <a:rPr lang="en-US" altLang="zh-CN" sz="3200" baseline="0" dirty="0" smtClean="0">
                <a:solidFill>
                  <a:schemeClr val="bg1"/>
                </a:solidFill>
              </a:rPr>
              <a:t>        &lt;div&gt; 222&lt;/div&gt;</a:t>
            </a:r>
          </a:p>
          <a:p>
            <a:pPr eaLnBrk="1" hangingPunct="1"/>
            <a:r>
              <a:rPr lang="en-US" altLang="zh-CN" sz="3200" baseline="0" dirty="0" smtClean="0">
                <a:solidFill>
                  <a:schemeClr val="bg1"/>
                </a:solidFill>
              </a:rPr>
              <a:t>        &lt;p class=</a:t>
            </a:r>
            <a:r>
              <a:rPr lang="en-US" altLang="zh-CN" sz="3200" baseline="0" dirty="0" smtClean="0">
                <a:solidFill>
                  <a:schemeClr val="bg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3200" baseline="0" dirty="0" smtClean="0">
                <a:solidFill>
                  <a:schemeClr val="bg1"/>
                </a:solidFill>
              </a:rPr>
              <a:t>txt</a:t>
            </a:r>
            <a:r>
              <a:rPr lang="en-US" altLang="zh-CN" sz="3200" baseline="0" dirty="0" smtClean="0">
                <a:solidFill>
                  <a:schemeClr val="bg1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3200" baseline="0" dirty="0" smtClean="0">
                <a:solidFill>
                  <a:schemeClr val="bg1"/>
                </a:solidFill>
              </a:rPr>
              <a:t>&gt;333&lt;/p&gt;</a:t>
            </a:r>
          </a:p>
          <a:p>
            <a:pPr eaLnBrk="1" hangingPunct="1"/>
            <a:endParaRPr lang="zh-CN" altLang="en-US" sz="3200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4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通配符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1565146" y="1876873"/>
            <a:ext cx="84249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：*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属性：属性值；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说明：通配选择符的写法是“*”，其含义就是所有元素。</a:t>
            </a:r>
            <a:b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用法：常用来重置样式。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{margin:0; padding:0}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将所有元素的边界值和填充值清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</a:p>
          <a:p>
            <a:pPr>
              <a:lnSpc>
                <a:spcPct val="150000"/>
              </a:lnSpc>
            </a:pPr>
            <a:endParaRPr lang="en-US" altLang="zh-CN" sz="2400" i="0" dirty="0"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4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群组选择符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语法：</a:t>
            </a:r>
          </a:p>
          <a:p>
            <a:pPr lvl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选择符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，选择符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，选择符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/>
              </a:rPr>
              <a:t>……</a:t>
            </a:r>
            <a:r>
              <a:rPr lang="en-US" altLang="zh-CN" dirty="0" smtClean="0">
                <a:solidFill>
                  <a:schemeClr val="bg1"/>
                </a:solidFill>
              </a:rPr>
              <a:t>{</a:t>
            </a:r>
            <a:r>
              <a:rPr lang="zh-CN" altLang="en-US" dirty="0" smtClean="0">
                <a:solidFill>
                  <a:schemeClr val="bg1"/>
                </a:solidFill>
              </a:rPr>
              <a:t>属性：属性值；</a:t>
            </a:r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en-US" altLang="zh-CN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对一组元素进行相同的样式指定，例如：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h1,h2,h3,p{font-size:12px;color:blue;}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使用逗号对选择符进行分离，对页面中使用相同样式的地方只需书写一</a:t>
            </a:r>
            <a:r>
              <a:rPr lang="zh-CN" altLang="en-US" dirty="0" smtClean="0">
                <a:solidFill>
                  <a:schemeClr val="bg1"/>
                </a:solidFill>
              </a:rPr>
              <a:t>次样式即</a:t>
            </a:r>
            <a:r>
              <a:rPr lang="zh-CN" altLang="en-US" dirty="0">
                <a:solidFill>
                  <a:schemeClr val="bg1"/>
                </a:solidFill>
              </a:rPr>
              <a:t>可，可减少代码量，改善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zh-CN" altLang="en-US" dirty="0">
                <a:solidFill>
                  <a:schemeClr val="bg1"/>
                </a:solidFill>
              </a:rPr>
              <a:t>代码的结构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Margin:0  auto;</a:t>
            </a:r>
            <a:r>
              <a:rPr lang="zh-CN" altLang="en-US" dirty="0" smtClean="0">
                <a:solidFill>
                  <a:schemeClr val="bg1"/>
                </a:solidFill>
              </a:rPr>
              <a:t>使元素居中（谁居中给谁加）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</a:rPr>
              <a:t>的基础语法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样式表的创建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基础</a:t>
            </a:r>
            <a:r>
              <a:rPr lang="zh-CN" altLang="en-US" dirty="0">
                <a:solidFill>
                  <a:schemeClr val="bg1"/>
                </a:solidFill>
              </a:rPr>
              <a:t>选择</a:t>
            </a:r>
            <a:r>
              <a:rPr lang="zh-CN" altLang="en-US" dirty="0" smtClean="0">
                <a:solidFill>
                  <a:schemeClr val="bg1"/>
                </a:solidFill>
              </a:rPr>
              <a:t>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注释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4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包含选择符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46382" y="176078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语法：父元素    子元素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/>
              </a:rPr>
              <a:t>……</a:t>
            </a:r>
            <a:r>
              <a:rPr lang="en-US" altLang="zh-CN" dirty="0" smtClean="0">
                <a:solidFill>
                  <a:schemeClr val="bg1"/>
                </a:solidFill>
              </a:rPr>
              <a:t>{</a:t>
            </a:r>
            <a:r>
              <a:rPr lang="zh-CN" altLang="en-US" dirty="0" smtClean="0">
                <a:solidFill>
                  <a:schemeClr val="bg1"/>
                </a:solidFill>
              </a:rPr>
              <a:t>属性：属性值；｝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对某个对象的子对象进行样式指定，例如：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div  </a:t>
            </a:r>
            <a:r>
              <a:rPr lang="en-US" altLang="zh-CN" dirty="0" smtClean="0">
                <a:solidFill>
                  <a:schemeClr val="bg1"/>
                </a:solidFill>
              </a:rPr>
              <a:t>a{font-size:12px;color:red;}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包含选择符指选择符组合中前一标签包含后一个标签，之间用空格空开。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利用包含选择符可以避免过多的使用</a:t>
            </a:r>
            <a:r>
              <a:rPr lang="en-US" altLang="zh-CN" dirty="0">
                <a:solidFill>
                  <a:schemeClr val="bg1"/>
                </a:solidFill>
              </a:rPr>
              <a:t>class</a:t>
            </a:r>
            <a:r>
              <a:rPr lang="zh-CN" altLang="en-US" dirty="0">
                <a:solidFill>
                  <a:schemeClr val="bg1"/>
                </a:solidFill>
              </a:rPr>
              <a:t>及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  <a:r>
              <a:rPr lang="zh-CN" altLang="en-US" dirty="0">
                <a:solidFill>
                  <a:schemeClr val="bg1"/>
                </a:solidFill>
              </a:rPr>
              <a:t>的设置，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并且直接对所需要设置的元素进行了样式设置。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包含选择符除了可以二者包含，也可以多级包含。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053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伪类选择器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伪类选择符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1679104"/>
            <a:ext cx="986921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语法 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a:link{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属性：属性值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;}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超链接的初始状态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a:visited{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属性：属性值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;}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超链接被访问后的状态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a:hover{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属性：属性值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;}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鼠标划过超链接时的状态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a:active{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属性：属性值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;}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即鼠标按下时超链接的状态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说明：</a:t>
            </a:r>
            <a:br>
              <a:rPr lang="zh-CN" altLang="en-US" dirty="0">
                <a:solidFill>
                  <a:schemeClr val="bg1"/>
                </a:solidFill>
                <a:latin typeface="+mn-ea"/>
              </a:rPr>
            </a:br>
            <a:r>
              <a:rPr lang="en-US" altLang="zh-CN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）当这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个超链接伪类选择符联合使用时，应注意他们的顺序，正常顺序为：</a:t>
            </a:r>
            <a:br>
              <a:rPr lang="zh-CN" altLang="en-US" dirty="0">
                <a:solidFill>
                  <a:schemeClr val="bg1"/>
                </a:solidFill>
                <a:latin typeface="+mn-ea"/>
              </a:rPr>
            </a:br>
            <a:r>
              <a:rPr lang="en-US" altLang="zh-CN" dirty="0">
                <a:solidFill>
                  <a:schemeClr val="bg1"/>
                </a:solidFill>
                <a:latin typeface="+mn-ea"/>
              </a:rPr>
              <a:t>a:link,a:visited,a:hover,a:active,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错误的顺序有时会使超链接的样式有些部分失效；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）为了简化代码，可以把伪类选择符中相同的声明提出来放在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选择符中；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例如：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a{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color:red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;}     a:hover{color:green;}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表示超链接的三种状态都相同，只有鼠标划过变颜色。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4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</a:rPr>
              <a:t>权重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dirty="0" smtClean="0">
                <a:solidFill>
                  <a:schemeClr val="bg1"/>
                </a:solidFill>
              </a:rPr>
              <a:t>4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位的数字来表示权重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,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权重的表达方式：如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0,0,0,0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类型选择符的权重为：</a:t>
            </a:r>
            <a:r>
              <a:rPr lang="en-US" altLang="zh-CN" sz="2400" dirty="0" smtClean="0">
                <a:solidFill>
                  <a:schemeClr val="bg1"/>
                </a:solidFill>
              </a:rPr>
              <a:t>0001 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类</a:t>
            </a:r>
            <a:r>
              <a:rPr lang="en-US" altLang="zh-CN" sz="2400" dirty="0" smtClean="0">
                <a:solidFill>
                  <a:schemeClr val="bg1"/>
                </a:solidFill>
              </a:rPr>
              <a:t>(CLASS)</a:t>
            </a:r>
            <a:r>
              <a:rPr lang="zh-CN" altLang="en-US" sz="2400" dirty="0" smtClean="0">
                <a:solidFill>
                  <a:schemeClr val="bg1"/>
                </a:solidFill>
              </a:rPr>
              <a:t>选择符的权重为：</a:t>
            </a:r>
            <a:r>
              <a:rPr lang="en-US" altLang="zh-CN" sz="2400" dirty="0" smtClean="0">
                <a:solidFill>
                  <a:schemeClr val="bg1"/>
                </a:solidFill>
              </a:rPr>
              <a:t>0010 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ID</a:t>
            </a:r>
            <a:r>
              <a:rPr lang="zh-CN" altLang="en-US" sz="2400" dirty="0" smtClean="0">
                <a:solidFill>
                  <a:schemeClr val="bg1"/>
                </a:solidFill>
              </a:rPr>
              <a:t>选择符的权重为：</a:t>
            </a:r>
            <a:r>
              <a:rPr lang="en-US" altLang="zh-CN" sz="2400" dirty="0" smtClean="0">
                <a:solidFill>
                  <a:schemeClr val="bg1"/>
                </a:solidFill>
              </a:rPr>
              <a:t>0100 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子选择符的权重为：</a:t>
            </a:r>
            <a:r>
              <a:rPr lang="en-US" altLang="zh-CN" sz="2400" dirty="0" smtClean="0">
                <a:solidFill>
                  <a:schemeClr val="bg1"/>
                </a:solidFill>
              </a:rPr>
              <a:t>0000 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属性选择符的权重为：</a:t>
            </a:r>
            <a:r>
              <a:rPr lang="en-US" altLang="zh-CN" sz="2400" dirty="0" smtClean="0">
                <a:solidFill>
                  <a:schemeClr val="bg1"/>
                </a:solidFill>
              </a:rPr>
              <a:t>0010 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伪类选择符的权重为：</a:t>
            </a:r>
            <a:r>
              <a:rPr lang="en-US" altLang="zh-CN" sz="2400" dirty="0" smtClean="0">
                <a:solidFill>
                  <a:schemeClr val="bg1"/>
                </a:solidFill>
              </a:rPr>
              <a:t>0010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伪元素选择符的权重为：</a:t>
            </a:r>
            <a:r>
              <a:rPr lang="en-US" altLang="zh-CN" sz="2400" dirty="0" smtClean="0">
                <a:solidFill>
                  <a:schemeClr val="bg1"/>
                </a:solidFill>
              </a:rPr>
              <a:t>0001 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包含选择符的权重为：包含的选择符权重值之和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内联样式的权重为：</a:t>
            </a:r>
            <a:r>
              <a:rPr lang="en-US" altLang="zh-CN" sz="2400" dirty="0" smtClean="0">
                <a:solidFill>
                  <a:schemeClr val="bg1"/>
                </a:solidFill>
              </a:rPr>
              <a:t>1000 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继承的样式的权重为：</a:t>
            </a:r>
            <a:r>
              <a:rPr lang="en-US" altLang="zh-CN" sz="2400" dirty="0" smtClean="0">
                <a:solidFill>
                  <a:schemeClr val="bg1"/>
                </a:solidFill>
              </a:rPr>
              <a:t>0000 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4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838200" y="23916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的注释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&lt;!--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注释内容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的注释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注释内容*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795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第四节：项目应用（</a:t>
            </a:r>
            <a:r>
              <a:rPr lang="en-US" altLang="zh-CN" sz="2800" dirty="0">
                <a:solidFill>
                  <a:schemeClr val="bg1"/>
                </a:solidFill>
              </a:rPr>
              <a:t>120 </a:t>
            </a:r>
            <a:r>
              <a:rPr lang="zh-CN" altLang="en-US" sz="2800" dirty="0">
                <a:solidFill>
                  <a:schemeClr val="bg1"/>
                </a:solidFill>
              </a:rPr>
              <a:t>分钟）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48146" y="1891863"/>
            <a:ext cx="8659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．卧龙控股页面 首页外围结构书写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要求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1) </a:t>
            </a:r>
            <a:r>
              <a:rPr lang="zh-CN" altLang="en-US" sz="2400" dirty="0">
                <a:solidFill>
                  <a:schemeClr val="bg1"/>
                </a:solidFill>
              </a:rPr>
              <a:t>完成页面外围结构布局及 </a:t>
            </a:r>
            <a:r>
              <a:rPr lang="en-US" altLang="zh-CN" sz="2400" dirty="0">
                <a:solidFill>
                  <a:schemeClr val="bg1"/>
                </a:solidFill>
              </a:rPr>
              <a:t>CSS </a:t>
            </a:r>
            <a:r>
              <a:rPr lang="zh-CN" altLang="en-US" sz="2400" dirty="0">
                <a:solidFill>
                  <a:schemeClr val="bg1"/>
                </a:solidFill>
              </a:rPr>
              <a:t>样式部分。 </a:t>
            </a:r>
          </a:p>
        </p:txBody>
      </p:sp>
    </p:spTree>
    <p:extLst>
      <p:ext uri="{BB962C8B-B14F-4D97-AF65-F5344CB8AC3E}">
        <p14:creationId xmlns:p14="http://schemas.microsoft.com/office/powerpoint/2010/main" val="13243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基础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1522885"/>
            <a:ext cx="105962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        CSS</a:t>
            </a:r>
            <a:r>
              <a:rPr lang="zh-CN" altLang="en-US" sz="2400" dirty="0">
                <a:solidFill>
                  <a:schemeClr val="bg1"/>
                </a:solidFill>
              </a:rPr>
              <a:t>是</a:t>
            </a:r>
            <a:r>
              <a:rPr lang="en-US" altLang="zh-CN" sz="2400" dirty="0">
                <a:solidFill>
                  <a:schemeClr val="bg1"/>
                </a:solidFill>
              </a:rPr>
              <a:t>Cascading Style Sheets</a:t>
            </a:r>
            <a:r>
              <a:rPr lang="zh-CN" altLang="en-US" sz="2400" dirty="0">
                <a:solidFill>
                  <a:schemeClr val="bg1"/>
                </a:solidFill>
              </a:rPr>
              <a:t>的缩写， 中文译作层叠样式表（简称为样式表），是</a:t>
            </a:r>
            <a:r>
              <a:rPr lang="en-US" altLang="zh-CN" sz="2400" dirty="0">
                <a:solidFill>
                  <a:schemeClr val="bg1"/>
                </a:solidFill>
              </a:rPr>
              <a:t>W3C</a:t>
            </a:r>
            <a:r>
              <a:rPr lang="zh-CN" altLang="en-US" sz="2400" dirty="0">
                <a:solidFill>
                  <a:schemeClr val="bg1"/>
                </a:solidFill>
              </a:rPr>
              <a:t>组织制定的表现标准语言，用于控制网页样式的一种标记性语言，简单说就是如何修饰网页信息的显示样式。 </a:t>
            </a:r>
          </a:p>
        </p:txBody>
      </p:sp>
      <p:sp>
        <p:nvSpPr>
          <p:cNvPr id="7" name="矩形 6"/>
          <p:cNvSpPr/>
          <p:nvPr/>
        </p:nvSpPr>
        <p:spPr>
          <a:xfrm>
            <a:off x="646382" y="3399020"/>
            <a:ext cx="7488832" cy="2245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目前推荐遵循的是</a:t>
            </a:r>
            <a:r>
              <a:rPr lang="en-US" altLang="zh-CN" sz="2400" dirty="0">
                <a:solidFill>
                  <a:schemeClr val="bg1"/>
                </a:solidFill>
              </a:rPr>
              <a:t>W3C</a:t>
            </a:r>
            <a:r>
              <a:rPr lang="zh-CN" altLang="en-US" sz="2400" dirty="0">
                <a:solidFill>
                  <a:schemeClr val="bg1"/>
                </a:solidFill>
              </a:rPr>
              <a:t>发布的</a:t>
            </a:r>
            <a:r>
              <a:rPr lang="en-US" altLang="zh-CN" sz="2400" dirty="0">
                <a:solidFill>
                  <a:schemeClr val="bg1"/>
                </a:solidFill>
              </a:rPr>
              <a:t>CSS3.0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1996</a:t>
            </a:r>
            <a:r>
              <a:rPr lang="zh-CN" altLang="en-US" sz="2400" dirty="0">
                <a:solidFill>
                  <a:schemeClr val="bg1"/>
                </a:solidFill>
              </a:rPr>
              <a:t>年由</a:t>
            </a:r>
            <a:r>
              <a:rPr lang="en-US" altLang="zh-CN" sz="2400" dirty="0">
                <a:solidFill>
                  <a:schemeClr val="bg1"/>
                </a:solidFill>
              </a:rPr>
              <a:t>w3C</a:t>
            </a:r>
            <a:r>
              <a:rPr lang="zh-CN" altLang="en-US" sz="2400" dirty="0">
                <a:solidFill>
                  <a:schemeClr val="bg1"/>
                </a:solidFill>
              </a:rPr>
              <a:t>正式推出的</a:t>
            </a:r>
            <a:r>
              <a:rPr lang="en-US" altLang="zh-CN" sz="2400" dirty="0">
                <a:solidFill>
                  <a:schemeClr val="bg1"/>
                </a:solidFill>
              </a:rPr>
              <a:t>css1.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1998</a:t>
            </a:r>
            <a:r>
              <a:rPr lang="zh-CN" altLang="en-US" sz="2400" dirty="0">
                <a:solidFill>
                  <a:schemeClr val="bg1"/>
                </a:solidFill>
              </a:rPr>
              <a:t>年由</a:t>
            </a:r>
            <a:r>
              <a:rPr lang="en-US" altLang="zh-CN" sz="2400" dirty="0">
                <a:solidFill>
                  <a:schemeClr val="bg1"/>
                </a:solidFill>
              </a:rPr>
              <a:t>w3C</a:t>
            </a:r>
            <a:r>
              <a:rPr lang="zh-CN" altLang="en-US" sz="2400" dirty="0">
                <a:solidFill>
                  <a:schemeClr val="bg1"/>
                </a:solidFill>
              </a:rPr>
              <a:t>正式推出的</a:t>
            </a:r>
            <a:r>
              <a:rPr lang="en-US" altLang="zh-CN" sz="2400" dirty="0">
                <a:solidFill>
                  <a:schemeClr val="bg1"/>
                </a:solidFill>
              </a:rPr>
              <a:t>css2.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用来表现</a:t>
            </a:r>
            <a:r>
              <a:rPr lang="en-US" altLang="zh-CN" sz="2400" dirty="0">
                <a:solidFill>
                  <a:schemeClr val="bg1"/>
                </a:solidFill>
              </a:rPr>
              <a:t>XHTML</a:t>
            </a:r>
            <a:r>
              <a:rPr lang="zh-CN" altLang="en-US" sz="2400" dirty="0">
                <a:solidFill>
                  <a:schemeClr val="bg1"/>
                </a:solidFill>
              </a:rPr>
              <a:t>或者</a:t>
            </a:r>
            <a:r>
              <a:rPr lang="en-US" altLang="zh-CN" sz="2400" dirty="0">
                <a:solidFill>
                  <a:schemeClr val="bg1"/>
                </a:solidFill>
              </a:rPr>
              <a:t>XML</a:t>
            </a:r>
            <a:r>
              <a:rPr lang="zh-CN" altLang="en-US" sz="2400" dirty="0">
                <a:solidFill>
                  <a:schemeClr val="bg1"/>
                </a:solidFill>
              </a:rPr>
              <a:t>等样式文件的计算机语言 </a:t>
            </a:r>
          </a:p>
        </p:txBody>
      </p:sp>
      <p:sp>
        <p:nvSpPr>
          <p:cNvPr id="8" name="矩形 7"/>
          <p:cNvSpPr/>
          <p:nvPr/>
        </p:nvSpPr>
        <p:spPr>
          <a:xfrm>
            <a:off x="646382" y="5792431"/>
            <a:ext cx="6680547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div{width:500px; height:100px;background:yellow;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701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</a:rPr>
              <a:t>样式表应用到</a:t>
            </a:r>
            <a:r>
              <a:rPr lang="en-US" altLang="zh-CN" sz="2800" b="1" dirty="0">
                <a:solidFill>
                  <a:schemeClr val="bg1"/>
                </a:solidFill>
              </a:rPr>
              <a:t>HTML</a:t>
            </a:r>
            <a:r>
              <a:rPr lang="zh-CN" altLang="en-US" sz="2800" b="1" dirty="0">
                <a:solidFill>
                  <a:schemeClr val="bg1"/>
                </a:solidFill>
              </a:rPr>
              <a:t>的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</a:rPr>
              <a:t>种方式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5441" y="1994843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3600" dirty="0" smtClean="0">
                <a:solidFill>
                  <a:schemeClr val="bg1"/>
                </a:solidFill>
              </a:rPr>
              <a:t>内部样式表</a:t>
            </a:r>
          </a:p>
          <a:p>
            <a:pPr lvl="1">
              <a:defRPr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用</a:t>
            </a:r>
            <a:r>
              <a:rPr lang="en-US" altLang="zh-CN" sz="3500" dirty="0" smtClean="0">
                <a:solidFill>
                  <a:schemeClr val="bg1"/>
                </a:solidFill>
              </a:rPr>
              <a:t>&lt;style type=</a:t>
            </a:r>
            <a:r>
              <a:rPr lang="en-US" altLang="zh-CN" sz="3500" dirty="0" smtClean="0">
                <a:solidFill>
                  <a:schemeClr val="bg1"/>
                </a:solidFill>
                <a:latin typeface="Arial" panose="020B0604020202020204"/>
              </a:rPr>
              <a:t>“</a:t>
            </a:r>
            <a:r>
              <a:rPr lang="en-US" altLang="zh-CN" sz="3500" dirty="0" smtClean="0">
                <a:solidFill>
                  <a:schemeClr val="bg1"/>
                </a:solidFill>
              </a:rPr>
              <a:t>text/</a:t>
            </a:r>
            <a:r>
              <a:rPr lang="en-US" altLang="zh-CN" sz="3500" dirty="0" err="1" smtClean="0">
                <a:solidFill>
                  <a:schemeClr val="bg1"/>
                </a:solidFill>
              </a:rPr>
              <a:t>css</a:t>
            </a:r>
            <a:r>
              <a:rPr lang="en-US" altLang="zh-CN" sz="3500" dirty="0" smtClean="0">
                <a:solidFill>
                  <a:schemeClr val="bg1"/>
                </a:solidFill>
                <a:latin typeface="Arial" panose="020B0604020202020204"/>
              </a:rPr>
              <a:t>”</a:t>
            </a:r>
            <a:r>
              <a:rPr lang="en-US" altLang="zh-CN" sz="3500" dirty="0" smtClean="0">
                <a:solidFill>
                  <a:schemeClr val="bg1"/>
                </a:solidFill>
              </a:rPr>
              <a:t>&gt;   &lt;/style&gt;</a:t>
            </a:r>
          </a:p>
          <a:p>
            <a:pPr marL="457200" lvl="1" indent="0">
              <a:buNone/>
              <a:defRPr/>
            </a:pPr>
            <a:r>
              <a:rPr lang="zh-CN" altLang="en-US" sz="3200" dirty="0" smtClean="0">
                <a:solidFill>
                  <a:schemeClr val="bg1"/>
                </a:solidFill>
              </a:rPr>
              <a:t>  插入到</a:t>
            </a:r>
            <a:r>
              <a:rPr lang="en-US" altLang="zh-CN" sz="3200" dirty="0" smtClean="0">
                <a:solidFill>
                  <a:schemeClr val="bg1"/>
                </a:solidFill>
              </a:rPr>
              <a:t>HTML</a:t>
            </a:r>
            <a:r>
              <a:rPr lang="zh-CN" altLang="en-US" sz="3200" dirty="0" smtClean="0">
                <a:solidFill>
                  <a:schemeClr val="bg1"/>
                </a:solidFill>
              </a:rPr>
              <a:t>文件头部</a:t>
            </a:r>
          </a:p>
          <a:p>
            <a:pPr lvl="1">
              <a:defRPr/>
            </a:pPr>
            <a:endParaRPr lang="en-US" altLang="zh-CN" sz="3200" b="1" dirty="0" smtClean="0">
              <a:solidFill>
                <a:schemeClr val="bg1"/>
              </a:solidFill>
            </a:endParaRPr>
          </a:p>
          <a:p>
            <a:pPr lvl="1">
              <a:defRPr/>
            </a:pPr>
            <a:endParaRPr lang="en-US" altLang="zh-CN" sz="3200" b="1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zh-CN" altLang="en-US" sz="3200" b="1" dirty="0" smtClean="0">
                <a:solidFill>
                  <a:schemeClr val="bg1"/>
                </a:solidFill>
              </a:rPr>
              <a:t>说明：</a:t>
            </a:r>
          </a:p>
          <a:p>
            <a:pPr lvl="2">
              <a:defRPr/>
            </a:pPr>
            <a:r>
              <a:rPr lang="zh-CN" altLang="en-US" sz="2800" b="1" dirty="0" smtClean="0">
                <a:solidFill>
                  <a:schemeClr val="bg1"/>
                </a:solidFill>
              </a:rPr>
              <a:t>内部样式表必须定义在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&lt;head&gt;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&lt;/head&gt;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之间；</a:t>
            </a:r>
          </a:p>
          <a:p>
            <a:pPr lvl="2">
              <a:defRPr/>
            </a:pPr>
            <a:r>
              <a:rPr lang="zh-CN" altLang="en-US" sz="2800" b="1" dirty="0" smtClean="0">
                <a:solidFill>
                  <a:schemeClr val="bg1"/>
                </a:solidFill>
              </a:rPr>
              <a:t>页面所有样式都可以写在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&lt;style&gt;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&lt;/style&gt;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之间。</a:t>
            </a:r>
            <a:r>
              <a:rPr lang="zh-CN" altLang="en-US" sz="2800" dirty="0" smtClean="0">
                <a:solidFill>
                  <a:schemeClr val="bg1"/>
                </a:solidFill>
              </a:rPr>
              <a:t/>
            </a:r>
            <a:br>
              <a:rPr lang="zh-CN" altLang="en-US" sz="2800" dirty="0" smtClean="0">
                <a:solidFill>
                  <a:schemeClr val="bg1"/>
                </a:solidFill>
              </a:rPr>
            </a:br>
            <a:endParaRPr lang="zh-CN" alt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701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</a:rPr>
              <a:t>样式表应用到</a:t>
            </a:r>
            <a:r>
              <a:rPr lang="en-US" altLang="zh-CN" sz="2800" b="1" dirty="0">
                <a:solidFill>
                  <a:schemeClr val="bg1"/>
                </a:solidFill>
              </a:rPr>
              <a:t>HTML</a:t>
            </a:r>
            <a:r>
              <a:rPr lang="zh-CN" altLang="en-US" sz="2800" b="1" dirty="0">
                <a:solidFill>
                  <a:schemeClr val="bg1"/>
                </a:solidFill>
              </a:rPr>
              <a:t>的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</a:rPr>
              <a:t>种方式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7375" y="1498591"/>
            <a:ext cx="11017250" cy="48475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引用外部样式表 前提需要创建一个</a:t>
            </a:r>
            <a:r>
              <a:rPr lang="en-US" altLang="zh-CN" sz="2400" dirty="0" smtClean="0">
                <a:solidFill>
                  <a:schemeClr val="bg1"/>
                </a:solidFill>
              </a:rPr>
              <a:t>CSS</a:t>
            </a:r>
            <a:r>
              <a:rPr lang="zh-CN" altLang="en-US" sz="2400" dirty="0" smtClean="0">
                <a:solidFill>
                  <a:schemeClr val="bg1"/>
                </a:solidFill>
              </a:rPr>
              <a:t>文件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链接方式：在</a:t>
            </a:r>
            <a:r>
              <a:rPr lang="en-US" altLang="zh-CN" sz="2000" dirty="0" smtClean="0">
                <a:solidFill>
                  <a:schemeClr val="bg1"/>
                </a:solidFill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</a:rPr>
              <a:t>文件头部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&lt;link </a:t>
            </a:r>
            <a:r>
              <a:rPr lang="en-US" altLang="zh-CN" dirty="0" err="1" smtClean="0">
                <a:solidFill>
                  <a:schemeClr val="bg1"/>
                </a:solidFill>
              </a:rPr>
              <a:t>rel</a:t>
            </a:r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/>
              </a:rPr>
              <a:t>“</a:t>
            </a:r>
            <a:r>
              <a:rPr lang="en-US" altLang="zh-CN" dirty="0" err="1" smtClean="0">
                <a:solidFill>
                  <a:schemeClr val="bg1"/>
                </a:solidFill>
              </a:rPr>
              <a:t>stylesheet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/>
              </a:rPr>
              <a:t>”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href</a:t>
            </a:r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/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样式表路径及全称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/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type=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/>
              </a:rPr>
              <a:t>“</a:t>
            </a:r>
            <a:r>
              <a:rPr lang="en-US" altLang="zh-CN" dirty="0" smtClean="0">
                <a:solidFill>
                  <a:schemeClr val="bg1"/>
                </a:solidFill>
              </a:rPr>
              <a:t>text/</a:t>
            </a:r>
            <a:r>
              <a:rPr lang="en-US" altLang="zh-CN" dirty="0" err="1" smtClean="0">
                <a:solidFill>
                  <a:schemeClr val="bg1"/>
                </a:solidFill>
              </a:rPr>
              <a:t>css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/>
              </a:rPr>
              <a:t>”</a:t>
            </a:r>
            <a:r>
              <a:rPr lang="en-US" altLang="zh-CN" dirty="0" smtClean="0">
                <a:solidFill>
                  <a:schemeClr val="bg1"/>
                </a:solidFill>
              </a:rPr>
              <a:t> /&gt;</a:t>
            </a:r>
          </a:p>
          <a:p>
            <a:pPr lvl="2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</a:rPr>
              <a:t>说明：</a:t>
            </a:r>
          </a:p>
          <a:p>
            <a:pPr lvl="3">
              <a:lnSpc>
                <a:spcPct val="100000"/>
              </a:lnSpc>
              <a:defRPr/>
            </a:pPr>
            <a:r>
              <a:rPr lang="en-US" altLang="zh-CN" sz="2400" dirty="0" err="1" smtClean="0">
                <a:solidFill>
                  <a:schemeClr val="bg1"/>
                </a:solidFill>
              </a:rPr>
              <a:t>rel</a:t>
            </a:r>
            <a:r>
              <a:rPr lang="en-US" altLang="zh-CN" sz="2400" dirty="0" smtClean="0">
                <a:solidFill>
                  <a:schemeClr val="bg1"/>
                </a:solidFill>
              </a:rPr>
              <a:t>=“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stylesheet</a:t>
            </a:r>
            <a:r>
              <a:rPr lang="en-US" altLang="zh-CN" sz="2400" dirty="0" smtClean="0">
                <a:solidFill>
                  <a:schemeClr val="bg1"/>
                </a:solidFill>
              </a:rPr>
              <a:t>”</a:t>
            </a:r>
            <a:r>
              <a:rPr lang="zh-CN" altLang="en-US" sz="2400" dirty="0" smtClean="0">
                <a:solidFill>
                  <a:schemeClr val="bg1"/>
                </a:solidFill>
              </a:rPr>
              <a:t>指这个</a:t>
            </a:r>
            <a:r>
              <a:rPr lang="en-US" altLang="zh-CN" sz="2400" dirty="0" smtClean="0">
                <a:solidFill>
                  <a:schemeClr val="bg1"/>
                </a:solidFill>
              </a:rPr>
              <a:t>link</a:t>
            </a:r>
            <a:r>
              <a:rPr lang="zh-CN" altLang="en-US" sz="2400" dirty="0" smtClean="0">
                <a:solidFill>
                  <a:schemeClr val="bg1"/>
                </a:solidFill>
              </a:rPr>
              <a:t>和其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href</a:t>
            </a:r>
            <a:r>
              <a:rPr lang="zh-CN" altLang="en-US" sz="2400" dirty="0" smtClean="0">
                <a:solidFill>
                  <a:schemeClr val="bg1"/>
                </a:solidFill>
              </a:rPr>
              <a:t>之间的关联样式为样式表文件。</a:t>
            </a:r>
          </a:p>
          <a:p>
            <a:pPr lvl="3">
              <a:lnSpc>
                <a:spcPct val="100000"/>
              </a:lnSpc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type= "text/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css</a:t>
            </a:r>
            <a:r>
              <a:rPr lang="en-US" altLang="zh-CN" sz="2400" dirty="0" smtClean="0">
                <a:solidFill>
                  <a:schemeClr val="bg1"/>
                </a:solidFill>
              </a:rPr>
              <a:t>"</a:t>
            </a:r>
            <a:r>
              <a:rPr lang="zh-CN" altLang="en-US" sz="2400" dirty="0" smtClean="0">
                <a:solidFill>
                  <a:schemeClr val="bg1"/>
                </a:solidFill>
              </a:rPr>
              <a:t>指文件类型是样式表文本。</a:t>
            </a:r>
          </a:p>
          <a:p>
            <a:pPr lvl="3">
              <a:lnSpc>
                <a:spcPct val="100000"/>
              </a:lnSpc>
              <a:defRPr/>
            </a:pPr>
            <a:endParaRPr lang="zh-CN" altLang="en-US" sz="2000" dirty="0" smtClean="0">
              <a:solidFill>
                <a:schemeClr val="bg1"/>
              </a:solidFill>
            </a:endParaRPr>
          </a:p>
          <a:p>
            <a:pPr marL="1371600" lvl="3" indent="0">
              <a:lnSpc>
                <a:spcPct val="100000"/>
              </a:lnSpc>
              <a:buNone/>
              <a:defRPr/>
            </a:pPr>
            <a:endParaRPr lang="zh-CN" altLang="en-US" sz="2000" dirty="0" smtClean="0">
              <a:solidFill>
                <a:schemeClr val="bg1"/>
              </a:solidFill>
            </a:endParaRPr>
          </a:p>
          <a:p>
            <a:pPr lvl="3">
              <a:lnSpc>
                <a:spcPct val="100000"/>
              </a:lnSpc>
              <a:defRPr/>
            </a:pPr>
            <a:endParaRPr lang="zh-CN" altLang="en-US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701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</a:rPr>
              <a:t>样式表应用到</a:t>
            </a:r>
            <a:r>
              <a:rPr lang="en-US" altLang="zh-CN" sz="2800" b="1" dirty="0">
                <a:solidFill>
                  <a:schemeClr val="bg1"/>
                </a:solidFill>
              </a:rPr>
              <a:t>HTML</a:t>
            </a:r>
            <a:r>
              <a:rPr lang="zh-CN" altLang="en-US" sz="2800" b="1" dirty="0">
                <a:solidFill>
                  <a:schemeClr val="bg1"/>
                </a:solidFill>
              </a:rPr>
              <a:t>的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</a:rPr>
              <a:t>种方式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7375" y="1498591"/>
            <a:ext cx="11017250" cy="48475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引用外部样式表 前提需要创建一个</a:t>
            </a:r>
            <a:r>
              <a:rPr lang="en-US" altLang="zh-CN" sz="2400" dirty="0" smtClean="0">
                <a:solidFill>
                  <a:schemeClr val="bg1"/>
                </a:solidFill>
              </a:rPr>
              <a:t>CSS</a:t>
            </a:r>
            <a:r>
              <a:rPr lang="zh-CN" altLang="en-US" sz="2400" dirty="0" smtClean="0">
                <a:solidFill>
                  <a:schemeClr val="bg1"/>
                </a:solidFill>
              </a:rPr>
              <a:t>文件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链接方式：在</a:t>
            </a:r>
            <a:r>
              <a:rPr lang="en-US" altLang="zh-CN" sz="2000" dirty="0" smtClean="0">
                <a:solidFill>
                  <a:schemeClr val="bg1"/>
                </a:solidFill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</a:rPr>
              <a:t>文件头部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&lt;link </a:t>
            </a:r>
            <a:r>
              <a:rPr lang="en-US" altLang="zh-CN" dirty="0" err="1" smtClean="0">
                <a:solidFill>
                  <a:schemeClr val="bg1"/>
                </a:solidFill>
              </a:rPr>
              <a:t>rel</a:t>
            </a:r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/>
              </a:rPr>
              <a:t>“</a:t>
            </a:r>
            <a:r>
              <a:rPr lang="en-US" altLang="zh-CN" dirty="0" err="1" smtClean="0">
                <a:solidFill>
                  <a:schemeClr val="bg1"/>
                </a:solidFill>
              </a:rPr>
              <a:t>stylesheet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/>
              </a:rPr>
              <a:t>”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href</a:t>
            </a:r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/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样式表路径及全称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/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type=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/>
              </a:rPr>
              <a:t>“</a:t>
            </a:r>
            <a:r>
              <a:rPr lang="en-US" altLang="zh-CN" dirty="0" smtClean="0">
                <a:solidFill>
                  <a:schemeClr val="bg1"/>
                </a:solidFill>
              </a:rPr>
              <a:t>text/</a:t>
            </a:r>
            <a:r>
              <a:rPr lang="en-US" altLang="zh-CN" dirty="0" err="1" smtClean="0">
                <a:solidFill>
                  <a:schemeClr val="bg1"/>
                </a:solidFill>
              </a:rPr>
              <a:t>css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/>
              </a:rPr>
              <a:t>”</a:t>
            </a:r>
            <a:r>
              <a:rPr lang="en-US" altLang="zh-CN" dirty="0" smtClean="0">
                <a:solidFill>
                  <a:schemeClr val="bg1"/>
                </a:solidFill>
              </a:rPr>
              <a:t> /&gt;</a:t>
            </a:r>
          </a:p>
          <a:p>
            <a:pPr lvl="2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</a:rPr>
              <a:t>说明：</a:t>
            </a:r>
          </a:p>
          <a:p>
            <a:pPr lvl="3">
              <a:lnSpc>
                <a:spcPct val="100000"/>
              </a:lnSpc>
              <a:defRPr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rel</a:t>
            </a:r>
            <a:r>
              <a:rPr lang="en-US" altLang="zh-CN" sz="2000" dirty="0" smtClean="0">
                <a:solidFill>
                  <a:schemeClr val="bg1"/>
                </a:solidFill>
              </a:rPr>
              <a:t>=“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stylesheet</a:t>
            </a:r>
            <a:r>
              <a:rPr lang="en-US" altLang="zh-CN" sz="2000" dirty="0" smtClean="0">
                <a:solidFill>
                  <a:schemeClr val="bg1"/>
                </a:solidFill>
              </a:rPr>
              <a:t>”</a:t>
            </a:r>
            <a:r>
              <a:rPr lang="zh-CN" altLang="en-US" sz="2000" dirty="0" smtClean="0">
                <a:solidFill>
                  <a:schemeClr val="bg1"/>
                </a:solidFill>
              </a:rPr>
              <a:t>指这个</a:t>
            </a:r>
            <a:r>
              <a:rPr lang="en-US" altLang="zh-CN" sz="2000" dirty="0" smtClean="0">
                <a:solidFill>
                  <a:schemeClr val="bg1"/>
                </a:solidFill>
              </a:rPr>
              <a:t>link</a:t>
            </a:r>
            <a:r>
              <a:rPr lang="zh-CN" altLang="en-US" sz="2000" dirty="0" smtClean="0">
                <a:solidFill>
                  <a:schemeClr val="bg1"/>
                </a:solidFill>
              </a:rPr>
              <a:t>和其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href</a:t>
            </a:r>
            <a:r>
              <a:rPr lang="zh-CN" altLang="en-US" sz="2000" dirty="0" smtClean="0">
                <a:solidFill>
                  <a:schemeClr val="bg1"/>
                </a:solidFill>
              </a:rPr>
              <a:t>之间的关联样式为样式表文件。</a:t>
            </a:r>
          </a:p>
          <a:p>
            <a:pPr lvl="3">
              <a:lnSpc>
                <a:spcPct val="100000"/>
              </a:lnSpc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type= "text/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css</a:t>
            </a:r>
            <a:r>
              <a:rPr lang="en-US" altLang="zh-CN" sz="2000" dirty="0" smtClean="0">
                <a:solidFill>
                  <a:schemeClr val="bg1"/>
                </a:solidFill>
              </a:rPr>
              <a:t>"</a:t>
            </a:r>
            <a:r>
              <a:rPr lang="zh-CN" altLang="en-US" sz="2000" dirty="0" smtClean="0">
                <a:solidFill>
                  <a:schemeClr val="bg1"/>
                </a:solidFill>
              </a:rPr>
              <a:t>指文件类型是样式表文本。</a:t>
            </a:r>
          </a:p>
          <a:p>
            <a:pPr lvl="3">
              <a:lnSpc>
                <a:spcPct val="100000"/>
              </a:lnSpc>
              <a:defRPr/>
            </a:pPr>
            <a:endParaRPr lang="zh-CN" altLang="en-US" sz="20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altLang="zh-CN" sz="2655" dirty="0" smtClean="0">
                <a:solidFill>
                  <a:schemeClr val="bg1"/>
                </a:solidFill>
              </a:rPr>
              <a:t>2.&lt;style type=”text/</a:t>
            </a:r>
            <a:r>
              <a:rPr lang="en-US" altLang="zh-CN" sz="2655" dirty="0" err="1" smtClean="0">
                <a:solidFill>
                  <a:schemeClr val="bg1"/>
                </a:solidFill>
              </a:rPr>
              <a:t>css</a:t>
            </a:r>
            <a:r>
              <a:rPr lang="en-US" altLang="zh-CN" sz="2655" dirty="0" smtClean="0">
                <a:solidFill>
                  <a:schemeClr val="bg1"/>
                </a:solidFill>
              </a:rPr>
              <a:t>”&gt;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altLang="zh-CN" sz="2655" dirty="0" smtClean="0">
                <a:solidFill>
                  <a:schemeClr val="bg1"/>
                </a:solidFill>
              </a:rPr>
              <a:t>           @import  </a:t>
            </a:r>
            <a:r>
              <a:rPr lang="en-US" altLang="zh-CN" sz="2655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2655" dirty="0" smtClean="0">
                <a:solidFill>
                  <a:schemeClr val="bg1"/>
                </a:solidFill>
              </a:rPr>
              <a:t>(</a:t>
            </a:r>
            <a:r>
              <a:rPr lang="zh-CN" altLang="en-US" sz="2650" dirty="0" smtClean="0">
                <a:solidFill>
                  <a:schemeClr val="bg1"/>
                </a:solidFill>
                <a:sym typeface="+mn-ea"/>
              </a:rPr>
              <a:t>样式表路径及全称</a:t>
            </a:r>
            <a:r>
              <a:rPr lang="en-US" altLang="zh-CN" sz="2655" dirty="0" smtClean="0">
                <a:solidFill>
                  <a:schemeClr val="bg1"/>
                </a:solidFill>
              </a:rPr>
              <a:t>);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altLang="zh-CN" sz="2655" dirty="0" smtClean="0">
                <a:solidFill>
                  <a:schemeClr val="bg1"/>
                </a:solidFill>
              </a:rPr>
              <a:t>   &lt;/style&gt;</a:t>
            </a:r>
          </a:p>
          <a:p>
            <a:pPr marL="1371600" lvl="3" indent="0">
              <a:lnSpc>
                <a:spcPct val="100000"/>
              </a:lnSpc>
              <a:buNone/>
              <a:defRPr/>
            </a:pPr>
            <a:endParaRPr lang="zh-CN" altLang="en-US" sz="2000" dirty="0" smtClean="0">
              <a:solidFill>
                <a:schemeClr val="bg1"/>
              </a:solidFill>
            </a:endParaRPr>
          </a:p>
          <a:p>
            <a:pPr lvl="3">
              <a:lnSpc>
                <a:spcPct val="100000"/>
              </a:lnSpc>
              <a:defRPr/>
            </a:pPr>
            <a:endParaRPr lang="zh-CN" alt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704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*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link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  <a:latin typeface="+mj-ea"/>
              </a:rPr>
              <a:t>import</a:t>
            </a:r>
            <a:r>
              <a:rPr lang="zh-CN" altLang="en-US" sz="2800" dirty="0">
                <a:solidFill>
                  <a:schemeClr val="bg1"/>
                </a:solidFill>
                <a:latin typeface="+mj-ea"/>
              </a:rPr>
              <a:t>导入外部样式的区别</a:t>
            </a:r>
            <a:r>
              <a:rPr lang="zh-CN" altLang="en-US" sz="2800" dirty="0" smtClean="0">
                <a:solidFill>
                  <a:schemeClr val="bg1"/>
                </a:solidFill>
                <a:latin typeface="+mj-ea"/>
              </a:rPr>
              <a:t>：</a:t>
            </a:r>
            <a:endParaRPr lang="en-US" altLang="zh-CN" sz="28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46382" y="1059238"/>
            <a:ext cx="103691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差别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：老祖宗的差别：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link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属于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XHTML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标签，而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@import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完全是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提供的一种方式。 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link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标签除了可以加载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外，还可以做很多其它的事情，比如定义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RSS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，定义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rel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连接属性等，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@import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就只能加载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差别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：加载顺序的差别：当一个页面被加载的时候（就是被浏览者浏览的时候），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link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引用的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会同时被加载，而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@import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引用的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CSS 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会等到页面全部被下载完再被加载。所以有时候浏览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@import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加载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的页面时开始会没有样式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差别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：兼容性的差别。：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@import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是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CSS2.1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提出的，所以老的浏览器不支持，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@import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只在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IE5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以上的才能识识别，而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link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标签无此问题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差别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：使用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dom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控制样式时的差别：当使用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javascript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控制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dom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去改变样式的时候，只能使用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link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标签，因为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@import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不是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dom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可以控制的</a:t>
            </a:r>
            <a:r>
              <a:rPr lang="en-US" altLang="zh-CN" sz="240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701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内联样式表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762000" y="2137700"/>
            <a:ext cx="975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内联样式表（行间样式，行内样式，嵌入式样式）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语法：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&lt;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标签    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style="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属性：属性值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;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属性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属性值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;"&gt;&lt;/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标签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99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701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样式表的作用域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46382" y="2137701"/>
            <a:ext cx="10661698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行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内样式的作用域是当前标签，内部样式的作用域 是当前文件，外部样式表的作用域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是所有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关联的所有文件。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样式表的优先级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内嵌样式表的优先级别最高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内部样式表和外部样式表的优先级跟他们的先后顺序有关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1512</Words>
  <Application>Microsoft Office PowerPoint</Application>
  <PresentationFormat>宽屏</PresentationFormat>
  <Paragraphs>241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黑体</vt:lpstr>
      <vt:lpstr>宋体</vt:lpstr>
      <vt:lpstr>微软雅黑</vt:lpstr>
      <vt:lpstr>Arial</vt:lpstr>
      <vt:lpstr>Calibri</vt:lpstr>
      <vt:lpstr>Calibri Light</vt:lpstr>
      <vt:lpstr>Tahoma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SkyUser</cp:lastModifiedBy>
  <cp:revision>122</cp:revision>
  <dcterms:created xsi:type="dcterms:W3CDTF">2015-08-05T01:47:00Z</dcterms:created>
  <dcterms:modified xsi:type="dcterms:W3CDTF">2018-04-12T03:14:09Z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2052-10.1.0.6560</vt:lpwstr>
  </property>
</Properties>
</file>