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0" r:id="rId2"/>
    <p:sldId id="295" r:id="rId3"/>
    <p:sldId id="324" r:id="rId4"/>
    <p:sldId id="325" r:id="rId5"/>
    <p:sldId id="326" r:id="rId6"/>
    <p:sldId id="323" r:id="rId7"/>
    <p:sldId id="316" r:id="rId8"/>
    <p:sldId id="317" r:id="rId9"/>
    <p:sldId id="339" r:id="rId10"/>
    <p:sldId id="318" r:id="rId11"/>
    <p:sldId id="329" r:id="rId12"/>
    <p:sldId id="330" r:id="rId13"/>
    <p:sldId id="335" r:id="rId14"/>
    <p:sldId id="337" r:id="rId15"/>
    <p:sldId id="338" r:id="rId16"/>
    <p:sldId id="336" r:id="rId17"/>
    <p:sldId id="340" r:id="rId18"/>
    <p:sldId id="2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2607" autoAdjust="0"/>
  </p:normalViewPr>
  <p:slideViewPr>
    <p:cSldViewPr snapToGrid="0">
      <p:cViewPr varScale="1">
        <p:scale>
          <a:sx n="59" d="100"/>
          <a:sy n="59" d="100"/>
        </p:scale>
        <p:origin x="154" y="34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C350-6EB7-448E-BDFA-536CA11B384C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3AAB4-F83B-4C97-920F-D5DAF7C5B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2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AAB4-F83B-4C97-920F-D5DAF7C5B8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9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11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50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12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13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0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14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4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15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3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16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9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2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4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3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1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4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5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7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6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9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7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CSS</a:t>
            </a:r>
            <a:r>
              <a:rPr lang="zh-CN" altLang="en-US" dirty="0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  </a:t>
            </a:r>
            <a:r>
              <a:rPr lang="en-GB" altLang="zh-CN" dirty="0" smtClean="0">
                <a:latin typeface="Arial" panose="020B0604020202020204" pitchFamily="34" charset="0"/>
              </a:rPr>
              <a:t>selector{</a:t>
            </a:r>
            <a:r>
              <a:rPr lang="en-GB" altLang="zh-CN" dirty="0" err="1" smtClean="0">
                <a:latin typeface="Arial" panose="020B0604020202020204" pitchFamily="34" charset="0"/>
              </a:rPr>
              <a:t>property:value</a:t>
            </a:r>
            <a:r>
              <a:rPr lang="en-GB" altLang="zh-CN" dirty="0" smtClean="0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zh-CN" altLang="en-GB" dirty="0" smtClean="0">
                <a:latin typeface="Arial" panose="020B0604020202020204" pitchFamily="34" charset="0"/>
              </a:rPr>
              <a:t>选择符</a:t>
            </a:r>
            <a:r>
              <a:rPr lang="en-GB" altLang="zh-CN" dirty="0" smtClean="0">
                <a:latin typeface="Arial" panose="020B0604020202020204" pitchFamily="34" charset="0"/>
              </a:rPr>
              <a:t>{</a:t>
            </a:r>
            <a:r>
              <a:rPr lang="zh-CN" altLang="en-GB" dirty="0" smtClean="0">
                <a:latin typeface="Arial" panose="020B0604020202020204" pitchFamily="34" charset="0"/>
              </a:rPr>
              <a:t>声明语名</a:t>
            </a:r>
            <a:r>
              <a:rPr lang="en-GB" altLang="zh-CN" dirty="0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dirty="0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dirty="0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dirty="0" smtClean="0">
                <a:latin typeface="Arial" panose="020B0604020202020204" pitchFamily="34" charset="0"/>
              </a:rPr>
              <a:t>CSS</a:t>
            </a:r>
            <a:r>
              <a:rPr lang="zh-CN" altLang="en-GB" dirty="0" smtClean="0">
                <a:latin typeface="Arial" panose="020B0604020202020204" pitchFamily="34" charset="0"/>
              </a:rPr>
              <a:t>的核心。</a:t>
            </a:r>
            <a:r>
              <a:rPr lang="en-GB" altLang="zh-CN" dirty="0" smtClean="0">
                <a:latin typeface="Arial" panose="020B0604020202020204" pitchFamily="34" charset="0"/>
              </a:rPr>
              <a:t>CSS2</a:t>
            </a:r>
            <a:r>
              <a:rPr lang="zh-CN" altLang="en-GB" dirty="0" smtClean="0">
                <a:latin typeface="Arial" panose="020B0604020202020204" pitchFamily="34" charset="0"/>
              </a:rPr>
              <a:t>提供的</a:t>
            </a:r>
            <a:r>
              <a:rPr lang="en-GB" altLang="zh-CN" dirty="0" smtClean="0">
                <a:latin typeface="Arial" panose="020B0604020202020204" pitchFamily="34" charset="0"/>
              </a:rPr>
              <a:t>150</a:t>
            </a:r>
            <a:r>
              <a:rPr lang="zh-CN" altLang="en-GB" dirty="0" smtClean="0">
                <a:latin typeface="Arial" panose="020B0604020202020204" pitchFamily="34" charset="0"/>
              </a:rPr>
              <a:t>多种属性。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74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8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CAD4B9-85D6-411B-8CC9-C400BDD75DE4}" type="slidenum">
              <a:rPr lang="zh-CN" altLang="en-US" baseline="0"/>
              <a:t>10</a:t>
            </a:fld>
            <a:endParaRPr lang="en-US" altLang="zh-CN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CSS</a:t>
            </a:r>
            <a:r>
              <a:rPr lang="zh-CN" altLang="en-US" smtClean="0">
                <a:latin typeface="Arial" panose="020B0604020202020204" pitchFamily="34" charset="0"/>
              </a:rPr>
              <a:t>样式的基本语法：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en-GB" altLang="zh-CN" smtClean="0">
                <a:latin typeface="Arial" panose="020B0604020202020204" pitchFamily="34" charset="0"/>
              </a:rPr>
              <a:t>selector{property:value}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</a:t>
            </a:r>
            <a:r>
              <a:rPr lang="en-GB" altLang="zh-CN" smtClean="0">
                <a:latin typeface="Arial" panose="020B0604020202020204" pitchFamily="34" charset="0"/>
              </a:rPr>
              <a:t>{</a:t>
            </a:r>
            <a:r>
              <a:rPr lang="zh-CN" altLang="en-GB" smtClean="0">
                <a:latin typeface="Arial" panose="020B0604020202020204" pitchFamily="34" charset="0"/>
              </a:rPr>
              <a:t>声明语名</a:t>
            </a:r>
            <a:r>
              <a:rPr lang="en-GB" altLang="zh-CN" smtClean="0">
                <a:latin typeface="Arial" panose="020B0604020202020204" pitchFamily="34" charset="0"/>
              </a:rPr>
              <a:t>;}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选择符：表示要定义样式的对象，可以是元素本身，也可以是一类元素或指定名称的元素。</a:t>
            </a:r>
          </a:p>
          <a:p>
            <a:pPr eaLnBrk="1" hangingPunct="1"/>
            <a:r>
              <a:rPr lang="zh-CN" altLang="en-GB" smtClean="0">
                <a:latin typeface="Arial" panose="020B0604020202020204" pitchFamily="34" charset="0"/>
              </a:rPr>
              <a:t>声明语句：由属性和属性值构成，是具体的样式的设定，它是</a:t>
            </a:r>
            <a:r>
              <a:rPr lang="en-GB" altLang="zh-CN" smtClean="0">
                <a:latin typeface="Arial" panose="020B0604020202020204" pitchFamily="34" charset="0"/>
              </a:rPr>
              <a:t>CSS</a:t>
            </a:r>
            <a:r>
              <a:rPr lang="zh-CN" altLang="en-GB" smtClean="0">
                <a:latin typeface="Arial" panose="020B0604020202020204" pitchFamily="34" charset="0"/>
              </a:rPr>
              <a:t>的核心。</a:t>
            </a:r>
            <a:r>
              <a:rPr lang="en-GB" altLang="zh-CN" smtClean="0">
                <a:latin typeface="Arial" panose="020B0604020202020204" pitchFamily="34" charset="0"/>
              </a:rPr>
              <a:t>CSS2</a:t>
            </a:r>
            <a:r>
              <a:rPr lang="zh-CN" altLang="en-GB" smtClean="0">
                <a:latin typeface="Arial" panose="020B0604020202020204" pitchFamily="34" charset="0"/>
              </a:rPr>
              <a:t>提供的</a:t>
            </a:r>
            <a:r>
              <a:rPr lang="en-GB" altLang="zh-CN" smtClean="0">
                <a:latin typeface="Arial" panose="020B0604020202020204" pitchFamily="34" charset="0"/>
              </a:rPr>
              <a:t>150</a:t>
            </a:r>
            <a:r>
              <a:rPr lang="zh-CN" altLang="en-GB" smtClean="0">
                <a:latin typeface="Arial" panose="020B0604020202020204" pitchFamily="34" charset="0"/>
              </a:rPr>
              <a:t>多种属性。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3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70629" y="15491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盒子模型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02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盒模型的补充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382" y="18768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margin</a:t>
            </a:r>
            <a:r>
              <a:rPr lang="zh-CN" altLang="en-US" sz="2400" dirty="0" smtClean="0">
                <a:solidFill>
                  <a:schemeClr val="bg1"/>
                </a:solidFill>
              </a:rPr>
              <a:t>总是透明的，</a:t>
            </a:r>
            <a:r>
              <a:rPr lang="en-US" altLang="zh-CN" sz="2400" dirty="0" smtClean="0">
                <a:solidFill>
                  <a:schemeClr val="bg1"/>
                </a:solidFill>
              </a:rPr>
              <a:t>padding</a:t>
            </a:r>
            <a:r>
              <a:rPr lang="zh-CN" altLang="en-US" sz="2400" dirty="0" smtClean="0">
                <a:solidFill>
                  <a:schemeClr val="bg1"/>
                </a:solidFill>
              </a:rPr>
              <a:t>也是透明的，但</a:t>
            </a:r>
            <a:r>
              <a:rPr lang="en-US" altLang="zh-CN" sz="2400" dirty="0" smtClean="0">
                <a:solidFill>
                  <a:schemeClr val="bg1"/>
                </a:solidFill>
              </a:rPr>
              <a:t>padding</a:t>
            </a:r>
            <a:r>
              <a:rPr lang="zh-CN" altLang="en-US" sz="2400" dirty="0" smtClean="0">
                <a:solidFill>
                  <a:schemeClr val="bg1"/>
                </a:solidFill>
              </a:rPr>
              <a:t>受背景影响，能够显示背景色或背景图。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margin</a:t>
            </a:r>
            <a:r>
              <a:rPr lang="zh-CN" altLang="en-US" sz="2400" dirty="0" smtClean="0">
                <a:solidFill>
                  <a:schemeClr val="bg1"/>
                </a:solidFill>
              </a:rPr>
              <a:t>可以定义负值，但</a:t>
            </a:r>
            <a:r>
              <a:rPr lang="en-US" altLang="zh-CN" sz="2400" dirty="0" smtClean="0">
                <a:solidFill>
                  <a:schemeClr val="bg1"/>
                </a:solidFill>
              </a:rPr>
              <a:t>border</a:t>
            </a:r>
            <a:r>
              <a:rPr lang="zh-CN" altLang="en-US" sz="2400" dirty="0" smtClean="0">
                <a:solidFill>
                  <a:schemeClr val="bg1"/>
                </a:solidFill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</a:rPr>
              <a:t>padding</a:t>
            </a:r>
            <a:r>
              <a:rPr lang="zh-CN" altLang="en-US" sz="2400" dirty="0" smtClean="0">
                <a:solidFill>
                  <a:schemeClr val="bg1"/>
                </a:solidFill>
              </a:rPr>
              <a:t>不支持负值。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margin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border</a:t>
            </a:r>
            <a:r>
              <a:rPr lang="zh-CN" altLang="en-US" sz="2400" dirty="0" smtClean="0">
                <a:solidFill>
                  <a:schemeClr val="bg1"/>
                </a:solidFill>
              </a:rPr>
              <a:t>、和</a:t>
            </a:r>
            <a:r>
              <a:rPr lang="en-US" altLang="zh-CN" sz="2400" dirty="0" smtClean="0">
                <a:solidFill>
                  <a:schemeClr val="bg1"/>
                </a:solidFill>
              </a:rPr>
              <a:t>padding</a:t>
            </a:r>
            <a:r>
              <a:rPr lang="zh-CN" altLang="en-US" sz="2400" dirty="0" smtClean="0">
                <a:solidFill>
                  <a:schemeClr val="bg1"/>
                </a:solidFill>
              </a:rPr>
              <a:t>都是可选的，它们默认值为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。我们可以单独定义一边或统一定义盒子四边的属性值。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如果需要，每一条可见边框都可以定义不同的宽度，但前提是要定义</a:t>
            </a:r>
            <a:r>
              <a:rPr lang="en-US" altLang="zh-CN" sz="2400" dirty="0" smtClean="0">
                <a:solidFill>
                  <a:schemeClr val="bg1"/>
                </a:solidFill>
              </a:rPr>
              <a:t>border-style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属性为可见样式。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每一个盒子所占页面区域的宽度和高度等于</a:t>
            </a:r>
            <a:r>
              <a:rPr lang="en-US" altLang="zh-CN" sz="2400" dirty="0" smtClean="0">
                <a:solidFill>
                  <a:schemeClr val="bg1"/>
                </a:solidFill>
              </a:rPr>
              <a:t>margin</a:t>
            </a:r>
            <a:r>
              <a:rPr lang="zh-CN" altLang="en-US" sz="2400" dirty="0" smtClean="0">
                <a:solidFill>
                  <a:schemeClr val="bg1"/>
                </a:solidFill>
              </a:rPr>
              <a:t>外沿的宽度和高度。盒子的大小并不总是内容区域的大小。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浏览器窗口是所有元素的根元素，也就是说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是最大的盒子，也有浏览器把</a:t>
            </a:r>
            <a:r>
              <a:rPr lang="en-US" altLang="zh-CN" sz="2400" dirty="0" smtClean="0">
                <a:solidFill>
                  <a:schemeClr val="bg1"/>
                </a:solidFill>
              </a:rPr>
              <a:t>body</a:t>
            </a:r>
            <a:r>
              <a:rPr lang="zh-CN" altLang="en-US" sz="2400" dirty="0" smtClean="0">
                <a:solidFill>
                  <a:schemeClr val="bg1"/>
                </a:solidFill>
              </a:rPr>
              <a:t>看作是最大的盒子。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02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8"/>
            <a:ext cx="455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盒</a:t>
            </a:r>
            <a:r>
              <a:rPr lang="zh-CN" altLang="en-US" sz="2800" dirty="0" smtClean="0">
                <a:solidFill>
                  <a:schemeClr val="bg1"/>
                </a:solidFill>
              </a:rPr>
              <a:t>模型的尺寸：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25470" y="1815456"/>
            <a:ext cx="896461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盒子的实际大小（公式）：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宽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左右</a:t>
            </a:r>
            <a:r>
              <a:rPr lang="en-US" altLang="zh-CN" dirty="0" smtClean="0">
                <a:solidFill>
                  <a:schemeClr val="bg1"/>
                </a:solidFill>
              </a:rPr>
              <a:t>margin+</a:t>
            </a:r>
            <a:r>
              <a:rPr lang="zh-CN" altLang="en-US" dirty="0" smtClean="0">
                <a:solidFill>
                  <a:schemeClr val="bg1"/>
                </a:solidFill>
              </a:rPr>
              <a:t>左右</a:t>
            </a:r>
            <a:r>
              <a:rPr lang="en-US" altLang="zh-CN" dirty="0" smtClean="0">
                <a:solidFill>
                  <a:schemeClr val="bg1"/>
                </a:solidFill>
              </a:rPr>
              <a:t>border+</a:t>
            </a:r>
            <a:r>
              <a:rPr lang="zh-CN" altLang="en-US" dirty="0" smtClean="0">
                <a:solidFill>
                  <a:schemeClr val="bg1"/>
                </a:solidFill>
              </a:rPr>
              <a:t>左右</a:t>
            </a:r>
            <a:r>
              <a:rPr lang="en-US" altLang="zh-CN" dirty="0" err="1" smtClean="0">
                <a:solidFill>
                  <a:schemeClr val="bg1"/>
                </a:solidFill>
              </a:rPr>
              <a:t>padding+width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高 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上下</a:t>
            </a:r>
            <a:r>
              <a:rPr lang="en-US" altLang="zh-CN" dirty="0" smtClean="0">
                <a:solidFill>
                  <a:schemeClr val="bg1"/>
                </a:solidFill>
              </a:rPr>
              <a:t>margin+</a:t>
            </a:r>
            <a:r>
              <a:rPr lang="zh-CN" altLang="en-US" dirty="0" smtClean="0">
                <a:solidFill>
                  <a:schemeClr val="bg1"/>
                </a:solidFill>
              </a:rPr>
              <a:t>上下</a:t>
            </a:r>
            <a:r>
              <a:rPr lang="en-US" altLang="zh-CN" dirty="0" smtClean="0">
                <a:solidFill>
                  <a:schemeClr val="bg1"/>
                </a:solidFill>
              </a:rPr>
              <a:t>border+</a:t>
            </a:r>
            <a:r>
              <a:rPr lang="zh-CN" altLang="en-US" dirty="0" smtClean="0">
                <a:solidFill>
                  <a:schemeClr val="bg1"/>
                </a:solidFill>
              </a:rPr>
              <a:t>上下</a:t>
            </a:r>
            <a:r>
              <a:rPr lang="en-US" altLang="zh-CN" dirty="0" err="1" smtClean="0">
                <a:solidFill>
                  <a:schemeClr val="bg1"/>
                </a:solidFill>
              </a:rPr>
              <a:t>padding+height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例如：一个盒子的 </a:t>
            </a:r>
            <a:r>
              <a:rPr lang="en-US" altLang="zh-CN" dirty="0" smtClean="0">
                <a:solidFill>
                  <a:schemeClr val="bg1"/>
                </a:solidFill>
              </a:rPr>
              <a:t>margin </a:t>
            </a:r>
            <a:r>
              <a:rPr lang="zh-CN" altLang="en-US" dirty="0" smtClean="0">
                <a:solidFill>
                  <a:schemeClr val="bg1"/>
                </a:solidFill>
              </a:rPr>
              <a:t>为 </a:t>
            </a:r>
            <a:r>
              <a:rPr lang="en-US" altLang="zh-CN" dirty="0" smtClean="0">
                <a:solidFill>
                  <a:schemeClr val="bg1"/>
                </a:solidFill>
              </a:rPr>
              <a:t>20px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border </a:t>
            </a:r>
            <a:r>
              <a:rPr lang="zh-CN" altLang="en-US" dirty="0" smtClean="0">
                <a:solidFill>
                  <a:schemeClr val="bg1"/>
                </a:solidFill>
              </a:rPr>
              <a:t>为 </a:t>
            </a:r>
            <a:r>
              <a:rPr lang="en-US" altLang="zh-CN" dirty="0" smtClean="0">
                <a:solidFill>
                  <a:schemeClr val="bg1"/>
                </a:solidFill>
              </a:rPr>
              <a:t>1px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padding </a:t>
            </a:r>
            <a:r>
              <a:rPr lang="zh-CN" altLang="en-US" dirty="0" smtClean="0">
                <a:solidFill>
                  <a:schemeClr val="bg1"/>
                </a:solidFill>
              </a:rPr>
              <a:t>为 </a:t>
            </a:r>
            <a:r>
              <a:rPr lang="en-US" altLang="zh-CN" dirty="0" smtClean="0">
                <a:solidFill>
                  <a:schemeClr val="bg1"/>
                </a:solidFill>
              </a:rPr>
              <a:t>10px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content </a:t>
            </a:r>
            <a:r>
              <a:rPr lang="zh-CN" altLang="en-US" dirty="0" smtClean="0">
                <a:solidFill>
                  <a:schemeClr val="bg1"/>
                </a:solidFill>
              </a:rPr>
              <a:t>的宽为 </a:t>
            </a:r>
            <a:r>
              <a:rPr lang="en-US" altLang="zh-CN" dirty="0" smtClean="0">
                <a:solidFill>
                  <a:schemeClr val="bg1"/>
                </a:solidFill>
              </a:rPr>
              <a:t>200px</a:t>
            </a:r>
            <a:r>
              <a:rPr lang="zh-CN" altLang="en-US" dirty="0" smtClean="0">
                <a:solidFill>
                  <a:schemeClr val="bg1"/>
                </a:solidFill>
              </a:rPr>
              <a:t>、高为 </a:t>
            </a:r>
            <a:r>
              <a:rPr lang="en-US" altLang="zh-CN" dirty="0" smtClean="0">
                <a:solidFill>
                  <a:schemeClr val="bg1"/>
                </a:solidFill>
              </a:rPr>
              <a:t>50px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宽</a:t>
            </a:r>
            <a:r>
              <a:rPr lang="en-US" altLang="zh-CN" dirty="0" smtClean="0">
                <a:solidFill>
                  <a:schemeClr val="bg1"/>
                </a:solidFill>
              </a:rPr>
              <a:t>=margin*2 + border*2 + padding*2 + </a:t>
            </a:r>
            <a:r>
              <a:rPr lang="en-US" altLang="zh-CN" dirty="0" err="1">
                <a:solidFill>
                  <a:schemeClr val="bg1"/>
                </a:solidFill>
              </a:rPr>
              <a:t>content.width</a:t>
            </a:r>
            <a:endParaRPr lang="en-US" altLang="zh-CN" dirty="0">
              <a:solidFill>
                <a:schemeClr val="bg1"/>
              </a:solidFill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= 20*2 + 1*2 + 10*2 +200 = 262px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高</a:t>
            </a:r>
            <a:r>
              <a:rPr lang="en-US" altLang="zh-CN" dirty="0" smtClean="0">
                <a:solidFill>
                  <a:schemeClr val="bg1"/>
                </a:solidFill>
              </a:rPr>
              <a:t>=margin*2 + border*2 + padding*2 + </a:t>
            </a:r>
            <a:r>
              <a:rPr lang="en-US" altLang="zh-CN" dirty="0" err="1" smtClean="0">
                <a:solidFill>
                  <a:schemeClr val="bg1"/>
                </a:solidFill>
              </a:rPr>
              <a:t>content.height</a:t>
            </a:r>
            <a:r>
              <a:rPr lang="en-US" altLang="zh-CN" dirty="0" smtClean="0">
                <a:solidFill>
                  <a:schemeClr val="bg1"/>
                </a:solidFill>
              </a:rPr>
              <a:t> = 20*2 + 1*2 +10*2 + 50 = 112px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02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8"/>
            <a:ext cx="546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Margin-top</a:t>
            </a:r>
            <a:r>
              <a:rPr lang="zh-CN" altLang="en-US" sz="2800" dirty="0" smtClean="0">
                <a:solidFill>
                  <a:schemeClr val="bg1"/>
                </a:solidFill>
              </a:rPr>
              <a:t>的解决办法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731" y="2070173"/>
            <a:ext cx="9266490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1)</a:t>
            </a:r>
            <a:r>
              <a:rPr lang="zh-CN" altLang="en-US" sz="2400" dirty="0">
                <a:solidFill>
                  <a:schemeClr val="bg1"/>
                </a:solidFill>
              </a:rPr>
              <a:t>给父元素添加</a:t>
            </a:r>
            <a:r>
              <a:rPr lang="en-US" altLang="zh-CN" sz="2400" dirty="0" err="1">
                <a:solidFill>
                  <a:schemeClr val="bg1"/>
                </a:solidFill>
              </a:rPr>
              <a:t>overflow:hidden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2)</a:t>
            </a:r>
            <a:r>
              <a:rPr lang="zh-CN" altLang="en-US" sz="2400" dirty="0">
                <a:solidFill>
                  <a:schemeClr val="bg1"/>
                </a:solidFill>
              </a:rPr>
              <a:t>给父元素添加盒模型相关属性（</a:t>
            </a:r>
            <a:r>
              <a:rPr lang="en-US" altLang="zh-CN" sz="2400" dirty="0">
                <a:solidFill>
                  <a:schemeClr val="bg1"/>
                </a:solidFill>
              </a:rPr>
              <a:t>border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3)</a:t>
            </a:r>
            <a:r>
              <a:rPr lang="zh-CN" altLang="en-US" sz="2400" dirty="0">
                <a:solidFill>
                  <a:schemeClr val="bg1"/>
                </a:solidFill>
              </a:rPr>
              <a:t>给其中一个元素浮动</a:t>
            </a:r>
          </a:p>
        </p:txBody>
      </p:sp>
    </p:spTree>
    <p:extLst>
      <p:ext uri="{BB962C8B-B14F-4D97-AF65-F5344CB8AC3E}">
        <p14:creationId xmlns:p14="http://schemas.microsoft.com/office/powerpoint/2010/main" val="38023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02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关于溢出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479376" y="1744834"/>
            <a:ext cx="11233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、溢出属性（容器的）</a:t>
            </a:r>
          </a:p>
          <a:p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overflow:visible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/hidden(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隐藏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)/scroll/auto(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自动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)/inherit;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 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visible: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默认值，内容不会被修剪，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会呈现在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元素框之外；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hidden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：内容会被修剪，并且其余内容是不可见的；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scroll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：内容会被修剪，但是浏览器会显示滚动条，以便查看其余的内容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auto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：如果内容被修剪，则浏览器会显示滚动条，以便查看其他的内容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;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43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02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关于溢出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8" name="矩形 7"/>
          <p:cNvSpPr/>
          <p:nvPr/>
        </p:nvSpPr>
        <p:spPr>
          <a:xfrm>
            <a:off x="646382" y="1632859"/>
            <a:ext cx="1080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、空余空间</a:t>
            </a:r>
          </a:p>
          <a:p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white-space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normal/pre/</a:t>
            </a:r>
            <a:r>
              <a:rPr lang="en-US" altLang="zh-CN" sz="2600" dirty="0" err="1" smtClean="0">
                <a:solidFill>
                  <a:schemeClr val="bg1"/>
                </a:solidFill>
                <a:latin typeface="+mn-ea"/>
              </a:rPr>
              <a:t>nowrap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/pre-wrap /pre-line /inherit</a:t>
            </a:r>
          </a:p>
          <a:p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该属性用来设置如何处理元素内的空白；</a:t>
            </a:r>
          </a:p>
          <a:p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normal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：默认值，空白会被浏览器忽略，</a:t>
            </a:r>
          </a:p>
          <a:p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pre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：空白会被浏览器保留，其行为方式类似</a:t>
            </a: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HTML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中的</a:t>
            </a:r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pre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标签；</a:t>
            </a:r>
          </a:p>
          <a:p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pre-wrap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：保留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空白符序列和换行符，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但是正常的进行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换行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碰到边缘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zh-CN" altLang="en-US" sz="2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+mn-ea"/>
              </a:rPr>
              <a:t>pre-line: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合并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空隔符，</a:t>
            </a:r>
            <a:r>
              <a:rPr lang="zh-CN" altLang="en-US" sz="2600" dirty="0">
                <a:solidFill>
                  <a:schemeClr val="bg1"/>
                </a:solidFill>
                <a:latin typeface="+mn-ea"/>
              </a:rPr>
              <a:t>但是保留换行符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26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600" dirty="0" err="1" smtClean="0">
                <a:solidFill>
                  <a:schemeClr val="bg1"/>
                </a:solidFill>
                <a:latin typeface="+mn-ea"/>
              </a:rPr>
              <a:t>nowrap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文本不会换行，文本会在同一行上继续，直到遇到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zh-CN" sz="2600" dirty="0" err="1" smtClean="0">
                <a:solidFill>
                  <a:schemeClr val="bg1"/>
                </a:solidFill>
                <a:latin typeface="+mn-ea"/>
              </a:rPr>
              <a:t>br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/&gt;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标签为止；</a:t>
            </a:r>
          </a:p>
          <a:p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inherit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：规定应该从父元素继承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White-space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属性的值；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600" dirty="0" err="1" smtClean="0">
                <a:solidFill>
                  <a:schemeClr val="bg1"/>
                </a:solidFill>
                <a:latin typeface="+mn-ea"/>
              </a:rPr>
              <a:t>ie</a:t>
            </a: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浏览器不支持此属性值</a:t>
            </a:r>
            <a:r>
              <a:rPr lang="en-US" altLang="zh-CN" sz="26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2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6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关于溢出</a:t>
            </a: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764494" y="1890843"/>
            <a:ext cx="9721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、文本溢出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text-overflow:clip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/ellipsis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取值：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clip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：不显示省略号（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...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），而是简单的裁切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ellipsis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：当对象内文本溢出时，显示省略标记；</a:t>
            </a:r>
          </a:p>
        </p:txBody>
      </p:sp>
    </p:spTree>
    <p:extLst>
      <p:ext uri="{BB962C8B-B14F-4D97-AF65-F5344CB8AC3E}">
        <p14:creationId xmlns:p14="http://schemas.microsoft.com/office/powerpoint/2010/main" val="1962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646382" y="1779533"/>
            <a:ext cx="109925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text-overflow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属性仅是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...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，当文本溢出时是否显示省略标记，并不具备其它的样式属性定义，要实现溢出时产生省略号的效果还需定义：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、容器宽度：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width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value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；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、强制文本在一行内显示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:white-space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nowrap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、溢出内容为隐藏：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overflow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hidden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；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、溢出文本显示省略号：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text-overflow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ellipsis;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89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2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8081" y="2080913"/>
            <a:ext cx="7827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双</a:t>
            </a:r>
            <a:r>
              <a:rPr lang="en-US" altLang="zh-CN" sz="2800" dirty="0" smtClean="0">
                <a:solidFill>
                  <a:schemeClr val="bg1"/>
                </a:solidFill>
              </a:rPr>
              <a:t>class</a:t>
            </a:r>
            <a:r>
              <a:rPr lang="zh-CN" altLang="en-US" sz="2800" dirty="0" smtClean="0">
                <a:solidFill>
                  <a:schemeClr val="bg1"/>
                </a:solidFill>
              </a:rPr>
              <a:t>名：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&lt;div class=“class</a:t>
            </a:r>
            <a:r>
              <a:rPr lang="zh-CN" altLang="en-US" sz="2800" dirty="0" smtClean="0">
                <a:solidFill>
                  <a:schemeClr val="bg1"/>
                </a:solidFill>
              </a:rPr>
              <a:t>名</a:t>
            </a:r>
            <a:r>
              <a:rPr lang="en-US" altLang="zh-CN" sz="2800" dirty="0" smtClean="0">
                <a:solidFill>
                  <a:schemeClr val="bg1"/>
                </a:solidFill>
              </a:rPr>
              <a:t>1    class</a:t>
            </a:r>
            <a:r>
              <a:rPr lang="zh-CN" altLang="en-US" sz="2800" dirty="0" smtClean="0">
                <a:solidFill>
                  <a:schemeClr val="bg1"/>
                </a:solidFill>
              </a:rPr>
              <a:t>名</a:t>
            </a:r>
            <a:r>
              <a:rPr lang="en-US" altLang="zh-CN" sz="2800" dirty="0" smtClean="0">
                <a:solidFill>
                  <a:schemeClr val="bg1"/>
                </a:solidFill>
              </a:rPr>
              <a:t>2”&gt;&lt;/div&gt;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88081" y="43276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      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      &lt;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&amp;copy;   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版权符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©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补充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class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-3259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9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盒模型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首页效果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r="5458"/>
          <a:stretch>
            <a:fillRect/>
          </a:stretch>
        </p:blipFill>
        <p:spPr bwMode="auto">
          <a:xfrm>
            <a:off x="4630574" y="-6519"/>
            <a:ext cx="568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22634" y="-6518"/>
            <a:ext cx="5688013" cy="620713"/>
          </a:xfrm>
          <a:prstGeom prst="rect">
            <a:avLst/>
          </a:prstGeom>
          <a:solidFill>
            <a:srgbClr val="DDDDDD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aseline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927684" y="103019"/>
            <a:ext cx="982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baseline="0">
                <a:solidFill>
                  <a:schemeClr val="accent2"/>
                </a:solidFill>
              </a:rPr>
              <a:t>header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22634" y="6230769"/>
            <a:ext cx="5688013" cy="620712"/>
          </a:xfrm>
          <a:prstGeom prst="rect">
            <a:avLst/>
          </a:prstGeom>
          <a:solidFill>
            <a:srgbClr val="33333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aseline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976896" y="6352591"/>
            <a:ext cx="884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baseline="0" dirty="0">
                <a:solidFill>
                  <a:schemeClr val="accent2"/>
                </a:solidFill>
              </a:rPr>
              <a:t>footer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22633" y="614194"/>
            <a:ext cx="4491038" cy="5619750"/>
          </a:xfrm>
          <a:prstGeom prst="rect">
            <a:avLst/>
          </a:prstGeom>
          <a:solidFill>
            <a:srgbClr val="B2B2B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baseline="0">
                <a:solidFill>
                  <a:schemeClr val="accent2"/>
                </a:solidFill>
              </a:rPr>
              <a:t>mainbody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088271" y="614194"/>
            <a:ext cx="1212850" cy="561975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baseline="0">
                <a:solidFill>
                  <a:schemeClr val="accent2"/>
                </a:solidFill>
              </a:rPr>
              <a:t>sidebar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utoUpdateAnimBg="0"/>
      <p:bldP spid="12" grpId="0" animBg="1" autoUpdateAnimBg="0"/>
      <p:bldP spid="13" grpId="0" autoUpdateAnimBg="0"/>
      <p:bldP spid="14" grpId="0" animBg="1" autoUpdateAnimBg="0"/>
      <p:bldP spid="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-3259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9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盒模型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4646583" y="472966"/>
            <a:ext cx="4984750" cy="6237287"/>
            <a:chOff x="0" y="0"/>
            <a:chExt cx="3140" cy="3929"/>
          </a:xfrm>
        </p:grpSpPr>
        <p:pic>
          <p:nvPicPr>
            <p:cNvPr id="27" name="Picture 3" descr="首页效果图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2" t="9052" r="24188" b="9097"/>
            <a:stretch>
              <a:fillRect/>
            </a:stretch>
          </p:blipFill>
          <p:spPr bwMode="auto">
            <a:xfrm>
              <a:off x="0" y="0"/>
              <a:ext cx="3140" cy="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140" cy="3929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baseline="0">
                  <a:solidFill>
                    <a:schemeClr val="accent1"/>
                  </a:solidFill>
                </a:rPr>
                <a:t>mainbody</a:t>
              </a:r>
            </a:p>
          </p:txBody>
        </p:sp>
      </p:grp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659283" y="472966"/>
            <a:ext cx="4972050" cy="1728788"/>
          </a:xfrm>
          <a:prstGeom prst="rect">
            <a:avLst/>
          </a:prstGeom>
          <a:solidFill>
            <a:srgbClr val="B2B2B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baseline="0">
                <a:solidFill>
                  <a:schemeClr val="accent2"/>
                </a:solidFill>
              </a:rPr>
              <a:t>banner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656108" y="2230329"/>
            <a:ext cx="1670050" cy="4502150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baseline="0">
                <a:solidFill>
                  <a:schemeClr val="accent2"/>
                </a:solidFill>
              </a:rPr>
              <a:t>left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318221" y="2230329"/>
            <a:ext cx="3295650" cy="4502150"/>
          </a:xfrm>
          <a:prstGeom prst="rect">
            <a:avLst/>
          </a:prstGeom>
          <a:solidFill>
            <a:srgbClr val="B2B2B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baseline="0">
                <a:solidFill>
                  <a:schemeClr val="accent2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795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  <p:bldP spid="3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-3259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9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重点知识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盒子模型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06997" y="1975999"/>
            <a:ext cx="10014528" cy="40752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盒子模型是</a:t>
            </a:r>
            <a:r>
              <a:rPr lang="en-US" altLang="zh-CN" sz="2400" dirty="0" smtClean="0">
                <a:solidFill>
                  <a:schemeClr val="bg1"/>
                </a:solidFill>
              </a:rPr>
              <a:t>HTML+CSS</a:t>
            </a:r>
            <a:r>
              <a:rPr lang="zh-CN" altLang="en-US" sz="2400" dirty="0" smtClean="0">
                <a:solidFill>
                  <a:schemeClr val="bg1"/>
                </a:solidFill>
              </a:rPr>
              <a:t>布局页面中的核心！它规定了网页元素如何显示及元素间相互关系。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</a:rPr>
              <a:t>定义所有的元素都可能拥有像盒子一样的外形和平面空间，即都包含边界、边框、补白、内容区域、。网页中的大部分对象，实际呈现形式都是一个个盒子形状对象 ，页面都是由一个个盒子形状的区域拼合而成的。盒模型关系到网页设计中排版、布局、定位等操作，任何元素都必须遵循盒模型规则。</a:t>
            </a:r>
          </a:p>
        </p:txBody>
      </p:sp>
    </p:spTree>
    <p:extLst>
      <p:ext uri="{BB962C8B-B14F-4D97-AF65-F5344CB8AC3E}">
        <p14:creationId xmlns:p14="http://schemas.microsoft.com/office/powerpoint/2010/main" val="25480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-3259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9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盒子模型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构成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50983" y="2151310"/>
            <a:ext cx="2447925" cy="396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</a:rPr>
              <a:t>包括 </a:t>
            </a:r>
          </a:p>
          <a:p>
            <a:pPr>
              <a:defRPr/>
            </a:pPr>
            <a:r>
              <a:rPr lang="en-US" altLang="zh-CN" smtClean="0">
                <a:solidFill>
                  <a:schemeClr val="bg1"/>
                </a:solidFill>
              </a:rPr>
              <a:t>margin</a:t>
            </a:r>
          </a:p>
          <a:p>
            <a:pPr>
              <a:defRPr/>
            </a:pPr>
            <a:r>
              <a:rPr lang="en-US" altLang="zh-CN" smtClean="0">
                <a:solidFill>
                  <a:schemeClr val="bg1"/>
                </a:solidFill>
              </a:rPr>
              <a:t>Border</a:t>
            </a:r>
          </a:p>
          <a:p>
            <a:pPr>
              <a:defRPr/>
            </a:pPr>
            <a:r>
              <a:rPr lang="en-US" altLang="zh-CN" smtClean="0">
                <a:solidFill>
                  <a:schemeClr val="bg1"/>
                </a:solidFill>
              </a:rPr>
              <a:t>Padding</a:t>
            </a:r>
          </a:p>
          <a:p>
            <a:pPr>
              <a:defRPr/>
            </a:pPr>
            <a:r>
              <a:rPr lang="en-US" altLang="zh-CN" smtClean="0">
                <a:solidFill>
                  <a:schemeClr val="bg1"/>
                </a:solidFill>
              </a:rPr>
              <a:t>content 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内容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330432" y="2833481"/>
            <a:ext cx="2305050" cy="2328863"/>
          </a:xfrm>
          <a:prstGeom prst="rect">
            <a:avLst/>
          </a:prstGeom>
          <a:solidFill>
            <a:srgbClr val="F8F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aseline="0">
                <a:solidFill>
                  <a:srgbClr val="333333"/>
                </a:solidFill>
              </a:rPr>
              <a:t>内容区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44695" y="2611231"/>
            <a:ext cx="2716213" cy="2771775"/>
          </a:xfrm>
          <a:prstGeom prst="rect">
            <a:avLst/>
          </a:prstGeom>
          <a:noFill/>
          <a:ln w="444500">
            <a:solidFill>
              <a:srgbClr val="537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aseline="0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743058" y="2176255"/>
            <a:ext cx="3540125" cy="3640138"/>
          </a:xfrm>
          <a:prstGeom prst="rect">
            <a:avLst/>
          </a:prstGeom>
          <a:noFill/>
          <a:ln w="4445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306495" y="1752394"/>
            <a:ext cx="4416425" cy="4478337"/>
          </a:xfrm>
          <a:prstGeom prst="rect">
            <a:avLst/>
          </a:prstGeom>
          <a:noFill/>
          <a:ln w="444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928919" y="2457243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Padding-top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762232" y="5194093"/>
            <a:ext cx="1435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Padding-bottom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 rot="-5400000">
            <a:off x="5614470" y="3749468"/>
            <a:ext cx="1127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Padding-left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 rot="5400000">
            <a:off x="8240988" y="3791537"/>
            <a:ext cx="1236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Padding-right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6928919" y="2025443"/>
            <a:ext cx="1017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border-top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 rot="5400000">
            <a:off x="8711682" y="3703430"/>
            <a:ext cx="1123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border-right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 rot="-5400000">
            <a:off x="5239026" y="3764549"/>
            <a:ext cx="1014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border-left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827319" y="5625893"/>
            <a:ext cx="1322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accent2"/>
                </a:solidFill>
              </a:rPr>
              <a:t>border-bottom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928919" y="1593643"/>
            <a:ext cx="104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 dirty="0">
                <a:solidFill>
                  <a:schemeClr val="bg1"/>
                </a:solidFill>
              </a:rPr>
              <a:t>margin-top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 rot="5400000">
            <a:off x="9169676" y="3650249"/>
            <a:ext cx="1217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 dirty="0" err="1">
                <a:solidFill>
                  <a:schemeClr val="bg1"/>
                </a:solidFill>
              </a:rPr>
              <a:t>marginr</a:t>
            </a:r>
            <a:r>
              <a:rPr lang="en-US" altLang="zh-CN" sz="1400" baseline="0" dirty="0">
                <a:solidFill>
                  <a:schemeClr val="bg1"/>
                </a:solidFill>
              </a:rPr>
              <a:t>-right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6827319" y="6057693"/>
            <a:ext cx="1352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>
                <a:solidFill>
                  <a:schemeClr val="bg1"/>
                </a:solidFill>
              </a:rPr>
              <a:t>margin-bottom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 rot="-5400000">
            <a:off x="4808020" y="3743118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aseline="0" dirty="0">
                <a:solidFill>
                  <a:schemeClr val="bg1"/>
                </a:solidFill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21689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  <p:bldP spid="31" grpId="0" animBg="1"/>
      <p:bldP spid="32" grpId="0" animBg="1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-3259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9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填充（内间距</a:t>
            </a:r>
            <a:r>
              <a:rPr lang="en-US" altLang="zh-CN" sz="2800" dirty="0">
                <a:solidFill>
                  <a:schemeClr val="bg1"/>
                </a:solidFill>
              </a:rPr>
              <a:t>\</a:t>
            </a:r>
            <a:r>
              <a:rPr lang="zh-CN" altLang="en-US" sz="2800" dirty="0">
                <a:solidFill>
                  <a:schemeClr val="bg1"/>
                </a:solidFill>
              </a:rPr>
              <a:t>内补丁、内边距）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996" y="1921381"/>
            <a:ext cx="10956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内边距</a:t>
            </a:r>
            <a:r>
              <a:rPr lang="zh-CN" altLang="en-US" sz="2400" dirty="0">
                <a:solidFill>
                  <a:schemeClr val="bg1"/>
                </a:solidFill>
              </a:rPr>
              <a:t>属性（</a:t>
            </a:r>
            <a:r>
              <a:rPr lang="en-US" altLang="zh-CN" sz="2400" dirty="0">
                <a:solidFill>
                  <a:schemeClr val="bg1"/>
                </a:solidFill>
              </a:rPr>
              <a:t>padding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设定页面中一个元素内容到元素的边缘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边框</a:t>
            </a:r>
            <a:r>
              <a:rPr lang="en-US" altLang="zh-CN" sz="2400" dirty="0">
                <a:solidFill>
                  <a:schemeClr val="bg1"/>
                </a:solidFill>
              </a:rPr>
              <a:t>) </a:t>
            </a:r>
            <a:r>
              <a:rPr lang="zh-CN" altLang="en-US" sz="2400" dirty="0">
                <a:solidFill>
                  <a:schemeClr val="bg1"/>
                </a:solidFill>
              </a:rPr>
              <a:t>之间的距离。</a:t>
            </a:r>
          </a:p>
        </p:txBody>
      </p:sp>
      <p:sp>
        <p:nvSpPr>
          <p:cNvPr id="5" name="矩形 4"/>
          <p:cNvSpPr/>
          <p:nvPr/>
        </p:nvSpPr>
        <p:spPr>
          <a:xfrm>
            <a:off x="617996" y="2915032"/>
            <a:ext cx="5919311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规定了内容到达元素边缘的位置关系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规定了子元素与父元素的位置关系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381" y="4323342"/>
            <a:ext cx="10626222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Padding</a:t>
            </a:r>
            <a:r>
              <a:rPr lang="zh-CN" altLang="en-US" sz="2400" dirty="0">
                <a:solidFill>
                  <a:schemeClr val="bg1"/>
                </a:solidFill>
              </a:rPr>
              <a:t>是添加在原有的大小之上的，若想保持元素大小不变，需从元素的原有大小上减去后添加的</a:t>
            </a:r>
            <a:r>
              <a:rPr lang="en-US" altLang="zh-CN" sz="2400" dirty="0">
                <a:solidFill>
                  <a:schemeClr val="bg1"/>
                </a:solidFill>
              </a:rPr>
              <a:t>padding</a:t>
            </a:r>
            <a:r>
              <a:rPr lang="zh-CN" altLang="en-US" sz="2400" dirty="0">
                <a:solidFill>
                  <a:schemeClr val="bg1"/>
                </a:solidFill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310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边框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382" y="1595165"/>
            <a:ext cx="10356398" cy="42352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边框属性</a:t>
            </a:r>
            <a:r>
              <a:rPr lang="en-US" altLang="zh-CN" sz="2000" dirty="0" smtClean="0">
                <a:solidFill>
                  <a:schemeClr val="bg1"/>
                </a:solidFill>
              </a:rPr>
              <a:t>border:</a:t>
            </a:r>
            <a:r>
              <a:rPr lang="zh-CN" altLang="en-US" sz="2000" dirty="0" smtClean="0">
                <a:solidFill>
                  <a:schemeClr val="bg1"/>
                </a:solidFill>
              </a:rPr>
              <a:t>是边框属性的综合应用。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bg1"/>
                </a:solidFill>
              </a:rPr>
              <a:t>语法：</a:t>
            </a:r>
            <a:r>
              <a:rPr lang="en-US" altLang="zh-CN" sz="1800" dirty="0" smtClean="0">
                <a:solidFill>
                  <a:schemeClr val="bg1"/>
                </a:solidFill>
              </a:rPr>
              <a:t>border:</a:t>
            </a:r>
            <a:r>
              <a:rPr lang="zh-CN" altLang="en-US" sz="1800" dirty="0" smtClean="0">
                <a:solidFill>
                  <a:schemeClr val="bg1"/>
                </a:solidFill>
              </a:rPr>
              <a:t>边框宽度  边框风格  边框颜色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bg1"/>
                </a:solidFill>
              </a:rPr>
              <a:t>例如：</a:t>
            </a:r>
            <a:r>
              <a:rPr lang="en-US" altLang="zh-CN" sz="1800" dirty="0" smtClean="0">
                <a:solidFill>
                  <a:schemeClr val="bg1"/>
                </a:solidFill>
              </a:rPr>
              <a:t>border:5px solid #f00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边框风格 </a:t>
            </a:r>
            <a:r>
              <a:rPr lang="en-US" altLang="zh-CN" sz="2000" dirty="0" smtClean="0">
                <a:solidFill>
                  <a:schemeClr val="bg1"/>
                </a:solidFill>
              </a:rPr>
              <a:t>border-style:</a:t>
            </a:r>
            <a:r>
              <a:rPr lang="zh-CN" altLang="en-US" sz="2000" dirty="0" smtClean="0">
                <a:solidFill>
                  <a:schemeClr val="bg1"/>
                </a:solidFill>
              </a:rPr>
              <a:t>设定边框风格，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</a:rPr>
              <a:t>值有</a:t>
            </a:r>
            <a:r>
              <a:rPr lang="en-US" altLang="zh-CN" sz="2000" dirty="0" smtClean="0">
                <a:solidFill>
                  <a:schemeClr val="bg1"/>
                </a:solidFill>
              </a:rPr>
              <a:t>:none</a:t>
            </a:r>
            <a:r>
              <a:rPr lang="zh-CN" altLang="en-US" sz="2000" dirty="0" smtClean="0">
                <a:solidFill>
                  <a:schemeClr val="bg1"/>
                </a:solidFill>
              </a:rPr>
              <a:t>（无）</a:t>
            </a:r>
            <a:r>
              <a:rPr lang="en-US" altLang="zh-CN" sz="2000" dirty="0" smtClean="0">
                <a:solidFill>
                  <a:schemeClr val="bg1"/>
                </a:solidFill>
              </a:rPr>
              <a:t>/solid(</a:t>
            </a:r>
            <a:r>
              <a:rPr lang="zh-CN" altLang="en-US" sz="2000" dirty="0" smtClean="0">
                <a:solidFill>
                  <a:schemeClr val="bg1"/>
                </a:solidFill>
              </a:rPr>
              <a:t>实线</a:t>
            </a:r>
            <a:r>
              <a:rPr lang="en-US" altLang="zh-CN" sz="2000" dirty="0" smtClean="0">
                <a:solidFill>
                  <a:schemeClr val="bg1"/>
                </a:solidFill>
              </a:rPr>
              <a:t>)/dotted(</a:t>
            </a:r>
            <a:r>
              <a:rPr lang="zh-CN" altLang="en-US" sz="2000" dirty="0" smtClean="0">
                <a:solidFill>
                  <a:schemeClr val="bg1"/>
                </a:solidFill>
              </a:rPr>
              <a:t>点划线</a:t>
            </a:r>
            <a:r>
              <a:rPr lang="en-US" altLang="zh-CN" sz="2000" dirty="0" smtClean="0">
                <a:solidFill>
                  <a:schemeClr val="bg1"/>
                </a:solidFill>
              </a:rPr>
              <a:t>)/dashed</a:t>
            </a:r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虚线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en-US" altLang="zh-CN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double</a:t>
            </a:r>
            <a:r>
              <a:rPr lang="zh-CN" altLang="en-US" sz="2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双线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边框宽度</a:t>
            </a:r>
            <a:r>
              <a:rPr lang="en-US" altLang="zh-CN" sz="2000" dirty="0" smtClean="0">
                <a:solidFill>
                  <a:schemeClr val="bg1"/>
                </a:solidFill>
              </a:rPr>
              <a:t> border-width:</a:t>
            </a:r>
            <a:r>
              <a:rPr lang="zh-CN" altLang="en-US" sz="2000" dirty="0" smtClean="0">
                <a:solidFill>
                  <a:schemeClr val="bg1"/>
                </a:solidFill>
              </a:rPr>
              <a:t>设定边框宽度，数值，单位为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px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边框颜色</a:t>
            </a:r>
            <a:r>
              <a:rPr lang="en-US" altLang="zh-CN" sz="2000" dirty="0" smtClean="0">
                <a:solidFill>
                  <a:schemeClr val="bg1"/>
                </a:solidFill>
              </a:rPr>
              <a:t> border-color:</a:t>
            </a:r>
            <a:r>
              <a:rPr lang="zh-CN" altLang="en-US" sz="2000" dirty="0" smtClean="0">
                <a:solidFill>
                  <a:schemeClr val="bg1"/>
                </a:solidFill>
              </a:rPr>
              <a:t>设定边框色</a:t>
            </a:r>
          </a:p>
        </p:txBody>
      </p:sp>
      <p:sp>
        <p:nvSpPr>
          <p:cNvPr id="2" name="矩形 1"/>
          <p:cNvSpPr/>
          <p:nvPr/>
        </p:nvSpPr>
        <p:spPr>
          <a:xfrm>
            <a:off x="866625" y="5397613"/>
            <a:ext cx="10356398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边框类型：（不常用属性值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groove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凹槽边框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ridge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垄断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边框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inset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outset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边框（都取决于边框颜色）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19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646381" y="686928"/>
            <a:ext cx="6249093" cy="52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zh-CN" altLang="en-US" sz="2800" dirty="0">
                <a:solidFill>
                  <a:schemeClr val="bg1"/>
                </a:solidFill>
              </a:rPr>
              <a:t>边距（外补丁、外边距）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381" y="176078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边距属性（</a:t>
            </a:r>
            <a:r>
              <a:rPr lang="en-US" altLang="zh-CN" dirty="0" smtClean="0">
                <a:solidFill>
                  <a:schemeClr val="bg1"/>
                </a:solidFill>
              </a:rPr>
              <a:t>margin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设定页面中一个元素所占空间的边缘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边框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到相邻元素边框之间的距离。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属性值的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种方式：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四个值：上  右  下  左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三个值：上  左右  下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二个值：上下  左右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一个值：四个方向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8" y="692923"/>
            <a:ext cx="6858000" cy="5105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2" y="860348"/>
            <a:ext cx="1961905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2009</Words>
  <Application>Microsoft Office PowerPoint</Application>
  <PresentationFormat>宽屏</PresentationFormat>
  <Paragraphs>215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121</cp:revision>
  <dcterms:created xsi:type="dcterms:W3CDTF">2015-08-05T01:47:00Z</dcterms:created>
  <dcterms:modified xsi:type="dcterms:W3CDTF">2018-04-16T02:08:25Z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