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92" r:id="rId4"/>
    <p:sldId id="29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11" r:id="rId18"/>
    <p:sldId id="305" r:id="rId19"/>
    <p:sldId id="306" r:id="rId20"/>
    <p:sldId id="312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Us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189" autoAdjust="0"/>
  </p:normalViewPr>
  <p:slideViewPr>
    <p:cSldViewPr snapToGrid="0">
      <p:cViewPr varScale="1">
        <p:scale>
          <a:sx n="51" d="100"/>
          <a:sy n="51" d="100"/>
        </p:scale>
        <p:origin x="4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8484C-3A3C-4589-8092-C56D39D6F1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说明文本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baidu.com/s?wd=%E7%BD%97%E9%A9%AC%E6%95%B0%E5%AD%97&amp;tn=44039180_cpr&amp;fenlei=mv6quAkxTZn0IZRqIHckPjm4nH00T1YvPW61PvDvnjNhnvnzmHTd0ZwV5Hcvrjm3rH6sPfKWUMw85HfYnjn4nH6sgvPsT6K1TL0qnfK1TL0z5HD0IgF_5y9YIZ0lQzqlpA-bmyt8mh7GuZR8mvqVQL7dugPYpyq8Q1DLPWmdrHnsnWcYPjbvn1nLrj0" TargetMode="Externa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w3school.com.cn/tags/att_iframe_scrolling.asp" TargetMode="Externa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232322" y="1555053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HTML5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改良的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40649" y="19934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自定义编号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按编号反向排序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(reversed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Type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类型值     </a:t>
            </a:r>
            <a:r>
              <a:rPr lang="zh-CN" altLang="en-US" dirty="0" smtClean="0">
                <a:solidFill>
                  <a:schemeClr val="bg1"/>
                </a:solidFill>
              </a:rPr>
              <a:t> 生成</a:t>
            </a:r>
            <a:r>
              <a:rPr lang="zh-CN" altLang="en-US" dirty="0">
                <a:solidFill>
                  <a:schemeClr val="bg1"/>
                </a:solidFill>
              </a:rPr>
              <a:t>样式    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 序列举例    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A        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大写字母 </a:t>
            </a:r>
            <a:r>
              <a:rPr lang="zh-CN" altLang="en-US" dirty="0">
                <a:solidFill>
                  <a:schemeClr val="bg1"/>
                </a:solidFill>
              </a:rPr>
              <a:t>    </a:t>
            </a:r>
            <a:r>
              <a:rPr lang="en-US" altLang="zh-CN" dirty="0">
                <a:solidFill>
                  <a:schemeClr val="bg1"/>
                </a:solidFill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</a:rPr>
              <a:t>  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    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 a        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小写字母 </a:t>
            </a:r>
            <a:r>
              <a:rPr lang="zh-CN" altLang="en-US" dirty="0">
                <a:solidFill>
                  <a:schemeClr val="bg1"/>
                </a:solidFill>
              </a:rPr>
              <a:t>   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    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 I        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大写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罗马数字</a:t>
            </a:r>
            <a:r>
              <a:rPr lang="zh-CN" altLang="en-US" dirty="0">
                <a:solidFill>
                  <a:schemeClr val="bg1"/>
                </a:solidFill>
              </a:rPr>
              <a:t>     </a:t>
            </a:r>
            <a:r>
              <a:rPr lang="zh-CN" altLang="en-US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III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IV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    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       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小写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罗马数字</a:t>
            </a:r>
            <a:r>
              <a:rPr lang="zh-CN" altLang="en-US" dirty="0">
                <a:solidFill>
                  <a:schemeClr val="bg1"/>
                </a:solidFill>
              </a:rPr>
              <a:t>     </a:t>
            </a:r>
            <a:r>
              <a:rPr lang="zh-CN" altLang="en-US" dirty="0" smtClean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iii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iv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    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1 </a:t>
            </a:r>
            <a:r>
              <a:rPr lang="en-US" altLang="zh-CN" dirty="0">
                <a:solidFill>
                  <a:schemeClr val="bg1"/>
                </a:solidFill>
              </a:rPr>
              <a:t>           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阿拉伯数字 </a:t>
            </a:r>
            <a:r>
              <a:rPr lang="zh-CN" altLang="en-US" dirty="0">
                <a:solidFill>
                  <a:schemeClr val="bg1"/>
                </a:solidFill>
              </a:rPr>
              <a:t>    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  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5 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废除的元素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827584" y="1968500"/>
            <a:ext cx="76485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替代的元素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big    center    font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、不再使用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框架，由于框架对网页可用性存在负面影响。所以废除。只可以用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或， 用服务器方，在同一个页面加载不同页面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7450" y="4149725"/>
          <a:ext cx="5402262" cy="985838"/>
        </p:xfrm>
        <a:graphic>
          <a:graphicData uri="http://schemas.openxmlformats.org/drawingml/2006/table">
            <a:tbl>
              <a:tblPr/>
              <a:tblGrid>
                <a:gridCol w="1800754"/>
                <a:gridCol w="1800754"/>
                <a:gridCol w="1800754"/>
              </a:tblGrid>
              <a:tr h="985838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solidFill>
                            <a:srgbClr val="900B09"/>
                          </a:solidFill>
                          <a:effectLst/>
                          <a:hlinkClick r:id="rId2" tooltip="HTML &lt;iframe&gt; 标签的 scrolling 属性"/>
                        </a:rPr>
                        <a:t>scrolling</a:t>
                      </a:r>
                      <a:endParaRPr lang="en-US" sz="1800" dirty="0">
                        <a:effectLst/>
                      </a:endParaRPr>
                    </a:p>
                  </a:txBody>
                  <a:tcPr marL="45717" marR="114293" marT="45694" marB="4569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auto</a:t>
                      </a:r>
                      <a:endParaRPr lang="en-US" sz="1800" dirty="0">
                        <a:effectLst/>
                      </a:endParaRPr>
                    </a:p>
                  </a:txBody>
                  <a:tcPr marL="45717" marR="114293" marT="45694" marB="4569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规定是否在 </a:t>
                      </a:r>
                      <a:r>
                        <a:rPr lang="en-US" altLang="zh-CN" sz="1800" dirty="0" err="1">
                          <a:effectLst/>
                        </a:rPr>
                        <a:t>iframe</a:t>
                      </a:r>
                      <a:r>
                        <a:rPr lang="en-US" altLang="zh-CN" sz="1800" dirty="0">
                          <a:effectLst/>
                        </a:rPr>
                        <a:t> </a:t>
                      </a:r>
                      <a:r>
                        <a:rPr lang="zh-CN" altLang="en-US" sz="1800" dirty="0">
                          <a:effectLst/>
                        </a:rPr>
                        <a:t>中显示滚动条。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5717" marR="114293" marT="45694" marB="4569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151630" y="5380367"/>
            <a:ext cx="6019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&lt;iFrame scrolling</a:t>
            </a:r>
            <a:r>
              <a:rPr lang="zh-CN" altLang="en-US" dirty="0" smtClean="0">
                <a:solidFill>
                  <a:schemeClr val="bg1"/>
                </a:solidFill>
              </a:rPr>
              <a:t>=“yes”  </a:t>
            </a:r>
            <a:r>
              <a:rPr lang="en-US" altLang="zh-CN" dirty="0" err="1" smtClean="0">
                <a:solidFill>
                  <a:schemeClr val="bg1"/>
                </a:solidFill>
              </a:rPr>
              <a:t>frameborder</a:t>
            </a:r>
            <a:r>
              <a:rPr lang="en-US" altLang="zh-CN" dirty="0" smtClean="0">
                <a:solidFill>
                  <a:schemeClr val="bg1"/>
                </a:solidFill>
              </a:rPr>
              <a:t>=“0”</a:t>
            </a:r>
            <a:r>
              <a:rPr lang="zh-CN" altLang="en-US" dirty="0" smtClean="0">
                <a:solidFill>
                  <a:schemeClr val="bg1"/>
                </a:solidFill>
              </a:rPr>
              <a:t>  &gt;&lt;/</a:t>
            </a:r>
            <a:r>
              <a:rPr lang="zh-CN" altLang="en-US" dirty="0">
                <a:solidFill>
                  <a:schemeClr val="bg1"/>
                </a:solidFill>
              </a:rPr>
              <a:t>iFrame&gt;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新增标签的兼容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820847" y="1969719"/>
            <a:ext cx="97264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head</a:t>
            </a:r>
            <a:r>
              <a:rPr lang="zh-CN" altLang="en-US" dirty="0">
                <a:solidFill>
                  <a:schemeClr val="bg1"/>
                </a:solidFill>
              </a:rPr>
              <a:t>标签中加入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&lt;!--[if </a:t>
            </a:r>
            <a:r>
              <a:rPr lang="en-US" altLang="zh-CN" dirty="0" err="1">
                <a:solidFill>
                  <a:schemeClr val="bg1"/>
                </a:solidFill>
              </a:rPr>
              <a:t>lt</a:t>
            </a:r>
            <a:r>
              <a:rPr lang="en-US" altLang="zh-CN" dirty="0">
                <a:solidFill>
                  <a:schemeClr val="bg1"/>
                </a:solidFill>
              </a:rPr>
              <a:t> IE 9]&gt;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="//cdn.bootcss.com/html5shiv/3.7.2/html5shiv.min.js"&gt;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>
                <a:solidFill>
                  <a:schemeClr val="bg1"/>
                </a:solidFill>
              </a:rPr>
              <a:t>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="//cdn.bootcss.com/respond.js/1.4.2/respond.min.js"&gt;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&lt;![</a:t>
            </a:r>
            <a:r>
              <a:rPr lang="en-US" altLang="zh-CN" dirty="0" err="1">
                <a:solidFill>
                  <a:schemeClr val="bg1"/>
                </a:solidFill>
              </a:rPr>
              <a:t>endif</a:t>
            </a:r>
            <a:r>
              <a:rPr lang="en-US" altLang="zh-CN" dirty="0">
                <a:solidFill>
                  <a:schemeClr val="bg1"/>
                </a:solidFill>
              </a:rPr>
              <a:t>]--&gt;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46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练习：</a:t>
            </a:r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  <a:r>
              <a:rPr lang="zh-CN" altLang="en-US" sz="2800" b="1" dirty="0">
                <a:solidFill>
                  <a:schemeClr val="bg1"/>
                </a:solidFill>
              </a:rPr>
              <a:t>标签语义化案例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00" y="1545646"/>
            <a:ext cx="5314384" cy="3554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" y="1545646"/>
            <a:ext cx="5215625" cy="35494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1492" y="5221842"/>
            <a:ext cx="7529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作业要求：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做出如图所示的效果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下图为鼠标划过</a:t>
            </a:r>
            <a:r>
              <a:rPr lang="en-US" altLang="zh-CN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nav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标签所显示的样式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新增的智能表单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27862" y="1632859"/>
            <a:ext cx="723013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新增类型（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Search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Tel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Email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Number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Range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Color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date pickers (date, month, week, time,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en-US" altLang="zh-CN" dirty="0" smtClean="0">
                <a:solidFill>
                  <a:schemeClr val="bg1"/>
                </a:solidFill>
              </a:rPr>
              <a:t>-local)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094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新增的智能表单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0" y="1632858"/>
            <a:ext cx="106412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）、</a:t>
            </a:r>
            <a:r>
              <a:rPr lang="en-US" altLang="zh-CN" sz="2000" b="1" dirty="0" err="1">
                <a:solidFill>
                  <a:schemeClr val="bg1"/>
                </a:solidFill>
              </a:rPr>
              <a:t>Datalist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：选项列表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input</a:t>
            </a:r>
            <a:r>
              <a:rPr lang="zh-CN" altLang="en-US" sz="2000" dirty="0">
                <a:solidFill>
                  <a:schemeClr val="bg1"/>
                </a:solidFill>
              </a:rPr>
              <a:t>中输入</a:t>
            </a:r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r>
              <a:rPr lang="zh-CN" altLang="en-US" sz="2000" dirty="0">
                <a:solidFill>
                  <a:schemeClr val="bg1"/>
                </a:solidFill>
              </a:rPr>
              <a:t>属性，属性值为该标签的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  <a:r>
              <a:rPr lang="zh-CN" altLang="en-US" sz="2000" dirty="0">
                <a:solidFill>
                  <a:schemeClr val="bg1"/>
                </a:solidFill>
              </a:rPr>
              <a:t>值，标签中子标签使用</a:t>
            </a:r>
            <a:r>
              <a:rPr lang="en-US" altLang="zh-CN" sz="2000" dirty="0">
                <a:solidFill>
                  <a:schemeClr val="bg1"/>
                </a:solidFill>
              </a:rPr>
              <a:t>option</a:t>
            </a:r>
            <a:r>
              <a:rPr lang="zh-CN" altLang="en-US" sz="2000" dirty="0">
                <a:solidFill>
                  <a:schemeClr val="bg1"/>
                </a:solidFill>
              </a:rPr>
              <a:t>，设置</a:t>
            </a:r>
            <a:r>
              <a:rPr lang="en-US" altLang="zh-CN" sz="2000" dirty="0">
                <a:solidFill>
                  <a:schemeClr val="bg1"/>
                </a:solidFill>
              </a:rPr>
              <a:t>value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label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&lt;input type</a:t>
            </a:r>
            <a:r>
              <a:rPr lang="en-US" altLang="zh-CN" sz="2000" dirty="0" smtClean="0">
                <a:solidFill>
                  <a:schemeClr val="bg1"/>
                </a:solidFill>
              </a:rPr>
              <a:t>=“text” </a:t>
            </a:r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r>
              <a:rPr lang="en-US" altLang="zh-CN" sz="2000" dirty="0" smtClean="0">
                <a:solidFill>
                  <a:schemeClr val="bg1"/>
                </a:solidFill>
              </a:rPr>
              <a:t>=“id</a:t>
            </a:r>
            <a:r>
              <a:rPr lang="zh-CN" altLang="en-US" sz="2000" dirty="0" smtClean="0">
                <a:solidFill>
                  <a:schemeClr val="bg1"/>
                </a:solidFill>
              </a:rPr>
              <a:t>名</a:t>
            </a:r>
            <a:r>
              <a:rPr lang="en-US" altLang="zh-CN" sz="2000" dirty="0" smtClean="0">
                <a:solidFill>
                  <a:schemeClr val="bg1"/>
                </a:solidFill>
              </a:rPr>
              <a:t>" /&gt;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</a:rPr>
              <a:t>datalist</a:t>
            </a:r>
            <a:r>
              <a:rPr lang="en-US" altLang="zh-CN" sz="2000" dirty="0">
                <a:solidFill>
                  <a:schemeClr val="bg1"/>
                </a:solidFill>
              </a:rPr>
              <a:t> id</a:t>
            </a:r>
            <a:r>
              <a:rPr lang="en-US" altLang="zh-CN" sz="2000" dirty="0" smtClean="0">
                <a:solidFill>
                  <a:schemeClr val="bg1"/>
                </a:solidFill>
              </a:rPr>
              <a:t>=“id</a:t>
            </a:r>
            <a:r>
              <a:rPr lang="zh-CN" altLang="en-US" sz="2000" dirty="0" smtClean="0">
                <a:solidFill>
                  <a:schemeClr val="bg1"/>
                </a:solidFill>
              </a:rPr>
              <a:t>名</a:t>
            </a:r>
            <a:r>
              <a:rPr lang="en-US" altLang="zh-CN" sz="2000" dirty="0" smtClean="0">
                <a:solidFill>
                  <a:schemeClr val="bg1"/>
                </a:solidFill>
              </a:rPr>
              <a:t>"&gt;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&lt;option label</a:t>
            </a:r>
            <a:r>
              <a:rPr lang="en-US" altLang="zh-CN" sz="2000" dirty="0" smtClean="0">
                <a:solidFill>
                  <a:schemeClr val="bg1"/>
                </a:solidFill>
              </a:rPr>
              <a:t>=“</a:t>
            </a:r>
            <a:r>
              <a:rPr lang="zh-CN" altLang="en-US" sz="2000" dirty="0" smtClean="0">
                <a:solidFill>
                  <a:schemeClr val="bg1"/>
                </a:solidFill>
              </a:rPr>
              <a:t>提示信息</a:t>
            </a:r>
            <a:r>
              <a:rPr lang="en-US" altLang="zh-CN" sz="2000" dirty="0" smtClean="0">
                <a:solidFill>
                  <a:schemeClr val="bg1"/>
                </a:solidFill>
              </a:rPr>
              <a:t>”     </a:t>
            </a:r>
            <a:r>
              <a:rPr lang="en-US" altLang="zh-CN" sz="2000" dirty="0">
                <a:solidFill>
                  <a:schemeClr val="bg1"/>
                </a:solidFill>
              </a:rPr>
              <a:t>value</a:t>
            </a:r>
            <a:r>
              <a:rPr lang="en-US" altLang="zh-CN" sz="2000" dirty="0" smtClean="0">
                <a:solidFill>
                  <a:schemeClr val="bg1"/>
                </a:solidFill>
              </a:rPr>
              <a:t>=“</a:t>
            </a:r>
            <a:r>
              <a:rPr lang="zh-CN" altLang="en-US" sz="2000" dirty="0" smtClean="0">
                <a:solidFill>
                  <a:schemeClr val="bg1"/>
                </a:solidFill>
              </a:rPr>
              <a:t>值</a:t>
            </a:r>
            <a:r>
              <a:rPr lang="en-US" altLang="zh-CN" sz="2000" dirty="0" smtClean="0">
                <a:solidFill>
                  <a:schemeClr val="bg1"/>
                </a:solidFill>
              </a:rPr>
              <a:t>“ &gt;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&lt;option label</a:t>
            </a:r>
            <a:r>
              <a:rPr lang="en-US" altLang="zh-CN" sz="2000" dirty="0" smtClean="0">
                <a:solidFill>
                  <a:schemeClr val="bg1"/>
                </a:solidFill>
              </a:rPr>
              <a:t>="</a:t>
            </a:r>
            <a:r>
              <a:rPr lang="zh-CN" altLang="en-US" sz="2000" dirty="0">
                <a:solidFill>
                  <a:schemeClr val="bg1"/>
                </a:solidFill>
              </a:rPr>
              <a:t>提示信息</a:t>
            </a:r>
            <a:r>
              <a:rPr lang="en-US" altLang="zh-CN" sz="2000" dirty="0" smtClean="0">
                <a:solidFill>
                  <a:schemeClr val="bg1"/>
                </a:solidFill>
              </a:rPr>
              <a:t>"   </a:t>
            </a:r>
            <a:r>
              <a:rPr lang="en-US" altLang="zh-CN" sz="2000" dirty="0">
                <a:solidFill>
                  <a:schemeClr val="bg1"/>
                </a:solidFill>
              </a:rPr>
              <a:t>Value</a:t>
            </a:r>
            <a:r>
              <a:rPr lang="en-US" altLang="zh-CN" sz="2000" dirty="0" smtClean="0">
                <a:solidFill>
                  <a:schemeClr val="bg1"/>
                </a:solidFill>
              </a:rPr>
              <a:t>="</a:t>
            </a:r>
            <a:r>
              <a:rPr lang="zh-CN" altLang="en-US" sz="2000" dirty="0">
                <a:solidFill>
                  <a:schemeClr val="bg1"/>
                </a:solidFill>
              </a:rPr>
              <a:t>值</a:t>
            </a:r>
            <a:r>
              <a:rPr lang="en-US" altLang="zh-CN" sz="2000" dirty="0" smtClean="0">
                <a:solidFill>
                  <a:schemeClr val="bg1"/>
                </a:solidFill>
              </a:rPr>
              <a:t>“ &gt;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</a:rPr>
              <a:t>datalist</a:t>
            </a:r>
            <a:r>
              <a:rPr lang="en-US" altLang="zh-CN" sz="2000" dirty="0">
                <a:solidFill>
                  <a:schemeClr val="bg1"/>
                </a:solidFill>
              </a:rPr>
              <a:t>&gt;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提示：</a:t>
            </a:r>
            <a:r>
              <a:rPr lang="en-US" altLang="zh-CN" sz="2000" dirty="0">
                <a:solidFill>
                  <a:schemeClr val="bg1"/>
                </a:solidFill>
              </a:rPr>
              <a:t>option </a:t>
            </a:r>
            <a:r>
              <a:rPr lang="zh-CN" altLang="en-US" sz="2000" dirty="0">
                <a:solidFill>
                  <a:schemeClr val="bg1"/>
                </a:solidFill>
              </a:rPr>
              <a:t>元素永远都要设置 </a:t>
            </a:r>
            <a:r>
              <a:rPr lang="en-US" altLang="zh-CN" sz="2000" dirty="0">
                <a:solidFill>
                  <a:schemeClr val="bg1"/>
                </a:solidFill>
              </a:rPr>
              <a:t>value </a:t>
            </a:r>
            <a:r>
              <a:rPr lang="zh-CN" altLang="en-US" sz="2000" dirty="0">
                <a:solidFill>
                  <a:schemeClr val="bg1"/>
                </a:solidFill>
              </a:rPr>
              <a:t>属性。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17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浏览器</a:t>
            </a:r>
            <a:r>
              <a:rPr lang="zh-CN" altLang="en-US" sz="2800" b="1" dirty="0">
                <a:solidFill>
                  <a:schemeClr val="bg1"/>
                </a:solidFill>
              </a:rPr>
              <a:t>支持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情况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3" y="1791093"/>
            <a:ext cx="845978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8373" y="4771552"/>
            <a:ext cx="820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注：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Opera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支持的最好。不过即使不被支持，仍然可以显示为常规的文本域。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新增表单属性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591493" y="1563483"/>
            <a:ext cx="11279941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required:</a:t>
            </a:r>
            <a:r>
              <a:rPr lang="zh-CN" altLang="en-US" sz="2000" dirty="0">
                <a:solidFill>
                  <a:schemeClr val="bg1"/>
                </a:solidFill>
              </a:rPr>
              <a:t>表示该项是必填项，如果表单未填写，会弹出相应的提示信息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placeholder:</a:t>
            </a:r>
            <a:r>
              <a:rPr lang="zh-CN" altLang="en-US" sz="2000" dirty="0">
                <a:solidFill>
                  <a:schemeClr val="bg1"/>
                </a:solidFill>
              </a:rPr>
              <a:t>占位符，当获取焦点或者输入框中的值输入为空时显示，否则显示自己填写的内容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autofocus</a:t>
            </a:r>
            <a:r>
              <a:rPr lang="zh-CN" altLang="en-US" sz="2000" dirty="0">
                <a:solidFill>
                  <a:schemeClr val="bg1"/>
                </a:solidFill>
              </a:rPr>
              <a:t>：进入该页面自动获取焦点，原则上只允许设置一个，如果设置多个，则只有第一个有</a:t>
            </a:r>
            <a:r>
              <a:rPr lang="zh-CN" altLang="en-US" sz="2000" dirty="0" smtClean="0">
                <a:solidFill>
                  <a:schemeClr val="bg1"/>
                </a:solidFill>
              </a:rPr>
              <a:t>效果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autocomplete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zh-CN" sz="2000" dirty="0" smtClean="0">
                <a:solidFill>
                  <a:schemeClr val="bg1"/>
                </a:solidFill>
              </a:rPr>
              <a:t>要加</a:t>
            </a:r>
            <a:r>
              <a:rPr lang="en-US" altLang="zh-CN" sz="2000" dirty="0" smtClean="0">
                <a:solidFill>
                  <a:schemeClr val="bg1"/>
                </a:solidFill>
              </a:rPr>
              <a:t>name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</a:rPr>
              <a:t>是否在输入的时候自动补全，默认值为</a:t>
            </a:r>
            <a:r>
              <a:rPr lang="en-US" altLang="zh-CN" sz="2000" dirty="0" smtClean="0">
                <a:solidFill>
                  <a:schemeClr val="bg1"/>
                </a:solidFill>
              </a:rPr>
              <a:t>on</a:t>
            </a:r>
            <a:r>
              <a:rPr lang="zh-CN" altLang="en-US" sz="2000" dirty="0" smtClean="0">
                <a:solidFill>
                  <a:schemeClr val="bg1"/>
                </a:solidFill>
              </a:rPr>
              <a:t>，另一个值为</a:t>
            </a:r>
            <a:r>
              <a:rPr lang="en-US" altLang="zh-CN" sz="2000" dirty="0" smtClean="0">
                <a:solidFill>
                  <a:schemeClr val="bg1"/>
                </a:solidFill>
              </a:rPr>
              <a:t>off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multiple:</a:t>
            </a:r>
            <a:r>
              <a:rPr lang="zh-CN" altLang="en-US" sz="2000" dirty="0" smtClean="0">
                <a:solidFill>
                  <a:schemeClr val="bg1"/>
                </a:solidFill>
              </a:rPr>
              <a:t>支持用户输入多个此类行的文本，以逗号隔开，每个文本均会进行验证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适用于类型</a:t>
            </a:r>
            <a:r>
              <a:rPr lang="en-US" altLang="zh-CN" sz="2000" dirty="0" smtClean="0">
                <a:solidFill>
                  <a:schemeClr val="bg1"/>
                </a:solidFill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</a:rPr>
              <a:t>email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属性值和</a:t>
            </a:r>
            <a:r>
              <a:rPr lang="en-US" altLang="zh-CN" sz="2000" dirty="0" smtClean="0">
                <a:solidFill>
                  <a:schemeClr val="bg1"/>
                </a:solidFill>
              </a:rPr>
              <a:t>file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属性值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pattern</a:t>
            </a:r>
            <a:r>
              <a:rPr lang="zh-CN" altLang="en-US" sz="2000" dirty="0" smtClean="0">
                <a:solidFill>
                  <a:schemeClr val="bg1"/>
                </a:solidFill>
              </a:rPr>
              <a:t>：正则表达式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一般和</a:t>
            </a:r>
            <a:r>
              <a:rPr lang="en-US" altLang="zh-CN" sz="2000" dirty="0" smtClean="0">
                <a:solidFill>
                  <a:schemeClr val="bg1"/>
                </a:solidFill>
              </a:rPr>
              <a:t>title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属性配合说明该项填写的内容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国家代码：&lt;input type=“text” name=“country_code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</a:rPr>
              <a:t> pattern=“[A-z]{3}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</a:rPr>
              <a:t> t</a:t>
            </a:r>
            <a:r>
              <a:rPr lang="zh-CN" altLang="en-US" sz="2000" dirty="0" smtClean="0">
                <a:solidFill>
                  <a:schemeClr val="bg1"/>
                </a:solidFill>
                <a:sym typeface="Arial" panose="020B0604020202020204" pitchFamily="34" charset="0"/>
              </a:rPr>
              <a:t>itle="三个字母的代码" /&gt;</a:t>
            </a:r>
            <a:endParaRPr lang="zh-CN" altLang="en-US" sz="2000" dirty="0" smtClean="0">
              <a:solidFill>
                <a:schemeClr val="bg1"/>
              </a:solidFill>
              <a:sym typeface="Arial" panose="020B0604020202020204" pitchFamily="34" charset="0"/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min:</a:t>
            </a:r>
            <a:r>
              <a:rPr lang="zh-CN" altLang="en-US" sz="2000" dirty="0" smtClean="0">
                <a:solidFill>
                  <a:schemeClr val="bg1"/>
                </a:solidFill>
              </a:rPr>
              <a:t>最小值，适用于属性</a:t>
            </a:r>
            <a:r>
              <a:rPr lang="en-US" altLang="zh-CN" sz="2000" dirty="0" smtClean="0">
                <a:solidFill>
                  <a:schemeClr val="bg1"/>
                </a:solidFill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</a:rPr>
              <a:t>number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range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max:</a:t>
            </a:r>
            <a:r>
              <a:rPr lang="zh-CN" altLang="en-US" sz="2000" dirty="0" smtClean="0">
                <a:solidFill>
                  <a:schemeClr val="bg1"/>
                </a:solidFill>
              </a:rPr>
              <a:t>最大值，适用于属性</a:t>
            </a:r>
            <a:r>
              <a:rPr lang="en-US" altLang="zh-CN" sz="2000" dirty="0" smtClean="0">
                <a:solidFill>
                  <a:schemeClr val="bg1"/>
                </a:solidFill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</a:rPr>
              <a:t>number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range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step:</a:t>
            </a:r>
            <a:r>
              <a:rPr lang="zh-CN" altLang="en-US" sz="2000" dirty="0" smtClean="0">
                <a:solidFill>
                  <a:schemeClr val="bg1"/>
                </a:solidFill>
              </a:rPr>
              <a:t>间隔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list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属性：结合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datalist</a:t>
            </a:r>
            <a:r>
              <a:rPr lang="zh-CN" altLang="en-US" sz="2000" dirty="0" smtClean="0">
                <a:solidFill>
                  <a:schemeClr val="bg1"/>
                </a:solidFill>
              </a:rPr>
              <a:t>元素使用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取消验证：可以对</a:t>
            </a:r>
            <a:r>
              <a:rPr lang="en-US" altLang="zh-CN" sz="2000" dirty="0" smtClean="0">
                <a:solidFill>
                  <a:schemeClr val="bg1"/>
                </a:solidFill>
              </a:rPr>
              <a:t>form</a:t>
            </a:r>
            <a:r>
              <a:rPr lang="zh-CN" altLang="en-US" sz="2000" dirty="0" smtClean="0">
                <a:solidFill>
                  <a:schemeClr val="bg1"/>
                </a:solidFill>
              </a:rPr>
              <a:t>表单添加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novalidate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属性，即使</a:t>
            </a:r>
            <a:r>
              <a:rPr lang="en-US" altLang="zh-CN" sz="2000" dirty="0" smtClean="0">
                <a:solidFill>
                  <a:schemeClr val="bg1"/>
                </a:solidFill>
              </a:rPr>
              <a:t>form</a:t>
            </a:r>
            <a:r>
              <a:rPr lang="zh-CN" altLang="en-US" sz="2000" dirty="0" smtClean="0">
                <a:solidFill>
                  <a:schemeClr val="bg1"/>
                </a:solidFill>
              </a:rPr>
              <a:t>表单中的</a:t>
            </a:r>
            <a:r>
              <a:rPr lang="en-US" altLang="zh-CN" sz="2000" dirty="0" smtClean="0">
                <a:solidFill>
                  <a:schemeClr val="bg1"/>
                </a:solidFill>
              </a:rPr>
              <a:t>input</a:t>
            </a:r>
            <a:r>
              <a:rPr lang="zh-CN" altLang="en-US" sz="2000" dirty="0" smtClean="0">
                <a:solidFill>
                  <a:schemeClr val="bg1"/>
                </a:solidFill>
              </a:rPr>
              <a:t>添加了</a:t>
            </a:r>
            <a:r>
              <a:rPr lang="en-US" altLang="zh-CN" sz="2000" dirty="0" smtClean="0">
                <a:solidFill>
                  <a:schemeClr val="bg1"/>
                </a:solidFill>
              </a:rPr>
              <a:t>required</a:t>
            </a:r>
            <a:r>
              <a:rPr lang="zh-CN" altLang="en-US" sz="2000" dirty="0" smtClean="0">
                <a:solidFill>
                  <a:schemeClr val="bg1"/>
                </a:solidFill>
              </a:rPr>
              <a:t>，也将不进行验证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9094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新增的智能表单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2" y="2105561"/>
            <a:ext cx="94943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2）output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表示不同类型的输出，比如脚本的</a:t>
            </a:r>
            <a:r>
              <a:rPr lang="zh-CN" altLang="en-US" sz="2000" dirty="0" smtClean="0">
                <a:solidFill>
                  <a:schemeClr val="bg1"/>
                </a:solidFill>
              </a:rPr>
              <a:t>输出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注：必须从属于某个表单。即，必须将它书写在表单内部，或对它添加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&lt;form </a:t>
            </a:r>
            <a:r>
              <a:rPr lang="en-US" altLang="zh-CN" sz="2400" dirty="0" err="1">
                <a:solidFill>
                  <a:schemeClr val="bg1"/>
                </a:solidFill>
              </a:rPr>
              <a:t>oninput</a:t>
            </a:r>
            <a:r>
              <a:rPr lang="en-US" altLang="zh-CN" sz="2400" dirty="0">
                <a:solidFill>
                  <a:schemeClr val="bg1"/>
                </a:solidFill>
              </a:rPr>
              <a:t>="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x.value</a:t>
            </a:r>
            <a:r>
              <a:rPr lang="en-US" altLang="zh-CN" sz="2400" dirty="0" smtClean="0">
                <a:solidFill>
                  <a:schemeClr val="bg1"/>
                </a:solidFill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parseInt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a.value</a:t>
            </a:r>
            <a:r>
              <a:rPr lang="en-US" altLang="zh-CN" sz="2400" dirty="0">
                <a:solidFill>
                  <a:schemeClr val="bg1"/>
                </a:solidFill>
              </a:rPr>
              <a:t>)+</a:t>
            </a:r>
            <a:r>
              <a:rPr lang="en-US" altLang="zh-CN" sz="2400" dirty="0" err="1">
                <a:solidFill>
                  <a:schemeClr val="bg1"/>
                </a:solidFill>
              </a:rPr>
              <a:t>parseInt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b.value</a:t>
            </a:r>
            <a:r>
              <a:rPr lang="en-US" altLang="zh-CN" sz="2400" dirty="0">
                <a:solidFill>
                  <a:schemeClr val="bg1"/>
                </a:solidFill>
              </a:rPr>
              <a:t>)" &gt;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&lt;input type="range" id="a" value="50" min="0" max="100"/&gt; +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&lt;input type="number" id="b" value="50"/&gt;=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&lt;</a:t>
            </a:r>
            <a:r>
              <a:rPr lang="en-US" altLang="zh-CN" sz="2400" dirty="0">
                <a:solidFill>
                  <a:schemeClr val="bg1"/>
                </a:solidFill>
              </a:rPr>
              <a:t>output name="x" for="a b"&gt;&lt;/output&gt;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&lt;/form&gt;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新增标签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废弃标签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新增表单元素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新增表单属性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结构</a:t>
            </a:r>
            <a:r>
              <a:rPr lang="zh-CN" altLang="en-US" sz="2800" b="1" dirty="0">
                <a:solidFill>
                  <a:schemeClr val="bg1"/>
                </a:solidFill>
              </a:rPr>
              <a:t>区分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3701532"/>
            <a:ext cx="6088172" cy="3046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3" y="1453885"/>
            <a:ext cx="6088172" cy="21372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06956" y="1599184"/>
            <a:ext cx="45297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、写法上更加的简单化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(DOCTYPE/charset)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、相关面试题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(DOCTYPE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6666"/>
                </a:solidFill>
              </a:rPr>
              <a:t>HTML DOCTYPE </a:t>
            </a:r>
            <a:r>
              <a:rPr lang="zh-CN" altLang="en-US" dirty="0">
                <a:solidFill>
                  <a:srgbClr val="FF6666"/>
                </a:solidFill>
              </a:rPr>
              <a:t>的重要性</a:t>
            </a:r>
            <a:r>
              <a:rPr lang="en-US" altLang="zh-CN" dirty="0">
                <a:solidFill>
                  <a:srgbClr val="FF6666"/>
                </a:solidFill>
              </a:rPr>
              <a:t>(</a:t>
            </a:r>
            <a:r>
              <a:rPr lang="zh-CN" altLang="en-US" dirty="0">
                <a:solidFill>
                  <a:srgbClr val="FF6666"/>
                </a:solidFill>
              </a:rPr>
              <a:t>点击打开查看</a:t>
            </a:r>
            <a:r>
              <a:rPr lang="en-US" altLang="zh-CN" dirty="0">
                <a:solidFill>
                  <a:srgbClr val="FF6666"/>
                </a:solidFill>
              </a:rPr>
              <a:t>) </a:t>
            </a:r>
            <a:endParaRPr lang="en-US" altLang="zh-CN" dirty="0" smtClean="0">
              <a:solidFill>
                <a:srgbClr val="FF6666"/>
              </a:solidFill>
            </a:endParaRPr>
          </a:p>
          <a:p>
            <a:endParaRPr lang="en-US" altLang="zh-CN" dirty="0" smtClean="0">
              <a:solidFill>
                <a:srgbClr val="FF6666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、可以省略结束标记的元素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thead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tbody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td    </a:t>
            </a:r>
            <a:r>
              <a:rPr lang="en-US" altLang="zh-CN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建议不要省略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、可以省略标签属性的引号。但建议不要省略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6956" y="2979800"/>
            <a:ext cx="4874357" cy="304698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a)DOCTYPE</a:t>
            </a:r>
            <a:r>
              <a:rPr lang="zh-CN" altLang="en-US" sz="1600" dirty="0" smtClean="0">
                <a:solidFill>
                  <a:schemeClr val="bg1"/>
                </a:solidFill>
              </a:rPr>
              <a:t>声明必须是 </a:t>
            </a:r>
            <a:r>
              <a:rPr lang="en-US" altLang="zh-CN" sz="1600" dirty="0" smtClean="0">
                <a:solidFill>
                  <a:schemeClr val="bg1"/>
                </a:solidFill>
              </a:rPr>
              <a:t>HTML </a:t>
            </a:r>
            <a:r>
              <a:rPr lang="zh-CN" altLang="en-US" sz="1600" dirty="0" smtClean="0">
                <a:solidFill>
                  <a:schemeClr val="bg1"/>
                </a:solidFill>
              </a:rPr>
              <a:t>文档的第一行，位于 标签之前。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b)DOCTYPE</a:t>
            </a:r>
            <a:r>
              <a:rPr lang="zh-CN" altLang="en-US" sz="1600" dirty="0" smtClean="0">
                <a:solidFill>
                  <a:schemeClr val="bg1"/>
                </a:solidFill>
              </a:rPr>
              <a:t>声明不是 </a:t>
            </a:r>
            <a:r>
              <a:rPr lang="en-US" altLang="zh-CN" sz="1600" dirty="0" smtClean="0">
                <a:solidFill>
                  <a:schemeClr val="bg1"/>
                </a:solidFill>
              </a:rPr>
              <a:t>HTML </a:t>
            </a:r>
            <a:r>
              <a:rPr lang="zh-CN" altLang="en-US" sz="1600" dirty="0" smtClean="0">
                <a:solidFill>
                  <a:schemeClr val="bg1"/>
                </a:solidFill>
              </a:rPr>
              <a:t>标签；它是指示 </a:t>
            </a:r>
            <a:r>
              <a:rPr lang="en-US" altLang="zh-CN" sz="1600" dirty="0" smtClean="0">
                <a:solidFill>
                  <a:schemeClr val="bg1"/>
                </a:solidFill>
              </a:rPr>
              <a:t>web </a:t>
            </a:r>
            <a:r>
              <a:rPr lang="zh-CN" altLang="en-US" sz="1600" dirty="0" smtClean="0">
                <a:solidFill>
                  <a:schemeClr val="bg1"/>
                </a:solidFill>
              </a:rPr>
              <a:t>浏览器关于页面使用哪个 </a:t>
            </a:r>
            <a:r>
              <a:rPr lang="en-US" altLang="zh-CN" sz="1600" dirty="0" smtClean="0">
                <a:solidFill>
                  <a:schemeClr val="bg1"/>
                </a:solidFill>
              </a:rPr>
              <a:t>HTML </a:t>
            </a:r>
            <a:r>
              <a:rPr lang="zh-CN" altLang="en-US" sz="1600" dirty="0" smtClean="0">
                <a:solidFill>
                  <a:schemeClr val="bg1"/>
                </a:solidFill>
              </a:rPr>
              <a:t>版本进行编写的指令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c)DOCTYPE 3</a:t>
            </a:r>
            <a:r>
              <a:rPr lang="zh-CN" altLang="en-US" sz="1600" dirty="0" smtClean="0">
                <a:solidFill>
                  <a:schemeClr val="bg1"/>
                </a:solidFill>
              </a:rPr>
              <a:t>种类型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:HTML 4.01 Strict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HTML 4.01 Transitional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HTML 4.01 Frameset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d)</a:t>
            </a:r>
            <a:r>
              <a:rPr lang="zh-CN" altLang="en-US" sz="1600" dirty="0" smtClean="0">
                <a:solidFill>
                  <a:schemeClr val="bg1"/>
                </a:solidFill>
              </a:rPr>
              <a:t>如果</a:t>
            </a:r>
            <a:r>
              <a:rPr lang="en-US" altLang="zh-CN" sz="1600" dirty="0" smtClean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中没有加上</a:t>
            </a:r>
            <a:r>
              <a:rPr lang="en-US" altLang="zh-CN" sz="1600" dirty="0" smtClean="0">
                <a:solidFill>
                  <a:schemeClr val="bg1"/>
                </a:solidFill>
              </a:rPr>
              <a:t>DOCTYPE</a:t>
            </a:r>
            <a:r>
              <a:rPr lang="zh-CN" altLang="en-US" sz="1600" dirty="0" smtClean="0">
                <a:solidFill>
                  <a:schemeClr val="bg1"/>
                </a:solidFill>
              </a:rPr>
              <a:t>可能在不同浏览器出现</a:t>
            </a:r>
            <a:r>
              <a:rPr lang="en-US" altLang="zh-CN" sz="1600" dirty="0" smtClean="0">
                <a:solidFill>
                  <a:schemeClr val="bg1"/>
                </a:solidFill>
              </a:rPr>
              <a:t>bug. </a:t>
            </a:r>
            <a:r>
              <a:rPr lang="zh-CN" altLang="en-US" sz="1600" dirty="0" smtClean="0">
                <a:solidFill>
                  <a:schemeClr val="bg1"/>
                </a:solidFill>
              </a:rPr>
              <a:t>所以</a:t>
            </a:r>
            <a:r>
              <a:rPr lang="en-US" altLang="zh-CN" sz="1600" dirty="0" smtClean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加上</a:t>
            </a:r>
            <a:r>
              <a:rPr lang="en-US" altLang="zh-CN" sz="1600" dirty="0" smtClean="0">
                <a:solidFill>
                  <a:schemeClr val="bg1"/>
                </a:solidFill>
              </a:rPr>
              <a:t>DOCTYPE</a:t>
            </a:r>
            <a:r>
              <a:rPr lang="zh-CN" altLang="en-US" sz="1600" dirty="0" smtClean="0">
                <a:solidFill>
                  <a:schemeClr val="bg1"/>
                </a:solidFill>
              </a:rPr>
              <a:t>是至关重要的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  <a:endParaRPr lang="en-US" altLang="zh-CN" sz="16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51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HTML5</a:t>
            </a:r>
            <a:r>
              <a:rPr lang="zh-CN" altLang="en-US" sz="2800" b="1" dirty="0">
                <a:solidFill>
                  <a:schemeClr val="bg1"/>
                </a:solidFill>
              </a:rPr>
              <a:t>标签语义化，新增的标签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" y="1713492"/>
            <a:ext cx="5509741" cy="42889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10" y="1713492"/>
            <a:ext cx="5525120" cy="428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232A34"/>
                </a:solidFill>
              </a:rPr>
              <a:t>F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38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语义</a:t>
            </a:r>
            <a:r>
              <a:rPr lang="zh-CN" altLang="en-US" sz="2800" b="1" dirty="0">
                <a:solidFill>
                  <a:schemeClr val="bg1"/>
                </a:solidFill>
              </a:rPr>
              <a:t>化标签</a:t>
            </a:r>
            <a:r>
              <a:rPr lang="en-US" altLang="zh-CN" sz="2800" b="1" dirty="0">
                <a:solidFill>
                  <a:schemeClr val="bg1"/>
                </a:solidFill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</a:rPr>
              <a:t>形如下图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3" y="1632858"/>
            <a:ext cx="4954876" cy="27435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29608" y="1632858"/>
            <a:ext cx="5154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相关面试题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6666"/>
                </a:solidFill>
              </a:rPr>
              <a:t>语义化的重要性</a:t>
            </a:r>
            <a:r>
              <a:rPr lang="en-US" altLang="zh-CN" dirty="0">
                <a:solidFill>
                  <a:srgbClr val="FF6666"/>
                </a:solidFill>
              </a:rPr>
              <a:t>(</a:t>
            </a:r>
            <a:r>
              <a:rPr lang="zh-CN" altLang="en-US" dirty="0">
                <a:solidFill>
                  <a:srgbClr val="FF6666"/>
                </a:solidFill>
              </a:rPr>
              <a:t>点击打开查看</a:t>
            </a:r>
            <a:r>
              <a:rPr lang="en-US" altLang="zh-CN" dirty="0">
                <a:solidFill>
                  <a:srgbClr val="FF6666"/>
                </a:solidFill>
              </a:rPr>
              <a:t>) </a:t>
            </a:r>
            <a:endParaRPr lang="en-US" altLang="zh-CN" dirty="0" smtClean="0">
              <a:solidFill>
                <a:srgbClr val="FF666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0033" y="1626507"/>
            <a:ext cx="9718131" cy="398570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语义化标签就是尽量使用有相对应的结构的含义的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标签结构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更好，更利于搜索引擎的抓取（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SEO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的优化）和开发人员的维护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可维护性更高，因为结构清晰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seo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易于阅读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) 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更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有利于特殊终端的阅读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手机，个人助理等）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尽量用有结构含义的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少用无语义的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，无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意义，看不出是什么东西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如</a:t>
            </a:r>
            <a:r>
              <a:rPr lang="en-US" altLang="zh-CN" dirty="0">
                <a:solidFill>
                  <a:schemeClr val="bg1"/>
                </a:solidFill>
              </a:rPr>
              <a:t>address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一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看就知道这里面 的是地址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em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标签一看就知道这个是强调的内容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区分于不同内容。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怎么判断你的页面是否符合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标准之一：语义化标签呢？你可以把你的页面暂时去掉样式后看可读性怎么样， 如果这个时候感觉你的页面很乱，那就说明的的页面的语义化标签不怎么样，而如果你的页面去掉样式了感觉依 然不是杂乱无章的，那么，就说明你的页面结构清晰，语义化标签使用比较规范了。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10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新增</a:t>
            </a:r>
            <a:r>
              <a:rPr lang="zh-CN" altLang="en-US" sz="2800" b="1" dirty="0">
                <a:solidFill>
                  <a:schemeClr val="bg1"/>
                </a:solidFill>
              </a:rPr>
              <a:t>标签（列举）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61187" y="1418897"/>
            <a:ext cx="91437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header : </a:t>
            </a:r>
            <a:r>
              <a:rPr lang="zh-CN" altLang="en-US" dirty="0" smtClean="0">
                <a:solidFill>
                  <a:schemeClr val="bg1"/>
                </a:solidFill>
              </a:rPr>
              <a:t>头部信息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footer </a:t>
            </a:r>
            <a:r>
              <a:rPr lang="zh-CN" altLang="en-US" dirty="0" smtClean="0">
                <a:solidFill>
                  <a:schemeClr val="bg1"/>
                </a:solidFill>
              </a:rPr>
              <a:t>：页脚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err="1" smtClean="0">
                <a:solidFill>
                  <a:schemeClr val="bg1"/>
                </a:solidFill>
              </a:rPr>
              <a:t>nav</a:t>
            </a:r>
            <a:r>
              <a:rPr lang="zh-CN" altLang="en-US" dirty="0">
                <a:solidFill>
                  <a:schemeClr val="bg1"/>
                </a:solidFill>
              </a:rPr>
              <a:t>：导航链接的部分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菜单列表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section</a:t>
            </a:r>
            <a:r>
              <a:rPr lang="zh-CN" altLang="en-US" dirty="0">
                <a:solidFill>
                  <a:schemeClr val="bg1"/>
                </a:solidFill>
              </a:rPr>
              <a:t>：独立的内容区块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aside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侧边栏导航</a:t>
            </a:r>
            <a:endParaRPr lang="zh-CN" alt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article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文章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mark:</a:t>
            </a:r>
            <a:r>
              <a:rPr lang="zh-CN" altLang="en-US" dirty="0" smtClean="0">
                <a:solidFill>
                  <a:schemeClr val="bg1"/>
                </a:solidFill>
              </a:rPr>
              <a:t>标记，内容显示背景颜色，可以修改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address:</a:t>
            </a:r>
            <a:r>
              <a:rPr lang="zh-CN" altLang="en-US" dirty="0" smtClean="0">
                <a:solidFill>
                  <a:schemeClr val="bg1"/>
                </a:solidFill>
              </a:rPr>
              <a:t>地址标签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smtClean="0">
                <a:solidFill>
                  <a:schemeClr val="bg1"/>
                </a:solidFill>
              </a:rPr>
              <a:t>time:  </a:t>
            </a:r>
            <a:r>
              <a:rPr lang="zh-CN" altLang="en-US" dirty="0" smtClean="0">
                <a:solidFill>
                  <a:schemeClr val="bg1"/>
                </a:solidFill>
                <a:sym typeface="Arial" panose="020B0604020202020204" pitchFamily="34" charset="0"/>
              </a:rPr>
              <a:t>表示日期或时间，也可以同时表示两者，相当于</a:t>
            </a:r>
            <a:r>
              <a:rPr lang="en-US" altLang="zh-CN" dirty="0" smtClean="0">
                <a:solidFill>
                  <a:schemeClr val="bg1"/>
                </a:solidFill>
                <a:sym typeface="Arial" panose="020B0604020202020204" pitchFamily="34" charset="0"/>
              </a:rPr>
              <a:t>span</a:t>
            </a:r>
            <a:endParaRPr lang="en-US" altLang="zh-CN" dirty="0" smtClean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err="1" smtClean="0">
                <a:solidFill>
                  <a:schemeClr val="bg1"/>
                </a:solidFill>
              </a:rPr>
              <a:t>figure+figcaption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表示一段独立的内容，一般表示文档主体流内容中的一个独立单元。</a:t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err="1" smtClean="0">
                <a:solidFill>
                  <a:schemeClr val="bg1"/>
                </a:solidFill>
              </a:rPr>
              <a:t>figcaption</a:t>
            </a:r>
            <a:r>
              <a:rPr lang="zh-CN" altLang="en-US" dirty="0" smtClean="0">
                <a:solidFill>
                  <a:schemeClr val="bg1"/>
                </a:solidFill>
              </a:rPr>
              <a:t>表示 </a:t>
            </a:r>
            <a:r>
              <a:rPr lang="en-US" altLang="zh-CN" dirty="0" smtClean="0">
                <a:solidFill>
                  <a:schemeClr val="bg1"/>
                </a:solidFill>
              </a:rPr>
              <a:t>figure </a:t>
            </a:r>
            <a:r>
              <a:rPr lang="zh-CN" altLang="en-US" dirty="0" smtClean="0">
                <a:solidFill>
                  <a:schemeClr val="bg1"/>
                </a:solidFill>
              </a:rPr>
              <a:t>的标题。从属于 </a:t>
            </a:r>
            <a:r>
              <a:rPr lang="en-US" altLang="zh-CN" dirty="0" smtClean="0">
                <a:solidFill>
                  <a:schemeClr val="bg1"/>
                </a:solidFill>
              </a:rPr>
              <a:t>figure </a:t>
            </a:r>
            <a:r>
              <a:rPr lang="zh-CN" altLang="en-US" dirty="0" smtClean="0">
                <a:solidFill>
                  <a:schemeClr val="bg1"/>
                </a:solidFill>
              </a:rPr>
              <a:t>， 并且， </a:t>
            </a:r>
            <a:r>
              <a:rPr lang="en-US" altLang="zh-CN" dirty="0" smtClean="0">
                <a:solidFill>
                  <a:schemeClr val="bg1"/>
                </a:solidFill>
              </a:rPr>
              <a:t>figure </a:t>
            </a:r>
            <a:r>
              <a:rPr lang="zh-CN" altLang="en-US" dirty="0" smtClean="0">
                <a:solidFill>
                  <a:schemeClr val="bg1"/>
                </a:solidFill>
              </a:rPr>
              <a:t>中只能放置一个 </a:t>
            </a:r>
            <a:r>
              <a:rPr lang="en-US" altLang="zh-CN" dirty="0" err="1" smtClean="0">
                <a:solidFill>
                  <a:schemeClr val="bg1"/>
                </a:solidFill>
              </a:rPr>
              <a:t>figcaption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结构</a:t>
            </a:r>
            <a:r>
              <a:rPr lang="zh-CN" altLang="en-US" sz="2800" b="1" dirty="0">
                <a:solidFill>
                  <a:schemeClr val="bg1"/>
                </a:solidFill>
              </a:rPr>
              <a:t>区分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84633" y="17722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LcParenR" startAt="12"/>
            </a:pPr>
            <a:r>
              <a:rPr lang="en-US" altLang="zh-CN" dirty="0" smtClean="0">
                <a:solidFill>
                  <a:schemeClr val="bg1"/>
                </a:solidFill>
              </a:rPr>
              <a:t>   video/audio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m)     canvas</a:t>
            </a:r>
            <a:endParaRPr lang="en-US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663919" y="2940175"/>
            <a:ext cx="621671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09855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680" indent="-28448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1730" indent="-22733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8930" indent="-22733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30" indent="-22733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330" indent="-22733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530" indent="-22733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730" indent="-22733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4930" indent="-22733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HTML5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能在完全脱离插件的情况下播放音视频</a:t>
            </a:r>
            <a:endParaRPr 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但是不是所有格式都支持。</a:t>
            </a:r>
            <a:endParaRPr 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sym typeface="宋体" panose="02010600030101010101" pitchFamily="2" charset="-122"/>
              </a:rPr>
              <a:t>	</a:t>
            </a:r>
            <a:endParaRPr lang="zh-CN" alt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HTML5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支持的视频格式：</a:t>
            </a:r>
            <a:endParaRPr 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sym typeface="宋体" panose="02010600030101010101" pitchFamily="2" charset="-122"/>
              </a:rPr>
              <a:t>Ogg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	=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带有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Theora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视频编码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+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Vorbis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音频编码的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Ogg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文件</a:t>
            </a:r>
            <a:endParaRPr 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支持的浏览器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:F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O</a:t>
            </a:r>
            <a:endParaRPr lang="en-US" altLang="zh-CN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sym typeface="宋体" panose="02010600030101010101" pitchFamily="2" charset="-122"/>
              </a:rPr>
              <a:t>MPEG4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带有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H.264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视频编码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+A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音频编码的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MPEG4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文件</a:t>
            </a:r>
            <a:endParaRPr 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支持的浏览器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: S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C</a:t>
            </a:r>
            <a:endParaRPr lang="en-US" altLang="zh-CN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sym typeface="宋体" panose="02010600030101010101" pitchFamily="2" charset="-122"/>
              </a:rPr>
              <a:t>WebM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带有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VP8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视频编码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+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Vorbis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音频编码的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WebM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格式</a:t>
            </a:r>
            <a:r>
              <a:rPr lang="en-US" dirty="0">
                <a:solidFill>
                  <a:schemeClr val="bg1"/>
                </a:solidFill>
                <a:sym typeface="宋体" panose="02010600030101010101" pitchFamily="2" charset="-122"/>
              </a:rPr>
              <a:t>	</a:t>
            </a:r>
            <a:endParaRPr 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	支持的浏览器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: I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O</a:t>
            </a:r>
            <a:endParaRPr lang="en-US" altLang="zh-CN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28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的常见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754357" y="1711759"/>
          <a:ext cx="8229600" cy="3995629"/>
        </p:xfrm>
        <a:graphic>
          <a:graphicData uri="http://schemas.openxmlformats.org/drawingml/2006/table">
            <a:tbl>
              <a:tblPr/>
              <a:tblGrid>
                <a:gridCol w="1377950"/>
                <a:gridCol w="1512888"/>
                <a:gridCol w="5338762"/>
              </a:tblGrid>
              <a:tr h="38882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属性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值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utoplay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utoplay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视频就绪自动播放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controls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controls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向用户显示播放控件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idth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ixels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像素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设置播放器宽度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eight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ixels(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像素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设置播放器高度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oop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oop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播放完是否继续播放该视频，循环播放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reload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load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是否等加载完再播放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rc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url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视频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url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地址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oster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mgurl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加载等待的画面图片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utobuffer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utobuffer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设置为浏览器缓冲方式，不设置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autoplay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才有效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9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的常见属性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774071" y="2126809"/>
          <a:ext cx="8229600" cy="3308482"/>
        </p:xfrm>
        <a:graphic>
          <a:graphicData uri="http://schemas.openxmlformats.org/drawingml/2006/table">
            <a:tbl>
              <a:tblPr/>
              <a:tblGrid>
                <a:gridCol w="1522413"/>
                <a:gridCol w="1512887"/>
                <a:gridCol w="5194300"/>
              </a:tblGrid>
              <a:tr h="37143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属性</a:t>
                      </a:r>
                      <a:endParaRPr kumimoji="0" 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值</a:t>
                      </a:r>
                      <a:endParaRPr kumimoji="0" 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kumimoji="0" 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5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autoplay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autoplay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如果出现该属性，则音频在就绪后马上播放。</a:t>
                      </a:r>
                      <a:endParaRPr kumimoji="0" 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1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controls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controls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如果出现该属性，则向用户显示控件，比如播放按钮。</a:t>
                      </a:r>
                      <a:endParaRPr kumimoji="0" 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2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loop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loop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如果出现该属性，则每当音频结束时重新开始播放。</a:t>
                      </a:r>
                      <a:endParaRPr kumimoji="0" 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1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preload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preload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如果出现该属性，则音频在页面加载时进行加载，并预备播放。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如果使用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"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autoplay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"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，则忽略该属性。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3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src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url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sym typeface="微软雅黑" panose="020B0503020204020204" pitchFamily="34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要播放的音频的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URL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sym typeface="微软雅黑" panose="020B0503020204020204" pitchFamily="34" charset="-122"/>
                        </a:rPr>
                        <a:t>。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3814</Words>
  <Application>WPS 演示</Application>
  <PresentationFormat>宽屏</PresentationFormat>
  <Paragraphs>326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117</cp:revision>
  <dcterms:created xsi:type="dcterms:W3CDTF">2015-08-05T01:47:00Z</dcterms:created>
  <dcterms:modified xsi:type="dcterms:W3CDTF">2018-05-31T08:57:57Z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