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90" r:id="rId3"/>
    <p:sldId id="292" r:id="rId4"/>
    <p:sldId id="291" r:id="rId6"/>
    <p:sldId id="294" r:id="rId7"/>
    <p:sldId id="295" r:id="rId8"/>
    <p:sldId id="296" r:id="rId9"/>
    <p:sldId id="297" r:id="rId10"/>
    <p:sldId id="298" r:id="rId11"/>
    <p:sldId id="299" r:id="rId12"/>
    <p:sldId id="301" r:id="rId13"/>
    <p:sldId id="300" r:id="rId14"/>
    <p:sldId id="302" r:id="rId15"/>
    <p:sldId id="303" r:id="rId16"/>
    <p:sldId id="304" r:id="rId17"/>
    <p:sldId id="305" r:id="rId18"/>
    <p:sldId id="306" r:id="rId19"/>
    <p:sldId id="307" r:id="rId20"/>
    <p:sldId id="308" r:id="rId21"/>
    <p:sldId id="309" r:id="rId22"/>
    <p:sldId id="310" r:id="rId23"/>
    <p:sldId id="311" r:id="rId24"/>
    <p:sldId id="29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519"/>
    <a:srgbClr val="E73A1C"/>
    <a:srgbClr val="232A34"/>
    <a:srgbClr val="F60A73"/>
    <a:srgbClr val="053D20"/>
    <a:srgbClr val="003300"/>
    <a:srgbClr val="00B050"/>
    <a:srgbClr val="00DE64"/>
    <a:srgbClr val="007A37"/>
    <a:srgbClr val="2FFF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92607" autoAdjust="0"/>
  </p:normalViewPr>
  <p:slideViewPr>
    <p:cSldViewPr snapToGrid="0">
      <p:cViewPr varScale="1">
        <p:scale>
          <a:sx n="51" d="100"/>
          <a:sy n="51" d="100"/>
        </p:scale>
        <p:origin x="461" y="43"/>
      </p:cViewPr>
      <p:guideLst>
        <p:guide orient="horz" pos="2160"/>
        <p:guide pos="3840"/>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88484C-3A3C-4589-8092-C56D39D6F1F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C63C50-608D-49CE-A325-6B51764A79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说明文本</a:t>
            </a:r>
            <a:endParaRPr lang="zh-CN" altLang="en-US"/>
          </a:p>
        </p:txBody>
      </p:sp>
      <p:sp>
        <p:nvSpPr>
          <p:cNvPr id="4" name="灯片编号占位符 3"/>
          <p:cNvSpPr>
            <a:spLocks noGrp="1"/>
          </p:cNvSpPr>
          <p:nvPr>
            <p:ph type="sldNum" sz="quarter" idx="10"/>
          </p:nvPr>
        </p:nvSpPr>
        <p:spPr/>
        <p:txBody>
          <a:bodyPr/>
          <a:lstStyle/>
          <a:p>
            <a:fld id="{D2C63C50-608D-49CE-A325-6B51764A79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1" cstate="print"/>
          <a:srcRect/>
          <a:stretch>
            <a:fillRect/>
          </a:stretch>
        </p:blipFill>
        <p:spPr bwMode="auto">
          <a:xfrm>
            <a:off x="0" y="0"/>
            <a:ext cx="12192000" cy="6858001"/>
          </a:xfrm>
          <a:prstGeom prst="rect">
            <a:avLst/>
          </a:prstGeom>
          <a:noFill/>
        </p:spPr>
      </p:pic>
      <p:sp>
        <p:nvSpPr>
          <p:cNvPr id="4" name="TextBox 3"/>
          <p:cNvSpPr txBox="1"/>
          <p:nvPr/>
        </p:nvSpPr>
        <p:spPr>
          <a:xfrm>
            <a:off x="10395284" y="1564107"/>
            <a:ext cx="1098378" cy="646331"/>
          </a:xfrm>
          <a:prstGeom prst="rect">
            <a:avLst/>
          </a:prstGeom>
          <a:noFill/>
        </p:spPr>
        <p:txBody>
          <a:bodyPr wrap="none" rtlCol="0">
            <a:spAutoFit/>
          </a:bodyPr>
          <a:lstStyle/>
          <a:p>
            <a:r>
              <a:rPr lang="en-US" altLang="zh-CN" sz="3600" b="1" dirty="0" smtClean="0">
                <a:solidFill>
                  <a:schemeClr val="bg1"/>
                </a:solidFill>
              </a:rPr>
              <a:t>CSS3</a:t>
            </a:r>
            <a:endParaRPr lang="zh-CN" altLang="en-US" sz="36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5941030" cy="523220"/>
          </a:xfrm>
          <a:prstGeom prst="rect">
            <a:avLst/>
          </a:prstGeom>
          <a:noFill/>
        </p:spPr>
        <p:txBody>
          <a:bodyPr wrap="square" rtlCol="0">
            <a:spAutoFit/>
          </a:bodyPr>
          <a:lstStyle/>
          <a:p>
            <a:r>
              <a:rPr lang="en-US" altLang="zh-CN" sz="2800" b="1" dirty="0">
                <a:solidFill>
                  <a:schemeClr val="bg1"/>
                </a:solidFill>
              </a:rPr>
              <a:t>CSS3</a:t>
            </a:r>
            <a:r>
              <a:rPr lang="zh-CN" altLang="en-US" sz="2800" b="1" dirty="0">
                <a:solidFill>
                  <a:schemeClr val="bg1"/>
                </a:solidFill>
              </a:rPr>
              <a:t>颜色 颜色之</a:t>
            </a:r>
            <a:r>
              <a:rPr lang="en-US" altLang="zh-CN" sz="2800" b="1" dirty="0">
                <a:solidFill>
                  <a:schemeClr val="bg1"/>
                </a:solidFill>
              </a:rPr>
              <a:t>RGBA</a:t>
            </a:r>
            <a:endParaRPr lang="en-US" altLang="zh-CN"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7" name="矩形 2"/>
          <p:cNvSpPr>
            <a:spLocks noChangeArrowheads="1"/>
          </p:cNvSpPr>
          <p:nvPr/>
        </p:nvSpPr>
        <p:spPr bwMode="auto">
          <a:xfrm>
            <a:off x="684212" y="1773238"/>
            <a:ext cx="1089507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solidFill>
                  <a:schemeClr val="bg1"/>
                </a:solidFill>
              </a:rPr>
              <a:t>RGB</a:t>
            </a:r>
            <a:r>
              <a:rPr lang="zh-CN" altLang="en-US" dirty="0">
                <a:solidFill>
                  <a:schemeClr val="bg1"/>
                </a:solidFill>
              </a:rPr>
              <a:t>是一种色彩标准，是由红</a:t>
            </a:r>
            <a:r>
              <a:rPr lang="en-US" altLang="zh-CN" dirty="0">
                <a:solidFill>
                  <a:schemeClr val="bg1"/>
                </a:solidFill>
              </a:rPr>
              <a:t>(R)</a:t>
            </a:r>
            <a:r>
              <a:rPr lang="zh-CN" altLang="en-US" dirty="0">
                <a:solidFill>
                  <a:schemeClr val="bg1"/>
                </a:solidFill>
              </a:rPr>
              <a:t>、绿</a:t>
            </a:r>
            <a:r>
              <a:rPr lang="en-US" altLang="zh-CN" dirty="0">
                <a:solidFill>
                  <a:schemeClr val="bg1"/>
                </a:solidFill>
              </a:rPr>
              <a:t>(G)</a:t>
            </a:r>
            <a:r>
              <a:rPr lang="zh-CN" altLang="en-US" dirty="0">
                <a:solidFill>
                  <a:schemeClr val="bg1"/>
                </a:solidFill>
              </a:rPr>
              <a:t>、蓝</a:t>
            </a:r>
            <a:r>
              <a:rPr lang="en-US" altLang="zh-CN" dirty="0">
                <a:solidFill>
                  <a:schemeClr val="bg1"/>
                </a:solidFill>
              </a:rPr>
              <a:t>(B)</a:t>
            </a:r>
            <a:r>
              <a:rPr lang="zh-CN" altLang="en-US" dirty="0">
                <a:solidFill>
                  <a:schemeClr val="bg1"/>
                </a:solidFill>
              </a:rPr>
              <a:t>的变化以及相互叠加来得到各式各样的颜色。</a:t>
            </a:r>
            <a:r>
              <a:rPr lang="en-US" altLang="zh-CN" dirty="0">
                <a:solidFill>
                  <a:schemeClr val="bg1"/>
                </a:solidFill>
              </a:rPr>
              <a:t>RGBA</a:t>
            </a:r>
            <a:r>
              <a:rPr lang="zh-CN" altLang="en-US" dirty="0">
                <a:solidFill>
                  <a:schemeClr val="bg1"/>
                </a:solidFill>
              </a:rPr>
              <a:t>是在</a:t>
            </a:r>
            <a:r>
              <a:rPr lang="en-US" altLang="zh-CN" dirty="0">
                <a:solidFill>
                  <a:schemeClr val="bg1"/>
                </a:solidFill>
              </a:rPr>
              <a:t>RGB</a:t>
            </a:r>
            <a:r>
              <a:rPr lang="zh-CN" altLang="en-US" dirty="0">
                <a:solidFill>
                  <a:schemeClr val="bg1"/>
                </a:solidFill>
              </a:rPr>
              <a:t>的基础上增加了控制</a:t>
            </a:r>
            <a:r>
              <a:rPr lang="en-US" altLang="zh-CN" b="1" dirty="0">
                <a:solidFill>
                  <a:schemeClr val="bg1"/>
                </a:solidFill>
              </a:rPr>
              <a:t>alpha</a:t>
            </a:r>
            <a:r>
              <a:rPr lang="zh-CN" altLang="en-US" dirty="0">
                <a:solidFill>
                  <a:schemeClr val="bg1"/>
                </a:solidFill>
              </a:rPr>
              <a:t>透明度的参数。</a:t>
            </a:r>
            <a:endParaRPr lang="zh-CN" altLang="en-US" dirty="0">
              <a:solidFill>
                <a:schemeClr val="bg1"/>
              </a:solidFill>
            </a:endParaRPr>
          </a:p>
        </p:txBody>
      </p:sp>
      <p:sp>
        <p:nvSpPr>
          <p:cNvPr id="8" name="Rectangle 1"/>
          <p:cNvSpPr>
            <a:spLocks noChangeArrowheads="1"/>
          </p:cNvSpPr>
          <p:nvPr/>
        </p:nvSpPr>
        <p:spPr bwMode="auto">
          <a:xfrm>
            <a:off x="684213" y="3119368"/>
            <a:ext cx="1073645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dirty="0">
                <a:solidFill>
                  <a:schemeClr val="bg1"/>
                </a:solidFill>
              </a:rPr>
              <a:t>语法：</a:t>
            </a:r>
            <a:endParaRPr lang="zh-CN" altLang="zh-CN" dirty="0">
              <a:solidFill>
                <a:schemeClr val="bg1"/>
              </a:solidFill>
            </a:endParaRPr>
          </a:p>
          <a:p>
            <a:r>
              <a:rPr lang="zh-CN" altLang="zh-CN" dirty="0">
                <a:solidFill>
                  <a:schemeClr val="bg1"/>
                </a:solidFill>
              </a:rPr>
              <a:t>color：rgba(R,G,B,A) </a:t>
            </a:r>
            <a:endParaRPr lang="zh-CN" altLang="zh-CN" dirty="0">
              <a:solidFill>
                <a:schemeClr val="bg1"/>
              </a:solidFill>
            </a:endParaRPr>
          </a:p>
          <a:p>
            <a:r>
              <a:rPr lang="zh-CN" altLang="zh-CN" dirty="0">
                <a:solidFill>
                  <a:schemeClr val="bg1"/>
                </a:solidFill>
              </a:rPr>
              <a:t>以上R、G、B三个参数，正整数值的取值范围为：0 - 255</a:t>
            </a:r>
            <a:r>
              <a:rPr lang="zh-CN" altLang="zh-CN" dirty="0" smtClean="0">
                <a:solidFill>
                  <a:schemeClr val="bg1"/>
                </a:solidFill>
              </a:rPr>
              <a:t>。超出</a:t>
            </a:r>
            <a:r>
              <a:rPr lang="zh-CN" altLang="zh-CN" dirty="0">
                <a:solidFill>
                  <a:schemeClr val="bg1"/>
                </a:solidFill>
              </a:rPr>
              <a:t>范围的数值将被截至其最接近的取值极限。并非所有浏览器都支持使用百分数值。A为透明度参数，取值在0~1之间，不可为负值。</a:t>
            </a:r>
            <a:endParaRPr lang="en-US" altLang="zh-CN" dirty="0">
              <a:solidFill>
                <a:schemeClr val="bg1"/>
              </a:solidFill>
            </a:endParaRPr>
          </a:p>
          <a:p>
            <a:endParaRPr lang="zh-CN" altLang="zh-CN" dirty="0">
              <a:solidFill>
                <a:schemeClr val="bg1"/>
              </a:solidFill>
            </a:endParaRPr>
          </a:p>
          <a:p>
            <a:r>
              <a:rPr lang="zh-CN" altLang="zh-CN" dirty="0">
                <a:solidFill>
                  <a:schemeClr val="bg1"/>
                </a:solidFill>
              </a:rPr>
              <a:t> </a:t>
            </a:r>
            <a:endParaRPr lang="zh-CN" altLang="zh-CN"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5493161" cy="523220"/>
          </a:xfrm>
          <a:prstGeom prst="rect">
            <a:avLst/>
          </a:prstGeom>
          <a:noFill/>
        </p:spPr>
        <p:txBody>
          <a:bodyPr wrap="square" rtlCol="0">
            <a:spAutoFit/>
          </a:bodyPr>
          <a:lstStyle/>
          <a:p>
            <a:r>
              <a:rPr lang="zh-CN" altLang="en-US" sz="2800" b="1" dirty="0">
                <a:solidFill>
                  <a:schemeClr val="bg1"/>
                </a:solidFill>
              </a:rPr>
              <a:t>文字字体背景相关样式</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矩形 1"/>
          <p:cNvSpPr/>
          <p:nvPr/>
        </p:nvSpPr>
        <p:spPr>
          <a:xfrm>
            <a:off x="646382" y="1409595"/>
            <a:ext cx="10699642" cy="5632311"/>
          </a:xfrm>
          <a:prstGeom prst="rect">
            <a:avLst/>
          </a:prstGeom>
        </p:spPr>
        <p:txBody>
          <a:bodyPr wrap="square">
            <a:spAutoFit/>
          </a:bodyPr>
          <a:lstStyle/>
          <a:p>
            <a:pPr>
              <a:lnSpc>
                <a:spcPct val="150000"/>
              </a:lnSpc>
            </a:pPr>
            <a:r>
              <a:rPr lang="en-US" altLang="zh-CN" sz="2000" b="1" dirty="0">
                <a:solidFill>
                  <a:schemeClr val="bg1"/>
                </a:solidFill>
                <a:latin typeface="黑体" panose="02010609060101010101" pitchFamily="49" charset="-122"/>
                <a:ea typeface="黑体" panose="02010609060101010101" pitchFamily="49" charset="-122"/>
              </a:rPr>
              <a:t>css3</a:t>
            </a:r>
            <a:r>
              <a:rPr lang="zh-CN" altLang="en-US" sz="2000" b="1" dirty="0">
                <a:solidFill>
                  <a:schemeClr val="bg1"/>
                </a:solidFill>
                <a:latin typeface="黑体" panose="02010609060101010101" pitchFamily="49" charset="-122"/>
                <a:ea typeface="黑体" panose="02010609060101010101" pitchFamily="49" charset="-122"/>
              </a:rPr>
              <a:t>文本效果</a:t>
            </a:r>
            <a:endParaRPr lang="zh-CN" altLang="en-US" sz="2000" b="1" dirty="0">
              <a:solidFill>
                <a:schemeClr val="bg1"/>
              </a:solidFill>
              <a:latin typeface="黑体" panose="02010609060101010101" pitchFamily="49" charset="-122"/>
              <a:ea typeface="黑体" panose="02010609060101010101" pitchFamily="49" charset="-122"/>
            </a:endParaRPr>
          </a:p>
          <a:p>
            <a:pPr>
              <a:lnSpc>
                <a:spcPct val="150000"/>
              </a:lnSpc>
            </a:pPr>
            <a:r>
              <a:rPr lang="en-US" altLang="zh-CN" sz="2000" dirty="0">
                <a:solidFill>
                  <a:schemeClr val="bg1"/>
                </a:solidFill>
              </a:rPr>
              <a:t>a)</a:t>
            </a:r>
            <a:r>
              <a:rPr lang="zh-CN" altLang="en-US" sz="2000" dirty="0">
                <a:solidFill>
                  <a:schemeClr val="bg1"/>
                </a:solidFill>
              </a:rPr>
              <a:t>文本阴影：</a:t>
            </a:r>
            <a:r>
              <a:rPr lang="en-US" altLang="zh-CN" sz="2000" dirty="0">
                <a:solidFill>
                  <a:schemeClr val="bg1"/>
                </a:solidFill>
              </a:rPr>
              <a:t>text-shadow:5px 5px </a:t>
            </a:r>
            <a:r>
              <a:rPr lang="en-US" altLang="zh-CN" sz="2000" dirty="0" err="1">
                <a:solidFill>
                  <a:schemeClr val="bg1"/>
                </a:solidFill>
              </a:rPr>
              <a:t>5px</a:t>
            </a:r>
            <a:r>
              <a:rPr lang="en-US" altLang="zh-CN" sz="2000" dirty="0">
                <a:solidFill>
                  <a:schemeClr val="bg1"/>
                </a:solidFill>
              </a:rPr>
              <a:t> #f66;</a:t>
            </a:r>
            <a:endParaRPr lang="en-US" altLang="zh-CN" sz="2000" dirty="0">
              <a:solidFill>
                <a:schemeClr val="bg1"/>
              </a:solidFill>
            </a:endParaRPr>
          </a:p>
          <a:p>
            <a:pPr>
              <a:lnSpc>
                <a:spcPct val="150000"/>
              </a:lnSpc>
            </a:pPr>
            <a:r>
              <a:rPr lang="zh-CN" altLang="en-US" sz="2000" dirty="0">
                <a:solidFill>
                  <a:schemeClr val="bg1"/>
                </a:solidFill>
              </a:rPr>
              <a:t>指定多个阴影：</a:t>
            </a:r>
            <a:r>
              <a:rPr lang="en-US" altLang="zh-CN" sz="2000" dirty="0">
                <a:solidFill>
                  <a:schemeClr val="bg1"/>
                </a:solidFill>
              </a:rPr>
              <a:t>(</a:t>
            </a:r>
            <a:r>
              <a:rPr lang="zh-CN" altLang="en-US" sz="2000" dirty="0">
                <a:solidFill>
                  <a:schemeClr val="bg1"/>
                </a:solidFill>
              </a:rPr>
              <a:t>参数形式为</a:t>
            </a:r>
            <a:r>
              <a:rPr lang="en-US" altLang="zh-CN" sz="2000" dirty="0">
                <a:solidFill>
                  <a:schemeClr val="bg1"/>
                </a:solidFill>
              </a:rPr>
              <a:t>X</a:t>
            </a:r>
            <a:r>
              <a:rPr lang="zh-CN" altLang="en-US" sz="2000" dirty="0">
                <a:solidFill>
                  <a:schemeClr val="bg1"/>
                </a:solidFill>
              </a:rPr>
              <a:t>坐标 </a:t>
            </a:r>
            <a:r>
              <a:rPr lang="en-US" altLang="zh-CN" sz="2000" dirty="0">
                <a:solidFill>
                  <a:schemeClr val="bg1"/>
                </a:solidFill>
              </a:rPr>
              <a:t>Y</a:t>
            </a:r>
            <a:r>
              <a:rPr lang="zh-CN" altLang="en-US" sz="2000" dirty="0" smtClean="0">
                <a:solidFill>
                  <a:schemeClr val="bg1"/>
                </a:solidFill>
              </a:rPr>
              <a:t>坐标</a:t>
            </a:r>
            <a:r>
              <a:rPr lang="zh-CN" altLang="en-US" sz="2000" dirty="0">
                <a:solidFill>
                  <a:schemeClr val="bg1"/>
                </a:solidFill>
              </a:rPr>
              <a:t>阴影的模糊程度</a:t>
            </a:r>
            <a:r>
              <a:rPr lang="zh-CN" altLang="en-US" sz="2000" dirty="0" smtClean="0">
                <a:solidFill>
                  <a:schemeClr val="bg1"/>
                </a:solidFill>
              </a:rPr>
              <a:t>阴影</a:t>
            </a:r>
            <a:r>
              <a:rPr lang="zh-CN" altLang="en-US" sz="2000" dirty="0">
                <a:solidFill>
                  <a:schemeClr val="bg1"/>
                </a:solidFill>
              </a:rPr>
              <a:t>颜色</a:t>
            </a:r>
            <a:r>
              <a:rPr lang="en-US" altLang="zh-CN" sz="2000" dirty="0" smtClean="0">
                <a:solidFill>
                  <a:schemeClr val="bg1"/>
                </a:solidFill>
              </a:rPr>
              <a:t>)</a:t>
            </a:r>
            <a:endParaRPr lang="en-US" altLang="zh-CN" sz="2000" dirty="0" smtClean="0">
              <a:solidFill>
                <a:schemeClr val="bg1"/>
              </a:solidFill>
            </a:endParaRPr>
          </a:p>
          <a:p>
            <a:pPr>
              <a:lnSpc>
                <a:spcPct val="150000"/>
              </a:lnSpc>
            </a:pPr>
            <a:r>
              <a:rPr lang="en-US" altLang="zh-CN" sz="2000" dirty="0" smtClean="0">
                <a:solidFill>
                  <a:schemeClr val="bg1"/>
                </a:solidFill>
              </a:rPr>
              <a:t>text-shadow:10px </a:t>
            </a:r>
            <a:r>
              <a:rPr lang="en-US" altLang="zh-CN" sz="2000" dirty="0">
                <a:solidFill>
                  <a:schemeClr val="bg1"/>
                </a:solidFill>
              </a:rPr>
              <a:t>10px #f66,40px 35px #f00,70px 60px #000</a:t>
            </a:r>
            <a:r>
              <a:rPr lang="en-US" altLang="zh-CN" sz="2000" dirty="0" smtClean="0">
                <a:solidFill>
                  <a:schemeClr val="bg1"/>
                </a:solidFill>
              </a:rPr>
              <a:t>;</a:t>
            </a:r>
            <a:endParaRPr lang="en-US" altLang="zh-CN" sz="2000" dirty="0" smtClean="0">
              <a:solidFill>
                <a:schemeClr val="bg1"/>
              </a:solidFill>
            </a:endParaRPr>
          </a:p>
          <a:p>
            <a:pPr>
              <a:lnSpc>
                <a:spcPct val="150000"/>
              </a:lnSpc>
            </a:pPr>
            <a:r>
              <a:rPr lang="en-US" altLang="zh-CN" sz="2000" dirty="0" smtClean="0">
                <a:solidFill>
                  <a:schemeClr val="bg1"/>
                </a:solidFill>
              </a:rPr>
              <a:t>b)</a:t>
            </a:r>
            <a:r>
              <a:rPr lang="zh-CN" altLang="en-US" sz="2000" dirty="0" smtClean="0">
                <a:solidFill>
                  <a:schemeClr val="bg1"/>
                </a:solidFill>
              </a:rPr>
              <a:t>自动换行：</a:t>
            </a:r>
            <a:r>
              <a:rPr lang="en-US" altLang="zh-CN" sz="2000" dirty="0" smtClean="0">
                <a:solidFill>
                  <a:srgbClr val="FF0000"/>
                </a:solidFill>
              </a:rPr>
              <a:t>word-break</a:t>
            </a:r>
            <a:br>
              <a:rPr lang="en-US" altLang="zh-CN" sz="2000" dirty="0" smtClean="0">
                <a:solidFill>
                  <a:srgbClr val="FF0000"/>
                </a:solidFill>
              </a:rPr>
            </a:br>
            <a:r>
              <a:rPr lang="en-US" altLang="zh-CN" sz="2000" dirty="0" smtClean="0">
                <a:solidFill>
                  <a:schemeClr val="bg1"/>
                </a:solidFill>
              </a:rPr>
              <a:t>	normal:</a:t>
            </a:r>
            <a:r>
              <a:rPr lang="zh-CN" altLang="en-US" sz="2000" dirty="0" smtClean="0">
                <a:solidFill>
                  <a:schemeClr val="bg1"/>
                </a:solidFill>
              </a:rPr>
              <a:t>使用浏览器默认换行规则</a:t>
            </a:r>
            <a:br>
              <a:rPr lang="zh-CN" altLang="en-US" sz="2000" dirty="0" smtClean="0">
                <a:solidFill>
                  <a:schemeClr val="bg1"/>
                </a:solidFill>
              </a:rPr>
            </a:br>
            <a:r>
              <a:rPr lang="en-US" altLang="zh-CN" sz="2000" dirty="0" smtClean="0">
                <a:solidFill>
                  <a:schemeClr val="bg1"/>
                </a:solidFill>
              </a:rPr>
              <a:t>	</a:t>
            </a:r>
            <a:r>
              <a:rPr lang="en-US" altLang="zh-CN" sz="2000" dirty="0" smtClean="0">
                <a:solidFill>
                  <a:srgbClr val="FF0000"/>
                </a:solidFill>
              </a:rPr>
              <a:t>keep-all:</a:t>
            </a:r>
            <a:r>
              <a:rPr lang="zh-CN" altLang="en-US" sz="2000" dirty="0" smtClean="0">
                <a:solidFill>
                  <a:srgbClr val="FF0000"/>
                </a:solidFill>
              </a:rPr>
              <a:t>只能在半角空格或连接字符处换行</a:t>
            </a:r>
            <a:br>
              <a:rPr lang="zh-CN" altLang="en-US" sz="2000" dirty="0" smtClean="0">
                <a:solidFill>
                  <a:srgbClr val="FF0000"/>
                </a:solidFill>
              </a:rPr>
            </a:br>
            <a:r>
              <a:rPr lang="en-US" altLang="zh-CN" sz="2000" dirty="0" smtClean="0">
                <a:solidFill>
                  <a:schemeClr val="bg1"/>
                </a:solidFill>
              </a:rPr>
              <a:t>	break-all:</a:t>
            </a:r>
            <a:r>
              <a:rPr lang="zh-CN" altLang="en-US" sz="2000" dirty="0" smtClean="0">
                <a:solidFill>
                  <a:schemeClr val="bg1"/>
                </a:solidFill>
              </a:rPr>
              <a:t>允许在单词内换行（对于标点符号来说，允许标点符号位于行首，不过在</a:t>
            </a:r>
            <a:r>
              <a:rPr lang="en-US" altLang="zh-CN" sz="2000" dirty="0" smtClean="0">
                <a:solidFill>
                  <a:schemeClr val="bg1"/>
                </a:solidFill>
              </a:rPr>
              <a:t>IE</a:t>
            </a:r>
            <a:r>
              <a:rPr lang="zh-CN" altLang="en-US" sz="2000" dirty="0" smtClean="0">
                <a:solidFill>
                  <a:schemeClr val="bg1"/>
                </a:solidFill>
              </a:rPr>
              <a:t>中是不可以的） </a:t>
            </a:r>
            <a:endParaRPr lang="en-US" altLang="zh-CN" sz="2000" dirty="0" smtClean="0">
              <a:solidFill>
                <a:schemeClr val="bg1"/>
              </a:solidFill>
            </a:endParaRPr>
          </a:p>
          <a:p>
            <a:pPr>
              <a:lnSpc>
                <a:spcPct val="150000"/>
              </a:lnSpc>
            </a:pPr>
            <a:r>
              <a:rPr lang="en-US" altLang="zh-CN" sz="2000" dirty="0" smtClean="0">
                <a:solidFill>
                  <a:schemeClr val="bg1"/>
                </a:solidFill>
              </a:rPr>
              <a:t>	break-word</a:t>
            </a:r>
            <a:endParaRPr lang="zh-CN" altLang="en-US" sz="2000" dirty="0" smtClean="0">
              <a:solidFill>
                <a:schemeClr val="bg1"/>
              </a:solidFill>
            </a:endParaRPr>
          </a:p>
          <a:p>
            <a:pPr>
              <a:lnSpc>
                <a:spcPct val="150000"/>
              </a:lnSpc>
            </a:pPr>
            <a:r>
              <a:rPr lang="en-US" altLang="zh-CN" sz="2000" dirty="0" smtClean="0">
                <a:solidFill>
                  <a:schemeClr val="bg1"/>
                </a:solidFill>
              </a:rPr>
              <a:t>c)word-wrap</a:t>
            </a:r>
            <a:r>
              <a:rPr lang="zh-CN" altLang="en-US" sz="2000" dirty="0" smtClean="0">
                <a:solidFill>
                  <a:schemeClr val="bg1"/>
                </a:solidFill>
              </a:rPr>
              <a:t>：让长单词与</a:t>
            </a:r>
            <a:r>
              <a:rPr lang="en-US" altLang="zh-CN" sz="2000" dirty="0" smtClean="0">
                <a:solidFill>
                  <a:schemeClr val="bg1"/>
                </a:solidFill>
              </a:rPr>
              <a:t>URL</a:t>
            </a:r>
            <a:r>
              <a:rPr lang="zh-CN" altLang="en-US" sz="2000" dirty="0" smtClean="0">
                <a:solidFill>
                  <a:schemeClr val="bg1"/>
                </a:solidFill>
              </a:rPr>
              <a:t>地址自动换行</a:t>
            </a:r>
            <a:br>
              <a:rPr lang="zh-CN" altLang="en-US" sz="2000" dirty="0" smtClean="0">
                <a:solidFill>
                  <a:schemeClr val="bg1"/>
                </a:solidFill>
              </a:rPr>
            </a:br>
            <a:r>
              <a:rPr lang="en-US" altLang="zh-CN" sz="2000" dirty="0" smtClean="0">
                <a:solidFill>
                  <a:schemeClr val="bg1"/>
                </a:solidFill>
              </a:rPr>
              <a:t>	</a:t>
            </a:r>
            <a:r>
              <a:rPr lang="en-US" altLang="zh-CN" sz="2000" dirty="0" err="1" smtClean="0">
                <a:solidFill>
                  <a:schemeClr val="bg1"/>
                </a:solidFill>
              </a:rPr>
              <a:t>word-wrap:break-word</a:t>
            </a:r>
            <a:r>
              <a:rPr lang="en-US" altLang="zh-CN" sz="2000" dirty="0" smtClean="0">
                <a:solidFill>
                  <a:schemeClr val="bg1"/>
                </a:solidFill>
              </a:rPr>
              <a:t>; </a:t>
            </a:r>
            <a:endParaRPr lang="en-US" altLang="zh-CN" sz="2000" dirty="0">
              <a:solidFill>
                <a:schemeClr val="bg1"/>
              </a:solidFill>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1666971" cy="523220"/>
          </a:xfrm>
          <a:prstGeom prst="rect">
            <a:avLst/>
          </a:prstGeom>
          <a:noFill/>
        </p:spPr>
        <p:txBody>
          <a:bodyPr wrap="square" rtlCol="0">
            <a:spAutoFit/>
          </a:bodyPr>
          <a:lstStyle/>
          <a:p>
            <a:r>
              <a:rPr lang="zh-CN" altLang="en-US" sz="2800" b="1" dirty="0">
                <a:solidFill>
                  <a:schemeClr val="bg1"/>
                </a:solidFill>
              </a:rPr>
              <a:t>盒子阴影</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矩形 1"/>
          <p:cNvSpPr/>
          <p:nvPr/>
        </p:nvSpPr>
        <p:spPr>
          <a:xfrm>
            <a:off x="646382" y="1482633"/>
            <a:ext cx="4696029" cy="523220"/>
          </a:xfrm>
          <a:prstGeom prst="rect">
            <a:avLst/>
          </a:prstGeom>
        </p:spPr>
        <p:txBody>
          <a:bodyPr wrap="none">
            <a:spAutoFit/>
          </a:bodyPr>
          <a:lstStyle/>
          <a:p>
            <a:r>
              <a:rPr lang="en-US" altLang="zh-CN" sz="2800" dirty="0">
                <a:solidFill>
                  <a:schemeClr val="bg1"/>
                </a:solidFill>
              </a:rPr>
              <a:t>box-shadow:5px 5px 10px #f66</a:t>
            </a:r>
            <a:endParaRPr lang="zh-CN" altLang="en-US" sz="2800" dirty="0">
              <a:solidFill>
                <a:schemeClr val="bg1"/>
              </a:solidFill>
            </a:endParaRPr>
          </a:p>
        </p:txBody>
      </p:sp>
      <p:pic>
        <p:nvPicPr>
          <p:cNvPr id="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751" y="2236789"/>
            <a:ext cx="84010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711751" y="5420475"/>
            <a:ext cx="8665514" cy="369332"/>
          </a:xfrm>
          <a:prstGeom prst="rect">
            <a:avLst/>
          </a:prstGeom>
        </p:spPr>
        <p:txBody>
          <a:bodyPr wrap="square">
            <a:spAutoFit/>
          </a:bodyPr>
          <a:lstStyle/>
          <a:p>
            <a:r>
              <a:rPr lang="zh-CN" altLang="en-US" dirty="0">
                <a:solidFill>
                  <a:srgbClr val="FFC000"/>
                </a:solidFill>
              </a:rPr>
              <a:t>注意：</a:t>
            </a:r>
            <a:r>
              <a:rPr lang="en-US" altLang="zh-CN" dirty="0">
                <a:solidFill>
                  <a:srgbClr val="FFC000"/>
                </a:solidFill>
              </a:rPr>
              <a:t>inset </a:t>
            </a:r>
            <a:r>
              <a:rPr lang="zh-CN" altLang="en-US" dirty="0">
                <a:solidFill>
                  <a:srgbClr val="FFC000"/>
                </a:solidFill>
              </a:rPr>
              <a:t>可以写在参数的第一个或最后一个，其它位置是无效的。</a:t>
            </a:r>
            <a:endParaRPr lang="zh-CN" altLang="en-US" dirty="0">
              <a:solidFill>
                <a:srgbClr val="FFC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1666971" cy="523220"/>
          </a:xfrm>
          <a:prstGeom prst="rect">
            <a:avLst/>
          </a:prstGeom>
          <a:noFill/>
        </p:spPr>
        <p:txBody>
          <a:bodyPr wrap="square" rtlCol="0">
            <a:spAutoFit/>
          </a:bodyPr>
          <a:lstStyle/>
          <a:p>
            <a:r>
              <a:rPr lang="zh-CN" altLang="en-US" sz="2800" b="1" dirty="0" smtClean="0">
                <a:solidFill>
                  <a:schemeClr val="bg1"/>
                </a:solidFill>
              </a:rPr>
              <a:t>标题</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pic>
        <p:nvPicPr>
          <p:cNvPr id="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0842" y="1424918"/>
            <a:ext cx="5558031" cy="301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0063" y="1418897"/>
            <a:ext cx="5693570" cy="3023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46382" y="4456583"/>
            <a:ext cx="10182808" cy="2123658"/>
          </a:xfrm>
          <a:prstGeom prst="rect">
            <a:avLst/>
          </a:prstGeom>
        </p:spPr>
        <p:txBody>
          <a:bodyPr wrap="square">
            <a:spAutoFit/>
          </a:bodyPr>
          <a:lstStyle/>
          <a:p>
            <a:pPr>
              <a:lnSpc>
                <a:spcPct val="150000"/>
              </a:lnSpc>
            </a:pPr>
            <a:r>
              <a:rPr lang="zh-CN" altLang="zh-CN" sz="1600" b="1" dirty="0">
                <a:solidFill>
                  <a:schemeClr val="bg1"/>
                </a:solidFill>
                <a:latin typeface="Arial Unicode MS" panose="020B0604020202020204" pitchFamily="34" charset="-122"/>
              </a:rPr>
              <a:t>添加多个阴影：</a:t>
            </a:r>
            <a:r>
              <a:rPr lang="zh-CN" altLang="zh-CN" sz="1050" dirty="0">
                <a:solidFill>
                  <a:schemeClr val="bg1"/>
                </a:solidFill>
              </a:rPr>
              <a:t> </a:t>
            </a:r>
            <a:endParaRPr lang="zh-CN" altLang="zh-CN" sz="3600" dirty="0">
              <a:solidFill>
                <a:schemeClr val="bg1"/>
              </a:solidFill>
            </a:endParaRPr>
          </a:p>
          <a:p>
            <a:pPr>
              <a:lnSpc>
                <a:spcPct val="150000"/>
              </a:lnSpc>
            </a:pPr>
            <a:r>
              <a:rPr lang="zh-CN" altLang="zh-CN" dirty="0" smtClean="0">
                <a:solidFill>
                  <a:schemeClr val="bg1"/>
                </a:solidFill>
              </a:rPr>
              <a:t>用</a:t>
            </a:r>
            <a:r>
              <a:rPr lang="zh-CN" altLang="zh-CN" dirty="0">
                <a:solidFill>
                  <a:schemeClr val="bg1"/>
                </a:solidFill>
              </a:rPr>
              <a:t>逗号隔开即可。如：</a:t>
            </a:r>
            <a:endParaRPr lang="zh-CN" altLang="zh-CN" dirty="0">
              <a:solidFill>
                <a:schemeClr val="bg1"/>
              </a:solidFill>
            </a:endParaRPr>
          </a:p>
          <a:p>
            <a:pPr>
              <a:lnSpc>
                <a:spcPct val="150000"/>
              </a:lnSpc>
            </a:pPr>
            <a:r>
              <a:rPr lang="zh-CN" altLang="zh-CN" dirty="0">
                <a:solidFill>
                  <a:schemeClr val="bg1"/>
                </a:solidFill>
                <a:latin typeface="Arial Unicode MS" panose="020B0604020202020204" pitchFamily="34" charset="-122"/>
              </a:rPr>
              <a:t>.box_shadow{ </a:t>
            </a:r>
            <a:endParaRPr lang="en-US" altLang="zh-CN" dirty="0">
              <a:solidFill>
                <a:schemeClr val="bg1"/>
              </a:solidFill>
              <a:latin typeface="Arial Unicode MS" panose="020B0604020202020204" pitchFamily="34" charset="-122"/>
            </a:endParaRPr>
          </a:p>
          <a:p>
            <a:pPr>
              <a:lnSpc>
                <a:spcPct val="150000"/>
              </a:lnSpc>
            </a:pPr>
            <a:r>
              <a:rPr lang="en-US" altLang="zh-CN" dirty="0">
                <a:solidFill>
                  <a:schemeClr val="bg1"/>
                </a:solidFill>
                <a:latin typeface="Arial Unicode MS" panose="020B0604020202020204" pitchFamily="34" charset="-122"/>
              </a:rPr>
              <a:t>	</a:t>
            </a:r>
            <a:r>
              <a:rPr lang="zh-CN" altLang="zh-CN" dirty="0">
                <a:solidFill>
                  <a:schemeClr val="bg1"/>
                </a:solidFill>
                <a:latin typeface="Arial Unicode MS" panose="020B0604020202020204" pitchFamily="34" charset="-122"/>
              </a:rPr>
              <a:t>box-shadow:4px 2px 6px #f00, -4px -2px 6px #000, 0px 0px 12px 5px #33CC00 inset; </a:t>
            </a:r>
            <a:endParaRPr lang="en-US" altLang="zh-CN" dirty="0">
              <a:solidFill>
                <a:schemeClr val="bg1"/>
              </a:solidFill>
              <a:latin typeface="Arial Unicode MS" panose="020B0604020202020204" pitchFamily="34" charset="-122"/>
            </a:endParaRPr>
          </a:p>
          <a:p>
            <a:pPr>
              <a:lnSpc>
                <a:spcPct val="150000"/>
              </a:lnSpc>
            </a:pPr>
            <a:r>
              <a:rPr lang="zh-CN" altLang="zh-CN" dirty="0">
                <a:solidFill>
                  <a:schemeClr val="bg1"/>
                </a:solidFill>
                <a:latin typeface="Arial Unicode MS" panose="020B0604020202020204" pitchFamily="34" charset="-122"/>
              </a:rPr>
              <a:t>}</a:t>
            </a:r>
            <a:r>
              <a:rPr lang="zh-CN" altLang="zh-CN" sz="1100" dirty="0">
                <a:solidFill>
                  <a:schemeClr val="bg1"/>
                </a:solidFill>
              </a:rPr>
              <a:t> </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1666971" cy="523220"/>
          </a:xfrm>
          <a:prstGeom prst="rect">
            <a:avLst/>
          </a:prstGeom>
          <a:noFill/>
        </p:spPr>
        <p:txBody>
          <a:bodyPr wrap="square" rtlCol="0">
            <a:spAutoFit/>
          </a:bodyPr>
          <a:lstStyle/>
          <a:p>
            <a:r>
              <a:rPr lang="zh-CN" altLang="en-US" sz="2800" b="1" dirty="0">
                <a:solidFill>
                  <a:schemeClr val="bg1"/>
                </a:solidFill>
              </a:rPr>
              <a:t>圆角</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矩形 1"/>
          <p:cNvSpPr/>
          <p:nvPr/>
        </p:nvSpPr>
        <p:spPr>
          <a:xfrm>
            <a:off x="646382" y="1632858"/>
            <a:ext cx="10988891" cy="4108817"/>
          </a:xfrm>
          <a:prstGeom prst="rect">
            <a:avLst/>
          </a:prstGeom>
        </p:spPr>
        <p:txBody>
          <a:bodyPr wrap="square">
            <a:spAutoFit/>
          </a:bodyPr>
          <a:lstStyle/>
          <a:p>
            <a:pPr>
              <a:lnSpc>
                <a:spcPct val="150000"/>
              </a:lnSpc>
            </a:pPr>
            <a:r>
              <a:rPr lang="en-US" altLang="zh-CN" sz="3200" dirty="0">
                <a:solidFill>
                  <a:schemeClr val="bg1"/>
                </a:solidFill>
              </a:rPr>
              <a:t>border-radius:5px</a:t>
            </a:r>
            <a:r>
              <a:rPr lang="en-US" altLang="zh-CN" sz="3200" dirty="0" smtClean="0">
                <a:solidFill>
                  <a:schemeClr val="bg1"/>
                </a:solidFill>
              </a:rPr>
              <a:t>;</a:t>
            </a:r>
            <a:endParaRPr lang="en-US" altLang="zh-CN" sz="3200" dirty="0" smtClean="0">
              <a:solidFill>
                <a:schemeClr val="bg1"/>
              </a:solidFill>
            </a:endParaRPr>
          </a:p>
          <a:p>
            <a:pPr>
              <a:lnSpc>
                <a:spcPct val="150000"/>
              </a:lnSpc>
            </a:pPr>
            <a:endParaRPr lang="en-US" altLang="zh-CN" sz="2400" dirty="0">
              <a:solidFill>
                <a:schemeClr val="bg1"/>
              </a:solidFill>
            </a:endParaRPr>
          </a:p>
          <a:p>
            <a:pPr>
              <a:lnSpc>
                <a:spcPct val="150000"/>
              </a:lnSpc>
            </a:pPr>
            <a:r>
              <a:rPr lang="zh-CN" altLang="en-US" dirty="0">
                <a:solidFill>
                  <a:schemeClr val="bg1"/>
                </a:solidFill>
              </a:rPr>
              <a:t>/*第一个值表示左上角、右下角；第二个值表示右上角、左下角。*/</a:t>
            </a:r>
            <a:endParaRPr lang="zh-CN" altLang="en-US" dirty="0">
              <a:solidFill>
                <a:schemeClr val="bg1"/>
              </a:solidFill>
            </a:endParaRPr>
          </a:p>
          <a:p>
            <a:pPr>
              <a:lnSpc>
                <a:spcPct val="150000"/>
              </a:lnSpc>
            </a:pPr>
            <a:r>
              <a:rPr lang="zh-CN" altLang="en-US" dirty="0" smtClean="0">
                <a:solidFill>
                  <a:schemeClr val="bg1"/>
                </a:solidFill>
              </a:rPr>
              <a:t>/*</a:t>
            </a:r>
            <a:r>
              <a:rPr lang="zh-CN" altLang="en-US" dirty="0">
                <a:solidFill>
                  <a:schemeClr val="bg1"/>
                </a:solidFill>
              </a:rPr>
              <a:t>第一个值表示左上角；第二个值表示右上角、左下角；第三个值表示右下角。*/</a:t>
            </a:r>
            <a:endParaRPr lang="zh-CN" altLang="en-US" dirty="0">
              <a:solidFill>
                <a:schemeClr val="bg1"/>
              </a:solidFill>
            </a:endParaRPr>
          </a:p>
          <a:p>
            <a:pPr>
              <a:lnSpc>
                <a:spcPct val="150000"/>
              </a:lnSpc>
            </a:pPr>
            <a:endParaRPr lang="en-US" altLang="zh-CN" dirty="0" smtClean="0">
              <a:solidFill>
                <a:schemeClr val="bg1"/>
              </a:solidFill>
            </a:endParaRPr>
          </a:p>
          <a:p>
            <a:pPr>
              <a:lnSpc>
                <a:spcPct val="150000"/>
              </a:lnSpc>
            </a:pPr>
            <a:r>
              <a:rPr lang="en-US" altLang="zh-CN" dirty="0" smtClean="0">
                <a:solidFill>
                  <a:schemeClr val="bg1"/>
                </a:solidFill>
              </a:rPr>
              <a:t>//</a:t>
            </a:r>
            <a:r>
              <a:rPr lang="zh-CN" altLang="en-US" dirty="0" smtClean="0">
                <a:solidFill>
                  <a:schemeClr val="bg1"/>
                </a:solidFill>
              </a:rPr>
              <a:t>不对称的圆角</a:t>
            </a:r>
            <a:br>
              <a:rPr lang="en-US" altLang="zh-CN" dirty="0">
                <a:solidFill>
                  <a:schemeClr val="bg1"/>
                </a:solidFill>
              </a:rPr>
            </a:br>
            <a:r>
              <a:rPr lang="en-US" altLang="zh-CN" dirty="0" smtClean="0">
                <a:solidFill>
                  <a:schemeClr val="bg1"/>
                </a:solidFill>
              </a:rPr>
              <a:t>//</a:t>
            </a:r>
            <a:r>
              <a:rPr lang="zh-CN" altLang="en-US" dirty="0" smtClean="0">
                <a:solidFill>
                  <a:schemeClr val="bg1"/>
                </a:solidFill>
              </a:rPr>
              <a:t>斜杠前面的一组四个值分别表示四个角的水平半径； 斜杠后面的一组四个值分别表示四个角的垂直半径</a:t>
            </a:r>
            <a:br>
              <a:rPr lang="zh-CN" altLang="en-US" dirty="0" smtClean="0">
                <a:solidFill>
                  <a:schemeClr val="bg1"/>
                </a:solidFill>
              </a:rPr>
            </a:br>
            <a:r>
              <a:rPr lang="en-US" altLang="zh-CN" sz="2800" dirty="0" smtClean="0">
                <a:solidFill>
                  <a:schemeClr val="bg1"/>
                </a:solidFill>
              </a:rPr>
              <a:t>border-radius: 10px 20px 30px 40px/40px 30px 20px 10px;</a:t>
            </a:r>
            <a:endParaRPr lang="zh-CN" altLang="en-US" sz="2800"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3113855" cy="523220"/>
          </a:xfrm>
          <a:prstGeom prst="rect">
            <a:avLst/>
          </a:prstGeom>
          <a:noFill/>
        </p:spPr>
        <p:txBody>
          <a:bodyPr wrap="square" rtlCol="0">
            <a:spAutoFit/>
          </a:bodyPr>
          <a:lstStyle/>
          <a:p>
            <a:r>
              <a:rPr lang="zh-CN" altLang="en-US" sz="2800" b="1" dirty="0">
                <a:solidFill>
                  <a:schemeClr val="bg1"/>
                </a:solidFill>
              </a:rPr>
              <a:t>使用图像边框</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矩形 1"/>
          <p:cNvSpPr/>
          <p:nvPr/>
        </p:nvSpPr>
        <p:spPr>
          <a:xfrm>
            <a:off x="646382" y="1632858"/>
            <a:ext cx="11105907" cy="3970318"/>
          </a:xfrm>
          <a:prstGeom prst="rect">
            <a:avLst/>
          </a:prstGeom>
        </p:spPr>
        <p:txBody>
          <a:bodyPr wrap="square">
            <a:spAutoFit/>
          </a:bodyPr>
          <a:lstStyle/>
          <a:p>
            <a:pPr>
              <a:lnSpc>
                <a:spcPct val="150000"/>
              </a:lnSpc>
            </a:pPr>
            <a:r>
              <a:rPr lang="zh-CN" altLang="en-US" sz="2400" dirty="0">
                <a:solidFill>
                  <a:schemeClr val="bg1"/>
                </a:solidFill>
              </a:rPr>
              <a:t>应用场景</a:t>
            </a:r>
            <a:r>
              <a:rPr lang="en-US" altLang="zh-CN" sz="2400" dirty="0">
                <a:solidFill>
                  <a:schemeClr val="bg1"/>
                </a:solidFill>
              </a:rPr>
              <a:t>:</a:t>
            </a:r>
            <a:r>
              <a:rPr lang="zh-CN" altLang="en-US" sz="2400" dirty="0">
                <a:solidFill>
                  <a:schemeClr val="bg1"/>
                </a:solidFill>
              </a:rPr>
              <a:t>移动端订单确认页面用的居多</a:t>
            </a:r>
            <a:endParaRPr lang="zh-CN" altLang="en-US" sz="2400" dirty="0">
              <a:solidFill>
                <a:schemeClr val="bg1"/>
              </a:solidFill>
            </a:endParaRPr>
          </a:p>
          <a:p>
            <a:pPr>
              <a:lnSpc>
                <a:spcPct val="150000"/>
              </a:lnSpc>
            </a:pPr>
            <a:r>
              <a:rPr lang="zh-CN" altLang="en-US" sz="2400" dirty="0">
                <a:solidFill>
                  <a:schemeClr val="bg1"/>
                </a:solidFill>
              </a:rPr>
              <a:t>  </a:t>
            </a:r>
            <a:r>
              <a:rPr lang="en-US" altLang="zh-CN" sz="2400" dirty="0" err="1" smtClean="0">
                <a:solidFill>
                  <a:schemeClr val="bg1"/>
                </a:solidFill>
              </a:rPr>
              <a:t>border-image:url</a:t>
            </a:r>
            <a:r>
              <a:rPr lang="en-US" altLang="zh-CN" sz="2400" dirty="0" smtClean="0">
                <a:solidFill>
                  <a:schemeClr val="bg1"/>
                </a:solidFill>
              </a:rPr>
              <a:t>(</a:t>
            </a:r>
            <a:r>
              <a:rPr lang="en-US" altLang="zh-CN" sz="2400" dirty="0" err="1" smtClean="0">
                <a:solidFill>
                  <a:schemeClr val="bg1"/>
                </a:solidFill>
              </a:rPr>
              <a:t>url</a:t>
            </a:r>
            <a:r>
              <a:rPr lang="en-US" altLang="zh-CN" sz="2400" dirty="0" smtClean="0">
                <a:solidFill>
                  <a:schemeClr val="bg1"/>
                </a:solidFill>
              </a:rPr>
              <a:t>) </a:t>
            </a:r>
            <a:r>
              <a:rPr lang="en-US" altLang="zh-CN" sz="2400" dirty="0">
                <a:solidFill>
                  <a:schemeClr val="bg1"/>
                </a:solidFill>
              </a:rPr>
              <a:t>A B C </a:t>
            </a:r>
            <a:r>
              <a:rPr lang="en-US" altLang="zh-CN" sz="2400" dirty="0" smtClean="0">
                <a:solidFill>
                  <a:schemeClr val="bg1"/>
                </a:solidFill>
              </a:rPr>
              <a:t>D  </a:t>
            </a:r>
            <a:r>
              <a:rPr lang="zh-CN" altLang="en-US" sz="2400" dirty="0" smtClean="0">
                <a:solidFill>
                  <a:schemeClr val="bg1"/>
                </a:solidFill>
              </a:rPr>
              <a:t>显示方式</a:t>
            </a:r>
            <a:endParaRPr lang="en-US" altLang="zh-CN" sz="2400" dirty="0">
              <a:solidFill>
                <a:schemeClr val="bg1"/>
              </a:solidFill>
            </a:endParaRPr>
          </a:p>
          <a:p>
            <a:pPr>
              <a:lnSpc>
                <a:spcPct val="150000"/>
              </a:lnSpc>
            </a:pPr>
            <a:r>
              <a:rPr lang="en-US" altLang="zh-CN" sz="2400" dirty="0">
                <a:solidFill>
                  <a:schemeClr val="bg1"/>
                </a:solidFill>
              </a:rPr>
              <a:t>  border-image: </a:t>
            </a:r>
            <a:r>
              <a:rPr lang="en-US" altLang="zh-CN" sz="2400" dirty="0" err="1">
                <a:solidFill>
                  <a:schemeClr val="bg1"/>
                </a:solidFill>
              </a:rPr>
              <a:t>url</a:t>
            </a:r>
            <a:r>
              <a:rPr lang="en-US" altLang="zh-CN" sz="2400" dirty="0">
                <a:solidFill>
                  <a:schemeClr val="bg1"/>
                </a:solidFill>
              </a:rPr>
              <a:t>(borderimage.png) 25 25 25 </a:t>
            </a:r>
            <a:r>
              <a:rPr lang="en-US" altLang="zh-CN" sz="2400" dirty="0" smtClean="0">
                <a:solidFill>
                  <a:schemeClr val="bg1"/>
                </a:solidFill>
              </a:rPr>
              <a:t>25 </a:t>
            </a:r>
            <a:r>
              <a:rPr lang="en-US" altLang="zh-CN" sz="2400" dirty="0">
                <a:solidFill>
                  <a:schemeClr val="bg1"/>
                </a:solidFill>
              </a:rPr>
              <a:t>stretch/repeat/round</a:t>
            </a:r>
            <a:r>
              <a:rPr lang="en-US" altLang="zh-CN" sz="2400" dirty="0" smtClean="0">
                <a:solidFill>
                  <a:schemeClr val="bg1"/>
                </a:solidFill>
              </a:rPr>
              <a:t>;</a:t>
            </a:r>
            <a:endParaRPr lang="en-US" altLang="zh-CN" sz="2400" dirty="0" smtClean="0">
              <a:solidFill>
                <a:schemeClr val="bg1"/>
              </a:solidFill>
            </a:endParaRPr>
          </a:p>
          <a:p>
            <a:pPr>
              <a:lnSpc>
                <a:spcPct val="150000"/>
              </a:lnSpc>
            </a:pPr>
            <a:r>
              <a:rPr lang="zh-CN" altLang="en-US" sz="2400" dirty="0">
                <a:solidFill>
                  <a:schemeClr val="bg1"/>
                </a:solidFill>
              </a:rPr>
              <a:t>第一个参数作为边框使用图像的路径，</a:t>
            </a:r>
            <a:endParaRPr lang="zh-CN" altLang="en-US" sz="2400" dirty="0">
              <a:solidFill>
                <a:schemeClr val="bg1"/>
              </a:solidFill>
            </a:endParaRPr>
          </a:p>
          <a:p>
            <a:pPr>
              <a:lnSpc>
                <a:spcPct val="150000"/>
              </a:lnSpc>
            </a:pPr>
            <a:r>
              <a:rPr lang="zh-CN" altLang="en-US" sz="2400" dirty="0">
                <a:solidFill>
                  <a:schemeClr val="bg1"/>
                </a:solidFill>
              </a:rPr>
              <a:t>	后4个参数表示当浏览器自动吧边框所使用到的图像进行分隔时的上边距，右边距，下边距，左边距</a:t>
            </a:r>
            <a:endParaRPr lang="zh-CN" altLang="en-US" sz="2400" dirty="0">
              <a:solidFill>
                <a:schemeClr val="bg1"/>
              </a:solidFill>
            </a:endParaRPr>
          </a:p>
          <a:p>
            <a:pPr>
              <a:lnSpc>
                <a:spcPct val="150000"/>
              </a:lnSpc>
            </a:pPr>
            <a:endParaRPr lang="en-US" altLang="zh-CN" sz="240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1" y="686927"/>
            <a:ext cx="5623789" cy="523220"/>
          </a:xfrm>
          <a:prstGeom prst="rect">
            <a:avLst/>
          </a:prstGeom>
          <a:noFill/>
        </p:spPr>
        <p:txBody>
          <a:bodyPr wrap="square" rtlCol="0">
            <a:spAutoFit/>
          </a:bodyPr>
          <a:lstStyle/>
          <a:p>
            <a:r>
              <a:rPr lang="zh-CN" altLang="en-US" sz="2800" b="1" dirty="0" smtClean="0">
                <a:solidFill>
                  <a:schemeClr val="bg1"/>
                </a:solidFill>
              </a:rPr>
              <a:t>与背景相关样式</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矩形 1"/>
          <p:cNvSpPr/>
          <p:nvPr/>
        </p:nvSpPr>
        <p:spPr>
          <a:xfrm>
            <a:off x="573026" y="1495474"/>
            <a:ext cx="11045947" cy="4616648"/>
          </a:xfrm>
          <a:prstGeom prst="rect">
            <a:avLst/>
          </a:prstGeom>
        </p:spPr>
        <p:txBody>
          <a:bodyPr wrap="square">
            <a:spAutoFit/>
          </a:bodyPr>
          <a:lstStyle/>
          <a:p>
            <a:pPr>
              <a:lnSpc>
                <a:spcPct val="150000"/>
              </a:lnSpc>
            </a:pPr>
            <a:r>
              <a:rPr lang="en-US" altLang="zh-CN" sz="2400" dirty="0">
                <a:solidFill>
                  <a:schemeClr val="bg1"/>
                </a:solidFill>
              </a:rPr>
              <a:t>background-clip </a:t>
            </a:r>
            <a:r>
              <a:rPr lang="zh-CN" altLang="en-US" sz="2400" dirty="0">
                <a:solidFill>
                  <a:schemeClr val="bg1"/>
                </a:solidFill>
              </a:rPr>
              <a:t>指定背景的显示</a:t>
            </a:r>
            <a:r>
              <a:rPr lang="zh-CN" altLang="en-US" sz="2400" dirty="0" smtClean="0">
                <a:solidFill>
                  <a:schemeClr val="bg1"/>
                </a:solidFill>
              </a:rPr>
              <a:t>范围</a:t>
            </a:r>
            <a:r>
              <a:rPr lang="en-US" altLang="zh-CN" sz="2400" dirty="0" smtClean="0">
                <a:solidFill>
                  <a:schemeClr val="bg1"/>
                </a:solidFill>
              </a:rPr>
              <a:t>/</a:t>
            </a:r>
            <a:r>
              <a:rPr lang="zh-CN" altLang="en-US" sz="2400" dirty="0" smtClean="0">
                <a:solidFill>
                  <a:schemeClr val="bg1"/>
                </a:solidFill>
              </a:rPr>
              <a:t>裁切位置 </a:t>
            </a:r>
            <a:r>
              <a:rPr lang="en-US" altLang="zh-CN" sz="2400" dirty="0">
                <a:solidFill>
                  <a:schemeClr val="bg1"/>
                </a:solidFill>
              </a:rPr>
              <a:t>border-box/padding-box/content-box </a:t>
            </a:r>
            <a:endParaRPr lang="en-US" altLang="zh-CN" sz="2400" dirty="0" smtClean="0">
              <a:solidFill>
                <a:schemeClr val="bg1"/>
              </a:solidFill>
            </a:endParaRPr>
          </a:p>
          <a:p>
            <a:pPr>
              <a:lnSpc>
                <a:spcPct val="150000"/>
              </a:lnSpc>
            </a:pPr>
            <a:r>
              <a:rPr lang="en-US" altLang="zh-CN" sz="2400" dirty="0" smtClean="0">
                <a:solidFill>
                  <a:schemeClr val="bg1"/>
                </a:solidFill>
              </a:rPr>
              <a:t>background-origin </a:t>
            </a:r>
            <a:r>
              <a:rPr lang="zh-CN" altLang="en-US" sz="2400" dirty="0">
                <a:solidFill>
                  <a:schemeClr val="bg1"/>
                </a:solidFill>
              </a:rPr>
              <a:t>指定绘制背景图像时的起点 </a:t>
            </a:r>
            <a:r>
              <a:rPr lang="en-US" altLang="zh-CN" sz="2400" dirty="0">
                <a:solidFill>
                  <a:schemeClr val="bg1"/>
                </a:solidFill>
              </a:rPr>
              <a:t>border-box/padding-box/content-box </a:t>
            </a:r>
            <a:endParaRPr lang="en-US" altLang="zh-CN" sz="2400" dirty="0" smtClean="0">
              <a:solidFill>
                <a:schemeClr val="bg1"/>
              </a:solidFill>
            </a:endParaRPr>
          </a:p>
          <a:p>
            <a:pPr>
              <a:lnSpc>
                <a:spcPct val="150000"/>
              </a:lnSpc>
            </a:pPr>
            <a:r>
              <a:rPr lang="en-US" altLang="zh-CN" sz="2400" dirty="0" smtClean="0">
                <a:solidFill>
                  <a:schemeClr val="bg1"/>
                </a:solidFill>
              </a:rPr>
              <a:t>background-size </a:t>
            </a:r>
            <a:r>
              <a:rPr lang="zh-CN" altLang="en-US" sz="2400" dirty="0">
                <a:solidFill>
                  <a:schemeClr val="bg1"/>
                </a:solidFill>
              </a:rPr>
              <a:t>指定背景中图像的尺寸 </a:t>
            </a:r>
            <a:r>
              <a:rPr lang="zh-CN" altLang="zh-CN" sz="2400" dirty="0">
                <a:solidFill>
                  <a:schemeClr val="bg1"/>
                </a:solidFill>
                <a:latin typeface="Arial Unicode MS" panose="020B0604020202020204" pitchFamily="34" charset="-122"/>
              </a:rPr>
              <a:t>auto | &lt;长度值&gt; | &lt;百分比&gt; | cover | contain</a:t>
            </a:r>
            <a:r>
              <a:rPr lang="zh-CN" altLang="zh-CN" sz="1400" dirty="0">
                <a:solidFill>
                  <a:schemeClr val="bg1"/>
                </a:solidFill>
              </a:rPr>
              <a:t> </a:t>
            </a:r>
            <a:endParaRPr lang="en-US" altLang="zh-CN" sz="2400" dirty="0">
              <a:solidFill>
                <a:schemeClr val="bg1"/>
              </a:solidFill>
            </a:endParaRPr>
          </a:p>
          <a:p>
            <a:pPr>
              <a:lnSpc>
                <a:spcPct val="150000"/>
              </a:lnSpc>
            </a:pPr>
            <a:r>
              <a:rPr lang="zh-CN" altLang="en-US" sz="2000" b="1" dirty="0" smtClean="0">
                <a:solidFill>
                  <a:schemeClr val="bg1"/>
                </a:solidFill>
              </a:rPr>
              <a:t>在</a:t>
            </a:r>
            <a:r>
              <a:rPr lang="zh-CN" altLang="en-US" sz="2000" b="1" dirty="0">
                <a:solidFill>
                  <a:schemeClr val="bg1"/>
                </a:solidFill>
              </a:rPr>
              <a:t>一个元素中添加多张背景图片</a:t>
            </a:r>
            <a:endParaRPr lang="zh-CN" altLang="en-US" sz="2000" b="1" dirty="0">
              <a:solidFill>
                <a:schemeClr val="bg1"/>
              </a:solidFill>
            </a:endParaRPr>
          </a:p>
          <a:p>
            <a:pPr>
              <a:lnSpc>
                <a:spcPct val="150000"/>
              </a:lnSpc>
            </a:pPr>
            <a:r>
              <a:rPr lang="zh-CN" altLang="en-US" sz="2000" dirty="0" smtClean="0">
                <a:solidFill>
                  <a:schemeClr val="bg1"/>
                </a:solidFill>
              </a:rPr>
              <a:t>第一</a:t>
            </a:r>
            <a:r>
              <a:rPr lang="zh-CN" altLang="en-US" sz="2000" dirty="0">
                <a:solidFill>
                  <a:schemeClr val="bg1"/>
                </a:solidFill>
              </a:rPr>
              <a:t>个定义的背景图片在最上面的，最后定义的是在最下面的。使用</a:t>
            </a:r>
            <a:r>
              <a:rPr lang="en-US" altLang="zh-CN" sz="2000" dirty="0">
                <a:solidFill>
                  <a:schemeClr val="bg1"/>
                </a:solidFill>
              </a:rPr>
              <a:t>background-repeat</a:t>
            </a:r>
            <a:r>
              <a:rPr lang="zh-CN" altLang="en-US" sz="2000" dirty="0">
                <a:solidFill>
                  <a:schemeClr val="bg1"/>
                </a:solidFill>
              </a:rPr>
              <a:t>和</a:t>
            </a:r>
            <a:r>
              <a:rPr lang="en-US" altLang="zh-CN" sz="2000" dirty="0">
                <a:solidFill>
                  <a:schemeClr val="bg1"/>
                </a:solidFill>
              </a:rPr>
              <a:t>background-position</a:t>
            </a:r>
            <a:r>
              <a:rPr lang="zh-CN" altLang="en-US" sz="2000" dirty="0">
                <a:solidFill>
                  <a:schemeClr val="bg1"/>
                </a:solidFill>
              </a:rPr>
              <a:t>可以单独指定背景图像中某个文件的平铺方式与放置的</a:t>
            </a:r>
            <a:r>
              <a:rPr lang="zh-CN" altLang="en-US" sz="2000" dirty="0" smtClean="0">
                <a:solidFill>
                  <a:schemeClr val="bg1"/>
                </a:solidFill>
              </a:rPr>
              <a:t>位置</a:t>
            </a:r>
            <a:endParaRPr lang="en-US" altLang="zh-CN" sz="2000" dirty="0" smtClean="0">
              <a:solidFill>
                <a:schemeClr val="bg1"/>
              </a:solidFill>
            </a:endParaRPr>
          </a:p>
          <a:p>
            <a:pPr>
              <a:lnSpc>
                <a:spcPct val="150000"/>
              </a:lnSpc>
            </a:pPr>
            <a:endParaRPr lang="en-US" altLang="zh-CN" sz="2000" dirty="0" smtClean="0">
              <a:solidFill>
                <a:schemeClr val="bg1"/>
              </a:solidFill>
            </a:endParaRPr>
          </a:p>
          <a:p>
            <a:pPr>
              <a:lnSpc>
                <a:spcPct val="150000"/>
              </a:lnSpc>
            </a:pPr>
            <a:r>
              <a:rPr lang="zh-CN" altLang="en-US" sz="2000" dirty="0" smtClean="0">
                <a:solidFill>
                  <a:schemeClr val="bg1"/>
                </a:solidFill>
              </a:rPr>
              <a:t>缩写时，</a:t>
            </a:r>
            <a:r>
              <a:rPr lang="en-US" altLang="zh-CN" sz="2000" dirty="0" smtClean="0">
                <a:solidFill>
                  <a:schemeClr val="bg1"/>
                </a:solidFill>
              </a:rPr>
              <a:t>background-size</a:t>
            </a:r>
            <a:r>
              <a:rPr lang="zh-CN" altLang="en-US" sz="2000" dirty="0" smtClean="0">
                <a:solidFill>
                  <a:schemeClr val="bg1"/>
                </a:solidFill>
              </a:rPr>
              <a:t>必须写在</a:t>
            </a:r>
            <a:r>
              <a:rPr lang="en-US" altLang="zh-CN" sz="2000" dirty="0" smtClean="0">
                <a:solidFill>
                  <a:schemeClr val="bg1"/>
                </a:solidFill>
              </a:rPr>
              <a:t>background-position</a:t>
            </a:r>
            <a:r>
              <a:rPr lang="zh-CN" altLang="en-US" sz="2000" dirty="0" smtClean="0">
                <a:solidFill>
                  <a:schemeClr val="bg1"/>
                </a:solidFill>
              </a:rPr>
              <a:t>后，且用 </a:t>
            </a:r>
            <a:r>
              <a:rPr lang="en-US" altLang="zh-CN" sz="2000" dirty="0" smtClean="0">
                <a:solidFill>
                  <a:schemeClr val="bg1"/>
                </a:solidFill>
              </a:rPr>
              <a:t>/ </a:t>
            </a:r>
            <a:r>
              <a:rPr lang="zh-CN" altLang="en-US" sz="2000" dirty="0" smtClean="0">
                <a:solidFill>
                  <a:schemeClr val="bg1"/>
                </a:solidFill>
              </a:rPr>
              <a:t>链接</a:t>
            </a:r>
            <a:endParaRPr lang="en-US" altLang="zh-CN" sz="2000" dirty="0" smtClean="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3739006" cy="523220"/>
          </a:xfrm>
          <a:prstGeom prst="rect">
            <a:avLst/>
          </a:prstGeom>
          <a:noFill/>
        </p:spPr>
        <p:txBody>
          <a:bodyPr wrap="square" rtlCol="0">
            <a:spAutoFit/>
          </a:bodyPr>
          <a:lstStyle/>
          <a:p>
            <a:r>
              <a:rPr lang="zh-CN" altLang="en-US" sz="2800" b="1" dirty="0" smtClean="0">
                <a:solidFill>
                  <a:schemeClr val="bg1"/>
                </a:solidFill>
              </a:rPr>
              <a:t>服务</a:t>
            </a:r>
            <a:r>
              <a:rPr lang="zh-CN" altLang="en-US" sz="2800" b="1" dirty="0">
                <a:solidFill>
                  <a:schemeClr val="bg1"/>
                </a:solidFill>
              </a:rPr>
              <a:t>端</a:t>
            </a:r>
            <a:r>
              <a:rPr lang="zh-CN" altLang="en-US" sz="2800" b="1" dirty="0" smtClean="0">
                <a:solidFill>
                  <a:schemeClr val="bg1"/>
                </a:solidFill>
              </a:rPr>
              <a:t>字体</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矩形 1"/>
          <p:cNvSpPr/>
          <p:nvPr/>
        </p:nvSpPr>
        <p:spPr>
          <a:xfrm>
            <a:off x="410042" y="1418897"/>
            <a:ext cx="11371916" cy="5078313"/>
          </a:xfrm>
          <a:prstGeom prst="rect">
            <a:avLst/>
          </a:prstGeom>
        </p:spPr>
        <p:txBody>
          <a:bodyPr wrap="square">
            <a:spAutoFit/>
          </a:bodyPr>
          <a:lstStyle/>
          <a:p>
            <a:pPr>
              <a:lnSpc>
                <a:spcPct val="150000"/>
              </a:lnSpc>
            </a:pPr>
            <a:r>
              <a:rPr lang="zh-CN" altLang="en-US" sz="2400" dirty="0">
                <a:solidFill>
                  <a:schemeClr val="bg1"/>
                </a:solidFill>
              </a:rPr>
              <a:t> 在网页上显示服务端字体</a:t>
            </a:r>
            <a:r>
              <a:rPr lang="en-US" altLang="zh-CN" sz="2400" dirty="0">
                <a:solidFill>
                  <a:schemeClr val="bg1"/>
                </a:solidFill>
              </a:rPr>
              <a:t>,</a:t>
            </a:r>
            <a:r>
              <a:rPr lang="zh-CN" altLang="en-US" sz="2400" dirty="0">
                <a:solidFill>
                  <a:schemeClr val="bg1"/>
                </a:solidFill>
              </a:rPr>
              <a:t>进一步完美的还原设计稿，使用</a:t>
            </a:r>
            <a:r>
              <a:rPr lang="en-US" altLang="zh-CN" sz="2400" dirty="0">
                <a:solidFill>
                  <a:schemeClr val="bg1"/>
                </a:solidFill>
              </a:rPr>
              <a:t>@font-face</a:t>
            </a:r>
            <a:r>
              <a:rPr lang="zh-CN" altLang="en-US" sz="2400" dirty="0">
                <a:solidFill>
                  <a:schemeClr val="bg1"/>
                </a:solidFill>
              </a:rPr>
              <a:t>属性来利用服务端的</a:t>
            </a:r>
            <a:r>
              <a:rPr lang="zh-CN" altLang="en-US" sz="2400" dirty="0" smtClean="0">
                <a:solidFill>
                  <a:schemeClr val="bg1"/>
                </a:solidFill>
              </a:rPr>
              <a:t>字体</a:t>
            </a:r>
            <a:r>
              <a:rPr lang="en-US" altLang="zh-CN" sz="2400" dirty="0">
                <a:solidFill>
                  <a:schemeClr val="bg1"/>
                </a:solidFill>
              </a:rPr>
              <a:t> </a:t>
            </a:r>
            <a:endParaRPr lang="en-US" altLang="zh-CN" sz="2400" dirty="0" smtClean="0">
              <a:solidFill>
                <a:schemeClr val="bg1"/>
              </a:solidFill>
            </a:endParaRPr>
          </a:p>
          <a:p>
            <a:pPr>
              <a:lnSpc>
                <a:spcPct val="150000"/>
              </a:lnSpc>
            </a:pPr>
            <a:r>
              <a:rPr lang="zh-CN" altLang="en-US" sz="2400" dirty="0">
                <a:solidFill>
                  <a:schemeClr val="bg1"/>
                </a:solidFill>
              </a:rPr>
              <a:t>让浏览器端可以显示用户电脑里没有安装的字体。 </a:t>
            </a:r>
            <a:r>
              <a:rPr lang="en-US" altLang="zh-CN" sz="2400" dirty="0">
                <a:solidFill>
                  <a:schemeClr val="bg1"/>
                </a:solidFill>
              </a:rPr>
              <a:t> </a:t>
            </a:r>
            <a:endParaRPr lang="en-US" altLang="zh-CN" sz="2400" dirty="0" smtClean="0">
              <a:solidFill>
                <a:schemeClr val="bg1"/>
              </a:solidFill>
            </a:endParaRPr>
          </a:p>
          <a:p>
            <a:pPr>
              <a:lnSpc>
                <a:spcPct val="150000"/>
              </a:lnSpc>
            </a:pPr>
            <a:r>
              <a:rPr lang="en-US" altLang="zh-CN" sz="2400" dirty="0" smtClean="0">
                <a:solidFill>
                  <a:schemeClr val="bg1"/>
                </a:solidFill>
              </a:rPr>
              <a:t>@</a:t>
            </a:r>
            <a:r>
              <a:rPr lang="en-US" altLang="zh-CN" sz="2400" dirty="0">
                <a:solidFill>
                  <a:schemeClr val="bg1"/>
                </a:solidFill>
              </a:rPr>
              <a:t>font-face</a:t>
            </a:r>
            <a:r>
              <a:rPr lang="en-US" altLang="zh-CN" sz="2400" dirty="0" smtClean="0">
                <a:solidFill>
                  <a:schemeClr val="bg1"/>
                </a:solidFill>
              </a:rPr>
              <a:t>{</a:t>
            </a:r>
            <a:endParaRPr lang="en-US" altLang="zh-CN" sz="2400" dirty="0" smtClean="0">
              <a:solidFill>
                <a:schemeClr val="bg1"/>
              </a:solidFill>
            </a:endParaRPr>
          </a:p>
          <a:p>
            <a:pPr>
              <a:lnSpc>
                <a:spcPct val="150000"/>
              </a:lnSpc>
            </a:pPr>
            <a:r>
              <a:rPr lang="en-US" altLang="zh-CN" sz="2400" dirty="0">
                <a:solidFill>
                  <a:schemeClr val="bg1"/>
                </a:solidFill>
              </a:rPr>
              <a:t>	</a:t>
            </a:r>
            <a:r>
              <a:rPr lang="en-US" altLang="zh-CN" sz="2400" dirty="0" smtClean="0">
                <a:solidFill>
                  <a:schemeClr val="bg1"/>
                </a:solidFill>
              </a:rPr>
              <a:t> </a:t>
            </a:r>
            <a:r>
              <a:rPr lang="en-US" altLang="zh-CN" sz="2400" dirty="0" err="1">
                <a:solidFill>
                  <a:schemeClr val="bg1"/>
                </a:solidFill>
              </a:rPr>
              <a:t>font-family:WebFont</a:t>
            </a:r>
            <a:r>
              <a:rPr lang="en-US" altLang="zh-CN" sz="2400" dirty="0">
                <a:solidFill>
                  <a:schemeClr val="bg1"/>
                </a:solidFill>
              </a:rPr>
              <a:t>; </a:t>
            </a:r>
            <a:endParaRPr lang="en-US" altLang="zh-CN" sz="2400" dirty="0" smtClean="0">
              <a:solidFill>
                <a:schemeClr val="bg1"/>
              </a:solidFill>
            </a:endParaRPr>
          </a:p>
          <a:p>
            <a:pPr>
              <a:lnSpc>
                <a:spcPct val="150000"/>
              </a:lnSpc>
            </a:pPr>
            <a:r>
              <a:rPr lang="en-US" altLang="zh-CN" sz="2400" dirty="0">
                <a:solidFill>
                  <a:schemeClr val="bg1"/>
                </a:solidFill>
              </a:rPr>
              <a:t>	</a:t>
            </a:r>
            <a:r>
              <a:rPr lang="en-US" altLang="zh-CN" sz="2400" dirty="0" err="1" smtClean="0">
                <a:solidFill>
                  <a:schemeClr val="bg1"/>
                </a:solidFill>
              </a:rPr>
              <a:t>src:url</a:t>
            </a:r>
            <a:r>
              <a:rPr lang="en-US" altLang="zh-CN" sz="2400" dirty="0" smtClean="0">
                <a:solidFill>
                  <a:schemeClr val="bg1"/>
                </a:solidFill>
              </a:rPr>
              <a:t>(fonts/Fontin_Sans_B_45b.otf) </a:t>
            </a:r>
            <a:r>
              <a:rPr lang="en-US" altLang="zh-CN" sz="2400" dirty="0">
                <a:solidFill>
                  <a:schemeClr val="bg1"/>
                </a:solidFill>
              </a:rPr>
              <a:t>format("</a:t>
            </a:r>
            <a:r>
              <a:rPr lang="en-US" altLang="zh-CN" sz="2400" dirty="0" err="1">
                <a:solidFill>
                  <a:schemeClr val="bg1"/>
                </a:solidFill>
              </a:rPr>
              <a:t>opentype</a:t>
            </a:r>
            <a:r>
              <a:rPr lang="en-US" altLang="zh-CN" sz="2400" dirty="0" smtClean="0">
                <a:solidFill>
                  <a:schemeClr val="bg1"/>
                </a:solidFill>
              </a:rPr>
              <a:t>");</a:t>
            </a:r>
            <a:endParaRPr lang="en-US" altLang="zh-CN" sz="2400" dirty="0" smtClean="0">
              <a:solidFill>
                <a:schemeClr val="bg1"/>
              </a:solidFill>
            </a:endParaRPr>
          </a:p>
          <a:p>
            <a:pPr>
              <a:lnSpc>
                <a:spcPct val="150000"/>
              </a:lnSpc>
            </a:pPr>
            <a:r>
              <a:rPr lang="en-US" altLang="zh-CN" sz="2400" dirty="0" smtClean="0">
                <a:solidFill>
                  <a:schemeClr val="bg1"/>
                </a:solidFill>
              </a:rPr>
              <a:t> </a:t>
            </a:r>
            <a:r>
              <a:rPr lang="en-US" altLang="zh-CN" sz="2400" dirty="0">
                <a:solidFill>
                  <a:schemeClr val="bg1"/>
                </a:solidFill>
              </a:rPr>
              <a:t>}</a:t>
            </a:r>
            <a:endParaRPr lang="en-US" altLang="zh-CN" sz="2400" dirty="0">
              <a:solidFill>
                <a:schemeClr val="bg1"/>
              </a:solidFill>
            </a:endParaRPr>
          </a:p>
          <a:p>
            <a:pPr>
              <a:lnSpc>
                <a:spcPct val="150000"/>
              </a:lnSpc>
            </a:pPr>
            <a:r>
              <a:rPr lang="en-US" altLang="zh-CN" sz="2400" dirty="0">
                <a:solidFill>
                  <a:schemeClr val="bg1"/>
                </a:solidFill>
              </a:rPr>
              <a:t>  //</a:t>
            </a:r>
            <a:r>
              <a:rPr lang="en-US" altLang="zh-CN" sz="2400" dirty="0" err="1">
                <a:solidFill>
                  <a:schemeClr val="bg1"/>
                </a:solidFill>
              </a:rPr>
              <a:t>WebFont</a:t>
            </a:r>
            <a:r>
              <a:rPr lang="zh-CN" altLang="en-US" sz="2400" dirty="0">
                <a:solidFill>
                  <a:schemeClr val="bg1"/>
                </a:solidFill>
              </a:rPr>
              <a:t>用来声明使用服务端的字体</a:t>
            </a:r>
            <a:r>
              <a:rPr lang="zh-CN" altLang="en-US" sz="2400" dirty="0" smtClean="0">
                <a:solidFill>
                  <a:schemeClr val="bg1"/>
                </a:solidFill>
              </a:rPr>
              <a:t>。</a:t>
            </a:r>
            <a:endParaRPr lang="en-US" altLang="zh-CN" sz="2400" dirty="0" smtClean="0">
              <a:solidFill>
                <a:schemeClr val="bg1"/>
              </a:solidFill>
            </a:endParaRPr>
          </a:p>
          <a:p>
            <a:pPr>
              <a:lnSpc>
                <a:spcPct val="150000"/>
              </a:lnSpc>
            </a:pPr>
            <a:r>
              <a:rPr lang="zh-CN" altLang="en-US" sz="2400" dirty="0" smtClean="0">
                <a:solidFill>
                  <a:schemeClr val="bg1"/>
                </a:solidFill>
              </a:rPr>
              <a:t> </a:t>
            </a:r>
            <a:r>
              <a:rPr lang="en-US" altLang="zh-CN" sz="2400" dirty="0">
                <a:solidFill>
                  <a:schemeClr val="bg1"/>
                </a:solidFill>
              </a:rPr>
              <a:t>//format</a:t>
            </a:r>
            <a:r>
              <a:rPr lang="zh-CN" altLang="en-US" sz="2400" dirty="0">
                <a:solidFill>
                  <a:schemeClr val="bg1"/>
                </a:solidFill>
              </a:rPr>
              <a:t>用来声明字体文件的格式，可以</a:t>
            </a:r>
            <a:r>
              <a:rPr lang="zh-CN" altLang="en-US" sz="2400" dirty="0" smtClean="0">
                <a:solidFill>
                  <a:schemeClr val="bg1"/>
                </a:solidFill>
              </a:rPr>
              <a:t>省略</a:t>
            </a:r>
            <a:endParaRPr lang="zh-CN" altLang="en-US" sz="240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1666971" cy="523220"/>
          </a:xfrm>
          <a:prstGeom prst="rect">
            <a:avLst/>
          </a:prstGeom>
          <a:noFill/>
        </p:spPr>
        <p:txBody>
          <a:bodyPr wrap="square" rtlCol="0">
            <a:spAutoFit/>
          </a:bodyPr>
          <a:lstStyle/>
          <a:p>
            <a:r>
              <a:rPr lang="zh-CN" altLang="en-US" sz="2800" b="1" dirty="0" smtClean="0">
                <a:solidFill>
                  <a:schemeClr val="bg1"/>
                </a:solidFill>
              </a:rPr>
              <a:t>标题</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pic>
        <p:nvPicPr>
          <p:cNvPr id="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382" y="474950"/>
            <a:ext cx="7896225" cy="581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3468418" cy="523220"/>
          </a:xfrm>
          <a:prstGeom prst="rect">
            <a:avLst/>
          </a:prstGeom>
          <a:noFill/>
        </p:spPr>
        <p:txBody>
          <a:bodyPr wrap="square" rtlCol="0">
            <a:spAutoFit/>
          </a:bodyPr>
          <a:lstStyle/>
          <a:p>
            <a:r>
              <a:rPr lang="en-US" altLang="zh-CN" sz="2800" b="1" dirty="0" smtClean="0">
                <a:solidFill>
                  <a:schemeClr val="bg1"/>
                </a:solidFill>
              </a:rPr>
              <a:t>I</a:t>
            </a:r>
            <a:r>
              <a:rPr lang="zh-CN" altLang="en-US" sz="2800" b="1" dirty="0" smtClean="0">
                <a:solidFill>
                  <a:schemeClr val="bg1"/>
                </a:solidFill>
              </a:rPr>
              <a:t>confont图标</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pic>
        <p:nvPicPr>
          <p:cNvPr id="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8973" y="1494884"/>
            <a:ext cx="9591675"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1" cstate="print"/>
          <a:srcRect/>
          <a:stretch>
            <a:fillRect/>
          </a:stretch>
        </p:blipFill>
        <p:spPr bwMode="auto">
          <a:xfrm>
            <a:off x="2" y="-2"/>
            <a:ext cx="12191998" cy="6858000"/>
          </a:xfrm>
          <a:prstGeom prst="rect">
            <a:avLst/>
          </a:prstGeom>
          <a:noFill/>
        </p:spPr>
      </p:pic>
      <p:sp>
        <p:nvSpPr>
          <p:cNvPr id="3" name="矩形 2"/>
          <p:cNvSpPr/>
          <p:nvPr/>
        </p:nvSpPr>
        <p:spPr>
          <a:xfrm>
            <a:off x="5931243" y="1260389"/>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5931243" y="2438400"/>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矩形 4"/>
          <p:cNvSpPr/>
          <p:nvPr/>
        </p:nvSpPr>
        <p:spPr>
          <a:xfrm>
            <a:off x="5931243" y="361641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6" name="矩形 5"/>
          <p:cNvSpPr/>
          <p:nvPr/>
        </p:nvSpPr>
        <p:spPr>
          <a:xfrm>
            <a:off x="5931243" y="479442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7" name="TextBox 6"/>
          <p:cNvSpPr txBox="1"/>
          <p:nvPr/>
        </p:nvSpPr>
        <p:spPr>
          <a:xfrm>
            <a:off x="6123719" y="1394195"/>
            <a:ext cx="405880" cy="523220"/>
          </a:xfrm>
          <a:prstGeom prst="rect">
            <a:avLst/>
          </a:prstGeom>
          <a:noFill/>
        </p:spPr>
        <p:txBody>
          <a:bodyPr wrap="none" rtlCol="0">
            <a:spAutoFit/>
          </a:bodyPr>
          <a:lstStyle/>
          <a:p>
            <a:r>
              <a:rPr lang="en-US" altLang="zh-CN" sz="2800" b="1" dirty="0" smtClean="0">
                <a:solidFill>
                  <a:schemeClr val="bg1"/>
                </a:solidFill>
                <a:latin typeface="+mn-ea"/>
              </a:rPr>
              <a:t>1</a:t>
            </a:r>
            <a:endParaRPr lang="zh-CN" altLang="en-US" sz="2800" b="1" dirty="0">
              <a:solidFill>
                <a:schemeClr val="bg1"/>
              </a:solidFill>
              <a:latin typeface="+mn-ea"/>
            </a:endParaRPr>
          </a:p>
        </p:txBody>
      </p:sp>
      <p:sp>
        <p:nvSpPr>
          <p:cNvPr id="8" name="TextBox 7"/>
          <p:cNvSpPr txBox="1"/>
          <p:nvPr/>
        </p:nvSpPr>
        <p:spPr>
          <a:xfrm>
            <a:off x="7094487" y="1450427"/>
            <a:ext cx="5239407" cy="369332"/>
          </a:xfrm>
          <a:prstGeom prst="rect">
            <a:avLst/>
          </a:prstGeom>
          <a:noFill/>
        </p:spPr>
        <p:txBody>
          <a:bodyPr wrap="square" rtlCol="0">
            <a:spAutoFit/>
          </a:bodyPr>
          <a:lstStyle/>
          <a:p>
            <a:r>
              <a:rPr lang="en-US" altLang="zh-CN" dirty="0" smtClean="0">
                <a:solidFill>
                  <a:schemeClr val="bg1"/>
                </a:solidFill>
              </a:rPr>
              <a:t>      </a:t>
            </a:r>
            <a:r>
              <a:rPr lang="zh-CN" altLang="en-US" dirty="0" smtClean="0">
                <a:solidFill>
                  <a:schemeClr val="bg1"/>
                </a:solidFill>
              </a:rPr>
              <a:t>属性选择符</a:t>
            </a:r>
            <a:endParaRPr lang="zh-CN" altLang="en-US" dirty="0">
              <a:solidFill>
                <a:schemeClr val="bg1"/>
              </a:solidFill>
            </a:endParaRPr>
          </a:p>
        </p:txBody>
      </p:sp>
      <p:sp>
        <p:nvSpPr>
          <p:cNvPr id="14" name="TextBox 13"/>
          <p:cNvSpPr txBox="1"/>
          <p:nvPr/>
        </p:nvSpPr>
        <p:spPr>
          <a:xfrm>
            <a:off x="6123719" y="2576609"/>
            <a:ext cx="405880" cy="523220"/>
          </a:xfrm>
          <a:prstGeom prst="rect">
            <a:avLst/>
          </a:prstGeom>
          <a:noFill/>
        </p:spPr>
        <p:txBody>
          <a:bodyPr wrap="none" rtlCol="0">
            <a:spAutoFit/>
          </a:bodyPr>
          <a:lstStyle/>
          <a:p>
            <a:r>
              <a:rPr lang="en-US" altLang="zh-CN" sz="2800" b="1" dirty="0" smtClean="0">
                <a:solidFill>
                  <a:schemeClr val="bg1"/>
                </a:solidFill>
                <a:latin typeface="+mn-ea"/>
              </a:rPr>
              <a:t>2</a:t>
            </a:r>
            <a:endParaRPr lang="zh-CN" altLang="en-US" sz="2800" b="1" dirty="0">
              <a:solidFill>
                <a:schemeClr val="bg1"/>
              </a:solidFill>
              <a:latin typeface="+mn-ea"/>
            </a:endParaRPr>
          </a:p>
        </p:txBody>
      </p:sp>
      <p:sp>
        <p:nvSpPr>
          <p:cNvPr id="15" name="TextBox 14"/>
          <p:cNvSpPr txBox="1"/>
          <p:nvPr/>
        </p:nvSpPr>
        <p:spPr>
          <a:xfrm>
            <a:off x="6123719" y="3759022"/>
            <a:ext cx="405880" cy="523220"/>
          </a:xfrm>
          <a:prstGeom prst="rect">
            <a:avLst/>
          </a:prstGeom>
          <a:noFill/>
        </p:spPr>
        <p:txBody>
          <a:bodyPr wrap="none" rtlCol="0">
            <a:spAutoFit/>
          </a:bodyPr>
          <a:lstStyle/>
          <a:p>
            <a:r>
              <a:rPr lang="en-US" altLang="zh-CN" sz="2800" b="1" dirty="0" smtClean="0">
                <a:solidFill>
                  <a:schemeClr val="bg1"/>
                </a:solidFill>
                <a:latin typeface="+mn-ea"/>
              </a:rPr>
              <a:t>3</a:t>
            </a:r>
            <a:endParaRPr lang="zh-CN" altLang="en-US" sz="2800" b="1" dirty="0">
              <a:solidFill>
                <a:schemeClr val="bg1"/>
              </a:solidFill>
              <a:latin typeface="+mn-ea"/>
            </a:endParaRPr>
          </a:p>
        </p:txBody>
      </p:sp>
      <p:sp>
        <p:nvSpPr>
          <p:cNvPr id="16" name="TextBox 15"/>
          <p:cNvSpPr txBox="1"/>
          <p:nvPr/>
        </p:nvSpPr>
        <p:spPr>
          <a:xfrm>
            <a:off x="6123717" y="4925671"/>
            <a:ext cx="405880" cy="523220"/>
          </a:xfrm>
          <a:prstGeom prst="rect">
            <a:avLst/>
          </a:prstGeom>
          <a:noFill/>
        </p:spPr>
        <p:txBody>
          <a:bodyPr wrap="none" rtlCol="0">
            <a:spAutoFit/>
          </a:bodyPr>
          <a:lstStyle/>
          <a:p>
            <a:r>
              <a:rPr lang="en-US" altLang="zh-CN" sz="2800" b="1" dirty="0" smtClean="0">
                <a:solidFill>
                  <a:schemeClr val="bg1"/>
                </a:solidFill>
                <a:latin typeface="+mn-ea"/>
              </a:rPr>
              <a:t>4</a:t>
            </a:r>
            <a:endParaRPr lang="zh-CN" altLang="en-US" sz="2800" b="1" dirty="0">
              <a:solidFill>
                <a:schemeClr val="bg1"/>
              </a:solidFill>
              <a:latin typeface="+mn-ea"/>
            </a:endParaRPr>
          </a:p>
        </p:txBody>
      </p:sp>
      <p:sp>
        <p:nvSpPr>
          <p:cNvPr id="17" name="TextBox 16"/>
          <p:cNvSpPr txBox="1"/>
          <p:nvPr/>
        </p:nvSpPr>
        <p:spPr>
          <a:xfrm>
            <a:off x="7094487" y="2589538"/>
            <a:ext cx="5239407" cy="369332"/>
          </a:xfrm>
          <a:prstGeom prst="rect">
            <a:avLst/>
          </a:prstGeom>
          <a:noFill/>
        </p:spPr>
        <p:txBody>
          <a:bodyPr wrap="square" rtlCol="0">
            <a:spAutoFit/>
          </a:bodyPr>
          <a:lstStyle/>
          <a:p>
            <a:r>
              <a:rPr lang="en-US" altLang="zh-CN" dirty="0" smtClean="0">
                <a:solidFill>
                  <a:schemeClr val="bg1"/>
                </a:solidFill>
              </a:rPr>
              <a:t>      </a:t>
            </a:r>
            <a:r>
              <a:rPr lang="zh-CN" altLang="en-US" dirty="0" smtClean="0">
                <a:solidFill>
                  <a:schemeClr val="bg1"/>
                </a:solidFill>
              </a:rPr>
              <a:t>伪类选择符</a:t>
            </a:r>
            <a:endParaRPr lang="zh-CN" altLang="en-US" dirty="0">
              <a:solidFill>
                <a:schemeClr val="bg1"/>
              </a:solidFill>
            </a:endParaRPr>
          </a:p>
        </p:txBody>
      </p:sp>
      <p:sp>
        <p:nvSpPr>
          <p:cNvPr id="18" name="TextBox 17"/>
          <p:cNvSpPr txBox="1"/>
          <p:nvPr/>
        </p:nvSpPr>
        <p:spPr>
          <a:xfrm>
            <a:off x="7094487" y="3819249"/>
            <a:ext cx="5239407" cy="369332"/>
          </a:xfrm>
          <a:prstGeom prst="rect">
            <a:avLst/>
          </a:prstGeom>
          <a:noFill/>
        </p:spPr>
        <p:txBody>
          <a:bodyPr wrap="square" rtlCol="0">
            <a:spAutoFit/>
          </a:bodyPr>
          <a:lstStyle/>
          <a:p>
            <a:r>
              <a:rPr lang="en-US" altLang="zh-CN" dirty="0" smtClean="0">
                <a:solidFill>
                  <a:schemeClr val="bg1"/>
                </a:solidFill>
              </a:rPr>
              <a:t>      </a:t>
            </a:r>
            <a:r>
              <a:rPr lang="zh-CN" altLang="en-US" dirty="0" smtClean="0">
                <a:solidFill>
                  <a:schemeClr val="bg1"/>
                </a:solidFill>
              </a:rPr>
              <a:t>私有前缀</a:t>
            </a:r>
            <a:endParaRPr lang="zh-CN" altLang="en-US" dirty="0">
              <a:solidFill>
                <a:schemeClr val="bg1"/>
              </a:solidFill>
            </a:endParaRPr>
          </a:p>
        </p:txBody>
      </p:sp>
      <p:sp>
        <p:nvSpPr>
          <p:cNvPr id="19" name="TextBox 18"/>
          <p:cNvSpPr txBox="1"/>
          <p:nvPr/>
        </p:nvSpPr>
        <p:spPr>
          <a:xfrm>
            <a:off x="7094487" y="5048960"/>
            <a:ext cx="5239407" cy="369332"/>
          </a:xfrm>
          <a:prstGeom prst="rect">
            <a:avLst/>
          </a:prstGeom>
          <a:noFill/>
        </p:spPr>
        <p:txBody>
          <a:bodyPr wrap="square" rtlCol="0">
            <a:spAutoFit/>
          </a:bodyPr>
          <a:lstStyle/>
          <a:p>
            <a:r>
              <a:rPr lang="en-US" altLang="zh-CN" dirty="0" smtClean="0">
                <a:solidFill>
                  <a:schemeClr val="bg1"/>
                </a:solidFill>
              </a:rPr>
              <a:t>      css3</a:t>
            </a:r>
            <a:r>
              <a:rPr lang="zh-CN" altLang="en-US" dirty="0" smtClean="0">
                <a:solidFill>
                  <a:schemeClr val="bg1"/>
                </a:solidFill>
              </a:rPr>
              <a:t>声明</a:t>
            </a:r>
            <a:endParaRPr lang="zh-CN" altLang="en-US" dirty="0">
              <a:solidFill>
                <a:schemeClr val="bg1"/>
              </a:solidFill>
            </a:endParaRPr>
          </a:p>
        </p:txBody>
      </p:sp>
      <p:pic>
        <p:nvPicPr>
          <p:cNvPr id="2051"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2470042" cy="523220"/>
          </a:xfrm>
          <a:prstGeom prst="rect">
            <a:avLst/>
          </a:prstGeom>
          <a:noFill/>
        </p:spPr>
        <p:txBody>
          <a:bodyPr wrap="square" rtlCol="0">
            <a:spAutoFit/>
          </a:bodyPr>
          <a:lstStyle/>
          <a:p>
            <a:r>
              <a:rPr lang="en-US" altLang="zh-CN" sz="2800" b="1" dirty="0">
                <a:solidFill>
                  <a:schemeClr val="bg1"/>
                </a:solidFill>
              </a:rPr>
              <a:t>I</a:t>
            </a:r>
            <a:r>
              <a:rPr lang="zh-CN" altLang="en-US" sz="2800" b="1" dirty="0">
                <a:solidFill>
                  <a:schemeClr val="bg1"/>
                </a:solidFill>
              </a:rPr>
              <a:t>confont图标</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pic>
        <p:nvPicPr>
          <p:cNvPr id="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382" y="1418897"/>
            <a:ext cx="9217025" cy="53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2"/>
          <p:cNvSpPr txBox="1">
            <a:spLocks noChangeArrowheads="1"/>
          </p:cNvSpPr>
          <p:nvPr/>
        </p:nvSpPr>
        <p:spPr bwMode="auto">
          <a:xfrm>
            <a:off x="6694254" y="2286227"/>
            <a:ext cx="639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Ie4+</a:t>
            </a:r>
            <a:endParaRPr lang="zh-CN" altLang="en-US" dirty="0"/>
          </a:p>
        </p:txBody>
      </p:sp>
      <p:sp>
        <p:nvSpPr>
          <p:cNvPr id="9" name="文本框 3"/>
          <p:cNvSpPr txBox="1">
            <a:spLocks noChangeArrowheads="1"/>
          </p:cNvSpPr>
          <p:nvPr/>
        </p:nvSpPr>
        <p:spPr bwMode="auto">
          <a:xfrm>
            <a:off x="7936511" y="3447860"/>
            <a:ext cx="639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Ie9+</a:t>
            </a:r>
            <a:endParaRPr lang="zh-CN" altLang="en-US" dirty="0"/>
          </a:p>
        </p:txBody>
      </p:sp>
      <p:sp>
        <p:nvSpPr>
          <p:cNvPr id="10" name="文本框 4"/>
          <p:cNvSpPr txBox="1">
            <a:spLocks noChangeArrowheads="1"/>
          </p:cNvSpPr>
          <p:nvPr/>
        </p:nvSpPr>
        <p:spPr bwMode="auto">
          <a:xfrm>
            <a:off x="7936511" y="4635310"/>
            <a:ext cx="639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Ie9+</a:t>
            </a:r>
            <a:endParaRPr lang="zh-CN" altLang="en-US" dirty="0"/>
          </a:p>
        </p:txBody>
      </p:sp>
      <p:sp>
        <p:nvSpPr>
          <p:cNvPr id="11" name="文本框 5"/>
          <p:cNvSpPr txBox="1">
            <a:spLocks noChangeArrowheads="1"/>
          </p:cNvSpPr>
          <p:nvPr/>
        </p:nvSpPr>
        <p:spPr bwMode="auto">
          <a:xfrm>
            <a:off x="7939686" y="5938647"/>
            <a:ext cx="1620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Safari chrome</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3822981" cy="523220"/>
          </a:xfrm>
          <a:prstGeom prst="rect">
            <a:avLst/>
          </a:prstGeom>
          <a:noFill/>
        </p:spPr>
        <p:txBody>
          <a:bodyPr wrap="square" rtlCol="0">
            <a:spAutoFit/>
          </a:bodyPr>
          <a:lstStyle/>
          <a:p>
            <a:r>
              <a:rPr lang="en-US" altLang="zh-CN" sz="2800" b="1" dirty="0">
                <a:solidFill>
                  <a:schemeClr val="bg1"/>
                </a:solidFill>
              </a:rPr>
              <a:t>I</a:t>
            </a:r>
            <a:r>
              <a:rPr lang="zh-CN" altLang="en-US" sz="2800" b="1" dirty="0">
                <a:solidFill>
                  <a:schemeClr val="bg1"/>
                </a:solidFill>
              </a:rPr>
              <a:t>confont图标</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pic>
        <p:nvPicPr>
          <p:cNvPr id="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424288"/>
            <a:ext cx="1163955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1"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2"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2917912" cy="523220"/>
          </a:xfrm>
          <a:prstGeom prst="rect">
            <a:avLst/>
          </a:prstGeom>
          <a:noFill/>
        </p:spPr>
        <p:txBody>
          <a:bodyPr wrap="square" rtlCol="0">
            <a:spAutoFit/>
          </a:bodyPr>
          <a:lstStyle/>
          <a:p>
            <a:r>
              <a:rPr lang="en-US" altLang="zh-CN" sz="2800" b="1" dirty="0">
                <a:solidFill>
                  <a:schemeClr val="bg1"/>
                </a:solidFill>
              </a:rPr>
              <a:t>CSS3</a:t>
            </a:r>
            <a:r>
              <a:rPr lang="zh-CN" altLang="en-US" sz="2800" b="1" dirty="0">
                <a:solidFill>
                  <a:schemeClr val="bg1"/>
                </a:solidFill>
              </a:rPr>
              <a:t>选择器</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7" name="矩形 6"/>
          <p:cNvSpPr/>
          <p:nvPr/>
        </p:nvSpPr>
        <p:spPr>
          <a:xfrm>
            <a:off x="646382" y="1287244"/>
            <a:ext cx="10802279" cy="5570756"/>
          </a:xfrm>
          <a:prstGeom prst="rect">
            <a:avLst/>
          </a:prstGeom>
        </p:spPr>
        <p:txBody>
          <a:bodyPr wrap="square">
            <a:spAutoFit/>
          </a:bodyPr>
          <a:lstStyle/>
          <a:p>
            <a:pPr>
              <a:lnSpc>
                <a:spcPct val="150000"/>
              </a:lnSpc>
            </a:pPr>
            <a:r>
              <a:rPr lang="zh-CN" altLang="en-US" sz="2000" b="1" dirty="0">
                <a:solidFill>
                  <a:schemeClr val="bg1"/>
                </a:solidFill>
                <a:latin typeface="黑体" panose="02010609060101010101" pitchFamily="49" charset="-122"/>
                <a:ea typeface="黑体" panose="02010609060101010101" pitchFamily="49" charset="-122"/>
              </a:rPr>
              <a:t>属性选择器</a:t>
            </a:r>
            <a:r>
              <a:rPr lang="zh-CN" altLang="en-US" sz="2000" b="1" dirty="0" smtClean="0">
                <a:solidFill>
                  <a:schemeClr val="bg1"/>
                </a:solidFill>
                <a:latin typeface="黑体" panose="02010609060101010101" pitchFamily="49" charset="-122"/>
                <a:ea typeface="黑体" panose="02010609060101010101" pitchFamily="49" charset="-122"/>
              </a:rPr>
              <a:t>介绍</a:t>
            </a:r>
            <a:endParaRPr lang="en-US" altLang="zh-CN" sz="2000" b="1" dirty="0" smtClean="0">
              <a:solidFill>
                <a:schemeClr val="bg1"/>
              </a:solidFill>
              <a:latin typeface="黑体" panose="02010609060101010101" pitchFamily="49" charset="-122"/>
              <a:ea typeface="黑体" panose="02010609060101010101" pitchFamily="49" charset="-122"/>
            </a:endParaRPr>
          </a:p>
          <a:p>
            <a:pPr>
              <a:lnSpc>
                <a:spcPct val="150000"/>
              </a:lnSpc>
            </a:pPr>
            <a:r>
              <a:rPr lang="en-US" altLang="zh-CN" sz="2400" dirty="0" smtClean="0">
                <a:solidFill>
                  <a:schemeClr val="bg1"/>
                </a:solidFill>
              </a:rPr>
              <a:t>E[</a:t>
            </a:r>
            <a:r>
              <a:rPr lang="en-US" altLang="zh-CN" sz="2400" dirty="0" err="1" smtClean="0">
                <a:solidFill>
                  <a:schemeClr val="bg1"/>
                </a:solidFill>
              </a:rPr>
              <a:t>att</a:t>
            </a:r>
            <a:r>
              <a:rPr lang="en-US" altLang="zh-CN" sz="2400" dirty="0">
                <a:solidFill>
                  <a:schemeClr val="bg1"/>
                </a:solidFill>
              </a:rPr>
              <a:t>] </a:t>
            </a:r>
            <a:r>
              <a:rPr lang="en-US" altLang="zh-CN" sz="2400" dirty="0" smtClean="0">
                <a:solidFill>
                  <a:schemeClr val="bg1"/>
                </a:solidFill>
              </a:rPr>
              <a:t>{} </a:t>
            </a:r>
            <a:r>
              <a:rPr lang="en-US" altLang="zh-CN" sz="2000" dirty="0">
                <a:solidFill>
                  <a:schemeClr val="bg1"/>
                </a:solidFill>
              </a:rPr>
              <a:t>: </a:t>
            </a:r>
            <a:r>
              <a:rPr lang="zh-CN" altLang="en-US" sz="2000" dirty="0">
                <a:solidFill>
                  <a:schemeClr val="bg1"/>
                </a:solidFill>
              </a:rPr>
              <a:t>选择具有</a:t>
            </a:r>
            <a:r>
              <a:rPr lang="en-US" altLang="zh-CN" sz="2000" dirty="0" err="1">
                <a:solidFill>
                  <a:schemeClr val="bg1"/>
                </a:solidFill>
              </a:rPr>
              <a:t>att</a:t>
            </a:r>
            <a:r>
              <a:rPr lang="zh-CN" altLang="en-US" sz="2000" dirty="0">
                <a:solidFill>
                  <a:schemeClr val="bg1"/>
                </a:solidFill>
              </a:rPr>
              <a:t>属性的</a:t>
            </a:r>
            <a:r>
              <a:rPr lang="en-US" altLang="zh-CN" sz="2000" dirty="0">
                <a:solidFill>
                  <a:schemeClr val="bg1"/>
                </a:solidFill>
              </a:rPr>
              <a:t>E</a:t>
            </a:r>
            <a:r>
              <a:rPr lang="zh-CN" altLang="en-US" sz="2000" dirty="0">
                <a:solidFill>
                  <a:schemeClr val="bg1"/>
                </a:solidFill>
              </a:rPr>
              <a:t>元素。 </a:t>
            </a:r>
            <a:endParaRPr lang="zh-CN" altLang="en-US" sz="2000" dirty="0">
              <a:solidFill>
                <a:schemeClr val="bg1"/>
              </a:solidFill>
            </a:endParaRPr>
          </a:p>
          <a:p>
            <a:pPr>
              <a:lnSpc>
                <a:spcPct val="150000"/>
              </a:lnSpc>
            </a:pPr>
            <a:r>
              <a:rPr lang="en-US" altLang="zh-CN" sz="2400" dirty="0">
                <a:solidFill>
                  <a:schemeClr val="bg1"/>
                </a:solidFill>
              </a:rPr>
              <a:t>E[</a:t>
            </a:r>
            <a:r>
              <a:rPr lang="en-US" altLang="zh-CN" sz="2400" dirty="0" err="1">
                <a:solidFill>
                  <a:schemeClr val="bg1"/>
                </a:solidFill>
              </a:rPr>
              <a:t>att</a:t>
            </a:r>
            <a:r>
              <a:rPr lang="en-US" altLang="zh-CN" sz="2400" dirty="0">
                <a:solidFill>
                  <a:schemeClr val="bg1"/>
                </a:solidFill>
              </a:rPr>
              <a:t>="</a:t>
            </a:r>
            <a:r>
              <a:rPr lang="en-US" altLang="zh-CN" sz="2400" dirty="0" err="1">
                <a:solidFill>
                  <a:schemeClr val="bg1"/>
                </a:solidFill>
              </a:rPr>
              <a:t>val</a:t>
            </a:r>
            <a:r>
              <a:rPr lang="en-US" altLang="zh-CN" sz="2400" dirty="0">
                <a:solidFill>
                  <a:schemeClr val="bg1"/>
                </a:solidFill>
              </a:rPr>
              <a:t>"] </a:t>
            </a:r>
            <a:r>
              <a:rPr lang="en-US" altLang="zh-CN" sz="2400" dirty="0" smtClean="0">
                <a:solidFill>
                  <a:schemeClr val="bg1"/>
                </a:solidFill>
              </a:rPr>
              <a:t>{} </a:t>
            </a:r>
            <a:r>
              <a:rPr lang="en-US" altLang="zh-CN" sz="2000" dirty="0">
                <a:solidFill>
                  <a:schemeClr val="bg1"/>
                </a:solidFill>
              </a:rPr>
              <a:t>: </a:t>
            </a:r>
            <a:r>
              <a:rPr lang="zh-CN" altLang="en-US" sz="2000" dirty="0">
                <a:solidFill>
                  <a:schemeClr val="bg1"/>
                </a:solidFill>
              </a:rPr>
              <a:t>选择具有</a:t>
            </a:r>
            <a:r>
              <a:rPr lang="en-US" altLang="zh-CN" sz="2000" dirty="0" err="1">
                <a:solidFill>
                  <a:schemeClr val="bg1"/>
                </a:solidFill>
              </a:rPr>
              <a:t>att</a:t>
            </a:r>
            <a:r>
              <a:rPr lang="zh-CN" altLang="en-US" sz="2000" dirty="0">
                <a:solidFill>
                  <a:schemeClr val="bg1"/>
                </a:solidFill>
              </a:rPr>
              <a:t>属性且属性值等于</a:t>
            </a:r>
            <a:r>
              <a:rPr lang="en-US" altLang="zh-CN" sz="2000" dirty="0" err="1">
                <a:solidFill>
                  <a:schemeClr val="bg1"/>
                </a:solidFill>
              </a:rPr>
              <a:t>val</a:t>
            </a:r>
            <a:r>
              <a:rPr lang="zh-CN" altLang="en-US" sz="2000" dirty="0">
                <a:solidFill>
                  <a:schemeClr val="bg1"/>
                </a:solidFill>
              </a:rPr>
              <a:t>的</a:t>
            </a:r>
            <a:r>
              <a:rPr lang="en-US" altLang="zh-CN" sz="2000" dirty="0">
                <a:solidFill>
                  <a:schemeClr val="bg1"/>
                </a:solidFill>
              </a:rPr>
              <a:t>E</a:t>
            </a:r>
            <a:r>
              <a:rPr lang="zh-CN" altLang="en-US" sz="2000" dirty="0">
                <a:solidFill>
                  <a:schemeClr val="bg1"/>
                </a:solidFill>
              </a:rPr>
              <a:t>元素。 </a:t>
            </a:r>
            <a:endParaRPr lang="en-US" altLang="zh-CN" sz="2000" dirty="0" smtClean="0">
              <a:solidFill>
                <a:schemeClr val="bg1"/>
              </a:solidFill>
            </a:endParaRPr>
          </a:p>
          <a:p>
            <a:pPr>
              <a:buFont typeface="Arial" panose="020B0604020202020204" pitchFamily="34" charset="0"/>
              <a:buNone/>
            </a:pPr>
            <a:r>
              <a:rPr lang="en-US" altLang="zh-CN" sz="2400" dirty="0" smtClean="0">
                <a:solidFill>
                  <a:schemeClr val="bg1"/>
                </a:solidFill>
              </a:rPr>
              <a:t>E[</a:t>
            </a:r>
            <a:r>
              <a:rPr lang="en-US" altLang="zh-CN" sz="2400" dirty="0" err="1" smtClean="0">
                <a:solidFill>
                  <a:schemeClr val="bg1"/>
                </a:solidFill>
              </a:rPr>
              <a:t>att</a:t>
            </a:r>
            <a:r>
              <a:rPr lang="en-US" altLang="zh-CN" sz="2400" dirty="0">
                <a:solidFill>
                  <a:schemeClr val="bg1"/>
                </a:solidFill>
              </a:rPr>
              <a:t>~="</a:t>
            </a:r>
            <a:r>
              <a:rPr lang="en-US" altLang="zh-CN" sz="2400" dirty="0" err="1">
                <a:solidFill>
                  <a:schemeClr val="bg1"/>
                </a:solidFill>
              </a:rPr>
              <a:t>val</a:t>
            </a:r>
            <a:r>
              <a:rPr lang="en-US" altLang="zh-CN" sz="2400" dirty="0">
                <a:solidFill>
                  <a:schemeClr val="bg1"/>
                </a:solidFill>
              </a:rPr>
              <a:t>"] </a:t>
            </a:r>
            <a:r>
              <a:rPr lang="en-US" altLang="zh-CN" sz="2400" dirty="0" smtClean="0">
                <a:solidFill>
                  <a:schemeClr val="bg1"/>
                </a:solidFill>
              </a:rPr>
              <a:t>{}:</a:t>
            </a:r>
            <a:r>
              <a:rPr lang="zh-CN" altLang="en-US" sz="2000" dirty="0">
                <a:solidFill>
                  <a:schemeClr val="bg1"/>
                </a:solidFill>
              </a:rPr>
              <a:t>用于选取属性值中包含指定词汇的元素</a:t>
            </a:r>
            <a:r>
              <a:rPr lang="zh-CN" altLang="en-US" sz="2000" dirty="0" smtClean="0">
                <a:solidFill>
                  <a:schemeClr val="bg1"/>
                </a:solidFill>
              </a:rPr>
              <a:t>。</a:t>
            </a:r>
            <a:endParaRPr lang="en-US" altLang="zh-CN" sz="2000" dirty="0" smtClean="0">
              <a:solidFill>
                <a:schemeClr val="bg1"/>
              </a:solidFill>
            </a:endParaRPr>
          </a:p>
          <a:p>
            <a:r>
              <a:rPr lang="en-US" altLang="zh-CN" sz="2400" dirty="0">
                <a:solidFill>
                  <a:schemeClr val="bg1"/>
                </a:solidFill>
              </a:rPr>
              <a:t>E[</a:t>
            </a:r>
            <a:r>
              <a:rPr lang="en-US" altLang="zh-CN" sz="2400" dirty="0" err="1">
                <a:solidFill>
                  <a:schemeClr val="bg1"/>
                </a:solidFill>
              </a:rPr>
              <a:t>att</a:t>
            </a:r>
            <a:r>
              <a:rPr lang="en-US" altLang="zh-CN" sz="2400" dirty="0">
                <a:solidFill>
                  <a:schemeClr val="bg1"/>
                </a:solidFill>
              </a:rPr>
              <a:t>|="</a:t>
            </a:r>
            <a:r>
              <a:rPr lang="en-US" altLang="zh-CN" sz="2400" dirty="0" err="1">
                <a:solidFill>
                  <a:schemeClr val="bg1"/>
                </a:solidFill>
              </a:rPr>
              <a:t>val</a:t>
            </a:r>
            <a:r>
              <a:rPr lang="en-US" altLang="zh-CN" sz="2400" dirty="0">
                <a:solidFill>
                  <a:schemeClr val="bg1"/>
                </a:solidFill>
              </a:rPr>
              <a:t>"] </a:t>
            </a:r>
            <a:r>
              <a:rPr lang="en-US" altLang="zh-CN" sz="2400" dirty="0" smtClean="0">
                <a:solidFill>
                  <a:schemeClr val="bg1"/>
                </a:solidFill>
              </a:rPr>
              <a:t>{}:</a:t>
            </a:r>
            <a:r>
              <a:rPr lang="zh-CN" altLang="en-US" sz="2000" dirty="0">
                <a:solidFill>
                  <a:schemeClr val="bg1"/>
                </a:solidFill>
              </a:rPr>
              <a:t>选择具有</a:t>
            </a:r>
            <a:r>
              <a:rPr lang="en-US" altLang="zh-CN" sz="2000" dirty="0" err="1">
                <a:solidFill>
                  <a:schemeClr val="bg1"/>
                </a:solidFill>
              </a:rPr>
              <a:t>att</a:t>
            </a:r>
            <a:r>
              <a:rPr lang="zh-CN" altLang="en-US" sz="2000" dirty="0">
                <a:solidFill>
                  <a:schemeClr val="bg1"/>
                </a:solidFill>
              </a:rPr>
              <a:t>属性且属性值为以</a:t>
            </a:r>
            <a:r>
              <a:rPr lang="en-US" altLang="zh-CN" sz="2000" dirty="0" err="1">
                <a:solidFill>
                  <a:schemeClr val="bg1"/>
                </a:solidFill>
              </a:rPr>
              <a:t>val</a:t>
            </a:r>
            <a:r>
              <a:rPr lang="zh-CN" altLang="en-US" sz="2000" dirty="0">
                <a:solidFill>
                  <a:schemeClr val="bg1"/>
                </a:solidFill>
              </a:rPr>
              <a:t>开头并用连接符</a:t>
            </a:r>
            <a:r>
              <a:rPr lang="en-US" altLang="zh-CN" sz="2000" dirty="0">
                <a:solidFill>
                  <a:schemeClr val="bg1"/>
                </a:solidFill>
              </a:rPr>
              <a:t>"-"</a:t>
            </a:r>
            <a:r>
              <a:rPr lang="zh-CN" altLang="en-US" sz="2000" dirty="0">
                <a:solidFill>
                  <a:schemeClr val="bg1"/>
                </a:solidFill>
              </a:rPr>
              <a:t>分隔的字符串的</a:t>
            </a:r>
            <a:r>
              <a:rPr lang="en-US" altLang="zh-CN" sz="2000" dirty="0">
                <a:solidFill>
                  <a:schemeClr val="bg1"/>
                </a:solidFill>
              </a:rPr>
              <a:t>E</a:t>
            </a:r>
            <a:r>
              <a:rPr lang="zh-CN" altLang="en-US" sz="2000" dirty="0">
                <a:solidFill>
                  <a:schemeClr val="bg1"/>
                </a:solidFill>
              </a:rPr>
              <a:t>元素，如果属性值仅为</a:t>
            </a:r>
            <a:r>
              <a:rPr lang="en-US" altLang="zh-CN" sz="2000" dirty="0" err="1">
                <a:solidFill>
                  <a:schemeClr val="bg1"/>
                </a:solidFill>
              </a:rPr>
              <a:t>val</a:t>
            </a:r>
            <a:r>
              <a:rPr lang="zh-CN" altLang="en-US" sz="2000" dirty="0">
                <a:solidFill>
                  <a:schemeClr val="bg1"/>
                </a:solidFill>
              </a:rPr>
              <a:t>，也将被选择</a:t>
            </a:r>
            <a:endParaRPr lang="en-US" altLang="zh-CN" sz="2000" dirty="0">
              <a:solidFill>
                <a:schemeClr val="bg1"/>
              </a:solidFill>
            </a:endParaRPr>
          </a:p>
          <a:p>
            <a:pPr>
              <a:buFont typeface="Arial" panose="020B0604020202020204" pitchFamily="34" charset="0"/>
              <a:buNone/>
            </a:pPr>
            <a:endParaRPr lang="en-US" altLang="zh-CN" sz="2000" dirty="0" smtClean="0">
              <a:solidFill>
                <a:schemeClr val="bg1"/>
              </a:solidFill>
            </a:endParaRPr>
          </a:p>
          <a:p>
            <a:r>
              <a:rPr lang="en-US" altLang="zh-CN" sz="2400" dirty="0">
                <a:solidFill>
                  <a:schemeClr val="bg1"/>
                </a:solidFill>
              </a:rPr>
              <a:t>E[</a:t>
            </a:r>
            <a:r>
              <a:rPr lang="en-US" altLang="zh-CN" sz="2400" dirty="0" err="1">
                <a:solidFill>
                  <a:schemeClr val="bg1"/>
                </a:solidFill>
              </a:rPr>
              <a:t>att</a:t>
            </a:r>
            <a:r>
              <a:rPr lang="en-US" altLang="zh-CN" sz="2400" dirty="0">
                <a:solidFill>
                  <a:schemeClr val="bg1"/>
                </a:solidFill>
              </a:rPr>
              <a:t>*="</a:t>
            </a:r>
            <a:r>
              <a:rPr lang="en-US" altLang="zh-CN" sz="2400" dirty="0" err="1">
                <a:solidFill>
                  <a:schemeClr val="bg1"/>
                </a:solidFill>
              </a:rPr>
              <a:t>val</a:t>
            </a:r>
            <a:r>
              <a:rPr lang="en-US" altLang="zh-CN" sz="2400" dirty="0">
                <a:solidFill>
                  <a:schemeClr val="bg1"/>
                </a:solidFill>
              </a:rPr>
              <a:t>"] </a:t>
            </a:r>
            <a:r>
              <a:rPr lang="en-US" altLang="zh-CN" sz="2400" dirty="0" smtClean="0">
                <a:solidFill>
                  <a:schemeClr val="bg1"/>
                </a:solidFill>
              </a:rPr>
              <a:t>{}:</a:t>
            </a:r>
            <a:r>
              <a:rPr lang="zh-CN" altLang="en-US" sz="2000" dirty="0">
                <a:solidFill>
                  <a:schemeClr val="bg1"/>
                </a:solidFill>
              </a:rPr>
              <a:t>选择具有</a:t>
            </a:r>
            <a:r>
              <a:rPr lang="en-US" altLang="zh-CN" sz="2000" dirty="0" err="1">
                <a:solidFill>
                  <a:schemeClr val="bg1"/>
                </a:solidFill>
              </a:rPr>
              <a:t>att</a:t>
            </a:r>
            <a:r>
              <a:rPr lang="zh-CN" altLang="en-US" sz="2000" dirty="0">
                <a:solidFill>
                  <a:schemeClr val="bg1"/>
                </a:solidFill>
              </a:rPr>
              <a:t>属性且属性值为包含</a:t>
            </a:r>
            <a:r>
              <a:rPr lang="en-US" altLang="zh-CN" sz="2000" dirty="0" err="1">
                <a:solidFill>
                  <a:schemeClr val="bg1"/>
                </a:solidFill>
              </a:rPr>
              <a:t>val</a:t>
            </a:r>
            <a:r>
              <a:rPr lang="zh-CN" altLang="en-US" sz="2000" dirty="0">
                <a:solidFill>
                  <a:schemeClr val="bg1"/>
                </a:solidFill>
              </a:rPr>
              <a:t>的字符串的</a:t>
            </a:r>
            <a:r>
              <a:rPr lang="en-US" altLang="zh-CN" sz="2000" dirty="0">
                <a:solidFill>
                  <a:schemeClr val="bg1"/>
                </a:solidFill>
              </a:rPr>
              <a:t>E</a:t>
            </a:r>
            <a:r>
              <a:rPr lang="zh-CN" altLang="en-US" sz="2000" dirty="0">
                <a:solidFill>
                  <a:schemeClr val="bg1"/>
                </a:solidFill>
              </a:rPr>
              <a:t>元素</a:t>
            </a:r>
            <a:r>
              <a:rPr lang="zh-CN" altLang="en-US" sz="2000" dirty="0" smtClean="0">
                <a:solidFill>
                  <a:schemeClr val="bg1"/>
                </a:solidFill>
              </a:rPr>
              <a:t>。</a:t>
            </a:r>
            <a:endParaRPr lang="en-US" altLang="zh-CN" sz="2000" dirty="0">
              <a:solidFill>
                <a:schemeClr val="bg1"/>
              </a:solidFill>
              <a:sym typeface="Consolas" panose="020B0609020204030204" pitchFamily="49" charset="0"/>
            </a:endParaRPr>
          </a:p>
          <a:p>
            <a:pPr>
              <a:lnSpc>
                <a:spcPct val="150000"/>
              </a:lnSpc>
            </a:pPr>
            <a:r>
              <a:rPr lang="en-US" altLang="zh-CN" sz="2400" dirty="0" smtClean="0">
                <a:solidFill>
                  <a:schemeClr val="bg1"/>
                </a:solidFill>
              </a:rPr>
              <a:t>E[</a:t>
            </a:r>
            <a:r>
              <a:rPr lang="en-US" altLang="zh-CN" sz="2400" dirty="0" err="1" smtClean="0">
                <a:solidFill>
                  <a:schemeClr val="bg1"/>
                </a:solidFill>
              </a:rPr>
              <a:t>att</a:t>
            </a:r>
            <a:r>
              <a:rPr lang="en-US" altLang="zh-CN" sz="2400" dirty="0" smtClean="0">
                <a:solidFill>
                  <a:schemeClr val="bg1"/>
                </a:solidFill>
              </a:rPr>
              <a:t>^="</a:t>
            </a:r>
            <a:r>
              <a:rPr lang="en-US" altLang="zh-CN" sz="2400" dirty="0" err="1" smtClean="0">
                <a:solidFill>
                  <a:schemeClr val="bg1"/>
                </a:solidFill>
              </a:rPr>
              <a:t>val</a:t>
            </a:r>
            <a:r>
              <a:rPr lang="en-US" altLang="zh-CN" sz="2400" dirty="0" smtClean="0">
                <a:solidFill>
                  <a:schemeClr val="bg1"/>
                </a:solidFill>
              </a:rPr>
              <a:t>"] {}:</a:t>
            </a:r>
            <a:r>
              <a:rPr lang="zh-CN" altLang="en-US" sz="2000" dirty="0" smtClean="0">
                <a:solidFill>
                  <a:schemeClr val="bg1"/>
                </a:solidFill>
              </a:rPr>
              <a:t>选择具有</a:t>
            </a:r>
            <a:r>
              <a:rPr lang="en-US" altLang="zh-CN" sz="2000" dirty="0" err="1" smtClean="0">
                <a:solidFill>
                  <a:schemeClr val="bg1"/>
                </a:solidFill>
              </a:rPr>
              <a:t>att</a:t>
            </a:r>
            <a:r>
              <a:rPr lang="zh-CN" altLang="en-US" sz="2000" dirty="0" smtClean="0">
                <a:solidFill>
                  <a:schemeClr val="bg1"/>
                </a:solidFill>
              </a:rPr>
              <a:t>属性且属性值为以</a:t>
            </a:r>
            <a:r>
              <a:rPr lang="en-US" altLang="zh-CN" sz="2000" dirty="0" err="1" smtClean="0">
                <a:solidFill>
                  <a:schemeClr val="bg1"/>
                </a:solidFill>
              </a:rPr>
              <a:t>val</a:t>
            </a:r>
            <a:r>
              <a:rPr lang="zh-CN" altLang="en-US" sz="2000" dirty="0" smtClean="0">
                <a:solidFill>
                  <a:schemeClr val="bg1"/>
                </a:solidFill>
              </a:rPr>
              <a:t>开头的字符串的</a:t>
            </a:r>
            <a:r>
              <a:rPr lang="en-US" altLang="zh-CN" sz="2000" dirty="0" smtClean="0">
                <a:solidFill>
                  <a:schemeClr val="bg1"/>
                </a:solidFill>
              </a:rPr>
              <a:t>E</a:t>
            </a:r>
            <a:r>
              <a:rPr lang="zh-CN" altLang="en-US" sz="2000" dirty="0" smtClean="0">
                <a:solidFill>
                  <a:schemeClr val="bg1"/>
                </a:solidFill>
              </a:rPr>
              <a:t>元素</a:t>
            </a:r>
            <a:endParaRPr lang="zh-CN" altLang="en-US" sz="2000" dirty="0" smtClean="0">
              <a:solidFill>
                <a:schemeClr val="bg1"/>
              </a:solidFill>
            </a:endParaRPr>
          </a:p>
          <a:p>
            <a:pPr>
              <a:lnSpc>
                <a:spcPct val="150000"/>
              </a:lnSpc>
            </a:pPr>
            <a:r>
              <a:rPr lang="en-US" altLang="zh-CN" sz="2400" dirty="0" smtClean="0">
                <a:solidFill>
                  <a:schemeClr val="bg1"/>
                </a:solidFill>
              </a:rPr>
              <a:t>E[</a:t>
            </a:r>
            <a:r>
              <a:rPr lang="en-US" altLang="zh-CN" sz="2400" dirty="0" err="1" smtClean="0">
                <a:solidFill>
                  <a:schemeClr val="bg1"/>
                </a:solidFill>
              </a:rPr>
              <a:t>att</a:t>
            </a:r>
            <a:r>
              <a:rPr lang="en-US" altLang="zh-CN" sz="2400" dirty="0" smtClean="0">
                <a:solidFill>
                  <a:schemeClr val="bg1"/>
                </a:solidFill>
              </a:rPr>
              <a:t>$="</a:t>
            </a:r>
            <a:r>
              <a:rPr lang="en-US" altLang="zh-CN" sz="2400" dirty="0" err="1" smtClean="0">
                <a:solidFill>
                  <a:schemeClr val="bg1"/>
                </a:solidFill>
              </a:rPr>
              <a:t>val</a:t>
            </a:r>
            <a:r>
              <a:rPr lang="en-US" altLang="zh-CN" sz="2400" dirty="0" smtClean="0">
                <a:solidFill>
                  <a:schemeClr val="bg1"/>
                </a:solidFill>
              </a:rPr>
              <a:t>"] {}:</a:t>
            </a:r>
            <a:r>
              <a:rPr lang="zh-CN" altLang="en-US" sz="2000" dirty="0" smtClean="0">
                <a:solidFill>
                  <a:schemeClr val="bg1"/>
                </a:solidFill>
              </a:rPr>
              <a:t>选择具有</a:t>
            </a:r>
            <a:r>
              <a:rPr lang="en-US" altLang="zh-CN" sz="2000" dirty="0" err="1" smtClean="0">
                <a:solidFill>
                  <a:schemeClr val="bg1"/>
                </a:solidFill>
              </a:rPr>
              <a:t>att</a:t>
            </a:r>
            <a:r>
              <a:rPr lang="zh-CN" altLang="en-US" sz="2000" dirty="0" smtClean="0">
                <a:solidFill>
                  <a:schemeClr val="bg1"/>
                </a:solidFill>
              </a:rPr>
              <a:t>属性且属性值为以</a:t>
            </a:r>
            <a:r>
              <a:rPr lang="en-US" altLang="zh-CN" sz="2000" dirty="0" err="1" smtClean="0">
                <a:solidFill>
                  <a:schemeClr val="bg1"/>
                </a:solidFill>
              </a:rPr>
              <a:t>val</a:t>
            </a:r>
            <a:r>
              <a:rPr lang="zh-CN" altLang="en-US" sz="2000" dirty="0" smtClean="0">
                <a:solidFill>
                  <a:schemeClr val="bg1"/>
                </a:solidFill>
              </a:rPr>
              <a:t>结尾的字符串的</a:t>
            </a:r>
            <a:r>
              <a:rPr lang="en-US" altLang="zh-CN" sz="2000" dirty="0" smtClean="0">
                <a:solidFill>
                  <a:schemeClr val="bg1"/>
                </a:solidFill>
              </a:rPr>
              <a:t>E</a:t>
            </a:r>
            <a:r>
              <a:rPr lang="zh-CN" altLang="en-US" sz="2000" dirty="0" smtClean="0">
                <a:solidFill>
                  <a:schemeClr val="bg1"/>
                </a:solidFill>
              </a:rPr>
              <a:t>元素</a:t>
            </a:r>
            <a:endParaRPr lang="en-US" altLang="zh-CN" sz="2000" dirty="0" smtClean="0">
              <a:solidFill>
                <a:schemeClr val="bg1"/>
              </a:solidFill>
            </a:endParaRPr>
          </a:p>
          <a:p>
            <a:pPr>
              <a:lnSpc>
                <a:spcPct val="150000"/>
              </a:lnSpc>
            </a:pPr>
            <a:endParaRPr lang="en-US" altLang="zh-CN" sz="2000" dirty="0" smtClean="0">
              <a:solidFill>
                <a:schemeClr val="bg1"/>
              </a:solidFill>
            </a:endParaRPr>
          </a:p>
          <a:p>
            <a:pPr>
              <a:buFont typeface="Arial" panose="020B0604020202020204" pitchFamily="34" charset="0"/>
              <a:buNone/>
            </a:pPr>
            <a:r>
              <a:rPr lang="zh-CN" altLang="zh-CN" sz="2000" dirty="0">
                <a:solidFill>
                  <a:schemeClr val="bg1"/>
                </a:solidFill>
                <a:sym typeface="Consolas" panose="020B0609020204030204" pitchFamily="49" charset="0"/>
              </a:rPr>
              <a:t>如果能够灵活运用属性选择器，目前为止需要依靠</a:t>
            </a:r>
            <a:r>
              <a:rPr lang="en-US" altLang="zh-CN" sz="2000" dirty="0">
                <a:solidFill>
                  <a:schemeClr val="bg1"/>
                </a:solidFill>
                <a:sym typeface="Consolas" panose="020B0609020204030204" pitchFamily="49" charset="0"/>
              </a:rPr>
              <a:t>id</a:t>
            </a:r>
            <a:r>
              <a:rPr lang="zh-CN" altLang="en-US" sz="2000" dirty="0">
                <a:solidFill>
                  <a:schemeClr val="bg1"/>
                </a:solidFill>
                <a:sym typeface="Consolas" panose="020B0609020204030204" pitchFamily="49" charset="0"/>
              </a:rPr>
              <a:t>或</a:t>
            </a:r>
            <a:r>
              <a:rPr lang="en-US" altLang="zh-CN" sz="2000" dirty="0">
                <a:solidFill>
                  <a:schemeClr val="bg1"/>
                </a:solidFill>
                <a:sym typeface="Consolas" panose="020B0609020204030204" pitchFamily="49" charset="0"/>
              </a:rPr>
              <a:t>class</a:t>
            </a:r>
            <a:r>
              <a:rPr lang="zh-CN" altLang="en-US" sz="2000" dirty="0">
                <a:solidFill>
                  <a:schemeClr val="bg1"/>
                </a:solidFill>
                <a:sym typeface="Consolas" panose="020B0609020204030204" pitchFamily="49" charset="0"/>
              </a:rPr>
              <a:t>名才能实现的样式</a:t>
            </a:r>
            <a:endParaRPr lang="en-US" altLang="zh-CN" sz="2000" dirty="0">
              <a:solidFill>
                <a:schemeClr val="bg1"/>
              </a:solidFill>
              <a:sym typeface="Consolas" panose="020B0609020204030204" pitchFamily="49" charset="0"/>
            </a:endParaRPr>
          </a:p>
          <a:p>
            <a:pPr>
              <a:buFont typeface="Arial" panose="020B0604020202020204" pitchFamily="34" charset="0"/>
              <a:buNone/>
            </a:pPr>
            <a:r>
              <a:rPr lang="zh-CN" altLang="en-US" sz="2000" dirty="0">
                <a:solidFill>
                  <a:schemeClr val="bg1"/>
                </a:solidFill>
                <a:sym typeface="Consolas" panose="020B0609020204030204" pitchFamily="49" charset="0"/>
              </a:rPr>
              <a:t>完全可以使用属性选择器来实现</a:t>
            </a:r>
            <a:r>
              <a:rPr lang="zh-CN" altLang="en-US" sz="2000" dirty="0" smtClean="0">
                <a:solidFill>
                  <a:schemeClr val="bg1"/>
                </a:solidFill>
                <a:sym typeface="Consolas" panose="020B0609020204030204" pitchFamily="49" charset="0"/>
              </a:rPr>
              <a:t>。</a:t>
            </a:r>
            <a:endParaRPr lang="zh-CN" altLang="en-US" sz="2000" dirty="0">
              <a:solidFill>
                <a:schemeClr val="bg1"/>
              </a:solidFill>
              <a:sym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4028255" cy="523220"/>
          </a:xfrm>
          <a:prstGeom prst="rect">
            <a:avLst/>
          </a:prstGeom>
          <a:noFill/>
        </p:spPr>
        <p:txBody>
          <a:bodyPr wrap="square" rtlCol="0">
            <a:spAutoFit/>
          </a:bodyPr>
          <a:lstStyle/>
          <a:p>
            <a:r>
              <a:rPr lang="zh-CN" altLang="en-US" sz="2800" b="1" dirty="0" smtClean="0">
                <a:solidFill>
                  <a:schemeClr val="bg1"/>
                </a:solidFill>
              </a:rPr>
              <a:t>结构性</a:t>
            </a:r>
            <a:r>
              <a:rPr lang="zh-CN" altLang="en-US" sz="2800" b="1" dirty="0">
                <a:solidFill>
                  <a:schemeClr val="bg1"/>
                </a:solidFill>
              </a:rPr>
              <a:t>伪类属性选择</a:t>
            </a:r>
            <a:r>
              <a:rPr lang="zh-CN" altLang="en-US" sz="2800" b="1" dirty="0" smtClean="0">
                <a:solidFill>
                  <a:schemeClr val="bg1"/>
                </a:solidFill>
              </a:rPr>
              <a:t>器</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矩形 1"/>
          <p:cNvSpPr/>
          <p:nvPr/>
        </p:nvSpPr>
        <p:spPr>
          <a:xfrm>
            <a:off x="760948" y="2216151"/>
            <a:ext cx="8513681" cy="4247317"/>
          </a:xfrm>
          <a:prstGeom prst="rect">
            <a:avLst/>
          </a:prstGeom>
        </p:spPr>
        <p:txBody>
          <a:bodyPr wrap="square">
            <a:spAutoFit/>
          </a:bodyPr>
          <a:lstStyle/>
          <a:p>
            <a:pPr>
              <a:lnSpc>
                <a:spcPct val="150000"/>
              </a:lnSpc>
            </a:pPr>
            <a:r>
              <a:rPr lang="en-US" altLang="zh-CN" dirty="0" smtClean="0">
                <a:solidFill>
                  <a:schemeClr val="bg1"/>
                </a:solidFill>
              </a:rPr>
              <a:t>:first-line        </a:t>
            </a:r>
            <a:r>
              <a:rPr lang="zh-CN" altLang="en-US" dirty="0" smtClean="0">
                <a:solidFill>
                  <a:schemeClr val="bg1"/>
                </a:solidFill>
              </a:rPr>
              <a:t>用于</a:t>
            </a:r>
            <a:r>
              <a:rPr lang="zh-CN" altLang="en-US" dirty="0">
                <a:solidFill>
                  <a:schemeClr val="bg1"/>
                </a:solidFill>
              </a:rPr>
              <a:t>为某个元素的第一行文字使用样式</a:t>
            </a:r>
            <a:endParaRPr lang="zh-CN" altLang="en-US" dirty="0">
              <a:solidFill>
                <a:schemeClr val="bg1"/>
              </a:solidFill>
            </a:endParaRPr>
          </a:p>
          <a:p>
            <a:pPr>
              <a:lnSpc>
                <a:spcPct val="150000"/>
              </a:lnSpc>
            </a:pPr>
            <a:r>
              <a:rPr lang="en-US" altLang="zh-CN" dirty="0" smtClean="0">
                <a:solidFill>
                  <a:schemeClr val="bg1"/>
                </a:solidFill>
              </a:rPr>
              <a:t>:first-letter     </a:t>
            </a:r>
            <a:r>
              <a:rPr lang="zh-CN" altLang="en-US" dirty="0" smtClean="0">
                <a:solidFill>
                  <a:schemeClr val="bg1"/>
                </a:solidFill>
              </a:rPr>
              <a:t>用于</a:t>
            </a:r>
            <a:r>
              <a:rPr lang="zh-CN" altLang="en-US" dirty="0">
                <a:solidFill>
                  <a:schemeClr val="bg1"/>
                </a:solidFill>
              </a:rPr>
              <a:t>为某个元素的第一个文字使用样式</a:t>
            </a:r>
            <a:endParaRPr lang="zh-CN" altLang="en-US" dirty="0">
              <a:solidFill>
                <a:schemeClr val="bg1"/>
              </a:solidFill>
            </a:endParaRPr>
          </a:p>
          <a:p>
            <a:pPr>
              <a:lnSpc>
                <a:spcPct val="150000"/>
              </a:lnSpc>
            </a:pPr>
            <a:r>
              <a:rPr lang="en-US" altLang="zh-CN" dirty="0" smtClean="0">
                <a:solidFill>
                  <a:schemeClr val="bg1"/>
                </a:solidFill>
              </a:rPr>
              <a:t>:before</a:t>
            </a:r>
            <a:r>
              <a:rPr lang="zh-CN" altLang="en-US" dirty="0" smtClean="0">
                <a:solidFill>
                  <a:schemeClr val="bg1"/>
                </a:solidFill>
              </a:rPr>
              <a:t>           用于</a:t>
            </a:r>
            <a:r>
              <a:rPr lang="zh-CN" altLang="en-US" dirty="0">
                <a:solidFill>
                  <a:schemeClr val="bg1"/>
                </a:solidFill>
              </a:rPr>
              <a:t>在某个元素之前插入一些内容</a:t>
            </a:r>
            <a:endParaRPr lang="zh-CN" altLang="en-US" dirty="0">
              <a:solidFill>
                <a:schemeClr val="bg1"/>
              </a:solidFill>
            </a:endParaRPr>
          </a:p>
          <a:p>
            <a:pPr>
              <a:lnSpc>
                <a:spcPct val="150000"/>
              </a:lnSpc>
            </a:pPr>
            <a:r>
              <a:rPr lang="en-US" altLang="zh-CN" dirty="0" smtClean="0">
                <a:solidFill>
                  <a:schemeClr val="bg1"/>
                </a:solidFill>
              </a:rPr>
              <a:t>:after</a:t>
            </a:r>
            <a:r>
              <a:rPr lang="zh-CN" altLang="en-US" dirty="0" smtClean="0">
                <a:solidFill>
                  <a:schemeClr val="bg1"/>
                </a:solidFill>
              </a:rPr>
              <a:t>              用于</a:t>
            </a:r>
            <a:r>
              <a:rPr lang="zh-CN" altLang="en-US" dirty="0">
                <a:solidFill>
                  <a:schemeClr val="bg1"/>
                </a:solidFill>
              </a:rPr>
              <a:t>在某个元素之后插入一些内容</a:t>
            </a:r>
            <a:endParaRPr lang="zh-CN" altLang="en-US" dirty="0">
              <a:solidFill>
                <a:schemeClr val="bg1"/>
              </a:solidFill>
            </a:endParaRPr>
          </a:p>
          <a:p>
            <a:pPr>
              <a:lnSpc>
                <a:spcPct val="150000"/>
              </a:lnSpc>
            </a:pPr>
            <a:r>
              <a:rPr lang="en-US" altLang="zh-CN" dirty="0">
                <a:solidFill>
                  <a:schemeClr val="bg1"/>
                </a:solidFill>
              </a:rPr>
              <a:t>:</a:t>
            </a:r>
            <a:r>
              <a:rPr lang="en-US" altLang="zh-CN" dirty="0" smtClean="0">
                <a:solidFill>
                  <a:schemeClr val="bg1"/>
                </a:solidFill>
              </a:rPr>
              <a:t>root               </a:t>
            </a:r>
            <a:r>
              <a:rPr lang="zh-CN" altLang="en-US" dirty="0" smtClean="0">
                <a:solidFill>
                  <a:schemeClr val="bg1"/>
                </a:solidFill>
              </a:rPr>
              <a:t>将</a:t>
            </a:r>
            <a:r>
              <a:rPr lang="zh-CN" altLang="en-US" dirty="0">
                <a:solidFill>
                  <a:schemeClr val="bg1"/>
                </a:solidFill>
              </a:rPr>
              <a:t>样式绑定到页面的根元素中</a:t>
            </a:r>
            <a:endParaRPr lang="zh-CN" altLang="en-US" dirty="0">
              <a:solidFill>
                <a:schemeClr val="bg1"/>
              </a:solidFill>
            </a:endParaRPr>
          </a:p>
          <a:p>
            <a:pPr>
              <a:lnSpc>
                <a:spcPct val="150000"/>
              </a:lnSpc>
            </a:pPr>
            <a:r>
              <a:rPr lang="en-US" altLang="zh-CN" dirty="0">
                <a:solidFill>
                  <a:schemeClr val="bg1"/>
                </a:solidFill>
              </a:rPr>
              <a:t>:</a:t>
            </a:r>
            <a:r>
              <a:rPr lang="en-US" altLang="zh-CN" dirty="0" smtClean="0">
                <a:solidFill>
                  <a:schemeClr val="bg1"/>
                </a:solidFill>
              </a:rPr>
              <a:t>not                </a:t>
            </a:r>
            <a:r>
              <a:rPr lang="zh-CN" altLang="en-US" dirty="0" smtClean="0">
                <a:solidFill>
                  <a:schemeClr val="bg1"/>
                </a:solidFill>
              </a:rPr>
              <a:t>排除</a:t>
            </a:r>
            <a:r>
              <a:rPr lang="zh-CN" altLang="en-US" dirty="0">
                <a:solidFill>
                  <a:schemeClr val="bg1"/>
                </a:solidFill>
              </a:rPr>
              <a:t>某个选择器样式</a:t>
            </a:r>
            <a:endParaRPr lang="zh-CN" altLang="en-US" dirty="0">
              <a:solidFill>
                <a:schemeClr val="bg1"/>
              </a:solidFill>
            </a:endParaRPr>
          </a:p>
          <a:p>
            <a:pPr>
              <a:lnSpc>
                <a:spcPct val="150000"/>
              </a:lnSpc>
            </a:pPr>
            <a:r>
              <a:rPr lang="en-US" altLang="zh-CN" dirty="0">
                <a:solidFill>
                  <a:schemeClr val="bg1"/>
                </a:solidFill>
              </a:rPr>
              <a:t>:</a:t>
            </a:r>
            <a:r>
              <a:rPr lang="en-US" altLang="zh-CN" dirty="0" smtClean="0">
                <a:solidFill>
                  <a:schemeClr val="bg1"/>
                </a:solidFill>
              </a:rPr>
              <a:t>empty</a:t>
            </a:r>
            <a:r>
              <a:rPr lang="zh-CN" altLang="en-US" dirty="0" smtClean="0">
                <a:solidFill>
                  <a:schemeClr val="bg1"/>
                </a:solidFill>
              </a:rPr>
              <a:t>           使用</a:t>
            </a:r>
            <a:r>
              <a:rPr lang="zh-CN" altLang="en-US" dirty="0">
                <a:solidFill>
                  <a:schemeClr val="bg1"/>
                </a:solidFill>
              </a:rPr>
              <a:t>该选择器来制定当元素内容为空白时使用的</a:t>
            </a:r>
            <a:r>
              <a:rPr lang="zh-CN" altLang="en-US" dirty="0" smtClean="0">
                <a:solidFill>
                  <a:schemeClr val="bg1"/>
                </a:solidFill>
              </a:rPr>
              <a:t>样式</a:t>
            </a:r>
            <a:endParaRPr lang="en-US" altLang="zh-CN" dirty="0" smtClean="0">
              <a:solidFill>
                <a:schemeClr val="bg1"/>
              </a:solidFill>
            </a:endParaRPr>
          </a:p>
          <a:p>
            <a:pPr>
              <a:lnSpc>
                <a:spcPct val="150000"/>
              </a:lnSpc>
            </a:pPr>
            <a:r>
              <a:rPr lang="en-US" altLang="zh-CN" dirty="0" smtClean="0">
                <a:solidFill>
                  <a:schemeClr val="bg1"/>
                </a:solidFill>
                <a:sym typeface="Consolas" panose="020B0609020204030204" pitchFamily="49" charset="0"/>
              </a:rPr>
              <a:t>:target           </a:t>
            </a:r>
            <a:r>
              <a:rPr lang="zh-CN" altLang="en-US" dirty="0" smtClean="0">
                <a:solidFill>
                  <a:schemeClr val="bg1"/>
                </a:solidFill>
                <a:sym typeface="Consolas" panose="020B0609020204030204" pitchFamily="49" charset="0"/>
              </a:rPr>
              <a:t>使用</a:t>
            </a:r>
            <a:r>
              <a:rPr lang="zh-CN" altLang="en-US" dirty="0">
                <a:solidFill>
                  <a:schemeClr val="bg1"/>
                </a:solidFill>
                <a:sym typeface="Consolas" panose="020B0609020204030204" pitchFamily="49" charset="0"/>
              </a:rPr>
              <a:t>该选择器来对页面中的某个</a:t>
            </a:r>
            <a:r>
              <a:rPr lang="en-US" altLang="zh-CN" dirty="0">
                <a:solidFill>
                  <a:schemeClr val="bg1"/>
                </a:solidFill>
                <a:sym typeface="Consolas" panose="020B0609020204030204" pitchFamily="49" charset="0"/>
              </a:rPr>
              <a:t>target</a:t>
            </a:r>
            <a:r>
              <a:rPr lang="zh-CN" altLang="en-US" dirty="0">
                <a:solidFill>
                  <a:schemeClr val="bg1"/>
                </a:solidFill>
                <a:sym typeface="Consolas" panose="020B0609020204030204" pitchFamily="49" charset="0"/>
              </a:rPr>
              <a:t>元素</a:t>
            </a:r>
            <a:r>
              <a:rPr lang="zh-CN" altLang="en-US" dirty="0" smtClean="0">
                <a:solidFill>
                  <a:schemeClr val="bg1"/>
                </a:solidFill>
                <a:sym typeface="Consolas" panose="020B0609020204030204" pitchFamily="49" charset="0"/>
              </a:rPr>
              <a:t>（锚记链接）</a:t>
            </a:r>
            <a:r>
              <a:rPr lang="zh-CN" altLang="en-US" dirty="0">
                <a:solidFill>
                  <a:schemeClr val="bg1"/>
                </a:solidFill>
                <a:sym typeface="Consolas" panose="020B0609020204030204" pitchFamily="49" charset="0"/>
              </a:rPr>
              <a:t>指定样式</a:t>
            </a:r>
            <a:endParaRPr lang="en-US" altLang="zh-CN" dirty="0">
              <a:solidFill>
                <a:schemeClr val="bg1"/>
              </a:solidFill>
              <a:sym typeface="Consolas" panose="020B0609020204030204" pitchFamily="49" charset="0"/>
            </a:endParaRPr>
          </a:p>
          <a:p>
            <a:pPr>
              <a:lnSpc>
                <a:spcPct val="150000"/>
              </a:lnSpc>
            </a:pPr>
            <a:r>
              <a:rPr lang="en-US" altLang="zh-CN" dirty="0">
                <a:solidFill>
                  <a:schemeClr val="bg1"/>
                </a:solidFill>
                <a:sym typeface="Consolas" panose="020B0609020204030204" pitchFamily="49" charset="0"/>
              </a:rPr>
              <a:t>:first-child</a:t>
            </a:r>
            <a:r>
              <a:rPr lang="zh-CN" altLang="en-US" dirty="0">
                <a:solidFill>
                  <a:schemeClr val="bg1"/>
                </a:solidFill>
                <a:sym typeface="Consolas" panose="020B0609020204030204" pitchFamily="49" charset="0"/>
              </a:rPr>
              <a:t>单独指定第一个子元素的样式</a:t>
            </a:r>
            <a:endParaRPr lang="en-US" altLang="zh-CN" dirty="0">
              <a:solidFill>
                <a:schemeClr val="bg1"/>
              </a:solidFill>
              <a:sym typeface="Consolas" panose="020B0609020204030204" pitchFamily="49" charset="0"/>
            </a:endParaRPr>
          </a:p>
          <a:p>
            <a:pPr>
              <a:lnSpc>
                <a:spcPct val="150000"/>
              </a:lnSpc>
            </a:pPr>
            <a:r>
              <a:rPr lang="en-US" altLang="zh-CN" dirty="0">
                <a:solidFill>
                  <a:schemeClr val="bg1"/>
                </a:solidFill>
                <a:sym typeface="Consolas" panose="020B0609020204030204" pitchFamily="49" charset="0"/>
              </a:rPr>
              <a:t>:last-child</a:t>
            </a:r>
            <a:r>
              <a:rPr lang="zh-CN" altLang="en-US" dirty="0">
                <a:solidFill>
                  <a:schemeClr val="bg1"/>
                </a:solidFill>
                <a:sym typeface="Consolas" panose="020B0609020204030204" pitchFamily="49" charset="0"/>
              </a:rPr>
              <a:t>单独指定最后一个子元素的</a:t>
            </a:r>
            <a:r>
              <a:rPr lang="zh-CN" altLang="en-US" dirty="0" smtClean="0">
                <a:solidFill>
                  <a:schemeClr val="bg1"/>
                </a:solidFill>
                <a:sym typeface="Consolas" panose="020B0609020204030204" pitchFamily="49" charset="0"/>
              </a:rPr>
              <a:t>样式</a:t>
            </a:r>
            <a:endParaRPr lang="zh-CN" altLang="en-US" dirty="0">
              <a:solidFill>
                <a:schemeClr val="bg1"/>
              </a:solidFill>
            </a:endParaRPr>
          </a:p>
        </p:txBody>
      </p:sp>
      <p:sp>
        <p:nvSpPr>
          <p:cNvPr id="7" name="矩形 6"/>
          <p:cNvSpPr/>
          <p:nvPr/>
        </p:nvSpPr>
        <p:spPr>
          <a:xfrm>
            <a:off x="760948" y="1632858"/>
            <a:ext cx="4847802" cy="369332"/>
          </a:xfrm>
          <a:prstGeom prst="rect">
            <a:avLst/>
          </a:prstGeom>
        </p:spPr>
        <p:txBody>
          <a:bodyPr wrap="none">
            <a:spAutoFit/>
          </a:bodyPr>
          <a:lstStyle/>
          <a:p>
            <a:pPr>
              <a:buFont typeface="Arial" panose="020B0604020202020204" pitchFamily="34" charset="0"/>
              <a:buNone/>
            </a:pPr>
            <a:r>
              <a:rPr lang="en-US" altLang="zh-CN" dirty="0" err="1">
                <a:solidFill>
                  <a:schemeClr val="bg1"/>
                </a:solidFill>
                <a:sym typeface="Consolas" panose="020B0609020204030204" pitchFamily="49" charset="0"/>
              </a:rPr>
              <a:t>css</a:t>
            </a:r>
            <a:r>
              <a:rPr lang="zh-CN" altLang="en-US" dirty="0">
                <a:solidFill>
                  <a:schemeClr val="bg1"/>
                </a:solidFill>
                <a:sym typeface="Consolas" panose="020B0609020204030204" pitchFamily="49" charset="0"/>
              </a:rPr>
              <a:t>中已经定义好的选择器，不能随便起名字。</a:t>
            </a:r>
            <a:endParaRPr lang="zh-CN" altLang="en-US" dirty="0">
              <a:solidFill>
                <a:schemeClr val="bg1"/>
              </a:solidFill>
              <a:sym typeface="Consolas" panose="020B0609020204030204"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2796614" cy="523220"/>
          </a:xfrm>
          <a:prstGeom prst="rect">
            <a:avLst/>
          </a:prstGeom>
          <a:noFill/>
        </p:spPr>
        <p:txBody>
          <a:bodyPr wrap="square" rtlCol="0">
            <a:spAutoFit/>
          </a:bodyPr>
          <a:lstStyle/>
          <a:p>
            <a:r>
              <a:rPr lang="zh-CN" altLang="en-US" sz="2800" b="1" dirty="0">
                <a:solidFill>
                  <a:schemeClr val="bg1"/>
                </a:solidFill>
              </a:rPr>
              <a:t>选择奇偶行</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矩形 1"/>
          <p:cNvSpPr/>
          <p:nvPr/>
        </p:nvSpPr>
        <p:spPr>
          <a:xfrm>
            <a:off x="646382" y="1965015"/>
            <a:ext cx="10606336" cy="2123658"/>
          </a:xfrm>
          <a:prstGeom prst="rect">
            <a:avLst/>
          </a:prstGeom>
        </p:spPr>
        <p:txBody>
          <a:bodyPr wrap="square">
            <a:spAutoFit/>
          </a:bodyPr>
          <a:lstStyle/>
          <a:p>
            <a:pPr>
              <a:lnSpc>
                <a:spcPct val="150000"/>
              </a:lnSpc>
            </a:pPr>
            <a:r>
              <a:rPr lang="en-US" altLang="zh-CN" sz="2000" dirty="0">
                <a:solidFill>
                  <a:schemeClr val="bg1"/>
                </a:solidFill>
              </a:rPr>
              <a:t>nth-child(odd)</a:t>
            </a:r>
            <a:r>
              <a:rPr lang="zh-CN" altLang="en-US" sz="2000" dirty="0">
                <a:solidFill>
                  <a:schemeClr val="bg1"/>
                </a:solidFill>
              </a:rPr>
              <a:t>与</a:t>
            </a:r>
            <a:r>
              <a:rPr lang="en-US" altLang="zh-CN" sz="2000" dirty="0">
                <a:solidFill>
                  <a:schemeClr val="bg1"/>
                </a:solidFill>
              </a:rPr>
              <a:t>nth-child(even)</a:t>
            </a:r>
            <a:endParaRPr lang="en-US" altLang="zh-CN" sz="2000" dirty="0">
              <a:solidFill>
                <a:schemeClr val="bg1"/>
              </a:solidFill>
            </a:endParaRPr>
          </a:p>
          <a:p>
            <a:pPr>
              <a:lnSpc>
                <a:spcPct val="150000"/>
              </a:lnSpc>
            </a:pPr>
            <a:r>
              <a:rPr lang="zh-CN" altLang="en-US" sz="1600" dirty="0">
                <a:solidFill>
                  <a:srgbClr val="EA5519"/>
                </a:solidFill>
              </a:rPr>
              <a:t>不足之处：</a:t>
            </a:r>
            <a:r>
              <a:rPr lang="en-US" altLang="zh-CN" sz="1600" dirty="0">
                <a:solidFill>
                  <a:srgbClr val="EA5519"/>
                </a:solidFill>
              </a:rPr>
              <a:t>nth-child</a:t>
            </a:r>
            <a:r>
              <a:rPr lang="zh-CN" altLang="en-US" sz="1600" dirty="0">
                <a:solidFill>
                  <a:srgbClr val="EA5519"/>
                </a:solidFill>
              </a:rPr>
              <a:t>选择器在计算子元素时第奇数个元素还是偶数个元素时，是连同父</a:t>
            </a:r>
            <a:r>
              <a:rPr lang="zh-CN" altLang="en-US" sz="1600" dirty="0" smtClean="0">
                <a:solidFill>
                  <a:srgbClr val="EA5519"/>
                </a:solidFill>
              </a:rPr>
              <a:t>元素内的</a:t>
            </a:r>
            <a:r>
              <a:rPr lang="zh-CN" altLang="en-US" sz="1600" dirty="0">
                <a:solidFill>
                  <a:srgbClr val="EA5519"/>
                </a:solidFill>
              </a:rPr>
              <a:t>所有 子元素一起计算</a:t>
            </a:r>
            <a:r>
              <a:rPr lang="zh-CN" altLang="en-US" sz="1600" dirty="0" smtClean="0">
                <a:solidFill>
                  <a:srgbClr val="EA5519"/>
                </a:solidFill>
              </a:rPr>
              <a:t>的</a:t>
            </a:r>
            <a:r>
              <a:rPr lang="zh-CN" altLang="en-US" sz="1600" dirty="0">
                <a:solidFill>
                  <a:srgbClr val="EA5519"/>
                </a:solidFill>
              </a:rPr>
              <a:t>（默认匹配他们得是相同</a:t>
            </a:r>
            <a:r>
              <a:rPr lang="zh-CN" altLang="en-US" sz="1600" dirty="0" smtClean="0">
                <a:solidFill>
                  <a:srgbClr val="EA5519"/>
                </a:solidFill>
              </a:rPr>
              <a:t>的子元素）</a:t>
            </a:r>
            <a:endParaRPr lang="zh-CN" altLang="en-US" sz="1600" dirty="0">
              <a:solidFill>
                <a:srgbClr val="EA5519"/>
              </a:solidFill>
            </a:endParaRPr>
          </a:p>
          <a:p>
            <a:pPr>
              <a:lnSpc>
                <a:spcPct val="150000"/>
              </a:lnSpc>
            </a:pPr>
            <a:r>
              <a:rPr lang="en-US" altLang="zh-CN" sz="2000" dirty="0">
                <a:solidFill>
                  <a:schemeClr val="bg1"/>
                </a:solidFill>
              </a:rPr>
              <a:t>nth-of-type(odd)</a:t>
            </a:r>
            <a:r>
              <a:rPr lang="zh-CN" altLang="en-US" sz="2000" dirty="0">
                <a:solidFill>
                  <a:schemeClr val="bg1"/>
                </a:solidFill>
              </a:rPr>
              <a:t>奇数和</a:t>
            </a:r>
            <a:r>
              <a:rPr lang="en-US" altLang="zh-CN" sz="2000" dirty="0">
                <a:solidFill>
                  <a:schemeClr val="bg1"/>
                </a:solidFill>
              </a:rPr>
              <a:t>:nth-of-type(even)</a:t>
            </a:r>
            <a:r>
              <a:rPr lang="zh-CN" altLang="en-US" sz="2000" dirty="0" smtClean="0">
                <a:solidFill>
                  <a:schemeClr val="bg1"/>
                </a:solidFill>
              </a:rPr>
              <a:t>偶数</a:t>
            </a:r>
            <a:endParaRPr lang="en-US" altLang="zh-CN" sz="2000" dirty="0" smtClean="0">
              <a:solidFill>
                <a:schemeClr val="bg1"/>
              </a:solidFill>
            </a:endParaRPr>
          </a:p>
          <a:p>
            <a:pPr>
              <a:lnSpc>
                <a:spcPct val="150000"/>
              </a:lnSpc>
            </a:pPr>
            <a:r>
              <a:rPr lang="zh-CN" altLang="en-US" sz="1600" dirty="0">
                <a:solidFill>
                  <a:srgbClr val="EA5519"/>
                </a:solidFill>
              </a:rPr>
              <a:t>完美解决上面的问题</a:t>
            </a:r>
            <a:endParaRPr lang="zh-CN" altLang="en-US" sz="1600" dirty="0">
              <a:solidFill>
                <a:srgbClr val="EA551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3337789" cy="523220"/>
          </a:xfrm>
          <a:prstGeom prst="rect">
            <a:avLst/>
          </a:prstGeom>
          <a:noFill/>
        </p:spPr>
        <p:txBody>
          <a:bodyPr wrap="square" rtlCol="0">
            <a:spAutoFit/>
          </a:bodyPr>
          <a:lstStyle/>
          <a:p>
            <a:r>
              <a:rPr lang="zh-CN" altLang="en-US" sz="2800" b="1" dirty="0">
                <a:solidFill>
                  <a:schemeClr val="bg1"/>
                </a:solidFill>
              </a:rPr>
              <a:t>循环使用样式</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矩形 1"/>
          <p:cNvSpPr/>
          <p:nvPr/>
        </p:nvSpPr>
        <p:spPr>
          <a:xfrm>
            <a:off x="646382" y="1418897"/>
            <a:ext cx="6096000" cy="5106013"/>
          </a:xfrm>
          <a:prstGeom prst="rect">
            <a:avLst/>
          </a:prstGeom>
        </p:spPr>
        <p:txBody>
          <a:bodyPr>
            <a:spAutoFit/>
          </a:bodyPr>
          <a:lstStyle/>
          <a:p>
            <a:pPr>
              <a:lnSpc>
                <a:spcPct val="150000"/>
              </a:lnSpc>
            </a:pPr>
            <a:r>
              <a:rPr lang="en-US" altLang="zh-CN" dirty="0" smtClean="0">
                <a:solidFill>
                  <a:schemeClr val="bg1"/>
                </a:solidFill>
              </a:rPr>
              <a:t>nth-child(n</a:t>
            </a:r>
            <a:r>
              <a:rPr lang="en-US" altLang="zh-CN" dirty="0">
                <a:solidFill>
                  <a:schemeClr val="bg1"/>
                </a:solidFill>
              </a:rPr>
              <a:t>)</a:t>
            </a:r>
            <a:r>
              <a:rPr lang="zh-CN" altLang="en-US" dirty="0">
                <a:solidFill>
                  <a:schemeClr val="bg1"/>
                </a:solidFill>
              </a:rPr>
              <a:t>选取每一行</a:t>
            </a:r>
            <a:endParaRPr lang="zh-CN" altLang="en-US" dirty="0">
              <a:solidFill>
                <a:schemeClr val="bg1"/>
              </a:solidFill>
            </a:endParaRPr>
          </a:p>
          <a:p>
            <a:pPr lvl="1">
              <a:lnSpc>
                <a:spcPct val="150000"/>
              </a:lnSpc>
              <a:spcBef>
                <a:spcPct val="20000"/>
              </a:spcBef>
            </a:pPr>
            <a:r>
              <a:rPr lang="en-US" altLang="en-US" dirty="0">
                <a:solidFill>
                  <a:schemeClr val="bg1"/>
                </a:solidFill>
                <a:sym typeface="宋体" panose="02010600030101010101" pitchFamily="2" charset="-122"/>
              </a:rPr>
              <a:t>n:所有的行</a:t>
            </a:r>
            <a:endParaRPr lang="en-US" altLang="en-US" dirty="0">
              <a:solidFill>
                <a:schemeClr val="bg1"/>
              </a:solidFill>
              <a:sym typeface="宋体" panose="02010600030101010101" pitchFamily="2" charset="-122"/>
            </a:endParaRPr>
          </a:p>
          <a:p>
            <a:pPr lvl="1">
              <a:lnSpc>
                <a:spcPct val="150000"/>
              </a:lnSpc>
              <a:spcBef>
                <a:spcPct val="20000"/>
              </a:spcBef>
            </a:pPr>
            <a:r>
              <a:rPr lang="en-US" altLang="en-US" dirty="0">
                <a:solidFill>
                  <a:schemeClr val="bg1"/>
                </a:solidFill>
                <a:sym typeface="宋体" panose="02010600030101010101" pitchFamily="2" charset="-122"/>
              </a:rPr>
              <a:t>n+2:除第1行外所有的行</a:t>
            </a:r>
            <a:endParaRPr lang="en-US" altLang="en-US" dirty="0">
              <a:solidFill>
                <a:schemeClr val="bg1"/>
              </a:solidFill>
              <a:sym typeface="宋体" panose="02010600030101010101" pitchFamily="2" charset="-122"/>
            </a:endParaRPr>
          </a:p>
          <a:p>
            <a:pPr lvl="1">
              <a:lnSpc>
                <a:spcPct val="150000"/>
              </a:lnSpc>
              <a:spcBef>
                <a:spcPct val="20000"/>
              </a:spcBef>
            </a:pPr>
            <a:r>
              <a:rPr lang="en-US" altLang="en-US" dirty="0">
                <a:solidFill>
                  <a:schemeClr val="bg1"/>
                </a:solidFill>
                <a:sym typeface="宋体" panose="02010600030101010101" pitchFamily="2" charset="-122"/>
              </a:rPr>
              <a:t>2n:每2行选择一行</a:t>
            </a:r>
            <a:endParaRPr lang="en-US" altLang="en-US" dirty="0">
              <a:solidFill>
                <a:schemeClr val="bg1"/>
              </a:solidFill>
              <a:sym typeface="宋体" panose="02010600030101010101" pitchFamily="2" charset="-122"/>
            </a:endParaRPr>
          </a:p>
          <a:p>
            <a:pPr lvl="1">
              <a:lnSpc>
                <a:spcPct val="150000"/>
              </a:lnSpc>
              <a:spcBef>
                <a:spcPct val="20000"/>
              </a:spcBef>
            </a:pPr>
            <a:r>
              <a:rPr lang="en-US" altLang="en-US" dirty="0">
                <a:solidFill>
                  <a:schemeClr val="bg1"/>
                </a:solidFill>
                <a:sym typeface="宋体" panose="02010600030101010101" pitchFamily="2" charset="-122"/>
              </a:rPr>
              <a:t>3n:每3行选择一行</a:t>
            </a:r>
            <a:endParaRPr lang="en-US" altLang="en-US" dirty="0">
              <a:solidFill>
                <a:schemeClr val="bg1"/>
              </a:solidFill>
              <a:sym typeface="宋体" panose="02010600030101010101" pitchFamily="2" charset="-122"/>
            </a:endParaRPr>
          </a:p>
          <a:p>
            <a:pPr lvl="1">
              <a:lnSpc>
                <a:spcPct val="150000"/>
              </a:lnSpc>
              <a:spcBef>
                <a:spcPct val="20000"/>
              </a:spcBef>
            </a:pPr>
            <a:r>
              <a:rPr lang="en-US" altLang="en-US" dirty="0">
                <a:solidFill>
                  <a:schemeClr val="bg1"/>
                </a:solidFill>
                <a:sym typeface="宋体" panose="02010600030101010101" pitchFamily="2" charset="-122"/>
              </a:rPr>
              <a:t>2n+4:从第4行开始隔1行选择1行</a:t>
            </a:r>
            <a:endParaRPr lang="en-US" altLang="en-US" dirty="0">
              <a:solidFill>
                <a:schemeClr val="bg1"/>
              </a:solidFill>
              <a:sym typeface="宋体" panose="02010600030101010101" pitchFamily="2" charset="-122"/>
            </a:endParaRPr>
          </a:p>
          <a:p>
            <a:pPr marL="0" lvl="1">
              <a:lnSpc>
                <a:spcPct val="150000"/>
              </a:lnSpc>
            </a:pPr>
            <a:r>
              <a:rPr lang="en-US" altLang="zh-CN" dirty="0" smtClean="0">
                <a:solidFill>
                  <a:schemeClr val="bg1"/>
                </a:solidFill>
              </a:rPr>
              <a:t>:</a:t>
            </a:r>
            <a:r>
              <a:rPr lang="en-US" altLang="zh-CN" dirty="0">
                <a:solidFill>
                  <a:schemeClr val="bg1"/>
                </a:solidFill>
              </a:rPr>
              <a:t>nth-last-child(n</a:t>
            </a:r>
            <a:r>
              <a:rPr lang="en-US" altLang="zh-CN" dirty="0" smtClean="0">
                <a:solidFill>
                  <a:schemeClr val="bg1"/>
                </a:solidFill>
              </a:rPr>
              <a:t>)</a:t>
            </a:r>
            <a:r>
              <a:rPr lang="en-US" altLang="en-US" dirty="0">
                <a:solidFill>
                  <a:schemeClr val="bg1"/>
                </a:solidFill>
                <a:sym typeface="宋体" panose="02010600030101010101" pitchFamily="2" charset="-122"/>
              </a:rPr>
              <a:t> </a:t>
            </a:r>
            <a:r>
              <a:rPr lang="en-US" altLang="en-US" dirty="0" err="1">
                <a:solidFill>
                  <a:schemeClr val="bg1"/>
                </a:solidFill>
                <a:sym typeface="宋体" panose="02010600030101010101" pitchFamily="2" charset="-122"/>
              </a:rPr>
              <a:t>从后向前选择,n</a:t>
            </a:r>
            <a:r>
              <a:rPr lang="en-US" altLang="en-US" dirty="0" err="1" smtClean="0">
                <a:solidFill>
                  <a:schemeClr val="bg1"/>
                </a:solidFill>
                <a:sym typeface="宋体" panose="02010600030101010101" pitchFamily="2" charset="-122"/>
              </a:rPr>
              <a:t>为参数</a:t>
            </a:r>
            <a:endParaRPr lang="en-US" altLang="en-US" dirty="0" smtClean="0">
              <a:solidFill>
                <a:schemeClr val="bg1"/>
              </a:solidFill>
              <a:sym typeface="宋体" panose="02010600030101010101" pitchFamily="2" charset="-122"/>
            </a:endParaRPr>
          </a:p>
          <a:p>
            <a:pPr lvl="1">
              <a:lnSpc>
                <a:spcPct val="150000"/>
              </a:lnSpc>
              <a:spcBef>
                <a:spcPct val="20000"/>
              </a:spcBef>
              <a:defRPr/>
            </a:pPr>
            <a:r>
              <a:rPr lang="en-US" altLang="en-US" dirty="0">
                <a:solidFill>
                  <a:schemeClr val="bg1"/>
                </a:solidFill>
                <a:sym typeface="宋体" panose="02010600030101010101" pitchFamily="2" charset="-122"/>
              </a:rPr>
              <a:t>n:所有行</a:t>
            </a:r>
            <a:endParaRPr lang="en-US" altLang="en-US" dirty="0">
              <a:solidFill>
                <a:schemeClr val="bg1"/>
              </a:solidFill>
              <a:sym typeface="宋体" panose="02010600030101010101" pitchFamily="2" charset="-122"/>
            </a:endParaRPr>
          </a:p>
          <a:p>
            <a:pPr lvl="1">
              <a:lnSpc>
                <a:spcPct val="150000"/>
              </a:lnSpc>
              <a:spcBef>
                <a:spcPct val="20000"/>
              </a:spcBef>
              <a:defRPr/>
            </a:pPr>
            <a:r>
              <a:rPr lang="en-US" altLang="en-US" dirty="0">
                <a:solidFill>
                  <a:schemeClr val="bg1"/>
                </a:solidFill>
                <a:sym typeface="宋体" panose="02010600030101010101" pitchFamily="2" charset="-122"/>
              </a:rPr>
              <a:t>2:倒数第2行</a:t>
            </a:r>
            <a:endParaRPr lang="en-US" altLang="en-US" dirty="0">
              <a:solidFill>
                <a:schemeClr val="bg1"/>
              </a:solidFill>
              <a:sym typeface="宋体" panose="02010600030101010101" pitchFamily="2" charset="-122"/>
            </a:endParaRPr>
          </a:p>
          <a:p>
            <a:pPr lvl="1">
              <a:lnSpc>
                <a:spcPct val="150000"/>
              </a:lnSpc>
              <a:spcBef>
                <a:spcPct val="20000"/>
              </a:spcBef>
              <a:defRPr/>
            </a:pPr>
            <a:r>
              <a:rPr lang="en-US" altLang="en-US" dirty="0">
                <a:solidFill>
                  <a:schemeClr val="bg1"/>
                </a:solidFill>
                <a:sym typeface="宋体" panose="02010600030101010101" pitchFamily="2" charset="-122"/>
              </a:rPr>
              <a:t>-n+3:最后3</a:t>
            </a:r>
            <a:r>
              <a:rPr lang="en-US" altLang="en-US" dirty="0" smtClean="0">
                <a:solidFill>
                  <a:schemeClr val="bg1"/>
                </a:solidFill>
                <a:sym typeface="宋体" panose="02010600030101010101" pitchFamily="2" charset="-122"/>
              </a:rPr>
              <a:t>行</a:t>
            </a:r>
            <a:endParaRPr lang="en-US" altLang="en-US" dirty="0">
              <a:solidFill>
                <a:schemeClr val="bg1"/>
              </a:solidFill>
              <a:sym typeface="宋体" panose="02010600030101010101" pitchFamily="2" charset="-122"/>
            </a:endParaRPr>
          </a:p>
          <a:p>
            <a:pPr>
              <a:lnSpc>
                <a:spcPct val="150000"/>
              </a:lnSpc>
            </a:pPr>
            <a:r>
              <a:rPr lang="en-US" altLang="zh-CN" dirty="0">
                <a:solidFill>
                  <a:schemeClr val="bg1"/>
                </a:solidFill>
              </a:rPr>
              <a:t>:only-child</a:t>
            </a:r>
            <a:r>
              <a:rPr lang="zh-CN" altLang="en-US" dirty="0">
                <a:solidFill>
                  <a:schemeClr val="bg1"/>
                </a:solidFill>
              </a:rPr>
              <a:t>只有一个元素时</a:t>
            </a:r>
            <a:r>
              <a:rPr lang="zh-CN" altLang="en-US" dirty="0" smtClean="0">
                <a:solidFill>
                  <a:schemeClr val="bg1"/>
                </a:solidFill>
              </a:rPr>
              <a:t>使用</a:t>
            </a:r>
            <a:endParaRPr lang="en-US" altLang="zh-CN"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1666971" cy="523220"/>
          </a:xfrm>
          <a:prstGeom prst="rect">
            <a:avLst/>
          </a:prstGeom>
          <a:noFill/>
        </p:spPr>
        <p:txBody>
          <a:bodyPr wrap="square" rtlCol="0">
            <a:spAutoFit/>
          </a:bodyPr>
          <a:lstStyle/>
          <a:p>
            <a:r>
              <a:rPr lang="zh-CN" altLang="en-US" sz="2800" b="1" dirty="0" smtClean="0">
                <a:solidFill>
                  <a:schemeClr val="bg1"/>
                </a:solidFill>
              </a:rPr>
              <a:t>标题</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矩形 1"/>
          <p:cNvSpPr/>
          <p:nvPr/>
        </p:nvSpPr>
        <p:spPr>
          <a:xfrm>
            <a:off x="646381" y="1891863"/>
            <a:ext cx="8516279" cy="1710084"/>
          </a:xfrm>
          <a:prstGeom prst="rect">
            <a:avLst/>
          </a:prstGeom>
        </p:spPr>
        <p:txBody>
          <a:bodyPr wrap="square">
            <a:spAutoFit/>
          </a:bodyPr>
          <a:lstStyle/>
          <a:p>
            <a:pPr>
              <a:lnSpc>
                <a:spcPct val="150000"/>
              </a:lnSpc>
            </a:pPr>
            <a:r>
              <a:rPr lang="zh-CN" altLang="en-US" b="1" dirty="0">
                <a:solidFill>
                  <a:schemeClr val="bg1"/>
                </a:solidFill>
                <a:latin typeface="黑体" panose="02010609060101010101" pitchFamily="49" charset="-122"/>
                <a:ea typeface="黑体" panose="02010609060101010101" pitchFamily="49" charset="-122"/>
              </a:rPr>
              <a:t>相邻兄弟选择器</a:t>
            </a:r>
            <a:endParaRPr lang="zh-CN" altLang="en-US" b="1" dirty="0">
              <a:solidFill>
                <a:schemeClr val="bg1"/>
              </a:solidFill>
              <a:latin typeface="黑体" panose="02010609060101010101" pitchFamily="49" charset="-122"/>
              <a:ea typeface="黑体" panose="02010609060101010101" pitchFamily="49" charset="-122"/>
            </a:endParaRPr>
          </a:p>
          <a:p>
            <a:pPr>
              <a:lnSpc>
                <a:spcPct val="150000"/>
              </a:lnSpc>
            </a:pPr>
            <a:r>
              <a:rPr lang="en-US" altLang="zh-CN" dirty="0">
                <a:solidFill>
                  <a:schemeClr val="bg1"/>
                </a:solidFill>
              </a:rPr>
              <a:t>li + li:</a:t>
            </a:r>
            <a:r>
              <a:rPr lang="zh-CN" altLang="en-US" dirty="0">
                <a:solidFill>
                  <a:schemeClr val="bg1"/>
                </a:solidFill>
              </a:rPr>
              <a:t>后边相邻的选择器会被选中，第一个</a:t>
            </a:r>
            <a:r>
              <a:rPr lang="en-US" altLang="zh-CN" dirty="0">
                <a:solidFill>
                  <a:schemeClr val="bg1"/>
                </a:solidFill>
              </a:rPr>
              <a:t>li</a:t>
            </a:r>
            <a:r>
              <a:rPr lang="zh-CN" altLang="en-US" dirty="0">
                <a:solidFill>
                  <a:schemeClr val="bg1"/>
                </a:solidFill>
              </a:rPr>
              <a:t>不会被选中</a:t>
            </a:r>
            <a:endParaRPr lang="zh-CN" altLang="en-US" dirty="0">
              <a:solidFill>
                <a:schemeClr val="bg1"/>
              </a:solidFill>
            </a:endParaRPr>
          </a:p>
          <a:p>
            <a:pPr>
              <a:lnSpc>
                <a:spcPct val="150000"/>
              </a:lnSpc>
            </a:pPr>
            <a:r>
              <a:rPr lang="en-US" altLang="zh-CN" b="1" dirty="0">
                <a:solidFill>
                  <a:schemeClr val="bg1"/>
                </a:solidFill>
                <a:latin typeface="黑体" panose="02010609060101010101" pitchFamily="49" charset="-122"/>
                <a:ea typeface="黑体" panose="02010609060101010101" pitchFamily="49" charset="-122"/>
              </a:rPr>
              <a:t>7</a:t>
            </a:r>
            <a:r>
              <a:rPr lang="zh-CN" altLang="en-US" b="1" dirty="0">
                <a:solidFill>
                  <a:schemeClr val="bg1"/>
                </a:solidFill>
                <a:latin typeface="黑体" panose="02010609060101010101" pitchFamily="49" charset="-122"/>
                <a:ea typeface="黑体" panose="02010609060101010101" pitchFamily="49" charset="-122"/>
              </a:rPr>
              <a:t>、通用兄弟选择器</a:t>
            </a:r>
            <a:endParaRPr lang="zh-CN" altLang="en-US" b="1" dirty="0">
              <a:solidFill>
                <a:schemeClr val="bg1"/>
              </a:solidFill>
              <a:latin typeface="黑体" panose="02010609060101010101" pitchFamily="49" charset="-122"/>
              <a:ea typeface="黑体" panose="02010609060101010101" pitchFamily="49" charset="-122"/>
            </a:endParaRPr>
          </a:p>
          <a:p>
            <a:pPr>
              <a:lnSpc>
                <a:spcPct val="150000"/>
              </a:lnSpc>
            </a:pPr>
            <a:r>
              <a:rPr lang="en-US" altLang="zh-CN" dirty="0">
                <a:solidFill>
                  <a:schemeClr val="bg1"/>
                </a:solidFill>
              </a:rPr>
              <a:t>li ~ </a:t>
            </a:r>
            <a:r>
              <a:rPr lang="en-US" altLang="zh-CN" dirty="0" err="1">
                <a:solidFill>
                  <a:schemeClr val="bg1"/>
                </a:solidFill>
              </a:rPr>
              <a:t>li:li</a:t>
            </a:r>
            <a:r>
              <a:rPr lang="zh-CN" altLang="en-US" dirty="0">
                <a:solidFill>
                  <a:schemeClr val="bg1"/>
                </a:solidFill>
              </a:rPr>
              <a:t>后面的所有</a:t>
            </a:r>
            <a:r>
              <a:rPr lang="en-US" altLang="zh-CN" dirty="0">
                <a:solidFill>
                  <a:schemeClr val="bg1"/>
                </a:solidFill>
              </a:rPr>
              <a:t>li</a:t>
            </a:r>
            <a:r>
              <a:rPr lang="zh-CN" altLang="en-US" dirty="0">
                <a:solidFill>
                  <a:schemeClr val="bg1"/>
                </a:solidFill>
              </a:rPr>
              <a:t>元素被选中</a:t>
            </a:r>
            <a:endParaRPr lang="zh-CN" altLang="en-US" dirty="0">
              <a:solidFill>
                <a:schemeClr val="bg1"/>
              </a:solidFill>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solidFill>
                <a:schemeClr val="bg1"/>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5679773" cy="523220"/>
          </a:xfrm>
          <a:prstGeom prst="rect">
            <a:avLst/>
          </a:prstGeom>
          <a:noFill/>
        </p:spPr>
        <p:txBody>
          <a:bodyPr wrap="square" rtlCol="0">
            <a:spAutoFit/>
          </a:bodyPr>
          <a:lstStyle/>
          <a:p>
            <a:r>
              <a:rPr lang="en-US" altLang="zh-CN" sz="2800" b="1" dirty="0" smtClean="0">
                <a:solidFill>
                  <a:schemeClr val="bg1"/>
                </a:solidFill>
              </a:rPr>
              <a:t>UI</a:t>
            </a:r>
            <a:r>
              <a:rPr lang="zh-CN" altLang="en-US" sz="2800" b="1" dirty="0">
                <a:solidFill>
                  <a:schemeClr val="bg1"/>
                </a:solidFill>
              </a:rPr>
              <a:t>元素状态伪类选择器</a:t>
            </a:r>
            <a:endParaRPr lang="zh-CN" altLang="en-US"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2" name="矩形 1"/>
          <p:cNvSpPr/>
          <p:nvPr/>
        </p:nvSpPr>
        <p:spPr>
          <a:xfrm>
            <a:off x="646381" y="1819098"/>
            <a:ext cx="10914247" cy="3255186"/>
          </a:xfrm>
          <a:prstGeom prst="rect">
            <a:avLst/>
          </a:prstGeom>
        </p:spPr>
        <p:txBody>
          <a:bodyPr wrap="square">
            <a:spAutoFit/>
          </a:bodyPr>
          <a:lstStyle/>
          <a:p>
            <a:pPr>
              <a:lnSpc>
                <a:spcPct val="150000"/>
              </a:lnSpc>
            </a:pPr>
            <a:r>
              <a:rPr lang="en-US" altLang="zh-CN" sz="2800" dirty="0">
                <a:solidFill>
                  <a:schemeClr val="bg1"/>
                </a:solidFill>
              </a:rPr>
              <a:t>1</a:t>
            </a:r>
            <a:r>
              <a:rPr lang="zh-CN" altLang="en-US" sz="2800" dirty="0">
                <a:solidFill>
                  <a:schemeClr val="bg1"/>
                </a:solidFill>
              </a:rPr>
              <a:t>）</a:t>
            </a:r>
            <a:r>
              <a:rPr lang="en-US" altLang="zh-CN" sz="2800" dirty="0">
                <a:solidFill>
                  <a:schemeClr val="bg1"/>
                </a:solidFill>
              </a:rPr>
              <a:t>E:hover</a:t>
            </a:r>
            <a:r>
              <a:rPr lang="zh-CN" altLang="en-US" sz="2800" dirty="0">
                <a:solidFill>
                  <a:schemeClr val="bg1"/>
                </a:solidFill>
              </a:rPr>
              <a:t>、</a:t>
            </a:r>
            <a:r>
              <a:rPr lang="en-US" altLang="zh-CN" sz="2800" dirty="0">
                <a:solidFill>
                  <a:schemeClr val="bg1"/>
                </a:solidFill>
              </a:rPr>
              <a:t>E:active</a:t>
            </a:r>
            <a:r>
              <a:rPr lang="zh-CN" altLang="en-US" sz="2800" dirty="0">
                <a:solidFill>
                  <a:schemeClr val="bg1"/>
                </a:solidFill>
              </a:rPr>
              <a:t>、</a:t>
            </a:r>
            <a:r>
              <a:rPr lang="en-US" altLang="zh-CN" sz="2800" dirty="0">
                <a:solidFill>
                  <a:schemeClr val="bg1"/>
                </a:solidFill>
              </a:rPr>
              <a:t>E:focus</a:t>
            </a:r>
            <a:endParaRPr lang="en-US" altLang="zh-CN" sz="2800" dirty="0">
              <a:solidFill>
                <a:schemeClr val="bg1"/>
              </a:solidFill>
            </a:endParaRPr>
          </a:p>
          <a:p>
            <a:pPr>
              <a:lnSpc>
                <a:spcPct val="150000"/>
              </a:lnSpc>
            </a:pPr>
            <a:r>
              <a:rPr lang="en-US" altLang="zh-CN" sz="2800" dirty="0">
                <a:solidFill>
                  <a:schemeClr val="bg1"/>
                </a:solidFill>
              </a:rPr>
              <a:t>2</a:t>
            </a:r>
            <a:r>
              <a:rPr lang="zh-CN" altLang="en-US" sz="2800" dirty="0">
                <a:solidFill>
                  <a:schemeClr val="bg1"/>
                </a:solidFill>
              </a:rPr>
              <a:t>）</a:t>
            </a:r>
            <a:r>
              <a:rPr lang="en-US" altLang="zh-CN" sz="2800" dirty="0">
                <a:solidFill>
                  <a:schemeClr val="bg1"/>
                </a:solidFill>
              </a:rPr>
              <a:t>E:enabled</a:t>
            </a:r>
            <a:r>
              <a:rPr lang="zh-CN" altLang="en-US" sz="2800" dirty="0">
                <a:solidFill>
                  <a:schemeClr val="bg1"/>
                </a:solidFill>
              </a:rPr>
              <a:t>、</a:t>
            </a:r>
            <a:r>
              <a:rPr lang="en-US" altLang="zh-CN" sz="2800" dirty="0">
                <a:solidFill>
                  <a:schemeClr val="bg1"/>
                </a:solidFill>
              </a:rPr>
              <a:t>E:disabled</a:t>
            </a:r>
            <a:endParaRPr lang="en-US" altLang="zh-CN" sz="2800" dirty="0">
              <a:solidFill>
                <a:schemeClr val="bg1"/>
              </a:solidFill>
            </a:endParaRPr>
          </a:p>
          <a:p>
            <a:pPr>
              <a:lnSpc>
                <a:spcPct val="150000"/>
              </a:lnSpc>
            </a:pPr>
            <a:r>
              <a:rPr lang="en-US" altLang="zh-CN" sz="2800" dirty="0">
                <a:solidFill>
                  <a:schemeClr val="bg1"/>
                </a:solidFill>
              </a:rPr>
              <a:t>3</a:t>
            </a:r>
            <a:r>
              <a:rPr lang="en-US" altLang="zh-CN" sz="2800" dirty="0" smtClean="0">
                <a:solidFill>
                  <a:schemeClr val="bg1"/>
                </a:solidFill>
              </a:rPr>
              <a:t>)   E:read-only</a:t>
            </a:r>
            <a:r>
              <a:rPr lang="zh-CN" altLang="en-US" sz="2800" dirty="0">
                <a:solidFill>
                  <a:schemeClr val="bg1"/>
                </a:solidFill>
              </a:rPr>
              <a:t>、</a:t>
            </a:r>
            <a:r>
              <a:rPr lang="en-US" altLang="zh-CN" sz="2800" dirty="0">
                <a:solidFill>
                  <a:schemeClr val="bg1"/>
                </a:solidFill>
              </a:rPr>
              <a:t>E:read-write</a:t>
            </a:r>
            <a:endParaRPr lang="en-US" altLang="zh-CN" sz="2800" dirty="0">
              <a:solidFill>
                <a:schemeClr val="bg1"/>
              </a:solidFill>
            </a:endParaRPr>
          </a:p>
          <a:p>
            <a:pPr>
              <a:lnSpc>
                <a:spcPct val="150000"/>
              </a:lnSpc>
            </a:pPr>
            <a:r>
              <a:rPr lang="en-US" altLang="zh-CN" sz="2800" dirty="0">
                <a:solidFill>
                  <a:schemeClr val="bg1"/>
                </a:solidFill>
              </a:rPr>
              <a:t>4</a:t>
            </a:r>
            <a:r>
              <a:rPr lang="zh-CN" altLang="en-US" sz="2800" dirty="0">
                <a:solidFill>
                  <a:schemeClr val="bg1"/>
                </a:solidFill>
              </a:rPr>
              <a:t>）</a:t>
            </a:r>
            <a:r>
              <a:rPr lang="en-US" altLang="zh-CN" sz="2800" dirty="0">
                <a:solidFill>
                  <a:schemeClr val="bg1"/>
                </a:solidFill>
              </a:rPr>
              <a:t>E:checked</a:t>
            </a:r>
            <a:endParaRPr lang="en-US" altLang="zh-CN" sz="2800" dirty="0">
              <a:solidFill>
                <a:schemeClr val="bg1"/>
              </a:solidFill>
            </a:endParaRPr>
          </a:p>
          <a:p>
            <a:pPr>
              <a:lnSpc>
                <a:spcPct val="150000"/>
              </a:lnSpc>
            </a:pPr>
            <a:r>
              <a:rPr lang="en-US" altLang="zh-CN" sz="2800" dirty="0" smtClean="0">
                <a:solidFill>
                  <a:schemeClr val="bg1"/>
                </a:solidFill>
              </a:rPr>
              <a:t>5)   E</a:t>
            </a:r>
            <a:r>
              <a:rPr lang="en-US" altLang="zh-CN" sz="2800" dirty="0">
                <a:solidFill>
                  <a:schemeClr val="bg1"/>
                </a:solidFill>
              </a:rPr>
              <a:t>::selection</a:t>
            </a:r>
            <a:r>
              <a:rPr lang="zh-CN" altLang="en-US" sz="2800" dirty="0">
                <a:solidFill>
                  <a:schemeClr val="bg1"/>
                </a:solidFill>
              </a:rPr>
              <a:t>指定当元素处于选中状态时的样式</a:t>
            </a:r>
            <a:endParaRPr lang="zh-CN" altLang="en-US" sz="2800" dirty="0">
              <a:solidFill>
                <a:schemeClr val="bg1"/>
              </a:solidFill>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382" y="686927"/>
            <a:ext cx="4961316" cy="523220"/>
          </a:xfrm>
          <a:prstGeom prst="rect">
            <a:avLst/>
          </a:prstGeom>
          <a:noFill/>
        </p:spPr>
        <p:txBody>
          <a:bodyPr wrap="square" rtlCol="0">
            <a:spAutoFit/>
          </a:bodyPr>
          <a:lstStyle/>
          <a:p>
            <a:r>
              <a:rPr lang="zh-CN" altLang="en-US" sz="2800" b="1" dirty="0" smtClean="0">
                <a:solidFill>
                  <a:schemeClr val="bg1"/>
                </a:solidFill>
              </a:rPr>
              <a:t>私有</a:t>
            </a:r>
            <a:r>
              <a:rPr lang="zh-CN" altLang="en-US" sz="2800" b="1" dirty="0">
                <a:solidFill>
                  <a:schemeClr val="bg1"/>
                </a:solidFill>
              </a:rPr>
              <a:t>前缀</a:t>
            </a:r>
            <a:endParaRPr lang="en-US" altLang="zh-CN" sz="2800" b="1" dirty="0">
              <a:solidFill>
                <a:schemeClr val="bg1"/>
              </a:solidFill>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112122"/>
            <a:ext cx="1560786" cy="468119"/>
          </a:xfrm>
          <a:prstGeom prst="rect">
            <a:avLst/>
          </a:prstGeom>
          <a:noFill/>
        </p:spPr>
      </p:pic>
      <p:sp>
        <p:nvSpPr>
          <p:cNvPr id="7" name="矩形 6"/>
          <p:cNvSpPr/>
          <p:nvPr/>
        </p:nvSpPr>
        <p:spPr>
          <a:xfrm>
            <a:off x="771330" y="1734184"/>
            <a:ext cx="7001069" cy="3698064"/>
          </a:xfrm>
          <a:prstGeom prst="rect">
            <a:avLst/>
          </a:prstGeom>
        </p:spPr>
        <p:txBody>
          <a:bodyPr wrap="square">
            <a:spAutoFit/>
          </a:bodyPr>
          <a:lstStyle/>
          <a:p>
            <a:pPr>
              <a:lnSpc>
                <a:spcPct val="200000"/>
              </a:lnSpc>
            </a:pPr>
            <a:r>
              <a:rPr lang="zh-CN" altLang="en-US" sz="2000" dirty="0">
                <a:solidFill>
                  <a:schemeClr val="bg1"/>
                </a:solidFill>
              </a:rPr>
              <a:t>针对浏览器显示差异</a:t>
            </a:r>
            <a:endParaRPr lang="en-US" altLang="zh-CN" sz="2000" dirty="0">
              <a:solidFill>
                <a:schemeClr val="bg1"/>
              </a:solidFill>
            </a:endParaRPr>
          </a:p>
          <a:p>
            <a:pPr>
              <a:lnSpc>
                <a:spcPct val="200000"/>
              </a:lnSpc>
            </a:pPr>
            <a:r>
              <a:rPr lang="en-US" altLang="zh-CN" sz="2000" dirty="0">
                <a:solidFill>
                  <a:schemeClr val="bg1"/>
                </a:solidFill>
              </a:rPr>
              <a:t>	</a:t>
            </a:r>
            <a:endParaRPr lang="en-US" altLang="zh-CN" sz="2000" dirty="0">
              <a:solidFill>
                <a:schemeClr val="bg1"/>
              </a:solidFill>
            </a:endParaRPr>
          </a:p>
          <a:p>
            <a:pPr>
              <a:lnSpc>
                <a:spcPct val="200000"/>
              </a:lnSpc>
            </a:pPr>
            <a:r>
              <a:rPr lang="en-US" altLang="zh-CN" sz="2000" dirty="0" smtClean="0">
                <a:solidFill>
                  <a:schemeClr val="bg1"/>
                </a:solidFill>
              </a:rPr>
              <a:t>Gecko </a:t>
            </a:r>
            <a:r>
              <a:rPr lang="zh-CN" altLang="en-US" sz="2000" dirty="0">
                <a:solidFill>
                  <a:schemeClr val="bg1"/>
                </a:solidFill>
              </a:rPr>
              <a:t>前缀</a:t>
            </a:r>
            <a:r>
              <a:rPr lang="en-US" altLang="zh-CN" sz="2000" dirty="0">
                <a:solidFill>
                  <a:schemeClr val="bg1"/>
                </a:solidFill>
              </a:rPr>
              <a:t>-</a:t>
            </a:r>
            <a:r>
              <a:rPr lang="en-US" altLang="zh-CN" sz="2000" dirty="0" err="1">
                <a:solidFill>
                  <a:schemeClr val="bg1"/>
                </a:solidFill>
              </a:rPr>
              <a:t>moz</a:t>
            </a:r>
            <a:r>
              <a:rPr lang="en-US" altLang="zh-CN" sz="2000" dirty="0">
                <a:solidFill>
                  <a:schemeClr val="bg1"/>
                </a:solidFill>
              </a:rPr>
              <a:t>-</a:t>
            </a:r>
            <a:endParaRPr lang="en-US" altLang="zh-CN" sz="2000" dirty="0">
              <a:solidFill>
                <a:schemeClr val="bg1"/>
              </a:solidFill>
            </a:endParaRPr>
          </a:p>
          <a:p>
            <a:pPr>
              <a:lnSpc>
                <a:spcPct val="200000"/>
              </a:lnSpc>
            </a:pPr>
            <a:r>
              <a:rPr lang="en-US" altLang="zh-CN" sz="2000" dirty="0" smtClean="0">
                <a:solidFill>
                  <a:schemeClr val="bg1"/>
                </a:solidFill>
              </a:rPr>
              <a:t>Presto </a:t>
            </a:r>
            <a:r>
              <a:rPr lang="zh-CN" altLang="en-US" sz="2000" dirty="0">
                <a:solidFill>
                  <a:schemeClr val="bg1"/>
                </a:solidFill>
              </a:rPr>
              <a:t>前缀</a:t>
            </a:r>
            <a:r>
              <a:rPr lang="en-US" altLang="zh-CN" sz="2000" dirty="0">
                <a:solidFill>
                  <a:schemeClr val="bg1"/>
                </a:solidFill>
              </a:rPr>
              <a:t>-o- </a:t>
            </a:r>
            <a:endParaRPr lang="en-US" altLang="zh-CN" sz="2000" dirty="0">
              <a:solidFill>
                <a:schemeClr val="bg1"/>
              </a:solidFill>
            </a:endParaRPr>
          </a:p>
          <a:p>
            <a:pPr>
              <a:lnSpc>
                <a:spcPct val="200000"/>
              </a:lnSpc>
            </a:pPr>
            <a:r>
              <a:rPr lang="en-US" altLang="zh-CN" sz="2000" dirty="0" smtClean="0">
                <a:solidFill>
                  <a:schemeClr val="bg1"/>
                </a:solidFill>
              </a:rPr>
              <a:t>Trident </a:t>
            </a:r>
            <a:r>
              <a:rPr lang="zh-CN" altLang="en-US" sz="2000" dirty="0">
                <a:solidFill>
                  <a:schemeClr val="bg1"/>
                </a:solidFill>
              </a:rPr>
              <a:t>前缀</a:t>
            </a:r>
            <a:r>
              <a:rPr lang="en-US" altLang="zh-CN" sz="2000" dirty="0">
                <a:solidFill>
                  <a:schemeClr val="bg1"/>
                </a:solidFill>
              </a:rPr>
              <a:t>-</a:t>
            </a:r>
            <a:r>
              <a:rPr lang="en-US" altLang="zh-CN" sz="2000" dirty="0" err="1">
                <a:solidFill>
                  <a:schemeClr val="bg1"/>
                </a:solidFill>
              </a:rPr>
              <a:t>ms</a:t>
            </a:r>
            <a:r>
              <a:rPr lang="en-US" altLang="zh-CN" sz="2000" dirty="0">
                <a:solidFill>
                  <a:schemeClr val="bg1"/>
                </a:solidFill>
              </a:rPr>
              <a:t>- </a:t>
            </a:r>
            <a:endParaRPr lang="en-US" altLang="zh-CN" sz="2000" dirty="0">
              <a:solidFill>
                <a:schemeClr val="bg1"/>
              </a:solidFill>
            </a:endParaRPr>
          </a:p>
          <a:p>
            <a:pPr>
              <a:lnSpc>
                <a:spcPct val="200000"/>
              </a:lnSpc>
            </a:pPr>
            <a:r>
              <a:rPr lang="en-US" altLang="zh-CN" sz="2000" dirty="0" err="1" smtClean="0">
                <a:solidFill>
                  <a:schemeClr val="bg1"/>
                </a:solidFill>
              </a:rPr>
              <a:t>Webkit</a:t>
            </a:r>
            <a:r>
              <a:rPr lang="en-US" altLang="zh-CN" sz="2000" dirty="0" smtClean="0">
                <a:solidFill>
                  <a:schemeClr val="bg1"/>
                </a:solidFill>
              </a:rPr>
              <a:t> </a:t>
            </a:r>
            <a:r>
              <a:rPr lang="zh-CN" altLang="en-US" sz="2000" dirty="0">
                <a:solidFill>
                  <a:schemeClr val="bg1"/>
                </a:solidFill>
              </a:rPr>
              <a:t>前缀</a:t>
            </a:r>
            <a:r>
              <a:rPr lang="en-US" altLang="zh-CN" sz="2000" dirty="0">
                <a:solidFill>
                  <a:schemeClr val="bg1"/>
                </a:solidFill>
              </a:rPr>
              <a:t>-</a:t>
            </a:r>
            <a:r>
              <a:rPr lang="en-US" altLang="zh-CN" sz="2000" dirty="0" err="1">
                <a:solidFill>
                  <a:schemeClr val="bg1"/>
                </a:solidFill>
              </a:rPr>
              <a:t>webkit</a:t>
            </a:r>
            <a:r>
              <a:rPr lang="en-US" altLang="zh-CN" sz="2000" dirty="0">
                <a:solidFill>
                  <a:schemeClr val="bg1"/>
                </a:solidFill>
              </a:rPr>
              <a:t>-</a:t>
            </a:r>
            <a:endParaRPr lang="zh-CN" altLang="en-US" sz="2000" dirty="0">
              <a:solidFill>
                <a:schemeClr val="bg1"/>
              </a:solidFill>
            </a:endParaRPr>
          </a:p>
        </p:txBody>
      </p:sp>
      <p:sp>
        <p:nvSpPr>
          <p:cNvPr id="2" name="矩形 1"/>
          <p:cNvSpPr/>
          <p:nvPr/>
        </p:nvSpPr>
        <p:spPr>
          <a:xfrm>
            <a:off x="771330" y="5927456"/>
            <a:ext cx="4155881" cy="369332"/>
          </a:xfrm>
          <a:prstGeom prst="rect">
            <a:avLst/>
          </a:prstGeom>
        </p:spPr>
        <p:txBody>
          <a:bodyPr wrap="none">
            <a:spAutoFit/>
          </a:bodyPr>
          <a:lstStyle/>
          <a:p>
            <a:r>
              <a:rPr lang="zh-CN" altLang="en-US" dirty="0">
                <a:solidFill>
                  <a:schemeClr val="bg1"/>
                </a:solidFill>
              </a:rPr>
              <a:t>http://www.jianshu.com/p/d313f1108862</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3257</Words>
  <Application>WPS 演示</Application>
  <PresentationFormat>宽屏</PresentationFormat>
  <Paragraphs>230</Paragraphs>
  <Slides>22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宋体</vt:lpstr>
      <vt:lpstr>Wingdings</vt:lpstr>
      <vt:lpstr>黑体</vt:lpstr>
      <vt:lpstr>Consolas</vt:lpstr>
      <vt:lpstr>Calibri</vt:lpstr>
      <vt:lpstr>微软雅黑</vt:lpstr>
      <vt:lpstr>Arial Unicode MS</vt:lpstr>
      <vt:lpstr>Arial Unicode MS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Administrator</cp:lastModifiedBy>
  <cp:revision>114</cp:revision>
  <dcterms:created xsi:type="dcterms:W3CDTF">2015-08-05T01:47:00Z</dcterms:created>
  <dcterms:modified xsi:type="dcterms:W3CDTF">2018-06-01T07:41:38Z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