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0" r:id="rId2"/>
    <p:sldId id="292" r:id="rId3"/>
    <p:sldId id="291" r:id="rId4"/>
    <p:sldId id="310" r:id="rId5"/>
    <p:sldId id="311" r:id="rId6"/>
    <p:sldId id="313" r:id="rId7"/>
    <p:sldId id="312" r:id="rId8"/>
    <p:sldId id="314" r:id="rId9"/>
    <p:sldId id="315" r:id="rId10"/>
    <p:sldId id="316" r:id="rId11"/>
    <p:sldId id="326" r:id="rId12"/>
    <p:sldId id="317" r:id="rId13"/>
    <p:sldId id="321" r:id="rId14"/>
    <p:sldId id="318" r:id="rId15"/>
    <p:sldId id="319" r:id="rId16"/>
    <p:sldId id="320" r:id="rId17"/>
    <p:sldId id="324" r:id="rId18"/>
    <p:sldId id="322" r:id="rId19"/>
    <p:sldId id="325" r:id="rId20"/>
    <p:sldId id="336" r:id="rId21"/>
    <p:sldId id="337" r:id="rId22"/>
    <p:sldId id="372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8" r:id="rId31"/>
    <p:sldId id="349" r:id="rId32"/>
    <p:sldId id="350" r:id="rId33"/>
    <p:sldId id="367" r:id="rId34"/>
    <p:sldId id="364" r:id="rId35"/>
    <p:sldId id="365" r:id="rId36"/>
    <p:sldId id="366" r:id="rId37"/>
    <p:sldId id="368" r:id="rId38"/>
    <p:sldId id="370" r:id="rId39"/>
    <p:sldId id="371" r:id="rId40"/>
    <p:sldId id="29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3462" autoAdjust="0"/>
  </p:normalViewPr>
  <p:slideViewPr>
    <p:cSldViewPr snapToGrid="0">
      <p:cViewPr varScale="1">
        <p:scale>
          <a:sx n="51" d="100"/>
          <a:sy n="51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484C-3A3C-4589-8092-C56D39D6F1F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3C50-608D-49CE-A325-6B51764A7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5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7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74660" y="1536675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CSS3 2D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CSS3  2D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变换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6148"/>
          <p:cNvSpPr txBox="1">
            <a:spLocks noChangeArrowheads="1"/>
          </p:cNvSpPr>
          <p:nvPr/>
        </p:nvSpPr>
        <p:spPr bwMode="auto">
          <a:xfrm>
            <a:off x="646381" y="1891862"/>
            <a:ext cx="1058125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它如何工作？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转换是使元素</a:t>
            </a:r>
            <a:r>
              <a:rPr lang="zh-CN" altLang="en-US" dirty="0" smtClean="0">
                <a:solidFill>
                  <a:schemeClr val="bg1"/>
                </a:solidFill>
              </a:rPr>
              <a:t>改变￥形状</a:t>
            </a:r>
            <a:r>
              <a:rPr lang="zh-CN" altLang="en-US" dirty="0">
                <a:solidFill>
                  <a:schemeClr val="bg1"/>
                </a:solidFill>
              </a:rPr>
              <a:t>、尺寸和位置的一种效果。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您可以使用 2D 或 3D 转换来转换您的元素。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在咱们的转换概念当中：是没有display这么一说的</a:t>
            </a:r>
            <a:r>
              <a:rPr lang="zh-CN" altLang="en-US" dirty="0" smtClean="0">
                <a:solidFill>
                  <a:schemeClr val="bg1"/>
                </a:solidFill>
              </a:rPr>
              <a:t>，通过</a:t>
            </a:r>
            <a:r>
              <a:rPr lang="zh-CN" altLang="en-US" dirty="0">
                <a:solidFill>
                  <a:schemeClr val="bg1"/>
                </a:solidFill>
              </a:rPr>
              <a:t>改变元素的透明度去实现从无到有</a:t>
            </a:r>
          </a:p>
        </p:txBody>
      </p:sp>
    </p:spTree>
    <p:extLst>
      <p:ext uri="{BB962C8B-B14F-4D97-AF65-F5344CB8AC3E}">
        <p14:creationId xmlns:p14="http://schemas.microsoft.com/office/powerpoint/2010/main" val="26084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CSS3  2D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变换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88847" y="1837925"/>
            <a:ext cx="79914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rotate()  旋转函数 取值度数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Transform-origin 旋转的基点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skew() 倾斜函数 取值度数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扭曲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skewX() skewY()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scale() 缩放函数 取值 正数、负数和小数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scaleX()scaleY()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translate() 位移函数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</a:rPr>
              <a:t>translateX()translateY()</a:t>
            </a:r>
          </a:p>
        </p:txBody>
      </p:sp>
    </p:spTree>
    <p:extLst>
      <p:ext uri="{BB962C8B-B14F-4D97-AF65-F5344CB8AC3E}">
        <p14:creationId xmlns:p14="http://schemas.microsoft.com/office/powerpoint/2010/main" val="41743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rotate() 方法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172"/>
          <p:cNvSpPr txBox="1">
            <a:spLocks noChangeArrowheads="1"/>
          </p:cNvSpPr>
          <p:nvPr/>
        </p:nvSpPr>
        <p:spPr bwMode="auto">
          <a:xfrm>
            <a:off x="751313" y="1924946"/>
            <a:ext cx="944745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rotate() 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单位：deg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通过 rotate() 方法，元素顺时针旋转给定的角度。允许负值，元素将逆时针旋转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例、值 rotate(30deg) 把元素顺时针旋转 30 度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3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+mj-ea"/>
                <a:ea typeface="+mj-ea"/>
              </a:rPr>
              <a:t>Transform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-origin 旋转的基点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7" y="1632858"/>
            <a:ext cx="84105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3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skew() 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方法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9220"/>
          <p:cNvSpPr txBox="1">
            <a:spLocks noChangeArrowheads="1"/>
          </p:cNvSpPr>
          <p:nvPr/>
        </p:nvSpPr>
        <p:spPr bwMode="auto">
          <a:xfrm>
            <a:off x="784146" y="1891863"/>
            <a:ext cx="103685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skew() </a:t>
            </a:r>
            <a:r>
              <a:rPr lang="zh-CN" altLang="en-US" sz="2000" dirty="0">
                <a:solidFill>
                  <a:schemeClr val="bg1"/>
                </a:solidFill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</a:rPr>
              <a:t>skew() </a:t>
            </a:r>
            <a:r>
              <a:rPr lang="zh-CN" altLang="en-US" sz="2000" dirty="0">
                <a:solidFill>
                  <a:schemeClr val="bg1"/>
                </a:solidFill>
              </a:rPr>
              <a:t>方法，元素</a:t>
            </a:r>
            <a:r>
              <a:rPr lang="zh-CN" altLang="en-US" sz="2000" dirty="0" smtClean="0">
                <a:solidFill>
                  <a:schemeClr val="bg1"/>
                </a:solidFill>
              </a:rPr>
              <a:t>翻转（倾斜</a:t>
            </a:r>
            <a:r>
              <a:rPr lang="en-US" altLang="zh-CN" sz="2000" dirty="0" smtClean="0">
                <a:solidFill>
                  <a:schemeClr val="bg1"/>
                </a:solidFill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</a:rPr>
              <a:t>扭曲）给定</a:t>
            </a:r>
            <a:r>
              <a:rPr lang="zh-CN" altLang="en-US" sz="2000" dirty="0">
                <a:solidFill>
                  <a:schemeClr val="bg1"/>
                </a:solidFill>
              </a:rPr>
              <a:t>的角度，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根据给定的水平线（</a:t>
            </a:r>
            <a:r>
              <a:rPr lang="en-US" altLang="zh-CN" sz="2000" dirty="0">
                <a:solidFill>
                  <a:schemeClr val="bg1"/>
                </a:solidFill>
              </a:rPr>
              <a:t>X </a:t>
            </a:r>
            <a:r>
              <a:rPr lang="zh-CN" altLang="en-US" sz="2000" dirty="0">
                <a:solidFill>
                  <a:schemeClr val="bg1"/>
                </a:solidFill>
              </a:rPr>
              <a:t>轴）和垂直线（</a:t>
            </a:r>
            <a:r>
              <a:rPr lang="en-US" altLang="zh-CN" sz="2000" dirty="0">
                <a:solidFill>
                  <a:schemeClr val="bg1"/>
                </a:solidFill>
              </a:rPr>
              <a:t>Y </a:t>
            </a:r>
            <a:r>
              <a:rPr lang="zh-CN" altLang="en-US" sz="2000" dirty="0">
                <a:solidFill>
                  <a:schemeClr val="bg1"/>
                </a:solidFill>
              </a:rPr>
              <a:t>轴）参数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例、值 skew(30deg,20deg) 围绕 X 轴把元素翻转（倾斜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扭曲） 30 度，围绕 Y 轴翻转（倾斜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zh-CN" altLang="en-US" sz="2000" dirty="0">
                <a:solidFill>
                  <a:schemeClr val="bg1"/>
                </a:solidFill>
              </a:rPr>
              <a:t>扭曲） 20 度。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9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scale() 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8196"/>
          <p:cNvSpPr txBox="1">
            <a:spLocks noChangeArrowheads="1"/>
          </p:cNvSpPr>
          <p:nvPr/>
        </p:nvSpPr>
        <p:spPr bwMode="auto">
          <a:xfrm>
            <a:off x="646381" y="2107123"/>
            <a:ext cx="100565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scale()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scale()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方法，元素的尺寸会增加或减少，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根据给定的宽度（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X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轴）和高度（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Y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轴）参数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例、值 scale(2,4) 把宽度转换为原始尺寸的 2 倍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，把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高度转换为原始高度的 4 倍。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43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translate() </a:t>
            </a:r>
            <a:r>
              <a:rPr lang="zh-CN" altLang="en-US" sz="2800" b="1" dirty="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6148"/>
          <p:cNvSpPr txBox="1">
            <a:spLocks noChangeArrowheads="1"/>
          </p:cNvSpPr>
          <p:nvPr/>
        </p:nvSpPr>
        <p:spPr bwMode="auto">
          <a:xfrm>
            <a:off x="646382" y="2040146"/>
            <a:ext cx="966072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translate()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通过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translate()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方法，元素从其当前位置移动，根据给定的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left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x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坐标） 和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top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ea typeface="+mn-ea"/>
              </a:rPr>
              <a:t>y 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坐标） 位置参数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：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例、值 translate(50px,100px)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  <a:ea typeface="+mn-ea"/>
              </a:rPr>
              <a:t>把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元素从左侧移动 50 像素，从顶端移动 100 像素。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76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过渡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21508"/>
          <p:cNvSpPr txBox="1">
            <a:spLocks noChangeArrowheads="1"/>
          </p:cNvSpPr>
          <p:nvPr/>
        </p:nvSpPr>
        <p:spPr bwMode="auto">
          <a:xfrm>
            <a:off x="646382" y="1891863"/>
            <a:ext cx="592982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它如何工作？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CSS3 </a:t>
            </a:r>
            <a:r>
              <a:rPr lang="zh-CN" altLang="en-US" dirty="0">
                <a:solidFill>
                  <a:schemeClr val="bg1"/>
                </a:solidFill>
              </a:rPr>
              <a:t>过渡是元素从一种样式逐渐改变为另一种的效果。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要实现这一点，必须规定两项内容：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规定您希望把效果添加到哪个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属性上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规定效果的时长</a:t>
            </a:r>
          </a:p>
        </p:txBody>
      </p:sp>
    </p:spTree>
    <p:extLst>
      <p:ext uri="{BB962C8B-B14F-4D97-AF65-F5344CB8AC3E}">
        <p14:creationId xmlns:p14="http://schemas.microsoft.com/office/powerpoint/2010/main" val="23754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过渡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20484"/>
          <p:cNvSpPr txBox="1">
            <a:spLocks noChangeArrowheads="1"/>
          </p:cNvSpPr>
          <p:nvPr/>
        </p:nvSpPr>
        <p:spPr bwMode="auto">
          <a:xfrm>
            <a:off x="646381" y="1730084"/>
            <a:ext cx="98767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CSS3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过渡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通过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CSS3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，我们可以在不使用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Flash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动画或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JavaScript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的情况下，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当元素从一种样式变换为另一种样式时为元素添加效果。</a:t>
            </a:r>
          </a:p>
        </p:txBody>
      </p:sp>
      <p:sp>
        <p:nvSpPr>
          <p:cNvPr id="8" name="文本框 20485"/>
          <p:cNvSpPr txBox="1">
            <a:spLocks noChangeArrowheads="1"/>
          </p:cNvSpPr>
          <p:nvPr/>
        </p:nvSpPr>
        <p:spPr bwMode="auto">
          <a:xfrm>
            <a:off x="646381" y="3159667"/>
            <a:ext cx="81460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Internet Explorer 10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Firefox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Chrome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以及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Opera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支持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transition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属性。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Safari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需要前缀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ea typeface="+mn-ea"/>
              </a:rPr>
              <a:t>webkit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注释：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Internet Explorer 9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以及更早的版本，不支持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transition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属性。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注释：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Chrome 25 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以及更早的版本，需要前缀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+mn-ea"/>
                <a:ea typeface="+mn-ea"/>
              </a:rPr>
              <a:t>webkit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8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过渡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646382" y="1616798"/>
            <a:ext cx="7848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transition-property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要运动的样式  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|| [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|| none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transition-duration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运动时间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transition-delay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延迟时间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transition-timing-function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运动形式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：（逐渐变慢）默认值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（匀速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ease-out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：（减速）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ease-in-out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：（先加速后减速）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382" y="6071904"/>
            <a:ext cx="40960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dirty="0" smtClean="0">
                <a:solidFill>
                  <a:schemeClr val="bg1"/>
                </a:solidFill>
              </a:rPr>
              <a:t> </a:t>
            </a:r>
            <a:r>
              <a:rPr lang="zh-CN" altLang="zh-CN" dirty="0">
                <a:solidFill>
                  <a:schemeClr val="bg1"/>
                </a:solidFill>
              </a:rPr>
              <a:t>http://cubic-bezier.com/#.31,.66,.67,.</a:t>
            </a:r>
            <a:r>
              <a:rPr lang="zh-CN" altLang="zh-CN" dirty="0" smtClean="0">
                <a:solidFill>
                  <a:schemeClr val="bg1"/>
                </a:solidFill>
              </a:rPr>
              <a:t>3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301235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4632304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>
                <a:solidFill>
                  <a:schemeClr val="bg1"/>
                </a:solidFill>
              </a:rPr>
              <a:t>渐变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315056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47749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316349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2D</a:t>
            </a:r>
            <a:r>
              <a:rPr lang="zh-CN" altLang="en-US" dirty="0" smtClean="0">
                <a:solidFill>
                  <a:schemeClr val="bg1"/>
                </a:solidFill>
              </a:rPr>
              <a:t>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4835142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chemeClr val="bg1"/>
                </a:solidFill>
              </a:rPr>
              <a:t>CSS3</a:t>
            </a:r>
            <a:r>
              <a:rPr lang="zh-CN" altLang="en-US" dirty="0">
                <a:solidFill>
                  <a:schemeClr val="bg1"/>
                </a:solidFill>
              </a:rPr>
              <a:t> 过渡</a:t>
            </a: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文本框 6149"/>
          <p:cNvSpPr txBox="1">
            <a:spLocks noChangeArrowheads="1"/>
          </p:cNvSpPr>
          <p:nvPr/>
        </p:nvSpPr>
        <p:spPr bwMode="auto">
          <a:xfrm>
            <a:off x="672749" y="2288181"/>
            <a:ext cx="542969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Internet Explorer 10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Firefox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3D </a:t>
            </a:r>
            <a:r>
              <a:rPr lang="zh-CN" altLang="en-US" dirty="0">
                <a:solidFill>
                  <a:schemeClr val="bg1"/>
                </a:solidFill>
              </a:rPr>
              <a:t>转换。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Chrome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Safari </a:t>
            </a:r>
            <a:r>
              <a:rPr lang="zh-CN" altLang="en-US" dirty="0">
                <a:solidFill>
                  <a:schemeClr val="bg1"/>
                </a:solidFill>
              </a:rPr>
              <a:t>需要前缀 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Opera </a:t>
            </a:r>
            <a:r>
              <a:rPr lang="zh-CN" altLang="en-US" dirty="0">
                <a:solidFill>
                  <a:schemeClr val="bg1"/>
                </a:solidFill>
              </a:rPr>
              <a:t>仍然不支持 </a:t>
            </a:r>
            <a:r>
              <a:rPr lang="en-US" altLang="zh-CN" dirty="0">
                <a:solidFill>
                  <a:schemeClr val="bg1"/>
                </a:solidFill>
              </a:rPr>
              <a:t>3D </a:t>
            </a:r>
            <a:r>
              <a:rPr lang="zh-CN" altLang="en-US" dirty="0">
                <a:solidFill>
                  <a:schemeClr val="bg1"/>
                </a:solidFill>
              </a:rPr>
              <a:t>转换（它只支持 </a:t>
            </a:r>
            <a:r>
              <a:rPr lang="en-US" altLang="zh-CN" dirty="0">
                <a:solidFill>
                  <a:schemeClr val="bg1"/>
                </a:solidFill>
              </a:rPr>
              <a:t>2D </a:t>
            </a:r>
            <a:r>
              <a:rPr lang="zh-CN" altLang="en-US" dirty="0">
                <a:solidFill>
                  <a:schemeClr val="bg1"/>
                </a:solidFill>
              </a:rPr>
              <a:t>转换）。</a:t>
            </a:r>
          </a:p>
        </p:txBody>
      </p:sp>
    </p:spTree>
    <p:extLst>
      <p:ext uri="{BB962C8B-B14F-4D97-AF65-F5344CB8AC3E}">
        <p14:creationId xmlns:p14="http://schemas.microsoft.com/office/powerpoint/2010/main" val="3382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5124"/>
          <p:cNvSpPr txBox="1">
            <a:spLocks noChangeArrowheads="1"/>
          </p:cNvSpPr>
          <p:nvPr/>
        </p:nvSpPr>
        <p:spPr bwMode="auto">
          <a:xfrm>
            <a:off x="1006744" y="1632858"/>
            <a:ext cx="51990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3D </a:t>
            </a:r>
            <a:r>
              <a:rPr lang="zh-CN" altLang="en-US" dirty="0">
                <a:solidFill>
                  <a:schemeClr val="bg1"/>
                </a:solidFill>
              </a:rPr>
              <a:t>转换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CSS3 </a:t>
            </a:r>
            <a:r>
              <a:rPr lang="zh-CN" altLang="en-US" dirty="0">
                <a:solidFill>
                  <a:schemeClr val="bg1"/>
                </a:solidFill>
              </a:rPr>
              <a:t>允许您使用 </a:t>
            </a:r>
            <a:r>
              <a:rPr lang="en-US" altLang="zh-CN" dirty="0">
                <a:solidFill>
                  <a:schemeClr val="bg1"/>
                </a:solidFill>
              </a:rPr>
              <a:t>3D </a:t>
            </a:r>
            <a:r>
              <a:rPr lang="zh-CN" altLang="en-US" dirty="0">
                <a:solidFill>
                  <a:schemeClr val="bg1"/>
                </a:solidFill>
              </a:rPr>
              <a:t>转换来对元素进行格式化。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3D </a:t>
            </a:r>
            <a:r>
              <a:rPr lang="zh-CN" altLang="en-US" dirty="0">
                <a:solidFill>
                  <a:schemeClr val="bg1"/>
                </a:solidFill>
              </a:rPr>
              <a:t>转换方法：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rotateX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rotateZ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图片 5125" descr="3d_ax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16" y="2571997"/>
            <a:ext cx="32416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5126"/>
          <p:cNvSpPr txBox="1">
            <a:spLocks noChangeArrowheads="1"/>
          </p:cNvSpPr>
          <p:nvPr/>
        </p:nvSpPr>
        <p:spPr bwMode="auto">
          <a:xfrm>
            <a:off x="646382" y="559208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http://www.zhangxinxu.com/wordpress/2012/09/css3-3d-transform-perspective-animate-transition/</a:t>
            </a:r>
          </a:p>
        </p:txBody>
      </p:sp>
    </p:spTree>
    <p:extLst>
      <p:ext uri="{BB962C8B-B14F-4D97-AF65-F5344CB8AC3E}">
        <p14:creationId xmlns:p14="http://schemas.microsoft.com/office/powerpoint/2010/main" val="18274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1028" name="Picture 4" descr="单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3" y="1864431"/>
            <a:ext cx="28575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蔡依林-钢管舞 张鑫旭-鑫空间-鑫生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46" y="1864431"/>
            <a:ext cx="22574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飞刀魔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71" y="1891863"/>
            <a:ext cx="31432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563751" y="4195310"/>
            <a:ext cx="101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rotateX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5018321" y="4882215"/>
            <a:ext cx="100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8758472" y="4270303"/>
            <a:ext cx="100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rotateZ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00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7172"/>
          <p:cNvSpPr txBox="1">
            <a:spLocks noChangeArrowheads="1"/>
          </p:cNvSpPr>
          <p:nvPr/>
        </p:nvSpPr>
        <p:spPr bwMode="auto">
          <a:xfrm>
            <a:off x="751313" y="1632858"/>
            <a:ext cx="6609502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注意点</a:t>
            </a:r>
            <a:endParaRPr lang="zh-CN" altLang="en-US" sz="2000" dirty="0"/>
          </a:p>
          <a:p>
            <a:pPr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这</a:t>
            </a:r>
            <a:r>
              <a:rPr lang="zh-CN" altLang="en-US" dirty="0">
                <a:solidFill>
                  <a:schemeClr val="bg1"/>
                </a:solidFill>
              </a:rPr>
              <a:t>三种写法是等价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transform:translateZ(800px) translateX(30px) translateY(30px);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transform:translateZ(800px) translate(30px,30px)</a:t>
            </a:r>
            <a:r>
              <a:rPr lang="zh-CN" altLang="en-US" dirty="0" smtClean="0">
                <a:solidFill>
                  <a:schemeClr val="bg1"/>
                </a:solidFill>
              </a:rPr>
              <a:t>;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transform: translate3d(30px,30px,800px)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8" y="4068470"/>
            <a:ext cx="76469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797195" y="1418897"/>
            <a:ext cx="566052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erspective     创建</a:t>
            </a:r>
            <a:r>
              <a:rPr lang="en-US" altLang="zh-CN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场景（增加一个维度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窗口）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erspective</a:t>
            </a:r>
            <a:r>
              <a:rPr lang="en-US" altLang="zh-CN" dirty="0">
                <a:solidFill>
                  <a:schemeClr val="bg1"/>
                </a:solidFill>
              </a:rPr>
              <a:t>:800px;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表示浏览器对我将要观察到的三维物体有</a:t>
            </a:r>
            <a:r>
              <a:rPr lang="en-US" altLang="zh-CN" dirty="0">
                <a:solidFill>
                  <a:schemeClr val="bg1"/>
                </a:solidFill>
              </a:rPr>
              <a:t>800px</a:t>
            </a:r>
            <a:r>
              <a:rPr lang="zh-CN" altLang="en-US" dirty="0">
                <a:solidFill>
                  <a:schemeClr val="bg1"/>
                </a:solidFill>
              </a:rPr>
              <a:t>那么远</a:t>
            </a: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797195" y="2793416"/>
            <a:ext cx="36734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erspective</a:t>
            </a:r>
            <a:r>
              <a:rPr lang="en-US" altLang="zh-CN" dirty="0">
                <a:solidFill>
                  <a:schemeClr val="bg1"/>
                </a:solidFill>
              </a:rPr>
              <a:t>-origin</a:t>
            </a:r>
            <a:r>
              <a:rPr lang="zh-CN" altLang="en-US" dirty="0">
                <a:solidFill>
                  <a:schemeClr val="bg1"/>
                </a:solidFill>
              </a:rPr>
              <a:t>视点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erspective</a:t>
            </a:r>
            <a:r>
              <a:rPr lang="en-US" altLang="zh-CN" dirty="0">
                <a:solidFill>
                  <a:schemeClr val="bg1"/>
                </a:solidFill>
              </a:rPr>
              <a:t>-origin:50%  50%;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表示浏览器从正中心观察这个世界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perspective</a:t>
            </a:r>
            <a:r>
              <a:rPr lang="zh-CN" altLang="en-US" sz="2800" b="1" dirty="0">
                <a:solidFill>
                  <a:schemeClr val="bg1"/>
                </a:solidFill>
              </a:rPr>
              <a:t>属性的两种书写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8196"/>
          <p:cNvSpPr txBox="1">
            <a:spLocks noChangeArrowheads="1"/>
          </p:cNvSpPr>
          <p:nvPr/>
        </p:nvSpPr>
        <p:spPr bwMode="auto">
          <a:xfrm>
            <a:off x="646382" y="1418897"/>
            <a:ext cx="911026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perspective属性有两种书写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形式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一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种用在舞台元素上（动画元素们的共同父辈元素）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；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第二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种就是用在当前动画元素上，与transform的其他属性写在一起</a:t>
            </a: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solidFill>
                  <a:schemeClr val="bg1"/>
                </a:solidFill>
                <a:latin typeface="+mn-ea"/>
                <a:ea typeface="+mn-ea"/>
              </a:rPr>
              <a:t>如下</a:t>
            </a:r>
            <a:r>
              <a:rPr lang="zh-CN" altLang="zh-CN" sz="2000" dirty="0">
                <a:solidFill>
                  <a:schemeClr val="bg1"/>
                </a:solidFill>
                <a:latin typeface="+mn-ea"/>
                <a:ea typeface="+mn-ea"/>
              </a:rPr>
              <a:t>代码示例：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一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、写到父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元素（以父元素的视角为中心观看）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.box{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        perspective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: 1200px;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二、写到子元素，起效果的那个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元素（以子元素为中心来观看）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.box div{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transform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:perspective(1200px) translateZ(300px) translate(30px,30px)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;</a:t>
            </a:r>
            <a:endParaRPr lang="en-US" altLang="zh-CN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9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9220"/>
          <p:cNvSpPr txBox="1">
            <a:spLocks noChangeArrowheads="1"/>
          </p:cNvSpPr>
          <p:nvPr/>
        </p:nvSpPr>
        <p:spPr bwMode="auto">
          <a:xfrm>
            <a:off x="646382" y="2136775"/>
            <a:ext cx="612218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transform-style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preserve-3d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告诉浏览器之后进行的</a:t>
            </a:r>
            <a:r>
              <a:rPr lang="en-US" altLang="zh-CN" dirty="0">
                <a:solidFill>
                  <a:schemeClr val="bg1"/>
                </a:solidFill>
              </a:rPr>
              <a:t>transform</a:t>
            </a:r>
            <a:r>
              <a:rPr lang="zh-CN" altLang="en-US" dirty="0">
                <a:solidFill>
                  <a:schemeClr val="bg1"/>
                </a:solidFill>
              </a:rPr>
              <a:t>都是对</a:t>
            </a:r>
            <a:r>
              <a:rPr lang="en-US" altLang="zh-CN" dirty="0">
                <a:solidFill>
                  <a:schemeClr val="bg1"/>
                </a:solidFill>
              </a:rPr>
              <a:t>3d</a:t>
            </a:r>
            <a:r>
              <a:rPr lang="zh-CN" altLang="en-US" dirty="0">
                <a:solidFill>
                  <a:schemeClr val="bg1"/>
                </a:solidFill>
              </a:rPr>
              <a:t>的世界进行</a:t>
            </a:r>
            <a:r>
              <a:rPr lang="zh-CN" altLang="en-US" dirty="0" smtClean="0">
                <a:solidFill>
                  <a:schemeClr val="bg1"/>
                </a:solidFill>
              </a:rPr>
              <a:t>了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transform-style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preserve-3d </a:t>
            </a:r>
            <a:r>
              <a:rPr lang="zh-CN" altLang="en-US" dirty="0" smtClean="0">
                <a:solidFill>
                  <a:schemeClr val="bg1"/>
                </a:solidFill>
              </a:rPr>
              <a:t>一定要加给</a:t>
            </a:r>
            <a:r>
              <a:rPr lang="en-US" altLang="zh-CN" dirty="0" smtClean="0">
                <a:solidFill>
                  <a:schemeClr val="bg1"/>
                </a:solidFill>
              </a:rPr>
              <a:t>transform</a:t>
            </a:r>
            <a:r>
              <a:rPr lang="zh-CN" altLang="en-US" dirty="0" smtClean="0">
                <a:solidFill>
                  <a:schemeClr val="bg1"/>
                </a:solidFill>
              </a:rPr>
              <a:t>的父元素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10244"/>
          <p:cNvSpPr txBox="1">
            <a:spLocks noChangeArrowheads="1"/>
          </p:cNvSpPr>
          <p:nvPr/>
        </p:nvSpPr>
        <p:spPr bwMode="auto">
          <a:xfrm>
            <a:off x="789052" y="1905247"/>
            <a:ext cx="78486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scale3d 不能自己单独使用，需要配合其他变换效果一起使用，先使用scaleZ，再使用其他效果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transform:scaleZ(10) ;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transform:scaleZ(10) rotateX(45deg);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102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925763"/>
            <a:ext cx="14859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024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4941889"/>
            <a:ext cx="1809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8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11268"/>
          <p:cNvSpPr txBox="1">
            <a:spLocks noChangeArrowheads="1"/>
          </p:cNvSpPr>
          <p:nvPr/>
        </p:nvSpPr>
        <p:spPr bwMode="auto">
          <a:xfrm>
            <a:off x="760205" y="1632858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rotate3d 旋转方向概念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旋转值为正，顺时针旋转：向里旋转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否则向外旋转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 transform:scaleZ(10) rotateX(45deg);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112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17" y="4225246"/>
            <a:ext cx="18097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2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12292"/>
          <p:cNvSpPr txBox="1">
            <a:spLocks noChangeArrowheads="1"/>
          </p:cNvSpPr>
          <p:nvPr/>
        </p:nvSpPr>
        <p:spPr bwMode="auto">
          <a:xfrm>
            <a:off x="814128" y="1891863"/>
            <a:ext cx="65710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rotateX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通过 </a:t>
            </a:r>
            <a:r>
              <a:rPr lang="en-US" altLang="zh-CN" dirty="0" err="1">
                <a:solidFill>
                  <a:schemeClr val="bg1"/>
                </a:solidFill>
              </a:rPr>
              <a:t>rotateX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方法，元素围绕其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轴以给定的度数进行旋转。</a:t>
            </a:r>
          </a:p>
        </p:txBody>
      </p:sp>
      <p:sp>
        <p:nvSpPr>
          <p:cNvPr id="8" name="文本框 13316"/>
          <p:cNvSpPr txBox="1">
            <a:spLocks noChangeArrowheads="1"/>
          </p:cNvSpPr>
          <p:nvPr/>
        </p:nvSpPr>
        <p:spPr bwMode="auto">
          <a:xfrm>
            <a:off x="814128" y="2676088"/>
            <a:ext cx="6562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rotateY() </a:t>
            </a:r>
            <a:r>
              <a:rPr lang="zh-CN" altLang="en-US">
                <a:solidFill>
                  <a:schemeClr val="bg1"/>
                </a:solidFill>
              </a:rPr>
              <a:t>旋转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</a:rPr>
              <a:t>通过 </a:t>
            </a:r>
            <a:r>
              <a:rPr lang="en-US" altLang="zh-CN">
                <a:solidFill>
                  <a:schemeClr val="bg1"/>
                </a:solidFill>
              </a:rPr>
              <a:t>rotateY() </a:t>
            </a:r>
            <a:r>
              <a:rPr lang="zh-CN" altLang="en-US">
                <a:solidFill>
                  <a:schemeClr val="bg1"/>
                </a:solidFill>
              </a:rPr>
              <a:t>方法，元素围绕其 </a:t>
            </a:r>
            <a:r>
              <a:rPr lang="en-US" altLang="zh-CN">
                <a:solidFill>
                  <a:schemeClr val="bg1"/>
                </a:solidFill>
              </a:rPr>
              <a:t>Y </a:t>
            </a:r>
            <a:r>
              <a:rPr lang="zh-CN" altLang="en-US">
                <a:solidFill>
                  <a:schemeClr val="bg1"/>
                </a:solidFill>
              </a:rPr>
              <a:t>轴以给定的度数进行旋转。</a:t>
            </a:r>
          </a:p>
        </p:txBody>
      </p:sp>
    </p:spTree>
    <p:extLst>
      <p:ext uri="{BB962C8B-B14F-4D97-AF65-F5344CB8AC3E}">
        <p14:creationId xmlns:p14="http://schemas.microsoft.com/office/powerpoint/2010/main" val="10230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渐变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46382" y="1632858"/>
            <a:ext cx="1077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</a:rPr>
              <a:t>CSS3 Gradient </a:t>
            </a:r>
            <a:r>
              <a:rPr lang="zh-CN" altLang="en-US" dirty="0">
                <a:solidFill>
                  <a:schemeClr val="bg1"/>
                </a:solidFill>
              </a:rPr>
              <a:t>分为</a:t>
            </a:r>
            <a:r>
              <a:rPr lang="zh-CN" altLang="en-US" b="1" dirty="0">
                <a:solidFill>
                  <a:schemeClr val="bg1"/>
                </a:solidFill>
              </a:rPr>
              <a:t>线性渐变</a:t>
            </a:r>
            <a:r>
              <a:rPr lang="en-US" altLang="zh-CN" b="1" dirty="0">
                <a:solidFill>
                  <a:schemeClr val="bg1"/>
                </a:solidFill>
              </a:rPr>
              <a:t>(linear)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b="1" dirty="0">
                <a:solidFill>
                  <a:schemeClr val="bg1"/>
                </a:solidFill>
              </a:rPr>
              <a:t>径向渐变</a:t>
            </a:r>
            <a:r>
              <a:rPr lang="en-US" altLang="zh-CN" b="1" dirty="0">
                <a:solidFill>
                  <a:schemeClr val="bg1"/>
                </a:solidFill>
              </a:rPr>
              <a:t>(radial)</a:t>
            </a:r>
            <a:r>
              <a:rPr lang="zh-CN" altLang="en-US" dirty="0">
                <a:solidFill>
                  <a:schemeClr val="bg1"/>
                </a:solidFill>
              </a:rPr>
              <a:t>。由于不同的渲染引擎实现渐变的语法</a:t>
            </a:r>
            <a:r>
              <a:rPr lang="zh-CN" altLang="en-US" dirty="0" smtClean="0">
                <a:solidFill>
                  <a:schemeClr val="bg1"/>
                </a:solidFill>
              </a:rPr>
              <a:t>不同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46382" y="2796340"/>
            <a:ext cx="10776794" cy="64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为了创建一个线性渐变，你必须至少定义两种颜色结点。颜色结点即你想要呈现平稳过渡的颜色。同时，你也可以设置一个起点和一个方向（或一个角度）。</a:t>
            </a: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4" y="3681907"/>
            <a:ext cx="4476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46382" y="5554606"/>
            <a:ext cx="7880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参数：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第一个参数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指定渐变方向</a:t>
            </a:r>
            <a:r>
              <a:rPr lang="zh-CN" altLang="en-US" dirty="0">
                <a:solidFill>
                  <a:schemeClr val="bg1"/>
                </a:solidFill>
              </a:rPr>
              <a:t>，可以用“</a:t>
            </a:r>
            <a:r>
              <a:rPr lang="zh-CN" altLang="en-US" b="1" dirty="0">
                <a:solidFill>
                  <a:schemeClr val="bg1"/>
                </a:solidFill>
              </a:rPr>
              <a:t>角度</a:t>
            </a:r>
            <a:r>
              <a:rPr lang="zh-CN" altLang="en-US" dirty="0">
                <a:solidFill>
                  <a:schemeClr val="bg1"/>
                </a:solidFill>
              </a:rPr>
              <a:t>”的关键词或</a:t>
            </a:r>
            <a:r>
              <a:rPr lang="zh-CN" altLang="en-US" b="1" dirty="0">
                <a:solidFill>
                  <a:schemeClr val="bg1"/>
                </a:solidFill>
              </a:rPr>
              <a:t>“英文”</a:t>
            </a:r>
            <a:r>
              <a:rPr lang="zh-CN" altLang="en-US" dirty="0">
                <a:solidFill>
                  <a:schemeClr val="bg1"/>
                </a:solidFill>
              </a:rPr>
              <a:t>来表示：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aphicFrame>
        <p:nvGraphicFramePr>
          <p:cNvPr id="9" name="表格 8"/>
          <p:cNvGraphicFramePr/>
          <p:nvPr>
            <p:extLst>
              <p:ext uri="{D42A27DB-BD31-4B8C-83A1-F6EECF244321}">
                <p14:modId xmlns:p14="http://schemas.microsoft.com/office/powerpoint/2010/main" val="1542422144"/>
              </p:ext>
            </p:extLst>
          </p:nvPr>
        </p:nvGraphicFramePr>
        <p:xfrm>
          <a:off x="736459" y="1845872"/>
          <a:ext cx="8043863" cy="3697249"/>
        </p:xfrm>
        <a:graphic>
          <a:graphicData uri="http://schemas.openxmlformats.org/drawingml/2006/table">
            <a:tbl>
              <a:tblPr/>
              <a:tblGrid>
                <a:gridCol w="3841750"/>
                <a:gridCol w="4202113"/>
              </a:tblGrid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转换属性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7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下面的表格列出了所有的转换属性：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属性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向元素应用 </a:t>
                      </a: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2D 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或 </a:t>
                      </a: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transform-origin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允许你改变被转换元素的位置。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597283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transform-style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规定被嵌套元素如何在 </a:t>
                      </a: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空间中显示。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 </a:t>
                      </a: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元素的透视效果。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perspective-origin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规定 </a:t>
                      </a:r>
                      <a:r>
                        <a:rPr lang="en-US" altLang="zh-CN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元素的底部位置。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7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backface</a:t>
                      </a:r>
                      <a:r>
                        <a:rPr lang="en-US" altLang="zh-CN" sz="17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-visibility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定义元素在不面对屏幕时是否可见。</a:t>
                      </a: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4444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7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700" dirty="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 marT="42663" marB="42663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5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graphicFrame>
        <p:nvGraphicFramePr>
          <p:cNvPr id="7" name="表格 6"/>
          <p:cNvGraphicFramePr/>
          <p:nvPr>
            <p:extLst>
              <p:ext uri="{D42A27DB-BD31-4B8C-83A1-F6EECF244321}">
                <p14:modId xmlns:p14="http://schemas.microsoft.com/office/powerpoint/2010/main" val="2960547771"/>
              </p:ext>
            </p:extLst>
          </p:nvPr>
        </p:nvGraphicFramePr>
        <p:xfrm>
          <a:off x="2195149" y="333258"/>
          <a:ext cx="7416800" cy="6257917"/>
        </p:xfrm>
        <a:graphic>
          <a:graphicData uri="http://schemas.openxmlformats.org/drawingml/2006/table">
            <a:tbl>
              <a:tblPr/>
              <a:tblGrid>
                <a:gridCol w="2304058"/>
                <a:gridCol w="5112742"/>
              </a:tblGrid>
              <a:tr h="36663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2D Transform 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latin typeface="Calibri" pitchFamily="2" charset="0"/>
                        </a:rPr>
                        <a:t>方法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 b="1" dirty="0">
                        <a:solidFill>
                          <a:srgbClr val="FFFFFF"/>
                        </a:solidFill>
                        <a:latin typeface="Calibri" pitchFamily="2" charset="0"/>
                      </a:endParaRP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函数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描述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5979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matrix3d(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n,n,n,n,n,n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,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 pitchFamily="2" charset="0"/>
                      </a:endParaRP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n,n,n,n,n,n,n,n,n,n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转换，使用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16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个值的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4x4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矩阵。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759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translate3d(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x,y,z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translateX(x)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63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translateY(y)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translateZ(z)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转化，仅使用用于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7589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scale3d(x,y,z)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scaleX(x)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663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scaleY(y)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scaleZ(z)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缩放转换，通过给定一个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轴的值。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rotate3d(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x,y,z,angle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6635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rotateX(angle)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X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rotateY(angle)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Y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  <a:tr h="369181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rotateZ(angle)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定义沿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Z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轴的 </a:t>
                      </a: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旋转。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</a:tr>
              <a:tr h="367590"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perspective(n)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1630" lvl="0" indent="-341630" algn="l" defTabSz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buChar char="•"/>
                        <a:defRPr sz="2700" b="0" i="0" u="none" kern="1200" baseline="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  <a:sym typeface="宋体" charset="-122"/>
                        </a:defRPr>
                      </a:lvl1pPr>
                      <a:lvl2pPr marL="741680" lvl="1" indent="-284480" algn="l">
                        <a:defRPr sz="2400" kern="1200"/>
                      </a:lvl2pPr>
                      <a:lvl3pPr marL="1141730" lvl="2" indent="-227330" algn="l">
                        <a:defRPr sz="2000" kern="1200"/>
                      </a:lvl3pPr>
                      <a:lvl4pPr marL="1598930" lvl="3" indent="-227330" algn="l">
                        <a:defRPr sz="1800" kern="1200"/>
                      </a:lvl4pPr>
                      <a:lvl5pPr marL="2056130" lvl="4" indent="-22733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定义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3D 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Calibri" pitchFamily="2" charset="0"/>
                        </a:rPr>
                        <a:t>转换元素的透视视图。</a:t>
                      </a:r>
                    </a:p>
                  </a:txBody>
                  <a:tcPr marT="45829" marB="45829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5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 </a:t>
            </a:r>
            <a:r>
              <a:rPr lang="zh-CN" altLang="zh-CN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原</a:t>
            </a:r>
            <a:r>
              <a:rPr lang="zh-CN" altLang="zh-CN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理</a:t>
            </a:r>
            <a:r>
              <a:rPr lang="zh-CN" altLang="zh-CN" sz="2800" b="1" dirty="0">
                <a:solidFill>
                  <a:schemeClr val="bg1"/>
                </a:solidFill>
                <a:cs typeface="Arial" panose="020B0604020202020204" pitchFamily="34" charset="0"/>
              </a:rPr>
              <a:t>：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46382" y="1421756"/>
            <a:ext cx="1067319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 smtClean="0">
                <a:solidFill>
                  <a:schemeClr val="bg1"/>
                </a:solidFill>
                <a:cs typeface="Arial" panose="020B0604020202020204" pitchFamily="34" charset="0"/>
              </a:rPr>
              <a:t>那些</a:t>
            </a:r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看上去很酷酷的CSS3 3D效果其实就颠来倒去那几个属性（本文提到的这几个），折腾来折腾去，这里这个效果显然也是如此。</a:t>
            </a:r>
            <a:endParaRPr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zh-CN" sz="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首先HTML结构，如下：</a:t>
            </a:r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舞台 </a:t>
            </a:r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容器 </a:t>
            </a:r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</a:t>
            </a:r>
            <a:r>
              <a:rPr lang="zh-CN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图片 </a:t>
            </a:r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</a:t>
            </a:r>
            <a:r>
              <a:rPr lang="zh-CN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图片</a:t>
            </a:r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       </a:t>
            </a:r>
            <a:r>
              <a:rPr lang="zh-CN" altLang="zh-CN" sz="14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图片 ...</a:t>
            </a:r>
            <a:endParaRPr lang="en-US" altLang="zh-CN" sz="14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对于舞台，很简单，加个视距，比方说800像素：</a:t>
            </a:r>
            <a:endParaRPr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perspective: 800px</a:t>
            </a:r>
            <a:r>
              <a:rPr lang="zh-CN" altLang="zh-CN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;</a:t>
            </a:r>
            <a:endParaRPr lang="en-US" altLang="zh-CN" sz="11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对于容器，很简单，加个3D视图声明，如下：</a:t>
            </a:r>
            <a:endParaRPr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just"/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sz="1600" dirty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transform-style: preserve-3d</a:t>
            </a:r>
            <a:r>
              <a:rPr lang="zh-CN" altLang="zh-CN" sz="1600" dirty="0" smtClean="0">
                <a:solidFill>
                  <a:schemeClr val="bg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;</a:t>
            </a:r>
            <a:endParaRPr lang="en-US" altLang="zh-CN" sz="1100" dirty="0">
              <a:solidFill>
                <a:schemeClr val="bg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algn="just"/>
            <a:endParaRPr lang="zh-CN" altLang="zh-CN" sz="800" dirty="0">
              <a:solidFill>
                <a:schemeClr val="bg1"/>
              </a:solidFill>
            </a:endParaRPr>
          </a:p>
          <a:p>
            <a:pPr algn="just"/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然后就是图片们了。为了不至于产生类似DNA的螺旋状效果，我们让所有图片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position:absolute</a:t>
            </a:r>
            <a:r>
              <a:rPr lang="zh-CN" altLang="zh-CN" dirty="0">
                <a:solidFill>
                  <a:schemeClr val="bg1"/>
                </a:solidFill>
                <a:cs typeface="Arial" panose="020B0604020202020204" pitchFamily="34" charset="0"/>
              </a:rPr>
              <a:t>，公用同一个中心点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26628"/>
          <p:cNvSpPr txBox="1">
            <a:spLocks noChangeArrowheads="1"/>
          </p:cNvSpPr>
          <p:nvPr/>
        </p:nvSpPr>
        <p:spPr bwMode="auto">
          <a:xfrm>
            <a:off x="646382" y="1632858"/>
            <a:ext cx="893706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什么是 </a:t>
            </a:r>
            <a:r>
              <a:rPr lang="en-US" altLang="zh-CN" dirty="0">
                <a:solidFill>
                  <a:schemeClr val="bg1"/>
                </a:solidFill>
              </a:rPr>
              <a:t>CSS3 </a:t>
            </a:r>
            <a:r>
              <a:rPr lang="zh-CN" altLang="en-US" dirty="0">
                <a:solidFill>
                  <a:schemeClr val="bg1"/>
                </a:solidFill>
              </a:rPr>
              <a:t>中的动画？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动画是使元素从一种样式逐渐变化为另一种样式的效果。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您可以改变任意多的样式任意多的次数。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请用百分比来规定变化发生的时间，或用关键词 </a:t>
            </a:r>
            <a:r>
              <a:rPr lang="en-US" altLang="zh-CN" dirty="0">
                <a:solidFill>
                  <a:schemeClr val="bg1"/>
                </a:solidFill>
              </a:rPr>
              <a:t>"from"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"to"</a:t>
            </a:r>
            <a:r>
              <a:rPr lang="zh-CN" altLang="en-US" dirty="0">
                <a:solidFill>
                  <a:schemeClr val="bg1"/>
                </a:solidFill>
              </a:rPr>
              <a:t>，等同于 </a:t>
            </a:r>
            <a:r>
              <a:rPr lang="en-US" altLang="zh-CN" dirty="0">
                <a:solidFill>
                  <a:schemeClr val="bg1"/>
                </a:solidFill>
              </a:rPr>
              <a:t>0%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0% </a:t>
            </a:r>
            <a:r>
              <a:rPr lang="zh-CN" altLang="en-US" dirty="0">
                <a:solidFill>
                  <a:schemeClr val="bg1"/>
                </a:solidFill>
              </a:rPr>
              <a:t>是动画的开始，</a:t>
            </a:r>
            <a:r>
              <a:rPr lang="en-US" altLang="zh-CN" dirty="0">
                <a:solidFill>
                  <a:schemeClr val="bg1"/>
                </a:solidFill>
              </a:rPr>
              <a:t>100% </a:t>
            </a:r>
            <a:r>
              <a:rPr lang="zh-CN" altLang="en-US" dirty="0">
                <a:solidFill>
                  <a:schemeClr val="bg1"/>
                </a:solidFill>
              </a:rPr>
              <a:t>是动画的完成。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为了得到最佳的浏览器支持，您应该始终定义 </a:t>
            </a:r>
            <a:r>
              <a:rPr lang="en-US" altLang="zh-CN" dirty="0">
                <a:solidFill>
                  <a:schemeClr val="bg1"/>
                </a:solidFill>
              </a:rPr>
              <a:t>0%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100% </a:t>
            </a:r>
            <a:r>
              <a:rPr lang="zh-CN" altLang="en-US" dirty="0">
                <a:solidFill>
                  <a:schemeClr val="bg1"/>
                </a:solidFill>
              </a:rPr>
              <a:t>选择器。</a:t>
            </a:r>
          </a:p>
        </p:txBody>
      </p:sp>
      <p:sp>
        <p:nvSpPr>
          <p:cNvPr id="8" name="文本框 21508"/>
          <p:cNvSpPr txBox="1">
            <a:spLocks noChangeArrowheads="1"/>
          </p:cNvSpPr>
          <p:nvPr/>
        </p:nvSpPr>
        <p:spPr bwMode="auto">
          <a:xfrm>
            <a:off x="646382" y="5168758"/>
            <a:ext cx="680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通过 </a:t>
            </a:r>
            <a:r>
              <a:rPr lang="en-US" altLang="zh-CN" dirty="0">
                <a:solidFill>
                  <a:schemeClr val="bg1"/>
                </a:solidFill>
              </a:rPr>
              <a:t>CSS3</a:t>
            </a:r>
            <a:r>
              <a:rPr lang="zh-CN" altLang="en-US" dirty="0">
                <a:solidFill>
                  <a:schemeClr val="bg1"/>
                </a:solidFill>
              </a:rPr>
              <a:t>，我们能够创建动画，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这可以在许多网页中取代动画图片、</a:t>
            </a:r>
            <a:r>
              <a:rPr lang="en-US" altLang="zh-CN" dirty="0">
                <a:solidFill>
                  <a:schemeClr val="bg1"/>
                </a:solidFill>
              </a:rPr>
              <a:t>Flash </a:t>
            </a:r>
            <a:r>
              <a:rPr lang="zh-CN" altLang="en-US" dirty="0">
                <a:solidFill>
                  <a:schemeClr val="bg1"/>
                </a:solidFill>
              </a:rPr>
              <a:t>动画以及 </a:t>
            </a:r>
            <a:r>
              <a:rPr lang="en-US" altLang="zh-CN" dirty="0">
                <a:solidFill>
                  <a:schemeClr val="bg1"/>
                </a:solidFill>
              </a:rPr>
              <a:t>JavaScript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478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22532"/>
          <p:cNvSpPr txBox="1">
            <a:spLocks noChangeArrowheads="1"/>
          </p:cNvSpPr>
          <p:nvPr/>
        </p:nvSpPr>
        <p:spPr bwMode="auto">
          <a:xfrm>
            <a:off x="646382" y="1702037"/>
            <a:ext cx="52625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CSS3 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规则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规则用于创建动画。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在 </a:t>
            </a: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中规定某项 </a:t>
            </a:r>
            <a:r>
              <a:rPr lang="en-US" altLang="zh-CN" dirty="0">
                <a:solidFill>
                  <a:schemeClr val="bg1"/>
                </a:solidFill>
              </a:rPr>
              <a:t>CSS </a:t>
            </a:r>
            <a:r>
              <a:rPr lang="zh-CN" altLang="en-US" dirty="0">
                <a:solidFill>
                  <a:schemeClr val="bg1"/>
                </a:solidFill>
              </a:rPr>
              <a:t>样式，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就能创建由当前样式逐渐改为新样式的动画效果。</a:t>
            </a:r>
          </a:p>
        </p:txBody>
      </p:sp>
      <p:sp>
        <p:nvSpPr>
          <p:cNvPr id="9" name="文本框 22533"/>
          <p:cNvSpPr txBox="1">
            <a:spLocks noChangeArrowheads="1"/>
          </p:cNvSpPr>
          <p:nvPr/>
        </p:nvSpPr>
        <p:spPr bwMode="auto">
          <a:xfrm>
            <a:off x="646382" y="3739364"/>
            <a:ext cx="8486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Internet Explorer 10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Firefox </a:t>
            </a:r>
            <a:r>
              <a:rPr lang="zh-CN" altLang="en-US" dirty="0">
                <a:solidFill>
                  <a:schemeClr val="bg1"/>
                </a:solidFill>
              </a:rPr>
              <a:t>以及 </a:t>
            </a:r>
            <a:r>
              <a:rPr lang="en-US" altLang="zh-CN" dirty="0">
                <a:solidFill>
                  <a:schemeClr val="bg1"/>
                </a:solidFill>
              </a:rPr>
              <a:t>Opera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规则和 </a:t>
            </a:r>
            <a:r>
              <a:rPr lang="en-US" altLang="zh-CN" dirty="0">
                <a:solidFill>
                  <a:schemeClr val="bg1"/>
                </a:solidFill>
              </a:rPr>
              <a:t>animation </a:t>
            </a:r>
            <a:r>
              <a:rPr lang="zh-CN" altLang="en-US" dirty="0">
                <a:solidFill>
                  <a:schemeClr val="bg1"/>
                </a:solidFill>
              </a:rPr>
              <a:t>属性。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Chrome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Safari </a:t>
            </a:r>
            <a:r>
              <a:rPr lang="zh-CN" altLang="en-US" dirty="0">
                <a:solidFill>
                  <a:schemeClr val="bg1"/>
                </a:solidFill>
              </a:rPr>
              <a:t>需要前缀 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注释：</a:t>
            </a:r>
            <a:r>
              <a:rPr lang="en-US" altLang="zh-CN" dirty="0">
                <a:solidFill>
                  <a:schemeClr val="bg1"/>
                </a:solidFill>
              </a:rPr>
              <a:t>Internet Explorer 9</a:t>
            </a:r>
            <a:r>
              <a:rPr lang="zh-CN" altLang="en-US" dirty="0">
                <a:solidFill>
                  <a:schemeClr val="bg1"/>
                </a:solidFill>
              </a:rPr>
              <a:t>，以及更早的版本，不支持 </a:t>
            </a: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规则或 </a:t>
            </a:r>
            <a:r>
              <a:rPr lang="en-US" altLang="zh-CN" dirty="0">
                <a:solidFill>
                  <a:schemeClr val="bg1"/>
                </a:solidFill>
              </a:rPr>
              <a:t>animation </a:t>
            </a:r>
            <a:r>
              <a:rPr lang="zh-CN" altLang="en-US" dirty="0">
                <a:solidFill>
                  <a:schemeClr val="bg1"/>
                </a:solidFill>
              </a:rPr>
              <a:t>属性。</a:t>
            </a:r>
          </a:p>
        </p:txBody>
      </p:sp>
    </p:spTree>
    <p:extLst>
      <p:ext uri="{BB962C8B-B14F-4D97-AF65-F5344CB8AC3E}">
        <p14:creationId xmlns:p14="http://schemas.microsoft.com/office/powerpoint/2010/main" val="4724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23556"/>
          <p:cNvSpPr txBox="1">
            <a:spLocks noChangeArrowheads="1"/>
          </p:cNvSpPr>
          <p:nvPr/>
        </p:nvSpPr>
        <p:spPr bwMode="auto">
          <a:xfrm>
            <a:off x="646382" y="1362026"/>
            <a:ext cx="263405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myfirst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from {background: red;}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to {background: yellow;}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24580"/>
          <p:cNvSpPr txBox="1">
            <a:spLocks noChangeArrowheads="1"/>
          </p:cNvSpPr>
          <p:nvPr/>
        </p:nvSpPr>
        <p:spPr bwMode="auto">
          <a:xfrm>
            <a:off x="646382" y="1593599"/>
            <a:ext cx="714811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当</a:t>
            </a:r>
            <a:r>
              <a:rPr lang="zh-CN" altLang="en-US" dirty="0">
                <a:solidFill>
                  <a:schemeClr val="bg1"/>
                </a:solidFill>
              </a:rPr>
              <a:t>您在 </a:t>
            </a: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中创建动画时，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请把它捆绑到某个选择器，否则不会产生动画效果。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通过规定至少以下两项 </a:t>
            </a:r>
            <a:r>
              <a:rPr lang="en-US" altLang="zh-CN" dirty="0">
                <a:solidFill>
                  <a:schemeClr val="bg1"/>
                </a:solidFill>
              </a:rPr>
              <a:t>CSS3 </a:t>
            </a:r>
            <a:r>
              <a:rPr lang="zh-CN" altLang="en-US" dirty="0">
                <a:solidFill>
                  <a:schemeClr val="bg1"/>
                </a:solidFill>
              </a:rPr>
              <a:t>动画属性，即可将动画绑定到选择器：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规定动画的</a:t>
            </a:r>
            <a:r>
              <a:rPr lang="zh-CN" altLang="en-US" dirty="0" smtClean="0">
                <a:solidFill>
                  <a:schemeClr val="bg1"/>
                </a:solidFill>
              </a:rPr>
              <a:t>名称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规定动画的时长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646382" y="3624924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>
                <a:solidFill>
                  <a:schemeClr val="bg1"/>
                </a:solidFill>
              </a:rPr>
              <a:t>animation:myfirst</a:t>
            </a:r>
            <a:r>
              <a:rPr lang="en-US" altLang="zh-CN" dirty="0">
                <a:solidFill>
                  <a:schemeClr val="bg1"/>
                </a:solidFill>
              </a:rPr>
              <a:t> 5s;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moz-animation:myfirst</a:t>
            </a:r>
            <a:r>
              <a:rPr lang="en-US" altLang="zh-CN" dirty="0">
                <a:solidFill>
                  <a:schemeClr val="bg1"/>
                </a:solidFill>
              </a:rPr>
              <a:t> 5s; /* Firefox */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webkit-animation:myfirst</a:t>
            </a:r>
            <a:r>
              <a:rPr lang="en-US" altLang="zh-CN" dirty="0">
                <a:solidFill>
                  <a:schemeClr val="bg1"/>
                </a:solidFill>
              </a:rPr>
              <a:t> 5s; /* Safari and Chrome */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o-animation:myfirst</a:t>
            </a:r>
            <a:r>
              <a:rPr lang="en-US" altLang="zh-CN" dirty="0">
                <a:solidFill>
                  <a:schemeClr val="bg1"/>
                </a:solidFill>
              </a:rPr>
              <a:t> 5s; /* Opera */</a:t>
            </a:r>
          </a:p>
        </p:txBody>
      </p:sp>
      <p:sp>
        <p:nvSpPr>
          <p:cNvPr id="10" name="文本框 25604"/>
          <p:cNvSpPr txBox="1">
            <a:spLocks noChangeArrowheads="1"/>
          </p:cNvSpPr>
          <p:nvPr/>
        </p:nvSpPr>
        <p:spPr bwMode="auto">
          <a:xfrm>
            <a:off x="646382" y="5300897"/>
            <a:ext cx="5003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把 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en-US" altLang="zh-CN" dirty="0" err="1">
                <a:solidFill>
                  <a:schemeClr val="bg1"/>
                </a:solidFill>
              </a:rPr>
              <a:t>myfirst</a:t>
            </a:r>
            <a:r>
              <a:rPr lang="en-US" altLang="zh-CN" dirty="0">
                <a:solidFill>
                  <a:schemeClr val="bg1"/>
                </a:solidFill>
              </a:rPr>
              <a:t>" </a:t>
            </a:r>
            <a:r>
              <a:rPr lang="zh-CN" altLang="en-US" dirty="0">
                <a:solidFill>
                  <a:schemeClr val="bg1"/>
                </a:solidFill>
              </a:rPr>
              <a:t>动画捆绑到 </a:t>
            </a:r>
            <a:r>
              <a:rPr lang="en-US" altLang="zh-CN" dirty="0">
                <a:solidFill>
                  <a:schemeClr val="bg1"/>
                </a:solidFill>
              </a:rPr>
              <a:t>div </a:t>
            </a:r>
            <a:r>
              <a:rPr lang="zh-CN" altLang="en-US" dirty="0">
                <a:solidFill>
                  <a:schemeClr val="bg1"/>
                </a:solidFill>
              </a:rPr>
              <a:t>元素，时长：</a:t>
            </a:r>
            <a:r>
              <a:rPr lang="en-US" altLang="zh-CN" dirty="0">
                <a:solidFill>
                  <a:schemeClr val="bg1"/>
                </a:solidFill>
              </a:rPr>
              <a:t>5 </a:t>
            </a:r>
            <a:r>
              <a:rPr lang="zh-CN" altLang="en-US" dirty="0">
                <a:solidFill>
                  <a:schemeClr val="bg1"/>
                </a:solidFill>
              </a:rPr>
              <a:t>秒：</a:t>
            </a:r>
          </a:p>
        </p:txBody>
      </p:sp>
      <p:sp>
        <p:nvSpPr>
          <p:cNvPr id="11" name="文本框 25606"/>
          <p:cNvSpPr txBox="1">
            <a:spLocks noChangeArrowheads="1"/>
          </p:cNvSpPr>
          <p:nvPr/>
        </p:nvSpPr>
        <p:spPr bwMode="auto">
          <a:xfrm>
            <a:off x="646382" y="5868239"/>
            <a:ext cx="52245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注释：您必须定义动画的名称和时长。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如果忽略时长，则动画不会允许，因为默认值是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572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文本框 27652"/>
          <p:cNvSpPr txBox="1">
            <a:spLocks noChangeArrowheads="1"/>
          </p:cNvSpPr>
          <p:nvPr/>
        </p:nvSpPr>
        <p:spPr bwMode="auto">
          <a:xfrm>
            <a:off x="768558" y="1632858"/>
            <a:ext cx="554510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div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width:100px;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height:100px;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background:red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animation:myfirst</a:t>
            </a:r>
            <a:r>
              <a:rPr lang="en-US" altLang="zh-CN" dirty="0">
                <a:solidFill>
                  <a:schemeClr val="bg1"/>
                </a:solidFill>
              </a:rPr>
              <a:t> 5s;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moz-animation:myfirst</a:t>
            </a:r>
            <a:r>
              <a:rPr lang="en-US" altLang="zh-CN" dirty="0">
                <a:solidFill>
                  <a:schemeClr val="bg1"/>
                </a:solidFill>
              </a:rPr>
              <a:t> 5s; /* Firefox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webkit-animation:myfirst</a:t>
            </a:r>
            <a:r>
              <a:rPr lang="en-US" altLang="zh-CN" dirty="0">
                <a:solidFill>
                  <a:schemeClr val="bg1"/>
                </a:solidFill>
              </a:rPr>
              <a:t> 5s; /* Safari and Chrome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-US" altLang="zh-CN" dirty="0" err="1">
                <a:solidFill>
                  <a:schemeClr val="bg1"/>
                </a:solidFill>
              </a:rPr>
              <a:t>o-animation:myfirst</a:t>
            </a:r>
            <a:r>
              <a:rPr lang="en-US" altLang="zh-CN" dirty="0">
                <a:solidFill>
                  <a:schemeClr val="bg1"/>
                </a:solidFill>
              </a:rPr>
              <a:t> 5s; /* Opera */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en-US" altLang="zh-CN" dirty="0" err="1">
                <a:solidFill>
                  <a:schemeClr val="bg1"/>
                </a:solidFill>
              </a:rPr>
              <a:t>keyframes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myfirst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0%   {</a:t>
            </a:r>
            <a:r>
              <a:rPr lang="en-US" altLang="zh-CN" dirty="0" err="1">
                <a:solidFill>
                  <a:schemeClr val="bg1"/>
                </a:solidFill>
              </a:rPr>
              <a:t>background:red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25%  {</a:t>
            </a:r>
            <a:r>
              <a:rPr lang="en-US" altLang="zh-CN" dirty="0" err="1">
                <a:solidFill>
                  <a:schemeClr val="bg1"/>
                </a:solidFill>
              </a:rPr>
              <a:t>background:yellow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50%  {</a:t>
            </a:r>
            <a:r>
              <a:rPr lang="en-US" altLang="zh-CN" dirty="0" err="1">
                <a:solidFill>
                  <a:schemeClr val="bg1"/>
                </a:solidFill>
              </a:rPr>
              <a:t>background:blue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100% {</a:t>
            </a:r>
            <a:r>
              <a:rPr lang="en-US" altLang="zh-CN" dirty="0" err="1">
                <a:solidFill>
                  <a:schemeClr val="bg1"/>
                </a:solidFill>
              </a:rPr>
              <a:t>background:green</a:t>
            </a:r>
            <a:r>
              <a:rPr lang="en-US" altLang="zh-CN" dirty="0">
                <a:solidFill>
                  <a:schemeClr val="bg1"/>
                </a:solidFill>
              </a:rPr>
              <a:t>;}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文本框 27653"/>
          <p:cNvSpPr txBox="1">
            <a:spLocks noChangeArrowheads="1"/>
          </p:cNvSpPr>
          <p:nvPr/>
        </p:nvSpPr>
        <p:spPr bwMode="auto">
          <a:xfrm>
            <a:off x="6560488" y="1891863"/>
            <a:ext cx="4134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当动画为 </a:t>
            </a:r>
            <a:r>
              <a:rPr lang="en-US" altLang="zh-CN" dirty="0">
                <a:solidFill>
                  <a:schemeClr val="bg1"/>
                </a:solidFill>
              </a:rPr>
              <a:t>25% </a:t>
            </a:r>
            <a:r>
              <a:rPr lang="zh-CN" altLang="en-US" dirty="0">
                <a:solidFill>
                  <a:schemeClr val="bg1"/>
                </a:solidFill>
              </a:rPr>
              <a:t>及 </a:t>
            </a:r>
            <a:r>
              <a:rPr lang="en-US" altLang="zh-CN" dirty="0">
                <a:solidFill>
                  <a:schemeClr val="bg1"/>
                </a:solidFill>
              </a:rPr>
              <a:t>50% </a:t>
            </a:r>
            <a:r>
              <a:rPr lang="zh-CN" altLang="en-US" dirty="0">
                <a:solidFill>
                  <a:schemeClr val="bg1"/>
                </a:solidFill>
              </a:rPr>
              <a:t>时改变背景色，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</a:rPr>
              <a:t>然后当动画 </a:t>
            </a:r>
            <a:r>
              <a:rPr lang="en-US" altLang="zh-CN" dirty="0">
                <a:solidFill>
                  <a:schemeClr val="bg1"/>
                </a:solidFill>
              </a:rPr>
              <a:t>100% </a:t>
            </a:r>
            <a:r>
              <a:rPr lang="zh-CN" altLang="en-US" dirty="0">
                <a:solidFill>
                  <a:schemeClr val="bg1"/>
                </a:solidFill>
              </a:rPr>
              <a:t>完成时再次改变：</a:t>
            </a:r>
          </a:p>
        </p:txBody>
      </p:sp>
    </p:spTree>
    <p:extLst>
      <p:ext uri="{BB962C8B-B14F-4D97-AF65-F5344CB8AC3E}">
        <p14:creationId xmlns:p14="http://schemas.microsoft.com/office/powerpoint/2010/main" val="27249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0" eaLnBrk="0" hangingPunct="0">
              <a:spcBef>
                <a:spcPct val="20000"/>
              </a:spcBef>
              <a:defRPr/>
            </a:pPr>
            <a:r>
              <a:rPr lang="zh-CN" altLang="en-US" sz="28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必要属性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58984" y="1514089"/>
            <a:ext cx="99516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-name	动画名称（关键帧名称）</a:t>
            </a:r>
          </a:p>
          <a:p>
            <a:pPr marL="284163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ion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-duration 动画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持续时间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284163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animation-delay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动画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延迟</a:t>
            </a:r>
            <a:endParaRPr lang="en-US" altLang="zh-CN" sz="20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284163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animation-iteration-count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重复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次数</a:t>
            </a:r>
            <a:endParaRPr lang="en-US" altLang="zh-CN" sz="20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defTabSz="0" eaLnBrk="0" hangingPunct="0">
              <a:spcBef>
                <a:spcPct val="20000"/>
              </a:spcBef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infinite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为无限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次</a:t>
            </a:r>
            <a:endParaRPr lang="en-US" altLang="zh-CN" sz="20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284163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animation-direction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播放前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重置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defTabSz="0" eaLnBrk="0" hangingPunct="0">
              <a:spcBef>
                <a:spcPct val="20000"/>
              </a:spcBef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动画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是否重置后再开始播放</a:t>
            </a:r>
          </a:p>
          <a:p>
            <a:pPr defTabSz="0"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alternate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动画直接从上一次停止的位置开始执行</a:t>
            </a:r>
          </a:p>
          <a:p>
            <a:pPr defTabSz="0"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normal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动画第二次直接跳到</a:t>
            </a: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0%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的状态开始执行</a:t>
            </a:r>
          </a:p>
          <a:p>
            <a:pPr indent="-457200" defTabSz="0" eaLnBrk="0" hangingPunct="0">
              <a:spcBef>
                <a:spcPct val="20000"/>
              </a:spcBef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endParaRPr lang="en-US" altLang="zh-CN" sz="2000" kern="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indent="-457200" defTabSz="0" eaLnBrk="0" hangingPunct="0">
              <a:spcBef>
                <a:spcPct val="20000"/>
              </a:spcBef>
              <a:defRPr/>
            </a:pPr>
            <a:r>
              <a:rPr lang="en-US" altLang="zh-CN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		      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-play-state 播放状态</a:t>
            </a:r>
          </a:p>
          <a:p>
            <a:pPr defTabSz="0" eaLnBrk="0" hangingPunct="0">
              <a:spcBef>
                <a:spcPct val="20000"/>
              </a:spcBef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running 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播放 和paused 暂停 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defTabSz="0" eaLnBrk="0" hangingPunct="0">
              <a:spcBef>
                <a:spcPct val="20000"/>
              </a:spcBef>
              <a:defRPr/>
            </a:pPr>
            <a:endParaRPr lang="zh-CN" altLang="en-US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5860" y="1418897"/>
            <a:ext cx="50167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indent="-341313" defTabSz="0" eaLnBrk="0" hangingPunct="0">
              <a:spcBef>
                <a:spcPct val="20000"/>
              </a:spcBef>
              <a:buFont typeface="Wingdings" pitchFamily="2" charset="2"/>
              <a:buChar char="l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animation-timing-function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动画运动形式</a:t>
            </a:r>
          </a:p>
          <a:p>
            <a:pPr marL="741363" lvl="1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linear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匀速。</a:t>
            </a:r>
          </a:p>
          <a:p>
            <a:pPr marL="741363" lvl="1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ease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缓冲。</a:t>
            </a:r>
          </a:p>
          <a:p>
            <a:pPr marL="741363" lvl="1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ease-in	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由慢到快。</a:t>
            </a:r>
          </a:p>
          <a:p>
            <a:pPr marL="741363" lvl="1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ease-out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由快到慢。</a:t>
            </a:r>
          </a:p>
          <a:p>
            <a:pPr marL="741363" lvl="1" indent="-284163" defTabSz="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ease-in-out</a:t>
            </a:r>
            <a:r>
              <a:rPr lang="zh-CN" altLang="en-US" sz="20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由慢到快再到慢。</a:t>
            </a:r>
            <a:endParaRPr lang="en-US" altLang="zh-CN" sz="20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2800" dirty="0"/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1662" y="3047562"/>
            <a:ext cx="6270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solidFill>
                  <a:schemeClr val="bg1"/>
                </a:solidFill>
              </a:rPr>
              <a:t>指定在每个间隔的起点或是终点发生阶跃变化，默认为 </a:t>
            </a:r>
            <a:r>
              <a:rPr lang="zh-CN" altLang="zh-CN" dirty="0">
                <a:solidFill>
                  <a:schemeClr val="bg1"/>
                </a:solidFill>
                <a:latin typeface="Arial Unicode MS" panose="020B0604020202020204" pitchFamily="34" charset="-122"/>
              </a:rPr>
              <a:t>end</a:t>
            </a:r>
            <a:r>
              <a:rPr lang="zh-CN" altLang="zh-CN" sz="600" dirty="0">
                <a:solidFill>
                  <a:schemeClr val="bg1"/>
                </a:solidFill>
              </a:rPr>
              <a:t>。 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01662" y="1891863"/>
            <a:ext cx="57562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chemeClr val="bg1"/>
                </a:solidFill>
                <a:latin typeface="Arial Unicode MS" panose="020B0604020202020204" pitchFamily="34" charset="-122"/>
              </a:rPr>
              <a:t>step-start</a:t>
            </a:r>
            <a:r>
              <a:rPr lang="zh-CN" altLang="zh-CN" sz="1200" b="1" dirty="0">
                <a:solidFill>
                  <a:schemeClr val="bg1"/>
                </a:solidFill>
              </a:rPr>
              <a:t> </a:t>
            </a:r>
            <a:r>
              <a:rPr lang="zh-CN" altLang="zh-CN" sz="1200" dirty="0">
                <a:solidFill>
                  <a:schemeClr val="bg1"/>
                </a:solidFill>
              </a:rPr>
              <a:t>动画分成10步，动画执行时为开始左侧端点的部分为开始。</a:t>
            </a:r>
            <a:br>
              <a:rPr lang="zh-CN" altLang="zh-CN" sz="1200" dirty="0">
                <a:solidFill>
                  <a:schemeClr val="bg1"/>
                </a:solidFill>
              </a:rPr>
            </a:b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</a:rPr>
              <a:t>step-end</a:t>
            </a:r>
            <a:r>
              <a:rPr lang="zh-CN" altLang="zh-CN" sz="1200" dirty="0">
                <a:solidFill>
                  <a:schemeClr val="bg1"/>
                </a:solidFill>
              </a:rPr>
              <a:t> 动画分成10步，动画执行时以结尾端点为开始，默认值为 </a:t>
            </a:r>
            <a:r>
              <a:rPr lang="zh-CN" altLang="zh-CN" sz="2000" dirty="0">
                <a:solidFill>
                  <a:schemeClr val="bg1"/>
                </a:solidFill>
                <a:latin typeface="Arial Unicode MS" panose="020B0604020202020204" pitchFamily="34" charset="-122"/>
              </a:rPr>
              <a:t>end</a:t>
            </a:r>
            <a:r>
              <a:rPr lang="zh-CN" altLang="zh-CN" sz="1200" dirty="0">
                <a:solidFill>
                  <a:schemeClr val="bg1"/>
                </a:solidFill>
              </a:rPr>
              <a:t>。 </a:t>
            </a:r>
            <a:endParaRPr lang="zh-CN" altLang="zh-C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渐变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9" y="1632858"/>
            <a:ext cx="82486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9" y="4624089"/>
            <a:ext cx="7953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1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渐变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5946" y="2115093"/>
            <a:ext cx="106664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第一个参数省略时，默认为“180deg”，等同于“to bottom”。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</a:rPr>
              <a:t>第二个和第三个参数，</a:t>
            </a:r>
            <a:r>
              <a:rPr lang="zh-CN" altLang="zh-CN" sz="2400" b="1" dirty="0">
                <a:solidFill>
                  <a:schemeClr val="bg1"/>
                </a:solidFill>
              </a:rPr>
              <a:t>表示颜色的起始点和结束点</a:t>
            </a:r>
            <a:r>
              <a:rPr lang="zh-CN" altLang="zh-CN" sz="2400" dirty="0">
                <a:solidFill>
                  <a:schemeClr val="bg1"/>
                </a:solidFill>
              </a:rPr>
              <a:t>，可以有多个颜色值。</a:t>
            </a:r>
            <a:endParaRPr lang="zh-CN" altLang="zh-CN" sz="2400" dirty="0">
              <a:solidFill>
                <a:schemeClr val="bg1"/>
              </a:solidFill>
              <a:latin typeface="Arial Unicode MS" panose="020B0604020202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bg1"/>
                </a:solidFill>
                <a:latin typeface="Arial Unicode MS" panose="020B0604020202020204" pitchFamily="34" charset="-122"/>
              </a:rPr>
              <a:t>background-image:linear-gradient(to left, red, orange,yellow,green,blue,indigo,violet);</a:t>
            </a:r>
            <a:r>
              <a:rPr lang="zh-CN" altLang="zh-CN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1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渐变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84343" y="1632858"/>
            <a:ext cx="1067977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</a:rPr>
              <a:t>使用透明度（</a:t>
            </a:r>
            <a:r>
              <a:rPr lang="en-US" altLang="zh-CN" b="1" dirty="0">
                <a:solidFill>
                  <a:schemeClr val="bg1"/>
                </a:solidFill>
              </a:rPr>
              <a:t>Transparency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CSS3 </a:t>
            </a:r>
            <a:r>
              <a:rPr lang="zh-CN" altLang="en-US" dirty="0">
                <a:solidFill>
                  <a:schemeClr val="bg1"/>
                </a:solidFill>
              </a:rPr>
              <a:t>渐变也支持透明度（</a:t>
            </a:r>
            <a:r>
              <a:rPr lang="en-US" altLang="zh-CN" dirty="0">
                <a:solidFill>
                  <a:schemeClr val="bg1"/>
                </a:solidFill>
              </a:rPr>
              <a:t>transparency</a:t>
            </a:r>
            <a:r>
              <a:rPr lang="zh-CN" altLang="en-US" dirty="0">
                <a:solidFill>
                  <a:schemeClr val="bg1"/>
                </a:solidFill>
              </a:rPr>
              <a:t>），可用于创建减弱变淡的效果。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为了添加透明度，我们使用 </a:t>
            </a:r>
            <a:r>
              <a:rPr lang="en-US" altLang="zh-CN" dirty="0" err="1">
                <a:solidFill>
                  <a:schemeClr val="bg1"/>
                </a:solidFill>
              </a:rPr>
              <a:t>rgba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来定义颜色结点。</a:t>
            </a:r>
            <a:r>
              <a:rPr lang="en-US" altLang="zh-CN" dirty="0" err="1">
                <a:solidFill>
                  <a:schemeClr val="bg1"/>
                </a:solidFill>
              </a:rPr>
              <a:t>rgba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zh-CN" altLang="en-US" dirty="0">
                <a:solidFill>
                  <a:schemeClr val="bg1"/>
                </a:solidFill>
              </a:rPr>
              <a:t>中的最后一个参数可以是从 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到 </a:t>
            </a:r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zh-CN" altLang="en-US" dirty="0">
                <a:solidFill>
                  <a:schemeClr val="bg1"/>
                </a:solidFill>
              </a:rPr>
              <a:t>的值，它定义了颜色的透明度：</a:t>
            </a:r>
            <a:r>
              <a:rPr lang="en-US" altLang="zh-CN" dirty="0">
                <a:solidFill>
                  <a:schemeClr val="bg1"/>
                </a:solidFill>
              </a:rPr>
              <a:t>0 </a:t>
            </a:r>
            <a:r>
              <a:rPr lang="zh-CN" altLang="en-US" dirty="0">
                <a:solidFill>
                  <a:schemeClr val="bg1"/>
                </a:solidFill>
              </a:rPr>
              <a:t>表示完全透明，</a:t>
            </a:r>
            <a:r>
              <a:rPr lang="en-US" altLang="zh-CN" dirty="0">
                <a:solidFill>
                  <a:schemeClr val="bg1"/>
                </a:solidFill>
              </a:rPr>
              <a:t>1 </a:t>
            </a:r>
            <a:r>
              <a:rPr lang="zh-CN" altLang="en-US" dirty="0">
                <a:solidFill>
                  <a:schemeClr val="bg1"/>
                </a:solidFill>
              </a:rPr>
              <a:t>表示完全不透明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74" y="3807072"/>
            <a:ext cx="84963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8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166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渐变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874073" y="1624291"/>
            <a:ext cx="691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repeating-linear-gradient() </a:t>
            </a:r>
            <a:r>
              <a:rPr lang="zh-CN" altLang="en-US" dirty="0">
                <a:solidFill>
                  <a:schemeClr val="bg1"/>
                </a:solidFill>
              </a:rPr>
              <a:t>函数用于重复线性渐变：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4073" y="2274237"/>
            <a:ext cx="100091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#grad {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background: -</a:t>
            </a:r>
            <a:r>
              <a:rPr lang="en-US" altLang="zh-CN" dirty="0" err="1">
                <a:solidFill>
                  <a:schemeClr val="bg1"/>
                </a:solidFill>
              </a:rPr>
              <a:t>webkit</a:t>
            </a:r>
            <a:r>
              <a:rPr lang="en-US" altLang="zh-CN" dirty="0">
                <a:solidFill>
                  <a:schemeClr val="bg1"/>
                </a:solidFill>
              </a:rPr>
              <a:t>-repeating-linear-gradient(red, yellow 10%, green 20%);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background: -o-repeating-linear-gradient(red, yellow 10%, green 20%);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background: -</a:t>
            </a:r>
            <a:r>
              <a:rPr lang="en-US" altLang="zh-CN" dirty="0" err="1">
                <a:solidFill>
                  <a:schemeClr val="bg1"/>
                </a:solidFill>
              </a:rPr>
              <a:t>moz</a:t>
            </a:r>
            <a:r>
              <a:rPr lang="en-US" altLang="zh-CN" dirty="0">
                <a:solidFill>
                  <a:schemeClr val="bg1"/>
                </a:solidFill>
              </a:rPr>
              <a:t>-repeating-linear-gradient(red, yellow 10%, green 20%); 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/* </a:t>
            </a:r>
            <a:r>
              <a:rPr lang="zh-CN" altLang="en-US" dirty="0">
                <a:solidFill>
                  <a:schemeClr val="bg1"/>
                </a:solidFill>
              </a:rPr>
              <a:t>标准的语法 *</a:t>
            </a:r>
            <a:r>
              <a:rPr lang="en-US" altLang="zh-CN" dirty="0">
                <a:solidFill>
                  <a:schemeClr val="bg1"/>
                </a:solidFill>
              </a:rPr>
              <a:t>/ background: repeating-linear-gradient(red, yellow 10%, green 20%);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074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42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径向渐变</a:t>
            </a:r>
            <a:r>
              <a:rPr lang="en-US" altLang="zh-CN" sz="2800" b="1" dirty="0">
                <a:solidFill>
                  <a:schemeClr val="bg1"/>
                </a:solidFill>
              </a:rPr>
              <a:t>(radial)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74073" y="5884114"/>
            <a:ext cx="561498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dirty="0">
                <a:solidFill>
                  <a:schemeClr val="bg1"/>
                </a:solidFill>
              </a:rPr>
              <a:t>http://www.colorzilla.com/gradient-editor/</a:t>
            </a:r>
            <a:br>
              <a:rPr lang="zh-CN" altLang="zh-CN" dirty="0">
                <a:solidFill>
                  <a:schemeClr val="bg1"/>
                </a:solidFill>
              </a:rPr>
            </a:b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2" y="1664406"/>
            <a:ext cx="4476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646382" y="3661135"/>
            <a:ext cx="34417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渐变的形状是 </a:t>
            </a:r>
            <a:r>
              <a:rPr lang="en-US" altLang="zh-CN" dirty="0">
                <a:solidFill>
                  <a:schemeClr val="bg1"/>
                </a:solidFill>
              </a:rPr>
              <a:t>ellipse</a:t>
            </a:r>
            <a:r>
              <a:rPr lang="zh-CN" altLang="en-US" dirty="0">
                <a:solidFill>
                  <a:schemeClr val="bg1"/>
                </a:solidFill>
              </a:rPr>
              <a:t>（表示椭圆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        circle    </a:t>
            </a:r>
            <a:r>
              <a:rPr lang="en-US" altLang="zh-CN" dirty="0" smtClean="0">
                <a:solidFill>
                  <a:schemeClr val="bg1"/>
                </a:solidFill>
              </a:rPr>
              <a:t>（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813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IE浏览器实现渐变只能使用IE自己的滤镜去实现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788847" y="2002929"/>
            <a:ext cx="10415965" cy="383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filter</a:t>
            </a:r>
            <a:r>
              <a:rPr lang="zh-CN" altLang="en-US" sz="2400" dirty="0">
                <a:solidFill>
                  <a:schemeClr val="bg1"/>
                </a:solidFill>
              </a:rPr>
              <a:t>:progid:DXImageTransform.Microsoft.gradient(startColorstr=＃00ffff,endColorstr=＃9fffff,grandientType=1);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	第一个参数：渐变起始位置的颜色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	第二个参数：渐变终止位置的颜色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	第三个参数：渐变的类型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		0 代表竖向渐变        1  代表横向渐变</a:t>
            </a:r>
          </a:p>
        </p:txBody>
      </p:sp>
    </p:spTree>
    <p:extLst>
      <p:ext uri="{BB962C8B-B14F-4D97-AF65-F5344CB8AC3E}">
        <p14:creationId xmlns:p14="http://schemas.microsoft.com/office/powerpoint/2010/main" val="12255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2315</Words>
  <Application>Microsoft Office PowerPoint</Application>
  <PresentationFormat>宽屏</PresentationFormat>
  <Paragraphs>420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Arial Unicode MS</vt:lpstr>
      <vt:lpstr>宋体</vt:lpstr>
      <vt:lpstr>微软雅黑</vt:lpstr>
      <vt:lpstr>Arial</vt:lpstr>
      <vt:lpstr>Calibri</vt:lpstr>
      <vt:lpstr>Calibri Light</vt:lpstr>
      <vt:lpstr>Consolas</vt:lpstr>
      <vt:lpstr>Lucida Console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SkyUser</cp:lastModifiedBy>
  <cp:revision>107</cp:revision>
  <dcterms:created xsi:type="dcterms:W3CDTF">2015-08-05T01:47:03Z</dcterms:created>
  <dcterms:modified xsi:type="dcterms:W3CDTF">2018-05-04T08:48:19Z</dcterms:modified>
</cp:coreProperties>
</file>