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35"/>
  </p:notesMasterIdLst>
  <p:sldIdLst>
    <p:sldId id="290" r:id="rId2"/>
    <p:sldId id="292" r:id="rId3"/>
    <p:sldId id="291" r:id="rId4"/>
    <p:sldId id="347" r:id="rId5"/>
    <p:sldId id="348" r:id="rId6"/>
    <p:sldId id="349" r:id="rId7"/>
    <p:sldId id="346" r:id="rId8"/>
    <p:sldId id="350" r:id="rId9"/>
    <p:sldId id="351" r:id="rId10"/>
    <p:sldId id="352" r:id="rId11"/>
    <p:sldId id="353" r:id="rId12"/>
    <p:sldId id="354" r:id="rId13"/>
    <p:sldId id="355" r:id="rId14"/>
    <p:sldId id="356" r:id="rId15"/>
    <p:sldId id="357" r:id="rId16"/>
    <p:sldId id="358" r:id="rId17"/>
    <p:sldId id="359" r:id="rId18"/>
    <p:sldId id="360" r:id="rId19"/>
    <p:sldId id="345" r:id="rId20"/>
    <p:sldId id="329" r:id="rId21"/>
    <p:sldId id="330" r:id="rId22"/>
    <p:sldId id="331" r:id="rId23"/>
    <p:sldId id="332" r:id="rId24"/>
    <p:sldId id="334" r:id="rId25"/>
    <p:sldId id="343" r:id="rId26"/>
    <p:sldId id="337" r:id="rId27"/>
    <p:sldId id="336" r:id="rId28"/>
    <p:sldId id="333" r:id="rId29"/>
    <p:sldId id="344" r:id="rId30"/>
    <p:sldId id="335" r:id="rId31"/>
    <p:sldId id="341" r:id="rId32"/>
    <p:sldId id="342" r:id="rId33"/>
    <p:sldId id="29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2607" autoAdjust="0"/>
  </p:normalViewPr>
  <p:slideViewPr>
    <p:cSldViewPr snapToGrid="0">
      <p:cViewPr varScale="1">
        <p:scale>
          <a:sx n="51" d="100"/>
          <a:sy n="51" d="100"/>
        </p:scale>
        <p:origin x="547" y="43"/>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8484C-3A3C-4589-8092-C56D39D6F1F0}" type="datetimeFigureOut">
              <a:rPr lang="zh-CN" altLang="en-US" smtClean="0"/>
              <a:t>2018/4/28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63C50-608D-49CE-A325-6B51764A7981}" type="slidenum">
              <a:rPr lang="zh-CN" altLang="en-US" smtClean="0"/>
              <a:t>‹#›</a:t>
            </a:fld>
            <a:endParaRPr lang="zh-CN" altLang="en-US"/>
          </a:p>
        </p:txBody>
      </p:sp>
    </p:spTree>
    <p:extLst>
      <p:ext uri="{BB962C8B-B14F-4D97-AF65-F5344CB8AC3E}">
        <p14:creationId xmlns:p14="http://schemas.microsoft.com/office/powerpoint/2010/main" val="207327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说明文本</a:t>
            </a:r>
            <a:endParaRPr lang="zh-CN" altLang="en-US"/>
          </a:p>
        </p:txBody>
      </p:sp>
      <p:sp>
        <p:nvSpPr>
          <p:cNvPr id="4" name="灯片编号占位符 3"/>
          <p:cNvSpPr>
            <a:spLocks noGrp="1"/>
          </p:cNvSpPr>
          <p:nvPr>
            <p:ph type="sldNum" sz="quarter" idx="10"/>
          </p:nvPr>
        </p:nvSpPr>
        <p:spPr/>
        <p:txBody>
          <a:bodyPr/>
          <a:lstStyle/>
          <a:p>
            <a:fld id="{D2C63C50-608D-49CE-A325-6B51764A7981}" type="slidenum">
              <a:rPr lang="zh-CN" altLang="en-US" smtClean="0"/>
              <a:t>2</a:t>
            </a:fld>
            <a:endParaRPr lang="zh-CN" altLang="en-US"/>
          </a:p>
        </p:txBody>
      </p:sp>
    </p:spTree>
    <p:extLst>
      <p:ext uri="{BB962C8B-B14F-4D97-AF65-F5344CB8AC3E}">
        <p14:creationId xmlns:p14="http://schemas.microsoft.com/office/powerpoint/2010/main" val="127695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C63C50-608D-49CE-A325-6B51764A7981}" type="slidenum">
              <a:rPr lang="zh-CN" altLang="en-US" smtClean="0"/>
              <a:t>22</a:t>
            </a:fld>
            <a:endParaRPr lang="zh-CN" altLang="en-US"/>
          </a:p>
        </p:txBody>
      </p:sp>
    </p:spTree>
    <p:extLst>
      <p:ext uri="{BB962C8B-B14F-4D97-AF65-F5344CB8AC3E}">
        <p14:creationId xmlns:p14="http://schemas.microsoft.com/office/powerpoint/2010/main" val="321126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7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64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98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4773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9297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0667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2995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806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17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261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74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8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C4FA-AED3-4AAD-92D1-15195BC0C381}" type="datetimeFigureOut">
              <a:rPr lang="zh-CN" altLang="en-US" smtClean="0"/>
              <a:t>2018/4/28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3A9372-1563-4F81-8838-C08274AC65B0}" type="slidenum">
              <a:rPr lang="zh-CN" altLang="en-US" smtClean="0"/>
              <a:t>‹#›</a:t>
            </a:fld>
            <a:endParaRPr lang="zh-CN" altLang="en-US"/>
          </a:p>
        </p:txBody>
      </p:sp>
    </p:spTree>
    <p:extLst>
      <p:ext uri="{BB962C8B-B14F-4D97-AF65-F5344CB8AC3E}">
        <p14:creationId xmlns:p14="http://schemas.microsoft.com/office/powerpoint/2010/main" val="44828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86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32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63220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650" r:id="rId16"/>
    <p:sldLayoutId id="2147483654" r:id="rId17"/>
    <p:sldLayoutId id="2147483657" r:id="rId18"/>
    <p:sldLayoutId id="2147483651" r:id="rId19"/>
    <p:sldLayoutId id="2147483652" r:id="rId20"/>
    <p:sldLayoutId id="214748365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10395284" y="1564107"/>
            <a:ext cx="978153" cy="646331"/>
          </a:xfrm>
          <a:prstGeom prst="rect">
            <a:avLst/>
          </a:prstGeom>
          <a:noFill/>
        </p:spPr>
        <p:txBody>
          <a:bodyPr wrap="none" rtlCol="0">
            <a:spAutoFit/>
          </a:bodyPr>
          <a:lstStyle/>
          <a:p>
            <a:r>
              <a:rPr lang="en-US" altLang="zh-CN" sz="3600" b="1" dirty="0" smtClean="0">
                <a:solidFill>
                  <a:schemeClr val="bg1"/>
                </a:solidFill>
              </a:rPr>
              <a:t>flex</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269449" y="597939"/>
            <a:ext cx="10679616" cy="640445"/>
          </a:xfrm>
          <a:prstGeom prst="rect">
            <a:avLst/>
          </a:prstGeom>
        </p:spPr>
        <p:txBody>
          <a:bodyPr>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align-items</a:t>
            </a:r>
            <a:r>
              <a:rPr lang="zh-CN" altLang="en-US" dirty="0" smtClean="0">
                <a:solidFill>
                  <a:schemeClr val="bg1"/>
                </a:solidFill>
              </a:rPr>
              <a:t>属性定义项目在交叉轴上如何对齐</a:t>
            </a:r>
            <a:endParaRPr lang="zh-CN" altLang="en-US" dirty="0">
              <a:solidFill>
                <a:schemeClr val="bg1"/>
              </a:solidFill>
            </a:endParaRPr>
          </a:p>
        </p:txBody>
      </p:sp>
      <p:sp>
        <p:nvSpPr>
          <p:cNvPr id="7" name="内容占位符 2"/>
          <p:cNvSpPr txBox="1">
            <a:spLocks/>
          </p:cNvSpPr>
          <p:nvPr/>
        </p:nvSpPr>
        <p:spPr>
          <a:xfrm>
            <a:off x="5144326" y="1706213"/>
            <a:ext cx="7047673" cy="316559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bg1"/>
                </a:solidFill>
              </a:rPr>
              <a:t>.box{</a:t>
            </a:r>
          </a:p>
          <a:p>
            <a:pPr marL="457200" lvl="1" indent="0">
              <a:buFont typeface="Wingdings 3" charset="2"/>
              <a:buNone/>
            </a:pPr>
            <a:r>
              <a:rPr lang="en-US" altLang="zh-CN" sz="2400" dirty="0" err="1" smtClean="0">
                <a:solidFill>
                  <a:schemeClr val="bg1"/>
                </a:solidFill>
              </a:rPr>
              <a:t>align-items:flex-start</a:t>
            </a:r>
            <a:r>
              <a:rPr lang="en-US" altLang="zh-CN" sz="2400" dirty="0" smtClean="0">
                <a:solidFill>
                  <a:schemeClr val="bg1"/>
                </a:solidFill>
              </a:rPr>
              <a:t> | flex-end | center | </a:t>
            </a:r>
          </a:p>
          <a:p>
            <a:pPr marL="457200" lvl="1" indent="0">
              <a:buFont typeface="Wingdings 3" charset="2"/>
              <a:buNone/>
            </a:pPr>
            <a:r>
              <a:rPr lang="en-US" altLang="zh-CN" sz="2400" dirty="0" smtClean="0">
                <a:solidFill>
                  <a:schemeClr val="bg1"/>
                </a:solidFill>
              </a:rPr>
              <a:t>baseline |stretch;</a:t>
            </a:r>
          </a:p>
          <a:p>
            <a:pPr marL="457200" lvl="1" indent="0">
              <a:buFont typeface="Wingdings 3" charset="2"/>
              <a:buNone/>
            </a:pPr>
            <a:r>
              <a:rPr lang="en-US" altLang="zh-CN" sz="2400" dirty="0" smtClean="0">
                <a:solidFill>
                  <a:schemeClr val="bg1"/>
                </a:solidFill>
              </a:rPr>
              <a:t>}</a:t>
            </a:r>
          </a:p>
          <a:p>
            <a:pPr marL="457200" lvl="1" indent="0">
              <a:buFont typeface="Wingdings 3" charset="2"/>
              <a:buNone/>
            </a:pPr>
            <a:endParaRPr lang="zh-CN" altLang="en-US" sz="2400" dirty="0">
              <a:solidFill>
                <a:schemeClr val="bg1"/>
              </a:solidFill>
            </a:endParaRPr>
          </a:p>
        </p:txBody>
      </p:sp>
      <p:pic>
        <p:nvPicPr>
          <p:cNvPr id="8" name="图片 7"/>
          <p:cNvPicPr>
            <a:picLocks noChangeAspect="1"/>
          </p:cNvPicPr>
          <p:nvPr/>
        </p:nvPicPr>
        <p:blipFill>
          <a:blip r:embed="rId3"/>
          <a:stretch>
            <a:fillRect/>
          </a:stretch>
        </p:blipFill>
        <p:spPr>
          <a:xfrm>
            <a:off x="269449" y="1538123"/>
            <a:ext cx="4324350" cy="5200650"/>
          </a:xfrm>
          <a:prstGeom prst="rect">
            <a:avLst/>
          </a:prstGeom>
        </p:spPr>
      </p:pic>
    </p:spTree>
    <p:extLst>
      <p:ext uri="{BB962C8B-B14F-4D97-AF65-F5344CB8AC3E}">
        <p14:creationId xmlns:p14="http://schemas.microsoft.com/office/powerpoint/2010/main" val="25261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pic>
        <p:nvPicPr>
          <p:cNvPr id="9" name="Picture 2" descr="http://www.ruanyifeng.com/blogimg/asset/2015/bg2015071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42" y="3241689"/>
            <a:ext cx="6360368" cy="3338552"/>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p:cNvSpPr txBox="1">
            <a:spLocks/>
          </p:cNvSpPr>
          <p:nvPr/>
        </p:nvSpPr>
        <p:spPr>
          <a:xfrm>
            <a:off x="550100" y="610973"/>
            <a:ext cx="8911687" cy="59246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align-self</a:t>
            </a:r>
            <a:r>
              <a:rPr lang="zh-CN" altLang="en-US" dirty="0" smtClean="0">
                <a:solidFill>
                  <a:schemeClr val="bg1"/>
                </a:solidFill>
              </a:rPr>
              <a:t>属性</a:t>
            </a:r>
            <a:br>
              <a:rPr lang="zh-CN" altLang="en-US" dirty="0" smtClean="0">
                <a:solidFill>
                  <a:schemeClr val="bg1"/>
                </a:solidFill>
              </a:rPr>
            </a:br>
            <a:endParaRPr lang="zh-CN" altLang="en-US" dirty="0">
              <a:solidFill>
                <a:schemeClr val="bg1"/>
              </a:solidFill>
            </a:endParaRPr>
          </a:p>
        </p:txBody>
      </p:sp>
      <p:sp>
        <p:nvSpPr>
          <p:cNvPr id="11" name="内容占位符 2"/>
          <p:cNvSpPr txBox="1">
            <a:spLocks/>
          </p:cNvSpPr>
          <p:nvPr/>
        </p:nvSpPr>
        <p:spPr>
          <a:xfrm>
            <a:off x="382479" y="1481193"/>
            <a:ext cx="11427041" cy="16620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000" dirty="0" smtClean="0">
                <a:solidFill>
                  <a:schemeClr val="bg1"/>
                </a:solidFill>
              </a:rPr>
              <a:t>align-self</a:t>
            </a:r>
            <a:r>
              <a:rPr lang="zh-CN" altLang="en-US" sz="2000" dirty="0" smtClean="0">
                <a:solidFill>
                  <a:schemeClr val="bg1"/>
                </a:solidFill>
              </a:rPr>
              <a:t>属性允许单个项目有与其他项目不一样的对齐方式，可覆盖</a:t>
            </a:r>
            <a:r>
              <a:rPr lang="en-US" altLang="zh-CN" sz="2000" dirty="0" smtClean="0">
                <a:solidFill>
                  <a:schemeClr val="bg1"/>
                </a:solidFill>
              </a:rPr>
              <a:t>align-items</a:t>
            </a:r>
            <a:r>
              <a:rPr lang="zh-CN" altLang="en-US" sz="2000" dirty="0" smtClean="0">
                <a:solidFill>
                  <a:schemeClr val="bg1"/>
                </a:solidFill>
              </a:rPr>
              <a:t>属性。默认值为</a:t>
            </a:r>
            <a:r>
              <a:rPr lang="en-US" altLang="zh-CN" sz="2000" dirty="0" smtClean="0">
                <a:solidFill>
                  <a:schemeClr val="bg1"/>
                </a:solidFill>
              </a:rPr>
              <a:t>auto</a:t>
            </a:r>
            <a:r>
              <a:rPr lang="zh-CN" altLang="en-US" sz="2000" dirty="0" smtClean="0">
                <a:solidFill>
                  <a:schemeClr val="bg1"/>
                </a:solidFill>
              </a:rPr>
              <a:t>，表示继承父元素的</a:t>
            </a:r>
            <a:r>
              <a:rPr lang="en-US" altLang="zh-CN" sz="2000" dirty="0" smtClean="0">
                <a:solidFill>
                  <a:schemeClr val="bg1"/>
                </a:solidFill>
              </a:rPr>
              <a:t>align-items</a:t>
            </a:r>
            <a:r>
              <a:rPr lang="zh-CN" altLang="en-US" sz="2000" dirty="0" smtClean="0">
                <a:solidFill>
                  <a:schemeClr val="bg1"/>
                </a:solidFill>
              </a:rPr>
              <a:t>属性，如果没有父元素，则等同于</a:t>
            </a:r>
            <a:r>
              <a:rPr lang="en-US" altLang="zh-CN" sz="2000" dirty="0" smtClean="0">
                <a:solidFill>
                  <a:schemeClr val="bg1"/>
                </a:solidFill>
              </a:rPr>
              <a:t>stretch</a:t>
            </a:r>
            <a:r>
              <a:rPr lang="zh-CN" altLang="en-US" sz="2000" dirty="0" smtClean="0">
                <a:solidFill>
                  <a:schemeClr val="bg1"/>
                </a:solidFill>
              </a:rPr>
              <a:t>。</a:t>
            </a:r>
          </a:p>
          <a:p>
            <a:pPr>
              <a:lnSpc>
                <a:spcPct val="150000"/>
              </a:lnSpc>
            </a:pPr>
            <a:r>
              <a:rPr lang="en-US" altLang="zh-CN" sz="2000" dirty="0" smtClean="0">
                <a:solidFill>
                  <a:schemeClr val="bg1"/>
                </a:solidFill>
              </a:rPr>
              <a:t>.item {  align-self: auto | flex-start | flex-end | center | baseline | stretch;  }</a:t>
            </a:r>
            <a:endParaRPr lang="zh-CN" altLang="en-US" sz="2000" dirty="0">
              <a:solidFill>
                <a:schemeClr val="bg1"/>
              </a:solidFill>
            </a:endParaRPr>
          </a:p>
        </p:txBody>
      </p:sp>
    </p:spTree>
    <p:extLst>
      <p:ext uri="{BB962C8B-B14F-4D97-AF65-F5344CB8AC3E}">
        <p14:creationId xmlns:p14="http://schemas.microsoft.com/office/powerpoint/2010/main" val="951703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2592925" y="624110"/>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solidFill>
                  <a:schemeClr val="bg1"/>
                </a:solidFill>
              </a:rPr>
              <a:t>order</a:t>
            </a:r>
            <a:r>
              <a:rPr lang="zh-CN" altLang="en-US" smtClean="0">
                <a:solidFill>
                  <a:schemeClr val="bg1"/>
                </a:solidFill>
              </a:rPr>
              <a:t/>
            </a:r>
            <a:br>
              <a:rPr lang="zh-CN" altLang="en-US" smtClean="0">
                <a:solidFill>
                  <a:schemeClr val="bg1"/>
                </a:solidFill>
              </a:rPr>
            </a:br>
            <a:endParaRPr lang="zh-CN" altLang="en-US" dirty="0">
              <a:solidFill>
                <a:schemeClr val="bg1"/>
              </a:solidFill>
            </a:endParaRPr>
          </a:p>
        </p:txBody>
      </p:sp>
      <p:sp>
        <p:nvSpPr>
          <p:cNvPr id="7" name="内容占位符 2"/>
          <p:cNvSpPr txBox="1">
            <a:spLocks/>
          </p:cNvSpPr>
          <p:nvPr/>
        </p:nvSpPr>
        <p:spPr>
          <a:xfrm>
            <a:off x="2528917" y="1584960"/>
            <a:ext cx="7639211" cy="63703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smtClean="0">
                <a:solidFill>
                  <a:schemeClr val="bg1"/>
                </a:solidFill>
              </a:rPr>
              <a:t>属性定义项目的排列顺序。数值越小，排列越靠前，默认为</a:t>
            </a:r>
            <a:r>
              <a:rPr lang="en-US" altLang="zh-CN" sz="2000" smtClean="0">
                <a:solidFill>
                  <a:schemeClr val="bg1"/>
                </a:solidFill>
              </a:rPr>
              <a:t>0</a:t>
            </a:r>
            <a:r>
              <a:rPr lang="zh-CN" altLang="en-US" sz="2000" smtClean="0">
                <a:solidFill>
                  <a:schemeClr val="bg1"/>
                </a:solidFill>
              </a:rPr>
              <a:t>。</a:t>
            </a:r>
            <a:endParaRPr lang="zh-CN" altLang="en-US" sz="2000" dirty="0">
              <a:solidFill>
                <a:schemeClr val="bg1"/>
              </a:solidFill>
            </a:endParaRPr>
          </a:p>
        </p:txBody>
      </p:sp>
      <p:pic>
        <p:nvPicPr>
          <p:cNvPr id="8" name="Picture 2" descr="http://www.ruanyifeng.com/blogimg/asset/2015/bg20150710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 y="2286000"/>
            <a:ext cx="7153275" cy="4572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833360" y="2792698"/>
            <a:ext cx="3560064" cy="1200329"/>
          </a:xfrm>
          <a:prstGeom prst="rect">
            <a:avLst/>
          </a:prstGeom>
        </p:spPr>
        <p:txBody>
          <a:bodyPr wrap="square">
            <a:spAutoFit/>
          </a:bodyPr>
          <a:lstStyle/>
          <a:p>
            <a:r>
              <a:rPr lang="en-US" altLang="zh-CN" sz="2400" dirty="0">
                <a:solidFill>
                  <a:schemeClr val="bg1"/>
                </a:solidFill>
              </a:rPr>
              <a:t>.item {</a:t>
            </a:r>
          </a:p>
          <a:p>
            <a:r>
              <a:rPr lang="en-US" altLang="zh-CN" sz="2400" dirty="0">
                <a:solidFill>
                  <a:schemeClr val="bg1"/>
                </a:solidFill>
              </a:rPr>
              <a:t>  order: </a:t>
            </a:r>
            <a:r>
              <a:rPr lang="en-US" altLang="zh-CN" sz="2400" dirty="0" smtClean="0">
                <a:solidFill>
                  <a:schemeClr val="bg1"/>
                </a:solidFill>
              </a:rPr>
              <a:t>&lt;</a:t>
            </a:r>
            <a:r>
              <a:rPr lang="en-US" altLang="zh-CN" sz="2400" dirty="0" err="1" smtClean="0">
                <a:solidFill>
                  <a:schemeClr val="bg1"/>
                </a:solidFill>
              </a:rPr>
              <a:t>num</a:t>
            </a:r>
            <a:r>
              <a:rPr lang="en-US" altLang="zh-CN" sz="2400" dirty="0" smtClean="0">
                <a:solidFill>
                  <a:schemeClr val="bg1"/>
                </a:solidFill>
              </a:rPr>
              <a:t>&gt;;</a:t>
            </a:r>
            <a:endParaRPr lang="en-US" altLang="zh-CN" sz="2400" dirty="0">
              <a:solidFill>
                <a:schemeClr val="bg1"/>
              </a:solidFill>
            </a:endParaRPr>
          </a:p>
          <a:p>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450209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flex-grow</a:t>
            </a:r>
            <a:r>
              <a:rPr lang="zh-CN" altLang="en-US" dirty="0" smtClean="0">
                <a:solidFill>
                  <a:schemeClr val="bg1"/>
                </a:solidFill>
              </a:rPr>
              <a:t>属性</a:t>
            </a:r>
            <a:br>
              <a:rPr lang="zh-CN" altLang="en-US" dirty="0" smtClean="0">
                <a:solidFill>
                  <a:schemeClr val="bg1"/>
                </a:solidFill>
              </a:rPr>
            </a:br>
            <a:endParaRPr lang="zh-CN" altLang="en-US" dirty="0">
              <a:solidFill>
                <a:schemeClr val="bg1"/>
              </a:solidFill>
            </a:endParaRPr>
          </a:p>
        </p:txBody>
      </p:sp>
      <p:sp>
        <p:nvSpPr>
          <p:cNvPr id="7" name="内容占位符 2"/>
          <p:cNvSpPr txBox="1">
            <a:spLocks/>
          </p:cNvSpPr>
          <p:nvPr/>
        </p:nvSpPr>
        <p:spPr>
          <a:xfrm>
            <a:off x="2589212" y="213360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solidFill>
                  <a:schemeClr val="bg1"/>
                </a:solidFill>
              </a:rPr>
              <a:t>flex-grow</a:t>
            </a:r>
            <a:r>
              <a:rPr lang="zh-CN" altLang="en-US" dirty="0" smtClean="0">
                <a:solidFill>
                  <a:schemeClr val="bg1"/>
                </a:solidFill>
              </a:rPr>
              <a:t>属性定义项目的放大比例，默认为</a:t>
            </a:r>
            <a:r>
              <a:rPr lang="en-US" altLang="zh-CN" dirty="0" smtClean="0">
                <a:solidFill>
                  <a:schemeClr val="bg1"/>
                </a:solidFill>
              </a:rPr>
              <a:t>0</a:t>
            </a:r>
            <a:r>
              <a:rPr lang="zh-CN" altLang="en-US" dirty="0" smtClean="0">
                <a:solidFill>
                  <a:schemeClr val="bg1"/>
                </a:solidFill>
              </a:rPr>
              <a:t>，即如果存在剩余空间，也不放大。</a:t>
            </a:r>
          </a:p>
          <a:p>
            <a:endParaRPr lang="zh-CN" altLang="en-US" dirty="0" smtClean="0">
              <a:solidFill>
                <a:schemeClr val="bg1"/>
              </a:solidFill>
            </a:endParaRPr>
          </a:p>
          <a:p>
            <a:r>
              <a:rPr lang="en-US" altLang="zh-CN" dirty="0" smtClean="0">
                <a:solidFill>
                  <a:schemeClr val="bg1"/>
                </a:solidFill>
              </a:rPr>
              <a:t>.item {</a:t>
            </a:r>
          </a:p>
          <a:p>
            <a:pPr marL="0" indent="0">
              <a:buFont typeface="Wingdings 3" charset="2"/>
              <a:buNone/>
            </a:pPr>
            <a:r>
              <a:rPr lang="en-US" altLang="zh-CN" dirty="0" smtClean="0">
                <a:solidFill>
                  <a:schemeClr val="bg1"/>
                </a:solidFill>
              </a:rPr>
              <a:t>	  flex-grow: &lt;number&gt;;</a:t>
            </a:r>
          </a:p>
          <a:p>
            <a:pPr marL="0" indent="0">
              <a:buFont typeface="Wingdings 3" charset="2"/>
              <a:buNone/>
            </a:pPr>
            <a:r>
              <a:rPr lang="en-US" altLang="zh-CN" dirty="0" smtClean="0">
                <a:solidFill>
                  <a:schemeClr val="bg1"/>
                </a:solidFill>
              </a:rPr>
              <a:t>      }</a:t>
            </a:r>
            <a:endParaRPr lang="zh-CN" altLang="en-US" dirty="0">
              <a:solidFill>
                <a:schemeClr val="bg1"/>
              </a:solidFill>
            </a:endParaRPr>
          </a:p>
        </p:txBody>
      </p:sp>
      <p:pic>
        <p:nvPicPr>
          <p:cNvPr id="8" name="Picture 3" descr="http://www.ruanyifeng.com/blogimg/asset/2015/bg20150710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783" y="3958783"/>
            <a:ext cx="7639050" cy="20097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484631" y="6123733"/>
            <a:ext cx="11260201" cy="523220"/>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45720" rIns="19044"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bg1"/>
                </a:solidFill>
                <a:effectLst/>
                <a:latin typeface="Georgia" panose="02040502050405020303" pitchFamily="18" charset="0"/>
              </a:rPr>
              <a:t>如果所有项目的</a:t>
            </a:r>
            <a:r>
              <a:rPr kumimoji="0" lang="zh-CN" altLang="zh-CN" sz="1200" b="0" i="0" u="none" strike="noStrike" cap="none" normalizeH="0" baseline="0" dirty="0" smtClean="0">
                <a:ln>
                  <a:noFill/>
                </a:ln>
                <a:solidFill>
                  <a:schemeClr val="bg1"/>
                </a:solidFill>
                <a:effectLst/>
                <a:latin typeface="Arial Unicode MS" panose="020B0604020202020204" pitchFamily="34" charset="-122"/>
              </a:rPr>
              <a:t>flex-grow</a:t>
            </a:r>
            <a:r>
              <a:rPr kumimoji="0" lang="zh-CN" altLang="zh-CN" sz="1400" b="0" i="0" u="none" strike="noStrike" cap="none" normalizeH="0" baseline="0" dirty="0" smtClean="0">
                <a:ln>
                  <a:noFill/>
                </a:ln>
                <a:solidFill>
                  <a:schemeClr val="bg1"/>
                </a:solidFill>
                <a:effectLst/>
                <a:latin typeface="Georgia" panose="02040502050405020303" pitchFamily="18" charset="0"/>
              </a:rPr>
              <a:t>属性都为1，则它们将等分剩余空间（如果有的话）。如果一个项目的</a:t>
            </a:r>
            <a:r>
              <a:rPr kumimoji="0" lang="zh-CN" altLang="zh-CN" sz="1200" b="0" i="0" u="none" strike="noStrike" cap="none" normalizeH="0" baseline="0" dirty="0" smtClean="0">
                <a:ln>
                  <a:noFill/>
                </a:ln>
                <a:solidFill>
                  <a:schemeClr val="bg1"/>
                </a:solidFill>
                <a:effectLst/>
                <a:latin typeface="Arial Unicode MS" panose="020B0604020202020204" pitchFamily="34" charset="-122"/>
              </a:rPr>
              <a:t>flex-grow</a:t>
            </a:r>
            <a:r>
              <a:rPr kumimoji="0" lang="zh-CN" altLang="zh-CN" sz="1400" b="0" i="0" u="none" strike="noStrike" cap="none" normalizeH="0" baseline="0" dirty="0" smtClean="0">
                <a:ln>
                  <a:noFill/>
                </a:ln>
                <a:solidFill>
                  <a:schemeClr val="bg1"/>
                </a:solidFill>
                <a:effectLst/>
                <a:latin typeface="Georgia" panose="02040502050405020303" pitchFamily="18" charset="0"/>
              </a:rPr>
              <a:t>属性为2，其他项目都为1，则前者占据的剩余空间将比其他项多一倍。</a:t>
            </a:r>
            <a:r>
              <a:rPr kumimoji="0" lang="zh-CN" altLang="zh-CN" sz="900" b="0" i="0" u="none" strike="noStrike" cap="none" normalizeH="0" baseline="0" dirty="0" smtClean="0">
                <a:ln>
                  <a:noFill/>
                </a:ln>
                <a:solidFill>
                  <a:schemeClr val="bg1"/>
                </a:solidFill>
                <a:effectLst/>
              </a:rPr>
              <a:t> </a:t>
            </a:r>
            <a:endParaRPr kumimoji="0" lang="zh-CN" altLang="zh-CN" sz="20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088171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553109" y="598727"/>
            <a:ext cx="8911687" cy="7947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flex-shrink</a:t>
            </a:r>
            <a:r>
              <a:rPr lang="zh-CN" altLang="en-US" dirty="0" smtClean="0">
                <a:solidFill>
                  <a:schemeClr val="bg1"/>
                </a:solidFill>
              </a:rPr>
              <a:t>属性</a:t>
            </a:r>
            <a:endParaRPr lang="zh-CN" altLang="en-US" dirty="0">
              <a:solidFill>
                <a:schemeClr val="bg1"/>
              </a:solidFill>
            </a:endParaRPr>
          </a:p>
        </p:txBody>
      </p:sp>
      <p:sp>
        <p:nvSpPr>
          <p:cNvPr id="7" name="内容占位符 2"/>
          <p:cNvSpPr txBox="1">
            <a:spLocks/>
          </p:cNvSpPr>
          <p:nvPr/>
        </p:nvSpPr>
        <p:spPr>
          <a:xfrm>
            <a:off x="720723" y="1790281"/>
            <a:ext cx="10252077" cy="128542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bg1"/>
                </a:solidFill>
              </a:rPr>
              <a:t>flex-shrink</a:t>
            </a:r>
            <a:r>
              <a:rPr lang="zh-CN" altLang="en-US" sz="2000" dirty="0" smtClean="0">
                <a:solidFill>
                  <a:schemeClr val="bg1"/>
                </a:solidFill>
              </a:rPr>
              <a:t>属性定义了项目的缩小比例，默认为</a:t>
            </a:r>
            <a:r>
              <a:rPr lang="en-US" altLang="zh-CN" sz="2000" dirty="0" smtClean="0">
                <a:solidFill>
                  <a:schemeClr val="bg1"/>
                </a:solidFill>
              </a:rPr>
              <a:t>1</a:t>
            </a:r>
            <a:r>
              <a:rPr lang="zh-CN" altLang="en-US" sz="2000" dirty="0" smtClean="0">
                <a:solidFill>
                  <a:schemeClr val="bg1"/>
                </a:solidFill>
              </a:rPr>
              <a:t>，即如果空间不足，该项目将缩小。</a:t>
            </a:r>
          </a:p>
          <a:p>
            <a:r>
              <a:rPr lang="en-US" altLang="zh-CN" sz="2800" dirty="0" smtClean="0">
                <a:solidFill>
                  <a:schemeClr val="bg1"/>
                </a:solidFill>
              </a:rPr>
              <a:t>.item {flex-shrink: &lt;number&gt;;}</a:t>
            </a:r>
            <a:endParaRPr lang="zh-CN" altLang="en-US" sz="2800" dirty="0">
              <a:solidFill>
                <a:schemeClr val="bg1"/>
              </a:solidFill>
            </a:endParaRPr>
          </a:p>
        </p:txBody>
      </p:sp>
      <p:pic>
        <p:nvPicPr>
          <p:cNvPr id="8" name="Picture 2" descr="http://www.ruanyifeng.com/blogimg/asset/2015/bg2015071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842" y="3353466"/>
            <a:ext cx="6667500" cy="138112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911842" y="5108638"/>
            <a:ext cx="10323576" cy="923330"/>
          </a:xfrm>
          <a:prstGeom prst="rect">
            <a:avLst/>
          </a:prstGeom>
        </p:spPr>
        <p:txBody>
          <a:bodyPr wrap="square">
            <a:spAutoFit/>
          </a:bodyPr>
          <a:lstStyle/>
          <a:p>
            <a:r>
              <a:rPr lang="zh-CN" altLang="en-US" dirty="0">
                <a:solidFill>
                  <a:schemeClr val="bg1"/>
                </a:solidFill>
              </a:rPr>
              <a:t>如果所有项目的flex-shrink属性都为1，当空间不足时，都将等比例缩小。如果一个项目的flex-shrink属性为0，其他项目都为1，则空间不足时，前者不缩小。</a:t>
            </a:r>
          </a:p>
          <a:p>
            <a:r>
              <a:rPr lang="zh-CN" altLang="en-US" dirty="0">
                <a:solidFill>
                  <a:schemeClr val="bg1"/>
                </a:solidFill>
              </a:rPr>
              <a:t>负值对该属性无效。</a:t>
            </a:r>
          </a:p>
        </p:txBody>
      </p:sp>
    </p:spTree>
    <p:extLst>
      <p:ext uri="{BB962C8B-B14F-4D97-AF65-F5344CB8AC3E}">
        <p14:creationId xmlns:p14="http://schemas.microsoft.com/office/powerpoint/2010/main" val="1627142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623448" y="624940"/>
            <a:ext cx="8911687" cy="64198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flex-basis</a:t>
            </a:r>
            <a:r>
              <a:rPr lang="zh-CN" altLang="en-US" dirty="0" smtClean="0">
                <a:solidFill>
                  <a:schemeClr val="bg1"/>
                </a:solidFill>
              </a:rPr>
              <a:t>属性</a:t>
            </a:r>
            <a:endParaRPr lang="zh-CN" altLang="en-US" dirty="0">
              <a:solidFill>
                <a:schemeClr val="bg1"/>
              </a:solidFill>
            </a:endParaRPr>
          </a:p>
        </p:txBody>
      </p:sp>
      <p:sp>
        <p:nvSpPr>
          <p:cNvPr id="7" name="内容占位符 2"/>
          <p:cNvSpPr txBox="1">
            <a:spLocks/>
          </p:cNvSpPr>
          <p:nvPr/>
        </p:nvSpPr>
        <p:spPr>
          <a:xfrm>
            <a:off x="957358" y="1989143"/>
            <a:ext cx="10451539"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000" dirty="0" smtClean="0">
                <a:solidFill>
                  <a:schemeClr val="bg1"/>
                </a:solidFill>
              </a:rPr>
              <a:t>flex-basis</a:t>
            </a:r>
            <a:r>
              <a:rPr lang="zh-CN" altLang="en-US" sz="2000" dirty="0" smtClean="0">
                <a:solidFill>
                  <a:schemeClr val="bg1"/>
                </a:solidFill>
              </a:rPr>
              <a:t>属性定义了在分配多余空间之前，项目占据的主轴空间（</a:t>
            </a:r>
            <a:r>
              <a:rPr lang="en-US" altLang="zh-CN" sz="2000" dirty="0" smtClean="0">
                <a:solidFill>
                  <a:schemeClr val="bg1"/>
                </a:solidFill>
              </a:rPr>
              <a:t>main size</a:t>
            </a:r>
            <a:r>
              <a:rPr lang="zh-CN" altLang="en-US" sz="2000" dirty="0" smtClean="0">
                <a:solidFill>
                  <a:schemeClr val="bg1"/>
                </a:solidFill>
              </a:rPr>
              <a:t>）。浏览器根据这个属性，计算主轴是否有多余空间。它的默认值为</a:t>
            </a:r>
            <a:r>
              <a:rPr lang="en-US" altLang="zh-CN" sz="2000" dirty="0" smtClean="0">
                <a:solidFill>
                  <a:schemeClr val="bg1"/>
                </a:solidFill>
              </a:rPr>
              <a:t>auto</a:t>
            </a:r>
            <a:r>
              <a:rPr lang="zh-CN" altLang="en-US" sz="2000" dirty="0" smtClean="0">
                <a:solidFill>
                  <a:schemeClr val="bg1"/>
                </a:solidFill>
              </a:rPr>
              <a:t>，即项目的本来大小。</a:t>
            </a:r>
          </a:p>
          <a:p>
            <a:endParaRPr lang="zh-CN" altLang="en-US" sz="2000" dirty="0" smtClean="0">
              <a:solidFill>
                <a:schemeClr val="bg1"/>
              </a:solidFill>
            </a:endParaRPr>
          </a:p>
          <a:p>
            <a:r>
              <a:rPr lang="en-US" altLang="zh-CN" sz="2000" dirty="0" smtClean="0">
                <a:solidFill>
                  <a:schemeClr val="bg1"/>
                </a:solidFill>
              </a:rPr>
              <a:t>.item {</a:t>
            </a:r>
          </a:p>
          <a:p>
            <a:r>
              <a:rPr lang="en-US" altLang="zh-CN" sz="2000" dirty="0" smtClean="0">
                <a:solidFill>
                  <a:schemeClr val="bg1"/>
                </a:solidFill>
              </a:rPr>
              <a:t>  flex-basis: &lt;length&gt; | auto; </a:t>
            </a:r>
          </a:p>
          <a:p>
            <a:r>
              <a:rPr lang="en-US" altLang="zh-CN" sz="2000" dirty="0" smtClean="0">
                <a:solidFill>
                  <a:schemeClr val="bg1"/>
                </a:solidFill>
              </a:rPr>
              <a:t>}</a:t>
            </a:r>
          </a:p>
          <a:p>
            <a:r>
              <a:rPr lang="zh-CN" altLang="en-US" sz="2000" dirty="0" smtClean="0">
                <a:solidFill>
                  <a:schemeClr val="bg1"/>
                </a:solidFill>
              </a:rPr>
              <a:t>它可以设为跟</a:t>
            </a:r>
            <a:r>
              <a:rPr lang="en-US" altLang="zh-CN" sz="2000" dirty="0" smtClean="0">
                <a:solidFill>
                  <a:schemeClr val="bg1"/>
                </a:solidFill>
              </a:rPr>
              <a:t>width</a:t>
            </a:r>
            <a:r>
              <a:rPr lang="zh-CN" altLang="en-US" sz="2000" dirty="0" smtClean="0">
                <a:solidFill>
                  <a:schemeClr val="bg1"/>
                </a:solidFill>
              </a:rPr>
              <a:t>或</a:t>
            </a:r>
            <a:r>
              <a:rPr lang="en-US" altLang="zh-CN" sz="2000" dirty="0" smtClean="0">
                <a:solidFill>
                  <a:schemeClr val="bg1"/>
                </a:solidFill>
              </a:rPr>
              <a:t>height</a:t>
            </a:r>
            <a:r>
              <a:rPr lang="zh-CN" altLang="en-US" sz="2000" dirty="0" smtClean="0">
                <a:solidFill>
                  <a:schemeClr val="bg1"/>
                </a:solidFill>
              </a:rPr>
              <a:t>属性一样的值（比如</a:t>
            </a:r>
            <a:r>
              <a:rPr lang="en-US" altLang="zh-CN" sz="2000" dirty="0" smtClean="0">
                <a:solidFill>
                  <a:schemeClr val="bg1"/>
                </a:solidFill>
              </a:rPr>
              <a:t>350px</a:t>
            </a:r>
            <a:r>
              <a:rPr lang="zh-CN" altLang="en-US" sz="2000" dirty="0" smtClean="0">
                <a:solidFill>
                  <a:schemeClr val="bg1"/>
                </a:solidFill>
              </a:rPr>
              <a:t>），则项目将占据固定空间。</a:t>
            </a:r>
            <a:endParaRPr lang="zh-CN" altLang="en-US" sz="2000" dirty="0">
              <a:solidFill>
                <a:schemeClr val="bg1"/>
              </a:solidFill>
            </a:endParaRPr>
          </a:p>
        </p:txBody>
      </p:sp>
    </p:spTree>
    <p:extLst>
      <p:ext uri="{BB962C8B-B14F-4D97-AF65-F5344CB8AC3E}">
        <p14:creationId xmlns:p14="http://schemas.microsoft.com/office/powerpoint/2010/main" val="1664634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8" name="标题 1"/>
          <p:cNvSpPr txBox="1">
            <a:spLocks/>
          </p:cNvSpPr>
          <p:nvPr/>
        </p:nvSpPr>
        <p:spPr>
          <a:xfrm>
            <a:off x="876667" y="610872"/>
            <a:ext cx="8911687" cy="670118"/>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flex</a:t>
            </a:r>
            <a:r>
              <a:rPr lang="zh-CN" altLang="en-US" dirty="0" smtClean="0">
                <a:solidFill>
                  <a:schemeClr val="bg1"/>
                </a:solidFill>
              </a:rPr>
              <a:t>属性</a:t>
            </a:r>
            <a:endParaRPr lang="zh-CN" altLang="en-US" dirty="0">
              <a:solidFill>
                <a:schemeClr val="bg1"/>
              </a:solidFill>
            </a:endParaRPr>
          </a:p>
        </p:txBody>
      </p:sp>
      <p:sp>
        <p:nvSpPr>
          <p:cNvPr id="9" name="内容占位符 2"/>
          <p:cNvSpPr txBox="1">
            <a:spLocks/>
          </p:cNvSpPr>
          <p:nvPr/>
        </p:nvSpPr>
        <p:spPr>
          <a:xfrm>
            <a:off x="681165" y="1891863"/>
            <a:ext cx="1082967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solidFill>
                  <a:schemeClr val="bg1"/>
                </a:solidFill>
              </a:rPr>
              <a:t>flex</a:t>
            </a:r>
            <a:r>
              <a:rPr lang="zh-CN" altLang="en-US" sz="2400" dirty="0" smtClean="0">
                <a:solidFill>
                  <a:schemeClr val="bg1"/>
                </a:solidFill>
              </a:rPr>
              <a:t>属性是</a:t>
            </a:r>
            <a:r>
              <a:rPr lang="en-US" altLang="zh-CN" sz="2400" dirty="0" smtClean="0">
                <a:solidFill>
                  <a:schemeClr val="bg1"/>
                </a:solidFill>
              </a:rPr>
              <a:t>flex-grow, flex-shrink </a:t>
            </a:r>
            <a:r>
              <a:rPr lang="zh-CN" altLang="en-US" sz="2400" dirty="0" smtClean="0">
                <a:solidFill>
                  <a:schemeClr val="bg1"/>
                </a:solidFill>
              </a:rPr>
              <a:t>和 </a:t>
            </a:r>
            <a:r>
              <a:rPr lang="en-US" altLang="zh-CN" sz="2400" dirty="0" smtClean="0">
                <a:solidFill>
                  <a:schemeClr val="bg1"/>
                </a:solidFill>
              </a:rPr>
              <a:t>flex-basis</a:t>
            </a:r>
            <a:r>
              <a:rPr lang="zh-CN" altLang="en-US" sz="2400" dirty="0" smtClean="0">
                <a:solidFill>
                  <a:schemeClr val="bg1"/>
                </a:solidFill>
              </a:rPr>
              <a:t>的简写，默认值为</a:t>
            </a:r>
            <a:r>
              <a:rPr lang="en-US" altLang="zh-CN" sz="2400" dirty="0" smtClean="0">
                <a:solidFill>
                  <a:schemeClr val="bg1"/>
                </a:solidFill>
              </a:rPr>
              <a:t>0 1 auto</a:t>
            </a:r>
            <a:r>
              <a:rPr lang="zh-CN" altLang="en-US" sz="2400" dirty="0" smtClean="0">
                <a:solidFill>
                  <a:schemeClr val="bg1"/>
                </a:solidFill>
              </a:rPr>
              <a:t>。后两个属性可选。</a:t>
            </a:r>
          </a:p>
          <a:p>
            <a:endParaRPr lang="zh-CN" altLang="en-US" sz="2400" dirty="0" smtClean="0">
              <a:solidFill>
                <a:schemeClr val="bg1"/>
              </a:solidFill>
            </a:endParaRPr>
          </a:p>
          <a:p>
            <a:r>
              <a:rPr lang="zh-CN" altLang="en-US" sz="2400" dirty="0" smtClean="0">
                <a:solidFill>
                  <a:schemeClr val="bg1"/>
                </a:solidFill>
              </a:rPr>
              <a:t>该属性有两个快捷值：</a:t>
            </a:r>
            <a:r>
              <a:rPr lang="en-US" altLang="zh-CN" sz="2400" dirty="0" smtClean="0">
                <a:solidFill>
                  <a:schemeClr val="bg1"/>
                </a:solidFill>
              </a:rPr>
              <a:t>auto (1 1 auto) </a:t>
            </a:r>
            <a:r>
              <a:rPr lang="zh-CN" altLang="en-US" sz="2400" dirty="0" smtClean="0">
                <a:solidFill>
                  <a:schemeClr val="bg1"/>
                </a:solidFill>
              </a:rPr>
              <a:t>和 </a:t>
            </a:r>
            <a:r>
              <a:rPr lang="en-US" altLang="zh-CN" sz="2400" dirty="0" smtClean="0">
                <a:solidFill>
                  <a:schemeClr val="bg1"/>
                </a:solidFill>
              </a:rPr>
              <a:t>none (0 0 auto</a:t>
            </a:r>
            <a:r>
              <a:rPr lang="en-US" altLang="zh-CN" sz="2400" dirty="0" smtClean="0">
                <a:solidFill>
                  <a:schemeClr val="bg1"/>
                </a:solidFill>
              </a:rPr>
              <a:t>)</a:t>
            </a:r>
            <a:r>
              <a:rPr lang="zh-CN" altLang="en-US" sz="2400" dirty="0" smtClean="0">
                <a:solidFill>
                  <a:schemeClr val="bg1"/>
                </a:solidFill>
              </a:rPr>
              <a:t>。</a:t>
            </a:r>
            <a:endParaRPr lang="zh-CN" altLang="en-US" sz="2400" dirty="0" smtClean="0">
              <a:solidFill>
                <a:schemeClr val="bg1"/>
              </a:solidFill>
            </a:endParaRPr>
          </a:p>
          <a:p>
            <a:r>
              <a:rPr lang="zh-CN" altLang="en-US" sz="2400" dirty="0" smtClean="0">
                <a:solidFill>
                  <a:schemeClr val="bg1"/>
                </a:solidFill>
              </a:rPr>
              <a:t>建议优先使用这个属性，而不是单独写三个分离的属性，因为浏览器会推算相关值。</a:t>
            </a:r>
            <a:endParaRPr lang="zh-CN" altLang="en-US" sz="2400" dirty="0">
              <a:solidFill>
                <a:schemeClr val="bg1"/>
              </a:solidFill>
            </a:endParaRPr>
          </a:p>
        </p:txBody>
      </p:sp>
    </p:spTree>
    <p:extLst>
      <p:ext uri="{BB962C8B-B14F-4D97-AF65-F5344CB8AC3E}">
        <p14:creationId xmlns:p14="http://schemas.microsoft.com/office/powerpoint/2010/main" val="273174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矩形 3"/>
          <p:cNvSpPr>
            <a:spLocks noChangeArrowheads="1"/>
          </p:cNvSpPr>
          <p:nvPr/>
        </p:nvSpPr>
        <p:spPr bwMode="auto">
          <a:xfrm>
            <a:off x="2063751" y="908051"/>
            <a:ext cx="8353425"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flex </a:t>
            </a: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定义盒子的弹性空间</a:t>
            </a:r>
          </a:p>
          <a:p>
            <a:pPr lvl="1">
              <a:lnSpc>
                <a:spcPct val="150000"/>
              </a:lnSpc>
              <a:spcBef>
                <a:spcPct val="20000"/>
              </a:spcBef>
              <a:buFont typeface="Wingdings" panose="05000000000000000000" pitchFamily="2" charset="2"/>
              <a:buChar char="Ø"/>
            </a:pPr>
            <a:r>
              <a:rPr lang="zh-CN" altLang="en-US" dirty="0">
                <a:solidFill>
                  <a:schemeClr val="bg1"/>
                </a:solidFill>
              </a:rPr>
              <a:t>复合属性。设置或检索弹性盒模型对象的子元素如何分配空间。</a:t>
            </a:r>
            <a:r>
              <a:rPr lang="en-US" altLang="en-US" sz="1400" dirty="0">
                <a:solidFill>
                  <a:schemeClr val="bg1"/>
                </a:solidFill>
              </a:rPr>
              <a:t>          </a:t>
            </a:r>
          </a:p>
          <a:p>
            <a:pPr lvl="1">
              <a:lnSpc>
                <a:spcPct val="150000"/>
              </a:lnSpc>
              <a:spcBef>
                <a:spcPct val="20000"/>
              </a:spcBef>
              <a:buFont typeface="Wingdings" panose="05000000000000000000" pitchFamily="2" charset="2"/>
              <a:buChar char="Ø"/>
            </a:pPr>
            <a:r>
              <a:rPr lang="en-US" altLang="zh-CN" sz="1600" dirty="0">
                <a:solidFill>
                  <a:schemeClr val="bg1"/>
                </a:solidFill>
              </a:rPr>
              <a:t>  </a:t>
            </a:r>
            <a:r>
              <a:rPr lang="zh-CN" altLang="en-US" dirty="0">
                <a:solidFill>
                  <a:schemeClr val="bg1"/>
                </a:solidFill>
              </a:rPr>
              <a:t>使用自适应窗口的弹性盒布局</a:t>
            </a:r>
            <a:r>
              <a:rPr lang="en-US" altLang="zh-CN" dirty="0">
                <a:solidFill>
                  <a:schemeClr val="bg1"/>
                </a:solidFill>
              </a:rPr>
              <a:t>	</a:t>
            </a:r>
          </a:p>
          <a:p>
            <a:pPr>
              <a:lnSpc>
                <a:spcPct val="150000"/>
              </a:lnSpc>
            </a:pPr>
            <a:r>
              <a:rPr lang="zh-CN" altLang="en-US" dirty="0">
                <a:solidFill>
                  <a:schemeClr val="bg1"/>
                </a:solidFill>
              </a:rPr>
              <a:t>           可以通过</a:t>
            </a:r>
            <a:r>
              <a:rPr lang="zh-CN" altLang="en-US" dirty="0" smtClean="0">
                <a:solidFill>
                  <a:schemeClr val="bg1"/>
                </a:solidFill>
              </a:rPr>
              <a:t>设置</a:t>
            </a:r>
            <a:r>
              <a:rPr lang="en-US" altLang="zh-CN" dirty="0" smtClean="0">
                <a:solidFill>
                  <a:schemeClr val="bg1"/>
                </a:solidFill>
              </a:rPr>
              <a:t>flex</a:t>
            </a:r>
            <a:r>
              <a:rPr lang="zh-CN" altLang="en-US" dirty="0">
                <a:solidFill>
                  <a:schemeClr val="bg1"/>
                </a:solidFill>
              </a:rPr>
              <a:t>来使盒布局变为弹性盒布局</a:t>
            </a:r>
            <a:endParaRPr lang="en-US" altLang="zh-CN" dirty="0">
              <a:solidFill>
                <a:schemeClr val="bg1"/>
              </a:solidFill>
            </a:endParaRPr>
          </a:p>
          <a:p>
            <a:pPr>
              <a:lnSpc>
                <a:spcPct val="150000"/>
              </a:lnSpc>
            </a:pPr>
            <a:r>
              <a:rPr lang="en-US" altLang="zh-CN" dirty="0">
                <a:solidFill>
                  <a:schemeClr val="bg1"/>
                </a:solidFill>
              </a:rPr>
              <a:t>           </a:t>
            </a:r>
            <a:r>
              <a:rPr lang="zh-CN" altLang="en-US" dirty="0">
                <a:solidFill>
                  <a:schemeClr val="bg1"/>
                </a:solidFill>
              </a:rPr>
              <a:t>让所有弹性盒模型对象的子元素都有相同的长度，忽略它们内部的内容：</a:t>
            </a:r>
            <a:endParaRPr lang="en-US" altLang="zh-CN" dirty="0">
              <a:solidFill>
                <a:schemeClr val="bg1"/>
              </a:solidFill>
            </a:endParaRPr>
          </a:p>
        </p:txBody>
      </p:sp>
      <p:sp>
        <p:nvSpPr>
          <p:cNvPr id="7" name="矩形 6"/>
          <p:cNvSpPr>
            <a:spLocks noChangeArrowheads="1"/>
          </p:cNvSpPr>
          <p:nvPr/>
        </p:nvSpPr>
        <p:spPr bwMode="auto">
          <a:xfrm>
            <a:off x="2782888" y="3500438"/>
            <a:ext cx="4572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solidFill>
                  <a:schemeClr val="bg1"/>
                </a:solidFill>
              </a:rPr>
              <a:t> -</a:t>
            </a:r>
            <a:r>
              <a:rPr lang="en-US" altLang="zh-CN" sz="2000" dirty="0" err="1">
                <a:solidFill>
                  <a:schemeClr val="bg1"/>
                </a:solidFill>
              </a:rPr>
              <a:t>webkit</a:t>
            </a:r>
            <a:r>
              <a:rPr lang="en-US" altLang="zh-CN" sz="2000" dirty="0">
                <a:solidFill>
                  <a:schemeClr val="bg1"/>
                </a:solidFill>
              </a:rPr>
              <a:t>-box-flex: 1;</a:t>
            </a:r>
          </a:p>
          <a:p>
            <a:pPr>
              <a:lnSpc>
                <a:spcPct val="150000"/>
              </a:lnSpc>
            </a:pPr>
            <a:r>
              <a:rPr lang="en-US" altLang="zh-CN" sz="2000" dirty="0">
                <a:solidFill>
                  <a:schemeClr val="bg1"/>
                </a:solidFill>
              </a:rPr>
              <a:t>  -</a:t>
            </a:r>
            <a:r>
              <a:rPr lang="en-US" altLang="zh-CN" sz="2000" dirty="0" err="1">
                <a:solidFill>
                  <a:schemeClr val="bg1"/>
                </a:solidFill>
              </a:rPr>
              <a:t>moz</a:t>
            </a:r>
            <a:r>
              <a:rPr lang="en-US" altLang="zh-CN" sz="2000" dirty="0">
                <a:solidFill>
                  <a:schemeClr val="bg1"/>
                </a:solidFill>
              </a:rPr>
              <a:t>-box-flex: 1;</a:t>
            </a:r>
          </a:p>
          <a:p>
            <a:pPr>
              <a:lnSpc>
                <a:spcPct val="150000"/>
              </a:lnSpc>
            </a:pPr>
            <a:r>
              <a:rPr lang="en-US" altLang="zh-CN" sz="2000" dirty="0">
                <a:solidFill>
                  <a:schemeClr val="bg1"/>
                </a:solidFill>
              </a:rPr>
              <a:t>  -</a:t>
            </a:r>
            <a:r>
              <a:rPr lang="en-US" altLang="zh-CN" sz="2000" dirty="0" err="1">
                <a:solidFill>
                  <a:schemeClr val="bg1"/>
                </a:solidFill>
              </a:rPr>
              <a:t>ms</a:t>
            </a:r>
            <a:r>
              <a:rPr lang="en-US" altLang="zh-CN" sz="2000" dirty="0">
                <a:solidFill>
                  <a:schemeClr val="bg1"/>
                </a:solidFill>
              </a:rPr>
              <a:t>-flex: 1;</a:t>
            </a:r>
          </a:p>
          <a:p>
            <a:pPr>
              <a:lnSpc>
                <a:spcPct val="150000"/>
              </a:lnSpc>
            </a:pPr>
            <a:r>
              <a:rPr lang="en-US" altLang="zh-CN" sz="2000" dirty="0">
                <a:solidFill>
                  <a:schemeClr val="bg1"/>
                </a:solidFill>
              </a:rPr>
              <a:t>  -</a:t>
            </a:r>
            <a:r>
              <a:rPr lang="en-US" altLang="zh-CN" sz="2000" dirty="0" err="1">
                <a:solidFill>
                  <a:schemeClr val="bg1"/>
                </a:solidFill>
              </a:rPr>
              <a:t>webkit</a:t>
            </a:r>
            <a:r>
              <a:rPr lang="en-US" altLang="zh-CN" sz="2000" dirty="0">
                <a:solidFill>
                  <a:schemeClr val="bg1"/>
                </a:solidFill>
              </a:rPr>
              <a:t>-flex: 1;</a:t>
            </a:r>
          </a:p>
          <a:p>
            <a:pPr>
              <a:lnSpc>
                <a:spcPct val="150000"/>
              </a:lnSpc>
            </a:pPr>
            <a:r>
              <a:rPr lang="en-US" altLang="zh-CN" sz="2000" dirty="0">
                <a:solidFill>
                  <a:schemeClr val="bg1"/>
                </a:solidFill>
              </a:rPr>
              <a:t>  flex: 1;</a:t>
            </a:r>
            <a:r>
              <a:rPr lang="zh-CN" altLang="en-US" sz="2000" dirty="0">
                <a:solidFill>
                  <a:schemeClr val="bg1"/>
                </a:solidFill>
              </a:rPr>
              <a:t>最新语法</a:t>
            </a:r>
            <a:endParaRPr lang="en-US" altLang="zh-CN" sz="2000" dirty="0">
              <a:solidFill>
                <a:schemeClr val="bg1"/>
              </a:solidFill>
            </a:endParaRPr>
          </a:p>
          <a:p>
            <a:pPr>
              <a:lnSpc>
                <a:spcPct val="150000"/>
              </a:lnSpc>
            </a:pPr>
            <a:r>
              <a:rPr lang="en-US" altLang="zh-CN" sz="2000" dirty="0">
                <a:solidFill>
                  <a:schemeClr val="bg1"/>
                </a:solidFill>
              </a:rPr>
              <a:t> </a:t>
            </a:r>
            <a:endParaRPr lang="zh-CN" altLang="en-US" sz="2000" dirty="0">
              <a:solidFill>
                <a:schemeClr val="bg1"/>
              </a:solidFill>
            </a:endParaRPr>
          </a:p>
        </p:txBody>
      </p:sp>
    </p:spTree>
    <p:extLst>
      <p:ext uri="{BB962C8B-B14F-4D97-AF65-F5344CB8AC3E}">
        <p14:creationId xmlns:p14="http://schemas.microsoft.com/office/powerpoint/2010/main" val="2217969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pic>
        <p:nvPicPr>
          <p:cNvPr id="5" name="图片 4"/>
          <p:cNvPicPr>
            <a:picLocks noChangeAspect="1"/>
          </p:cNvPicPr>
          <p:nvPr/>
        </p:nvPicPr>
        <p:blipFill>
          <a:blip r:embed="rId3"/>
          <a:stretch>
            <a:fillRect/>
          </a:stretch>
        </p:blipFill>
        <p:spPr>
          <a:xfrm>
            <a:off x="975931" y="2216658"/>
            <a:ext cx="10258425" cy="3924300"/>
          </a:xfrm>
          <a:prstGeom prst="rect">
            <a:avLst/>
          </a:prstGeom>
        </p:spPr>
      </p:pic>
    </p:spTree>
    <p:extLst>
      <p:ext uri="{BB962C8B-B14F-4D97-AF65-F5344CB8AC3E}">
        <p14:creationId xmlns:p14="http://schemas.microsoft.com/office/powerpoint/2010/main" val="2087967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1" y="686927"/>
            <a:ext cx="7118523"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a:t>
            </a:r>
            <a:r>
              <a:rPr lang="zh-CN" altLang="en-US" sz="2800" b="1" dirty="0">
                <a:solidFill>
                  <a:schemeClr val="bg1"/>
                </a:solidFill>
                <a:latin typeface="微软雅黑" panose="020B0503020204020204" pitchFamily="34" charset="-122"/>
                <a:ea typeface="微软雅黑" panose="020B0503020204020204" pitchFamily="34" charset="-122"/>
              </a:rPr>
              <a:t>ss3怪异盒</a:t>
            </a:r>
            <a:r>
              <a:rPr lang="zh-CN" altLang="en-US" sz="2800" b="1" dirty="0" smtClean="0">
                <a:solidFill>
                  <a:schemeClr val="bg1"/>
                </a:solidFill>
                <a:latin typeface="微软雅黑" panose="020B0503020204020204" pitchFamily="34" charset="-122"/>
                <a:ea typeface="微软雅黑" panose="020B0503020204020204" pitchFamily="34" charset="-122"/>
              </a:rPr>
              <a:t>模型</a:t>
            </a:r>
            <a:r>
              <a:rPr lang="en-US" altLang="zh-CN" sz="2800" b="1" dirty="0" smtClean="0">
                <a:solidFill>
                  <a:schemeClr val="bg1"/>
                </a:solidFill>
                <a:latin typeface="微软雅黑" panose="020B0503020204020204" pitchFamily="34" charset="-122"/>
                <a:ea typeface="微软雅黑" panose="020B0503020204020204" pitchFamily="34" charset="-122"/>
              </a:rPr>
              <a:t>/IE</a:t>
            </a:r>
            <a:r>
              <a:rPr lang="zh-CN" altLang="en-US" sz="2800" b="1" dirty="0" smtClean="0">
                <a:solidFill>
                  <a:schemeClr val="bg1"/>
                </a:solidFill>
                <a:latin typeface="微软雅黑" panose="020B0503020204020204" pitchFamily="34" charset="-122"/>
                <a:ea typeface="微软雅黑" panose="020B0503020204020204" pitchFamily="34" charset="-122"/>
              </a:rPr>
              <a:t>低版本盒模型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pic>
        <p:nvPicPr>
          <p:cNvPr id="7" name="图片 7"/>
          <p:cNvPicPr>
            <a:picLocks noChangeAspect="1"/>
          </p:cNvPicPr>
          <p:nvPr/>
        </p:nvPicPr>
        <p:blipFill rotWithShape="1">
          <a:blip r:embed="rId3">
            <a:extLst>
              <a:ext uri="{28A0092B-C50C-407E-A947-70E740481C1C}">
                <a14:useLocalDpi xmlns:a14="http://schemas.microsoft.com/office/drawing/2010/main" val="0"/>
              </a:ext>
            </a:extLst>
          </a:blip>
          <a:srcRect t="14120" r="59410"/>
          <a:stretch/>
        </p:blipFill>
        <p:spPr bwMode="auto">
          <a:xfrm>
            <a:off x="646382" y="1783830"/>
            <a:ext cx="3266050" cy="337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p:cNvPicPr>
            <a:picLocks noChangeAspect="1"/>
          </p:cNvPicPr>
          <p:nvPr/>
        </p:nvPicPr>
        <p:blipFill rotWithShape="1">
          <a:blip r:embed="rId4">
            <a:extLst>
              <a:ext uri="{28A0092B-C50C-407E-A947-70E740481C1C}">
                <a14:useLocalDpi xmlns:a14="http://schemas.microsoft.com/office/drawing/2010/main" val="0"/>
              </a:ext>
            </a:extLst>
          </a:blip>
          <a:srcRect l="437" t="18808" r="66372" b="213"/>
          <a:stretch/>
        </p:blipFill>
        <p:spPr bwMode="auto">
          <a:xfrm>
            <a:off x="4017364" y="1783830"/>
            <a:ext cx="3297836" cy="3362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46382" y="5214084"/>
            <a:ext cx="8949128" cy="923330"/>
          </a:xfrm>
          <a:prstGeom prst="rect">
            <a:avLst/>
          </a:prstGeom>
          <a:noFill/>
        </p:spPr>
        <p:txBody>
          <a:bodyPr wrap="square" rtlCol="0">
            <a:spAutoFit/>
          </a:bodyPr>
          <a:lstStyle/>
          <a:p>
            <a:pPr>
              <a:lnSpc>
                <a:spcPct val="150000"/>
              </a:lnSpc>
            </a:pPr>
            <a:r>
              <a:rPr lang="zh-CN" altLang="en-US" dirty="0" smtClean="0">
                <a:solidFill>
                  <a:schemeClr val="bg1"/>
                </a:solidFill>
              </a:rPr>
              <a:t>标准盒模型的总大小</a:t>
            </a:r>
            <a:r>
              <a:rPr lang="en-US" altLang="zh-CN" dirty="0" smtClean="0">
                <a:solidFill>
                  <a:schemeClr val="bg1"/>
                </a:solidFill>
              </a:rPr>
              <a:t>=width/</a:t>
            </a:r>
            <a:r>
              <a:rPr lang="en-US" altLang="zh-CN" dirty="0" err="1" smtClean="0">
                <a:solidFill>
                  <a:schemeClr val="bg1"/>
                </a:solidFill>
              </a:rPr>
              <a:t>height+padding+border+margin</a:t>
            </a:r>
            <a:endParaRPr lang="en-US" altLang="zh-CN" dirty="0" smtClean="0">
              <a:solidFill>
                <a:schemeClr val="bg1"/>
              </a:solidFill>
            </a:endParaRPr>
          </a:p>
          <a:p>
            <a:pPr>
              <a:lnSpc>
                <a:spcPct val="150000"/>
              </a:lnSpc>
            </a:pPr>
            <a:r>
              <a:rPr lang="zh-CN" altLang="en-US" dirty="0" smtClean="0">
                <a:solidFill>
                  <a:schemeClr val="bg1"/>
                </a:solidFill>
              </a:rPr>
              <a:t>怪异盒</a:t>
            </a:r>
            <a:r>
              <a:rPr lang="zh-CN" altLang="en-US" dirty="0">
                <a:solidFill>
                  <a:schemeClr val="bg1"/>
                </a:solidFill>
              </a:rPr>
              <a:t>模型的总大小</a:t>
            </a:r>
            <a:r>
              <a:rPr lang="en-US" altLang="zh-CN" dirty="0">
                <a:solidFill>
                  <a:schemeClr val="bg1"/>
                </a:solidFill>
              </a:rPr>
              <a:t>=</a:t>
            </a:r>
            <a:r>
              <a:rPr lang="en-US" altLang="zh-CN" dirty="0" smtClean="0">
                <a:solidFill>
                  <a:schemeClr val="bg1"/>
                </a:solidFill>
              </a:rPr>
              <a:t>width/</a:t>
            </a:r>
            <a:r>
              <a:rPr lang="en-US" altLang="zh-CN" dirty="0" err="1" smtClean="0">
                <a:solidFill>
                  <a:schemeClr val="bg1"/>
                </a:solidFill>
              </a:rPr>
              <a:t>height+margin</a:t>
            </a:r>
            <a:endParaRPr lang="zh-CN" altLang="en-US" dirty="0">
              <a:solidFill>
                <a:schemeClr val="bg1"/>
              </a:solidFill>
            </a:endParaRPr>
          </a:p>
        </p:txBody>
      </p:sp>
    </p:spTree>
    <p:extLst>
      <p:ext uri="{BB962C8B-B14F-4D97-AF65-F5344CB8AC3E}">
        <p14:creationId xmlns:p14="http://schemas.microsoft.com/office/powerpoint/2010/main" val="197066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3"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7094487" y="1450427"/>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sp>
        <p:nvSpPr>
          <p:cNvPr id="17" name="TextBox 16"/>
          <p:cNvSpPr txBox="1"/>
          <p:nvPr/>
        </p:nvSpPr>
        <p:spPr>
          <a:xfrm>
            <a:off x="7094487" y="2589538"/>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8" name="TextBox 17"/>
          <p:cNvSpPr txBox="1"/>
          <p:nvPr/>
        </p:nvSpPr>
        <p:spPr>
          <a:xfrm>
            <a:off x="7094487" y="3819249"/>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9" name="TextBox 18"/>
          <p:cNvSpPr txBox="1"/>
          <p:nvPr/>
        </p:nvSpPr>
        <p:spPr>
          <a:xfrm>
            <a:off x="7094487" y="5048960"/>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pic>
        <p:nvPicPr>
          <p:cNvPr id="2051" name="Picture 3" descr="C:\Users\Administrator\Desktop\未标题-1-01.png"/>
          <p:cNvPicPr>
            <a:picLocks noChangeAspect="1" noChangeArrowheads="1"/>
          </p:cNvPicPr>
          <p:nvPr/>
        </p:nvPicPr>
        <p:blipFill>
          <a:blip r:embed="rId4"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5281978" cy="523220"/>
          </a:xfrm>
          <a:prstGeom prst="rect">
            <a:avLst/>
          </a:prstGeom>
          <a:noFill/>
        </p:spPr>
        <p:txBody>
          <a:bodyPr wrap="square" rtlCol="0">
            <a:spAutoFit/>
          </a:bodyPr>
          <a:lstStyle/>
          <a:p>
            <a:pPr>
              <a:buFont typeface="Arial" panose="020B0604020202020204" pitchFamily="34" charset="0"/>
              <a:buNone/>
            </a:pPr>
            <a:r>
              <a:rPr lang="en-US" altLang="zh-CN" sz="2800" dirty="0">
                <a:solidFill>
                  <a:schemeClr val="bg1"/>
                </a:solidFill>
              </a:rPr>
              <a:t>box-sizing</a:t>
            </a:r>
            <a:r>
              <a:rPr lang="zh-CN" altLang="en-US" sz="2800" dirty="0">
                <a:solidFill>
                  <a:schemeClr val="bg1"/>
                </a:solidFill>
              </a:rPr>
              <a:t>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1" name="TextBox 15"/>
          <p:cNvSpPr txBox="1">
            <a:spLocks noChangeArrowheads="1"/>
          </p:cNvSpPr>
          <p:nvPr/>
        </p:nvSpPr>
        <p:spPr bwMode="auto">
          <a:xfrm>
            <a:off x="646382" y="1616798"/>
            <a:ext cx="107161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dirty="0">
              <a:solidFill>
                <a:schemeClr val="bg1"/>
              </a:solidFill>
              <a:sym typeface="Arial" panose="020B0604020202020204" pitchFamily="34" charset="0"/>
            </a:endParaRPr>
          </a:p>
          <a:p>
            <a:pPr>
              <a:buFont typeface="Arial" panose="020B0604020202020204" pitchFamily="34" charset="0"/>
              <a:buNone/>
            </a:pPr>
            <a:r>
              <a:rPr lang="zh-CN" altLang="en-US" dirty="0">
                <a:solidFill>
                  <a:schemeClr val="bg1"/>
                </a:solidFill>
                <a:sym typeface="Arial" panose="020B0604020202020204" pitchFamily="34" charset="0"/>
              </a:rPr>
              <a:t>     可以给</a:t>
            </a:r>
            <a:r>
              <a:rPr lang="en-US" altLang="zh-CN" dirty="0">
                <a:solidFill>
                  <a:schemeClr val="bg1"/>
                </a:solidFill>
                <a:sym typeface="Arial" panose="020B0604020202020204" pitchFamily="34" charset="0"/>
              </a:rPr>
              <a:t>box-sizing</a:t>
            </a:r>
            <a:r>
              <a:rPr lang="zh-CN" altLang="en-US" dirty="0">
                <a:solidFill>
                  <a:schemeClr val="bg1"/>
                </a:solidFill>
                <a:sym typeface="Arial" panose="020B0604020202020204" pitchFamily="34" charset="0"/>
              </a:rPr>
              <a:t>属性指定的属性值为</a:t>
            </a:r>
            <a:r>
              <a:rPr lang="en-US" altLang="zh-CN" dirty="0">
                <a:solidFill>
                  <a:schemeClr val="bg1"/>
                </a:solidFill>
                <a:sym typeface="Arial" panose="020B0604020202020204" pitchFamily="34" charset="0"/>
              </a:rPr>
              <a:t>content-box</a:t>
            </a:r>
            <a:r>
              <a:rPr lang="zh-CN" altLang="en-US" dirty="0">
                <a:solidFill>
                  <a:schemeClr val="bg1"/>
                </a:solidFill>
                <a:sym typeface="Arial" panose="020B0604020202020204" pitchFamily="34" charset="0"/>
              </a:rPr>
              <a:t>属性值表示标准盒模型</a:t>
            </a:r>
            <a:r>
              <a:rPr lang="en-US" altLang="zh-CN" dirty="0">
                <a:solidFill>
                  <a:schemeClr val="bg1"/>
                </a:solidFill>
                <a:sym typeface="Arial" panose="020B0604020202020204" pitchFamily="34" charset="0"/>
              </a:rPr>
              <a:t>,</a:t>
            </a:r>
            <a:r>
              <a:rPr lang="zh-CN" altLang="en-US" dirty="0">
                <a:solidFill>
                  <a:schemeClr val="bg1"/>
                </a:solidFill>
                <a:sym typeface="Arial" panose="020B0604020202020204" pitchFamily="34" charset="0"/>
              </a:rPr>
              <a:t>指定</a:t>
            </a:r>
            <a:r>
              <a:rPr lang="en-US" altLang="zh-CN" dirty="0">
                <a:solidFill>
                  <a:schemeClr val="bg1"/>
                </a:solidFill>
                <a:sym typeface="Arial" panose="020B0604020202020204" pitchFamily="34" charset="0"/>
              </a:rPr>
              <a:t>border-box</a:t>
            </a:r>
            <a:r>
              <a:rPr lang="zh-CN" altLang="en-US" dirty="0">
                <a:solidFill>
                  <a:schemeClr val="bg1"/>
                </a:solidFill>
                <a:sym typeface="Arial" panose="020B0604020202020204" pitchFamily="34" charset="0"/>
              </a:rPr>
              <a:t>属性值表示怪异盒模型。</a:t>
            </a:r>
            <a:endParaRPr lang="en-US" altLang="zh-CN" dirty="0">
              <a:solidFill>
                <a:schemeClr val="bg1"/>
              </a:solidFill>
              <a:sym typeface="Arial" panose="020B0604020202020204" pitchFamily="34" charset="0"/>
            </a:endParaRPr>
          </a:p>
          <a:p>
            <a:pPr>
              <a:buFont typeface="Arial" panose="020B0604020202020204" pitchFamily="34" charset="0"/>
              <a:buNone/>
            </a:pPr>
            <a:endParaRPr lang="en-US" altLang="zh-CN" dirty="0">
              <a:solidFill>
                <a:schemeClr val="bg1"/>
              </a:solidFill>
              <a:sym typeface="Arial" panose="020B0604020202020204" pitchFamily="34" charset="0"/>
            </a:endParaRPr>
          </a:p>
          <a:p>
            <a:pPr>
              <a:buFont typeface="Arial" panose="020B0604020202020204" pitchFamily="34" charset="0"/>
              <a:buNone/>
            </a:pPr>
            <a:r>
              <a:rPr lang="zh-CN" altLang="en-US" dirty="0">
                <a:solidFill>
                  <a:schemeClr val="bg1"/>
                </a:solidFill>
                <a:sym typeface="Arial" panose="020B0604020202020204" pitchFamily="34" charset="0"/>
              </a:rPr>
              <a:t>怪异盒模型</a:t>
            </a:r>
            <a:r>
              <a:rPr lang="en-US" altLang="zh-CN" dirty="0">
                <a:solidFill>
                  <a:schemeClr val="bg1"/>
                </a:solidFill>
                <a:sym typeface="Arial" panose="020B0604020202020204" pitchFamily="34" charset="0"/>
              </a:rPr>
              <a:t>=IE</a:t>
            </a:r>
            <a:r>
              <a:rPr lang="zh-CN" altLang="en-US" dirty="0">
                <a:solidFill>
                  <a:schemeClr val="bg1"/>
                </a:solidFill>
                <a:sym typeface="Arial" panose="020B0604020202020204" pitchFamily="34" charset="0"/>
              </a:rPr>
              <a:t>低版本盒模型</a:t>
            </a:r>
            <a:r>
              <a:rPr lang="en-US" altLang="zh-CN" dirty="0">
                <a:solidFill>
                  <a:schemeClr val="bg1"/>
                </a:solidFill>
                <a:sym typeface="Arial" panose="020B0604020202020204" pitchFamily="34" charset="0"/>
              </a:rPr>
              <a:t>=border-box</a:t>
            </a:r>
            <a:endParaRPr lang="zh-CN" altLang="en-US" dirty="0">
              <a:solidFill>
                <a:schemeClr val="bg1"/>
              </a:solidFill>
              <a:sym typeface="Arial" panose="020B0604020202020204" pitchFamily="34" charset="0"/>
            </a:endParaRPr>
          </a:p>
          <a:p>
            <a:pPr>
              <a:buFont typeface="Arial" panose="020B0604020202020204" pitchFamily="34" charset="0"/>
              <a:buNone/>
            </a:pPr>
            <a:endParaRPr lang="zh-CN" altLang="en-US" dirty="0">
              <a:solidFill>
                <a:schemeClr val="bg1"/>
              </a:solidFill>
              <a:sym typeface="Arial" panose="020B0604020202020204" pitchFamily="34" charset="0"/>
            </a:endParaRPr>
          </a:p>
        </p:txBody>
      </p:sp>
      <p:pic>
        <p:nvPicPr>
          <p:cNvPr id="12" name="图片 52229" descr="background-ori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43" y="3481148"/>
            <a:ext cx="4267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097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5634497" cy="523220"/>
          </a:xfrm>
          <a:prstGeom prst="rect">
            <a:avLst/>
          </a:prstGeom>
          <a:noFill/>
        </p:spPr>
        <p:txBody>
          <a:bodyPr wrap="square" rtlCol="0">
            <a:spAutoFit/>
          </a:bodyPr>
          <a:lstStyle/>
          <a:p>
            <a:pPr>
              <a:buFont typeface="Arial" panose="020B0604020202020204" pitchFamily="34" charset="0"/>
              <a:buNone/>
            </a:pPr>
            <a:r>
              <a:rPr lang="zh-CN" altLang="en-US" sz="2800" dirty="0">
                <a:solidFill>
                  <a:schemeClr val="bg1"/>
                </a:solidFill>
              </a:rPr>
              <a:t>为什么要使用</a:t>
            </a:r>
            <a:r>
              <a:rPr lang="en-US" altLang="zh-CN" sz="2800" dirty="0">
                <a:solidFill>
                  <a:schemeClr val="bg1"/>
                </a:solidFill>
              </a:rPr>
              <a:t>box-sizing</a:t>
            </a:r>
            <a:r>
              <a:rPr lang="zh-CN" altLang="en-US" sz="2800" dirty="0">
                <a:solidFill>
                  <a:schemeClr val="bg1"/>
                </a:solidFill>
              </a:rPr>
              <a:t>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TextBox 15"/>
          <p:cNvSpPr txBox="1">
            <a:spLocks noChangeArrowheads="1"/>
          </p:cNvSpPr>
          <p:nvPr/>
        </p:nvSpPr>
        <p:spPr bwMode="auto">
          <a:xfrm>
            <a:off x="646382" y="1734184"/>
            <a:ext cx="1122505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pPr>
            <a:r>
              <a:rPr lang="zh-CN" altLang="en-US" dirty="0" smtClean="0">
                <a:solidFill>
                  <a:schemeClr val="bg1"/>
                </a:solidFill>
              </a:rPr>
              <a:t>使用</a:t>
            </a:r>
            <a:r>
              <a:rPr lang="zh-CN" altLang="en-US" dirty="0">
                <a:solidFill>
                  <a:schemeClr val="bg1"/>
                </a:solidFill>
              </a:rPr>
              <a:t>的目的是控制元素的总宽度，如果不使用该属性，样式中默认的使用的</a:t>
            </a:r>
          </a:p>
          <a:p>
            <a:pPr>
              <a:lnSpc>
                <a:spcPct val="150000"/>
              </a:lnSpc>
              <a:buFont typeface="Arial" panose="020B0604020202020204" pitchFamily="34" charset="0"/>
              <a:buNone/>
            </a:pPr>
            <a:r>
              <a:rPr lang="zh-CN" altLang="en-US" dirty="0">
                <a:solidFill>
                  <a:schemeClr val="bg1"/>
                </a:solidFill>
              </a:rPr>
              <a:t>是</a:t>
            </a:r>
            <a:r>
              <a:rPr lang="en-US" altLang="zh-CN" dirty="0">
                <a:solidFill>
                  <a:schemeClr val="bg1"/>
                </a:solidFill>
              </a:rPr>
              <a:t>content-box</a:t>
            </a:r>
            <a:r>
              <a:rPr lang="zh-CN" altLang="en-US" dirty="0">
                <a:solidFill>
                  <a:schemeClr val="bg1"/>
                </a:solidFill>
              </a:rPr>
              <a:t>属性值</a:t>
            </a:r>
            <a:r>
              <a:rPr lang="en-US" altLang="zh-CN" dirty="0">
                <a:solidFill>
                  <a:schemeClr val="bg1"/>
                </a:solidFill>
              </a:rPr>
              <a:t>(</a:t>
            </a:r>
            <a:r>
              <a:rPr lang="zh-CN" altLang="en-US" dirty="0">
                <a:solidFill>
                  <a:schemeClr val="bg1"/>
                </a:solidFill>
              </a:rPr>
              <a:t>标准盒模型</a:t>
            </a:r>
            <a:r>
              <a:rPr lang="en-US" altLang="zh-CN" dirty="0">
                <a:solidFill>
                  <a:schemeClr val="bg1"/>
                </a:solidFill>
              </a:rPr>
              <a:t>)</a:t>
            </a:r>
            <a:r>
              <a:rPr lang="zh-CN" altLang="en-US" dirty="0">
                <a:solidFill>
                  <a:schemeClr val="bg1"/>
                </a:solidFill>
              </a:rPr>
              <a:t>，它只针对内容的宽度做了一个指定，却没有对元素的</a:t>
            </a:r>
          </a:p>
          <a:p>
            <a:pPr>
              <a:lnSpc>
                <a:spcPct val="150000"/>
              </a:lnSpc>
              <a:buFont typeface="Arial" panose="020B0604020202020204" pitchFamily="34" charset="0"/>
              <a:buNone/>
            </a:pPr>
            <a:r>
              <a:rPr lang="zh-CN" altLang="en-US" dirty="0">
                <a:solidFill>
                  <a:schemeClr val="bg1"/>
                </a:solidFill>
              </a:rPr>
              <a:t>总宽度进行指定。</a:t>
            </a:r>
          </a:p>
          <a:p>
            <a:pPr>
              <a:lnSpc>
                <a:spcPct val="150000"/>
              </a:lnSpc>
              <a:buFont typeface="Arial" panose="020B0604020202020204" pitchFamily="34" charset="0"/>
              <a:buNone/>
            </a:pPr>
            <a:r>
              <a:rPr lang="zh-CN" altLang="en-US" dirty="0">
                <a:solidFill>
                  <a:schemeClr val="bg1"/>
                </a:solidFill>
              </a:rPr>
              <a:t>有些场合下利用</a:t>
            </a:r>
            <a:r>
              <a:rPr lang="en-US" altLang="zh-CN" dirty="0">
                <a:solidFill>
                  <a:schemeClr val="bg1"/>
                </a:solidFill>
              </a:rPr>
              <a:t>border-box</a:t>
            </a:r>
            <a:r>
              <a:rPr lang="zh-CN" altLang="en-US" dirty="0">
                <a:solidFill>
                  <a:schemeClr val="bg1"/>
                </a:solidFill>
              </a:rPr>
              <a:t>属性值会使得页面布局更加方便</a:t>
            </a:r>
            <a:r>
              <a:rPr lang="zh-CN" altLang="en-US"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1346344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css3多列</a:t>
            </a:r>
            <a:endParaRPr lang="zh-CN" altLang="en-US" sz="2800"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7" name="文本框 32772"/>
          <p:cNvSpPr txBox="1">
            <a:spLocks noChangeArrowheads="1"/>
          </p:cNvSpPr>
          <p:nvPr/>
        </p:nvSpPr>
        <p:spPr bwMode="auto">
          <a:xfrm>
            <a:off x="657495" y="1418897"/>
            <a:ext cx="70580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solidFill>
                  <a:schemeClr val="bg1"/>
                </a:solidFill>
              </a:rPr>
              <a:t>CSS3 </a:t>
            </a:r>
            <a:r>
              <a:rPr lang="zh-CN" altLang="en-US" dirty="0">
                <a:solidFill>
                  <a:schemeClr val="bg1"/>
                </a:solidFill>
              </a:rPr>
              <a:t>多列</a:t>
            </a:r>
          </a:p>
          <a:p>
            <a:pPr eaLnBrk="1" hangingPunct="1">
              <a:buFont typeface="Arial" panose="020B0604020202020204" pitchFamily="34" charset="0"/>
              <a:buNone/>
            </a:pPr>
            <a:endParaRPr lang="zh-CN" altLang="en-US" dirty="0">
              <a:solidFill>
                <a:schemeClr val="bg1"/>
              </a:solidFill>
            </a:endParaRPr>
          </a:p>
          <a:p>
            <a:pPr eaLnBrk="1" hangingPunct="1">
              <a:buFont typeface="Arial" panose="020B0604020202020204" pitchFamily="34" charset="0"/>
              <a:buNone/>
            </a:pPr>
            <a:r>
              <a:rPr lang="zh-CN" altLang="en-US" dirty="0">
                <a:solidFill>
                  <a:schemeClr val="bg1"/>
                </a:solidFill>
              </a:rPr>
              <a:t>通过 </a:t>
            </a:r>
            <a:r>
              <a:rPr lang="en-US" altLang="zh-CN" dirty="0">
                <a:solidFill>
                  <a:schemeClr val="bg1"/>
                </a:solidFill>
              </a:rPr>
              <a:t>CSS3</a:t>
            </a:r>
            <a:r>
              <a:rPr lang="zh-CN" altLang="en-US" dirty="0">
                <a:solidFill>
                  <a:schemeClr val="bg1"/>
                </a:solidFill>
              </a:rPr>
              <a:t>，您能够创建多个列来对文本进行布局 </a:t>
            </a:r>
            <a:r>
              <a:rPr lang="en-US" altLang="zh-CN" dirty="0">
                <a:solidFill>
                  <a:schemeClr val="bg1"/>
                </a:solidFill>
              </a:rPr>
              <a:t>- </a:t>
            </a:r>
            <a:r>
              <a:rPr lang="zh-CN" altLang="en-US" dirty="0">
                <a:solidFill>
                  <a:schemeClr val="bg1"/>
                </a:solidFill>
              </a:rPr>
              <a:t>就像报纸那样！</a:t>
            </a:r>
            <a:endParaRPr lang="en-US" altLang="zh-CN" dirty="0">
              <a:solidFill>
                <a:schemeClr val="bg1"/>
              </a:solidFill>
            </a:endParaRPr>
          </a:p>
          <a:p>
            <a:pPr eaLnBrk="1" hangingPunct="1">
              <a:buFont typeface="Arial" panose="020B0604020202020204" pitchFamily="34" charset="0"/>
              <a:buNone/>
            </a:pPr>
            <a:r>
              <a:rPr lang="zh-CN" altLang="en-US" dirty="0">
                <a:solidFill>
                  <a:schemeClr val="bg1"/>
                </a:solidFill>
              </a:rPr>
              <a:t>多用在文章部分</a:t>
            </a:r>
          </a:p>
          <a:p>
            <a:pPr eaLnBrk="1" hangingPunct="1">
              <a:buFont typeface="Arial" panose="020B0604020202020204" pitchFamily="34" charset="0"/>
              <a:buNone/>
            </a:pPr>
            <a:r>
              <a:rPr lang="zh-CN" altLang="en-US" dirty="0">
                <a:solidFill>
                  <a:schemeClr val="bg1"/>
                </a:solidFill>
              </a:rPr>
              <a:t>多列属性：</a:t>
            </a:r>
          </a:p>
        </p:txBody>
      </p:sp>
      <p:sp>
        <p:nvSpPr>
          <p:cNvPr id="8" name="文本框 32773"/>
          <p:cNvSpPr txBox="1">
            <a:spLocks noChangeArrowheads="1"/>
          </p:cNvSpPr>
          <p:nvPr/>
        </p:nvSpPr>
        <p:spPr bwMode="auto">
          <a:xfrm>
            <a:off x="646382" y="4603423"/>
            <a:ext cx="63017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solidFill>
                  <a:schemeClr val="bg1"/>
                </a:solidFill>
              </a:rPr>
              <a:t>Internet Explorer 10 </a:t>
            </a:r>
            <a:r>
              <a:rPr lang="zh-CN" altLang="en-US" dirty="0">
                <a:solidFill>
                  <a:schemeClr val="bg1"/>
                </a:solidFill>
              </a:rPr>
              <a:t>和 </a:t>
            </a:r>
            <a:r>
              <a:rPr lang="en-US" altLang="zh-CN" dirty="0">
                <a:solidFill>
                  <a:schemeClr val="bg1"/>
                </a:solidFill>
              </a:rPr>
              <a:t>Opera </a:t>
            </a:r>
            <a:r>
              <a:rPr lang="zh-CN" altLang="en-US" dirty="0">
                <a:solidFill>
                  <a:schemeClr val="bg1"/>
                </a:solidFill>
              </a:rPr>
              <a:t>支持多列属性。</a:t>
            </a:r>
          </a:p>
          <a:p>
            <a:pPr eaLnBrk="1" hangingPunct="1">
              <a:buFont typeface="Arial" panose="020B0604020202020204" pitchFamily="34" charset="0"/>
              <a:buNone/>
            </a:pPr>
            <a:endParaRPr lang="zh-CN" altLang="en-US" dirty="0">
              <a:solidFill>
                <a:schemeClr val="bg1"/>
              </a:solidFill>
            </a:endParaRPr>
          </a:p>
          <a:p>
            <a:pPr eaLnBrk="1" hangingPunct="1">
              <a:buFont typeface="Arial" panose="020B0604020202020204" pitchFamily="34" charset="0"/>
              <a:buNone/>
            </a:pPr>
            <a:r>
              <a:rPr lang="en-US" altLang="zh-CN" dirty="0">
                <a:solidFill>
                  <a:schemeClr val="bg1"/>
                </a:solidFill>
              </a:rPr>
              <a:t>Firefox </a:t>
            </a:r>
            <a:r>
              <a:rPr lang="zh-CN" altLang="en-US" dirty="0">
                <a:solidFill>
                  <a:schemeClr val="bg1"/>
                </a:solidFill>
              </a:rPr>
              <a:t>需要前缀 </a:t>
            </a:r>
            <a:r>
              <a:rPr lang="en-US" altLang="zh-CN" dirty="0">
                <a:solidFill>
                  <a:schemeClr val="bg1"/>
                </a:solidFill>
              </a:rPr>
              <a:t>-</a:t>
            </a:r>
            <a:r>
              <a:rPr lang="en-US" altLang="zh-CN" dirty="0" err="1">
                <a:solidFill>
                  <a:schemeClr val="bg1"/>
                </a:solidFill>
              </a:rPr>
              <a:t>moz</a:t>
            </a:r>
            <a:r>
              <a:rPr lang="en-US" altLang="zh-CN" dirty="0">
                <a:solidFill>
                  <a:schemeClr val="bg1"/>
                </a:solidFill>
              </a:rPr>
              <a:t>-</a:t>
            </a:r>
            <a:r>
              <a:rPr lang="zh-CN" altLang="en-US" dirty="0">
                <a:solidFill>
                  <a:schemeClr val="bg1"/>
                </a:solidFill>
              </a:rPr>
              <a:t>。</a:t>
            </a:r>
          </a:p>
          <a:p>
            <a:pPr eaLnBrk="1" hangingPunct="1">
              <a:buFont typeface="Arial" panose="020B0604020202020204" pitchFamily="34" charset="0"/>
              <a:buNone/>
            </a:pPr>
            <a:endParaRPr lang="zh-CN" altLang="en-US" dirty="0">
              <a:solidFill>
                <a:schemeClr val="bg1"/>
              </a:solidFill>
            </a:endParaRPr>
          </a:p>
          <a:p>
            <a:pPr eaLnBrk="1" hangingPunct="1">
              <a:buFont typeface="Arial" panose="020B0604020202020204" pitchFamily="34" charset="0"/>
              <a:buNone/>
            </a:pPr>
            <a:r>
              <a:rPr lang="en-US" altLang="zh-CN" dirty="0">
                <a:solidFill>
                  <a:schemeClr val="bg1"/>
                </a:solidFill>
              </a:rPr>
              <a:t>Chrome </a:t>
            </a:r>
            <a:r>
              <a:rPr lang="zh-CN" altLang="en-US" dirty="0">
                <a:solidFill>
                  <a:schemeClr val="bg1"/>
                </a:solidFill>
              </a:rPr>
              <a:t>和 </a:t>
            </a:r>
            <a:r>
              <a:rPr lang="en-US" altLang="zh-CN" dirty="0">
                <a:solidFill>
                  <a:schemeClr val="bg1"/>
                </a:solidFill>
              </a:rPr>
              <a:t>Safari </a:t>
            </a:r>
            <a:r>
              <a:rPr lang="zh-CN" altLang="en-US" dirty="0">
                <a:solidFill>
                  <a:schemeClr val="bg1"/>
                </a:solidFill>
              </a:rPr>
              <a:t>需要前缀 </a:t>
            </a:r>
            <a:r>
              <a:rPr lang="en-US" altLang="zh-CN" dirty="0">
                <a:solidFill>
                  <a:schemeClr val="bg1"/>
                </a:solidFill>
              </a:rPr>
              <a:t>-</a:t>
            </a:r>
            <a:r>
              <a:rPr lang="en-US" altLang="zh-CN" dirty="0" err="1">
                <a:solidFill>
                  <a:schemeClr val="bg1"/>
                </a:solidFill>
              </a:rPr>
              <a:t>webkit</a:t>
            </a:r>
            <a:r>
              <a:rPr lang="en-US" altLang="zh-CN" dirty="0">
                <a:solidFill>
                  <a:schemeClr val="bg1"/>
                </a:solidFill>
              </a:rPr>
              <a:t>-</a:t>
            </a:r>
            <a:r>
              <a:rPr lang="zh-CN" altLang="en-US" dirty="0">
                <a:solidFill>
                  <a:schemeClr val="bg1"/>
                </a:solidFill>
              </a:rPr>
              <a:t>。</a:t>
            </a:r>
          </a:p>
          <a:p>
            <a:pPr eaLnBrk="1" hangingPunct="1">
              <a:buFont typeface="Arial" panose="020B0604020202020204" pitchFamily="34" charset="0"/>
              <a:buNone/>
            </a:pPr>
            <a:endParaRPr lang="zh-CN" altLang="en-US" dirty="0">
              <a:solidFill>
                <a:schemeClr val="bg1"/>
              </a:solidFill>
            </a:endParaRPr>
          </a:p>
          <a:p>
            <a:pPr eaLnBrk="1" hangingPunct="1">
              <a:buFont typeface="Arial" panose="020B0604020202020204" pitchFamily="34" charset="0"/>
              <a:buNone/>
            </a:pPr>
            <a:r>
              <a:rPr lang="zh-CN" altLang="en-US" dirty="0">
                <a:solidFill>
                  <a:schemeClr val="bg1"/>
                </a:solidFill>
              </a:rPr>
              <a:t>注释：</a:t>
            </a:r>
            <a:r>
              <a:rPr lang="en-US" altLang="zh-CN" dirty="0">
                <a:solidFill>
                  <a:schemeClr val="bg1"/>
                </a:solidFill>
              </a:rPr>
              <a:t>Internet Explorer 9 </a:t>
            </a:r>
            <a:r>
              <a:rPr lang="zh-CN" altLang="en-US" dirty="0">
                <a:solidFill>
                  <a:schemeClr val="bg1"/>
                </a:solidFill>
              </a:rPr>
              <a:t>以及更早的版本不支持多列属性。</a:t>
            </a:r>
          </a:p>
        </p:txBody>
      </p:sp>
      <p:sp>
        <p:nvSpPr>
          <p:cNvPr id="9" name="Rectangle 3"/>
          <p:cNvSpPr txBox="1">
            <a:spLocks noChangeArrowheads="1"/>
          </p:cNvSpPr>
          <p:nvPr/>
        </p:nvSpPr>
        <p:spPr bwMode="auto">
          <a:xfrm>
            <a:off x="657495" y="3056690"/>
            <a:ext cx="735965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5813" indent="-227013">
              <a:defRPr>
                <a:solidFill>
                  <a:schemeClr val="tx1"/>
                </a:solidFill>
                <a:latin typeface="Arial" panose="020B0604020202020204" pitchFamily="34" charset="0"/>
                <a:ea typeface="宋体" panose="02010600030101010101" pitchFamily="2" charset="-122"/>
              </a:defRPr>
            </a:lvl5pPr>
            <a:lvl6pPr marL="2513013" indent="-2270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0213" indent="-2270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7413" indent="-2270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4613" indent="-2270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column-count 栏目列数 </a:t>
            </a:r>
            <a:r>
              <a:rPr lang="en-US" altLang="zh-CN" sz="16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num</a:t>
            </a:r>
            <a:endParaRPr lang="en-US" altLang="zh-CN"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spcBef>
                <a:spcPct val="20000"/>
              </a:spcBef>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column-width 栏目宽度 </a:t>
            </a:r>
            <a:r>
              <a:rPr lang="en-US" altLang="zh-CN" sz="16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px</a:t>
            </a:r>
            <a:r>
              <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(必要属性)</a:t>
            </a:r>
          </a:p>
          <a:p>
            <a:pPr>
              <a:spcBef>
                <a:spcPct val="20000"/>
              </a:spcBef>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column-gap   栏目距离  </a:t>
            </a:r>
            <a:r>
              <a:rPr lang="en-US" altLang="zh-CN" sz="16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px</a:t>
            </a:r>
            <a:endPar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spcBef>
                <a:spcPct val="20000"/>
              </a:spcBef>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column-rule  栏目间隔线 </a:t>
            </a:r>
            <a:r>
              <a:rPr lang="en-US" altLang="zh-CN" sz="1600" dirty="0" err="1">
                <a:solidFill>
                  <a:schemeClr val="bg1"/>
                </a:solidFill>
                <a:latin typeface="微软雅黑" panose="020B0503020204020204" pitchFamily="34" charset="-122"/>
                <a:ea typeface="微软雅黑" panose="020B0503020204020204" pitchFamily="34" charset="-122"/>
                <a:sym typeface="宋体" panose="02010600030101010101" pitchFamily="2" charset="-122"/>
              </a:rPr>
              <a:t>px</a:t>
            </a:r>
            <a:r>
              <a:rPr lang="en-US" altLang="zh-CN"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style color</a:t>
            </a:r>
            <a:endParaRPr lang="zh-CN" altLang="en-US" sz="16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25596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1" y="686927"/>
            <a:ext cx="6953631" cy="523220"/>
          </a:xfrm>
          <a:prstGeom prst="rect">
            <a:avLst/>
          </a:prstGeom>
          <a:noFill/>
        </p:spPr>
        <p:txBody>
          <a:bodyPr wrap="square" rtlCol="0">
            <a:spAutoFit/>
          </a:bodyPr>
          <a:lstStyle/>
          <a:p>
            <a:r>
              <a:rPr lang="zh-CN" altLang="en-US" sz="2800" b="1" dirty="0">
                <a:solidFill>
                  <a:schemeClr val="bg1"/>
                </a:solidFill>
              </a:rPr>
              <a:t>什么是媒体查询以及响应式网站设计</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511469" y="1490597"/>
            <a:ext cx="11359965" cy="4654608"/>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媒体</a:t>
            </a:r>
            <a:r>
              <a:rPr lang="zh-CN" altLang="en-US" sz="2000" dirty="0" smtClean="0">
                <a:solidFill>
                  <a:schemeClr val="bg1"/>
                </a:solidFill>
                <a:latin typeface="微软雅黑" panose="020B0503020204020204" pitchFamily="34" charset="-122"/>
                <a:ea typeface="微软雅黑" panose="020B0503020204020204" pitchFamily="34" charset="-122"/>
              </a:rPr>
              <a:t>查询</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可以</a:t>
            </a:r>
            <a:r>
              <a:rPr lang="zh-CN" altLang="en-US" sz="2000" dirty="0">
                <a:solidFill>
                  <a:schemeClr val="bg1"/>
                </a:solidFill>
                <a:latin typeface="微软雅黑" panose="020B0503020204020204" pitchFamily="34" charset="-122"/>
                <a:ea typeface="微软雅黑" panose="020B0503020204020204" pitchFamily="34" charset="-122"/>
              </a:rPr>
              <a:t>让我们根据设备显示器的特性（如视口宽度、屏幕比例、设备方向：横向或纵向</a:t>
            </a:r>
            <a:r>
              <a:rPr lang="zh-CN" altLang="en-US" sz="2000" dirty="0" smtClean="0">
                <a:solidFill>
                  <a:schemeClr val="bg1"/>
                </a:solidFill>
                <a:latin typeface="微软雅黑" panose="020B0503020204020204" pitchFamily="34" charset="-122"/>
                <a:ea typeface="微软雅黑" panose="020B0503020204020204" pitchFamily="34" charset="-122"/>
              </a:rPr>
              <a:t>）为</a:t>
            </a:r>
            <a:r>
              <a:rPr lang="zh-CN" altLang="en-US" sz="2000" dirty="0">
                <a:solidFill>
                  <a:schemeClr val="bg1"/>
                </a:solidFill>
                <a:latin typeface="微软雅黑" panose="020B0503020204020204" pitchFamily="34" charset="-122"/>
                <a:ea typeface="微软雅黑" panose="020B0503020204020204" pitchFamily="34" charset="-122"/>
              </a:rPr>
              <a:t>其设定</a:t>
            </a:r>
            <a:r>
              <a:rPr lang="en-US" altLang="zh-CN" sz="2000" dirty="0">
                <a:solidFill>
                  <a:schemeClr val="bg1"/>
                </a:solidFill>
                <a:latin typeface="微软雅黑" panose="020B0503020204020204" pitchFamily="34" charset="-122"/>
                <a:ea typeface="微软雅黑" panose="020B0503020204020204" pitchFamily="34" charset="-122"/>
              </a:rPr>
              <a:t>CSS</a:t>
            </a:r>
            <a:r>
              <a:rPr lang="zh-CN" altLang="en-US" sz="2000" dirty="0">
                <a:solidFill>
                  <a:schemeClr val="bg1"/>
                </a:solidFill>
                <a:latin typeface="微软雅黑" panose="020B0503020204020204" pitchFamily="34" charset="-122"/>
                <a:ea typeface="微软雅黑" panose="020B0503020204020204" pitchFamily="34" charset="-122"/>
              </a:rPr>
              <a:t>样式</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媒体</a:t>
            </a:r>
            <a:r>
              <a:rPr lang="zh-CN" altLang="en-US" sz="2000" dirty="0">
                <a:solidFill>
                  <a:schemeClr val="bg1"/>
                </a:solidFill>
                <a:latin typeface="微软雅黑" panose="020B0503020204020204" pitchFamily="34" charset="-122"/>
                <a:ea typeface="微软雅黑" panose="020B0503020204020204" pitchFamily="34" charset="-122"/>
              </a:rPr>
              <a:t>查询由媒体类型和一个或多个检测媒体特性的条件表达式组成</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媒体</a:t>
            </a:r>
            <a:r>
              <a:rPr lang="zh-CN" altLang="en-US" sz="2000" dirty="0">
                <a:solidFill>
                  <a:schemeClr val="bg1"/>
                </a:solidFill>
                <a:latin typeface="微软雅黑" panose="020B0503020204020204" pitchFamily="34" charset="-122"/>
                <a:ea typeface="微软雅黑" panose="020B0503020204020204" pitchFamily="34" charset="-122"/>
              </a:rPr>
              <a:t>查询中可用于检测的媒体特性有 </a:t>
            </a:r>
            <a:r>
              <a:rPr lang="en-US" altLang="zh-CN" sz="2000" dirty="0">
                <a:solidFill>
                  <a:schemeClr val="bg1"/>
                </a:solidFill>
                <a:latin typeface="微软雅黑" panose="020B0503020204020204" pitchFamily="34" charset="-122"/>
                <a:ea typeface="微软雅黑" panose="020B0503020204020204" pitchFamily="34" charset="-122"/>
              </a:rPr>
              <a:t>width </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height </a:t>
            </a:r>
            <a:r>
              <a:rPr lang="zh-CN" altLang="en-US" sz="2000" dirty="0">
                <a:solidFill>
                  <a:schemeClr val="bg1"/>
                </a:solidFill>
                <a:latin typeface="微软雅黑" panose="020B0503020204020204" pitchFamily="34" charset="-122"/>
                <a:ea typeface="微软雅黑" panose="020B0503020204020204" pitchFamily="34" charset="-122"/>
              </a:rPr>
              <a:t>和 </a:t>
            </a:r>
            <a:r>
              <a:rPr lang="en-US" altLang="zh-CN" sz="2000" dirty="0">
                <a:solidFill>
                  <a:schemeClr val="bg1"/>
                </a:solidFill>
                <a:latin typeface="微软雅黑" panose="020B0503020204020204" pitchFamily="34" charset="-122"/>
                <a:ea typeface="微软雅黑" panose="020B0503020204020204" pitchFamily="34" charset="-122"/>
              </a:rPr>
              <a:t>color </a:t>
            </a:r>
            <a:r>
              <a:rPr lang="zh-CN" altLang="en-US" sz="2000" dirty="0">
                <a:solidFill>
                  <a:schemeClr val="bg1"/>
                </a:solidFill>
                <a:latin typeface="微软雅黑" panose="020B0503020204020204" pitchFamily="34" charset="-122"/>
                <a:ea typeface="微软雅黑" panose="020B0503020204020204" pitchFamily="34" charset="-122"/>
              </a:rPr>
              <a:t>（等）</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使用</a:t>
            </a:r>
            <a:r>
              <a:rPr lang="zh-CN" altLang="en-US" sz="2000" dirty="0">
                <a:solidFill>
                  <a:schemeClr val="bg1"/>
                </a:solidFill>
                <a:latin typeface="微软雅黑" panose="020B0503020204020204" pitchFamily="34" charset="-122"/>
                <a:ea typeface="微软雅黑" panose="020B0503020204020204" pitchFamily="34" charset="-122"/>
              </a:rPr>
              <a:t>媒体查询，可以在不改变页面内容的情况下，为特定的一些输出设备定制显示效果。</a:t>
            </a:r>
          </a:p>
          <a:p>
            <a:pPr>
              <a:lnSpc>
                <a:spcPct val="150000"/>
              </a:lnSpc>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响应</a:t>
            </a:r>
            <a:r>
              <a:rPr lang="zh-CN" altLang="en-US" sz="2000" dirty="0">
                <a:solidFill>
                  <a:schemeClr val="bg1"/>
                </a:solidFill>
                <a:latin typeface="微软雅黑" panose="020B0503020204020204" pitchFamily="34" charset="-122"/>
                <a:ea typeface="微软雅黑" panose="020B0503020204020204" pitchFamily="34" charset="-122"/>
              </a:rPr>
              <a:t>式网站设计</a:t>
            </a:r>
            <a:r>
              <a:rPr lang="en-US" altLang="zh-CN" sz="2000" dirty="0">
                <a:solidFill>
                  <a:schemeClr val="bg1"/>
                </a:solidFill>
                <a:latin typeface="微软雅黑" panose="020B0503020204020204" pitchFamily="34" charset="-122"/>
                <a:ea typeface="微软雅黑" panose="020B0503020204020204" pitchFamily="34" charset="-122"/>
              </a:rPr>
              <a:t>(Responsive Web design)</a:t>
            </a:r>
            <a:r>
              <a:rPr lang="zh-CN" altLang="en-US" sz="2000" dirty="0">
                <a:solidFill>
                  <a:schemeClr val="bg1"/>
                </a:solidFill>
                <a:latin typeface="微软雅黑" panose="020B0503020204020204" pitchFamily="34" charset="-122"/>
                <a:ea typeface="微软雅黑" panose="020B0503020204020204" pitchFamily="34" charset="-122"/>
              </a:rPr>
              <a:t>的理念是</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集中</a:t>
            </a:r>
            <a:r>
              <a:rPr lang="zh-CN" altLang="en-US" sz="2000" dirty="0">
                <a:solidFill>
                  <a:schemeClr val="bg1"/>
                </a:solidFill>
                <a:latin typeface="微软雅黑" panose="020B0503020204020204" pitchFamily="34" charset="-122"/>
                <a:ea typeface="微软雅黑" panose="020B0503020204020204" pitchFamily="34" charset="-122"/>
              </a:rPr>
              <a:t>创建页面的图片排版大小，可以智能地根据用户行为以及使用的设备环境（系统平台、屏幕尺寸、屏幕定向等）进行相对应的布局。</a:t>
            </a:r>
            <a:endParaRPr lang="zh-CN" altLang="en-US" sz="2000" b="0"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067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1" y="686927"/>
            <a:ext cx="7283415" cy="523220"/>
          </a:xfrm>
          <a:prstGeom prst="rect">
            <a:avLst/>
          </a:prstGeom>
          <a:noFill/>
        </p:spPr>
        <p:txBody>
          <a:bodyPr wrap="square" rtlCol="0">
            <a:spAutoFit/>
          </a:bodyPr>
          <a:lstStyle/>
          <a:p>
            <a:r>
              <a:rPr lang="zh-CN" altLang="en-US" sz="2800" b="1" dirty="0">
                <a:solidFill>
                  <a:schemeClr val="bg1"/>
                </a:solidFill>
              </a:rPr>
              <a:t>为什么响应式设计需要，媒体查询</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1" y="1894965"/>
            <a:ext cx="10191508"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如果没有</a:t>
            </a:r>
            <a:r>
              <a:rPr lang="en-US" altLang="zh-CN" sz="2000" dirty="0">
                <a:solidFill>
                  <a:schemeClr val="bg1"/>
                </a:solidFill>
                <a:latin typeface="微软雅黑" panose="020B0503020204020204" pitchFamily="34" charset="-122"/>
                <a:ea typeface="微软雅黑" panose="020B0503020204020204" pitchFamily="34" charset="-122"/>
              </a:rPr>
              <a:t>CSS3</a:t>
            </a:r>
            <a:r>
              <a:rPr lang="zh-CN" altLang="en-US" sz="2000" dirty="0">
                <a:solidFill>
                  <a:schemeClr val="bg1"/>
                </a:solidFill>
                <a:latin typeface="微软雅黑" panose="020B0503020204020204" pitchFamily="34" charset="-122"/>
                <a:ea typeface="微软雅黑" panose="020B0503020204020204" pitchFamily="34" charset="-122"/>
              </a:rPr>
              <a:t>的媒体查询模块，就不能针对设备特性（如视口宽度）设置特定的</a:t>
            </a:r>
            <a:r>
              <a:rPr lang="en-US" altLang="zh-CN" sz="2000" dirty="0">
                <a:solidFill>
                  <a:schemeClr val="bg1"/>
                </a:solidFill>
                <a:latin typeface="微软雅黑" panose="020B0503020204020204" pitchFamily="34" charset="-122"/>
                <a:ea typeface="微软雅黑" panose="020B0503020204020204" pitchFamily="34" charset="-122"/>
              </a:rPr>
              <a:t>CSS</a:t>
            </a:r>
            <a:r>
              <a:rPr lang="zh-CN" altLang="en-US" sz="2000" dirty="0">
                <a:solidFill>
                  <a:schemeClr val="bg1"/>
                </a:solidFill>
                <a:latin typeface="微软雅黑" panose="020B0503020204020204" pitchFamily="34" charset="-122"/>
                <a:ea typeface="微软雅黑" panose="020B0503020204020204" pitchFamily="34" charset="-122"/>
              </a:rPr>
              <a:t>样式</a:t>
            </a:r>
          </a:p>
        </p:txBody>
      </p:sp>
    </p:spTree>
    <p:extLst>
      <p:ext uri="{BB962C8B-B14F-4D97-AF65-F5344CB8AC3E}">
        <p14:creationId xmlns:p14="http://schemas.microsoft.com/office/powerpoint/2010/main" val="2539763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1" y="686927"/>
            <a:ext cx="7283415" cy="523220"/>
          </a:xfrm>
          <a:prstGeom prst="rect">
            <a:avLst/>
          </a:prstGeom>
          <a:noFill/>
        </p:spPr>
        <p:txBody>
          <a:bodyPr wrap="square" rtlCol="0">
            <a:spAutoFit/>
          </a:bodyPr>
          <a:lstStyle/>
          <a:p>
            <a:r>
              <a:rPr lang="zh-CN" altLang="en-US" sz="2800" b="1" dirty="0">
                <a:solidFill>
                  <a:schemeClr val="bg1"/>
                </a:solidFill>
              </a:rPr>
              <a:t>如何在</a:t>
            </a:r>
            <a:r>
              <a:rPr lang="en-US" altLang="zh-CN" sz="2800" b="1" dirty="0">
                <a:solidFill>
                  <a:schemeClr val="bg1"/>
                </a:solidFill>
              </a:rPr>
              <a:t>CSS</a:t>
            </a:r>
            <a:r>
              <a:rPr lang="zh-CN" altLang="en-US" sz="2800" b="1" dirty="0">
                <a:solidFill>
                  <a:schemeClr val="bg1"/>
                </a:solidFill>
              </a:rPr>
              <a:t>文件中引入媒体查询</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1" y="2131475"/>
            <a:ext cx="10191508" cy="707886"/>
          </a:xfrm>
          <a:prstGeom prst="rect">
            <a:avLst/>
          </a:prstGeom>
        </p:spPr>
        <p:txBody>
          <a:bodyPr wrap="square">
            <a:spAutoFit/>
          </a:bodyPr>
          <a:lstStyle/>
          <a:p>
            <a:r>
              <a:rPr lang="zh-CN" altLang="en-US" sz="2000" dirty="0">
                <a:solidFill>
                  <a:schemeClr val="bg1"/>
                </a:solidFill>
              </a:rPr>
              <a:t>媒体查询写在</a:t>
            </a:r>
            <a:r>
              <a:rPr lang="en-US" altLang="zh-CN" sz="2000" dirty="0">
                <a:solidFill>
                  <a:schemeClr val="bg1"/>
                </a:solidFill>
              </a:rPr>
              <a:t>CSS</a:t>
            </a:r>
            <a:r>
              <a:rPr lang="zh-CN" altLang="en-US" sz="2000" dirty="0">
                <a:solidFill>
                  <a:schemeClr val="bg1"/>
                </a:solidFill>
              </a:rPr>
              <a:t>样式代码的最后，</a:t>
            </a:r>
            <a:r>
              <a:rPr lang="en-US" altLang="zh-CN" sz="2000" dirty="0">
                <a:solidFill>
                  <a:schemeClr val="bg1"/>
                </a:solidFill>
              </a:rPr>
              <a:t>CSS</a:t>
            </a:r>
            <a:r>
              <a:rPr lang="zh-CN" altLang="en-US" sz="2000" dirty="0">
                <a:solidFill>
                  <a:schemeClr val="bg1"/>
                </a:solidFill>
              </a:rPr>
              <a:t>是层叠样式表，在同一特殊性下，靠后的的样式会重叠前面的样式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矩形 1"/>
          <p:cNvSpPr>
            <a:spLocks noChangeArrowheads="1"/>
          </p:cNvSpPr>
          <p:nvPr/>
        </p:nvSpPr>
        <p:spPr bwMode="auto">
          <a:xfrm>
            <a:off x="646381" y="3551939"/>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chemeClr val="bg1"/>
                </a:solidFill>
              </a:rPr>
              <a:t>@media 设备类型 and (设备特征){</a:t>
            </a:r>
            <a:endParaRPr lang="en-US" altLang="zh-CN" dirty="0">
              <a:solidFill>
                <a:schemeClr val="bg1"/>
              </a:solidFill>
            </a:endParaRPr>
          </a:p>
          <a:p>
            <a:r>
              <a:rPr lang="en-US" altLang="zh-CN" dirty="0">
                <a:solidFill>
                  <a:schemeClr val="bg1"/>
                </a:solidFill>
              </a:rPr>
              <a:t>	div{ width:300px;height:300px;}	</a:t>
            </a:r>
          </a:p>
          <a:p>
            <a:endParaRPr lang="zh-CN" altLang="en-US" dirty="0">
              <a:solidFill>
                <a:schemeClr val="bg1"/>
              </a:solidFill>
            </a:endParaRPr>
          </a:p>
          <a:p>
            <a:r>
              <a:rPr lang="zh-CN" altLang="en-US" dirty="0">
                <a:solidFill>
                  <a:schemeClr val="bg1"/>
                </a:solidFill>
              </a:rPr>
              <a:t>	}</a:t>
            </a:r>
          </a:p>
        </p:txBody>
      </p:sp>
    </p:spTree>
    <p:extLst>
      <p:ext uri="{BB962C8B-B14F-4D97-AF65-F5344CB8AC3E}">
        <p14:creationId xmlns:p14="http://schemas.microsoft.com/office/powerpoint/2010/main" val="3950615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41395" cy="523220"/>
          </a:xfrm>
          <a:prstGeom prst="rect">
            <a:avLst/>
          </a:prstGeom>
          <a:noFill/>
        </p:spPr>
        <p:txBody>
          <a:bodyPr wrap="square" rtlCol="0">
            <a:spAutoFit/>
          </a:bodyPr>
          <a:lstStyle/>
          <a:p>
            <a:r>
              <a:rPr lang="zh-CN" altLang="en-US" sz="2800" b="1" dirty="0">
                <a:solidFill>
                  <a:schemeClr val="bg1"/>
                </a:solidFill>
              </a:rPr>
              <a:t>怎样使用</a:t>
            </a:r>
            <a:r>
              <a:rPr lang="en-US" altLang="zh-CN" sz="2800" b="1" dirty="0">
                <a:solidFill>
                  <a:schemeClr val="bg1"/>
                </a:solidFill>
              </a:rPr>
              <a:t>media</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0" name="矩形 3"/>
          <p:cNvSpPr>
            <a:spLocks noChangeArrowheads="1"/>
          </p:cNvSpPr>
          <p:nvPr/>
        </p:nvSpPr>
        <p:spPr bwMode="auto">
          <a:xfrm>
            <a:off x="646382" y="1418897"/>
            <a:ext cx="868521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rPr>
              <a:t>CSS 2.1</a:t>
            </a:r>
            <a:r>
              <a:rPr lang="zh-CN" altLang="en-US" sz="2400" dirty="0">
                <a:solidFill>
                  <a:schemeClr val="bg1"/>
                </a:solidFill>
                <a:latin typeface="微软雅黑" panose="020B0503020204020204" pitchFamily="34" charset="-122"/>
                <a:ea typeface="微软雅黑" panose="020B0503020204020204" pitchFamily="34" charset="-122"/>
              </a:rPr>
              <a:t>支持</a:t>
            </a:r>
            <a:r>
              <a:rPr lang="en-US" altLang="zh-CN" sz="2400" dirty="0">
                <a:solidFill>
                  <a:schemeClr val="bg1"/>
                </a:solidFill>
                <a:latin typeface="微软雅黑" panose="020B0503020204020204" pitchFamily="34" charset="-122"/>
                <a:ea typeface="微软雅黑" panose="020B0503020204020204" pitchFamily="34" charset="-122"/>
              </a:rPr>
              <a:t>9</a:t>
            </a:r>
            <a:r>
              <a:rPr lang="zh-CN" altLang="en-US" sz="2400" dirty="0">
                <a:solidFill>
                  <a:schemeClr val="bg1"/>
                </a:solidFill>
                <a:latin typeface="微软雅黑" panose="020B0503020204020204" pitchFamily="34" charset="-122"/>
                <a:ea typeface="微软雅黑" panose="020B0503020204020204" pitchFamily="34" charset="-122"/>
              </a:rPr>
              <a:t>种媒体类型</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注意：媒体类型名区分大小写</a:t>
            </a:r>
          </a:p>
        </p:txBody>
      </p:sp>
      <p:sp>
        <p:nvSpPr>
          <p:cNvPr id="11" name="矩形 1"/>
          <p:cNvSpPr>
            <a:spLocks noChangeArrowheads="1"/>
          </p:cNvSpPr>
          <p:nvPr/>
        </p:nvSpPr>
        <p:spPr bwMode="auto">
          <a:xfrm>
            <a:off x="756804" y="2131057"/>
            <a:ext cx="78295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braille		——</a:t>
            </a:r>
            <a:r>
              <a:rPr lang="zh-CN" altLang="en-US" sz="2000" dirty="0">
                <a:solidFill>
                  <a:schemeClr val="bg1"/>
                </a:solidFill>
                <a:latin typeface="微软雅黑" panose="020B0503020204020204" pitchFamily="34" charset="-122"/>
                <a:ea typeface="微软雅黑" panose="020B0503020204020204" pitchFamily="34" charset="-122"/>
              </a:rPr>
              <a:t>触觉反馈设备</a:t>
            </a: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embossed		——</a:t>
            </a:r>
            <a:r>
              <a:rPr lang="zh-CN" altLang="en-US" sz="2000" dirty="0">
                <a:solidFill>
                  <a:schemeClr val="bg1"/>
                </a:solidFill>
                <a:latin typeface="微软雅黑" panose="020B0503020204020204" pitchFamily="34" charset="-122"/>
                <a:ea typeface="微软雅黑" panose="020B0503020204020204" pitchFamily="34" charset="-122"/>
              </a:rPr>
              <a:t>盲文印刷设备</a:t>
            </a: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handheld		——</a:t>
            </a:r>
            <a:r>
              <a:rPr lang="zh-CN" altLang="en-US" sz="2000" dirty="0">
                <a:solidFill>
                  <a:schemeClr val="bg1"/>
                </a:solidFill>
                <a:latin typeface="微软雅黑" panose="020B0503020204020204" pitchFamily="34" charset="-122"/>
                <a:ea typeface="微软雅黑" panose="020B0503020204020204" pitchFamily="34" charset="-122"/>
              </a:rPr>
              <a:t>小型或手持设备</a:t>
            </a: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print		——</a:t>
            </a:r>
            <a:r>
              <a:rPr lang="zh-CN" altLang="en-US" sz="2000" dirty="0">
                <a:solidFill>
                  <a:schemeClr val="bg1"/>
                </a:solidFill>
                <a:latin typeface="微软雅黑" panose="020B0503020204020204" pitchFamily="34" charset="-122"/>
                <a:ea typeface="微软雅黑" panose="020B0503020204020204" pitchFamily="34" charset="-122"/>
              </a:rPr>
              <a:t>打印机</a:t>
            </a: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projection		——</a:t>
            </a:r>
            <a:r>
              <a:rPr lang="zh-CN" altLang="en-US" sz="2000" dirty="0">
                <a:solidFill>
                  <a:schemeClr val="bg1"/>
                </a:solidFill>
                <a:latin typeface="微软雅黑" panose="020B0503020204020204" pitchFamily="34" charset="-122"/>
                <a:ea typeface="微软雅黑" panose="020B0503020204020204" pitchFamily="34" charset="-122"/>
              </a:rPr>
              <a:t>投影图像，如幻灯</a:t>
            </a:r>
          </a:p>
          <a:p>
            <a:pPr eaLnBrk="1" hangingPunct="1">
              <a:lnSpc>
                <a:spcPct val="150000"/>
              </a:lnSpc>
              <a:buFont typeface="Hiragino Sans GB W3"/>
              <a:buAutoNum type="arabicPeriod"/>
            </a:pPr>
            <a:r>
              <a:rPr lang="en-US" altLang="zh-CN" sz="2000" b="1" dirty="0">
                <a:solidFill>
                  <a:srgbClr val="FF0000"/>
                </a:solidFill>
                <a:latin typeface="微软雅黑" panose="020B0503020204020204" pitchFamily="34" charset="-122"/>
                <a:ea typeface="微软雅黑" panose="020B0503020204020204" pitchFamily="34" charset="-122"/>
              </a:rPr>
              <a:t>screen		——</a:t>
            </a:r>
            <a:r>
              <a:rPr lang="zh-CN" altLang="en-US" sz="2000" b="1" dirty="0">
                <a:solidFill>
                  <a:srgbClr val="FF0000"/>
                </a:solidFill>
                <a:latin typeface="微软雅黑" panose="020B0503020204020204" pitchFamily="34" charset="-122"/>
                <a:ea typeface="微软雅黑" panose="020B0503020204020204" pitchFamily="34" charset="-122"/>
              </a:rPr>
              <a:t>计算机显示器</a:t>
            </a: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speech		——</a:t>
            </a:r>
            <a:r>
              <a:rPr lang="zh-CN" altLang="en-US" sz="2000" dirty="0">
                <a:solidFill>
                  <a:schemeClr val="bg1"/>
                </a:solidFill>
                <a:latin typeface="微软雅黑" panose="020B0503020204020204" pitchFamily="34" charset="-122"/>
                <a:ea typeface="微软雅黑" panose="020B0503020204020204" pitchFamily="34" charset="-122"/>
              </a:rPr>
              <a:t>语音合成器</a:t>
            </a:r>
          </a:p>
          <a:p>
            <a:pPr eaLnBrk="1" hangingPunct="1">
              <a:lnSpc>
                <a:spcPct val="150000"/>
              </a:lnSpc>
              <a:buFont typeface="Hiragino Sans GB W3"/>
              <a:buAutoNum type="arabicPeriod"/>
            </a:pPr>
            <a:r>
              <a:rPr lang="en-US" altLang="zh-CN" sz="2000" dirty="0" err="1">
                <a:solidFill>
                  <a:schemeClr val="bg1"/>
                </a:solidFill>
                <a:latin typeface="微软雅黑" panose="020B0503020204020204" pitchFamily="34" charset="-122"/>
                <a:ea typeface="微软雅黑" panose="020B0503020204020204" pitchFamily="34" charset="-122"/>
              </a:rPr>
              <a:t>tty</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打字机</a:t>
            </a:r>
          </a:p>
          <a:p>
            <a:pPr eaLnBrk="1" hangingPunct="1">
              <a:lnSpc>
                <a:spcPct val="150000"/>
              </a:lnSpc>
              <a:buFont typeface="Hiragino Sans GB W3"/>
              <a:buAutoNum type="arabicPeriod"/>
            </a:pPr>
            <a:r>
              <a:rPr lang="en-US" altLang="zh-CN" sz="2000" dirty="0" err="1">
                <a:solidFill>
                  <a:schemeClr val="bg1"/>
                </a:solidFill>
                <a:latin typeface="微软雅黑" panose="020B0503020204020204" pitchFamily="34" charset="-122"/>
                <a:ea typeface="微软雅黑" panose="020B0503020204020204" pitchFamily="34" charset="-122"/>
              </a:rPr>
              <a:t>tv</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电视类</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buFont typeface="Hiragino Sans GB W3"/>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all             </a:t>
            </a:r>
            <a:r>
              <a:rPr lang="zh-CN" altLang="en-US" sz="2000" dirty="0">
                <a:solidFill>
                  <a:schemeClr val="bg1"/>
                </a:solidFill>
                <a:latin typeface="微软雅黑" panose="020B0503020204020204" pitchFamily="34" charset="-122"/>
                <a:ea typeface="微软雅黑" panose="020B0503020204020204" pitchFamily="34" charset="-122"/>
              </a:rPr>
              <a:t>所有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274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41395" cy="523220"/>
          </a:xfrm>
          <a:prstGeom prst="rect">
            <a:avLst/>
          </a:prstGeom>
          <a:noFill/>
        </p:spPr>
        <p:txBody>
          <a:bodyPr wrap="square" rtlCol="0">
            <a:spAutoFit/>
          </a:bodyPr>
          <a:lstStyle/>
          <a:p>
            <a:r>
              <a:rPr lang="zh-CN" altLang="en-US" sz="2800" b="1" dirty="0">
                <a:solidFill>
                  <a:schemeClr val="bg1"/>
                </a:solidFill>
              </a:rPr>
              <a:t>怎样使用</a:t>
            </a:r>
            <a:r>
              <a:rPr lang="en-US" altLang="zh-CN" sz="2800" b="1" dirty="0">
                <a:solidFill>
                  <a:schemeClr val="bg1"/>
                </a:solidFill>
              </a:rPr>
              <a:t>media</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1" y="1632858"/>
            <a:ext cx="10941015" cy="4247317"/>
          </a:xfrm>
          <a:prstGeom prst="rect">
            <a:avLst/>
          </a:prstGeom>
        </p:spPr>
        <p:txBody>
          <a:bodyPr wrap="square">
            <a:spAutoFit/>
          </a:bodyPr>
          <a:lstStyle/>
          <a:p>
            <a:r>
              <a:rPr lang="en-US" altLang="zh-CN" dirty="0">
                <a:solidFill>
                  <a:schemeClr val="bg1"/>
                </a:solidFill>
              </a:rPr>
              <a:t>Media</a:t>
            </a:r>
            <a:r>
              <a:rPr lang="zh-CN" altLang="en-US" dirty="0">
                <a:solidFill>
                  <a:schemeClr val="bg1"/>
                </a:solidFill>
              </a:rPr>
              <a:t>所有参数汇总 </a:t>
            </a:r>
            <a:br>
              <a:rPr lang="zh-CN" altLang="en-US" dirty="0">
                <a:solidFill>
                  <a:schemeClr val="bg1"/>
                </a:solidFill>
              </a:rPr>
            </a:br>
            <a:r>
              <a:rPr lang="zh-CN" altLang="en-US" dirty="0">
                <a:solidFill>
                  <a:schemeClr val="bg1"/>
                </a:solidFill>
              </a:rPr>
              <a:t>   </a:t>
            </a:r>
            <a:r>
              <a:rPr lang="en-US" altLang="zh-CN" dirty="0">
                <a:solidFill>
                  <a:schemeClr val="bg1"/>
                </a:solidFill>
              </a:rPr>
              <a:t>width:</a:t>
            </a:r>
            <a:r>
              <a:rPr lang="zh-CN" altLang="en-US" dirty="0">
                <a:solidFill>
                  <a:schemeClr val="bg1"/>
                </a:solidFill>
              </a:rPr>
              <a:t>浏览器可视宽度。 </a:t>
            </a:r>
            <a:br>
              <a:rPr lang="zh-CN" altLang="en-US" dirty="0">
                <a:solidFill>
                  <a:schemeClr val="bg1"/>
                </a:solidFill>
              </a:rPr>
            </a:br>
            <a:r>
              <a:rPr lang="zh-CN" altLang="en-US" dirty="0">
                <a:solidFill>
                  <a:schemeClr val="bg1"/>
                </a:solidFill>
              </a:rPr>
              <a:t>  </a:t>
            </a:r>
            <a:r>
              <a:rPr lang="en-US" altLang="zh-CN" dirty="0">
                <a:solidFill>
                  <a:schemeClr val="bg1"/>
                </a:solidFill>
              </a:rPr>
              <a:t>height:</a:t>
            </a:r>
            <a:r>
              <a:rPr lang="zh-CN" altLang="en-US" dirty="0">
                <a:solidFill>
                  <a:schemeClr val="bg1"/>
                </a:solidFill>
              </a:rPr>
              <a:t>浏览器可视高度。 </a:t>
            </a:r>
            <a:br>
              <a:rPr lang="zh-CN" altLang="en-US" dirty="0">
                <a:solidFill>
                  <a:schemeClr val="bg1"/>
                </a:solidFill>
              </a:rPr>
            </a:br>
            <a:r>
              <a:rPr lang="zh-CN" altLang="en-US" dirty="0">
                <a:solidFill>
                  <a:schemeClr val="bg1"/>
                </a:solidFill>
              </a:rPr>
              <a:t>  </a:t>
            </a:r>
            <a:r>
              <a:rPr lang="en-US" altLang="zh-CN" dirty="0">
                <a:solidFill>
                  <a:schemeClr val="bg1"/>
                </a:solidFill>
              </a:rPr>
              <a:t>device-width:</a:t>
            </a:r>
            <a:r>
              <a:rPr lang="zh-CN" altLang="en-US" dirty="0">
                <a:solidFill>
                  <a:schemeClr val="bg1"/>
                </a:solidFill>
              </a:rPr>
              <a:t>设备屏幕的宽度。 </a:t>
            </a:r>
            <a:br>
              <a:rPr lang="zh-CN" altLang="en-US" dirty="0">
                <a:solidFill>
                  <a:schemeClr val="bg1"/>
                </a:solidFill>
              </a:rPr>
            </a:br>
            <a:r>
              <a:rPr lang="zh-CN" altLang="en-US" dirty="0">
                <a:solidFill>
                  <a:schemeClr val="bg1"/>
                </a:solidFill>
              </a:rPr>
              <a:t>  </a:t>
            </a:r>
            <a:r>
              <a:rPr lang="en-US" altLang="zh-CN" dirty="0">
                <a:solidFill>
                  <a:schemeClr val="bg1"/>
                </a:solidFill>
              </a:rPr>
              <a:t>device-height:</a:t>
            </a:r>
            <a:r>
              <a:rPr lang="zh-CN" altLang="en-US" dirty="0">
                <a:solidFill>
                  <a:schemeClr val="bg1"/>
                </a:solidFill>
              </a:rPr>
              <a:t>设备屏幕的高度。 </a:t>
            </a:r>
            <a:br>
              <a:rPr lang="zh-CN" altLang="en-US" dirty="0">
                <a:solidFill>
                  <a:schemeClr val="bg1"/>
                </a:solidFill>
              </a:rPr>
            </a:br>
            <a:r>
              <a:rPr lang="zh-CN" altLang="en-US" dirty="0">
                <a:solidFill>
                  <a:schemeClr val="bg1"/>
                </a:solidFill>
              </a:rPr>
              <a:t>  </a:t>
            </a:r>
            <a:r>
              <a:rPr lang="en-US" altLang="zh-CN" dirty="0">
                <a:solidFill>
                  <a:schemeClr val="bg1"/>
                </a:solidFill>
              </a:rPr>
              <a:t>orientation:</a:t>
            </a:r>
            <a:r>
              <a:rPr lang="zh-CN" altLang="en-US" dirty="0">
                <a:solidFill>
                  <a:schemeClr val="bg1"/>
                </a:solidFill>
              </a:rPr>
              <a:t>检测设备目前处于横向还是纵向状态。</a:t>
            </a:r>
            <a:r>
              <a:rPr lang="en-US" altLang="zh-CN" dirty="0">
                <a:solidFill>
                  <a:schemeClr val="bg1"/>
                </a:solidFill>
              </a:rPr>
              <a:t>(landscape/portrait) </a:t>
            </a:r>
            <a:br>
              <a:rPr lang="en-US" altLang="zh-CN" dirty="0">
                <a:solidFill>
                  <a:schemeClr val="bg1"/>
                </a:solidFill>
              </a:rPr>
            </a:br>
            <a:r>
              <a:rPr lang="en-US" altLang="zh-CN" dirty="0">
                <a:solidFill>
                  <a:schemeClr val="bg1"/>
                </a:solidFill>
              </a:rPr>
              <a:t>  aspect-ratio:</a:t>
            </a:r>
            <a:r>
              <a:rPr lang="zh-CN" altLang="en-US" dirty="0">
                <a:solidFill>
                  <a:schemeClr val="bg1"/>
                </a:solidFill>
              </a:rPr>
              <a:t>检测浏览器可视宽度和高度的比例。</a:t>
            </a:r>
            <a:r>
              <a:rPr lang="en-US" altLang="zh-CN" dirty="0">
                <a:solidFill>
                  <a:schemeClr val="bg1"/>
                </a:solidFill>
              </a:rPr>
              <a:t>(</a:t>
            </a:r>
            <a:r>
              <a:rPr lang="zh-CN" altLang="en-US" dirty="0">
                <a:solidFill>
                  <a:schemeClr val="bg1"/>
                </a:solidFill>
              </a:rPr>
              <a:t>例如：</a:t>
            </a:r>
            <a:r>
              <a:rPr lang="en-US" altLang="zh-CN" dirty="0">
                <a:solidFill>
                  <a:schemeClr val="bg1"/>
                </a:solidFill>
              </a:rPr>
              <a:t>aspect-ratio:16/9) </a:t>
            </a:r>
            <a:br>
              <a:rPr lang="en-US" altLang="zh-CN" dirty="0">
                <a:solidFill>
                  <a:schemeClr val="bg1"/>
                </a:solidFill>
              </a:rPr>
            </a:br>
            <a:r>
              <a:rPr lang="en-US" altLang="zh-CN" dirty="0">
                <a:solidFill>
                  <a:schemeClr val="bg1"/>
                </a:solidFill>
              </a:rPr>
              <a:t>  device-aspect-ratio:</a:t>
            </a:r>
            <a:r>
              <a:rPr lang="zh-CN" altLang="en-US" dirty="0">
                <a:solidFill>
                  <a:schemeClr val="bg1"/>
                </a:solidFill>
              </a:rPr>
              <a:t>检测设备的宽度和高度的比例。 </a:t>
            </a:r>
            <a:br>
              <a:rPr lang="zh-CN" altLang="en-US" dirty="0">
                <a:solidFill>
                  <a:schemeClr val="bg1"/>
                </a:solidFill>
              </a:rPr>
            </a:br>
            <a:r>
              <a:rPr lang="zh-CN" altLang="en-US" dirty="0">
                <a:solidFill>
                  <a:schemeClr val="bg1"/>
                </a:solidFill>
              </a:rPr>
              <a:t>  </a:t>
            </a:r>
            <a:r>
              <a:rPr lang="en-US" altLang="zh-CN" dirty="0">
                <a:solidFill>
                  <a:schemeClr val="bg1"/>
                </a:solidFill>
              </a:rPr>
              <a:t>color:</a:t>
            </a:r>
            <a:r>
              <a:rPr lang="zh-CN" altLang="en-US" dirty="0">
                <a:solidFill>
                  <a:schemeClr val="bg1"/>
                </a:solidFill>
              </a:rPr>
              <a:t>检测颜色的位数。（例如：</a:t>
            </a:r>
            <a:r>
              <a:rPr lang="en-US" altLang="zh-CN" dirty="0">
                <a:solidFill>
                  <a:schemeClr val="bg1"/>
                </a:solidFill>
              </a:rPr>
              <a:t>min-color:32</a:t>
            </a:r>
            <a:r>
              <a:rPr lang="zh-CN" altLang="en-US" dirty="0">
                <a:solidFill>
                  <a:schemeClr val="bg1"/>
                </a:solidFill>
              </a:rPr>
              <a:t>就会检测设备是否拥有</a:t>
            </a:r>
            <a:r>
              <a:rPr lang="en-US" altLang="zh-CN" dirty="0">
                <a:solidFill>
                  <a:schemeClr val="bg1"/>
                </a:solidFill>
              </a:rPr>
              <a:t>32</a:t>
            </a:r>
            <a:r>
              <a:rPr lang="zh-CN" altLang="en-US" dirty="0">
                <a:solidFill>
                  <a:schemeClr val="bg1"/>
                </a:solidFill>
              </a:rPr>
              <a:t>位颜色，向所有能显示颜色的设备应用样式表） </a:t>
            </a:r>
            <a:br>
              <a:rPr lang="zh-CN" altLang="en-US" dirty="0">
                <a:solidFill>
                  <a:schemeClr val="bg1"/>
                </a:solidFill>
              </a:rPr>
            </a:br>
            <a:r>
              <a:rPr lang="zh-CN" altLang="en-US" dirty="0">
                <a:solidFill>
                  <a:schemeClr val="bg1"/>
                </a:solidFill>
              </a:rPr>
              <a:t>  </a:t>
            </a:r>
            <a:r>
              <a:rPr lang="en-US" altLang="zh-CN" dirty="0">
                <a:solidFill>
                  <a:schemeClr val="bg1"/>
                </a:solidFill>
              </a:rPr>
              <a:t>color-index:</a:t>
            </a:r>
            <a:r>
              <a:rPr lang="zh-CN" altLang="en-US" dirty="0">
                <a:solidFill>
                  <a:schemeClr val="bg1"/>
                </a:solidFill>
              </a:rPr>
              <a:t>检查设备颜色索引表中的颜色，他的值不能是负数。 </a:t>
            </a:r>
            <a:br>
              <a:rPr lang="zh-CN" altLang="en-US" dirty="0">
                <a:solidFill>
                  <a:schemeClr val="bg1"/>
                </a:solidFill>
              </a:rPr>
            </a:br>
            <a:r>
              <a:rPr lang="zh-CN" altLang="en-US" dirty="0">
                <a:solidFill>
                  <a:schemeClr val="bg1"/>
                </a:solidFill>
              </a:rPr>
              <a:t>  </a:t>
            </a:r>
            <a:r>
              <a:rPr lang="en-US" altLang="zh-CN" dirty="0">
                <a:solidFill>
                  <a:schemeClr val="bg1"/>
                </a:solidFill>
              </a:rPr>
              <a:t>monochrome:</a:t>
            </a:r>
            <a:r>
              <a:rPr lang="zh-CN" altLang="en-US" dirty="0">
                <a:solidFill>
                  <a:schemeClr val="bg1"/>
                </a:solidFill>
              </a:rPr>
              <a:t>检测单色楨缓冲区域中的每个像素的位数。（这个太高级，估计咱很少会用的到） </a:t>
            </a:r>
            <a:br>
              <a:rPr lang="zh-CN" altLang="en-US" dirty="0">
                <a:solidFill>
                  <a:schemeClr val="bg1"/>
                </a:solidFill>
              </a:rPr>
            </a:br>
            <a:r>
              <a:rPr lang="zh-CN" altLang="en-US" dirty="0">
                <a:solidFill>
                  <a:schemeClr val="bg1"/>
                </a:solidFill>
              </a:rPr>
              <a:t>  </a:t>
            </a:r>
            <a:r>
              <a:rPr lang="en-US" altLang="zh-CN" dirty="0">
                <a:solidFill>
                  <a:schemeClr val="bg1"/>
                </a:solidFill>
              </a:rPr>
              <a:t>resolution:</a:t>
            </a:r>
            <a:r>
              <a:rPr lang="zh-CN" altLang="en-US" dirty="0">
                <a:solidFill>
                  <a:schemeClr val="bg1"/>
                </a:solidFill>
              </a:rPr>
              <a:t>检测屏幕或打印机的分辨率。</a:t>
            </a:r>
            <a:r>
              <a:rPr lang="en-US" altLang="zh-CN" dirty="0">
                <a:solidFill>
                  <a:schemeClr val="bg1"/>
                </a:solidFill>
              </a:rPr>
              <a:t>(</a:t>
            </a:r>
            <a:r>
              <a:rPr lang="zh-CN" altLang="en-US" dirty="0">
                <a:solidFill>
                  <a:schemeClr val="bg1"/>
                </a:solidFill>
              </a:rPr>
              <a:t>例如：</a:t>
            </a:r>
            <a:r>
              <a:rPr lang="en-US" altLang="zh-CN" dirty="0">
                <a:solidFill>
                  <a:schemeClr val="bg1"/>
                </a:solidFill>
              </a:rPr>
              <a:t>min-resolution:300dpi</a:t>
            </a:r>
            <a:r>
              <a:rPr lang="zh-CN" altLang="en-US" dirty="0">
                <a:solidFill>
                  <a:schemeClr val="bg1"/>
                </a:solidFill>
              </a:rPr>
              <a:t>或</a:t>
            </a:r>
            <a:r>
              <a:rPr lang="en-US" altLang="zh-CN" dirty="0">
                <a:solidFill>
                  <a:schemeClr val="bg1"/>
                </a:solidFill>
              </a:rPr>
              <a:t>min-resolution:118dpcm)</a:t>
            </a:r>
            <a:r>
              <a:rPr lang="zh-CN" altLang="en-US" dirty="0">
                <a:solidFill>
                  <a:schemeClr val="bg1"/>
                </a:solidFill>
              </a:rPr>
              <a:t>。 </a:t>
            </a:r>
            <a:r>
              <a:rPr lang="en-US" altLang="zh-CN" dirty="0">
                <a:solidFill>
                  <a:schemeClr val="bg1"/>
                </a:solidFill>
              </a:rPr>
              <a:t/>
            </a:r>
            <a:br>
              <a:rPr lang="en-US" altLang="zh-CN" dirty="0">
                <a:solidFill>
                  <a:schemeClr val="bg1"/>
                </a:solidFill>
              </a:rPr>
            </a:br>
            <a:r>
              <a:rPr lang="en-US" altLang="zh-CN" dirty="0">
                <a:solidFill>
                  <a:schemeClr val="bg1"/>
                </a:solidFill>
              </a:rPr>
              <a:t>  grid:</a:t>
            </a:r>
            <a:r>
              <a:rPr lang="zh-CN" altLang="en-US" dirty="0">
                <a:solidFill>
                  <a:schemeClr val="bg1"/>
                </a:solidFill>
              </a:rPr>
              <a:t>检测输出的设备是网格的还是位图设备</a:t>
            </a:r>
            <a:r>
              <a:rPr lang="zh-CN" altLang="en-US" dirty="0" smtClean="0">
                <a:solidFill>
                  <a:schemeClr val="bg1"/>
                </a:solidFill>
                <a:latin typeface="Simsun" panose="02010600030101010101" pitchFamily="2" charset="-122"/>
                <a:ea typeface="Simsun" panose="02010600030101010101" pitchFamily="2" charset="-122"/>
              </a:rPr>
              <a:t>，</a:t>
            </a:r>
            <a:r>
              <a:rPr lang="zh-CN" altLang="en-US" dirty="0">
                <a:solidFill>
                  <a:schemeClr val="bg1"/>
                </a:solidFill>
              </a:rPr>
              <a:t>如果设备是基于网格的（例如电传打字机终端或只能显示一种字形的电话），该值为</a:t>
            </a:r>
            <a:r>
              <a:rPr lang="en-US" altLang="zh-CN" dirty="0">
                <a:solidFill>
                  <a:schemeClr val="bg1"/>
                </a:solidFill>
              </a:rPr>
              <a:t>1</a:t>
            </a:r>
            <a:r>
              <a:rPr lang="zh-CN" altLang="en-US" dirty="0">
                <a:solidFill>
                  <a:schemeClr val="bg1"/>
                </a:solidFill>
              </a:rPr>
              <a:t>，否则为</a:t>
            </a:r>
            <a:r>
              <a:rPr lang="en-US" altLang="zh-CN" dirty="0" smtClean="0">
                <a:solidFill>
                  <a:schemeClr val="bg1"/>
                </a:solidFill>
              </a:rPr>
              <a:t>0</a:t>
            </a:r>
            <a:r>
              <a:rPr lang="zh-CN" altLang="en-US" dirty="0" smtClean="0">
                <a:solidFill>
                  <a:schemeClr val="bg1"/>
                </a:solidFill>
                <a:latin typeface="Simsun" panose="02010600030101010101" pitchFamily="2" charset="-122"/>
                <a:ea typeface="Simsun" panose="02010600030101010101" pitchFamily="2" charset="-122"/>
              </a:rPr>
              <a:t>。</a:t>
            </a:r>
            <a:endParaRPr lang="zh-CN" altLang="en-US" dirty="0">
              <a:solidFill>
                <a:schemeClr val="bg1"/>
              </a:solidFill>
            </a:endParaRPr>
          </a:p>
        </p:txBody>
      </p:sp>
    </p:spTree>
    <p:extLst>
      <p:ext uri="{BB962C8B-B14F-4D97-AF65-F5344CB8AC3E}">
        <p14:creationId xmlns:p14="http://schemas.microsoft.com/office/powerpoint/2010/main" val="188305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850667" cy="523220"/>
          </a:xfrm>
          <a:prstGeom prst="rect">
            <a:avLst/>
          </a:prstGeom>
          <a:noFill/>
        </p:spPr>
        <p:txBody>
          <a:bodyPr wrap="square" rtlCol="0">
            <a:spAutoFit/>
          </a:bodyPr>
          <a:lstStyle/>
          <a:p>
            <a:r>
              <a:rPr lang="zh-CN" altLang="en-US" sz="2800" b="1" dirty="0">
                <a:solidFill>
                  <a:schemeClr val="bg1"/>
                </a:solidFill>
              </a:rPr>
              <a:t>怎样使用</a:t>
            </a:r>
            <a:r>
              <a:rPr lang="en-US" altLang="zh-CN" sz="2800" b="1" dirty="0">
                <a:solidFill>
                  <a:schemeClr val="bg1"/>
                </a:solidFill>
              </a:rPr>
              <a:t>media</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2" y="1757521"/>
            <a:ext cx="10866064" cy="4708981"/>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首先需要在</a:t>
            </a:r>
            <a:r>
              <a:rPr lang="en-US" altLang="zh-CN" sz="2000" dirty="0">
                <a:solidFill>
                  <a:schemeClr val="bg1"/>
                </a:solidFill>
                <a:latin typeface="微软雅黑" panose="020B0503020204020204" pitchFamily="34" charset="-122"/>
                <a:ea typeface="微软雅黑" panose="020B0503020204020204" pitchFamily="34" charset="-122"/>
              </a:rPr>
              <a:t>html</a:t>
            </a:r>
            <a:r>
              <a:rPr lang="zh-CN" altLang="en-US" sz="2000" dirty="0">
                <a:solidFill>
                  <a:schemeClr val="bg1"/>
                </a:solidFill>
                <a:latin typeface="微软雅黑" panose="020B0503020204020204" pitchFamily="34" charset="-122"/>
                <a:ea typeface="微软雅黑" panose="020B0503020204020204" pitchFamily="34" charset="-122"/>
              </a:rPr>
              <a:t>文档中添加以下代码，用来兼容移动设备的显示效果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smtClean="0">
                <a:solidFill>
                  <a:schemeClr val="bg1"/>
                </a:solidFill>
              </a:rPr>
              <a:t>&lt;</a:t>
            </a:r>
            <a:r>
              <a:rPr lang="zh-CN" altLang="en-US" sz="2000" dirty="0">
                <a:solidFill>
                  <a:schemeClr val="bg1"/>
                </a:solidFill>
              </a:rPr>
              <a:t>meta name="viewport" content="width=device-width, initial-scale=1.0, minimum-scale=</a:t>
            </a:r>
            <a:r>
              <a:rPr lang="en-US" altLang="zh-CN" sz="2000" dirty="0">
                <a:solidFill>
                  <a:schemeClr val="bg1"/>
                </a:solidFill>
              </a:rPr>
              <a:t>1.0</a:t>
            </a:r>
            <a:r>
              <a:rPr lang="zh-CN" altLang="en-US" sz="2000" dirty="0">
                <a:solidFill>
                  <a:schemeClr val="bg1"/>
                </a:solidFill>
              </a:rPr>
              <a:t>, max</a:t>
            </a:r>
            <a:r>
              <a:rPr lang="en-US" altLang="zh-CN" sz="2000" dirty="0" err="1">
                <a:solidFill>
                  <a:schemeClr val="bg1"/>
                </a:solidFill>
              </a:rPr>
              <a:t>i</a:t>
            </a:r>
            <a:r>
              <a:rPr lang="zh-CN" altLang="en-US" sz="2000" dirty="0">
                <a:solidFill>
                  <a:schemeClr val="bg1"/>
                </a:solidFill>
              </a:rPr>
              <a:t>mum-scale=</a:t>
            </a:r>
            <a:r>
              <a:rPr lang="en-US" altLang="zh-CN" sz="2000" dirty="0">
                <a:solidFill>
                  <a:schemeClr val="bg1"/>
                </a:solidFill>
              </a:rPr>
              <a:t>1.</a:t>
            </a:r>
            <a:r>
              <a:rPr lang="zh-CN" altLang="en-US" sz="2000" dirty="0">
                <a:solidFill>
                  <a:schemeClr val="bg1"/>
                </a:solidFill>
              </a:rPr>
              <a:t>0, user-scalable=</a:t>
            </a:r>
            <a:r>
              <a:rPr lang="en-US" altLang="zh-CN" sz="2000" dirty="0">
                <a:solidFill>
                  <a:schemeClr val="bg1"/>
                </a:solidFill>
              </a:rPr>
              <a:t>no</a:t>
            </a:r>
            <a:r>
              <a:rPr lang="zh-CN" altLang="en-US" sz="2000" dirty="0">
                <a:solidFill>
                  <a:schemeClr val="bg1"/>
                </a:solidFill>
              </a:rPr>
              <a:t>"&gt;</a:t>
            </a: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是否允许屏幕缩放</a:t>
            </a:r>
            <a:r>
              <a:rPr lang="en-US" altLang="zh-CN" sz="2000" dirty="0">
                <a:solidFill>
                  <a:schemeClr val="bg1"/>
                </a:solidFill>
                <a:latin typeface="微软雅黑" panose="020B0503020204020204" pitchFamily="34" charset="-122"/>
                <a:ea typeface="微软雅黑" panose="020B0503020204020204" pitchFamily="34" charset="-122"/>
              </a:rPr>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ps</a:t>
            </a:r>
            <a:r>
              <a:rPr lang="en-US" altLang="zh-CN" sz="2000" dirty="0">
                <a:solidFill>
                  <a:schemeClr val="bg1"/>
                </a:solidFill>
                <a:latin typeface="微软雅黑" panose="020B0503020204020204" pitchFamily="34" charset="-122"/>
                <a:ea typeface="微软雅黑" panose="020B0503020204020204" pitchFamily="34" charset="-122"/>
              </a:rPr>
              <a:t>: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width=device-width:</a:t>
            </a:r>
            <a:r>
              <a:rPr lang="zh-CN" altLang="en-US" sz="2000" dirty="0">
                <a:solidFill>
                  <a:schemeClr val="bg1"/>
                </a:solidFill>
                <a:latin typeface="微软雅黑" panose="020B0503020204020204" pitchFamily="34" charset="-122"/>
                <a:ea typeface="微软雅黑" panose="020B0503020204020204" pitchFamily="34" charset="-122"/>
              </a:rPr>
              <a:t>宽度等于当前设备的宽度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initial-scale=1</a:t>
            </a:r>
            <a:r>
              <a:rPr lang="zh-CN" altLang="en-US" sz="2000" dirty="0">
                <a:solidFill>
                  <a:schemeClr val="bg1"/>
                </a:solidFill>
                <a:latin typeface="微软雅黑" panose="020B0503020204020204" pitchFamily="34" charset="-122"/>
                <a:ea typeface="微软雅黑" panose="020B0503020204020204" pitchFamily="34" charset="-122"/>
              </a:rPr>
              <a:t>：初始的缩放比例（默认为</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maximum-scale=1</a:t>
            </a:r>
            <a:r>
              <a:rPr lang="zh-CN" altLang="en-US" sz="2000" dirty="0">
                <a:solidFill>
                  <a:schemeClr val="bg1"/>
                </a:solidFill>
                <a:latin typeface="微软雅黑" panose="020B0503020204020204" pitchFamily="34" charset="-122"/>
                <a:ea typeface="微软雅黑" panose="020B0503020204020204" pitchFamily="34" charset="-122"/>
              </a:rPr>
              <a:t>：允许用户缩放到得最大比例（默认为</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user-scalable=no</a:t>
            </a:r>
            <a:r>
              <a:rPr lang="zh-CN" altLang="en-US" sz="2000" dirty="0">
                <a:solidFill>
                  <a:schemeClr val="bg1"/>
                </a:solidFill>
                <a:latin typeface="微软雅黑" panose="020B0503020204020204" pitchFamily="34" charset="-122"/>
                <a:ea typeface="微软雅黑" panose="020B0503020204020204" pitchFamily="34" charset="-122"/>
              </a:rPr>
              <a:t>：用户不能手动缩放</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endParaRPr lang="en-US" altLang="zh-CN" sz="2000" b="0"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271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850667" cy="523220"/>
          </a:xfrm>
          <a:prstGeom prst="rect">
            <a:avLst/>
          </a:prstGeom>
          <a:noFill/>
        </p:spPr>
        <p:txBody>
          <a:bodyPr wrap="square" rtlCol="0">
            <a:spAutoFit/>
          </a:bodyPr>
          <a:lstStyle/>
          <a:p>
            <a:r>
              <a:rPr lang="zh-CN" altLang="en-US" sz="2800" b="1" dirty="0">
                <a:solidFill>
                  <a:schemeClr val="bg1"/>
                </a:solidFill>
              </a:rPr>
              <a:t>怎样使用</a:t>
            </a:r>
            <a:r>
              <a:rPr lang="en-US" altLang="zh-CN" sz="2800" b="1" dirty="0">
                <a:solidFill>
                  <a:schemeClr val="bg1"/>
                </a:solidFill>
              </a:rPr>
              <a:t>media</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721333" y="1482062"/>
            <a:ext cx="8707480" cy="5116272"/>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怎样在</a:t>
            </a:r>
            <a:r>
              <a:rPr lang="en-US" altLang="zh-CN" sz="2000" dirty="0">
                <a:solidFill>
                  <a:schemeClr val="bg1"/>
                </a:solidFill>
                <a:latin typeface="微软雅黑" panose="020B0503020204020204" pitchFamily="34" charset="-122"/>
                <a:ea typeface="微软雅黑" panose="020B0503020204020204" pitchFamily="34" charset="-122"/>
              </a:rPr>
              <a:t>CSS</a:t>
            </a:r>
            <a:r>
              <a:rPr lang="zh-CN" altLang="en-US" sz="2000" dirty="0">
                <a:solidFill>
                  <a:schemeClr val="bg1"/>
                </a:solidFill>
                <a:latin typeface="微软雅黑" panose="020B0503020204020204" pitchFamily="34" charset="-122"/>
                <a:ea typeface="微软雅黑" panose="020B0503020204020204" pitchFamily="34" charset="-122"/>
              </a:rPr>
              <a:t>文件中写</a:t>
            </a:r>
            <a:r>
              <a:rPr lang="en-US" altLang="zh-CN" sz="2000" dirty="0">
                <a:solidFill>
                  <a:schemeClr val="bg1"/>
                </a:solidFill>
                <a:latin typeface="微软雅黑" panose="020B0503020204020204" pitchFamily="34" charset="-122"/>
                <a:ea typeface="微软雅黑" panose="020B0503020204020204" pitchFamily="34" charset="-122"/>
              </a:rPr>
              <a:t>CSS</a:t>
            </a:r>
            <a:r>
              <a:rPr lang="zh-CN" altLang="en-US" sz="2000" dirty="0">
                <a:solidFill>
                  <a:schemeClr val="bg1"/>
                </a:solidFill>
                <a:latin typeface="微软雅黑" panose="020B0503020204020204" pitchFamily="34" charset="-122"/>
                <a:ea typeface="微软雅黑" panose="020B0503020204020204" pitchFamily="34" charset="-122"/>
              </a:rPr>
              <a:t>响应式媒体查询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    例</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
            </a:r>
            <a:br>
              <a:rPr lang="zh-CN" altLang="en-US" sz="20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@media screen and (max-width:720px) and (min-width:320px){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body{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background-color:red</a:t>
            </a:r>
            <a:r>
              <a:rPr lang="en-US" altLang="zh-CN" sz="2000" dirty="0">
                <a:solidFill>
                  <a:schemeClr val="bg1"/>
                </a:solidFill>
                <a:latin typeface="微软雅黑" panose="020B0503020204020204" pitchFamily="34" charset="-122"/>
                <a:ea typeface="微软雅黑" panose="020B0503020204020204" pitchFamily="34" charset="-122"/>
              </a:rPr>
              <a:t>;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@media screen and (max-width:320px){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body{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background-color:blue</a:t>
            </a:r>
            <a:r>
              <a:rPr lang="en-US" altLang="zh-CN" sz="2000" dirty="0">
                <a:solidFill>
                  <a:schemeClr val="bg1"/>
                </a:solidFill>
                <a:latin typeface="微软雅黑" panose="020B0503020204020204" pitchFamily="34" charset="-122"/>
                <a:ea typeface="微软雅黑" panose="020B0503020204020204" pitchFamily="34" charset="-122"/>
              </a:rPr>
              <a:t>;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7035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0" name="矩形 9"/>
          <p:cNvSpPr/>
          <p:nvPr/>
        </p:nvSpPr>
        <p:spPr>
          <a:xfrm>
            <a:off x="565137" y="653543"/>
            <a:ext cx="2593980"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Flex</a:t>
            </a:r>
            <a:r>
              <a:rPr lang="zh-CN" altLang="en-US" sz="3200" dirty="0">
                <a:solidFill>
                  <a:schemeClr val="bg1"/>
                </a:solidFill>
                <a:latin typeface="微软雅黑" panose="020B0503020204020204" pitchFamily="34" charset="-122"/>
                <a:ea typeface="微软雅黑" panose="020B0503020204020204" pitchFamily="34" charset="-122"/>
              </a:rPr>
              <a:t>基本概念</a:t>
            </a:r>
          </a:p>
        </p:txBody>
      </p:sp>
      <p:sp>
        <p:nvSpPr>
          <p:cNvPr id="11" name="矩形 10"/>
          <p:cNvSpPr/>
          <p:nvPr/>
        </p:nvSpPr>
        <p:spPr>
          <a:xfrm>
            <a:off x="780288" y="1604879"/>
            <a:ext cx="11091146" cy="1200329"/>
          </a:xfrm>
          <a:prstGeom prst="rect">
            <a:avLst/>
          </a:prstGeom>
        </p:spPr>
        <p:txBody>
          <a:bodyPr wrap="square">
            <a:spAutoFit/>
          </a:bodyPr>
          <a:lstStyle/>
          <a:p>
            <a:pPr>
              <a:lnSpc>
                <a:spcPct val="150000"/>
              </a:lnSpc>
            </a:pPr>
            <a:r>
              <a:rPr lang="zh-CN" altLang="en-US" sz="2400" dirty="0">
                <a:solidFill>
                  <a:schemeClr val="bg1"/>
                </a:solidFill>
              </a:rPr>
              <a:t>Flex是Flexible Box的缩写，意为"弹性布局"，用来为盒状模型提供最大的灵活性。</a:t>
            </a:r>
          </a:p>
          <a:p>
            <a:pPr>
              <a:lnSpc>
                <a:spcPct val="150000"/>
              </a:lnSpc>
            </a:pPr>
            <a:r>
              <a:rPr lang="zh-CN" altLang="en-US" sz="2400" dirty="0">
                <a:solidFill>
                  <a:schemeClr val="bg1"/>
                </a:solidFill>
              </a:rPr>
              <a:t>任何一个容器都可以指定为Flex布局。</a:t>
            </a:r>
          </a:p>
        </p:txBody>
      </p:sp>
      <p:sp>
        <p:nvSpPr>
          <p:cNvPr id="12" name="Rectangle 1"/>
          <p:cNvSpPr>
            <a:spLocks noChangeArrowheads="1"/>
          </p:cNvSpPr>
          <p:nvPr/>
        </p:nvSpPr>
        <p:spPr bwMode="auto">
          <a:xfrm>
            <a:off x="930190" y="3152001"/>
            <a:ext cx="5575244"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.box</a:t>
            </a:r>
            <a:r>
              <a:rPr kumimoji="0" lang="zh-CN" altLang="zh-CN" sz="3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zh-CN" altLang="zh-CN" sz="3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36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display</a:t>
            </a:r>
            <a:r>
              <a:rPr kumimoji="0" lang="zh-CN" altLang="zh-CN" sz="3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zh-CN" altLang="zh-CN" sz="3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flex</a:t>
            </a:r>
            <a:r>
              <a:rPr kumimoji="0" lang="zh-CN" altLang="zh-CN" sz="3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zh-CN" altLang="zh-CN" sz="3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3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zh-CN" altLang="zh-CN" sz="200" b="0" i="0" u="none" strike="noStrike" cap="none" normalizeH="0" baseline="0" dirty="0" smtClean="0">
                <a:ln>
                  <a:noFill/>
                </a:ln>
                <a:solidFill>
                  <a:schemeClr val="tx1"/>
                </a:solidFill>
                <a:effectLst/>
              </a:rPr>
              <a:t> </a:t>
            </a:r>
            <a:endParaRPr kumimoji="0" lang="zh-CN" altLang="zh-CN" sz="400" b="0" i="0" u="none" strike="noStrike" cap="none" normalizeH="0" baseline="0" dirty="0" smtClean="0">
              <a:ln>
                <a:noFill/>
              </a:ln>
              <a:solidFill>
                <a:schemeClr val="tx1"/>
              </a:solidFill>
              <a:effectLst/>
              <a:latin typeface="Arial" panose="020B0604020202020204" pitchFamily="34" charset="0"/>
            </a:endParaRPr>
          </a:p>
        </p:txBody>
      </p:sp>
      <p:sp>
        <p:nvSpPr>
          <p:cNvPr id="13" name="矩形 12"/>
          <p:cNvSpPr/>
          <p:nvPr/>
        </p:nvSpPr>
        <p:spPr>
          <a:xfrm>
            <a:off x="930190" y="4052792"/>
            <a:ext cx="8519160" cy="2246769"/>
          </a:xfrm>
          <a:prstGeom prst="rect">
            <a:avLst/>
          </a:prstGeom>
        </p:spPr>
        <p:txBody>
          <a:bodyPr wrap="square">
            <a:spAutoFit/>
          </a:bodyPr>
          <a:lstStyle/>
          <a:p>
            <a:r>
              <a:rPr lang="zh-CN" altLang="en-US" sz="2800" dirty="0">
                <a:solidFill>
                  <a:schemeClr val="bg1"/>
                </a:solidFill>
              </a:rPr>
              <a:t>行内元素也可以使用Flex布局。</a:t>
            </a:r>
          </a:p>
          <a:p>
            <a:r>
              <a:rPr lang="zh-CN" altLang="en-US" sz="2800" dirty="0">
                <a:solidFill>
                  <a:schemeClr val="bg1"/>
                </a:solidFill>
              </a:rPr>
              <a:t>.box{</a:t>
            </a:r>
          </a:p>
          <a:p>
            <a:r>
              <a:rPr lang="zh-CN" altLang="en-US" sz="2800" dirty="0">
                <a:solidFill>
                  <a:schemeClr val="bg1"/>
                </a:solidFill>
              </a:rPr>
              <a:t>  display: inline-flex;</a:t>
            </a:r>
          </a:p>
          <a:p>
            <a:r>
              <a:rPr lang="zh-CN" altLang="en-US" sz="2800" dirty="0">
                <a:solidFill>
                  <a:schemeClr val="bg1"/>
                </a:solidFill>
              </a:rPr>
              <a:t>}</a:t>
            </a:r>
          </a:p>
          <a:p>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41395" cy="523220"/>
          </a:xfrm>
          <a:prstGeom prst="rect">
            <a:avLst/>
          </a:prstGeom>
          <a:noFill/>
        </p:spPr>
        <p:txBody>
          <a:bodyPr wrap="square" rtlCol="0">
            <a:spAutoFit/>
          </a:bodyPr>
          <a:lstStyle/>
          <a:p>
            <a:r>
              <a:rPr lang="zh-CN" altLang="en-US" sz="2800" b="1" dirty="0">
                <a:solidFill>
                  <a:schemeClr val="bg1"/>
                </a:solidFill>
              </a:rPr>
              <a:t>怎样使用</a:t>
            </a:r>
            <a:r>
              <a:rPr lang="en-US" altLang="zh-CN" sz="2800" b="1" dirty="0">
                <a:solidFill>
                  <a:schemeClr val="bg1"/>
                </a:solidFill>
              </a:rPr>
              <a:t>media</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09" y="1846462"/>
            <a:ext cx="5980952" cy="3838095"/>
          </a:xfrm>
          <a:prstGeom prst="rect">
            <a:avLst/>
          </a:prstGeom>
        </p:spPr>
      </p:pic>
    </p:spTree>
    <p:extLst>
      <p:ext uri="{BB962C8B-B14F-4D97-AF65-F5344CB8AC3E}">
        <p14:creationId xmlns:p14="http://schemas.microsoft.com/office/powerpoint/2010/main" val="3913064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41395" cy="523220"/>
          </a:xfrm>
          <a:prstGeom prst="rect">
            <a:avLst/>
          </a:prstGeom>
          <a:noFill/>
        </p:spPr>
        <p:txBody>
          <a:bodyPr wrap="square" rtlCol="0">
            <a:spAutoFit/>
          </a:bodyPr>
          <a:lstStyle/>
          <a:p>
            <a:pPr>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rPr>
              <a:t>响应式设计</a:t>
            </a:r>
            <a:endParaRPr lang="zh-CN" altLang="en-US" sz="2800"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9" name="文本框 20485"/>
          <p:cNvSpPr txBox="1">
            <a:spLocks noChangeArrowheads="1"/>
          </p:cNvSpPr>
          <p:nvPr/>
        </p:nvSpPr>
        <p:spPr bwMode="auto">
          <a:xfrm>
            <a:off x="646382" y="1632858"/>
            <a:ext cx="775084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dirty="0">
                <a:solidFill>
                  <a:schemeClr val="bg1"/>
                </a:solidFill>
              </a:rPr>
              <a:t>响应式布局</a:t>
            </a: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r>
              <a:rPr lang="zh-CN" altLang="en-US" dirty="0">
                <a:solidFill>
                  <a:schemeClr val="bg1"/>
                </a:solidFill>
              </a:rPr>
              <a:t>如我们需要兼容不同屏幕分辨率、清晰度以及屏幕定向方式竖屏</a:t>
            </a:r>
            <a:r>
              <a:rPr lang="en-US" altLang="zh-CN" dirty="0">
                <a:solidFill>
                  <a:schemeClr val="bg1"/>
                </a:solidFill>
              </a:rPr>
              <a:t>(portrait)</a:t>
            </a:r>
            <a:r>
              <a:rPr lang="zh-CN" altLang="en-US" dirty="0">
                <a:solidFill>
                  <a:schemeClr val="bg1"/>
                </a:solidFill>
              </a:rPr>
              <a:t>、</a:t>
            </a:r>
          </a:p>
          <a:p>
            <a:pPr>
              <a:buFont typeface="Arial" panose="020B0604020202020204" pitchFamily="34" charset="0"/>
              <a:buNone/>
            </a:pPr>
            <a:r>
              <a:rPr lang="zh-CN" altLang="en-US" dirty="0">
                <a:solidFill>
                  <a:schemeClr val="bg1"/>
                </a:solidFill>
              </a:rPr>
              <a:t>横屏</a:t>
            </a:r>
            <a:r>
              <a:rPr lang="en-US" altLang="zh-CN" dirty="0">
                <a:solidFill>
                  <a:schemeClr val="bg1"/>
                </a:solidFill>
              </a:rPr>
              <a:t>(landscape)</a:t>
            </a:r>
            <a:r>
              <a:rPr lang="zh-CN" altLang="en-US" dirty="0">
                <a:solidFill>
                  <a:schemeClr val="bg1"/>
                </a:solidFill>
              </a:rPr>
              <a:t>，怎样才能做到让一种设计方案满足所有情况？</a:t>
            </a: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r>
              <a:rPr lang="zh-CN" altLang="en-US" dirty="0">
                <a:solidFill>
                  <a:schemeClr val="bg1"/>
                </a:solidFill>
              </a:rPr>
              <a:t>那么我们的布局应该是一种弹性的栅格布局，</a:t>
            </a:r>
          </a:p>
          <a:p>
            <a:pPr>
              <a:buFont typeface="Arial" panose="020B0604020202020204" pitchFamily="34" charset="0"/>
              <a:buNone/>
            </a:pPr>
            <a:r>
              <a:rPr lang="zh-CN" altLang="en-US" dirty="0">
                <a:solidFill>
                  <a:schemeClr val="bg1"/>
                </a:solidFill>
              </a:rPr>
              <a:t>不同尺寸下弹性适应，如以下页面中各模块在不同尺寸下的位置：</a:t>
            </a: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endParaRPr lang="zh-CN" altLang="en-US" dirty="0">
              <a:solidFill>
                <a:schemeClr val="bg1"/>
              </a:solidFill>
            </a:endParaRPr>
          </a:p>
          <a:p>
            <a:pPr>
              <a:buFont typeface="Arial" panose="020B0604020202020204" pitchFamily="34" charset="0"/>
              <a:buNone/>
            </a:pPr>
            <a:endParaRPr lang="zh-CN" altLang="en-US" dirty="0">
              <a:solidFill>
                <a:schemeClr val="bg1"/>
              </a:solidFill>
            </a:endParaRPr>
          </a:p>
        </p:txBody>
      </p:sp>
    </p:spTree>
    <p:extLst>
      <p:ext uri="{BB962C8B-B14F-4D97-AF65-F5344CB8AC3E}">
        <p14:creationId xmlns:p14="http://schemas.microsoft.com/office/powerpoint/2010/main" val="3409677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41395" cy="523220"/>
          </a:xfrm>
          <a:prstGeom prst="rect">
            <a:avLst/>
          </a:prstGeom>
          <a:noFill/>
        </p:spPr>
        <p:txBody>
          <a:bodyPr wrap="square" rtlCol="0">
            <a:spAutoFit/>
          </a:bodyPr>
          <a:lstStyle/>
          <a:p>
            <a:pPr>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rPr>
              <a:t>响应式设计</a:t>
            </a:r>
            <a:endParaRPr lang="zh-CN" altLang="en-US" sz="2800"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pic>
        <p:nvPicPr>
          <p:cNvPr id="7" name="图片 204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82" y="1522278"/>
            <a:ext cx="8981807" cy="523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475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矩形 4"/>
          <p:cNvSpPr/>
          <p:nvPr/>
        </p:nvSpPr>
        <p:spPr>
          <a:xfrm>
            <a:off x="671348" y="1486873"/>
            <a:ext cx="9781032" cy="1200329"/>
          </a:xfrm>
          <a:prstGeom prst="rect">
            <a:avLst/>
          </a:prstGeom>
        </p:spPr>
        <p:txBody>
          <a:bodyPr wrap="square">
            <a:spAutoFit/>
          </a:bodyPr>
          <a:lstStyle/>
          <a:p>
            <a:pPr>
              <a:spcBef>
                <a:spcPct val="20000"/>
              </a:spcBef>
              <a:buFont typeface="Arial" panose="020B0604020202020204" pitchFamily="34" charset="0"/>
              <a:buNone/>
            </a:pPr>
            <a:r>
              <a:rPr lang="zh-CN" altLang="en-US" sz="2400" dirty="0" smtClean="0">
                <a:solidFill>
                  <a:schemeClr val="bg1"/>
                </a:solidFill>
                <a:latin typeface="宋体" panose="02010600030101010101" pitchFamily="2" charset="-122"/>
                <a:ea typeface="宋体" panose="02010600030101010101" pitchFamily="2" charset="-122"/>
                <a:sym typeface="宋体" panose="02010600030101010101" pitchFamily="2" charset="-122"/>
              </a:rPr>
              <a:t>弹性</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盒模型用于决定元素在盒子里的分布方式以及如何处理盒子的可用空间。通过盒模型，设计师可以很轻松的创建自适应浏览器窗口的流动布局或自适应字体的弹性布局</a:t>
            </a:r>
          </a:p>
        </p:txBody>
      </p:sp>
      <p:sp>
        <p:nvSpPr>
          <p:cNvPr id="7" name="矩形 6"/>
          <p:cNvSpPr/>
          <p:nvPr/>
        </p:nvSpPr>
        <p:spPr>
          <a:xfrm>
            <a:off x="589052" y="2864352"/>
            <a:ext cx="9945624" cy="830997"/>
          </a:xfrm>
          <a:prstGeom prst="rect">
            <a:avLst/>
          </a:prstGeom>
        </p:spPr>
        <p:txBody>
          <a:bodyPr wrap="square">
            <a:spAutoFit/>
          </a:bodyPr>
          <a:lstStyle/>
          <a:p>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2400" dirty="0">
                <a:solidFill>
                  <a:schemeClr val="bg1"/>
                </a:solidFill>
              </a:rPr>
              <a:t>flex </a:t>
            </a:r>
            <a:r>
              <a:rPr lang="zh-CN" altLang="en-US" sz="2400" dirty="0" smtClean="0">
                <a:solidFill>
                  <a:schemeClr val="bg1"/>
                </a:solidFill>
              </a:rPr>
              <a:t>是</a:t>
            </a:r>
            <a:r>
              <a:rPr lang="en-US" altLang="zh-CN" sz="2400" dirty="0" smtClean="0">
                <a:solidFill>
                  <a:schemeClr val="bg1"/>
                </a:solidFill>
              </a:rPr>
              <a:t>2012</a:t>
            </a:r>
            <a:r>
              <a:rPr lang="zh-CN" altLang="en-US" sz="2400" dirty="0">
                <a:solidFill>
                  <a:schemeClr val="bg1"/>
                </a:solidFill>
              </a:rPr>
              <a:t>年的语法，也将是以后标准的语法，大部分浏览器已经实现了无前缀版本。</a:t>
            </a:r>
          </a:p>
        </p:txBody>
      </p:sp>
      <p:sp>
        <p:nvSpPr>
          <p:cNvPr id="8" name="矩形 7"/>
          <p:cNvSpPr/>
          <p:nvPr/>
        </p:nvSpPr>
        <p:spPr>
          <a:xfrm>
            <a:off x="776279" y="3934239"/>
            <a:ext cx="10064496" cy="2862322"/>
          </a:xfrm>
          <a:prstGeom prst="rect">
            <a:avLst/>
          </a:prstGeom>
        </p:spPr>
        <p:txBody>
          <a:bodyPr wrap="square">
            <a:spAutoFit/>
          </a:bodyPr>
          <a:lstStyle/>
          <a:p>
            <a:pPr>
              <a:lnSpc>
                <a:spcPct val="150000"/>
              </a:lnSpc>
            </a:pPr>
            <a:r>
              <a:rPr lang="zh-CN" altLang="en-US" sz="2000" dirty="0">
                <a:solidFill>
                  <a:schemeClr val="bg1"/>
                </a:solidFill>
              </a:rPr>
              <a:t>Webkit内核的浏览器，必须加上-</a:t>
            </a:r>
            <a:r>
              <a:rPr lang="zh-CN" altLang="en-US" sz="2000" dirty="0" smtClean="0">
                <a:solidFill>
                  <a:schemeClr val="bg1"/>
                </a:solidFill>
              </a:rPr>
              <a:t>webkit</a:t>
            </a:r>
            <a:r>
              <a:rPr lang="en-US" altLang="zh-CN" sz="2000" dirty="0" smtClean="0">
                <a:solidFill>
                  <a:schemeClr val="bg1"/>
                </a:solidFill>
              </a:rPr>
              <a:t>-</a:t>
            </a:r>
            <a:r>
              <a:rPr lang="zh-CN" altLang="en-US" sz="2000" dirty="0" smtClean="0">
                <a:solidFill>
                  <a:schemeClr val="bg1"/>
                </a:solidFill>
              </a:rPr>
              <a:t>前缀</a:t>
            </a:r>
            <a:r>
              <a:rPr lang="zh-CN" altLang="en-US" sz="2000" dirty="0">
                <a:solidFill>
                  <a:schemeClr val="bg1"/>
                </a:solidFill>
              </a:rPr>
              <a:t>。</a:t>
            </a:r>
          </a:p>
          <a:p>
            <a:pPr>
              <a:lnSpc>
                <a:spcPct val="150000"/>
              </a:lnSpc>
            </a:pPr>
            <a:r>
              <a:rPr lang="zh-CN" altLang="en-US" sz="2000" dirty="0">
                <a:solidFill>
                  <a:schemeClr val="bg1"/>
                </a:solidFill>
              </a:rPr>
              <a:t>.box{</a:t>
            </a:r>
          </a:p>
          <a:p>
            <a:pPr>
              <a:lnSpc>
                <a:spcPct val="150000"/>
              </a:lnSpc>
            </a:pPr>
            <a:r>
              <a:rPr lang="zh-CN" altLang="en-US" sz="2000" dirty="0">
                <a:solidFill>
                  <a:schemeClr val="bg1"/>
                </a:solidFill>
              </a:rPr>
              <a:t>  display: -webkit-flex; /* Safari */</a:t>
            </a:r>
          </a:p>
          <a:p>
            <a:pPr>
              <a:lnSpc>
                <a:spcPct val="150000"/>
              </a:lnSpc>
            </a:pPr>
            <a:r>
              <a:rPr lang="zh-CN" altLang="en-US" sz="2000" dirty="0">
                <a:solidFill>
                  <a:schemeClr val="bg1"/>
                </a:solidFill>
              </a:rPr>
              <a:t>  display: flex;</a:t>
            </a:r>
          </a:p>
          <a:p>
            <a:pPr>
              <a:lnSpc>
                <a:spcPct val="150000"/>
              </a:lnSpc>
            </a:pPr>
            <a:r>
              <a:rPr lang="zh-CN" altLang="en-US" sz="2000" dirty="0">
                <a:solidFill>
                  <a:schemeClr val="bg1"/>
                </a:solidFill>
              </a:rPr>
              <a:t>}</a:t>
            </a:r>
          </a:p>
          <a:p>
            <a:pPr>
              <a:lnSpc>
                <a:spcPct val="150000"/>
              </a:lnSpc>
            </a:pPr>
            <a:r>
              <a:rPr lang="zh-CN" altLang="en-US" sz="2000" dirty="0">
                <a:solidFill>
                  <a:schemeClr val="bg1"/>
                </a:solidFill>
              </a:rPr>
              <a:t>注意，设为Flex布局以后，子元素的float、clear和vertical-align属性将失效。</a:t>
            </a:r>
          </a:p>
        </p:txBody>
      </p:sp>
      <p:sp>
        <p:nvSpPr>
          <p:cNvPr id="9" name="矩形 8"/>
          <p:cNvSpPr/>
          <p:nvPr/>
        </p:nvSpPr>
        <p:spPr>
          <a:xfrm>
            <a:off x="565137" y="653543"/>
            <a:ext cx="2593980"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Flex</a:t>
            </a:r>
            <a:r>
              <a:rPr lang="zh-CN" altLang="en-US" sz="3200" dirty="0">
                <a:solidFill>
                  <a:schemeClr val="bg1"/>
                </a:solidFill>
                <a:latin typeface="微软雅黑" panose="020B0503020204020204" pitchFamily="34" charset="-122"/>
                <a:ea typeface="微软雅黑" panose="020B0503020204020204" pitchFamily="34" charset="-122"/>
              </a:rPr>
              <a:t>基本概念</a:t>
            </a:r>
          </a:p>
        </p:txBody>
      </p:sp>
    </p:spTree>
    <p:extLst>
      <p:ext uri="{BB962C8B-B14F-4D97-AF65-F5344CB8AC3E}">
        <p14:creationId xmlns:p14="http://schemas.microsoft.com/office/powerpoint/2010/main" val="204930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矩形 4"/>
          <p:cNvSpPr/>
          <p:nvPr/>
        </p:nvSpPr>
        <p:spPr>
          <a:xfrm>
            <a:off x="565137" y="653543"/>
            <a:ext cx="2593980"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Flex</a:t>
            </a:r>
            <a:r>
              <a:rPr lang="zh-CN" altLang="en-US" sz="3200" dirty="0">
                <a:solidFill>
                  <a:schemeClr val="bg1"/>
                </a:solidFill>
                <a:latin typeface="微软雅黑" panose="020B0503020204020204" pitchFamily="34" charset="-122"/>
                <a:ea typeface="微软雅黑" panose="020B0503020204020204" pitchFamily="34" charset="-122"/>
              </a:rPr>
              <a:t>基本概念</a:t>
            </a:r>
          </a:p>
        </p:txBody>
      </p:sp>
      <p:sp>
        <p:nvSpPr>
          <p:cNvPr id="7" name="内容占位符 2"/>
          <p:cNvSpPr txBox="1">
            <a:spLocks/>
          </p:cNvSpPr>
          <p:nvPr/>
        </p:nvSpPr>
        <p:spPr>
          <a:xfrm>
            <a:off x="2424319" y="1635177"/>
            <a:ext cx="8915400"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solidFill>
                  <a:schemeClr val="bg1"/>
                </a:solidFill>
              </a:rPr>
              <a:t>采用</a:t>
            </a:r>
            <a:r>
              <a:rPr lang="en-US" altLang="zh-CN" sz="2400" dirty="0" smtClean="0">
                <a:solidFill>
                  <a:schemeClr val="bg1"/>
                </a:solidFill>
              </a:rPr>
              <a:t>flex</a:t>
            </a:r>
            <a:r>
              <a:rPr lang="zh-CN" altLang="en-US" sz="2400" dirty="0" smtClean="0">
                <a:solidFill>
                  <a:schemeClr val="bg1"/>
                </a:solidFill>
              </a:rPr>
              <a:t>布局的元素，成为</a:t>
            </a:r>
            <a:r>
              <a:rPr lang="en-US" altLang="zh-CN" sz="2400" dirty="0" smtClean="0">
                <a:solidFill>
                  <a:schemeClr val="bg1"/>
                </a:solidFill>
              </a:rPr>
              <a:t>flex</a:t>
            </a:r>
            <a:r>
              <a:rPr lang="zh-CN" altLang="en-US" sz="2400" dirty="0" smtClean="0">
                <a:solidFill>
                  <a:schemeClr val="bg1"/>
                </a:solidFill>
              </a:rPr>
              <a:t>容器，他的所有子元素自动成为容器成员，称为容器项目</a:t>
            </a:r>
            <a:endParaRPr lang="zh-CN" altLang="en-US" sz="2400" dirty="0">
              <a:solidFill>
                <a:schemeClr val="bg1"/>
              </a:solidFill>
            </a:endParaRPr>
          </a:p>
        </p:txBody>
      </p:sp>
      <p:pic>
        <p:nvPicPr>
          <p:cNvPr id="8" name="图片 7"/>
          <p:cNvPicPr>
            <a:picLocks noChangeAspect="1"/>
          </p:cNvPicPr>
          <p:nvPr/>
        </p:nvPicPr>
        <p:blipFill>
          <a:blip r:embed="rId3"/>
          <a:stretch>
            <a:fillRect/>
          </a:stretch>
        </p:blipFill>
        <p:spPr>
          <a:xfrm>
            <a:off x="933450" y="2916814"/>
            <a:ext cx="5162550" cy="3019425"/>
          </a:xfrm>
          <a:prstGeom prst="rect">
            <a:avLst/>
          </a:prstGeom>
        </p:spPr>
      </p:pic>
      <p:sp>
        <p:nvSpPr>
          <p:cNvPr id="9" name="文本框 8"/>
          <p:cNvSpPr txBox="1"/>
          <p:nvPr/>
        </p:nvSpPr>
        <p:spPr>
          <a:xfrm>
            <a:off x="6590331" y="2790886"/>
            <a:ext cx="5070763" cy="3785652"/>
          </a:xfrm>
          <a:prstGeom prst="rect">
            <a:avLst/>
          </a:prstGeom>
          <a:noFill/>
        </p:spPr>
        <p:txBody>
          <a:bodyPr wrap="square" rtlCol="0">
            <a:spAutoFit/>
          </a:bodyPr>
          <a:lstStyle/>
          <a:p>
            <a:pPr>
              <a:lnSpc>
                <a:spcPct val="150000"/>
              </a:lnSpc>
            </a:pPr>
            <a:r>
              <a:rPr lang="zh-CN" altLang="en-US" sz="2000" dirty="0" smtClean="0">
                <a:solidFill>
                  <a:srgbClr val="FFFF00"/>
                </a:solidFill>
              </a:rPr>
              <a:t>容器默认存在两根轴：水平的主轴（</a:t>
            </a:r>
            <a:r>
              <a:rPr lang="en-US" altLang="zh-CN" sz="2000" dirty="0" smtClean="0">
                <a:solidFill>
                  <a:srgbClr val="FFFF00"/>
                </a:solidFill>
              </a:rPr>
              <a:t>main axis</a:t>
            </a:r>
            <a:r>
              <a:rPr lang="zh-CN" altLang="en-US" sz="2000" dirty="0" smtClean="0">
                <a:solidFill>
                  <a:srgbClr val="FFFF00"/>
                </a:solidFill>
              </a:rPr>
              <a:t>）和垂直交叉轴（</a:t>
            </a:r>
            <a:r>
              <a:rPr lang="en-US" altLang="zh-CN" sz="2000" dirty="0" smtClean="0">
                <a:solidFill>
                  <a:srgbClr val="FFFF00"/>
                </a:solidFill>
              </a:rPr>
              <a:t>cross axis</a:t>
            </a:r>
            <a:r>
              <a:rPr lang="zh-CN" altLang="en-US" sz="2000" dirty="0" smtClean="0">
                <a:solidFill>
                  <a:srgbClr val="FFFF00"/>
                </a:solidFill>
              </a:rPr>
              <a:t>）</a:t>
            </a:r>
            <a:r>
              <a:rPr lang="en-US" altLang="zh-CN" sz="2000" dirty="0" smtClean="0">
                <a:solidFill>
                  <a:schemeClr val="bg1"/>
                </a:solidFill>
              </a:rPr>
              <a:t>.</a:t>
            </a:r>
            <a:r>
              <a:rPr lang="zh-CN" altLang="en-US" sz="2000" dirty="0" smtClean="0">
                <a:solidFill>
                  <a:schemeClr val="bg1"/>
                </a:solidFill>
              </a:rPr>
              <a:t>主轴的开始位置（</a:t>
            </a:r>
            <a:r>
              <a:rPr lang="zh-CN" altLang="en-US" sz="2000" dirty="0">
                <a:solidFill>
                  <a:schemeClr val="bg1"/>
                </a:solidFill>
              </a:rPr>
              <a:t>与边框</a:t>
            </a:r>
            <a:r>
              <a:rPr lang="zh-CN" altLang="en-US" sz="2000" dirty="0" smtClean="0">
                <a:solidFill>
                  <a:schemeClr val="bg1"/>
                </a:solidFill>
              </a:rPr>
              <a:t>的交叉点）叫做</a:t>
            </a:r>
            <a:r>
              <a:rPr lang="en-US" altLang="zh-CN" sz="2000" dirty="0" smtClean="0">
                <a:solidFill>
                  <a:schemeClr val="bg1"/>
                </a:solidFill>
              </a:rPr>
              <a:t>main start, </a:t>
            </a:r>
            <a:r>
              <a:rPr lang="zh-CN" altLang="en-US" sz="2000" dirty="0" smtClean="0">
                <a:solidFill>
                  <a:schemeClr val="bg1"/>
                </a:solidFill>
              </a:rPr>
              <a:t>结束位置叫做</a:t>
            </a:r>
            <a:r>
              <a:rPr lang="en-US" altLang="zh-CN" sz="2000" dirty="0" smtClean="0">
                <a:solidFill>
                  <a:schemeClr val="bg1"/>
                </a:solidFill>
              </a:rPr>
              <a:t>main end ;</a:t>
            </a:r>
            <a:r>
              <a:rPr lang="zh-CN" altLang="en-US" sz="2000" dirty="0" smtClean="0">
                <a:solidFill>
                  <a:schemeClr val="bg1"/>
                </a:solidFill>
              </a:rPr>
              <a:t>交叉轴的开始位置叫做</a:t>
            </a:r>
            <a:r>
              <a:rPr lang="en-US" altLang="zh-CN" sz="2000" dirty="0" smtClean="0">
                <a:solidFill>
                  <a:schemeClr val="bg1"/>
                </a:solidFill>
              </a:rPr>
              <a:t>cross start ,</a:t>
            </a:r>
            <a:r>
              <a:rPr lang="zh-CN" altLang="en-US" sz="2000" dirty="0" smtClean="0">
                <a:solidFill>
                  <a:schemeClr val="bg1"/>
                </a:solidFill>
              </a:rPr>
              <a:t>结束为止叫做</a:t>
            </a:r>
            <a:r>
              <a:rPr lang="en-US" altLang="zh-CN" sz="2000" dirty="0" smtClean="0">
                <a:solidFill>
                  <a:schemeClr val="bg1"/>
                </a:solidFill>
              </a:rPr>
              <a:t>cross end.</a:t>
            </a:r>
            <a:r>
              <a:rPr lang="zh-CN" altLang="en-US" sz="2000" dirty="0" smtClean="0">
                <a:solidFill>
                  <a:srgbClr val="FFFF00"/>
                </a:solidFill>
              </a:rPr>
              <a:t>项目默认沿主轴排列</a:t>
            </a:r>
            <a:r>
              <a:rPr lang="zh-CN" altLang="en-US" sz="2000" dirty="0" smtClean="0">
                <a:solidFill>
                  <a:schemeClr val="bg1"/>
                </a:solidFill>
              </a:rPr>
              <a:t>。单个项目占据的主轴空间叫做</a:t>
            </a:r>
            <a:r>
              <a:rPr lang="en-US" altLang="zh-CN" sz="2000" dirty="0" smtClean="0">
                <a:solidFill>
                  <a:schemeClr val="bg1"/>
                </a:solidFill>
              </a:rPr>
              <a:t>main size,</a:t>
            </a:r>
            <a:r>
              <a:rPr lang="zh-CN" altLang="en-US" sz="2000" dirty="0" smtClean="0">
                <a:solidFill>
                  <a:schemeClr val="bg1"/>
                </a:solidFill>
              </a:rPr>
              <a:t>占据的交叉轴叫做</a:t>
            </a:r>
            <a:r>
              <a:rPr lang="en-US" altLang="zh-CN" sz="2000" dirty="0" smtClean="0">
                <a:solidFill>
                  <a:schemeClr val="bg1"/>
                </a:solidFill>
              </a:rPr>
              <a:t>cross size.</a:t>
            </a:r>
            <a:endParaRPr lang="zh-CN" altLang="en-US" sz="2000" dirty="0">
              <a:solidFill>
                <a:schemeClr val="bg1"/>
              </a:solidFill>
            </a:endParaRPr>
          </a:p>
        </p:txBody>
      </p:sp>
    </p:spTree>
    <p:extLst>
      <p:ext uri="{BB962C8B-B14F-4D97-AF65-F5344CB8AC3E}">
        <p14:creationId xmlns:p14="http://schemas.microsoft.com/office/powerpoint/2010/main" val="3045838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565137" y="653543"/>
            <a:ext cx="2236510" cy="584775"/>
          </a:xfrm>
          <a:prstGeom prst="rect">
            <a:avLst/>
          </a:prstGeom>
        </p:spPr>
        <p:txBody>
          <a:bodyPr wrap="none">
            <a:spAutoFit/>
          </a:bodyPr>
          <a:lstStyle/>
          <a:p>
            <a:r>
              <a:rPr lang="zh-CN" altLang="en-US" sz="3200" dirty="0">
                <a:solidFill>
                  <a:schemeClr val="bg1"/>
                </a:solidFill>
              </a:rPr>
              <a:t>容器的属性</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561424" y="1535040"/>
            <a:ext cx="8911687" cy="1280890"/>
          </a:xfrm>
          <a:prstGeom prst="rect">
            <a:avLst/>
          </a:prstGeom>
        </p:spPr>
        <p:txBody>
          <a:bodyPr>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smtClean="0">
                <a:solidFill>
                  <a:schemeClr val="bg1"/>
                </a:solidFill>
              </a:rPr>
              <a:t>flex-direction</a:t>
            </a:r>
            <a:r>
              <a:rPr lang="zh-CN" altLang="en-US" sz="2800" dirty="0" smtClean="0">
                <a:solidFill>
                  <a:schemeClr val="bg1"/>
                </a:solidFill>
              </a:rPr>
              <a:t>属性 决定主轴的方向（即项目的排列方向）</a:t>
            </a:r>
            <a:endParaRPr lang="zh-CN" altLang="en-US" sz="2800" dirty="0">
              <a:solidFill>
                <a:schemeClr val="bg1"/>
              </a:solidFill>
            </a:endParaRPr>
          </a:p>
        </p:txBody>
      </p:sp>
      <p:sp>
        <p:nvSpPr>
          <p:cNvPr id="9" name="内容占位符 2"/>
          <p:cNvSpPr txBox="1">
            <a:spLocks/>
          </p:cNvSpPr>
          <p:nvPr/>
        </p:nvSpPr>
        <p:spPr>
          <a:xfrm>
            <a:off x="644832" y="2221568"/>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solidFill>
                  <a:schemeClr val="bg1"/>
                </a:solidFill>
              </a:rPr>
              <a:t>.box{</a:t>
            </a:r>
          </a:p>
          <a:p>
            <a:pPr lvl="1"/>
            <a:r>
              <a:rPr lang="en-US" altLang="zh-CN" dirty="0" smtClean="0">
                <a:solidFill>
                  <a:schemeClr val="bg1"/>
                </a:solidFill>
              </a:rPr>
              <a:t>flex-direction: row  |row-reverse  |  column  | column-reverse</a:t>
            </a:r>
          </a:p>
          <a:p>
            <a:pPr marL="0" indent="0">
              <a:buFont typeface="Wingdings 3" charset="2"/>
              <a:buNone/>
            </a:pPr>
            <a:r>
              <a:rPr lang="en-US" altLang="zh-CN" dirty="0" smtClean="0">
                <a:solidFill>
                  <a:schemeClr val="bg1"/>
                </a:solidFill>
              </a:rPr>
              <a:t> }</a:t>
            </a:r>
          </a:p>
          <a:p>
            <a:r>
              <a:rPr lang="en-US" altLang="zh-CN" sz="2000" dirty="0" smtClean="0">
                <a:solidFill>
                  <a:schemeClr val="bg1"/>
                </a:solidFill>
              </a:rPr>
              <a:t>Row(</a:t>
            </a:r>
            <a:r>
              <a:rPr lang="zh-CN" altLang="en-US" sz="2000" dirty="0" smtClean="0">
                <a:solidFill>
                  <a:schemeClr val="bg1"/>
                </a:solidFill>
              </a:rPr>
              <a:t>默认值</a:t>
            </a:r>
            <a:r>
              <a:rPr lang="en-US" altLang="zh-CN" sz="2000" dirty="0" smtClean="0">
                <a:solidFill>
                  <a:schemeClr val="bg1"/>
                </a:solidFill>
              </a:rPr>
              <a:t>)</a:t>
            </a:r>
            <a:r>
              <a:rPr lang="zh-CN" altLang="en-US" sz="2000" dirty="0" smtClean="0">
                <a:solidFill>
                  <a:schemeClr val="bg1"/>
                </a:solidFill>
              </a:rPr>
              <a:t>：主轴为水平方向，起点在左端。</a:t>
            </a:r>
            <a:endParaRPr lang="en-US" altLang="zh-CN" sz="2000" dirty="0" smtClean="0">
              <a:solidFill>
                <a:schemeClr val="bg1"/>
              </a:solidFill>
            </a:endParaRPr>
          </a:p>
          <a:p>
            <a:r>
              <a:rPr lang="en-US" altLang="zh-CN" sz="2000" dirty="0" smtClean="0">
                <a:solidFill>
                  <a:schemeClr val="bg1"/>
                </a:solidFill>
              </a:rPr>
              <a:t>Row-reverse:</a:t>
            </a:r>
            <a:r>
              <a:rPr lang="zh-CN" altLang="en-US" sz="2000" dirty="0" smtClean="0">
                <a:solidFill>
                  <a:schemeClr val="bg1"/>
                </a:solidFill>
              </a:rPr>
              <a:t>主轴水平方向，起始点在右端。</a:t>
            </a:r>
            <a:endParaRPr lang="en-US" altLang="zh-CN" sz="2000" dirty="0" smtClean="0">
              <a:solidFill>
                <a:schemeClr val="bg1"/>
              </a:solidFill>
            </a:endParaRPr>
          </a:p>
          <a:p>
            <a:r>
              <a:rPr lang="en-US" altLang="zh-CN" sz="2000" dirty="0" smtClean="0">
                <a:solidFill>
                  <a:schemeClr val="bg1"/>
                </a:solidFill>
              </a:rPr>
              <a:t>Column:</a:t>
            </a:r>
            <a:r>
              <a:rPr lang="zh-CN" altLang="en-US" sz="2000" dirty="0" smtClean="0">
                <a:solidFill>
                  <a:schemeClr val="bg1"/>
                </a:solidFill>
              </a:rPr>
              <a:t>主轴为垂直方向，起点在上沿。</a:t>
            </a:r>
            <a:endParaRPr lang="en-US" altLang="zh-CN" sz="2000" dirty="0" smtClean="0">
              <a:solidFill>
                <a:schemeClr val="bg1"/>
              </a:solidFill>
            </a:endParaRPr>
          </a:p>
          <a:p>
            <a:r>
              <a:rPr lang="en-US" altLang="zh-CN" sz="2000" dirty="0" smtClean="0">
                <a:solidFill>
                  <a:schemeClr val="bg1"/>
                </a:solidFill>
              </a:rPr>
              <a:t>Column-reverse:</a:t>
            </a:r>
            <a:r>
              <a:rPr lang="zh-CN" altLang="en-US" sz="2000" dirty="0" smtClean="0">
                <a:solidFill>
                  <a:schemeClr val="bg1"/>
                </a:solidFill>
              </a:rPr>
              <a:t>主轴在垂直方向，起点在下沿</a:t>
            </a:r>
            <a:endParaRPr lang="en-US" altLang="zh-CN" sz="2000" dirty="0" smtClean="0">
              <a:solidFill>
                <a:schemeClr val="bg1"/>
              </a:solidFill>
            </a:endParaRPr>
          </a:p>
          <a:p>
            <a:pPr marL="0" indent="0">
              <a:buFont typeface="Wingdings 3" charset="2"/>
              <a:buNone/>
            </a:pPr>
            <a:endParaRPr lang="zh-CN" altLang="en-US" dirty="0">
              <a:solidFill>
                <a:schemeClr val="bg1"/>
              </a:solidFill>
            </a:endParaRPr>
          </a:p>
        </p:txBody>
      </p:sp>
      <p:pic>
        <p:nvPicPr>
          <p:cNvPr id="10" name="图片 9"/>
          <p:cNvPicPr>
            <a:picLocks noChangeAspect="1"/>
          </p:cNvPicPr>
          <p:nvPr/>
        </p:nvPicPr>
        <p:blipFill>
          <a:blip r:embed="rId3"/>
          <a:stretch>
            <a:fillRect/>
          </a:stretch>
        </p:blipFill>
        <p:spPr>
          <a:xfrm>
            <a:off x="816256" y="5228816"/>
            <a:ext cx="6429375" cy="1562100"/>
          </a:xfrm>
          <a:prstGeom prst="rect">
            <a:avLst/>
          </a:prstGeom>
        </p:spPr>
      </p:pic>
    </p:spTree>
    <p:extLst>
      <p:ext uri="{BB962C8B-B14F-4D97-AF65-F5344CB8AC3E}">
        <p14:creationId xmlns:p14="http://schemas.microsoft.com/office/powerpoint/2010/main" val="2771417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249650" y="598350"/>
            <a:ext cx="10515600" cy="69516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Flex-wrap</a:t>
            </a:r>
            <a:r>
              <a:rPr lang="zh-CN" altLang="en-US" dirty="0" smtClean="0">
                <a:solidFill>
                  <a:schemeClr val="bg1"/>
                </a:solidFill>
              </a:rPr>
              <a:t>属性</a:t>
            </a:r>
            <a:endParaRPr lang="zh-CN" altLang="en-US" dirty="0">
              <a:solidFill>
                <a:schemeClr val="bg1"/>
              </a:solidFill>
            </a:endParaRPr>
          </a:p>
        </p:txBody>
      </p:sp>
      <p:sp>
        <p:nvSpPr>
          <p:cNvPr id="7" name="内容占位符 2"/>
          <p:cNvSpPr txBox="1">
            <a:spLocks/>
          </p:cNvSpPr>
          <p:nvPr/>
        </p:nvSpPr>
        <p:spPr>
          <a:xfrm>
            <a:off x="1038796" y="157384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solidFill>
                  <a:schemeClr val="bg1"/>
                </a:solidFill>
              </a:rPr>
              <a:t>.box{</a:t>
            </a:r>
          </a:p>
          <a:p>
            <a:pPr marL="0" indent="0">
              <a:buFont typeface="Wingdings 3" charset="2"/>
              <a:buNone/>
            </a:pPr>
            <a:r>
              <a:rPr lang="en-US" altLang="zh-CN" dirty="0" smtClean="0">
                <a:solidFill>
                  <a:schemeClr val="bg1"/>
                </a:solidFill>
              </a:rPr>
              <a:t>	</a:t>
            </a:r>
            <a:r>
              <a:rPr lang="en-US" altLang="zh-CN" dirty="0" err="1" smtClean="0">
                <a:solidFill>
                  <a:schemeClr val="bg1"/>
                </a:solidFill>
              </a:rPr>
              <a:t>flex-wrap:nowrap</a:t>
            </a:r>
            <a:r>
              <a:rPr lang="en-US" altLang="zh-CN" dirty="0" smtClean="0">
                <a:solidFill>
                  <a:schemeClr val="bg1"/>
                </a:solidFill>
              </a:rPr>
              <a:t> | wrap | wrap-reverse;</a:t>
            </a:r>
          </a:p>
          <a:p>
            <a:pPr marL="0" indent="0">
              <a:buFont typeface="Wingdings 3" charset="2"/>
              <a:buNone/>
            </a:pPr>
            <a:r>
              <a:rPr lang="en-US" altLang="zh-CN" dirty="0" smtClean="0">
                <a:solidFill>
                  <a:schemeClr val="bg1"/>
                </a:solidFill>
              </a:rPr>
              <a:t>}</a:t>
            </a:r>
            <a:endParaRPr lang="zh-CN" altLang="en-US" dirty="0">
              <a:solidFill>
                <a:schemeClr val="bg1"/>
              </a:solidFill>
            </a:endParaRPr>
          </a:p>
        </p:txBody>
      </p:sp>
      <p:pic>
        <p:nvPicPr>
          <p:cNvPr id="8" name="图片 7"/>
          <p:cNvPicPr>
            <a:picLocks noChangeAspect="1"/>
          </p:cNvPicPr>
          <p:nvPr/>
        </p:nvPicPr>
        <p:blipFill>
          <a:blip r:embed="rId3"/>
          <a:stretch>
            <a:fillRect/>
          </a:stretch>
        </p:blipFill>
        <p:spPr>
          <a:xfrm>
            <a:off x="6296596" y="2564275"/>
            <a:ext cx="4562475" cy="1447800"/>
          </a:xfrm>
          <a:prstGeom prst="rect">
            <a:avLst/>
          </a:prstGeom>
        </p:spPr>
      </p:pic>
      <p:pic>
        <p:nvPicPr>
          <p:cNvPr id="9" name="图片 8"/>
          <p:cNvPicPr>
            <a:picLocks noChangeAspect="1"/>
          </p:cNvPicPr>
          <p:nvPr/>
        </p:nvPicPr>
        <p:blipFill>
          <a:blip r:embed="rId4"/>
          <a:stretch>
            <a:fillRect/>
          </a:stretch>
        </p:blipFill>
        <p:spPr>
          <a:xfrm>
            <a:off x="249650" y="5417474"/>
            <a:ext cx="5162550" cy="1295400"/>
          </a:xfrm>
          <a:prstGeom prst="rect">
            <a:avLst/>
          </a:prstGeom>
        </p:spPr>
      </p:pic>
      <p:pic>
        <p:nvPicPr>
          <p:cNvPr id="10" name="图片 9"/>
          <p:cNvPicPr>
            <a:picLocks noChangeAspect="1"/>
          </p:cNvPicPr>
          <p:nvPr/>
        </p:nvPicPr>
        <p:blipFill>
          <a:blip r:embed="rId5"/>
          <a:stretch>
            <a:fillRect/>
          </a:stretch>
        </p:blipFill>
        <p:spPr>
          <a:xfrm>
            <a:off x="6725031" y="5398424"/>
            <a:ext cx="5172075" cy="1314450"/>
          </a:xfrm>
          <a:prstGeom prst="rect">
            <a:avLst/>
          </a:prstGeom>
        </p:spPr>
      </p:pic>
      <p:pic>
        <p:nvPicPr>
          <p:cNvPr id="11" name="图片 10"/>
          <p:cNvPicPr>
            <a:picLocks noChangeAspect="1"/>
          </p:cNvPicPr>
          <p:nvPr/>
        </p:nvPicPr>
        <p:blipFill>
          <a:blip r:embed="rId6"/>
          <a:stretch>
            <a:fillRect/>
          </a:stretch>
        </p:blipFill>
        <p:spPr>
          <a:xfrm>
            <a:off x="167736" y="3756186"/>
            <a:ext cx="5153025" cy="1038225"/>
          </a:xfrm>
          <a:prstGeom prst="rect">
            <a:avLst/>
          </a:prstGeom>
        </p:spPr>
      </p:pic>
      <p:sp>
        <p:nvSpPr>
          <p:cNvPr id="12" name="文本框 11"/>
          <p:cNvSpPr txBox="1"/>
          <p:nvPr/>
        </p:nvSpPr>
        <p:spPr>
          <a:xfrm>
            <a:off x="249650" y="3060831"/>
            <a:ext cx="2300630" cy="369332"/>
          </a:xfrm>
          <a:prstGeom prst="rect">
            <a:avLst/>
          </a:prstGeom>
          <a:noFill/>
        </p:spPr>
        <p:txBody>
          <a:bodyPr wrap="none" rtlCol="0">
            <a:spAutoFit/>
          </a:bodyPr>
          <a:lstStyle/>
          <a:p>
            <a:r>
              <a:rPr lang="en-US" altLang="zh-CN" dirty="0" err="1" smtClean="0">
                <a:solidFill>
                  <a:schemeClr val="bg1"/>
                </a:solidFill>
              </a:rPr>
              <a:t>Nowrap</a:t>
            </a:r>
            <a:r>
              <a:rPr lang="zh-CN" altLang="en-US" dirty="0" smtClean="0">
                <a:solidFill>
                  <a:schemeClr val="bg1"/>
                </a:solidFill>
              </a:rPr>
              <a:t>默认 不换行</a:t>
            </a:r>
            <a:endParaRPr lang="zh-CN" altLang="en-US" dirty="0">
              <a:solidFill>
                <a:schemeClr val="bg1"/>
              </a:solidFill>
            </a:endParaRPr>
          </a:p>
        </p:txBody>
      </p:sp>
      <p:sp>
        <p:nvSpPr>
          <p:cNvPr id="13" name="文本框 12"/>
          <p:cNvSpPr txBox="1"/>
          <p:nvPr/>
        </p:nvSpPr>
        <p:spPr>
          <a:xfrm>
            <a:off x="249650" y="4943737"/>
            <a:ext cx="2828018" cy="369332"/>
          </a:xfrm>
          <a:prstGeom prst="rect">
            <a:avLst/>
          </a:prstGeom>
          <a:noFill/>
        </p:spPr>
        <p:txBody>
          <a:bodyPr wrap="none" rtlCol="0">
            <a:spAutoFit/>
          </a:bodyPr>
          <a:lstStyle/>
          <a:p>
            <a:r>
              <a:rPr lang="en-US" altLang="zh-CN" dirty="0" smtClean="0">
                <a:solidFill>
                  <a:schemeClr val="bg1"/>
                </a:solidFill>
              </a:rPr>
              <a:t>Wrap</a:t>
            </a:r>
            <a:r>
              <a:rPr lang="zh-CN" altLang="en-US" dirty="0" smtClean="0">
                <a:solidFill>
                  <a:schemeClr val="bg1"/>
                </a:solidFill>
              </a:rPr>
              <a:t>  换行 </a:t>
            </a:r>
            <a:r>
              <a:rPr lang="zh-CN" altLang="en-US" dirty="0">
                <a:solidFill>
                  <a:schemeClr val="bg1"/>
                </a:solidFill>
              </a:rPr>
              <a:t>第一行在</a:t>
            </a:r>
            <a:r>
              <a:rPr lang="zh-CN" altLang="en-US" dirty="0" smtClean="0">
                <a:solidFill>
                  <a:schemeClr val="bg1"/>
                </a:solidFill>
              </a:rPr>
              <a:t>上方</a:t>
            </a:r>
            <a:endParaRPr lang="zh-CN" altLang="en-US" dirty="0">
              <a:solidFill>
                <a:schemeClr val="bg1"/>
              </a:solidFill>
            </a:endParaRPr>
          </a:p>
        </p:txBody>
      </p:sp>
    </p:spTree>
    <p:extLst>
      <p:ext uri="{BB962C8B-B14F-4D97-AF65-F5344CB8AC3E}">
        <p14:creationId xmlns:p14="http://schemas.microsoft.com/office/powerpoint/2010/main" val="667818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173735" y="536695"/>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bg1"/>
                </a:solidFill>
              </a:rPr>
              <a:t> align-content</a:t>
            </a:r>
            <a:r>
              <a:rPr lang="zh-CN" altLang="en-US" dirty="0" smtClean="0">
                <a:solidFill>
                  <a:schemeClr val="bg1"/>
                </a:solidFill>
              </a:rPr>
              <a:t>属性</a:t>
            </a:r>
            <a:br>
              <a:rPr lang="zh-CN" altLang="en-US" dirty="0" smtClean="0">
                <a:solidFill>
                  <a:schemeClr val="bg1"/>
                </a:solidFill>
              </a:rPr>
            </a:br>
            <a:endParaRPr lang="zh-CN" altLang="en-US" dirty="0">
              <a:solidFill>
                <a:schemeClr val="bg1"/>
              </a:solidFill>
            </a:endParaRPr>
          </a:p>
        </p:txBody>
      </p:sp>
      <p:sp>
        <p:nvSpPr>
          <p:cNvPr id="7" name="内容占位符 2"/>
          <p:cNvSpPr txBox="1">
            <a:spLocks/>
          </p:cNvSpPr>
          <p:nvPr/>
        </p:nvSpPr>
        <p:spPr>
          <a:xfrm>
            <a:off x="4085970" y="1630680"/>
            <a:ext cx="7910958" cy="21457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solidFill>
                  <a:schemeClr val="bg1"/>
                </a:solidFill>
              </a:rPr>
              <a:t>align-content</a:t>
            </a:r>
            <a:r>
              <a:rPr lang="zh-CN" altLang="en-US" dirty="0" smtClean="0">
                <a:solidFill>
                  <a:schemeClr val="bg1"/>
                </a:solidFill>
              </a:rPr>
              <a:t>属性定义了多根轴线的对齐方式。如果项目只有一根轴线，该属性不起作用。</a:t>
            </a:r>
            <a:endParaRPr lang="en-US" altLang="zh-CN" dirty="0" smtClean="0">
              <a:solidFill>
                <a:schemeClr val="bg1"/>
              </a:solidFill>
            </a:endParaRPr>
          </a:p>
          <a:p>
            <a:r>
              <a:rPr lang="en-US" altLang="zh-CN" dirty="0" smtClean="0">
                <a:solidFill>
                  <a:schemeClr val="bg1"/>
                </a:solidFill>
              </a:rPr>
              <a:t>.box {</a:t>
            </a:r>
          </a:p>
          <a:p>
            <a:pPr marL="0" indent="0">
              <a:buFont typeface="Wingdings 3" charset="2"/>
              <a:buNone/>
            </a:pPr>
            <a:r>
              <a:rPr lang="en-US" altLang="zh-CN" dirty="0" smtClean="0">
                <a:solidFill>
                  <a:schemeClr val="bg1"/>
                </a:solidFill>
              </a:rPr>
              <a:t>	  align-content: flex-start | flex-end | center | space-between | space-around | stretch;</a:t>
            </a:r>
          </a:p>
          <a:p>
            <a:pPr marL="0" indent="0">
              <a:buFont typeface="Wingdings 3" charset="2"/>
              <a:buNone/>
            </a:pPr>
            <a:r>
              <a:rPr lang="en-US" altLang="zh-CN" dirty="0" smtClean="0">
                <a:solidFill>
                  <a:schemeClr val="bg1"/>
                </a:solidFill>
              </a:rPr>
              <a:t>  }</a:t>
            </a:r>
            <a:endParaRPr lang="zh-CN" altLang="en-US" dirty="0">
              <a:solidFill>
                <a:schemeClr val="bg1"/>
              </a:solidFill>
            </a:endParaRPr>
          </a:p>
        </p:txBody>
      </p:sp>
      <p:pic>
        <p:nvPicPr>
          <p:cNvPr id="8" name="Picture 2" descr="http://www.ruanyifeng.com/blogimg/asset/2015/bg20150710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5" y="2141732"/>
            <a:ext cx="3720211" cy="471626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920296" y="3712464"/>
            <a:ext cx="6857175" cy="3000821"/>
          </a:xfrm>
          <a:prstGeom prst="rect">
            <a:avLst/>
          </a:prstGeom>
        </p:spPr>
        <p:txBody>
          <a:bodyPr wrap="square">
            <a:spAutoFit/>
          </a:bodyPr>
          <a:lstStyle/>
          <a:p>
            <a:pPr>
              <a:lnSpc>
                <a:spcPct val="150000"/>
              </a:lnSpc>
            </a:pPr>
            <a:r>
              <a:rPr lang="zh-CN" altLang="en-US" dirty="0">
                <a:solidFill>
                  <a:schemeClr val="bg1"/>
                </a:solidFill>
              </a:rPr>
              <a:t>flex-start：与交叉轴的起点对齐。</a:t>
            </a:r>
          </a:p>
          <a:p>
            <a:pPr>
              <a:lnSpc>
                <a:spcPct val="150000"/>
              </a:lnSpc>
            </a:pPr>
            <a:r>
              <a:rPr lang="zh-CN" altLang="en-US" dirty="0">
                <a:solidFill>
                  <a:schemeClr val="bg1"/>
                </a:solidFill>
              </a:rPr>
              <a:t>flex-end：与交叉轴的终点对齐。</a:t>
            </a:r>
          </a:p>
          <a:p>
            <a:pPr>
              <a:lnSpc>
                <a:spcPct val="150000"/>
              </a:lnSpc>
            </a:pPr>
            <a:r>
              <a:rPr lang="zh-CN" altLang="en-US" dirty="0">
                <a:solidFill>
                  <a:schemeClr val="bg1"/>
                </a:solidFill>
              </a:rPr>
              <a:t>center：与交叉轴的中点对齐。</a:t>
            </a:r>
          </a:p>
          <a:p>
            <a:pPr>
              <a:lnSpc>
                <a:spcPct val="150000"/>
              </a:lnSpc>
            </a:pPr>
            <a:r>
              <a:rPr lang="zh-CN" altLang="en-US" dirty="0">
                <a:solidFill>
                  <a:schemeClr val="bg1"/>
                </a:solidFill>
              </a:rPr>
              <a:t>space-between：与交叉轴两端对齐，轴线之间的间隔平均分布。</a:t>
            </a:r>
          </a:p>
          <a:p>
            <a:pPr>
              <a:lnSpc>
                <a:spcPct val="150000"/>
              </a:lnSpc>
            </a:pPr>
            <a:r>
              <a:rPr lang="zh-CN" altLang="en-US" dirty="0">
                <a:solidFill>
                  <a:schemeClr val="bg1"/>
                </a:solidFill>
              </a:rPr>
              <a:t>space-around：每根轴线两侧的间隔都相等。所以，轴线之间的间隔比轴线与边框的间隔大一倍。</a:t>
            </a:r>
          </a:p>
          <a:p>
            <a:pPr>
              <a:lnSpc>
                <a:spcPct val="150000"/>
              </a:lnSpc>
            </a:pPr>
            <a:r>
              <a:rPr lang="zh-CN" altLang="en-US" dirty="0">
                <a:solidFill>
                  <a:schemeClr val="bg1"/>
                </a:solidFill>
              </a:rPr>
              <a:t>stretch（默认值）：轴线占满整个交叉轴。</a:t>
            </a:r>
          </a:p>
        </p:txBody>
      </p:sp>
    </p:spTree>
    <p:extLst>
      <p:ext uri="{BB962C8B-B14F-4D97-AF65-F5344CB8AC3E}">
        <p14:creationId xmlns:p14="http://schemas.microsoft.com/office/powerpoint/2010/main" val="353080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5" name="标题 1"/>
          <p:cNvSpPr txBox="1">
            <a:spLocks/>
          </p:cNvSpPr>
          <p:nvPr/>
        </p:nvSpPr>
        <p:spPr>
          <a:xfrm>
            <a:off x="222354" y="577290"/>
            <a:ext cx="10515600" cy="805307"/>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smtClean="0">
                <a:solidFill>
                  <a:schemeClr val="bg1"/>
                </a:solidFill>
              </a:rPr>
              <a:t>Justify-content</a:t>
            </a:r>
            <a:r>
              <a:rPr lang="zh-CN" altLang="en-US" sz="3200" dirty="0" smtClean="0">
                <a:solidFill>
                  <a:schemeClr val="bg1"/>
                </a:solidFill>
              </a:rPr>
              <a:t>属性：定义了项目在主轴上的对齐方式</a:t>
            </a:r>
            <a:endParaRPr lang="zh-CN" altLang="en-US" sz="3200" dirty="0">
              <a:solidFill>
                <a:schemeClr val="bg1"/>
              </a:solidFill>
            </a:endParaRPr>
          </a:p>
        </p:txBody>
      </p:sp>
      <p:sp>
        <p:nvSpPr>
          <p:cNvPr id="7" name="内容占位符 2"/>
          <p:cNvSpPr txBox="1">
            <a:spLocks/>
          </p:cNvSpPr>
          <p:nvPr/>
        </p:nvSpPr>
        <p:spPr>
          <a:xfrm>
            <a:off x="412579" y="1891863"/>
            <a:ext cx="10515600" cy="51146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solidFill>
                  <a:schemeClr val="bg1"/>
                </a:solidFill>
              </a:rPr>
              <a:t>.box{</a:t>
            </a:r>
          </a:p>
          <a:p>
            <a:pPr marL="457200" lvl="1" indent="0">
              <a:buFont typeface="Wingdings 3" charset="2"/>
              <a:buNone/>
            </a:pPr>
            <a:r>
              <a:rPr lang="en-US" altLang="zh-CN" dirty="0" smtClean="0">
                <a:solidFill>
                  <a:schemeClr val="bg1"/>
                </a:solidFill>
              </a:rPr>
              <a:t>justify-content:</a:t>
            </a:r>
          </a:p>
          <a:p>
            <a:pPr marL="457200" lvl="1" indent="0">
              <a:buFont typeface="Wingdings 3" charset="2"/>
              <a:buNone/>
            </a:pPr>
            <a:r>
              <a:rPr lang="en-US" altLang="zh-CN" dirty="0" smtClean="0">
                <a:solidFill>
                  <a:schemeClr val="bg1"/>
                </a:solidFill>
              </a:rPr>
              <a:t>	flex-start |flex-end |center |space-between |space-around;</a:t>
            </a:r>
          </a:p>
          <a:p>
            <a:pPr marL="0" indent="0">
              <a:buFont typeface="Wingdings 3" charset="2"/>
              <a:buNone/>
            </a:pPr>
            <a:r>
              <a:rPr lang="en-US" altLang="zh-CN" dirty="0" smtClean="0">
                <a:solidFill>
                  <a:schemeClr val="bg1"/>
                </a:solidFill>
              </a:rPr>
              <a:t>}</a:t>
            </a:r>
          </a:p>
          <a:p>
            <a:pPr marL="0" indent="0">
              <a:buFont typeface="Wingdings 3" charset="2"/>
              <a:buNone/>
            </a:pPr>
            <a:endParaRPr lang="en-US" altLang="zh-CN" dirty="0" smtClean="0">
              <a:solidFill>
                <a:schemeClr val="bg1"/>
              </a:solidFill>
            </a:endParaRPr>
          </a:p>
          <a:p>
            <a:pPr marL="0" indent="0">
              <a:buFont typeface="Wingdings 3" charset="2"/>
              <a:buNone/>
            </a:pPr>
            <a:r>
              <a:rPr lang="en-US" altLang="zh-CN" sz="2000" dirty="0" smtClean="0">
                <a:solidFill>
                  <a:schemeClr val="bg1"/>
                </a:solidFill>
              </a:rPr>
              <a:t>flex-start:</a:t>
            </a:r>
            <a:r>
              <a:rPr lang="zh-CN" altLang="en-US" sz="2000" dirty="0" smtClean="0">
                <a:solidFill>
                  <a:schemeClr val="bg1"/>
                </a:solidFill>
              </a:rPr>
              <a:t>默认值 左对齐</a:t>
            </a:r>
            <a:endParaRPr lang="en-US" altLang="zh-CN" sz="2000" dirty="0" smtClean="0">
              <a:solidFill>
                <a:schemeClr val="bg1"/>
              </a:solidFill>
            </a:endParaRPr>
          </a:p>
          <a:p>
            <a:pPr marL="0" indent="0">
              <a:buFont typeface="Wingdings 3" charset="2"/>
              <a:buNone/>
            </a:pPr>
            <a:r>
              <a:rPr lang="en-US" altLang="zh-CN" sz="2000" dirty="0" smtClean="0">
                <a:solidFill>
                  <a:schemeClr val="bg1"/>
                </a:solidFill>
              </a:rPr>
              <a:t>flex-end </a:t>
            </a:r>
            <a:r>
              <a:rPr lang="zh-CN" altLang="en-US" sz="2000" dirty="0" smtClean="0">
                <a:solidFill>
                  <a:schemeClr val="bg1"/>
                </a:solidFill>
              </a:rPr>
              <a:t>右对齐</a:t>
            </a:r>
            <a:endParaRPr lang="en-US" altLang="zh-CN" sz="2000" dirty="0" smtClean="0">
              <a:solidFill>
                <a:schemeClr val="bg1"/>
              </a:solidFill>
            </a:endParaRPr>
          </a:p>
          <a:p>
            <a:pPr marL="0" indent="0">
              <a:buFont typeface="Wingdings 3" charset="2"/>
              <a:buNone/>
            </a:pPr>
            <a:r>
              <a:rPr lang="en-US" altLang="zh-CN" sz="2000" dirty="0" smtClean="0">
                <a:solidFill>
                  <a:schemeClr val="bg1"/>
                </a:solidFill>
              </a:rPr>
              <a:t>Center</a:t>
            </a:r>
            <a:r>
              <a:rPr lang="zh-CN" altLang="en-US" sz="2000" dirty="0" smtClean="0">
                <a:solidFill>
                  <a:schemeClr val="bg1"/>
                </a:solidFill>
              </a:rPr>
              <a:t>居中</a:t>
            </a:r>
            <a:endParaRPr lang="en-US" altLang="zh-CN" sz="2000" dirty="0" smtClean="0">
              <a:solidFill>
                <a:schemeClr val="bg1"/>
              </a:solidFill>
            </a:endParaRPr>
          </a:p>
          <a:p>
            <a:pPr marL="0" indent="0">
              <a:buFont typeface="Wingdings 3" charset="2"/>
              <a:buNone/>
            </a:pPr>
            <a:r>
              <a:rPr lang="en-US" altLang="zh-CN" sz="2000" dirty="0" smtClean="0">
                <a:solidFill>
                  <a:schemeClr val="bg1"/>
                </a:solidFill>
              </a:rPr>
              <a:t>Space-between </a:t>
            </a:r>
            <a:r>
              <a:rPr lang="zh-CN" altLang="en-US" sz="2000" dirty="0" smtClean="0">
                <a:solidFill>
                  <a:schemeClr val="bg1"/>
                </a:solidFill>
              </a:rPr>
              <a:t>两端对齐，项目之间的间隔都相等</a:t>
            </a:r>
            <a:endParaRPr lang="en-US" altLang="zh-CN" sz="2000" dirty="0" smtClean="0">
              <a:solidFill>
                <a:schemeClr val="bg1"/>
              </a:solidFill>
            </a:endParaRPr>
          </a:p>
          <a:p>
            <a:pPr marL="0" indent="0">
              <a:buFont typeface="Wingdings 3" charset="2"/>
              <a:buNone/>
            </a:pPr>
            <a:r>
              <a:rPr lang="en-US" altLang="zh-CN" sz="2000" dirty="0" smtClean="0">
                <a:solidFill>
                  <a:schemeClr val="bg1"/>
                </a:solidFill>
              </a:rPr>
              <a:t>Space-around </a:t>
            </a:r>
            <a:r>
              <a:rPr lang="zh-CN" altLang="en-US" sz="2000" dirty="0" smtClean="0">
                <a:solidFill>
                  <a:schemeClr val="bg1"/>
                </a:solidFill>
              </a:rPr>
              <a:t>每个项目两侧的间隔相等。</a:t>
            </a:r>
            <a:endParaRPr lang="en-US" altLang="zh-CN" sz="2000" dirty="0" smtClean="0">
              <a:solidFill>
                <a:schemeClr val="bg1"/>
              </a:solidFill>
            </a:endParaRPr>
          </a:p>
          <a:p>
            <a:pPr marL="0" indent="0">
              <a:buFont typeface="Wingdings 3" charset="2"/>
              <a:buNone/>
            </a:pPr>
            <a:r>
              <a:rPr lang="zh-CN" altLang="en-US" sz="2000" dirty="0" smtClean="0">
                <a:solidFill>
                  <a:schemeClr val="bg1"/>
                </a:solidFill>
              </a:rPr>
              <a:t>所以，项目之间的间隔比项目与边框的间隔大一倍。</a:t>
            </a:r>
            <a:endParaRPr lang="en-US" altLang="zh-CN" sz="2000" dirty="0" smtClean="0">
              <a:solidFill>
                <a:schemeClr val="bg1"/>
              </a:solidFill>
            </a:endParaRPr>
          </a:p>
          <a:p>
            <a:pPr marL="0" indent="0">
              <a:buFont typeface="Wingdings 3" charset="2"/>
              <a:buNone/>
            </a:pPr>
            <a:endParaRPr lang="zh-CN" altLang="en-US" dirty="0">
              <a:solidFill>
                <a:schemeClr val="bg1"/>
              </a:solidFill>
            </a:endParaRPr>
          </a:p>
        </p:txBody>
      </p:sp>
      <p:pic>
        <p:nvPicPr>
          <p:cNvPr id="8" name="图片 7"/>
          <p:cNvPicPr>
            <a:picLocks noChangeAspect="1"/>
          </p:cNvPicPr>
          <p:nvPr/>
        </p:nvPicPr>
        <p:blipFill>
          <a:blip r:embed="rId3"/>
          <a:stretch>
            <a:fillRect/>
          </a:stretch>
        </p:blipFill>
        <p:spPr>
          <a:xfrm>
            <a:off x="8184245" y="1855563"/>
            <a:ext cx="3522297" cy="4189285"/>
          </a:xfrm>
          <a:prstGeom prst="rect">
            <a:avLst/>
          </a:prstGeom>
        </p:spPr>
      </p:pic>
    </p:spTree>
    <p:extLst>
      <p:ext uri="{BB962C8B-B14F-4D97-AF65-F5344CB8AC3E}">
        <p14:creationId xmlns:p14="http://schemas.microsoft.com/office/powerpoint/2010/main" val="3897221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3128</TotalTime>
  <Words>1686</Words>
  <Application>Microsoft Office PowerPoint</Application>
  <PresentationFormat>宽屏</PresentationFormat>
  <Paragraphs>233</Paragraphs>
  <Slides>33</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 Unicode MS</vt:lpstr>
      <vt:lpstr>Hiragino Sans GB W3</vt:lpstr>
      <vt:lpstr>Simsun</vt:lpstr>
      <vt:lpstr>宋体</vt:lpstr>
      <vt:lpstr>微软雅黑</vt:lpstr>
      <vt:lpstr>Arial</vt:lpstr>
      <vt:lpstr>Calibri</vt:lpstr>
      <vt:lpstr>Calibri Light</vt:lpstr>
      <vt:lpstr>Consolas</vt:lpstr>
      <vt:lpstr>Georgia</vt:lpstr>
      <vt:lpstr>Wingdings</vt:lpstr>
      <vt:lpstr>Wingdings 3</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SkyUser</cp:lastModifiedBy>
  <cp:revision>103</cp:revision>
  <dcterms:created xsi:type="dcterms:W3CDTF">2015-08-05T01:47:03Z</dcterms:created>
  <dcterms:modified xsi:type="dcterms:W3CDTF">2018-04-28T08:49:13Z</dcterms:modified>
</cp:coreProperties>
</file>