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90" r:id="rId2"/>
    <p:sldId id="294" r:id="rId3"/>
    <p:sldId id="336" r:id="rId4"/>
    <p:sldId id="295" r:id="rId5"/>
    <p:sldId id="337" r:id="rId6"/>
    <p:sldId id="296" r:id="rId7"/>
    <p:sldId id="298" r:id="rId8"/>
    <p:sldId id="299" r:id="rId9"/>
    <p:sldId id="301" r:id="rId10"/>
    <p:sldId id="303" r:id="rId11"/>
    <p:sldId id="304" r:id="rId12"/>
    <p:sldId id="309" r:id="rId13"/>
    <p:sldId id="306" r:id="rId14"/>
    <p:sldId id="308" r:id="rId15"/>
    <p:sldId id="307" r:id="rId16"/>
    <p:sldId id="310" r:id="rId17"/>
    <p:sldId id="312" r:id="rId18"/>
    <p:sldId id="300" r:id="rId19"/>
    <p:sldId id="313" r:id="rId20"/>
    <p:sldId id="314" r:id="rId21"/>
    <p:sldId id="321" r:id="rId22"/>
    <p:sldId id="315" r:id="rId23"/>
    <p:sldId id="322" r:id="rId24"/>
    <p:sldId id="316" r:id="rId25"/>
    <p:sldId id="317" r:id="rId26"/>
    <p:sldId id="318" r:id="rId27"/>
    <p:sldId id="320" r:id="rId28"/>
    <p:sldId id="319" r:id="rId29"/>
    <p:sldId id="329" r:id="rId30"/>
    <p:sldId id="331" r:id="rId31"/>
    <p:sldId id="334" r:id="rId32"/>
    <p:sldId id="335" r:id="rId33"/>
    <p:sldId id="330" r:id="rId34"/>
    <p:sldId id="332" r:id="rId35"/>
    <p:sldId id="338" r:id="rId36"/>
    <p:sldId id="293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519"/>
    <a:srgbClr val="E73A1C"/>
    <a:srgbClr val="232A34"/>
    <a:srgbClr val="F60A73"/>
    <a:srgbClr val="053D20"/>
    <a:srgbClr val="003300"/>
    <a:srgbClr val="00B050"/>
    <a:srgbClr val="00DE64"/>
    <a:srgbClr val="007A37"/>
    <a:srgbClr val="2FF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 varScale="1">
        <p:scale>
          <a:sx n="54" d="100"/>
          <a:sy n="54" d="100"/>
        </p:scale>
        <p:origin x="33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DC350-6EB7-448E-BDFA-536CA11B384C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3AAB4-F83B-4C97-920F-D5DAF7C5B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76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说明文本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63C50-608D-49CE-A325-6B51764A798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749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3AAB4-F83B-4C97-920F-D5DAF7C5B80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047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423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56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805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673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79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279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804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69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7" r:id="rId4"/>
    <p:sldLayoutId id="2147483651" r:id="rId5"/>
    <p:sldLayoutId id="2147483652" r:id="rId6"/>
    <p:sldLayoutId id="214748365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0" y="-1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870629" y="1549117"/>
            <a:ext cx="2311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HTML </a:t>
            </a:r>
            <a:r>
              <a:rPr lang="zh-CN" altLang="en-US" sz="3600" dirty="0">
                <a:solidFill>
                  <a:schemeClr val="bg1"/>
                </a:solidFill>
              </a:rPr>
              <a:t>基础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8"/>
            <a:ext cx="2314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HTML </a:t>
            </a:r>
            <a:r>
              <a:rPr lang="zh-CN" altLang="en-US" sz="2800" dirty="0">
                <a:solidFill>
                  <a:schemeClr val="bg1"/>
                </a:solidFill>
              </a:rPr>
              <a:t>发展史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646382" y="1827396"/>
            <a:ext cx="1094521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chemeClr val="bg1"/>
                </a:solidFill>
              </a:rPr>
              <a:t>HTML </a:t>
            </a:r>
            <a:r>
              <a:rPr lang="zh-CN" altLang="en-US" b="1" dirty="0">
                <a:solidFill>
                  <a:schemeClr val="bg1"/>
                </a:solidFill>
              </a:rPr>
              <a:t>、</a:t>
            </a:r>
            <a:r>
              <a:rPr lang="en-US" altLang="zh-CN" b="1" dirty="0">
                <a:solidFill>
                  <a:schemeClr val="bg1"/>
                </a:solidFill>
              </a:rPr>
              <a:t>XHTML </a:t>
            </a:r>
            <a:r>
              <a:rPr lang="zh-CN" altLang="en-US" b="1" dirty="0">
                <a:solidFill>
                  <a:schemeClr val="bg1"/>
                </a:solidFill>
              </a:rPr>
              <a:t>、</a:t>
            </a:r>
            <a:r>
              <a:rPr lang="en-US" altLang="zh-CN" b="1" dirty="0">
                <a:solidFill>
                  <a:schemeClr val="bg1"/>
                </a:solidFill>
              </a:rPr>
              <a:t>HTML5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endParaRPr lang="zh-CN" altLang="en-US" b="1" dirty="0">
              <a:solidFill>
                <a:schemeClr val="bg1"/>
              </a:solidFill>
            </a:endParaRPr>
          </a:p>
          <a:p>
            <a:r>
              <a:rPr lang="en-US" altLang="zh-CN" sz="2000" b="1" dirty="0">
                <a:solidFill>
                  <a:schemeClr val="bg1"/>
                </a:solidFill>
              </a:rPr>
              <a:t>HTML </a:t>
            </a:r>
            <a:r>
              <a:rPr lang="zh-CN" altLang="en-US" sz="2000" b="1" dirty="0">
                <a:solidFill>
                  <a:schemeClr val="bg1"/>
                </a:solidFill>
              </a:rPr>
              <a:t>指的是超文本标记语言 </a:t>
            </a:r>
            <a:r>
              <a:rPr lang="en-US" altLang="zh-CN" sz="2000" b="1" dirty="0">
                <a:solidFill>
                  <a:schemeClr val="bg1"/>
                </a:solidFill>
              </a:rPr>
              <a:t>(Hyper Text Markup Language)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XHTML</a:t>
            </a:r>
            <a:r>
              <a:rPr lang="zh-CN" altLang="en-US" sz="2000" dirty="0">
                <a:solidFill>
                  <a:schemeClr val="bg1"/>
                </a:solidFill>
              </a:rPr>
              <a:t>指可扩展超文本标记语言（标识语言） </a:t>
            </a:r>
            <a:r>
              <a:rPr lang="zh-CN" altLang="en-US" sz="2000" dirty="0" smtClean="0">
                <a:solidFill>
                  <a:schemeClr val="bg1"/>
                </a:solidFill>
              </a:rPr>
              <a:t>（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EXtensible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HyperText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Markup Language</a:t>
            </a:r>
            <a:r>
              <a:rPr lang="zh-CN" altLang="en-US" sz="2000" dirty="0" smtClean="0">
                <a:solidFill>
                  <a:schemeClr val="bg1"/>
                </a:solidFill>
              </a:rPr>
              <a:t>）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 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XHTML </a:t>
            </a:r>
            <a:r>
              <a:rPr lang="zh-CN" altLang="en-US" dirty="0">
                <a:solidFill>
                  <a:schemeClr val="bg1"/>
                </a:solidFill>
              </a:rPr>
              <a:t>是更严格更纯净的 </a:t>
            </a:r>
            <a:r>
              <a:rPr lang="en-US" altLang="zh-CN" dirty="0">
                <a:solidFill>
                  <a:schemeClr val="bg1"/>
                </a:solidFill>
              </a:rPr>
              <a:t>HTML </a:t>
            </a:r>
            <a:r>
              <a:rPr lang="zh-CN" altLang="en-US" dirty="0">
                <a:solidFill>
                  <a:schemeClr val="bg1"/>
                </a:solidFill>
              </a:rPr>
              <a:t>版本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 </a:t>
            </a:r>
            <a:r>
              <a:rPr lang="en-US" altLang="zh-CN" dirty="0">
                <a:solidFill>
                  <a:schemeClr val="bg1"/>
                </a:solidFill>
              </a:rPr>
              <a:t>HTML1.0</a:t>
            </a:r>
            <a:r>
              <a:rPr lang="zh-CN" altLang="en-US" dirty="0">
                <a:solidFill>
                  <a:schemeClr val="bg1"/>
                </a:solidFill>
              </a:rPr>
              <a:t>， </a:t>
            </a:r>
            <a:r>
              <a:rPr lang="en-US" altLang="zh-CN" dirty="0">
                <a:solidFill>
                  <a:schemeClr val="bg1"/>
                </a:solidFill>
              </a:rPr>
              <a:t>HTML2.0 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HTML3.0</a:t>
            </a:r>
            <a:r>
              <a:rPr lang="zh-CN" altLang="en-US" dirty="0">
                <a:solidFill>
                  <a:schemeClr val="bg1"/>
                </a:solidFill>
              </a:rPr>
              <a:t>， </a:t>
            </a:r>
            <a:r>
              <a:rPr lang="en-US" altLang="zh-CN" dirty="0">
                <a:solidFill>
                  <a:schemeClr val="bg1"/>
                </a:solidFill>
              </a:rPr>
              <a:t>HTML4.0 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XHTML1.0        </a:t>
            </a:r>
            <a:r>
              <a:rPr lang="en-US" altLang="zh-CN" dirty="0">
                <a:solidFill>
                  <a:schemeClr val="bg1"/>
                </a:solidFill>
              </a:rPr>
              <a:t> </a:t>
            </a:r>
            <a:r>
              <a:rPr lang="en-US" altLang="zh-CN" dirty="0" smtClean="0">
                <a:solidFill>
                  <a:schemeClr val="bg1"/>
                </a:solidFill>
              </a:rPr>
              <a:t>HTML5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13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3521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的发展历史</a:t>
            </a:r>
            <a:endParaRPr lang="zh-CN" altLang="en-US" sz="2800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2" y="1721076"/>
            <a:ext cx="9563721" cy="485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0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2674788" cy="520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sym typeface="微软雅黑" panose="020B0503020204020204" pitchFamily="34" charset="-122"/>
              </a:rPr>
              <a:t>前端</a:t>
            </a:r>
            <a:r>
              <a:rPr lang="zh-CN" altLang="en-US" sz="2800" b="1" dirty="0">
                <a:solidFill>
                  <a:schemeClr val="bg1"/>
                </a:solidFill>
                <a:sym typeface="微软雅黑" panose="020B0503020204020204" pitchFamily="34" charset="-122"/>
              </a:rPr>
              <a:t>开发环境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9" name="内容占位符 2"/>
          <p:cNvSpPr>
            <a:spLocks noGrp="1" noChangeArrowheads="1"/>
          </p:cNvSpPr>
          <p:nvPr/>
        </p:nvSpPr>
        <p:spPr bwMode="auto">
          <a:xfrm>
            <a:off x="1306834" y="1711608"/>
            <a:ext cx="8283575" cy="3843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74295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lvl="1" indent="0">
              <a:buClr>
                <a:srgbClr val="F50A64"/>
              </a:buClr>
              <a:buNone/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Photoshop（切图、修图、测量）</a:t>
            </a:r>
          </a:p>
          <a:p>
            <a:pPr lvl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Dreamweaver</a:t>
            </a:r>
          </a:p>
          <a:p>
            <a:pPr lvl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浏览器（两大类）：</a:t>
            </a:r>
          </a:p>
          <a:p>
            <a:pPr lvl="2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IE浏览器：    IETester（IE6、IE7、IE8）、IE9、IE10……</a:t>
            </a:r>
          </a:p>
          <a:p>
            <a:pPr lvl="2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标准浏览器：firefox（fireBug）、chrome、safari、oprea…</a:t>
            </a:r>
          </a:p>
          <a:p>
            <a:pPr lvl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zh-CN" altLang="en-US" sz="2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17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3439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相关准备工作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738126" y="2027282"/>
            <a:ext cx="5330740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</a:rPr>
              <a:t>编辑器的应用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DreamWeaver</a:t>
            </a:r>
            <a:r>
              <a:rPr lang="en-US" altLang="zh-CN" sz="2000" dirty="0" smtClean="0">
                <a:solidFill>
                  <a:schemeClr val="bg1"/>
                </a:solidFill>
              </a:rPr>
              <a:t>  </a:t>
            </a:r>
            <a:r>
              <a:rPr lang="zh-CN" altLang="en-US" sz="2000" dirty="0" smtClean="0">
                <a:solidFill>
                  <a:schemeClr val="bg1"/>
                </a:solidFill>
              </a:rPr>
              <a:t>基本功能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1）新建（</a:t>
            </a:r>
            <a:r>
              <a:rPr lang="en-US" altLang="zh-CN" dirty="0" err="1">
                <a:solidFill>
                  <a:schemeClr val="bg1"/>
                </a:solidFill>
              </a:rPr>
              <a:t>ctrl+n</a:t>
            </a:r>
            <a:r>
              <a:rPr lang="zh-CN" altLang="en-US" dirty="0">
                <a:solidFill>
                  <a:schemeClr val="bg1"/>
                </a:solidFill>
              </a:rPr>
              <a:t>）打开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ctrl+o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，保存 (ctrl+s</a:t>
            </a:r>
            <a:r>
              <a:rPr lang="zh-CN" altLang="en-US" dirty="0" smtClean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2）预览页面 （F12快捷键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）CTRL</a:t>
            </a:r>
            <a:r>
              <a:rPr lang="zh-CN" altLang="en-US" dirty="0">
                <a:solidFill>
                  <a:schemeClr val="bg1"/>
                </a:solidFill>
              </a:rPr>
              <a:t>+U(首先参数)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      里</a:t>
            </a:r>
            <a:r>
              <a:rPr lang="zh-CN" altLang="en-US" dirty="0">
                <a:solidFill>
                  <a:schemeClr val="bg1"/>
                </a:solidFill>
              </a:rPr>
              <a:t>可以更改代码里的代码文字</a:t>
            </a:r>
            <a:r>
              <a:rPr lang="zh-CN" altLang="en-US" dirty="0" smtClean="0">
                <a:solidFill>
                  <a:schemeClr val="bg1"/>
                </a:solidFill>
              </a:rPr>
              <a:t>大小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</a:rPr>
              <a:t>）F</a:t>
            </a:r>
            <a:r>
              <a:rPr lang="zh-CN" altLang="en-US" dirty="0">
                <a:solidFill>
                  <a:schemeClr val="bg1"/>
                </a:solidFill>
              </a:rPr>
              <a:t>4隐藏显示所有面版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06992" y="1993832"/>
            <a:ext cx="3967401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</a:rPr>
              <a:t>调试工具 -浏览器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1）PC端调试工具的使用 -浏览器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测试浏览器(chrome,ie,firefox)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2）移动端调试工具chrome可以测试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移动端页面（有很多模拟器）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95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166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创建站点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831367" y="1470332"/>
            <a:ext cx="7488237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站点的作用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用来归纳一个网站上所有的网页、素材以及他们之间的联系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创建站点的步骤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3)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文件的命名规则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命名规则：用英文，不用中文</a:t>
            </a:r>
          </a:p>
          <a:p>
            <a:pPr lvl="1">
              <a:lnSpc>
                <a:spcPct val="20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名称全部用小写英文字母、数字、下划线的组合，其中不得包含汉字、空格和特殊字符；必须以英文字母开头。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首页必须命名为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index.html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315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8"/>
            <a:ext cx="230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第一个页面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537298" y="1891863"/>
            <a:ext cx="63293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&lt;!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doctype</a:t>
            </a:r>
            <a:r>
              <a:rPr lang="en-US" altLang="zh-CN" sz="2800" dirty="0" smtClean="0">
                <a:solidFill>
                  <a:schemeClr val="bg1"/>
                </a:solidFill>
              </a:rPr>
              <a:t> html&gt;</a:t>
            </a:r>
            <a:r>
              <a:rPr lang="zh-CN" altLang="en-US" sz="2800" dirty="0" smtClean="0">
                <a:solidFill>
                  <a:schemeClr val="bg1"/>
                </a:solidFill>
              </a:rPr>
              <a:t>声明文档类型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&lt;html&gt;</a:t>
            </a:r>
            <a:r>
              <a:rPr lang="zh-CN" altLang="en-US" sz="2800" dirty="0" smtClean="0">
                <a:solidFill>
                  <a:schemeClr val="bg1"/>
                </a:solidFill>
              </a:rPr>
              <a:t>根文件，表示要写的东西是</a:t>
            </a:r>
            <a:r>
              <a:rPr lang="en-US" altLang="zh-CN" sz="2800" dirty="0" smtClean="0">
                <a:solidFill>
                  <a:schemeClr val="bg1"/>
                </a:solidFill>
              </a:rPr>
              <a:t>html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&lt;head&gt;</a:t>
            </a:r>
            <a:r>
              <a:rPr lang="zh-CN" altLang="en-US" sz="2800" dirty="0" smtClean="0">
                <a:solidFill>
                  <a:schemeClr val="bg1"/>
                </a:solidFill>
              </a:rPr>
              <a:t>头部信息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&lt;meta charset=“utf-8” /&gt;</a:t>
            </a:r>
            <a:r>
              <a:rPr lang="zh-CN" altLang="en-US" sz="2800" dirty="0" smtClean="0">
                <a:solidFill>
                  <a:schemeClr val="bg1"/>
                </a:solidFill>
              </a:rPr>
              <a:t>编码格式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&lt;title&gt;&lt;/title&gt;</a:t>
            </a:r>
            <a:r>
              <a:rPr lang="zh-CN" altLang="en-US" sz="2800" dirty="0" smtClean="0">
                <a:solidFill>
                  <a:schemeClr val="bg1"/>
                </a:solidFill>
              </a:rPr>
              <a:t>提示信息（显示在标题栏）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&lt;/head&gt;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&lt;body&gt;</a:t>
            </a:r>
            <a:r>
              <a:rPr lang="zh-CN" altLang="en-US" sz="2800" dirty="0" smtClean="0">
                <a:solidFill>
                  <a:schemeClr val="bg1"/>
                </a:solidFill>
              </a:rPr>
              <a:t>页面主体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&lt;/body&gt;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&lt;/html&gt;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397869" y="1830308"/>
            <a:ext cx="426288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html超文本标记语言</a:t>
            </a:r>
          </a:p>
          <a:p>
            <a:pPr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  标记</a:t>
            </a:r>
          </a:p>
          <a:p>
            <a:pPr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&lt;html&gt; 标签</a:t>
            </a:r>
          </a:p>
          <a:p>
            <a:pPr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&lt;html&gt; &lt;/html&gt; 标签对</a:t>
            </a:r>
          </a:p>
          <a:p>
            <a:pPr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&lt;!DOCTYPE HTML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声明文档类型</a:t>
            </a:r>
          </a:p>
          <a:p>
            <a:pPr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&lt;meta charset="utf-8"/&gt;  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单标签：直接在后面斜杠结束的标签叫做单标签。</a:t>
            </a:r>
          </a:p>
        </p:txBody>
      </p:sp>
    </p:spTree>
    <p:extLst>
      <p:ext uri="{BB962C8B-B14F-4D97-AF65-F5344CB8AC3E}">
        <p14:creationId xmlns:p14="http://schemas.microsoft.com/office/powerpoint/2010/main" val="141662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8"/>
            <a:ext cx="2579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HTML</a:t>
            </a:r>
            <a:r>
              <a:rPr lang="zh-CN" altLang="en-US" sz="2800" b="1" dirty="0">
                <a:solidFill>
                  <a:schemeClr val="bg1"/>
                </a:solidFill>
              </a:rPr>
              <a:t>基本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语法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813591" y="1530538"/>
            <a:ext cx="9288634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常规标记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 属性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属性值” 属性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属性值”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&gt;&lt;/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空标记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 属性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属性值”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</a:p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&lt;&gt;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中的第一个单词叫做标记，标签，元素。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标记和属性用空格隔开，属性和属性值用等号连接，属性值必须放在“”号内。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一个标记可以没有属性也可以有多个属性，属性和属性之间不分先后顺序。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空标记没有结束标签，用“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/”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代替。</a:t>
            </a:r>
          </a:p>
        </p:txBody>
      </p:sp>
    </p:spTree>
    <p:extLst>
      <p:ext uri="{BB962C8B-B14F-4D97-AF65-F5344CB8AC3E}">
        <p14:creationId xmlns:p14="http://schemas.microsoft.com/office/powerpoint/2010/main" val="17165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3097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常用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标记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-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文本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793695" y="1418897"/>
            <a:ext cx="4804847" cy="521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文本标题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&lt;h1&gt;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一级标题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&lt;/h1&gt;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&lt;h2&gt;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二级标题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&lt;/h2&gt;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&lt;h6&gt;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六级标题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&lt;/h6&gt;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段落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&lt;p&gt;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段落文本内容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）空格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nbsp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（所占位置没有一个确定的值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与当前字体字号都有关系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/&gt;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强制换行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6472900" y="1509911"/>
            <a:ext cx="4464496" cy="3367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加粗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&lt;b&gt;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加粗内容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&lt;/b&gt;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&lt;strong&gt;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加粗内容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&lt;/strong&gt;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倾斜 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&gt;&lt;/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&gt;&lt;/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水平线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721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500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第二节：项目应用（</a:t>
            </a:r>
            <a:r>
              <a:rPr lang="en-US" altLang="zh-CN" sz="2800" dirty="0">
                <a:solidFill>
                  <a:schemeClr val="bg1"/>
                </a:solidFill>
              </a:rPr>
              <a:t>90 </a:t>
            </a:r>
            <a:r>
              <a:rPr lang="zh-CN" altLang="en-US" sz="2800" dirty="0">
                <a:solidFill>
                  <a:schemeClr val="bg1"/>
                </a:solidFill>
              </a:rPr>
              <a:t>分钟） 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736916" y="1891863"/>
            <a:ext cx="6096000" cy="129458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．熟记 </a:t>
            </a:r>
            <a:r>
              <a:rPr lang="en-US" altLang="zh-CN" dirty="0">
                <a:solidFill>
                  <a:schemeClr val="bg1"/>
                </a:solidFill>
              </a:rPr>
              <a:t>HTML </a:t>
            </a:r>
            <a:r>
              <a:rPr lang="zh-CN" altLang="en-US" dirty="0">
                <a:solidFill>
                  <a:schemeClr val="bg1"/>
                </a:solidFill>
              </a:rPr>
              <a:t>语法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．练习站点创建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．利用所学的标记写出如下效果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64" y="3429000"/>
            <a:ext cx="6332769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8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8"/>
            <a:ext cx="4568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第三节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常用标记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774764" y="1828043"/>
            <a:ext cx="3733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中有三种列表，分别是：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774764" y="2777276"/>
            <a:ext cx="324036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无序列表组成：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&lt;li&gt;&lt;/li&gt;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&lt;li&gt;&lt;/li&gt;</a:t>
            </a:r>
          </a:p>
          <a:p>
            <a:pPr lvl="2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．．．．．．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45716" y="2776843"/>
            <a:ext cx="30243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有序列表组成：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&gt;(ordered list)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&lt;li&gt;&lt;/li&gt;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&lt;li&gt;&lt;/li&gt;</a:t>
            </a:r>
          </a:p>
          <a:p>
            <a:pPr lvl="2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．．．．．．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11" name="矩形 10"/>
          <p:cNvSpPr/>
          <p:nvPr/>
        </p:nvSpPr>
        <p:spPr>
          <a:xfrm>
            <a:off x="7175229" y="2776843"/>
            <a:ext cx="46115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自定义列表 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&lt;dl&gt;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名词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．．．．．．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&lt;/dl&gt;</a:t>
            </a:r>
          </a:p>
        </p:txBody>
      </p:sp>
    </p:spTree>
    <p:extLst>
      <p:ext uri="{BB962C8B-B14F-4D97-AF65-F5344CB8AC3E}">
        <p14:creationId xmlns:p14="http://schemas.microsoft.com/office/powerpoint/2010/main" val="168856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-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4487" y="1450427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HTML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基础及核心要素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94487" y="2589538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en-US" dirty="0" smtClean="0">
                <a:solidFill>
                  <a:schemeClr val="bg1"/>
                </a:solidFill>
              </a:rPr>
              <a:t>相关概念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4487" y="3819249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      相关</a:t>
            </a:r>
            <a:r>
              <a:rPr lang="zh-CN" altLang="en-US" dirty="0">
                <a:solidFill>
                  <a:schemeClr val="bg1"/>
                </a:solidFill>
              </a:rPr>
              <a:t>准备工作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94487" y="5048960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chemeClr val="bg1"/>
                </a:solidFill>
              </a:rPr>
              <a:t>HTML</a:t>
            </a:r>
            <a:r>
              <a:rPr lang="zh-CN" altLang="en-US" dirty="0" smtClean="0">
                <a:solidFill>
                  <a:schemeClr val="bg1"/>
                </a:solidFill>
              </a:rPr>
              <a:t>基本标签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24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3097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img标签/a标签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内容占位符 2"/>
          <p:cNvSpPr>
            <a:spLocks noGrp="1" noChangeArrowheads="1"/>
          </p:cNvSpPr>
          <p:nvPr/>
        </p:nvSpPr>
        <p:spPr bwMode="auto">
          <a:xfrm>
            <a:off x="646382" y="1773184"/>
            <a:ext cx="10072328" cy="4636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插入图片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spcBef>
                <a:spcPct val="20000"/>
              </a:spcBef>
              <a:buClr>
                <a:srgbClr val="F50A64"/>
              </a:buClr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&lt;img src=“图片地址”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  （单标签）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ct val="20000"/>
              </a:spcBef>
              <a:buClr>
                <a:srgbClr val="F50A64"/>
              </a:buClr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  <a:p>
            <a:pPr marL="0" lvl="1" indent="0">
              <a:spcBef>
                <a:spcPct val="20000"/>
              </a:spcBef>
              <a:buClr>
                <a:srgbClr val="F50A64"/>
              </a:buClr>
            </a:pP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所要插入的的图片必须放在站点下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82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3097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img标签/a标签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内容占位符 2"/>
          <p:cNvSpPr>
            <a:spLocks noGrp="1" noChangeArrowheads="1"/>
          </p:cNvSpPr>
          <p:nvPr/>
        </p:nvSpPr>
        <p:spPr bwMode="auto">
          <a:xfrm>
            <a:off x="646382" y="1773184"/>
            <a:ext cx="10072328" cy="4636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插入图片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spcBef>
                <a:spcPct val="20000"/>
              </a:spcBef>
              <a:buClr>
                <a:srgbClr val="F50A64"/>
              </a:buClr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&lt;img src=“图片地址” alt=“图片名”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title="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图片标题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 &gt;  （单标签）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ct val="20000"/>
              </a:spcBef>
              <a:buClr>
                <a:srgbClr val="F50A64"/>
              </a:buClr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alt属性 是图片名字，是给百度搜索引擎抓取使用；</a:t>
            </a:r>
          </a:p>
          <a:p>
            <a:pPr marL="0" lvl="1" indent="0">
              <a:spcBef>
                <a:spcPct val="20000"/>
              </a:spcBef>
              <a:buClr>
                <a:srgbClr val="F50A64"/>
              </a:buClr>
            </a:pP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所要插入的的图片必须放在站点</a:t>
            </a:r>
            <a:r>
              <a:rPr lang="zh-CN" altLang="en-US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3207" y="3810491"/>
            <a:ext cx="980744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在你鼠标悬停在该图片上时显示一个小提示，鼠标离开就没有了，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的绝大多数标签都支持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属性，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属性就是专门做提示信息的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:alt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属性是在你的图片因为某种原因不能加载时在页面显示的提示信息，它会直接输出在原本加载图片的地方。</a:t>
            </a:r>
          </a:p>
        </p:txBody>
      </p:sp>
    </p:spTree>
    <p:extLst>
      <p:ext uri="{BB962C8B-B14F-4D97-AF65-F5344CB8AC3E}">
        <p14:creationId xmlns:p14="http://schemas.microsoft.com/office/powerpoint/2010/main" val="201074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3097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img标签/a标签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287547" y="1701869"/>
            <a:ext cx="54864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  <a:buClr>
                <a:srgbClr val="F50A64"/>
              </a:buClr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a标签： 超链接/下载/锚点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语法：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 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连接地址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"&gt;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链接文本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图片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&lt;/a&gt;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属性：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target 链接打开方式 </a:t>
            </a:r>
          </a:p>
          <a:p>
            <a:pPr lvl="1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blank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新窗口</a:t>
            </a:r>
          </a:p>
          <a:p>
            <a:pPr lvl="1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self   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当前窗口</a:t>
            </a:r>
          </a:p>
        </p:txBody>
      </p:sp>
    </p:spTree>
    <p:extLst>
      <p:ext uri="{BB962C8B-B14F-4D97-AF65-F5344CB8AC3E}">
        <p14:creationId xmlns:p14="http://schemas.microsoft.com/office/powerpoint/2010/main" val="30405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3097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img标签/a标签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287547" y="1701869"/>
            <a:ext cx="54864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  <a:buClr>
                <a:srgbClr val="F50A64"/>
              </a:buClr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a标签： 超链接/下载/锚点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语法：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 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连接地址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"&gt;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链接文本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图片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&lt;/a&gt;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属性：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target 链接打开方式 </a:t>
            </a:r>
          </a:p>
          <a:p>
            <a:pPr lvl="1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blank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新窗口</a:t>
            </a:r>
          </a:p>
          <a:p>
            <a:pPr lvl="1"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self   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当前窗口</a:t>
            </a:r>
          </a:p>
        </p:txBody>
      </p:sp>
      <p:sp>
        <p:nvSpPr>
          <p:cNvPr id="7" name="矩形 6"/>
          <p:cNvSpPr/>
          <p:nvPr/>
        </p:nvSpPr>
        <p:spPr>
          <a:xfrm>
            <a:off x="6309924" y="1415355"/>
            <a:ext cx="511757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*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相对路径的写法：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img.jpg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/img.jpg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文件夹名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3)../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/img.jpg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../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文件夹名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../  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返回上一级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277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628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数据表格的作用及组成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477328" y="1891863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200000"/>
              </a:lnSpc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作用：显示数据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组成：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&lt;table&gt;</a:t>
            </a:r>
          </a:p>
          <a:p>
            <a:pPr lvl="4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lvl="5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&lt;td&gt;&lt;/td&gt;</a:t>
            </a:r>
          </a:p>
          <a:p>
            <a:pPr lvl="5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&lt;td&gt;&lt;/td&gt;</a:t>
            </a:r>
          </a:p>
          <a:p>
            <a:pPr lvl="4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&lt;/table&gt;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14363" y="4040074"/>
            <a:ext cx="35283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dirty="0" smtClean="0">
                <a:solidFill>
                  <a:schemeClr val="bg1"/>
                </a:solidFill>
              </a:rPr>
              <a:t>table</a:t>
            </a:r>
            <a:r>
              <a:rPr lang="zh-CN" altLang="en-US" sz="2800" dirty="0">
                <a:solidFill>
                  <a:schemeClr val="bg1"/>
                </a:solidFill>
              </a:rPr>
              <a:t>表格标签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dirty="0" err="1" smtClean="0">
                <a:solidFill>
                  <a:schemeClr val="bg1"/>
                </a:solidFill>
              </a:rPr>
              <a:t>tr</a:t>
            </a:r>
            <a:r>
              <a:rPr lang="zh-CN" altLang="en-US" sz="2800" dirty="0">
                <a:solidFill>
                  <a:schemeClr val="bg1"/>
                </a:solidFill>
              </a:rPr>
              <a:t>行标签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dirty="0" smtClean="0">
                <a:solidFill>
                  <a:schemeClr val="bg1"/>
                </a:solidFill>
              </a:rPr>
              <a:t>td</a:t>
            </a:r>
            <a:r>
              <a:rPr lang="zh-CN" altLang="en-US" sz="2800" dirty="0">
                <a:solidFill>
                  <a:schemeClr val="bg1"/>
                </a:solidFill>
              </a:rPr>
              <a:t>单元格标签</a:t>
            </a:r>
          </a:p>
        </p:txBody>
      </p:sp>
    </p:spTree>
    <p:extLst>
      <p:ext uri="{BB962C8B-B14F-4D97-AF65-F5344CB8AC3E}">
        <p14:creationId xmlns:p14="http://schemas.microsoft.com/office/powerpoint/2010/main" val="269894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1" y="686927"/>
            <a:ext cx="4857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表格的相关属性 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725729" y="1699165"/>
            <a:ext cx="6096000" cy="430835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表格的宽度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lvl="1">
              <a:lnSpc>
                <a:spcPct val="2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height="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表格的高度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lvl="1">
              <a:lnSpc>
                <a:spcPct val="2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border="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表格的边框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lvl="1">
              <a:lnSpc>
                <a:spcPct val="200000"/>
              </a:lnSpc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bgcolor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表格的背景色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lvl="1">
              <a:lnSpc>
                <a:spcPct val="200000"/>
              </a:lnSpc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cellspacing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单元格与单元格之间的间距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lvl="1">
              <a:lnSpc>
                <a:spcPct val="200000"/>
              </a:lnSpc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cellpadding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单元格与内容之间的空隙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lvl="1">
              <a:lnSpc>
                <a:spcPct val="20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水平对齐方式：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align="left/center/right";</a:t>
            </a:r>
          </a:p>
        </p:txBody>
      </p:sp>
    </p:spTree>
    <p:extLst>
      <p:ext uri="{BB962C8B-B14F-4D97-AF65-F5344CB8AC3E}">
        <p14:creationId xmlns:p14="http://schemas.microsoft.com/office/powerpoint/2010/main" val="225443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3097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合并单元格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298066" y="1954189"/>
            <a:ext cx="5797934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ts val="3600"/>
              </a:lnSpc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colspan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所要合并的单元格的列数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150040"/>
              </p:ext>
            </p:extLst>
          </p:nvPr>
        </p:nvGraphicFramePr>
        <p:xfrm>
          <a:off x="962791" y="3394669"/>
          <a:ext cx="3729980" cy="74168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864990"/>
                <a:gridCol w="1864990"/>
              </a:tblGrid>
              <a:tr h="370840">
                <a:tc gridSpan="2">
                  <a:txBody>
                    <a:bodyPr/>
                    <a:lstStyle/>
                    <a:p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40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3097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合并单元格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298066" y="1954189"/>
            <a:ext cx="6116483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ts val="3600"/>
              </a:lnSpc>
            </a:pP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rowspan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所要合并的单元格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的行数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合并行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614202"/>
              </p:ext>
            </p:extLst>
          </p:nvPr>
        </p:nvGraphicFramePr>
        <p:xfrm>
          <a:off x="962791" y="3394669"/>
          <a:ext cx="3729980" cy="74168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864990"/>
                <a:gridCol w="1864990"/>
              </a:tblGrid>
              <a:tr h="370840">
                <a:tc rowSpan="2">
                  <a:txBody>
                    <a:bodyPr/>
                    <a:lstStyle/>
                    <a:p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11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3097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表单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46382" y="1760784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表单是网页中最常用的对象之一，它主要负责把用户的信息传递给服务器，实现数据的动态交互。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表单包含三个组成部分：</a:t>
            </a:r>
          </a:p>
          <a:p>
            <a:pPr lvl="2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表单域：包含了处理表单数据所用的程序的</a:t>
            </a:r>
            <a:r>
              <a:rPr lang="en-US" altLang="zh-CN" dirty="0" smtClean="0">
                <a:solidFill>
                  <a:schemeClr val="bg1"/>
                </a:solidFill>
              </a:rPr>
              <a:t>URL</a:t>
            </a:r>
            <a:r>
              <a:rPr lang="zh-CN" altLang="en-US" dirty="0" smtClean="0">
                <a:solidFill>
                  <a:schemeClr val="bg1"/>
                </a:solidFill>
              </a:rPr>
              <a:t>以及数据提交到服务器的方法。</a:t>
            </a:r>
          </a:p>
          <a:p>
            <a:pPr lvl="2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表单控件（对象、元素）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</a:rPr>
              <a:t>包含文本框、密码框、隐藏、多行文本框（文本域）、复选框、单选框、下拉列表、文件上传框、提交按钮、复位按钮、一般按钮。</a:t>
            </a:r>
          </a:p>
          <a:p>
            <a:pPr lvl="2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提示信息：同一个表中还应该添加一些说明性文字，提示用户填写操作。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74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3097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表单域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56718" y="1760784"/>
            <a:ext cx="10515600" cy="435133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Form</a:t>
            </a:r>
            <a:r>
              <a:rPr lang="zh-CN" altLang="en-US" dirty="0" smtClean="0">
                <a:solidFill>
                  <a:schemeClr val="bg1"/>
                </a:solidFill>
              </a:rPr>
              <a:t>：用于定义采集数据的范围，即设定表单的起止位置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其基本语法结构如下：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&lt;form action=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</a:rPr>
              <a:t>“</a:t>
            </a:r>
            <a:r>
              <a:rPr lang="en-US" altLang="zh-CN" dirty="0" err="1" smtClean="0">
                <a:solidFill>
                  <a:schemeClr val="bg1"/>
                </a:solidFill>
              </a:rPr>
              <a:t>url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</a:rPr>
              <a:t>”</a:t>
            </a:r>
            <a:r>
              <a:rPr lang="en-US" altLang="zh-CN" dirty="0" smtClean="0">
                <a:solidFill>
                  <a:schemeClr val="bg1"/>
                </a:solidFill>
              </a:rPr>
              <a:t> method=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</a:rPr>
              <a:t>“</a:t>
            </a:r>
            <a:r>
              <a:rPr lang="en-US" altLang="zh-CN" dirty="0" smtClean="0">
                <a:solidFill>
                  <a:schemeClr val="bg1"/>
                </a:solidFill>
              </a:rPr>
              <a:t>get/post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</a:rPr>
              <a:t>”</a:t>
            </a:r>
            <a:r>
              <a:rPr lang="en-US" altLang="zh-CN" dirty="0" smtClean="0">
                <a:solidFill>
                  <a:schemeClr val="bg1"/>
                </a:solidFill>
              </a:rPr>
              <a:t> name=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</a:rPr>
              <a:t>“</a:t>
            </a:r>
            <a:r>
              <a:rPr lang="zh-CN" altLang="en-US" dirty="0" smtClean="0">
                <a:solidFill>
                  <a:schemeClr val="bg1"/>
                </a:solidFill>
              </a:rPr>
              <a:t>名</a:t>
            </a:r>
            <a:r>
              <a:rPr lang="zh-CN" altLang="en-US" dirty="0" smtClean="0">
                <a:solidFill>
                  <a:schemeClr val="bg1"/>
                </a:solidFill>
                <a:latin typeface="Arial"/>
              </a:rPr>
              <a:t>”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</a:rPr>
              <a:t>表单内容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&lt;/form&gt;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Action:</a:t>
            </a:r>
            <a:r>
              <a:rPr lang="zh-CN" altLang="en-US" dirty="0" smtClean="0">
                <a:solidFill>
                  <a:schemeClr val="bg1"/>
                </a:solidFill>
              </a:rPr>
              <a:t>用于设定表单数据文件的</a:t>
            </a:r>
            <a:r>
              <a:rPr lang="en-US" altLang="zh-CN" dirty="0" smtClean="0">
                <a:solidFill>
                  <a:schemeClr val="bg1"/>
                </a:solidFill>
              </a:rPr>
              <a:t>URL</a:t>
            </a:r>
            <a:r>
              <a:rPr lang="zh-CN" altLang="en-US" dirty="0" smtClean="0">
                <a:solidFill>
                  <a:schemeClr val="bg1"/>
                </a:solidFill>
              </a:rPr>
              <a:t>的地址，这个文件通常是一个后台程序或是一个电子邮件地址。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Method:</a:t>
            </a:r>
            <a:r>
              <a:rPr lang="zh-CN" altLang="en-US" dirty="0" smtClean="0">
                <a:solidFill>
                  <a:schemeClr val="bg1"/>
                </a:solidFill>
              </a:rPr>
              <a:t>指定数据传递到服务器的方式。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Name</a:t>
            </a:r>
            <a:r>
              <a:rPr lang="zh-CN" altLang="en-US" dirty="0" smtClean="0">
                <a:solidFill>
                  <a:schemeClr val="bg1"/>
                </a:solidFill>
              </a:rPr>
              <a:t>：用于设定表单名称，便于其他地方引用表单的值。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27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8"/>
            <a:ext cx="3183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</a:rPr>
              <a:t>第一节本</a:t>
            </a:r>
            <a:r>
              <a:rPr lang="zh-CN" altLang="en-US" sz="2800" b="1" dirty="0">
                <a:solidFill>
                  <a:schemeClr val="bg1"/>
                </a:solidFill>
              </a:rPr>
              <a:t>专业介绍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内容占位符 2"/>
          <p:cNvSpPr>
            <a:spLocks noGrp="1" noChangeArrowheads="1"/>
          </p:cNvSpPr>
          <p:nvPr/>
        </p:nvSpPr>
        <p:spPr bwMode="auto">
          <a:xfrm>
            <a:off x="1358236" y="2052691"/>
            <a:ext cx="8229600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74295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2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dirty="0">
              <a:solidFill>
                <a:schemeClr val="bg1"/>
              </a:solidFill>
            </a:endParaRPr>
          </a:p>
          <a:p>
            <a:pPr lvl="2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普通</a:t>
            </a:r>
            <a:r>
              <a:rPr lang="en-US" altLang="zh-CN" sz="2000" dirty="0">
                <a:solidFill>
                  <a:schemeClr val="bg1"/>
                </a:solidFill>
                <a:ea typeface="微软雅黑" panose="020B0503020204020204" pitchFamily="34" charset="-122"/>
              </a:rPr>
              <a:t>pc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</a:rPr>
              <a:t>端开发，我理解就是你拿电脑打开的网页都</a:t>
            </a:r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算 </a:t>
            </a:r>
            <a:r>
              <a:rPr lang="en-US" altLang="zh-CN" sz="20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;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lvl="2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zh-CN" altLang="en-US" sz="2000" dirty="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lvl="2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zh-CN" altLang="en-US" sz="20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lvl="2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移动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</a:rPr>
              <a:t>端前端开发，说白了就很好理解了，做手机网页的前端开发</a:t>
            </a:r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工程师；</a:t>
            </a:r>
            <a:endParaRPr lang="zh-CN" altLang="en-US" sz="20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418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3097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表单控件（元素）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983432" y="1690688"/>
            <a:ext cx="9947448" cy="456510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文本框：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&lt;input type=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</a:rPr>
              <a:t>“</a:t>
            </a:r>
            <a:r>
              <a:rPr lang="en-US" altLang="zh-CN" dirty="0" smtClean="0">
                <a:solidFill>
                  <a:schemeClr val="bg1"/>
                </a:solidFill>
              </a:rPr>
              <a:t>text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</a:rPr>
              <a:t>”</a:t>
            </a:r>
            <a:r>
              <a:rPr lang="en-US" altLang="zh-CN" dirty="0" smtClean="0">
                <a:solidFill>
                  <a:schemeClr val="bg1"/>
                </a:solidFill>
              </a:rPr>
              <a:t> /&gt;</a:t>
            </a:r>
          </a:p>
          <a:p>
            <a:pPr>
              <a:lnSpc>
                <a:spcPct val="80000"/>
              </a:lnSpc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密码框：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&lt;input type=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</a:rPr>
              <a:t>“</a:t>
            </a:r>
            <a:r>
              <a:rPr lang="en-US" altLang="zh-CN" dirty="0" smtClean="0">
                <a:solidFill>
                  <a:schemeClr val="bg1"/>
                </a:solidFill>
              </a:rPr>
              <a:t>password”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</a:rPr>
              <a:t>/&gt;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提交按钮：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&lt;input type=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</a:rPr>
              <a:t>“</a:t>
            </a:r>
            <a:r>
              <a:rPr lang="en-US" altLang="zh-CN" dirty="0" smtClean="0">
                <a:solidFill>
                  <a:schemeClr val="bg1"/>
                </a:solidFill>
              </a:rPr>
              <a:t>submit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</a:rPr>
              <a:t>”</a:t>
            </a:r>
            <a:r>
              <a:rPr lang="en-US" altLang="zh-CN" dirty="0" smtClean="0">
                <a:solidFill>
                  <a:schemeClr val="bg1"/>
                </a:solidFill>
              </a:rPr>
              <a:t> value=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</a:rPr>
              <a:t>“</a:t>
            </a:r>
            <a:r>
              <a:rPr lang="zh-CN" altLang="en-US" dirty="0" smtClean="0">
                <a:solidFill>
                  <a:schemeClr val="bg1"/>
                </a:solidFill>
              </a:rPr>
              <a:t>按钮上显示的文字</a:t>
            </a:r>
            <a:r>
              <a:rPr lang="zh-CN" altLang="en-US" dirty="0" smtClean="0">
                <a:solidFill>
                  <a:schemeClr val="bg1"/>
                </a:solidFill>
                <a:latin typeface="Arial"/>
              </a:rPr>
              <a:t>”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/&gt;</a:t>
            </a:r>
          </a:p>
          <a:p>
            <a:pPr>
              <a:lnSpc>
                <a:spcPct val="80000"/>
              </a:lnSpc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重置按钮：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&lt;input type=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</a:rPr>
              <a:t>“</a:t>
            </a:r>
            <a:r>
              <a:rPr lang="en-US" altLang="zh-CN" dirty="0" smtClean="0">
                <a:solidFill>
                  <a:schemeClr val="bg1"/>
                </a:solidFill>
              </a:rPr>
              <a:t>reset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</a:rPr>
              <a:t>”</a:t>
            </a:r>
            <a:r>
              <a:rPr lang="en-US" altLang="zh-CN" dirty="0" smtClean="0">
                <a:solidFill>
                  <a:schemeClr val="bg1"/>
                </a:solidFill>
              </a:rPr>
              <a:t> value=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</a:rPr>
              <a:t>“</a:t>
            </a:r>
            <a:r>
              <a:rPr lang="zh-CN" altLang="en-US" dirty="0" smtClean="0">
                <a:solidFill>
                  <a:schemeClr val="bg1"/>
                </a:solidFill>
              </a:rPr>
              <a:t>按钮上显示的文字</a:t>
            </a:r>
            <a:r>
              <a:rPr lang="zh-CN" altLang="en-US" dirty="0" smtClean="0">
                <a:solidFill>
                  <a:schemeClr val="bg1"/>
                </a:solidFill>
                <a:latin typeface="Arial"/>
              </a:rPr>
              <a:t>”</a:t>
            </a:r>
            <a:r>
              <a:rPr lang="en-US" altLang="zh-CN" dirty="0" smtClean="0">
                <a:solidFill>
                  <a:schemeClr val="bg1"/>
                </a:solidFill>
              </a:rPr>
              <a:t>/&gt;</a:t>
            </a:r>
          </a:p>
          <a:p>
            <a:pPr>
              <a:lnSpc>
                <a:spcPct val="80000"/>
              </a:lnSpc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跳转按钮：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&lt;input type=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</a:rPr>
              <a:t>“</a:t>
            </a:r>
            <a:r>
              <a:rPr lang="en-US" altLang="zh-CN" dirty="0" smtClean="0">
                <a:solidFill>
                  <a:schemeClr val="bg1"/>
                </a:solidFill>
              </a:rPr>
              <a:t>button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</a:rPr>
              <a:t>”</a:t>
            </a:r>
            <a:r>
              <a:rPr lang="en-US" altLang="zh-CN" dirty="0" smtClean="0">
                <a:solidFill>
                  <a:schemeClr val="bg1"/>
                </a:solidFill>
              </a:rPr>
              <a:t>  value=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</a:rPr>
              <a:t>“</a:t>
            </a:r>
            <a:r>
              <a:rPr lang="zh-CN" altLang="en-US" dirty="0" smtClean="0">
                <a:solidFill>
                  <a:schemeClr val="bg1"/>
                </a:solidFill>
              </a:rPr>
              <a:t>按钮上显示的文字</a:t>
            </a:r>
            <a:r>
              <a:rPr lang="zh-CN" altLang="en-US" dirty="0" smtClean="0">
                <a:solidFill>
                  <a:schemeClr val="bg1"/>
                </a:solidFill>
                <a:latin typeface="Arial"/>
              </a:rPr>
              <a:t>”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153454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3097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表单控件（元素）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46382" y="1632857"/>
            <a:ext cx="10515600" cy="494738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单选按钮：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&lt;input type=</a:t>
            </a:r>
            <a:r>
              <a:rPr lang="en-US" altLang="zh-CN" sz="2000" dirty="0" smtClean="0">
                <a:solidFill>
                  <a:schemeClr val="bg1"/>
                </a:solidFill>
                <a:latin typeface="Arial"/>
              </a:rPr>
              <a:t>“</a:t>
            </a:r>
            <a:r>
              <a:rPr lang="en-US" altLang="zh-CN" sz="2000" dirty="0" smtClean="0">
                <a:solidFill>
                  <a:schemeClr val="bg1"/>
                </a:solidFill>
              </a:rPr>
              <a:t>radio</a:t>
            </a:r>
            <a:r>
              <a:rPr lang="en-US" altLang="zh-CN" sz="2000" dirty="0" smtClean="0">
                <a:solidFill>
                  <a:schemeClr val="bg1"/>
                </a:solidFill>
                <a:latin typeface="Arial"/>
              </a:rPr>
              <a:t>” name=“”</a:t>
            </a:r>
            <a:r>
              <a:rPr lang="en-US" altLang="zh-CN" sz="2000" dirty="0" smtClean="0">
                <a:solidFill>
                  <a:schemeClr val="bg1"/>
                </a:solidFill>
              </a:rPr>
              <a:t>  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checked=</a:t>
            </a:r>
            <a:r>
              <a:rPr lang="en-US" altLang="zh-CN" sz="2000" dirty="0" smtClean="0">
                <a:solidFill>
                  <a:schemeClr val="bg1"/>
                </a:solidFill>
                <a:latin typeface="Arial"/>
              </a:rPr>
              <a:t>“</a:t>
            </a:r>
            <a:r>
              <a:rPr lang="en-US" altLang="zh-CN" sz="2000" dirty="0" smtClean="0">
                <a:solidFill>
                  <a:schemeClr val="bg1"/>
                </a:solidFill>
              </a:rPr>
              <a:t>checked</a:t>
            </a:r>
            <a:r>
              <a:rPr lang="en-US" altLang="zh-CN" sz="2000" dirty="0" smtClean="0">
                <a:solidFill>
                  <a:schemeClr val="bg1"/>
                </a:solidFill>
                <a:latin typeface="Arial"/>
              </a:rPr>
              <a:t>” </a:t>
            </a:r>
            <a:r>
              <a:rPr lang="en-US" altLang="zh-CN" sz="2000" dirty="0" smtClean="0">
                <a:solidFill>
                  <a:schemeClr val="bg1"/>
                </a:solidFill>
              </a:rPr>
              <a:t>/&gt;</a:t>
            </a:r>
          </a:p>
          <a:p>
            <a:pPr>
              <a:lnSpc>
                <a:spcPct val="80000"/>
              </a:lnSpc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复选框：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&lt;input type=</a:t>
            </a:r>
            <a:r>
              <a:rPr lang="en-US" altLang="zh-CN" sz="2000" dirty="0" smtClean="0">
                <a:solidFill>
                  <a:schemeClr val="bg1"/>
                </a:solidFill>
                <a:latin typeface="Arial"/>
              </a:rPr>
              <a:t>“</a:t>
            </a:r>
            <a:r>
              <a:rPr lang="en-US" altLang="zh-CN" sz="2000" dirty="0" smtClean="0">
                <a:solidFill>
                  <a:schemeClr val="bg1"/>
                </a:solidFill>
              </a:rPr>
              <a:t>checkbox</a:t>
            </a:r>
            <a:r>
              <a:rPr lang="en-US" altLang="zh-CN" sz="2000" dirty="0" smtClean="0">
                <a:solidFill>
                  <a:schemeClr val="bg1"/>
                </a:solidFill>
                <a:latin typeface="Arial"/>
              </a:rPr>
              <a:t>” name=“”  </a:t>
            </a:r>
            <a:r>
              <a:rPr lang="en-US" altLang="zh-CN" sz="2000" dirty="0" smtClean="0">
                <a:solidFill>
                  <a:schemeClr val="bg1"/>
                </a:solidFill>
              </a:rPr>
              <a:t>checked=</a:t>
            </a:r>
            <a:r>
              <a:rPr lang="en-US" altLang="zh-CN" sz="2000" dirty="0" smtClean="0">
                <a:solidFill>
                  <a:schemeClr val="bg1"/>
                </a:solidFill>
                <a:latin typeface="Arial"/>
              </a:rPr>
              <a:t>“</a:t>
            </a:r>
            <a:r>
              <a:rPr lang="en-US" altLang="zh-CN" sz="2000" dirty="0" smtClean="0">
                <a:solidFill>
                  <a:schemeClr val="bg1"/>
                </a:solidFill>
              </a:rPr>
              <a:t>checked</a:t>
            </a:r>
            <a:r>
              <a:rPr lang="en-US" altLang="zh-CN" sz="2000" dirty="0" smtClean="0">
                <a:solidFill>
                  <a:schemeClr val="bg1"/>
                </a:solidFill>
                <a:latin typeface="Arial"/>
              </a:rPr>
              <a:t>” </a:t>
            </a:r>
            <a:r>
              <a:rPr lang="en-US" altLang="zh-CN" sz="2000" dirty="0" smtClean="0">
                <a:solidFill>
                  <a:schemeClr val="bg1"/>
                </a:solidFill>
              </a:rPr>
              <a:t>/&gt;</a:t>
            </a:r>
          </a:p>
          <a:p>
            <a:pPr lvl="1">
              <a:lnSpc>
                <a:spcPct val="20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(disabled="disabled" :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禁用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>
              <a:lnSpc>
                <a:spcPct val="20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(checked="checked" :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默认选中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下拉列表（菜单）：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     	&lt;select name=""&gt;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           		&lt;option&gt;</a:t>
            </a:r>
            <a:r>
              <a:rPr lang="zh-CN" altLang="en-US" sz="2000" dirty="0" smtClean="0">
                <a:solidFill>
                  <a:schemeClr val="bg1"/>
                </a:solidFill>
              </a:rPr>
              <a:t>菜单内容</a:t>
            </a:r>
            <a:r>
              <a:rPr lang="en-US" altLang="zh-CN" sz="2000" dirty="0" smtClean="0">
                <a:solidFill>
                  <a:schemeClr val="bg1"/>
                </a:solidFill>
              </a:rPr>
              <a:t>&lt;/option&gt;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     	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130304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3097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表单控件（元素）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46382" y="1770018"/>
            <a:ext cx="10515600" cy="14608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文本</a:t>
            </a:r>
            <a:r>
              <a:rPr lang="zh-CN" altLang="en-US" sz="2000" dirty="0" smtClean="0">
                <a:solidFill>
                  <a:schemeClr val="bg1"/>
                </a:solidFill>
              </a:rPr>
              <a:t>域</a:t>
            </a:r>
            <a:r>
              <a:rPr lang="en-US" altLang="zh-CN" sz="2000" dirty="0" smtClean="0">
                <a:solidFill>
                  <a:schemeClr val="bg1"/>
                </a:solidFill>
              </a:rPr>
              <a:t>/</a:t>
            </a:r>
            <a:r>
              <a:rPr lang="zh-CN" altLang="en-US" sz="2000" dirty="0" smtClean="0">
                <a:solidFill>
                  <a:schemeClr val="bg1"/>
                </a:solidFill>
              </a:rPr>
              <a:t>多行文本框：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bg1"/>
                </a:solidFill>
              </a:rPr>
              <a:t>&lt;</a:t>
            </a:r>
            <a:r>
              <a:rPr lang="en-US" altLang="zh-CN" sz="2000" dirty="0" err="1">
                <a:solidFill>
                  <a:schemeClr val="bg1"/>
                </a:solidFill>
              </a:rPr>
              <a:t>textarea</a:t>
            </a:r>
            <a:r>
              <a:rPr lang="en-US" altLang="zh-CN" sz="2000" dirty="0">
                <a:solidFill>
                  <a:schemeClr val="bg1"/>
                </a:solidFill>
              </a:rPr>
              <a:t>  name=</a:t>
            </a:r>
            <a:r>
              <a:rPr lang="en-US" altLang="zh-CN" sz="2000" dirty="0">
                <a:solidFill>
                  <a:schemeClr val="bg1"/>
                </a:solidFill>
                <a:latin typeface="Arial"/>
              </a:rPr>
              <a:t>“</a:t>
            </a:r>
            <a:r>
              <a:rPr lang="zh-CN" altLang="en-US" sz="2000" dirty="0">
                <a:solidFill>
                  <a:schemeClr val="bg1"/>
                </a:solidFill>
              </a:rPr>
              <a:t>名</a:t>
            </a:r>
            <a:r>
              <a:rPr lang="zh-CN" altLang="en-US" sz="2000" dirty="0">
                <a:solidFill>
                  <a:schemeClr val="bg1"/>
                </a:solidFill>
                <a:latin typeface="Arial"/>
              </a:rPr>
              <a:t>”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cols=</a:t>
            </a:r>
            <a:r>
              <a:rPr lang="en-US" altLang="zh-CN" sz="2000" dirty="0">
                <a:solidFill>
                  <a:schemeClr val="bg1"/>
                </a:solidFill>
                <a:latin typeface="Arial"/>
              </a:rPr>
              <a:t>“</a:t>
            </a:r>
            <a:r>
              <a:rPr lang="zh-CN" altLang="en-US" sz="2000" dirty="0">
                <a:solidFill>
                  <a:schemeClr val="bg1"/>
                </a:solidFill>
              </a:rPr>
              <a:t>宽度</a:t>
            </a:r>
            <a:r>
              <a:rPr lang="zh-CN" altLang="en-US" sz="2000" dirty="0">
                <a:solidFill>
                  <a:schemeClr val="bg1"/>
                </a:solidFill>
                <a:latin typeface="Arial"/>
              </a:rPr>
              <a:t>”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rows=</a:t>
            </a:r>
            <a:r>
              <a:rPr lang="en-US" altLang="zh-CN" sz="2000" dirty="0">
                <a:solidFill>
                  <a:schemeClr val="bg1"/>
                </a:solidFill>
                <a:latin typeface="Arial"/>
              </a:rPr>
              <a:t>“</a:t>
            </a:r>
            <a:r>
              <a:rPr lang="zh-CN" altLang="en-US" sz="2000" dirty="0">
                <a:solidFill>
                  <a:schemeClr val="bg1"/>
                </a:solidFill>
              </a:rPr>
              <a:t>行数</a:t>
            </a:r>
            <a:r>
              <a:rPr lang="zh-CN" altLang="en-US" sz="2000" dirty="0">
                <a:solidFill>
                  <a:schemeClr val="bg1"/>
                </a:solidFill>
                <a:latin typeface="Arial"/>
              </a:rPr>
              <a:t>”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&gt;&lt;/</a:t>
            </a:r>
            <a:r>
              <a:rPr lang="en-US" altLang="zh-CN" sz="2000" dirty="0" err="1">
                <a:solidFill>
                  <a:schemeClr val="bg1"/>
                </a:solidFill>
              </a:rPr>
              <a:t>textarea</a:t>
            </a:r>
            <a:r>
              <a:rPr lang="en-US" altLang="zh-CN" sz="2000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0068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8"/>
            <a:ext cx="8451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扩展知识点：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649881" y="1632859"/>
            <a:ext cx="1044116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get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是从服务器上获取数据，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是向服务器传送数据。</a:t>
            </a:r>
            <a:b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get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是把参数数据队列加到提交表单的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属性所指的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中，在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中可以看到。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是通过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 post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机制，用户看不到这个过程 。</a:t>
            </a:r>
            <a:b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get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传送的数据量较小，不能大于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2KB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传送的数据量较大，一般被默认为不受限制。</a:t>
            </a:r>
            <a:b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get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安全性非常低，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安全性较高。但是执行效率却比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方法好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158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3097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布局元素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058104" y="1632858"/>
            <a:ext cx="9649072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的用法 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id="id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"/class="class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"&gt;&lt;/div&gt;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文档区域，文档布局对象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的用法 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&lt;span&gt;&lt;/span&gt;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文本结点（某一小段文本，或是某一个字）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54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1" y="686927"/>
            <a:ext cx="8950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第四节：项目应用（</a:t>
            </a:r>
            <a:r>
              <a:rPr lang="en-US" altLang="zh-CN" sz="2800" b="1" dirty="0">
                <a:solidFill>
                  <a:schemeClr val="bg1"/>
                </a:solidFill>
              </a:rPr>
              <a:t>120 </a:t>
            </a:r>
            <a:r>
              <a:rPr lang="zh-CN" altLang="en-US" sz="2800" b="1" dirty="0">
                <a:solidFill>
                  <a:schemeClr val="bg1"/>
                </a:solidFill>
              </a:rPr>
              <a:t>分钟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）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646381" y="164160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．智联招聘注册页面的书写 要求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）利用所学的表单元素写出页面的</a:t>
            </a:r>
            <a:r>
              <a:rPr lang="zh-CN" altLang="en-US" sz="1600" dirty="0" smtClean="0">
                <a:solidFill>
                  <a:schemeClr val="bg1"/>
                </a:solidFill>
              </a:rPr>
              <a:t>结构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sz="1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．项目增补单的制作 要求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）利用所学的表格元素及相关属性书写其结构</a:t>
            </a:r>
          </a:p>
        </p:txBody>
      </p:sp>
    </p:spTree>
    <p:extLst>
      <p:ext uri="{BB962C8B-B14F-4D97-AF65-F5344CB8AC3E}">
        <p14:creationId xmlns:p14="http://schemas.microsoft.com/office/powerpoint/2010/main" val="198491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4352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网站建设的流程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pic>
        <p:nvPicPr>
          <p:cNvPr id="7" name="图片 4" descr="建站流程图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24" y="1516205"/>
            <a:ext cx="9144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11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166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网页介绍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内容占位符 2"/>
          <p:cNvSpPr>
            <a:spLocks noGrp="1" noChangeArrowheads="1"/>
          </p:cNvSpPr>
          <p:nvPr/>
        </p:nvSpPr>
        <p:spPr bwMode="auto">
          <a:xfrm>
            <a:off x="947689" y="1744781"/>
            <a:ext cx="9949542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74295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2">
              <a:spcBef>
                <a:spcPts val="0"/>
              </a:spcBef>
              <a:buClr>
                <a:srgbClr val="F50A64"/>
              </a:buClr>
              <a:defRPr/>
            </a:pPr>
            <a:r>
              <a:rPr lang="zh-CN" altLang="en-US" sz="2800" dirty="0">
                <a:solidFill>
                  <a:schemeClr val="bg1"/>
                </a:solidFill>
                <a:latin typeface="+mn-ea"/>
                <a:ea typeface="+mn-ea"/>
              </a:rPr>
              <a:t>网页主要由三部分组成</a:t>
            </a:r>
            <a:r>
              <a:rPr lang="zh-CN" altLang="en-US" sz="2800" dirty="0" smtClean="0">
                <a:solidFill>
                  <a:schemeClr val="bg1"/>
                </a:solidFill>
                <a:latin typeface="+mn-ea"/>
                <a:ea typeface="+mn-ea"/>
              </a:rPr>
              <a:t>：</a:t>
            </a:r>
            <a:endParaRPr lang="en-US" altLang="zh-CN" sz="28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400050" lvl="2" indent="0">
              <a:spcBef>
                <a:spcPts val="0"/>
              </a:spcBef>
              <a:buClr>
                <a:srgbClr val="F50A64"/>
              </a:buClr>
              <a:buNone/>
              <a:defRPr/>
            </a:pPr>
            <a:r>
              <a:rPr lang="en-US" altLang="zh-CN" sz="1800" dirty="0" smtClean="0">
                <a:solidFill>
                  <a:schemeClr val="bg1"/>
                </a:solidFill>
                <a:latin typeface="+mn-ea"/>
                <a:ea typeface="+mn-ea"/>
              </a:rPr>
              <a:t>	</a:t>
            </a:r>
          </a:p>
          <a:p>
            <a:pPr marL="400050" lvl="2" indent="0">
              <a:spcBef>
                <a:spcPts val="0"/>
              </a:spcBef>
              <a:buClr>
                <a:srgbClr val="F50A64"/>
              </a:buClr>
              <a:buNone/>
              <a:defRPr/>
            </a:pPr>
            <a:r>
              <a:rPr lang="en-US" altLang="zh-CN" sz="1800" dirty="0">
                <a:solidFill>
                  <a:schemeClr val="bg1"/>
                </a:solidFill>
                <a:latin typeface="+mn-ea"/>
                <a:ea typeface="+mn-ea"/>
              </a:rPr>
              <a:t>	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结构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</a:rPr>
              <a:t>Structure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）、</a:t>
            </a:r>
            <a:endParaRPr lang="en-US" altLang="zh-CN" sz="20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400050" lvl="2" indent="0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None/>
              <a:defRPr/>
            </a:pPr>
            <a:r>
              <a:rPr lang="en-US" altLang="zh-CN" sz="1800" dirty="0" smtClean="0">
                <a:solidFill>
                  <a:schemeClr val="bg1"/>
                </a:solidFill>
                <a:latin typeface="+mn-ea"/>
                <a:ea typeface="+mn-ea"/>
              </a:rPr>
              <a:t>	</a:t>
            </a:r>
            <a:r>
              <a:rPr lang="zh-CN" altLang="en-US" sz="1400" dirty="0" smtClean="0">
                <a:solidFill>
                  <a:schemeClr val="bg1"/>
                </a:solidFill>
              </a:rPr>
              <a:t>结构在</a:t>
            </a:r>
            <a:r>
              <a:rPr lang="zh-CN" altLang="en-US" sz="1400" dirty="0">
                <a:solidFill>
                  <a:schemeClr val="bg1"/>
                </a:solidFill>
              </a:rPr>
              <a:t>网页中主要对网页信息起到组织和分类的作用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marL="400050" lvl="2" indent="0">
              <a:spcBef>
                <a:spcPts val="0"/>
              </a:spcBef>
              <a:buClr>
                <a:srgbClr val="F50A64"/>
              </a:buClr>
              <a:buNone/>
              <a:defRPr/>
            </a:pPr>
            <a:endParaRPr lang="en-US" altLang="zh-CN" sz="16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400050" lvl="2" indent="0">
              <a:spcBef>
                <a:spcPts val="0"/>
              </a:spcBef>
              <a:buClr>
                <a:srgbClr val="F50A64"/>
              </a:buClr>
              <a:buNone/>
              <a:defRPr/>
            </a:pPr>
            <a:r>
              <a:rPr lang="en-US" altLang="zh-CN" sz="1800" dirty="0" smtClean="0">
                <a:solidFill>
                  <a:schemeClr val="bg1"/>
                </a:solidFill>
                <a:latin typeface="+mn-ea"/>
                <a:ea typeface="+mn-ea"/>
              </a:rPr>
              <a:t>	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  <a:ea typeface="+mn-ea"/>
              </a:rPr>
              <a:t>表现</a:t>
            </a:r>
            <a:r>
              <a:rPr lang="zh-CN" altLang="en-US" sz="1800" dirty="0">
                <a:solidFill>
                  <a:schemeClr val="bg1"/>
                </a:solidFill>
                <a:latin typeface="+mn-ea"/>
                <a:ea typeface="+mn-ea"/>
              </a:rPr>
              <a:t>（</a:t>
            </a:r>
            <a:r>
              <a:rPr lang="en-US" altLang="zh-CN" sz="1800" dirty="0">
                <a:solidFill>
                  <a:schemeClr val="bg1"/>
                </a:solidFill>
                <a:latin typeface="+mn-ea"/>
                <a:ea typeface="+mn-ea"/>
              </a:rPr>
              <a:t>Presentation</a:t>
            </a:r>
            <a:r>
              <a:rPr lang="zh-CN" altLang="en-US" sz="1800" dirty="0">
                <a:solidFill>
                  <a:schemeClr val="bg1"/>
                </a:solidFill>
                <a:latin typeface="+mn-ea"/>
                <a:ea typeface="+mn-ea"/>
              </a:rPr>
              <a:t>）</a:t>
            </a:r>
            <a:endParaRPr lang="en-US" altLang="zh-CN" sz="18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400050" lvl="2" indent="0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None/>
              <a:defRPr/>
            </a:pPr>
            <a:r>
              <a:rPr lang="en-US" altLang="zh-CN" sz="1800" dirty="0" smtClean="0">
                <a:solidFill>
                  <a:schemeClr val="bg1"/>
                </a:solidFill>
                <a:latin typeface="+mn-ea"/>
                <a:ea typeface="+mn-ea"/>
              </a:rPr>
              <a:t>	</a:t>
            </a:r>
            <a:r>
              <a:rPr lang="zh-CN" altLang="en-US" sz="1400" dirty="0" smtClean="0">
                <a:solidFill>
                  <a:schemeClr val="bg1"/>
                </a:solidFill>
              </a:rPr>
              <a:t>表现在</a:t>
            </a:r>
            <a:r>
              <a:rPr lang="zh-CN" altLang="en-US" sz="1400" dirty="0">
                <a:solidFill>
                  <a:schemeClr val="bg1"/>
                </a:solidFill>
              </a:rPr>
              <a:t>网页中主要对网页信息的显示进行控制，简单地说就是如何修饰网页信息的显示样式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marL="400050" lvl="2" indent="0">
              <a:spcBef>
                <a:spcPts val="0"/>
              </a:spcBef>
              <a:buClr>
                <a:srgbClr val="F50A64"/>
              </a:buClr>
              <a:buNone/>
              <a:defRPr/>
            </a:pPr>
            <a:endParaRPr lang="en-US" altLang="zh-CN" sz="18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400050" lvl="2" indent="0">
              <a:spcBef>
                <a:spcPts val="0"/>
              </a:spcBef>
              <a:buClr>
                <a:srgbClr val="F50A64"/>
              </a:buClr>
              <a:buNone/>
              <a:defRPr/>
            </a:pPr>
            <a:r>
              <a:rPr lang="en-US" altLang="zh-CN" sz="1800" dirty="0" smtClean="0">
                <a:solidFill>
                  <a:schemeClr val="bg1"/>
                </a:solidFill>
                <a:latin typeface="+mn-ea"/>
                <a:ea typeface="+mn-ea"/>
              </a:rPr>
              <a:t>	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  <a:ea typeface="+mn-ea"/>
              </a:rPr>
              <a:t>行为</a:t>
            </a:r>
            <a:r>
              <a:rPr lang="zh-CN" altLang="en-US" sz="1800" dirty="0">
                <a:solidFill>
                  <a:schemeClr val="bg1"/>
                </a:solidFill>
                <a:latin typeface="+mn-ea"/>
                <a:ea typeface="+mn-ea"/>
              </a:rPr>
              <a:t>（</a:t>
            </a:r>
            <a:r>
              <a:rPr lang="en-US" altLang="zh-CN" sz="1800" dirty="0">
                <a:solidFill>
                  <a:schemeClr val="bg1"/>
                </a:solidFill>
                <a:latin typeface="+mn-ea"/>
                <a:ea typeface="+mn-ea"/>
              </a:rPr>
              <a:t>Behavior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  <a:ea typeface="+mn-ea"/>
              </a:rPr>
              <a:t>）</a:t>
            </a:r>
            <a:endParaRPr lang="en-US" altLang="zh-CN" sz="18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400050" lvl="2" indent="0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None/>
              <a:defRPr/>
            </a:pPr>
            <a:r>
              <a:rPr lang="en-US" altLang="zh-CN" sz="1800" dirty="0" smtClean="0">
                <a:solidFill>
                  <a:schemeClr val="bg1"/>
                </a:solidFill>
              </a:rPr>
              <a:t>	</a:t>
            </a:r>
            <a:r>
              <a:rPr lang="zh-CN" altLang="en-US" sz="1400" dirty="0" smtClean="0">
                <a:solidFill>
                  <a:schemeClr val="bg1"/>
                </a:solidFill>
              </a:rPr>
              <a:t>行为在</a:t>
            </a:r>
            <a:r>
              <a:rPr lang="zh-CN" altLang="en-US" sz="1400" dirty="0">
                <a:solidFill>
                  <a:schemeClr val="bg1"/>
                </a:solidFill>
              </a:rPr>
              <a:t>网页中主要对网页信息的结构和现实进行逻辑控制，简单地说就是动态的控制网页的结构和显示，实现网页的智能</a:t>
            </a:r>
            <a:r>
              <a:rPr lang="zh-CN" altLang="en-US" sz="1400" dirty="0" smtClean="0">
                <a:solidFill>
                  <a:schemeClr val="bg1"/>
                </a:solidFill>
              </a:rPr>
              <a:t>交互</a:t>
            </a:r>
            <a:endParaRPr lang="zh-CN" altLang="en-US" sz="1400" dirty="0">
              <a:solidFill>
                <a:schemeClr val="bg1"/>
              </a:solidFill>
            </a:endParaRPr>
          </a:p>
          <a:p>
            <a:pPr marL="400050" lvl="2" indent="0">
              <a:spcBef>
                <a:spcPts val="0"/>
              </a:spcBef>
              <a:buClr>
                <a:srgbClr val="F50A64"/>
              </a:buClr>
              <a:buNone/>
              <a:defRPr/>
            </a:pPr>
            <a:endParaRPr lang="zh-CN" altLang="en-US" sz="1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96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3225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什么是语言？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内容占位符 2"/>
          <p:cNvSpPr>
            <a:spLocks noGrp="1" noChangeArrowheads="1"/>
          </p:cNvSpPr>
          <p:nvPr/>
        </p:nvSpPr>
        <p:spPr bwMode="auto">
          <a:xfrm>
            <a:off x="1036204" y="1977774"/>
            <a:ext cx="9701205" cy="3101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74295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语言：交流工具</a:t>
            </a:r>
          </a:p>
          <a:p>
            <a:pPr lvl="2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dirty="0">
              <a:solidFill>
                <a:schemeClr val="bg1"/>
              </a:solidFill>
            </a:endParaRPr>
          </a:p>
          <a:p>
            <a:pPr lvl="2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</a:rPr>
              <a:t>人与人之间的沟通交流，我们会用到各种语言，比如：汉语，英语……；</a:t>
            </a:r>
          </a:p>
          <a:p>
            <a:pPr lvl="2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zh-CN" altLang="en-US" sz="20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lvl="2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</a:rPr>
              <a:t>作为一个前端工程师，要与浏览器沟通交流，就要用到浏览器所能识别的语言</a:t>
            </a:r>
            <a:r>
              <a:rPr lang="zh-CN" altLang="en-US" sz="20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；</a:t>
            </a:r>
            <a:endParaRPr lang="en-US" altLang="zh-CN" sz="2000" dirty="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marL="400050" lvl="2" indent="0">
              <a:buClr>
                <a:srgbClr val="F50A64"/>
              </a:buClr>
              <a:buNone/>
            </a:pPr>
            <a:endParaRPr lang="zh-CN" altLang="en-US" sz="20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658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251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前端开发语言介绍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内容占位符 2"/>
          <p:cNvSpPr>
            <a:spLocks noGrp="1" noChangeArrowheads="1"/>
          </p:cNvSpPr>
          <p:nvPr/>
        </p:nvSpPr>
        <p:spPr bwMode="auto">
          <a:xfrm>
            <a:off x="1248032" y="2034531"/>
            <a:ext cx="8229600" cy="431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74295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html（Hypertext Markup Language）—— 结构</a:t>
            </a:r>
          </a:p>
          <a:p>
            <a:pPr lvl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超文本标记语言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css（Cascading Style Sheets）——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样式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表现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层叠样式表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js（javascript）—— 行为</a:t>
            </a:r>
          </a:p>
          <a:p>
            <a:pPr lvl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0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3423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Aft>
                <a:spcPts val="0"/>
              </a:spcAft>
              <a:buFontTx/>
              <a:defRPr/>
            </a:pPr>
            <a:r>
              <a:rPr lang="en-US" altLang="zh-CN" sz="2800" dirty="0">
                <a:solidFill>
                  <a:schemeClr val="bg1"/>
                </a:solidFill>
              </a:rPr>
              <a:t>WEB</a:t>
            </a:r>
            <a:r>
              <a:rPr lang="zh-CN" altLang="en-US" sz="2800" dirty="0">
                <a:solidFill>
                  <a:schemeClr val="bg1"/>
                </a:solidFill>
              </a:rPr>
              <a:t>标准的定义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46382" y="1491343"/>
            <a:ext cx="10342893" cy="9952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20000"/>
              </a:lnSpc>
              <a:spcBef>
                <a:spcPct val="20000"/>
              </a:spcBef>
              <a:spcAft>
                <a:spcPct val="100000"/>
              </a:spcAft>
              <a:buClr>
                <a:srgbClr val="F50A64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WEB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标准网站制作的标准，它不是某一个标准，它是根据网站的主要组成分别制定的系列标准的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集合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8" name="图片 5" descr="we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82" y="2764322"/>
            <a:ext cx="4848194" cy="393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5619209" y="2876505"/>
            <a:ext cx="61769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spcBef>
                <a:spcPts val="600"/>
              </a:spcBef>
              <a:spcAft>
                <a:spcPts val="600"/>
              </a:spcAft>
              <a:buClr>
                <a:srgbClr val="F50A64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标准也分三方面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eriod"/>
              <a:defRPr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标准语言主要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包括：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XHTML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eriod"/>
              <a:defRPr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表现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标准语言主要包括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eriod"/>
              <a:defRPr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标准主要包括对象模型（如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W3C DOM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ECMAScript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50A64"/>
              </a:buClr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800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166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组织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646382" y="1632690"/>
            <a:ext cx="10699642" cy="4973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spcBef>
                <a:spcPts val="600"/>
              </a:spcBef>
              <a:spcAft>
                <a:spcPts val="600"/>
              </a:spcAft>
              <a:buClr>
                <a:srgbClr val="F50A64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solidFill>
                  <a:schemeClr val="bg1"/>
                </a:solidFill>
              </a:rPr>
              <a:t>这些标准大部分由</a:t>
            </a:r>
            <a:r>
              <a:rPr lang="en-US" altLang="zh-CN" sz="2000" b="1" dirty="0">
                <a:solidFill>
                  <a:srgbClr val="FF0000"/>
                </a:solidFill>
              </a:rPr>
              <a:t>W3C</a:t>
            </a:r>
            <a:r>
              <a:rPr lang="zh-CN" altLang="en-US" sz="2000" b="1" dirty="0">
                <a:solidFill>
                  <a:schemeClr val="bg1"/>
                </a:solidFill>
              </a:rPr>
              <a:t>起草和发布，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      W3C</a:t>
            </a:r>
            <a:r>
              <a:rPr lang="en-US" altLang="zh-CN" sz="2000" b="1" dirty="0">
                <a:solidFill>
                  <a:schemeClr val="bg1"/>
                </a:solidFill>
              </a:rPr>
              <a:t>( World Wide Web Consortium )</a:t>
            </a:r>
            <a:r>
              <a:rPr lang="zh-CN" altLang="en-US" sz="2000" b="1" dirty="0">
                <a:solidFill>
                  <a:schemeClr val="bg1"/>
                </a:solidFill>
              </a:rPr>
              <a:t>万维网联盟</a:t>
            </a:r>
            <a:r>
              <a:rPr lang="zh-CN" altLang="en-US" sz="1600" dirty="0">
                <a:solidFill>
                  <a:schemeClr val="bg1"/>
                </a:solidFill>
              </a:rPr>
              <a:t>，创建于</a:t>
            </a:r>
            <a:r>
              <a:rPr lang="en-US" altLang="zh-CN" sz="1600" dirty="0">
                <a:solidFill>
                  <a:schemeClr val="bg1"/>
                </a:solidFill>
              </a:rPr>
              <a:t>1994</a:t>
            </a:r>
            <a:r>
              <a:rPr lang="zh-CN" altLang="en-US" sz="1600" dirty="0">
                <a:solidFill>
                  <a:schemeClr val="bg1"/>
                </a:solidFill>
              </a:rPr>
              <a:t>年是</a:t>
            </a:r>
            <a:r>
              <a:rPr lang="en-US" altLang="zh-CN" sz="1600" dirty="0">
                <a:solidFill>
                  <a:schemeClr val="bg1"/>
                </a:solidFill>
              </a:rPr>
              <a:t>Web</a:t>
            </a:r>
            <a:r>
              <a:rPr lang="zh-CN" altLang="en-US" sz="1600" dirty="0">
                <a:solidFill>
                  <a:schemeClr val="bg1"/>
                </a:solidFill>
              </a:rPr>
              <a:t>技术领域最具权威和影响力的国际中立性技术标准机构。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zh-CN" sz="1600" dirty="0" smtClean="0">
                <a:solidFill>
                  <a:srgbClr val="FF0000"/>
                </a:solidFill>
              </a:rPr>
              <a:t>          W3C</a:t>
            </a:r>
            <a:r>
              <a:rPr lang="en-US" altLang="zh-CN" sz="1600" dirty="0" smtClean="0">
                <a:solidFill>
                  <a:schemeClr val="bg1"/>
                </a:solidFill>
              </a:rPr>
              <a:t> </a:t>
            </a:r>
            <a:r>
              <a:rPr lang="zh-CN" altLang="en-US" sz="1600" dirty="0">
                <a:solidFill>
                  <a:schemeClr val="bg1"/>
                </a:solidFill>
              </a:rPr>
              <a:t>最重要的工作是发展 </a:t>
            </a:r>
            <a:r>
              <a:rPr lang="en-US" altLang="zh-CN" sz="1600" dirty="0">
                <a:solidFill>
                  <a:schemeClr val="bg1"/>
                </a:solidFill>
              </a:rPr>
              <a:t>Web </a:t>
            </a:r>
            <a:r>
              <a:rPr lang="zh-CN" altLang="en-US" sz="1600" dirty="0">
                <a:solidFill>
                  <a:schemeClr val="bg1"/>
                </a:solidFill>
              </a:rPr>
              <a:t>规范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zh-CN" altLang="en-US" sz="1600" dirty="0">
                <a:solidFill>
                  <a:schemeClr val="bg1"/>
                </a:solidFill>
              </a:rPr>
              <a:t>制定了</a:t>
            </a:r>
            <a:r>
              <a:rPr lang="zh-CN" altLang="en-US" sz="1600" dirty="0">
                <a:solidFill>
                  <a:srgbClr val="FF0000"/>
                </a:solidFill>
              </a:rPr>
              <a:t>结构</a:t>
            </a:r>
            <a:r>
              <a:rPr lang="zh-CN" altLang="en-US" sz="1600" dirty="0">
                <a:solidFill>
                  <a:schemeClr val="bg1"/>
                </a:solidFill>
              </a:rPr>
              <a:t>和</a:t>
            </a:r>
            <a:r>
              <a:rPr lang="zh-CN" altLang="en-US" sz="1600" dirty="0">
                <a:solidFill>
                  <a:srgbClr val="FF0000"/>
                </a:solidFill>
              </a:rPr>
              <a:t>表现</a:t>
            </a:r>
            <a:r>
              <a:rPr lang="zh-CN" altLang="en-US" sz="1600" dirty="0">
                <a:solidFill>
                  <a:schemeClr val="bg1"/>
                </a:solidFill>
              </a:rPr>
              <a:t>的标准，非盈利的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l"/>
            </a:pP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l"/>
            </a:pP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F50A64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solidFill>
                  <a:schemeClr val="bg1"/>
                </a:solidFill>
              </a:rPr>
              <a:t>也有一些是其他标准组织制订的标准， 比如</a:t>
            </a:r>
            <a:r>
              <a:rPr lang="en-US" altLang="zh-CN" sz="2000" b="1" dirty="0">
                <a:solidFill>
                  <a:srgbClr val="FF0000"/>
                </a:solidFill>
              </a:rPr>
              <a:t>ECMA</a:t>
            </a:r>
            <a:r>
              <a:rPr lang="zh-CN" altLang="en-US" sz="2000" b="1" dirty="0">
                <a:solidFill>
                  <a:schemeClr val="bg1"/>
                </a:solidFill>
              </a:rPr>
              <a:t>（</a:t>
            </a:r>
            <a:r>
              <a:rPr lang="en-US" altLang="zh-CN" sz="2000" b="1" dirty="0">
                <a:solidFill>
                  <a:schemeClr val="bg1"/>
                </a:solidFill>
              </a:rPr>
              <a:t>European Computer Manufacturers Association</a:t>
            </a:r>
            <a:r>
              <a:rPr lang="zh-CN" altLang="en-US" sz="2000" b="1" dirty="0">
                <a:solidFill>
                  <a:schemeClr val="bg1"/>
                </a:solidFill>
              </a:rPr>
              <a:t>）的</a:t>
            </a:r>
            <a:r>
              <a:rPr lang="en-US" altLang="zh-CN" sz="2000" b="1" dirty="0" err="1">
                <a:solidFill>
                  <a:schemeClr val="bg1"/>
                </a:solidFill>
              </a:rPr>
              <a:t>ECMAScript</a:t>
            </a:r>
            <a:r>
              <a:rPr lang="zh-CN" altLang="en-US" sz="2000" b="1" dirty="0">
                <a:solidFill>
                  <a:schemeClr val="bg1"/>
                </a:solidFill>
              </a:rPr>
              <a:t>标准。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</a:rPr>
              <a:t>      ECMA</a:t>
            </a:r>
            <a:r>
              <a:rPr lang="zh-CN" altLang="en-US" sz="2000" b="1" dirty="0">
                <a:solidFill>
                  <a:schemeClr val="bg1"/>
                </a:solidFill>
              </a:rPr>
              <a:t>（欧洲电脑场商联合会）制定的行为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标准</a:t>
            </a:r>
            <a:r>
              <a:rPr lang="zh-CN" altLang="en-US" sz="1600" dirty="0">
                <a:solidFill>
                  <a:schemeClr val="bg1"/>
                </a:solidFill>
              </a:rPr>
              <a:t>于</a:t>
            </a:r>
            <a:r>
              <a:rPr lang="en-US" altLang="zh-CN" sz="1600" dirty="0">
                <a:solidFill>
                  <a:schemeClr val="bg1"/>
                </a:solidFill>
              </a:rPr>
              <a:t>1960</a:t>
            </a:r>
            <a:r>
              <a:rPr lang="zh-CN" altLang="en-US" sz="1600" dirty="0">
                <a:solidFill>
                  <a:schemeClr val="bg1"/>
                </a:solidFill>
              </a:rPr>
              <a:t>年由一些欧洲最大的计算机和技术公司成立，与</a:t>
            </a:r>
            <a:r>
              <a:rPr lang="en-US" altLang="zh-CN" sz="1600" dirty="0">
                <a:solidFill>
                  <a:schemeClr val="bg1"/>
                </a:solidFill>
              </a:rPr>
              <a:t>w3c</a:t>
            </a:r>
            <a:r>
              <a:rPr lang="zh-CN" altLang="en-US" sz="1600" dirty="0">
                <a:solidFill>
                  <a:schemeClr val="bg1"/>
                </a:solidFill>
              </a:rPr>
              <a:t>一样，是一家非盈利的组织，目标是评估开发和认可电信和计算机标准。旨在建立统一的电脑操作格式标准</a:t>
            </a:r>
            <a:r>
              <a:rPr lang="en-US" altLang="zh-CN" sz="1600" dirty="0">
                <a:solidFill>
                  <a:schemeClr val="bg1"/>
                </a:solidFill>
              </a:rPr>
              <a:t>--</a:t>
            </a:r>
            <a:r>
              <a:rPr lang="zh-CN" altLang="en-US" sz="1600" dirty="0">
                <a:solidFill>
                  <a:schemeClr val="bg1"/>
                </a:solidFill>
              </a:rPr>
              <a:t>包括程序语言和输入输出的组织。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50A64"/>
              </a:buClr>
              <a:defRPr/>
            </a:pP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055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6952</TotalTime>
  <Words>1684</Words>
  <Application>Microsoft Office PowerPoint</Application>
  <PresentationFormat>宽屏</PresentationFormat>
  <Paragraphs>337</Paragraphs>
  <Slides>36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黑体</vt:lpstr>
      <vt:lpstr>宋体</vt:lpstr>
      <vt:lpstr>微软雅黑</vt:lpstr>
      <vt:lpstr>Arial</vt:lpstr>
      <vt:lpstr>Calibri</vt:lpstr>
      <vt:lpstr>Calibri Light</vt:lpstr>
      <vt:lpstr>Wingdings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SkyUser</cp:lastModifiedBy>
  <cp:revision>123</cp:revision>
  <dcterms:created xsi:type="dcterms:W3CDTF">2015-08-05T01:47:03Z</dcterms:created>
  <dcterms:modified xsi:type="dcterms:W3CDTF">2018-04-11T06:27:36Z</dcterms:modified>
</cp:coreProperties>
</file>