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0" r:id="rId3"/>
    <p:sldId id="292" r:id="rId4"/>
    <p:sldId id="291" r:id="rId6"/>
    <p:sldId id="294" r:id="rId7"/>
    <p:sldId id="295" r:id="rId8"/>
    <p:sldId id="296" r:id="rId9"/>
    <p:sldId id="297" r:id="rId10"/>
    <p:sldId id="307" r:id="rId11"/>
    <p:sldId id="322" r:id="rId12"/>
    <p:sldId id="298" r:id="rId13"/>
    <p:sldId id="299" r:id="rId14"/>
    <p:sldId id="318" r:id="rId15"/>
    <p:sldId id="300" r:id="rId16"/>
    <p:sldId id="316" r:id="rId17"/>
    <p:sldId id="301" r:id="rId18"/>
    <p:sldId id="317" r:id="rId19"/>
    <p:sldId id="315" r:id="rId20"/>
    <p:sldId id="319" r:id="rId21"/>
    <p:sldId id="320" r:id="rId22"/>
    <p:sldId id="29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A34"/>
    <a:srgbClr val="EA5519"/>
    <a:srgbClr val="E73A1C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2607" autoAdjust="0"/>
  </p:normalViewPr>
  <p:slideViewPr>
    <p:cSldViewPr snapToGrid="0">
      <p:cViewPr varScale="1">
        <p:scale>
          <a:sx n="54" d="100"/>
          <a:sy n="54" d="100"/>
        </p:scale>
        <p:origin x="33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8484C-3A3C-4589-8092-C56D39D6F1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63C50-608D-49CE-A325-6B51764A79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说明文本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63C50-608D-49CE-A325-6B51764A7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63C50-608D-49CE-A325-6B51764A7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63C50-608D-49CE-A325-6B51764A7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63C50-608D-49CE-A325-6B51764A7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63C50-608D-49CE-A325-6B51764A7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185422" y="1534127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</a:rPr>
              <a:t>Css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核心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328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31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文字属性的缩写：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70248" y="1891863"/>
            <a:ext cx="10248800" cy="4061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font:font-weight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font-style font-size/ line-height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font-family;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文字缩写属性必须要在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font-family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同时存在时才会生效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font-weight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font-style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没有会使用缺省值。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"/"(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反斜杠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文字属性的简写必须按照此顺序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padding:22px 30px;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文本颜色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46382" y="1439650"/>
            <a:ext cx="80648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 :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颜色值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用十六进制表示颜色值：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0  1  2  3  4   5  6  7  8  9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0  1  2 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3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4   5  6  7  8  9  A  B  C  D  E  F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颜色模式：光色模式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      G      B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值的缩写：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当表示三原色的三组数字同时相同时，可以缩写为三位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当用十六进制表示颜色值时，需要在颜色值前加“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#”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200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331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87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</a:rPr>
              <a:t>属性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布局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38200" y="1825625"/>
            <a:ext cx="10515600" cy="2371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宽度属性（</a:t>
            </a:r>
            <a:r>
              <a:rPr lang="en-US" altLang="zh-CN" dirty="0" smtClean="0">
                <a:solidFill>
                  <a:schemeClr val="bg1"/>
                </a:solidFill>
              </a:rPr>
              <a:t>width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值为数值，单位为</a:t>
            </a:r>
            <a:r>
              <a:rPr lang="en-US" altLang="zh-CN" dirty="0" err="1" smtClean="0">
                <a:solidFill>
                  <a:schemeClr val="bg1"/>
                </a:solidFill>
              </a:rPr>
              <a:t>px</a:t>
            </a:r>
            <a:r>
              <a:rPr lang="en-US" altLang="zh-CN" dirty="0" smtClean="0">
                <a:solidFill>
                  <a:schemeClr val="bg1"/>
                </a:solidFill>
              </a:rPr>
              <a:t>/%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宽度不写默认为</a:t>
            </a:r>
            <a:r>
              <a:rPr lang="en-US" altLang="zh-CN" dirty="0" smtClean="0">
                <a:solidFill>
                  <a:schemeClr val="bg1"/>
                </a:solidFill>
              </a:rPr>
              <a:t>100%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高度属性（</a:t>
            </a:r>
            <a:r>
              <a:rPr lang="en-US" altLang="zh-CN" dirty="0" smtClean="0">
                <a:solidFill>
                  <a:schemeClr val="bg1"/>
                </a:solidFill>
              </a:rPr>
              <a:t>height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值为数值，单位为</a:t>
            </a:r>
            <a:r>
              <a:rPr lang="en-US" altLang="zh-CN" dirty="0" err="1" smtClean="0">
                <a:solidFill>
                  <a:schemeClr val="bg1"/>
                </a:solidFill>
              </a:rPr>
              <a:t>px</a:t>
            </a:r>
            <a:r>
              <a:rPr lang="en-US" altLang="zh-CN" dirty="0" smtClean="0">
                <a:solidFill>
                  <a:schemeClr val="bg1"/>
                </a:solidFill>
              </a:rPr>
              <a:t>/%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高度不写就没有高度，其高度是内容撑出来的高度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916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</a:rPr>
              <a:t>属性</a:t>
            </a:r>
            <a:r>
              <a:rPr lang="en-US" altLang="zh-CN" sz="2800" b="1" dirty="0">
                <a:solidFill>
                  <a:schemeClr val="bg1"/>
                </a:solidFill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</a:rPr>
              <a:t>列表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704" y="1781077"/>
            <a:ext cx="10018508" cy="46103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定义列表符号样式：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1)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list-style-type:disc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</a:rPr>
              <a:t>实心圆</a:t>
            </a:r>
            <a:r>
              <a:rPr lang="en-US" altLang="zh-CN" sz="2000" dirty="0" smtClean="0">
                <a:solidFill>
                  <a:schemeClr val="bg1"/>
                </a:solidFill>
              </a:rPr>
              <a:t>)/circle</a:t>
            </a:r>
            <a:r>
              <a:rPr lang="zh-CN" altLang="en-US" sz="2000" dirty="0" smtClean="0">
                <a:solidFill>
                  <a:schemeClr val="bg1"/>
                </a:solidFill>
              </a:rPr>
              <a:t>（空心圆）</a:t>
            </a:r>
            <a:r>
              <a:rPr lang="en-US" altLang="zh-CN" sz="2000" dirty="0" smtClean="0">
                <a:solidFill>
                  <a:schemeClr val="bg1"/>
                </a:solidFill>
              </a:rPr>
              <a:t>/square(</a:t>
            </a:r>
            <a:r>
              <a:rPr lang="zh-CN" altLang="en-US" sz="2000" dirty="0" smtClean="0">
                <a:solidFill>
                  <a:schemeClr val="bg1"/>
                </a:solidFill>
              </a:rPr>
              <a:t>实心方块 </a:t>
            </a:r>
            <a:r>
              <a:rPr lang="en-US" altLang="zh-CN" sz="2000" dirty="0" smtClean="0">
                <a:solidFill>
                  <a:schemeClr val="bg1"/>
                </a:solidFill>
              </a:rPr>
              <a:t>)none(</a:t>
            </a:r>
            <a:r>
              <a:rPr lang="zh-CN" altLang="en-US" sz="2000" dirty="0" smtClean="0">
                <a:solidFill>
                  <a:schemeClr val="bg1"/>
                </a:solidFill>
              </a:rPr>
              <a:t>去掉列表符号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  <a:r>
              <a:rPr lang="zh-CN" altLang="en-US" sz="2000" dirty="0" smtClean="0">
                <a:solidFill>
                  <a:schemeClr val="bg1"/>
                </a:solidFill>
              </a:rPr>
              <a:t>；</a:t>
            </a:r>
            <a:br>
              <a:rPr lang="zh-CN" altLang="en-US" sz="2000" dirty="0" smtClean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>2)</a:t>
            </a:r>
            <a:r>
              <a:rPr lang="zh-CN" altLang="en-US" sz="2000" dirty="0" smtClean="0">
                <a:solidFill>
                  <a:schemeClr val="bg1"/>
                </a:solidFill>
              </a:rPr>
              <a:t>使用图片作为列表符号：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list-style-image:url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</a:rPr>
              <a:t>所使用图片的路径及全称</a:t>
            </a:r>
            <a:r>
              <a:rPr lang="en-US" altLang="zh-CN" sz="2000" dirty="0" smtClean="0">
                <a:solidFill>
                  <a:schemeClr val="bg1"/>
                </a:solidFill>
              </a:rPr>
              <a:t>);</a:t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>3)</a:t>
            </a:r>
            <a:r>
              <a:rPr lang="zh-CN" altLang="en-US" sz="2000" dirty="0" smtClean="0">
                <a:solidFill>
                  <a:schemeClr val="bg1"/>
                </a:solidFill>
              </a:rPr>
              <a:t>定义列表符号位置：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list-style-position:outside</a:t>
            </a:r>
            <a:r>
              <a:rPr lang="en-US" altLang="zh-CN" sz="2000" dirty="0" smtClean="0">
                <a:solidFill>
                  <a:schemeClr val="bg1"/>
                </a:solidFill>
              </a:rPr>
              <a:t>/inside; 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list-style:none</a:t>
            </a:r>
            <a:r>
              <a:rPr lang="en-US" altLang="zh-CN" sz="2000" dirty="0" smtClean="0">
                <a:solidFill>
                  <a:schemeClr val="bg1"/>
                </a:solidFill>
              </a:rPr>
              <a:t>;</a:t>
            </a:r>
            <a:r>
              <a:rPr lang="zh-CN" altLang="en-US" sz="2000" dirty="0" smtClean="0">
                <a:solidFill>
                  <a:schemeClr val="bg1"/>
                </a:solidFill>
              </a:rPr>
              <a:t>简写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331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69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第二节：项目应用（</a:t>
            </a:r>
            <a:r>
              <a:rPr lang="en-US" altLang="zh-CN" sz="2800" dirty="0">
                <a:solidFill>
                  <a:schemeClr val="bg1"/>
                </a:solidFill>
              </a:rPr>
              <a:t>90 </a:t>
            </a:r>
            <a:r>
              <a:rPr lang="zh-CN" altLang="en-US" sz="2800" dirty="0">
                <a:solidFill>
                  <a:schemeClr val="bg1"/>
                </a:solidFill>
              </a:rPr>
              <a:t>分钟）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54505" y="1741653"/>
            <a:ext cx="8104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．熟记所有的属性及其应用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．完成千锋孵化页面的制作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要求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1)</a:t>
            </a:r>
            <a:r>
              <a:rPr lang="zh-CN" altLang="en-US" sz="2400" dirty="0">
                <a:solidFill>
                  <a:schemeClr val="bg1"/>
                </a:solidFill>
              </a:rPr>
              <a:t>完成页面布局及 </a:t>
            </a:r>
            <a:r>
              <a:rPr lang="en-US" altLang="zh-CN" sz="2400" dirty="0">
                <a:solidFill>
                  <a:schemeClr val="bg1"/>
                </a:solidFill>
              </a:rPr>
              <a:t>CSS </a:t>
            </a:r>
            <a:r>
              <a:rPr lang="zh-CN" altLang="en-US" sz="2400" dirty="0">
                <a:solidFill>
                  <a:schemeClr val="bg1"/>
                </a:solidFill>
              </a:rPr>
              <a:t>样式部分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6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</a:rPr>
              <a:t>属性</a:t>
            </a:r>
            <a:r>
              <a:rPr lang="en-US" altLang="zh-CN" sz="2800" b="1" dirty="0">
                <a:solidFill>
                  <a:schemeClr val="bg1"/>
                </a:solidFill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</a:rPr>
              <a:t>背景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66745" y="1690688"/>
            <a:ext cx="9577064" cy="47194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背景色属性 </a:t>
            </a:r>
            <a:r>
              <a:rPr lang="en-US" altLang="zh-CN" sz="2000" dirty="0" smtClean="0">
                <a:solidFill>
                  <a:schemeClr val="bg1"/>
                </a:solidFill>
              </a:rPr>
              <a:t>background-color</a:t>
            </a:r>
            <a:r>
              <a:rPr lang="zh-CN" altLang="en-US" sz="2000" dirty="0" smtClean="0">
                <a:solidFill>
                  <a:schemeClr val="bg1"/>
                </a:solidFill>
              </a:rPr>
              <a:t>：为元素设定背景色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背景图属性 </a:t>
            </a:r>
            <a:r>
              <a:rPr lang="en-US" altLang="zh-CN" sz="2000" dirty="0" smtClean="0">
                <a:solidFill>
                  <a:schemeClr val="bg1"/>
                </a:solidFill>
              </a:rPr>
              <a:t>background-image:</a:t>
            </a:r>
            <a:r>
              <a:rPr lang="zh-CN" altLang="en-US" sz="2000" dirty="0" smtClean="0">
                <a:solidFill>
                  <a:schemeClr val="bg1"/>
                </a:solidFill>
              </a:rPr>
              <a:t>为元素设定背景图。写法：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nav</a:t>
            </a:r>
            <a:r>
              <a:rPr lang="en-US" altLang="zh-CN" sz="2000" dirty="0" smtClean="0">
                <a:solidFill>
                  <a:schemeClr val="bg1"/>
                </a:solidFill>
              </a:rPr>
              <a:t>{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background-image:url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</a:rPr>
              <a:t>背景图片的地址及全称</a:t>
            </a:r>
            <a:r>
              <a:rPr lang="en-US" altLang="zh-CN" sz="2000" dirty="0" smtClean="0">
                <a:solidFill>
                  <a:schemeClr val="bg1"/>
                </a:solidFill>
              </a:rPr>
              <a:t>)}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</a:rPr>
              <a:t>背景图片的显示原则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       </a:t>
            </a:r>
            <a:r>
              <a:rPr lang="en-US" altLang="zh-CN" sz="2000" dirty="0" smtClean="0">
                <a:solidFill>
                  <a:schemeClr val="bg1"/>
                </a:solidFill>
              </a:rPr>
              <a:t>		</a:t>
            </a:r>
            <a:r>
              <a:rPr lang="zh-CN" altLang="en-US" sz="2000" dirty="0" smtClean="0">
                <a:solidFill>
                  <a:schemeClr val="bg1"/>
                </a:solidFill>
              </a:rPr>
              <a:t> </a:t>
            </a: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）容器尺寸等于图片尺寸，背景图片正好显示在容器中</a:t>
            </a:r>
            <a:r>
              <a:rPr lang="en-US" altLang="zh-CN" sz="2000" dirty="0" smtClean="0">
                <a:solidFill>
                  <a:schemeClr val="bg1"/>
                </a:solidFill>
              </a:rPr>
              <a:t>;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        		 2</a:t>
            </a:r>
            <a:r>
              <a:rPr lang="zh-CN" altLang="en-US" sz="2000" dirty="0" smtClean="0">
                <a:solidFill>
                  <a:schemeClr val="bg1"/>
                </a:solidFill>
              </a:rPr>
              <a:t>）容器尺寸大于图片尺寸，背景图片将默认平铺，直至铺满元素；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     </a:t>
            </a:r>
            <a:r>
              <a:rPr lang="en-US" altLang="zh-CN" sz="2000" dirty="0" smtClean="0">
                <a:solidFill>
                  <a:schemeClr val="bg1"/>
                </a:solidFill>
              </a:rPr>
              <a:t>	             </a:t>
            </a:r>
            <a:r>
              <a:rPr lang="zh-CN" altLang="en-US" sz="2000" dirty="0" smtClean="0">
                <a:solidFill>
                  <a:schemeClr val="bg1"/>
                </a:solidFill>
              </a:rPr>
              <a:t>    </a:t>
            </a:r>
            <a:r>
              <a:rPr lang="en-US" altLang="zh-CN" sz="2000" dirty="0" smtClean="0">
                <a:solidFill>
                  <a:schemeClr val="bg1"/>
                </a:solidFill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</a:rPr>
              <a:t>）容器尺寸小于图片尺寸，只显示容器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</a:rPr>
              <a:t>元素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</a:rPr>
              <a:t>范围以内的背景图。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背景重复属性 </a:t>
            </a:r>
            <a:r>
              <a:rPr lang="en-US" altLang="zh-CN" sz="2000" dirty="0" smtClean="0">
                <a:solidFill>
                  <a:schemeClr val="bg1"/>
                </a:solidFill>
              </a:rPr>
              <a:t>background-repeat:</a:t>
            </a:r>
            <a:r>
              <a:rPr lang="zh-CN" altLang="en-US" sz="2000" dirty="0" smtClean="0">
                <a:solidFill>
                  <a:schemeClr val="bg1"/>
                </a:solidFill>
              </a:rPr>
              <a:t>和背景图搭配使用，设置背景图是否平铺，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</a:rPr>
              <a:t>值有：</a:t>
            </a:r>
            <a:r>
              <a:rPr lang="en-US" altLang="zh-CN" sz="2000" dirty="0" smtClean="0">
                <a:solidFill>
                  <a:schemeClr val="bg1"/>
                </a:solidFill>
              </a:rPr>
              <a:t>repeat/repeat-x/repeat-y/no-repeat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6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背景</a:t>
            </a:r>
            <a:r>
              <a:rPr lang="zh-CN" altLang="en-US" sz="2800" b="1" dirty="0">
                <a:solidFill>
                  <a:schemeClr val="bg1"/>
                </a:solidFill>
              </a:rPr>
              <a:t>定位属性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63244" y="17728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GB" altLang="en-US" sz="2400" dirty="0" smtClean="0">
                <a:solidFill>
                  <a:schemeClr val="bg1"/>
                </a:solidFill>
              </a:rPr>
              <a:t>Background-position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背景</a:t>
            </a:r>
            <a:r>
              <a:rPr lang="zh-CN" altLang="en-US" sz="2400" dirty="0">
                <a:solidFill>
                  <a:schemeClr val="bg1"/>
                </a:solidFill>
              </a:rPr>
              <a:t>定位属性 </a:t>
            </a:r>
            <a:r>
              <a:rPr lang="en-US" altLang="zh-CN" sz="2400" dirty="0" smtClean="0">
                <a:solidFill>
                  <a:schemeClr val="bg1"/>
                </a:solidFill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</a:rPr>
              <a:t>和</a:t>
            </a:r>
            <a:r>
              <a:rPr lang="zh-CN" altLang="en-US" sz="2400" dirty="0">
                <a:solidFill>
                  <a:schemeClr val="bg1"/>
                </a:solidFill>
              </a:rPr>
              <a:t>背景图搭配使用，设定背景图片显示的位置。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通过方向或者数值来设置：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Left  top ;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0px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0px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注意</a:t>
            </a:r>
            <a:r>
              <a:rPr lang="zh-CN" altLang="en-US" sz="2000" dirty="0">
                <a:solidFill>
                  <a:schemeClr val="bg1"/>
                </a:solidFill>
              </a:rPr>
              <a:t>事项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第一个值是水平位置，第二个值是垂直位置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默认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值是</a:t>
            </a:r>
            <a:r>
              <a:rPr lang="zh-CN" altLang="en-US" sz="2000" dirty="0" smtClean="0">
                <a:solidFill>
                  <a:schemeClr val="bg1"/>
                </a:solidFill>
              </a:rPr>
              <a:t>左上角 </a:t>
            </a:r>
            <a:r>
              <a:rPr lang="en-US" altLang="zh-CN" sz="2000" dirty="0">
                <a:solidFill>
                  <a:schemeClr val="bg1"/>
                </a:solidFill>
              </a:rPr>
              <a:t>0 0</a:t>
            </a:r>
            <a:r>
              <a:rPr lang="zh-CN" altLang="en-US" sz="2000" dirty="0" smtClean="0">
                <a:solidFill>
                  <a:schemeClr val="bg1"/>
                </a:solidFill>
              </a:rPr>
              <a:t>。            （</a:t>
            </a:r>
            <a:r>
              <a:rPr lang="en-US" altLang="zh-CN" sz="2000" dirty="0" smtClean="0">
                <a:solidFill>
                  <a:schemeClr val="bg1"/>
                </a:solidFill>
              </a:rPr>
              <a:t>50%    50%</a:t>
            </a:r>
            <a:r>
              <a:rPr lang="zh-CN" altLang="en-US" sz="2000" dirty="0" smtClean="0">
                <a:solidFill>
                  <a:schemeClr val="bg1"/>
                </a:solidFill>
              </a:rPr>
              <a:t>中心</a:t>
            </a:r>
            <a:r>
              <a:rPr lang="zh-CN" altLang="en-US" sz="2000" dirty="0">
                <a:solidFill>
                  <a:schemeClr val="bg1"/>
                </a:solidFill>
              </a:rPr>
              <a:t>位置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如果仅规定了一个值，另一个值将是</a:t>
            </a:r>
            <a:r>
              <a:rPr lang="en-US" altLang="zh-CN" sz="2000" dirty="0">
                <a:solidFill>
                  <a:schemeClr val="bg1"/>
                </a:solidFill>
              </a:rPr>
              <a:t>50%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如果您仅规定了一个关键词，那么第二个值将是</a:t>
            </a:r>
            <a:r>
              <a:rPr lang="en-US" altLang="zh-CN" sz="2000" dirty="0">
                <a:solidFill>
                  <a:schemeClr val="bg1"/>
                </a:solidFill>
              </a:rPr>
              <a:t>"center"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zh-CN" altLang="en-US" sz="2000" dirty="0">
              <a:solidFill>
                <a:schemeClr val="bg1"/>
              </a:solidFill>
            </a:endParaRP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zh-CN" altLang="en-US" sz="2000" dirty="0">
              <a:solidFill>
                <a:schemeClr val="bg1"/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sz="2000" dirty="0">
              <a:solidFill>
                <a:schemeClr val="bg1"/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sz="2000" dirty="0">
              <a:solidFill>
                <a:schemeClr val="bg1"/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09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背景</a:t>
            </a:r>
            <a:r>
              <a:rPr lang="zh-CN" altLang="en-US" sz="2800" b="1" dirty="0">
                <a:solidFill>
                  <a:schemeClr val="bg1"/>
                </a:solidFill>
              </a:rPr>
              <a:t>附着属性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30289" y="1782395"/>
            <a:ext cx="871296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chemeClr val="bg1"/>
                </a:solidFill>
              </a:rPr>
              <a:t>background-attachment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和</a:t>
            </a:r>
            <a:r>
              <a:rPr lang="zh-CN" altLang="en-US" sz="2000" dirty="0">
                <a:solidFill>
                  <a:schemeClr val="bg1"/>
                </a:solidFill>
              </a:rPr>
              <a:t>背景图搭配使用，设定图片是否跟随内容滚动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值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</a:rPr>
              <a:t>scroll/fixed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背景属性 </a:t>
            </a:r>
            <a:r>
              <a:rPr lang="en-US" altLang="zh-CN" sz="2000" dirty="0" smtClean="0">
                <a:solidFill>
                  <a:schemeClr val="bg1"/>
                </a:solidFill>
              </a:rPr>
              <a:t>background:</a:t>
            </a:r>
            <a:r>
              <a:rPr lang="zh-CN" altLang="en-US" sz="2000" dirty="0" smtClean="0">
                <a:solidFill>
                  <a:schemeClr val="bg1"/>
                </a:solidFill>
              </a:rPr>
              <a:t>背景属性的综合属性。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语法：</a:t>
            </a:r>
            <a:r>
              <a:rPr lang="en-US" altLang="zh-CN" sz="2000" dirty="0" smtClean="0">
                <a:solidFill>
                  <a:schemeClr val="bg1"/>
                </a:solidFill>
              </a:rPr>
              <a:t>background:</a:t>
            </a:r>
            <a:r>
              <a:rPr lang="zh-CN" altLang="en-US" sz="2000" dirty="0" smtClean="0">
                <a:solidFill>
                  <a:schemeClr val="bg1"/>
                </a:solidFill>
              </a:rPr>
              <a:t>背景颜色  背景图像   背景位置  背景重复 背景附着 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例如：</a:t>
            </a:r>
            <a:r>
              <a:rPr lang="en-US" altLang="zh-CN" sz="2000" dirty="0" smtClean="0">
                <a:solidFill>
                  <a:schemeClr val="bg1"/>
                </a:solidFill>
              </a:rPr>
              <a:t>background:#f00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img</a:t>
            </a:r>
            <a:r>
              <a:rPr lang="en-US" altLang="zh-CN" sz="2000" dirty="0" smtClean="0">
                <a:solidFill>
                  <a:schemeClr val="bg1"/>
                </a:solidFill>
              </a:rPr>
              <a:t>/tu.jpg) right no-repeat fixed;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331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87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浮动</a:t>
            </a:r>
            <a:r>
              <a:rPr lang="zh-CN" altLang="en-US" sz="2800" b="1" dirty="0">
                <a:solidFill>
                  <a:schemeClr val="bg1"/>
                </a:solidFill>
              </a:rPr>
              <a:t>属性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1698172"/>
            <a:ext cx="40189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Arial Unicode MS" panose="020B0604020202020204" pitchFamily="34" charset="-122"/>
              </a:rPr>
              <a:t>语法：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cs typeface="Arial Unicode MS" panose="020B0604020202020204" pitchFamily="34" charset="-122"/>
              </a:rPr>
              <a:t>float:none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Arial Unicode MS" panose="020B0604020202020204" pitchFamily="34" charset="-122"/>
              </a:rPr>
              <a:t>/left/right;</a:t>
            </a:r>
            <a:endParaRPr lang="en-US" altLang="zh-CN" sz="2000" dirty="0">
              <a:solidFill>
                <a:schemeClr val="bg1"/>
              </a:solidFill>
              <a:latin typeface="+mn-ea"/>
              <a:cs typeface="Arial Unicode MS" panose="020B0604020202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Arial Unicode MS" panose="020B0604020202020204" pitchFamily="34" charset="-122"/>
              </a:rPr>
              <a:t>浮动的框可以向左或向右移动，</a:t>
            </a:r>
            <a:endParaRPr lang="zh-CN" altLang="en-US" sz="2000" dirty="0">
              <a:solidFill>
                <a:schemeClr val="bg1"/>
              </a:solidFill>
              <a:latin typeface="+mn-ea"/>
              <a:cs typeface="Arial Unicode MS" panose="020B0604020202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Arial Unicode MS" panose="020B0604020202020204" pitchFamily="34" charset="-122"/>
              </a:rPr>
              <a:t>浮动框是脱离了普通的文档流</a:t>
            </a:r>
            <a:endParaRPr lang="zh-CN" altLang="en-US" sz="2000" dirty="0">
              <a:solidFill>
                <a:schemeClr val="bg1"/>
              </a:solidFill>
              <a:latin typeface="+mn-ea"/>
              <a:cs typeface="Arial Unicode MS" panose="020B0604020202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" b="66832"/>
          <a:stretch>
            <a:fillRect/>
          </a:stretch>
        </p:blipFill>
        <p:spPr>
          <a:xfrm>
            <a:off x="5628449" y="2183814"/>
            <a:ext cx="4796777" cy="23511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3" b="2463"/>
          <a:stretch>
            <a:fillRect/>
          </a:stretch>
        </p:blipFill>
        <p:spPr>
          <a:xfrm>
            <a:off x="5628449" y="3637164"/>
            <a:ext cx="4796021" cy="23420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247" r="-2" b="34585"/>
          <a:stretch>
            <a:fillRect/>
          </a:stretch>
        </p:blipFill>
        <p:spPr>
          <a:xfrm>
            <a:off x="492213" y="4112861"/>
            <a:ext cx="4839659" cy="23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331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874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第四节：项目应用（</a:t>
            </a:r>
            <a:r>
              <a:rPr lang="en-US" altLang="zh-CN" sz="2800" dirty="0">
                <a:solidFill>
                  <a:schemeClr val="bg1"/>
                </a:solidFill>
              </a:rPr>
              <a:t>120 </a:t>
            </a:r>
            <a:r>
              <a:rPr lang="zh-CN" altLang="en-US" sz="2800" dirty="0">
                <a:solidFill>
                  <a:schemeClr val="bg1"/>
                </a:solidFill>
              </a:rPr>
              <a:t>分钟）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844446" y="1891863"/>
            <a:ext cx="6096000" cy="14645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．千锋企业内训页面的</a:t>
            </a:r>
            <a:r>
              <a:rPr lang="zh-CN" altLang="en-US" sz="2400" dirty="0" smtClean="0">
                <a:solidFill>
                  <a:schemeClr val="bg1"/>
                </a:solidFill>
              </a:rPr>
              <a:t>制作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要求：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）完成页面布局及 </a:t>
            </a:r>
            <a:r>
              <a:rPr lang="en-US" altLang="zh-CN" sz="2400" dirty="0">
                <a:solidFill>
                  <a:schemeClr val="bg1"/>
                </a:solidFill>
              </a:rPr>
              <a:t>CSS </a:t>
            </a:r>
            <a:r>
              <a:rPr lang="zh-CN" altLang="en-US" sz="2400" dirty="0">
                <a:solidFill>
                  <a:schemeClr val="bg1"/>
                </a:solidFill>
              </a:rPr>
              <a:t>样式部分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文本声明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列表的声明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背景的声明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0" name="TextBox 17"/>
          <p:cNvSpPr txBox="1"/>
          <p:nvPr/>
        </p:nvSpPr>
        <p:spPr>
          <a:xfrm>
            <a:off x="7094487" y="4882411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浮动的详细讲解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45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核心属性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556442" y="1471948"/>
            <a:ext cx="112250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CSS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属性组成和作用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属性：属性是指定选择符所具有的属性，它是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css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的核心，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css2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共有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150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多个属性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属性值：属性值包括法定属性值及常见的数值加单位，如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25px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，或颜色值等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声明语句必须要包含在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{}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号之中；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属性和属性值之间用“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:”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分隔；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当有多个属性时，用“；”进行区分；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在书写属性时属性之间使用空格、换行等，并不影响属性的显示； 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如果一个属性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有多个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值，则每个属性值之间用空格分隔开。 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880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</a:rPr>
              <a:t>属性（文本）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7" name="Picture 4" descr="龙湖新闻-正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0" t="11913" r="27556" b="64966"/>
          <a:stretch>
            <a:fillRect/>
          </a:stretch>
        </p:blipFill>
        <p:spPr bwMode="auto">
          <a:xfrm>
            <a:off x="5590001" y="1551160"/>
            <a:ext cx="4400081" cy="517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308537" y="163285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新闻内容页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30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</a:rPr>
              <a:t>属性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字体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46382" y="1418897"/>
            <a:ext cx="11097265" cy="53271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字体属性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Font typeface="Times New Roman" panose="02020603050405020304" pitchFamily="18" charset="0"/>
              <a:buChar char="●"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font-size</a:t>
            </a:r>
            <a:r>
              <a:rPr lang="zh-CN" altLang="en-US" sz="2000" dirty="0" smtClean="0">
                <a:solidFill>
                  <a:schemeClr val="bg1"/>
                </a:solidFill>
              </a:rPr>
              <a:t>字体</a:t>
            </a:r>
            <a:r>
              <a:rPr lang="zh-CN" altLang="en-US" sz="2000" dirty="0">
                <a:solidFill>
                  <a:schemeClr val="bg1"/>
                </a:solidFill>
              </a:rPr>
              <a:t>大小属性：可设置字体的大小，常用单位是</a:t>
            </a:r>
            <a:r>
              <a:rPr lang="en-US" altLang="zh-CN" sz="2000" dirty="0" err="1">
                <a:solidFill>
                  <a:schemeClr val="bg1"/>
                </a:solidFill>
              </a:rPr>
              <a:t>px</a:t>
            </a:r>
            <a:r>
              <a:rPr lang="zh-CN" altLang="en-US" sz="2000" dirty="0">
                <a:solidFill>
                  <a:schemeClr val="bg1"/>
                </a:solidFill>
              </a:rPr>
              <a:t>。例：</a:t>
            </a:r>
            <a:r>
              <a:rPr lang="en-US" altLang="zh-CN" sz="2000" dirty="0">
                <a:solidFill>
                  <a:schemeClr val="bg1"/>
                </a:solidFill>
              </a:rPr>
              <a:t>body{font-size:12px;}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网页的字体大小默认为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</a:rPr>
              <a:t>像素，宋体</a:t>
            </a:r>
            <a:r>
              <a:rPr lang="zh-CN" altLang="en-US" dirty="0">
                <a:solidFill>
                  <a:schemeClr val="bg1"/>
                </a:solidFill>
              </a:rPr>
              <a:t>，即</a:t>
            </a:r>
            <a:r>
              <a:rPr lang="en-US" altLang="zh-CN" dirty="0">
                <a:solidFill>
                  <a:schemeClr val="bg1"/>
                </a:solidFill>
              </a:rPr>
              <a:t>1em.</a:t>
            </a:r>
            <a:r>
              <a:rPr lang="zh-CN" altLang="en-US" dirty="0">
                <a:solidFill>
                  <a:schemeClr val="bg1"/>
                </a:solidFill>
              </a:rPr>
              <a:t>默认情况下，</a:t>
            </a:r>
            <a:r>
              <a:rPr lang="en-US" altLang="zh-CN" dirty="0">
                <a:solidFill>
                  <a:schemeClr val="bg1"/>
                </a:solidFill>
              </a:rPr>
              <a:t>1em=16px,0.75em=12px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单位还可以是</a:t>
            </a:r>
            <a:r>
              <a:rPr lang="en-US" altLang="zh-CN" dirty="0" err="1">
                <a:solidFill>
                  <a:schemeClr val="bg1"/>
                </a:solidFill>
              </a:rPr>
              <a:t>pt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9pt=12px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使用绝对大小关键字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xx-small   =9px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x-small    =11px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small      =13px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medium     =16px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large      =19px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x-large    =23px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xx-large   =</a:t>
            </a:r>
            <a:r>
              <a:rPr lang="en-US" altLang="zh-CN" dirty="0" smtClean="0">
                <a:solidFill>
                  <a:schemeClr val="bg1"/>
                </a:solidFill>
              </a:rPr>
              <a:t>27px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Font typeface="Times New Roman" panose="02020603050405020304" pitchFamily="18" charset="0"/>
              <a:buChar char="●"/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font-style</a:t>
            </a:r>
            <a:r>
              <a:rPr lang="zh-CN" altLang="en-US" sz="2000" dirty="0">
                <a:solidFill>
                  <a:schemeClr val="bg1"/>
                </a:solidFill>
              </a:rPr>
              <a:t>字体风格属性：设置字体是否倾斜</a:t>
            </a:r>
            <a:r>
              <a:rPr lang="en-US" altLang="zh-CN" sz="2000" dirty="0">
                <a:solidFill>
                  <a:schemeClr val="bg1"/>
                </a:solidFill>
              </a:rPr>
              <a:t>;</a:t>
            </a:r>
            <a:r>
              <a:rPr lang="zh-CN" altLang="en-US" sz="2000" dirty="0">
                <a:solidFill>
                  <a:schemeClr val="bg1"/>
                </a:solidFill>
              </a:rPr>
              <a:t>有三个属性值（</a:t>
            </a:r>
            <a:r>
              <a:rPr lang="en-US" altLang="zh-CN" sz="2000" dirty="0">
                <a:solidFill>
                  <a:schemeClr val="bg1"/>
                </a:solidFill>
              </a:rPr>
              <a:t>normal/italic/oblique/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 </a:t>
            </a:r>
            <a:r>
              <a:rPr lang="zh-CN" altLang="en-US" sz="2000" dirty="0" smtClean="0">
                <a:solidFill>
                  <a:schemeClr val="bg1"/>
                </a:solidFill>
              </a:rPr>
              <a:t>分别为正常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</a:rPr>
              <a:t>斜体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Font typeface="Times New Roman" panose="02020603050405020304" pitchFamily="18" charset="0"/>
              <a:buChar char="●"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font-weight</a:t>
            </a:r>
            <a:r>
              <a:rPr lang="zh-CN" altLang="en-US" sz="2000" dirty="0">
                <a:solidFill>
                  <a:schemeClr val="bg1"/>
                </a:solidFill>
              </a:rPr>
              <a:t>字体加粗属性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r>
              <a:rPr lang="zh-CN" altLang="en-US" sz="2000" dirty="0">
                <a:solidFill>
                  <a:schemeClr val="bg1"/>
                </a:solidFill>
              </a:rPr>
              <a:t>属性值有两种（</a:t>
            </a:r>
            <a:r>
              <a:rPr lang="en-US" altLang="zh-CN" sz="2000" dirty="0">
                <a:solidFill>
                  <a:schemeClr val="bg1"/>
                </a:solidFill>
              </a:rPr>
              <a:t>normal/100-900/bold/bolder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Font typeface="Times New Roman" panose="02020603050405020304" pitchFamily="18" charset="0"/>
              <a:buChar char="●"/>
              <a:defRPr/>
            </a:pP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67934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96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</a:rPr>
              <a:t>属性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字体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482082" y="1691624"/>
            <a:ext cx="96136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font-family</a:t>
            </a:r>
            <a:r>
              <a:rPr lang="zh-CN" altLang="en-US" sz="2000" dirty="0">
                <a:solidFill>
                  <a:schemeClr val="bg1"/>
                </a:solidFill>
              </a:rPr>
              <a:t>字体名称属性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r>
              <a:rPr lang="zh-CN" altLang="en-US" sz="2000" dirty="0">
                <a:solidFill>
                  <a:schemeClr val="bg1"/>
                </a:solidFill>
              </a:rPr>
              <a:t>可设置字体的名称，例如：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.</a:t>
            </a:r>
            <a:r>
              <a:rPr lang="en-US" altLang="zh-CN" sz="2000" dirty="0" err="1">
                <a:solidFill>
                  <a:schemeClr val="bg1"/>
                </a:solidFill>
              </a:rPr>
              <a:t>nav</a:t>
            </a:r>
            <a:r>
              <a:rPr lang="en-US" altLang="zh-CN" sz="2000" dirty="0">
                <a:solidFill>
                  <a:schemeClr val="bg1"/>
                </a:solidFill>
              </a:rPr>
              <a:t>{font-family: “</a:t>
            </a:r>
            <a:r>
              <a:rPr lang="zh-CN" altLang="en-US" sz="2000" dirty="0">
                <a:solidFill>
                  <a:schemeClr val="bg1"/>
                </a:solidFill>
              </a:rPr>
              <a:t>幼圆</a:t>
            </a:r>
            <a:r>
              <a:rPr lang="en-US" altLang="zh-CN" sz="2000" dirty="0">
                <a:solidFill>
                  <a:schemeClr val="bg1"/>
                </a:solidFill>
              </a:rPr>
              <a:t>” , ”</a:t>
            </a:r>
            <a:r>
              <a:rPr lang="zh-CN" altLang="en-US" sz="2000" dirty="0">
                <a:solidFill>
                  <a:schemeClr val="bg1"/>
                </a:solidFill>
              </a:rPr>
              <a:t>微软雅黑</a:t>
            </a:r>
            <a:r>
              <a:rPr lang="en-US" altLang="zh-CN" sz="2000" dirty="0">
                <a:solidFill>
                  <a:schemeClr val="bg1"/>
                </a:solidFill>
              </a:rPr>
              <a:t>” , ”</a:t>
            </a:r>
            <a:r>
              <a:rPr lang="zh-CN" altLang="en-US" sz="2000" dirty="0">
                <a:solidFill>
                  <a:schemeClr val="bg1"/>
                </a:solidFill>
              </a:rPr>
              <a:t>黑体</a:t>
            </a:r>
            <a:r>
              <a:rPr lang="en-US" altLang="zh-CN" sz="2000" dirty="0">
                <a:solidFill>
                  <a:schemeClr val="bg1"/>
                </a:solidFill>
              </a:rPr>
              <a:t>” ;}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、当你的字体为汉字时，需加双引号。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2</a:t>
            </a:r>
            <a:r>
              <a:rPr lang="zh-CN" altLang="en-US" dirty="0">
                <a:solidFill>
                  <a:schemeClr val="bg1"/>
                </a:solidFill>
              </a:rPr>
              <a:t>、当你的字体为一个单词组成时，不需要加双引号。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3</a:t>
            </a:r>
            <a:r>
              <a:rPr lang="zh-CN" altLang="en-US" dirty="0">
                <a:solidFill>
                  <a:schemeClr val="bg1"/>
                </a:solidFill>
              </a:rPr>
              <a:t>、当你的字体为多个英文单词组成时，需要加双引号。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5</a:t>
            </a:r>
            <a:r>
              <a:rPr lang="zh-CN" altLang="en-US" dirty="0">
                <a:solidFill>
                  <a:schemeClr val="bg1"/>
                </a:solidFill>
              </a:rPr>
              <a:t>、标点符号必须为英文状态。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6</a:t>
            </a:r>
            <a:r>
              <a:rPr lang="zh-CN" altLang="en-US" dirty="0">
                <a:solidFill>
                  <a:schemeClr val="bg1"/>
                </a:solidFill>
              </a:rPr>
              <a:t>、当一段代码已经使用过双引号之后，里面只能使用单引号</a:t>
            </a:r>
            <a:endParaRPr lang="en-US" altLang="zh-CN" sz="48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∆"/>
              <a:defRPr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953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</a:rPr>
              <a:t>属性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文本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544" y="1614062"/>
            <a:ext cx="11802626" cy="496617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文本属性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●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文本对齐属性（</a:t>
            </a:r>
            <a:r>
              <a:rPr lang="en-US" altLang="zh-CN" sz="2000" dirty="0" smtClean="0">
                <a:solidFill>
                  <a:schemeClr val="bg1"/>
                </a:solidFill>
              </a:rPr>
              <a:t>text-align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设定文本对齐方式。值有：</a:t>
            </a:r>
            <a:r>
              <a:rPr lang="en-US" altLang="zh-CN" sz="2000" dirty="0" smtClean="0">
                <a:solidFill>
                  <a:schemeClr val="bg1"/>
                </a:solidFill>
              </a:rPr>
              <a:t>left/right/center/justify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●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垂直对齐方式</a:t>
            </a:r>
            <a:r>
              <a:rPr lang="en-US" altLang="zh-CN" sz="2000" dirty="0" smtClean="0">
                <a:solidFill>
                  <a:schemeClr val="bg1"/>
                </a:solidFill>
              </a:rPr>
              <a:t>{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vertical-align:top</a:t>
            </a:r>
            <a:r>
              <a:rPr lang="en-US" altLang="zh-CN" sz="2000" dirty="0" smtClean="0">
                <a:solidFill>
                  <a:schemeClr val="bg1"/>
                </a:solidFill>
              </a:rPr>
              <a:t>/bottom/middle;}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●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行高属性</a:t>
            </a:r>
            <a:r>
              <a:rPr lang="en-US" altLang="zh-CN" sz="2000" dirty="0" smtClean="0">
                <a:solidFill>
                  <a:schemeClr val="bg1"/>
                </a:solidFill>
              </a:rPr>
              <a:t>(line-height):</a:t>
            </a:r>
            <a:r>
              <a:rPr lang="zh-CN" altLang="en-US" sz="2000" dirty="0" smtClean="0">
                <a:solidFill>
                  <a:schemeClr val="bg1"/>
                </a:solidFill>
              </a:rPr>
              <a:t>设定行距。值为数值或倍数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14400" lvl="2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文字一定会出现行高的（值）最中间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●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文本修饰属性（</a:t>
            </a:r>
            <a:r>
              <a:rPr lang="en-US" altLang="zh-CN" sz="2000" dirty="0" smtClean="0">
                <a:solidFill>
                  <a:schemeClr val="bg1"/>
                </a:solidFill>
              </a:rPr>
              <a:t>text-decoration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设定文本划线的属性。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</a:rPr>
              <a:t>值有：</a:t>
            </a:r>
            <a:r>
              <a:rPr lang="en-US" altLang="zh-CN" sz="2000" dirty="0" smtClean="0">
                <a:solidFill>
                  <a:schemeClr val="bg1"/>
                </a:solidFill>
              </a:rPr>
              <a:t>none/underline/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overline</a:t>
            </a:r>
            <a:r>
              <a:rPr lang="en-US" altLang="zh-CN" sz="2000" dirty="0" smtClean="0">
                <a:solidFill>
                  <a:schemeClr val="bg1"/>
                </a:solidFill>
              </a:rPr>
              <a:t>/line-through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none:</a:t>
            </a:r>
            <a:r>
              <a:rPr lang="zh-CN" altLang="en-US" dirty="0" smtClean="0">
                <a:solidFill>
                  <a:schemeClr val="bg1"/>
                </a:solidFill>
              </a:rPr>
              <a:t>没有修饰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underline:</a:t>
            </a:r>
            <a:r>
              <a:rPr lang="zh-CN" altLang="en-US" dirty="0" smtClean="0">
                <a:solidFill>
                  <a:schemeClr val="bg1"/>
                </a:solidFill>
              </a:rPr>
              <a:t>添加下划线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overline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添加上划线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line-through:</a:t>
            </a:r>
            <a:r>
              <a:rPr lang="zh-CN" altLang="en-US" dirty="0" smtClean="0">
                <a:solidFill>
                  <a:schemeClr val="bg1"/>
                </a:solidFill>
              </a:rPr>
              <a:t>添加删除线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953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</a:rPr>
              <a:t>属性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文本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733584" y="1736229"/>
            <a:ext cx="957706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  <a:buFont typeface="Times New Roman" panose="02020603050405020304" pitchFamily="18" charset="0"/>
              <a:buChar char="●"/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文本缩进属性（</a:t>
            </a:r>
            <a:r>
              <a:rPr lang="en-US" altLang="zh-CN" sz="2000" dirty="0">
                <a:solidFill>
                  <a:schemeClr val="bg1"/>
                </a:solidFill>
              </a:rPr>
              <a:t>text-indent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r>
              <a:rPr lang="zh-CN" altLang="en-US" sz="2000" dirty="0">
                <a:solidFill>
                  <a:schemeClr val="bg1"/>
                </a:solidFill>
              </a:rPr>
              <a:t>设定文本首行缩进。值为数值，常用单位有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px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150000"/>
              </a:lnSpc>
              <a:buFont typeface="Times New Roman" panose="02020603050405020304" pitchFamily="18" charset="0"/>
              <a:buChar char="●"/>
              <a:defRPr/>
            </a:pPr>
            <a:endParaRPr lang="en-US" altLang="zh-CN" sz="2000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text-indent</a:t>
            </a:r>
            <a:r>
              <a:rPr lang="zh-CN" altLang="en-US" dirty="0">
                <a:solidFill>
                  <a:schemeClr val="bg1"/>
                </a:solidFill>
              </a:rPr>
              <a:t>可以取负值；</a:t>
            </a:r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text-indent</a:t>
            </a:r>
            <a:r>
              <a:rPr lang="zh-CN" altLang="en-US" dirty="0">
                <a:solidFill>
                  <a:schemeClr val="bg1"/>
                </a:solidFill>
              </a:rPr>
              <a:t>属性只对第一行起作用。</a:t>
            </a:r>
            <a:br>
              <a:rPr lang="zh-CN" altLang="en-US" sz="700" dirty="0">
                <a:solidFill>
                  <a:schemeClr val="bg1"/>
                </a:solidFill>
              </a:rPr>
            </a:br>
            <a:endParaRPr lang="en-US" altLang="zh-CN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●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字</a:t>
            </a:r>
            <a:r>
              <a:rPr lang="zh-CN" altLang="en-US" sz="2000" dirty="0">
                <a:solidFill>
                  <a:schemeClr val="bg1"/>
                </a:solidFill>
              </a:rPr>
              <a:t>间距属性</a:t>
            </a:r>
            <a:r>
              <a:rPr lang="en-US" altLang="zh-CN" sz="2000" dirty="0">
                <a:solidFill>
                  <a:schemeClr val="bg1"/>
                </a:solidFill>
              </a:rPr>
              <a:t>(letter-spacing):</a:t>
            </a:r>
            <a:r>
              <a:rPr lang="zh-CN" altLang="en-US" sz="2000" dirty="0">
                <a:solidFill>
                  <a:schemeClr val="bg1"/>
                </a:solidFill>
              </a:rPr>
              <a:t>设定文本字间距。控制英文字母或汉字的字距。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●"/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单词间距属性（</a:t>
            </a:r>
            <a:r>
              <a:rPr lang="en-US" altLang="zh-CN" sz="2000" dirty="0">
                <a:solidFill>
                  <a:schemeClr val="bg1"/>
                </a:solidFill>
              </a:rPr>
              <a:t>word-spacing</a:t>
            </a:r>
            <a:r>
              <a:rPr lang="zh-CN" altLang="en-US" sz="2000" dirty="0">
                <a:solidFill>
                  <a:schemeClr val="bg1"/>
                </a:solidFill>
              </a:rPr>
              <a:t>）控制英文单词词距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328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31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小写字母切换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784081" y="1599475"/>
            <a:ext cx="2757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text-transform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99071" y="2494795"/>
          <a:ext cx="8120077" cy="2995639"/>
        </p:xfrm>
        <a:graphic>
          <a:graphicData uri="http://schemas.openxmlformats.org/drawingml/2006/table">
            <a:tbl>
              <a:tblPr/>
              <a:tblGrid>
                <a:gridCol w="1998293"/>
                <a:gridCol w="6121784"/>
              </a:tblGrid>
              <a:tr h="45008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值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描述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A34"/>
                    </a:solidFill>
                  </a:tcPr>
                </a:tc>
              </a:tr>
              <a:tr h="86266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none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默认。定义带有小写字母和大写字母的标准的文本。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A34"/>
                    </a:solidFill>
                  </a:tcPr>
                </a:tc>
              </a:tr>
              <a:tr h="59497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capitalize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文本中的每个单词以大写字母开头。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A34"/>
                    </a:solidFill>
                  </a:tcPr>
                </a:tc>
              </a:tr>
              <a:tr h="4929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uppercase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定义仅有大写字母。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A34"/>
                    </a:solidFill>
                  </a:tcPr>
                </a:tc>
              </a:tr>
              <a:tr h="59497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lowercase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定义无大写字母，仅有小写字母。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A3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3105</Words>
  <Application>WPS 演示</Application>
  <PresentationFormat>宽屏</PresentationFormat>
  <Paragraphs>243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黑体</vt:lpstr>
      <vt:lpstr>Times New Roman</vt:lpstr>
      <vt:lpstr>微软雅黑</vt:lpstr>
      <vt:lpstr>Calibri</vt:lpstr>
      <vt:lpstr>Arial Unicode MS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Administrator</cp:lastModifiedBy>
  <cp:revision>101</cp:revision>
  <dcterms:created xsi:type="dcterms:W3CDTF">2015-08-05T01:47:00Z</dcterms:created>
  <dcterms:modified xsi:type="dcterms:W3CDTF">2018-05-19T14:52:14Z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