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0" r:id="rId3"/>
    <p:sldId id="292" r:id="rId4"/>
    <p:sldId id="291" r:id="rId6"/>
    <p:sldId id="299" r:id="rId7"/>
    <p:sldId id="300" r:id="rId8"/>
    <p:sldId id="297" r:id="rId9"/>
    <p:sldId id="298" r:id="rId10"/>
    <p:sldId id="302" r:id="rId11"/>
    <p:sldId id="301" r:id="rId12"/>
    <p:sldId id="29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73" autoAdjust="0"/>
  </p:normalViewPr>
  <p:slideViewPr>
    <p:cSldViewPr snapToGrid="0">
      <p:cViewPr varScale="1">
        <p:scale>
          <a:sx n="54" d="100"/>
          <a:sy n="54" d="100"/>
        </p:scale>
        <p:origin x="3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88484C-3A3C-4589-8092-C56D39D6F1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说明文本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63C50-608D-49CE-A325-6B51764A79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951664" y="153694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元素类型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66037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元素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7" y="2589538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chemeClr val="bg1"/>
                </a:solidFill>
              </a:rPr>
              <a:t>元素类型的转换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>
                <a:solidFill>
                  <a:schemeClr val="bg1"/>
                </a:solidFill>
              </a:rPr>
              <a:t>可置换元素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523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54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1" y="2060956"/>
            <a:ext cx="106259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根据</a:t>
            </a:r>
            <a:r>
              <a:rPr lang="en-US" altLang="zh-CN" sz="2800" dirty="0" err="1">
                <a:solidFill>
                  <a:schemeClr val="bg1"/>
                </a:solidFill>
                <a:latin typeface="+mn-ea"/>
              </a:rPr>
              <a:t>css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显示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分类</a:t>
            </a:r>
            <a:br>
              <a:rPr lang="en-US" altLang="zh-CN" sz="2800" dirty="0">
                <a:solidFill>
                  <a:schemeClr val="bg1"/>
                </a:solidFill>
                <a:latin typeface="+mn-ea"/>
              </a:rPr>
            </a:b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HTML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元素被分为三种类型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块状元素，内联元素，可变元素</a:t>
            </a:r>
            <a:endParaRPr lang="zh-CN" altLang="en-US" sz="28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1" y="686927"/>
            <a:ext cx="3192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块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block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内容占位符 2"/>
          <p:cNvSpPr>
            <a:spLocks noGrp="1" noChangeArrowheads="1"/>
          </p:cNvSpPr>
          <p:nvPr/>
        </p:nvSpPr>
        <p:spPr bwMode="auto">
          <a:xfrm>
            <a:off x="818397" y="1783221"/>
            <a:ext cx="8229600" cy="3150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块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状元素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block element</a:t>
            </a:r>
            <a:r>
              <a:rPr lang="zh-CN" altLang="en-US" sz="2400" b="1" dirty="0">
                <a:solidFill>
                  <a:schemeClr val="bg1"/>
                </a:solidFill>
              </a:rPr>
              <a:t>） 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1、默认独占一行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2、没有宽度时，默认撑满一排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（</a:t>
            </a:r>
            <a:r>
              <a:rPr lang="zh-CN" altLang="en-US" sz="2000" dirty="0">
                <a:solidFill>
                  <a:schemeClr val="bg1"/>
                </a:solidFill>
              </a:rPr>
              <a:t>块状</a:t>
            </a:r>
            <a:r>
              <a:rPr lang="zh-CN" altLang="en-US" sz="2000" dirty="0" smtClean="0">
                <a:solidFill>
                  <a:schemeClr val="bg1"/>
                </a:solidFill>
              </a:rPr>
              <a:t>元素默认宽度</a:t>
            </a:r>
            <a:r>
              <a:rPr lang="zh-CN" altLang="en-US" sz="2000" dirty="0">
                <a:solidFill>
                  <a:schemeClr val="bg1"/>
                </a:solidFill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</a:rPr>
              <a:t>100%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3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zh-CN" altLang="en-US" sz="2000" dirty="0">
                <a:solidFill>
                  <a:schemeClr val="bg1"/>
                </a:solidFill>
              </a:rPr>
              <a:t>可以定义自己的宽度和</a:t>
            </a:r>
            <a:r>
              <a:rPr lang="zh-CN" altLang="en-US" sz="2000" dirty="0" smtClean="0">
                <a:solidFill>
                  <a:schemeClr val="bg1"/>
                </a:solidFill>
              </a:rPr>
              <a:t>高度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chemeClr val="bg1"/>
                </a:solidFill>
              </a:rPr>
              <a:t>常见</a:t>
            </a:r>
            <a:r>
              <a:rPr lang="zh-CN" altLang="en-US" sz="2000" dirty="0">
                <a:solidFill>
                  <a:schemeClr val="bg1"/>
                </a:solidFill>
              </a:rPr>
              <a:t>的块状元素有：</a:t>
            </a:r>
            <a:r>
              <a:rPr lang="en-US" altLang="zh-CN" sz="2000" dirty="0">
                <a:solidFill>
                  <a:schemeClr val="bg1"/>
                </a:solidFill>
              </a:rPr>
              <a:t>div </a:t>
            </a:r>
            <a:r>
              <a:rPr lang="en-US" altLang="zh-CN" sz="2000" dirty="0" err="1">
                <a:solidFill>
                  <a:schemeClr val="bg1"/>
                </a:solidFill>
              </a:rPr>
              <a:t>ul</a:t>
            </a:r>
            <a:r>
              <a:rPr lang="en-US" altLang="zh-CN" sz="2000" dirty="0">
                <a:solidFill>
                  <a:schemeClr val="bg1"/>
                </a:solidFill>
              </a:rPr>
              <a:t> li h1-h6 p </a:t>
            </a:r>
            <a:r>
              <a:rPr lang="en-US" altLang="zh-CN" sz="2000" dirty="0" err="1">
                <a:solidFill>
                  <a:schemeClr val="bg1"/>
                </a:solidFill>
              </a:rPr>
              <a:t>ol</a:t>
            </a:r>
            <a:endParaRPr lang="en-US" altLang="zh-CN" sz="2000" dirty="0">
              <a:solidFill>
                <a:schemeClr val="bg1"/>
              </a:solidFill>
            </a:endParaRPr>
          </a:p>
          <a:p>
            <a:br>
              <a:rPr lang="zh-CN" altLang="en-US" b="1" dirty="0">
                <a:solidFill>
                  <a:schemeClr val="bg1"/>
                </a:solidFill>
              </a:rPr>
            </a:br>
            <a:endParaRPr lang="zh-CN" altLang="en-US" b="1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5156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内联元素（行内元素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—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inline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内容占位符 2"/>
          <p:cNvSpPr>
            <a:spLocks noGrp="1" noChangeArrowheads="1"/>
          </p:cNvSpPr>
          <p:nvPr/>
        </p:nvSpPr>
        <p:spPr bwMode="auto">
          <a:xfrm>
            <a:off x="736916" y="1771823"/>
            <a:ext cx="8356600" cy="360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4295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Clr>
                <a:srgbClr val="F50A64"/>
              </a:buCl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联、行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内元素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inline element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endParaRPr lang="zh-CN" alt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1、</a:t>
            </a:r>
            <a:r>
              <a:rPr lang="zh-CN" altLang="en-US" sz="2000" dirty="0" smtClean="0">
                <a:solidFill>
                  <a:schemeClr val="bg1"/>
                </a:solidFill>
              </a:rPr>
              <a:t>多个内联元素可以同一行显示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2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、</a:t>
            </a:r>
            <a:r>
              <a:rPr lang="zh-CN" altLang="en-US" sz="2000" dirty="0">
                <a:solidFill>
                  <a:schemeClr val="bg1"/>
                </a:solidFill>
              </a:rPr>
              <a:t>高和宽</a:t>
            </a:r>
            <a:r>
              <a:rPr lang="zh-CN" altLang="en-US" sz="2000" dirty="0" smtClean="0">
                <a:solidFill>
                  <a:schemeClr val="bg1"/>
                </a:solidFill>
              </a:rPr>
              <a:t>由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内容撑开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3、不支持宽高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4、不支持上下的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margin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	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</a:rPr>
              <a:t>常见的内联元素有：</a:t>
            </a:r>
            <a:r>
              <a:rPr lang="en-US" altLang="zh-CN" sz="2000" dirty="0">
                <a:solidFill>
                  <a:schemeClr val="bg1"/>
                </a:solidFill>
              </a:rPr>
              <a:t>a </a:t>
            </a:r>
            <a:r>
              <a:rPr lang="en-US" altLang="zh-CN" sz="2000" dirty="0" err="1">
                <a:solidFill>
                  <a:schemeClr val="bg1"/>
                </a:solidFill>
              </a:rPr>
              <a:t>br</a:t>
            </a:r>
            <a:r>
              <a:rPr lang="en-US" altLang="zh-CN" sz="2000" dirty="0">
                <a:solidFill>
                  <a:schemeClr val="bg1"/>
                </a:solidFill>
              </a:rPr>
              <a:t> strong </a:t>
            </a:r>
            <a:r>
              <a:rPr lang="en-US" altLang="zh-CN" sz="2000" dirty="0" err="1">
                <a:solidFill>
                  <a:schemeClr val="bg1"/>
                </a:solidFill>
              </a:rPr>
              <a:t>em</a:t>
            </a:r>
            <a:r>
              <a:rPr lang="en-US" altLang="zh-CN" sz="2000" dirty="0">
                <a:solidFill>
                  <a:schemeClr val="bg1"/>
                </a:solidFill>
              </a:rPr>
              <a:t> span 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8"/>
            <a:ext cx="272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可变元素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811795" y="2057473"/>
            <a:ext cx="73272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需要</a:t>
            </a: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根据上下文关系确定该元素是块元素或者内联元素。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 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78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元素</a:t>
            </a:r>
            <a:r>
              <a:rPr lang="zh-CN" altLang="en-US" sz="2800" b="1" dirty="0">
                <a:solidFill>
                  <a:schemeClr val="bg1"/>
                </a:solidFill>
              </a:rPr>
              <a:t>类型的转换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646382" y="1819471"/>
            <a:ext cx="10998222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盒子模型可通过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display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属性来改变默认的显示类型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display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属性与属性值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(18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个属性值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)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属性值：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block/inline/inline-block/none/list-item/table-header-group/table-footer-group....</a:t>
            </a:r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ea"/>
              </a:rPr>
              <a:t>作用：该属性设置或检索对象元素应该生成的盒模型的类型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3780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元素</a:t>
            </a:r>
            <a:r>
              <a:rPr lang="zh-CN" altLang="en-US" sz="2800" b="1" dirty="0">
                <a:solidFill>
                  <a:schemeClr val="bg1"/>
                </a:solidFill>
              </a:rPr>
              <a:t>类型的转换 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778882" y="1495474"/>
            <a:ext cx="106342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各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属性值的作用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1)Block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块状显示：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使内联元素具备块属性标签的特性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2"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2)inline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内联显示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：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使行块属性标签具备内联元素的特性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Clr>
                <a:srgbClr val="F50A64"/>
              </a:buClr>
            </a:pP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3)Inline-block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行内块元素显示：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元素的内容以块状显示，并且与行内的其他元素显示在同一行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,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支持宽高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没有宽度的时候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内容撑开宽度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 marL="742950" lvl="2" indent="-285750">
              <a:lnSpc>
                <a:spcPct val="150000"/>
              </a:lnSpc>
              <a:buClr>
                <a:srgbClr val="F50A64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只有这一个元素类型支持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vertical-align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属性。（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img,input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）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4)none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此元素不会被显示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。</a:t>
            </a:r>
            <a:endParaRPr lang="zh-CN" altLang="en-US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5)list-item: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将元素转换成列表。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li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的默认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display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类型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当元素设置了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float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属性后，就相当于给该元素加了</a:t>
            </a:r>
            <a:r>
              <a:rPr lang="en-US" altLang="zh-CN" dirty="0" err="1" smtClean="0">
                <a:solidFill>
                  <a:schemeClr val="bg1"/>
                </a:solidFill>
                <a:latin typeface="+mn-ea"/>
              </a:rPr>
              <a:t>display:block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;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属性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且宽度为内容撑出来的宽度；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27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</a:rPr>
              <a:t>可</a:t>
            </a:r>
            <a:r>
              <a:rPr lang="zh-CN" altLang="en-US" sz="2800" b="1" dirty="0">
                <a:solidFill>
                  <a:schemeClr val="bg1"/>
                </a:solidFill>
              </a:rPr>
              <a:t>置换元素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646382" y="1587046"/>
            <a:ext cx="99659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2000" dirty="0">
                <a:solidFill>
                  <a:schemeClr val="bg1"/>
                </a:solidFill>
              </a:rPr>
              <a:t>, input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等内联元素，他们被称为可置换元素。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他们区别一般</a:t>
            </a:r>
            <a:r>
              <a:rPr lang="en-US" altLang="zh-CN" sz="2000" dirty="0" smtClean="0">
                <a:solidFill>
                  <a:schemeClr val="bg1"/>
                </a:solidFill>
              </a:rPr>
              <a:t>inline</a:t>
            </a:r>
            <a:r>
              <a:rPr lang="zh-CN" altLang="en-US" sz="2000" dirty="0" smtClean="0">
                <a:solidFill>
                  <a:schemeClr val="bg1"/>
                </a:solidFill>
              </a:rPr>
              <a:t>元素：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如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img|input|select|textarea|button|label</a:t>
            </a:r>
            <a:r>
              <a:rPr lang="zh-CN" altLang="en-US" sz="2000" dirty="0" smtClean="0">
                <a:solidFill>
                  <a:schemeClr val="bg1"/>
                </a:solidFill>
              </a:rPr>
              <a:t>等有内在尺寸且可以设置</a:t>
            </a:r>
            <a:r>
              <a:rPr lang="en-US" altLang="zh-CN" sz="2000" dirty="0" smtClean="0">
                <a:solidFill>
                  <a:schemeClr val="bg1"/>
                </a:solidFill>
              </a:rPr>
              <a:t>width/height</a:t>
            </a:r>
            <a:r>
              <a:rPr lang="zh-CN" altLang="en-US" sz="2000" dirty="0" smtClean="0">
                <a:solidFill>
                  <a:schemeClr val="bg1"/>
                </a:solidFill>
              </a:rPr>
              <a:t>属性的这类元素。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他们的性质同设置了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display:inline-block</a:t>
            </a:r>
            <a:r>
              <a:rPr lang="zh-CN" altLang="en-US" sz="2000" dirty="0" smtClean="0">
                <a:solidFill>
                  <a:schemeClr val="bg1"/>
                </a:solidFill>
              </a:rPr>
              <a:t>的元素一致。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被</a:t>
            </a:r>
            <a:r>
              <a:rPr lang="zh-CN" altLang="en-US" sz="2000" dirty="0" smtClean="0">
                <a:solidFill>
                  <a:schemeClr val="bg1"/>
                </a:solidFill>
              </a:rPr>
              <a:t>称为可置换元素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宽屏</PresentationFormat>
  <Paragraphs>94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Administrator</cp:lastModifiedBy>
  <cp:revision>82</cp:revision>
  <dcterms:created xsi:type="dcterms:W3CDTF">2015-08-05T01:47:00Z</dcterms:created>
  <dcterms:modified xsi:type="dcterms:W3CDTF">2018-05-25T14:57:08Z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