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cog8fRIahKQSmA10Cyu0Vmdu3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0"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251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73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79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2"/>
          <p:cNvSpPr>
            <a:spLocks noGrp="1"/>
          </p:cNvSpPr>
          <p:nvPr>
            <p:ph type="pic" idx="2"/>
          </p:nvPr>
        </p:nvSpPr>
        <p:spPr>
          <a:xfrm>
            <a:off x="5183188" y="987425"/>
            <a:ext cx="6172200" cy="4873625"/>
          </a:xfrm>
          <a:prstGeom prst="rect">
            <a:avLst/>
          </a:prstGeom>
          <a:noFill/>
          <a:ln>
            <a:noFill/>
          </a:ln>
        </p:spPr>
      </p:sp>
      <p:sp>
        <p:nvSpPr>
          <p:cNvPr id="76" name="Google Shape;76;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14"/>
          <p:cNvSpPr/>
          <p:nvPr/>
        </p:nvSpPr>
        <p:spPr>
          <a:xfrm>
            <a:off x="6120985" y="1529317"/>
            <a:ext cx="3799368" cy="3799366"/>
          </a:xfrm>
          <a:prstGeom prst="ellipse">
            <a:avLst/>
          </a:prstGeom>
          <a:noFill/>
          <a:ln w="12700" cap="flat" cmpd="sng">
            <a:solidFill>
              <a:schemeClr val="dk1">
                <a:alpha val="20000"/>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14"/>
          <p:cNvSpPr>
            <a:spLocks noGrp="1"/>
          </p:cNvSpPr>
          <p:nvPr>
            <p:ph type="pic" idx="2"/>
          </p:nvPr>
        </p:nvSpPr>
        <p:spPr>
          <a:xfrm>
            <a:off x="6831626" y="2251548"/>
            <a:ext cx="2354904" cy="2354904"/>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sp>
      <p:sp>
        <p:nvSpPr>
          <p:cNvPr id="23" name="Google Shape;23;p14"/>
          <p:cNvSpPr>
            <a:spLocks noGrp="1"/>
          </p:cNvSpPr>
          <p:nvPr>
            <p:ph type="pic" idx="3"/>
          </p:nvPr>
        </p:nvSpPr>
        <p:spPr>
          <a:xfrm>
            <a:off x="9167481" y="1784679"/>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sp>
      <p:sp>
        <p:nvSpPr>
          <p:cNvPr id="24" name="Google Shape;24;p14"/>
          <p:cNvSpPr>
            <a:spLocks noGrp="1"/>
          </p:cNvSpPr>
          <p:nvPr>
            <p:ph type="pic" idx="4"/>
          </p:nvPr>
        </p:nvSpPr>
        <p:spPr>
          <a:xfrm>
            <a:off x="9167481" y="3849521"/>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sp>
      <p:sp>
        <p:nvSpPr>
          <p:cNvPr id="25" name="Google Shape;25;p14"/>
          <p:cNvSpPr>
            <a:spLocks noGrp="1"/>
          </p:cNvSpPr>
          <p:nvPr>
            <p:ph type="pic" idx="5"/>
          </p:nvPr>
        </p:nvSpPr>
        <p:spPr>
          <a:xfrm>
            <a:off x="5543210" y="1784679"/>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sp>
      <p:sp>
        <p:nvSpPr>
          <p:cNvPr id="26" name="Google Shape;26;p14"/>
          <p:cNvSpPr>
            <a:spLocks noGrp="1"/>
          </p:cNvSpPr>
          <p:nvPr>
            <p:ph type="pic" idx="6"/>
          </p:nvPr>
        </p:nvSpPr>
        <p:spPr>
          <a:xfrm>
            <a:off x="5543210" y="3849521"/>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sp>
      <p:sp>
        <p:nvSpPr>
          <p:cNvPr id="27" name="Google Shape;27;p14"/>
          <p:cNvSpPr>
            <a:spLocks noGrp="1"/>
          </p:cNvSpPr>
          <p:nvPr>
            <p:ph type="pic" idx="7"/>
          </p:nvPr>
        </p:nvSpPr>
        <p:spPr>
          <a:xfrm>
            <a:off x="7345821" y="751358"/>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sp>
      <p:sp>
        <p:nvSpPr>
          <p:cNvPr id="28" name="Google Shape;28;p14"/>
          <p:cNvSpPr>
            <a:spLocks noGrp="1"/>
          </p:cNvSpPr>
          <p:nvPr>
            <p:ph type="pic" idx="8"/>
          </p:nvPr>
        </p:nvSpPr>
        <p:spPr>
          <a:xfrm>
            <a:off x="7345821" y="4756946"/>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ameprobyorion-service.azurewebsites.net/swagger-u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nameprobyorion-ui.azurewebsites.net/#/auth"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223101" y="101599"/>
            <a:ext cx="9144000" cy="1617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600"/>
              <a:buFont typeface="Calibri"/>
              <a:buNone/>
            </a:pPr>
            <a:r>
              <a:rPr lang="en-US" sz="3600" b="1">
                <a:solidFill>
                  <a:srgbClr val="FF0000"/>
                </a:solidFill>
              </a:rPr>
              <a:t>WFT Hackathon 2022</a:t>
            </a:r>
            <a:r>
              <a:rPr lang="en-US" sz="3600" b="1"/>
              <a:t/>
            </a:r>
            <a:br>
              <a:rPr lang="en-US" sz="3600" b="1"/>
            </a:br>
            <a:r>
              <a:rPr lang="en-US" sz="3600" b="1">
                <a:solidFill>
                  <a:schemeClr val="accent1"/>
                </a:solidFill>
              </a:rPr>
              <a:t>Name Pronunciation – Cloud API Solution</a:t>
            </a:r>
            <a:endParaRPr sz="3600" b="1">
              <a:solidFill>
                <a:schemeClr val="accent1"/>
              </a:solidFill>
            </a:endParaRPr>
          </a:p>
        </p:txBody>
      </p:sp>
      <p:sp>
        <p:nvSpPr>
          <p:cNvPr id="97" name="Google Shape;97;p1"/>
          <p:cNvSpPr txBox="1">
            <a:spLocks noGrp="1"/>
          </p:cNvSpPr>
          <p:nvPr>
            <p:ph type="subTitle" idx="1"/>
          </p:nvPr>
        </p:nvSpPr>
        <p:spPr>
          <a:xfrm>
            <a:off x="223101" y="2590752"/>
            <a:ext cx="9144000" cy="3454448"/>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0"/>
              </a:spcBef>
              <a:spcAft>
                <a:spcPts val="0"/>
              </a:spcAft>
              <a:buClr>
                <a:schemeClr val="dk1"/>
              </a:buClr>
              <a:buSzPct val="100000"/>
              <a:buNone/>
            </a:pPr>
            <a:r>
              <a:rPr lang="en-US" sz="9600"/>
              <a:t>Team Orion</a:t>
            </a:r>
            <a:endParaRPr/>
          </a:p>
          <a:p>
            <a:pPr marL="0" lvl="0" indent="0" algn="l" rtl="0">
              <a:lnSpc>
                <a:spcPct val="90000"/>
              </a:lnSpc>
              <a:spcBef>
                <a:spcPts val="1000"/>
              </a:spcBef>
              <a:spcAft>
                <a:spcPts val="0"/>
              </a:spcAft>
              <a:buClr>
                <a:schemeClr val="dk1"/>
              </a:buClr>
              <a:buSzPct val="100000"/>
              <a:buNone/>
            </a:pPr>
            <a:endParaRPr sz="9600"/>
          </a:p>
          <a:p>
            <a:pPr marL="571500" lvl="0" indent="-571500" algn="l" rtl="0">
              <a:lnSpc>
                <a:spcPct val="90000"/>
              </a:lnSpc>
              <a:spcBef>
                <a:spcPts val="1000"/>
              </a:spcBef>
              <a:spcAft>
                <a:spcPts val="0"/>
              </a:spcAft>
              <a:buClr>
                <a:schemeClr val="dk1"/>
              </a:buClr>
              <a:buSzPct val="100000"/>
              <a:buFont typeface="Arial"/>
              <a:buChar char="•"/>
            </a:pPr>
            <a:r>
              <a:rPr lang="en-US" sz="6400"/>
              <a:t>Akshay Agarwal</a:t>
            </a:r>
            <a:endParaRPr/>
          </a:p>
          <a:p>
            <a:pPr marL="571500" lvl="0" indent="-571500" algn="l" rtl="0">
              <a:lnSpc>
                <a:spcPct val="90000"/>
              </a:lnSpc>
              <a:spcBef>
                <a:spcPts val="1000"/>
              </a:spcBef>
              <a:spcAft>
                <a:spcPts val="0"/>
              </a:spcAft>
              <a:buClr>
                <a:schemeClr val="dk1"/>
              </a:buClr>
              <a:buSzPct val="100000"/>
              <a:buFont typeface="Arial"/>
              <a:buChar char="•"/>
            </a:pPr>
            <a:r>
              <a:rPr lang="en-US" sz="6400"/>
              <a:t>Rajesh Budithi</a:t>
            </a:r>
            <a:endParaRPr/>
          </a:p>
          <a:p>
            <a:pPr marL="571500" lvl="0" indent="-571500" algn="l" rtl="0">
              <a:lnSpc>
                <a:spcPct val="90000"/>
              </a:lnSpc>
              <a:spcBef>
                <a:spcPts val="1000"/>
              </a:spcBef>
              <a:spcAft>
                <a:spcPts val="0"/>
              </a:spcAft>
              <a:buClr>
                <a:schemeClr val="dk1"/>
              </a:buClr>
              <a:buSzPct val="100000"/>
              <a:buFont typeface="Arial"/>
              <a:buChar char="•"/>
            </a:pPr>
            <a:r>
              <a:rPr lang="en-US" sz="6400"/>
              <a:t>Srikanth Polisetty</a:t>
            </a:r>
            <a:endParaRPr/>
          </a:p>
          <a:p>
            <a:pPr marL="571500" lvl="0" indent="-571500" algn="l" rtl="0">
              <a:lnSpc>
                <a:spcPct val="90000"/>
              </a:lnSpc>
              <a:spcBef>
                <a:spcPts val="1000"/>
              </a:spcBef>
              <a:spcAft>
                <a:spcPts val="0"/>
              </a:spcAft>
              <a:buClr>
                <a:schemeClr val="dk1"/>
              </a:buClr>
              <a:buSzPct val="100000"/>
              <a:buFont typeface="Arial"/>
              <a:buChar char="•"/>
            </a:pPr>
            <a:r>
              <a:rPr lang="en-US" sz="6400"/>
              <a:t>Vasudha Karri</a:t>
            </a:r>
            <a:endParaRPr/>
          </a:p>
          <a:p>
            <a:pPr marL="571500" lvl="0" indent="-571500" algn="l" rtl="0">
              <a:lnSpc>
                <a:spcPct val="90000"/>
              </a:lnSpc>
              <a:spcBef>
                <a:spcPts val="1000"/>
              </a:spcBef>
              <a:spcAft>
                <a:spcPts val="0"/>
              </a:spcAft>
              <a:buClr>
                <a:schemeClr val="dk1"/>
              </a:buClr>
              <a:buSzPct val="100000"/>
              <a:buFont typeface="Arial"/>
              <a:buChar char="•"/>
            </a:pPr>
            <a:r>
              <a:rPr lang="en-US" sz="6400"/>
              <a:t>Biju Paulose</a:t>
            </a:r>
            <a:endParaRPr/>
          </a:p>
          <a:p>
            <a:pPr marL="571500" lvl="0" indent="-571500" algn="l" rtl="0">
              <a:lnSpc>
                <a:spcPct val="90000"/>
              </a:lnSpc>
              <a:spcBef>
                <a:spcPts val="1000"/>
              </a:spcBef>
              <a:spcAft>
                <a:spcPts val="0"/>
              </a:spcAft>
              <a:buClr>
                <a:schemeClr val="dk1"/>
              </a:buClr>
              <a:buSzPct val="100000"/>
              <a:buFont typeface="Arial"/>
              <a:buChar char="•"/>
            </a:pPr>
            <a:r>
              <a:rPr lang="en-US" sz="6400"/>
              <a:t>Mohammad Mastan Baig</a:t>
            </a:r>
            <a:endParaRPr/>
          </a:p>
          <a:p>
            <a:pPr marL="571500" lvl="0" indent="-514350" algn="l" rtl="0">
              <a:lnSpc>
                <a:spcPct val="90000"/>
              </a:lnSpc>
              <a:spcBef>
                <a:spcPts val="1000"/>
              </a:spcBef>
              <a:spcAft>
                <a:spcPts val="0"/>
              </a:spcAft>
              <a:buClr>
                <a:schemeClr val="dk1"/>
              </a:buClr>
              <a:buSzPct val="100000"/>
              <a:buFont typeface="Arial"/>
              <a:buNone/>
            </a:pPr>
            <a:endParaRPr sz="3600"/>
          </a:p>
          <a:p>
            <a:pPr marL="0" lvl="0" indent="0" algn="l" rtl="0">
              <a:lnSpc>
                <a:spcPct val="90000"/>
              </a:lnSpc>
              <a:spcBef>
                <a:spcPts val="1000"/>
              </a:spcBef>
              <a:spcAft>
                <a:spcPts val="0"/>
              </a:spcAft>
              <a:buClr>
                <a:schemeClr val="dk1"/>
              </a:buClr>
              <a:buSzPct val="100000"/>
              <a:buNone/>
            </a:pPr>
            <a:r>
              <a:rPr lang="en-US" sz="6400"/>
              <a:t>5/15/2022</a:t>
            </a:r>
            <a:endParaRPr sz="6400"/>
          </a:p>
        </p:txBody>
      </p:sp>
      <p:cxnSp>
        <p:nvCxnSpPr>
          <p:cNvPr id="98" name="Google Shape;98;p1"/>
          <p:cNvCxnSpPr/>
          <p:nvPr/>
        </p:nvCxnSpPr>
        <p:spPr>
          <a:xfrm>
            <a:off x="321733" y="2920999"/>
            <a:ext cx="1490134" cy="0"/>
          </a:xfrm>
          <a:prstGeom prst="straightConnector1">
            <a:avLst/>
          </a:prstGeom>
          <a:noFill/>
          <a:ln w="28575" cap="flat" cmpd="sng">
            <a:solidFill>
              <a:srgbClr val="FFC000"/>
            </a:solidFill>
            <a:prstDash val="solid"/>
            <a:miter lim="800000"/>
            <a:headEnd type="none" w="sm" len="sm"/>
            <a:tailEnd type="none" w="sm" len="sm"/>
          </a:ln>
        </p:spPr>
      </p:cxnSp>
      <p:pic>
        <p:nvPicPr>
          <p:cNvPr id="99" name="Google Shape;99;p1"/>
          <p:cNvPicPr preferRelativeResize="0"/>
          <p:nvPr/>
        </p:nvPicPr>
        <p:blipFill rotWithShape="1">
          <a:blip r:embed="rId3">
            <a:alphaModFix/>
          </a:blip>
          <a:srcRect/>
          <a:stretch/>
        </p:blipFill>
        <p:spPr>
          <a:xfrm>
            <a:off x="5645934" y="2243667"/>
            <a:ext cx="5807630" cy="32141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subTitle" idx="1"/>
          </p:nvPr>
        </p:nvSpPr>
        <p:spPr>
          <a:xfrm>
            <a:off x="468633" y="1032933"/>
            <a:ext cx="11410099" cy="348279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sz="2000" dirty="0"/>
              <a:t>Team Orion followed </a:t>
            </a:r>
            <a:r>
              <a:rPr lang="en-US" sz="2000" b="1" dirty="0"/>
              <a:t>agile scrum framework </a:t>
            </a:r>
            <a:r>
              <a:rPr lang="en-US" sz="2000" dirty="0"/>
              <a:t>for developing this solution. We have finalized the agile roles for each team member and the mix of diverse skills and experience helped us immensely to focus on different tasks. At a high level the process that we followed is listed below</a:t>
            </a:r>
          </a:p>
          <a:p>
            <a:pPr marL="0" lvl="0" indent="0" algn="l" rtl="0">
              <a:lnSpc>
                <a:spcPct val="90000"/>
              </a:lnSpc>
              <a:spcBef>
                <a:spcPts val="0"/>
              </a:spcBef>
              <a:spcAft>
                <a:spcPts val="0"/>
              </a:spcAft>
              <a:buClr>
                <a:schemeClr val="dk1"/>
              </a:buClr>
              <a:buSzPts val="2400"/>
              <a:buNone/>
            </a:pPr>
            <a:endParaRPr dirty="0"/>
          </a:p>
          <a:p>
            <a:pPr marL="800100" lvl="1" indent="-342900" algn="l" rtl="0">
              <a:lnSpc>
                <a:spcPct val="90000"/>
              </a:lnSpc>
              <a:spcBef>
                <a:spcPts val="500"/>
              </a:spcBef>
              <a:spcAft>
                <a:spcPts val="0"/>
              </a:spcAft>
              <a:buClr>
                <a:schemeClr val="dk1"/>
              </a:buClr>
              <a:buSzPts val="1800"/>
              <a:buFont typeface="Noto Sans Symbols"/>
              <a:buChar char="⮚"/>
            </a:pPr>
            <a:r>
              <a:rPr lang="en-US" dirty="0"/>
              <a:t>Finalized agile roles, initial meeting, common agreements </a:t>
            </a:r>
          </a:p>
          <a:p>
            <a:pPr marL="800100" lvl="1" indent="-342900" algn="l" rtl="0">
              <a:lnSpc>
                <a:spcPct val="90000"/>
              </a:lnSpc>
              <a:spcBef>
                <a:spcPts val="500"/>
              </a:spcBef>
              <a:spcAft>
                <a:spcPts val="0"/>
              </a:spcAft>
              <a:buClr>
                <a:schemeClr val="dk1"/>
              </a:buClr>
              <a:buSzPts val="1800"/>
              <a:buFont typeface="Noto Sans Symbols"/>
              <a:buChar char="⮚"/>
            </a:pPr>
            <a:r>
              <a:rPr lang="en-US" dirty="0"/>
              <a:t>Scrum Master- prepared a template for product backlog and burn down chart</a:t>
            </a:r>
          </a:p>
          <a:p>
            <a:pPr marL="800100" lvl="1" indent="-342900" algn="l" rtl="0">
              <a:lnSpc>
                <a:spcPct val="90000"/>
              </a:lnSpc>
              <a:spcBef>
                <a:spcPts val="500"/>
              </a:spcBef>
              <a:spcAft>
                <a:spcPts val="0"/>
              </a:spcAft>
              <a:buClr>
                <a:schemeClr val="dk1"/>
              </a:buClr>
              <a:buSzPts val="1800"/>
              <a:buFont typeface="Noto Sans Symbols"/>
              <a:buChar char="⮚"/>
            </a:pPr>
            <a:r>
              <a:rPr lang="en-US" dirty="0"/>
              <a:t>PO - has created 3 major epics for product capabilities. Prepared backlog with stories &amp; acceptance criteria. </a:t>
            </a:r>
          </a:p>
          <a:p>
            <a:pPr marL="800100" lvl="1" indent="-342900" algn="l" rtl="0">
              <a:lnSpc>
                <a:spcPct val="90000"/>
              </a:lnSpc>
              <a:spcBef>
                <a:spcPts val="500"/>
              </a:spcBef>
              <a:spcAft>
                <a:spcPts val="0"/>
              </a:spcAft>
              <a:buClr>
                <a:schemeClr val="dk1"/>
              </a:buClr>
              <a:buSzPts val="1800"/>
              <a:buFont typeface="Noto Sans Symbols"/>
              <a:buChar char="⮚"/>
            </a:pPr>
            <a:r>
              <a:rPr lang="en-US" dirty="0"/>
              <a:t>Scrum Team - Further break down of stories/tasks. Identified NFR stories </a:t>
            </a:r>
          </a:p>
          <a:p>
            <a:pPr marL="800100" lvl="1" indent="-342900" algn="l" rtl="0">
              <a:lnSpc>
                <a:spcPct val="90000"/>
              </a:lnSpc>
              <a:spcBef>
                <a:spcPts val="500"/>
              </a:spcBef>
              <a:spcAft>
                <a:spcPts val="0"/>
              </a:spcAft>
              <a:buClr>
                <a:schemeClr val="dk1"/>
              </a:buClr>
              <a:buSzPts val="1800"/>
              <a:buFont typeface="Noto Sans Symbols"/>
              <a:buChar char="⮚"/>
            </a:pPr>
            <a:r>
              <a:rPr lang="en-US" dirty="0"/>
              <a:t>Scrum Team - Planned 3 Sprints (two sprints with 2 days, and 3rd Sprint on 5th day)</a:t>
            </a:r>
          </a:p>
          <a:p>
            <a:pPr marL="800100" lvl="1" indent="-342900" algn="l" rtl="0">
              <a:lnSpc>
                <a:spcPct val="90000"/>
              </a:lnSpc>
              <a:spcBef>
                <a:spcPts val="500"/>
              </a:spcBef>
              <a:spcAft>
                <a:spcPts val="0"/>
              </a:spcAft>
              <a:buClr>
                <a:schemeClr val="dk1"/>
              </a:buClr>
              <a:buSzPts val="1800"/>
              <a:buFont typeface="Noto Sans Symbols"/>
              <a:buChar char="⮚"/>
            </a:pPr>
            <a:r>
              <a:rPr lang="en-US" dirty="0"/>
              <a:t>Stand up meetings 2 times a day. Team collaboration on Zoom meetings</a:t>
            </a:r>
            <a:endParaRPr lang="en-US" b="1" dirty="0"/>
          </a:p>
        </p:txBody>
      </p:sp>
      <p:sp>
        <p:nvSpPr>
          <p:cNvPr id="154" name="Google Shape;154;p9"/>
          <p:cNvSpPr txBox="1"/>
          <p:nvPr/>
        </p:nvSpPr>
        <p:spPr>
          <a:xfrm>
            <a:off x="406400" y="328452"/>
            <a:ext cx="3745410" cy="529678"/>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dirty="0">
                <a:solidFill>
                  <a:srgbClr val="FF0000"/>
                </a:solidFill>
                <a:latin typeface="Arial"/>
                <a:ea typeface="Arial"/>
                <a:cs typeface="Arial"/>
                <a:sym typeface="Arial"/>
              </a:rPr>
              <a:t>Our Process</a:t>
            </a:r>
            <a:endParaRPr sz="2800" b="0" i="0" u="none" strike="noStrike" cap="none" dirty="0">
              <a:solidFill>
                <a:srgbClr val="FF0000"/>
              </a:solidFill>
              <a:latin typeface="Arial"/>
              <a:ea typeface="Arial"/>
              <a:cs typeface="Arial"/>
              <a:sym typeface="Arial"/>
            </a:endParaRPr>
          </a:p>
        </p:txBody>
      </p:sp>
      <p:sp>
        <p:nvSpPr>
          <p:cNvPr id="2" name="Flowchart: Multidocument 1">
            <a:extLst>
              <a:ext uri="{FF2B5EF4-FFF2-40B4-BE49-F238E27FC236}">
                <a16:creationId xmlns:a16="http://schemas.microsoft.com/office/drawing/2014/main" id="{FDD8ABC3-9A29-4052-4469-2A3CC22FE17F}"/>
              </a:ext>
            </a:extLst>
          </p:cNvPr>
          <p:cNvSpPr/>
          <p:nvPr/>
        </p:nvSpPr>
        <p:spPr>
          <a:xfrm>
            <a:off x="541069" y="5199756"/>
            <a:ext cx="1001788" cy="1214389"/>
          </a:xfrm>
          <a:prstGeom prst="flowChartMultidocumen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CABE843-6EA2-6B20-8E8A-5AB1CBB15BDC}"/>
              </a:ext>
            </a:extLst>
          </p:cNvPr>
          <p:cNvSpPr txBox="1"/>
          <p:nvPr/>
        </p:nvSpPr>
        <p:spPr>
          <a:xfrm>
            <a:off x="440495" y="4804973"/>
            <a:ext cx="1489510" cy="307777"/>
          </a:xfrm>
          <a:prstGeom prst="rect">
            <a:avLst/>
          </a:prstGeom>
          <a:noFill/>
        </p:spPr>
        <p:txBody>
          <a:bodyPr wrap="none" rtlCol="0">
            <a:spAutoFit/>
          </a:bodyPr>
          <a:lstStyle/>
          <a:p>
            <a:r>
              <a:rPr lang="en-IN" dirty="0"/>
              <a:t>Product Backlog</a:t>
            </a:r>
          </a:p>
        </p:txBody>
      </p:sp>
      <p:cxnSp>
        <p:nvCxnSpPr>
          <p:cNvPr id="5" name="Straight Connector 4">
            <a:extLst>
              <a:ext uri="{FF2B5EF4-FFF2-40B4-BE49-F238E27FC236}">
                <a16:creationId xmlns:a16="http://schemas.microsoft.com/office/drawing/2014/main" id="{F7110940-42A8-9507-171D-DF3ADB561556}"/>
              </a:ext>
            </a:extLst>
          </p:cNvPr>
          <p:cNvCxnSpPr/>
          <p:nvPr/>
        </p:nvCxnSpPr>
        <p:spPr>
          <a:xfrm>
            <a:off x="4389117" y="4958861"/>
            <a:ext cx="0" cy="1676140"/>
          </a:xfrm>
          <a:prstGeom prst="line">
            <a:avLst/>
          </a:prstGeom>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2AD9A61E-CB6B-64D7-A2C1-5E0A9BBD5568}"/>
              </a:ext>
            </a:extLst>
          </p:cNvPr>
          <p:cNvSpPr/>
          <p:nvPr/>
        </p:nvSpPr>
        <p:spPr>
          <a:xfrm>
            <a:off x="2779801" y="4764484"/>
            <a:ext cx="516270" cy="485336"/>
          </a:xfrm>
          <a:prstGeom prst="flowChartMultidocumen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DE1EC6C-9C63-E98C-F189-AEB931154198}"/>
              </a:ext>
            </a:extLst>
          </p:cNvPr>
          <p:cNvSpPr txBox="1"/>
          <p:nvPr/>
        </p:nvSpPr>
        <p:spPr>
          <a:xfrm>
            <a:off x="3478825" y="4745542"/>
            <a:ext cx="910827" cy="523220"/>
          </a:xfrm>
          <a:prstGeom prst="rect">
            <a:avLst/>
          </a:prstGeom>
          <a:noFill/>
        </p:spPr>
        <p:txBody>
          <a:bodyPr wrap="none" rtlCol="0">
            <a:spAutoFit/>
          </a:bodyPr>
          <a:lstStyle/>
          <a:p>
            <a:r>
              <a:rPr lang="en-IN" dirty="0"/>
              <a:t>Sprint - 1</a:t>
            </a:r>
          </a:p>
          <a:p>
            <a:r>
              <a:rPr lang="en-IN" dirty="0"/>
              <a:t>Day 1 - 2</a:t>
            </a:r>
          </a:p>
        </p:txBody>
      </p:sp>
      <p:sp>
        <p:nvSpPr>
          <p:cNvPr id="11" name="TextBox 10">
            <a:extLst>
              <a:ext uri="{FF2B5EF4-FFF2-40B4-BE49-F238E27FC236}">
                <a16:creationId xmlns:a16="http://schemas.microsoft.com/office/drawing/2014/main" id="{AD403B23-8684-00A4-B7FF-223F64B2F6D5}"/>
              </a:ext>
            </a:extLst>
          </p:cNvPr>
          <p:cNvSpPr txBox="1"/>
          <p:nvPr/>
        </p:nvSpPr>
        <p:spPr>
          <a:xfrm>
            <a:off x="6236470" y="4710784"/>
            <a:ext cx="910827" cy="523220"/>
          </a:xfrm>
          <a:prstGeom prst="rect">
            <a:avLst/>
          </a:prstGeom>
          <a:noFill/>
        </p:spPr>
        <p:txBody>
          <a:bodyPr wrap="none" rtlCol="0">
            <a:spAutoFit/>
          </a:bodyPr>
          <a:lstStyle/>
          <a:p>
            <a:r>
              <a:rPr lang="en-IN" dirty="0"/>
              <a:t>Sprint - 2</a:t>
            </a:r>
          </a:p>
          <a:p>
            <a:r>
              <a:rPr lang="en-IN" dirty="0"/>
              <a:t>Day 3 - 4</a:t>
            </a:r>
          </a:p>
        </p:txBody>
      </p:sp>
      <p:sp>
        <p:nvSpPr>
          <p:cNvPr id="12" name="TextBox 11">
            <a:extLst>
              <a:ext uri="{FF2B5EF4-FFF2-40B4-BE49-F238E27FC236}">
                <a16:creationId xmlns:a16="http://schemas.microsoft.com/office/drawing/2014/main" id="{14BD6AB4-6ACB-4E49-FCC8-982A18A6CC20}"/>
              </a:ext>
            </a:extLst>
          </p:cNvPr>
          <p:cNvSpPr txBox="1"/>
          <p:nvPr/>
        </p:nvSpPr>
        <p:spPr>
          <a:xfrm>
            <a:off x="8642580" y="4697251"/>
            <a:ext cx="910827" cy="523220"/>
          </a:xfrm>
          <a:prstGeom prst="rect">
            <a:avLst/>
          </a:prstGeom>
          <a:noFill/>
        </p:spPr>
        <p:txBody>
          <a:bodyPr wrap="none" rtlCol="0">
            <a:spAutoFit/>
          </a:bodyPr>
          <a:lstStyle/>
          <a:p>
            <a:r>
              <a:rPr lang="en-IN" dirty="0"/>
              <a:t>Sprint - 3</a:t>
            </a:r>
          </a:p>
          <a:p>
            <a:r>
              <a:rPr lang="en-IN" dirty="0"/>
              <a:t>Day 5</a:t>
            </a:r>
          </a:p>
        </p:txBody>
      </p:sp>
      <p:sp>
        <p:nvSpPr>
          <p:cNvPr id="13" name="Flowchart: Multidocument 12">
            <a:extLst>
              <a:ext uri="{FF2B5EF4-FFF2-40B4-BE49-F238E27FC236}">
                <a16:creationId xmlns:a16="http://schemas.microsoft.com/office/drawing/2014/main" id="{4591298D-7610-A2AB-2A77-A0E4A4A61DEC}"/>
              </a:ext>
            </a:extLst>
          </p:cNvPr>
          <p:cNvSpPr/>
          <p:nvPr/>
        </p:nvSpPr>
        <p:spPr>
          <a:xfrm>
            <a:off x="5387139" y="4748668"/>
            <a:ext cx="516270" cy="485336"/>
          </a:xfrm>
          <a:prstGeom prst="flowChartMultidocumen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87F1E05-16C7-D13D-DF7A-FAA558FB6094}"/>
              </a:ext>
            </a:extLst>
          </p:cNvPr>
          <p:cNvSpPr txBox="1"/>
          <p:nvPr/>
        </p:nvSpPr>
        <p:spPr>
          <a:xfrm>
            <a:off x="2036352" y="5563457"/>
            <a:ext cx="2206053" cy="861774"/>
          </a:xfrm>
          <a:prstGeom prst="rect">
            <a:avLst/>
          </a:prstGeom>
          <a:noFill/>
        </p:spPr>
        <p:txBody>
          <a:bodyPr wrap="none" rtlCol="0">
            <a:spAutoFit/>
          </a:bodyPr>
          <a:lstStyle/>
          <a:p>
            <a:r>
              <a:rPr lang="en-IN" sz="1000" dirty="0"/>
              <a:t>- Standard Pronunciation API</a:t>
            </a:r>
          </a:p>
          <a:p>
            <a:r>
              <a:rPr lang="en-IN" sz="1000" dirty="0"/>
              <a:t>- Record Custom Pronunciation API</a:t>
            </a:r>
          </a:p>
          <a:p>
            <a:r>
              <a:rPr lang="en-IN" sz="1000" dirty="0"/>
              <a:t>- UI Login </a:t>
            </a:r>
          </a:p>
          <a:p>
            <a:r>
              <a:rPr lang="en-IN" sz="1000" dirty="0"/>
              <a:t>- UI Employee Search</a:t>
            </a:r>
          </a:p>
          <a:p>
            <a:r>
              <a:rPr lang="en-IN" sz="1000" dirty="0"/>
              <a:t>- Azure Deployments and Testing</a:t>
            </a:r>
          </a:p>
        </p:txBody>
      </p:sp>
      <p:sp>
        <p:nvSpPr>
          <p:cNvPr id="15" name="TextBox 14">
            <a:extLst>
              <a:ext uri="{FF2B5EF4-FFF2-40B4-BE49-F238E27FC236}">
                <a16:creationId xmlns:a16="http://schemas.microsoft.com/office/drawing/2014/main" id="{07D98699-B5DA-8C88-F5E3-4E9E48098F8D}"/>
              </a:ext>
            </a:extLst>
          </p:cNvPr>
          <p:cNvSpPr txBox="1"/>
          <p:nvPr/>
        </p:nvSpPr>
        <p:spPr>
          <a:xfrm>
            <a:off x="4779584" y="5552371"/>
            <a:ext cx="2077813" cy="861774"/>
          </a:xfrm>
          <a:prstGeom prst="rect">
            <a:avLst/>
          </a:prstGeom>
          <a:noFill/>
        </p:spPr>
        <p:txBody>
          <a:bodyPr wrap="none" rtlCol="0">
            <a:spAutoFit/>
          </a:bodyPr>
          <a:lstStyle/>
          <a:p>
            <a:r>
              <a:rPr lang="en-IN" sz="1000" dirty="0"/>
              <a:t>- Audio to Phonetics</a:t>
            </a:r>
          </a:p>
          <a:p>
            <a:r>
              <a:rPr lang="en-IN" sz="1000" dirty="0"/>
              <a:t>- UI Play and Recording</a:t>
            </a:r>
          </a:p>
          <a:p>
            <a:r>
              <a:rPr lang="en-IN" sz="1000" dirty="0"/>
              <a:t>- UI Approval Workflow </a:t>
            </a:r>
          </a:p>
          <a:p>
            <a:r>
              <a:rPr lang="en-IN" sz="1000" dirty="0"/>
              <a:t>- NFRs &amp; Code Coverage</a:t>
            </a:r>
          </a:p>
          <a:p>
            <a:r>
              <a:rPr lang="en-IN" sz="1000" dirty="0"/>
              <a:t>- Azure Deployments and Testing</a:t>
            </a:r>
          </a:p>
        </p:txBody>
      </p:sp>
      <p:sp>
        <p:nvSpPr>
          <p:cNvPr id="16" name="TextBox 15">
            <a:extLst>
              <a:ext uri="{FF2B5EF4-FFF2-40B4-BE49-F238E27FC236}">
                <a16:creationId xmlns:a16="http://schemas.microsoft.com/office/drawing/2014/main" id="{8C91E45B-B374-965D-3E12-F948113C6CAA}"/>
              </a:ext>
            </a:extLst>
          </p:cNvPr>
          <p:cNvSpPr txBox="1"/>
          <p:nvPr/>
        </p:nvSpPr>
        <p:spPr>
          <a:xfrm>
            <a:off x="7944815" y="5552371"/>
            <a:ext cx="2077813" cy="861774"/>
          </a:xfrm>
          <a:prstGeom prst="rect">
            <a:avLst/>
          </a:prstGeom>
          <a:noFill/>
        </p:spPr>
        <p:txBody>
          <a:bodyPr wrap="none" rtlCol="0">
            <a:spAutoFit/>
          </a:bodyPr>
          <a:lstStyle/>
          <a:p>
            <a:r>
              <a:rPr lang="en-IN" sz="1000" dirty="0"/>
              <a:t>- Phonetics integration</a:t>
            </a:r>
          </a:p>
          <a:p>
            <a:r>
              <a:rPr lang="en-IN" sz="1000" dirty="0"/>
              <a:t>- UI Play and Recording</a:t>
            </a:r>
          </a:p>
          <a:p>
            <a:r>
              <a:rPr lang="en-IN" sz="1000" dirty="0"/>
              <a:t>- NFRs &amp; Code Coverage</a:t>
            </a:r>
          </a:p>
          <a:p>
            <a:r>
              <a:rPr lang="en-IN" sz="1000" dirty="0"/>
              <a:t>- Azure Deployments and Testing</a:t>
            </a:r>
          </a:p>
          <a:p>
            <a:r>
              <a:rPr lang="en-IN" sz="1000" dirty="0"/>
              <a:t>- Playbook and artifacts</a:t>
            </a:r>
          </a:p>
        </p:txBody>
      </p:sp>
      <p:sp>
        <p:nvSpPr>
          <p:cNvPr id="7" name="Arrow: Right 6">
            <a:extLst>
              <a:ext uri="{FF2B5EF4-FFF2-40B4-BE49-F238E27FC236}">
                <a16:creationId xmlns:a16="http://schemas.microsoft.com/office/drawing/2014/main" id="{42877FF0-C701-E4CE-C463-E4414F87C3BC}"/>
              </a:ext>
            </a:extLst>
          </p:cNvPr>
          <p:cNvSpPr/>
          <p:nvPr/>
        </p:nvSpPr>
        <p:spPr>
          <a:xfrm>
            <a:off x="4242405" y="5602508"/>
            <a:ext cx="306022" cy="254162"/>
          </a:xfrm>
          <a:prstGeom prst="rightArrow">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54734B9C-461D-567C-9734-3FC4BA5C279B}"/>
              </a:ext>
            </a:extLst>
          </p:cNvPr>
          <p:cNvCxnSpPr/>
          <p:nvPr/>
        </p:nvCxnSpPr>
        <p:spPr>
          <a:xfrm>
            <a:off x="7405635" y="4986997"/>
            <a:ext cx="0" cy="1676140"/>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row: Right 18">
            <a:extLst>
              <a:ext uri="{FF2B5EF4-FFF2-40B4-BE49-F238E27FC236}">
                <a16:creationId xmlns:a16="http://schemas.microsoft.com/office/drawing/2014/main" id="{CE9FC4C7-0213-9972-3A38-2649BD7171A2}"/>
              </a:ext>
            </a:extLst>
          </p:cNvPr>
          <p:cNvSpPr/>
          <p:nvPr/>
        </p:nvSpPr>
        <p:spPr>
          <a:xfrm>
            <a:off x="7258923" y="5630644"/>
            <a:ext cx="306022" cy="254162"/>
          </a:xfrm>
          <a:prstGeom prst="rightArrow">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A40873C5-B942-47E7-A320-7C52A2656E68}"/>
              </a:ext>
            </a:extLst>
          </p:cNvPr>
          <p:cNvSpPr/>
          <p:nvPr/>
        </p:nvSpPr>
        <p:spPr>
          <a:xfrm>
            <a:off x="10022628" y="5563457"/>
            <a:ext cx="306022" cy="254162"/>
          </a:xfrm>
          <a:prstGeom prst="rightArrow">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87802604-AF04-0FEC-99AA-286EBCBB979F}"/>
              </a:ext>
            </a:extLst>
          </p:cNvPr>
          <p:cNvSpPr txBox="1"/>
          <p:nvPr/>
        </p:nvSpPr>
        <p:spPr>
          <a:xfrm>
            <a:off x="10421619" y="5536649"/>
            <a:ext cx="1818126" cy="307777"/>
          </a:xfrm>
          <a:prstGeom prst="rect">
            <a:avLst/>
          </a:prstGeom>
          <a:noFill/>
        </p:spPr>
        <p:txBody>
          <a:bodyPr wrap="none" rtlCol="0">
            <a:spAutoFit/>
          </a:bodyPr>
          <a:lstStyle/>
          <a:p>
            <a:r>
              <a:rPr lang="en-IN" dirty="0"/>
              <a:t>Release/Submission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p:nvPr/>
        </p:nvSpPr>
        <p:spPr>
          <a:xfrm>
            <a:off x="461433" y="109031"/>
            <a:ext cx="10828867" cy="1408963"/>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a:solidFill>
                  <a:srgbClr val="FF0000"/>
                </a:solidFill>
                <a:latin typeface="Arial"/>
                <a:ea typeface="Arial"/>
                <a:cs typeface="Arial"/>
                <a:sym typeface="Arial"/>
              </a:rPr>
              <a:t>Documentation</a:t>
            </a:r>
            <a:endParaRPr sz="2800" b="0" i="0" u="none" strike="noStrike" cap="none">
              <a:solidFill>
                <a:srgbClr val="FF0000"/>
              </a:solidFill>
              <a:latin typeface="Arial"/>
              <a:ea typeface="Arial"/>
              <a:cs typeface="Arial"/>
              <a:sym typeface="Arial"/>
            </a:endParaRPr>
          </a:p>
        </p:txBody>
      </p:sp>
      <p:sp>
        <p:nvSpPr>
          <p:cNvPr id="160" name="Google Shape;160;p10"/>
          <p:cNvSpPr txBox="1">
            <a:spLocks noGrp="1"/>
          </p:cNvSpPr>
          <p:nvPr>
            <p:ph type="subTitle" idx="1"/>
          </p:nvPr>
        </p:nvSpPr>
        <p:spPr>
          <a:xfrm>
            <a:off x="461433" y="1087438"/>
            <a:ext cx="11315700" cy="165576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API Swagger Documentation: </a:t>
            </a:r>
            <a:r>
              <a:rPr lang="en-US" u="sng">
                <a:solidFill>
                  <a:schemeClr val="hlink"/>
                </a:solidFill>
                <a:hlinkClick r:id="rId3"/>
              </a:rPr>
              <a:t>https://nameprobyorion-service.azurewebsites.net/swagger-ui/#/</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User Interface: </a:t>
            </a:r>
            <a:r>
              <a:rPr lang="en-US" u="sng">
                <a:solidFill>
                  <a:schemeClr val="hlink"/>
                </a:solidFill>
                <a:hlinkClick r:id="rId4"/>
              </a:rPr>
              <a:t>https://nameprobyorion-ui.azurewebsites.net/#/auth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subTitle" idx="1"/>
          </p:nvPr>
        </p:nvSpPr>
        <p:spPr>
          <a:xfrm>
            <a:off x="510967" y="748345"/>
            <a:ext cx="11410099" cy="2133054"/>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ts val="2400"/>
              <a:buNone/>
            </a:pPr>
            <a:r>
              <a:rPr lang="en-US" dirty="0"/>
              <a:t>We developed an</a:t>
            </a:r>
            <a:r>
              <a:rPr lang="en-US" b="1" dirty="0"/>
              <a:t> Angular Web application </a:t>
            </a:r>
            <a:r>
              <a:rPr lang="en-US" dirty="0"/>
              <a:t>that allows internal users (Wells Fargo Employees) to search other employees and play the standard or custom recorded pronunciation from the employee profiles. This will be on </a:t>
            </a:r>
            <a:r>
              <a:rPr lang="en-US" b="1" dirty="0" err="1"/>
              <a:t>Teamworks</a:t>
            </a:r>
            <a:r>
              <a:rPr lang="en-US" b="1" dirty="0"/>
              <a:t> </a:t>
            </a:r>
            <a:r>
              <a:rPr lang="en-US" dirty="0"/>
              <a:t>or</a:t>
            </a:r>
            <a:r>
              <a:rPr lang="en-US" b="1" dirty="0"/>
              <a:t> Workday </a:t>
            </a:r>
            <a:r>
              <a:rPr lang="en-US" dirty="0"/>
              <a:t>once API is integrated on these tools. We also have capability for each employee to record their </a:t>
            </a:r>
            <a:r>
              <a:rPr lang="en-US" b="1" dirty="0"/>
              <a:t>preferred pronunciation </a:t>
            </a:r>
            <a:r>
              <a:rPr lang="en-US" dirty="0"/>
              <a:t>and an </a:t>
            </a:r>
            <a:r>
              <a:rPr lang="en-US" b="1" dirty="0"/>
              <a:t>approval workflow </a:t>
            </a:r>
            <a:r>
              <a:rPr lang="en-US" dirty="0"/>
              <a:t>for admin before those are published for other users</a:t>
            </a:r>
            <a:endParaRPr dirty="0"/>
          </a:p>
          <a:p>
            <a:pPr marL="0" lvl="0" indent="0" algn="l" rtl="0">
              <a:lnSpc>
                <a:spcPct val="90000"/>
              </a:lnSpc>
              <a:spcBef>
                <a:spcPts val="1000"/>
              </a:spcBef>
              <a:spcAft>
                <a:spcPts val="0"/>
              </a:spcAft>
              <a:buClr>
                <a:schemeClr val="dk1"/>
              </a:buClr>
              <a:buSzPts val="2400"/>
              <a:buNone/>
            </a:pPr>
            <a:r>
              <a:rPr lang="en-US" dirty="0"/>
              <a:t>						</a:t>
            </a:r>
            <a:endParaRPr sz="6400" dirty="0"/>
          </a:p>
        </p:txBody>
      </p:sp>
      <p:sp>
        <p:nvSpPr>
          <p:cNvPr id="166" name="Google Shape;166;p11"/>
          <p:cNvSpPr txBox="1"/>
          <p:nvPr/>
        </p:nvSpPr>
        <p:spPr>
          <a:xfrm>
            <a:off x="510967" y="192538"/>
            <a:ext cx="6642399" cy="535596"/>
          </a:xfrm>
          <a:prstGeom prst="rect">
            <a:avLst/>
          </a:prstGeom>
          <a:noFill/>
          <a:ln>
            <a:noFill/>
          </a:ln>
        </p:spPr>
        <p:txBody>
          <a:bodyPr spcFirstLastPara="1" wrap="square" lIns="91425" tIns="45700" rIns="91425" bIns="45700" anchor="t" anchorCtr="0">
            <a:normAutofit lnSpcReduction="10000"/>
          </a:bodyPr>
          <a:lstStyle/>
          <a:p>
            <a:pPr marL="0" marR="0" lvl="0" indent="0" rtl="0">
              <a:lnSpc>
                <a:spcPct val="110000"/>
              </a:lnSpc>
              <a:spcBef>
                <a:spcPts val="0"/>
              </a:spcBef>
              <a:spcAft>
                <a:spcPts val="0"/>
              </a:spcAft>
              <a:buClr>
                <a:srgbClr val="FF0000"/>
              </a:buClr>
              <a:buSzPts val="2800"/>
              <a:buFont typeface="Arial"/>
              <a:buNone/>
            </a:pPr>
            <a:r>
              <a:rPr lang="en-US" sz="2800" b="0" i="0" u="none" strike="noStrike" cap="none">
                <a:solidFill>
                  <a:srgbClr val="FF0000"/>
                </a:solidFill>
                <a:latin typeface="Arial"/>
                <a:ea typeface="Arial"/>
                <a:cs typeface="Arial"/>
                <a:sym typeface="Arial"/>
              </a:rPr>
              <a:t>Name Pronunciation – User Experience</a:t>
            </a:r>
            <a:endParaRPr sz="2800" b="0" i="0" u="none" strike="noStrike" cap="none">
              <a:solidFill>
                <a:srgbClr val="FF0000"/>
              </a:solidFill>
              <a:latin typeface="Arial"/>
              <a:ea typeface="Arial"/>
              <a:cs typeface="Arial"/>
              <a:sym typeface="Arial"/>
            </a:endParaRPr>
          </a:p>
        </p:txBody>
      </p:sp>
      <p:pic>
        <p:nvPicPr>
          <p:cNvPr id="167" name="Google Shape;167;p11" descr="Graphical user interface, website&#10;&#10;Description automatically generated"/>
          <p:cNvPicPr preferRelativeResize="0"/>
          <p:nvPr/>
        </p:nvPicPr>
        <p:blipFill rotWithShape="1">
          <a:blip r:embed="rId3">
            <a:alphaModFix/>
          </a:blip>
          <a:srcRect/>
          <a:stretch/>
        </p:blipFill>
        <p:spPr>
          <a:xfrm>
            <a:off x="739479" y="3081866"/>
            <a:ext cx="5018404" cy="3230456"/>
          </a:xfrm>
          <a:prstGeom prst="rect">
            <a:avLst/>
          </a:prstGeom>
          <a:noFill/>
          <a:ln w="9525" cap="flat" cmpd="sng">
            <a:solidFill>
              <a:schemeClr val="dk1"/>
            </a:solidFill>
            <a:prstDash val="solid"/>
            <a:round/>
            <a:headEnd type="none" w="sm" len="sm"/>
            <a:tailEnd type="none" w="sm" len="sm"/>
          </a:ln>
        </p:spPr>
      </p:pic>
      <p:pic>
        <p:nvPicPr>
          <p:cNvPr id="168" name="Google Shape;168;p11" descr="Graphical user interface, application&#10;&#10;Description automatically generated"/>
          <p:cNvPicPr preferRelativeResize="0"/>
          <p:nvPr/>
        </p:nvPicPr>
        <p:blipFill rotWithShape="1">
          <a:blip r:embed="rId4">
            <a:alphaModFix/>
          </a:blip>
          <a:srcRect/>
          <a:stretch/>
        </p:blipFill>
        <p:spPr>
          <a:xfrm>
            <a:off x="6460067" y="3081866"/>
            <a:ext cx="4990887" cy="323045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p:nvPr/>
        </p:nvSpPr>
        <p:spPr>
          <a:xfrm>
            <a:off x="461433" y="320047"/>
            <a:ext cx="10828867" cy="594354"/>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dirty="0">
                <a:solidFill>
                  <a:srgbClr val="FF0000"/>
                </a:solidFill>
                <a:latin typeface="Arial"/>
                <a:ea typeface="Arial"/>
                <a:cs typeface="Arial"/>
                <a:sym typeface="Arial"/>
              </a:rPr>
              <a:t>Future Enhancements</a:t>
            </a:r>
            <a:endParaRPr sz="2800" b="0" i="0" u="none" strike="noStrike" cap="none" dirty="0">
              <a:solidFill>
                <a:srgbClr val="FF0000"/>
              </a:solidFill>
              <a:latin typeface="Arial"/>
              <a:ea typeface="Arial"/>
              <a:cs typeface="Arial"/>
              <a:sym typeface="Arial"/>
            </a:endParaRPr>
          </a:p>
        </p:txBody>
      </p:sp>
      <p:sp>
        <p:nvSpPr>
          <p:cNvPr id="160" name="Google Shape;160;p10"/>
          <p:cNvSpPr txBox="1">
            <a:spLocks noGrp="1"/>
          </p:cNvSpPr>
          <p:nvPr>
            <p:ph type="subTitle" idx="1"/>
          </p:nvPr>
        </p:nvSpPr>
        <p:spPr>
          <a:xfrm>
            <a:off x="461433" y="1087438"/>
            <a:ext cx="11315700" cy="1655762"/>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dirty="0"/>
              <a:t>Outlook Plug-in</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dirty="0"/>
              <a:t>Microsoft Teams integration</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dirty="0"/>
              <a:t>Workday Integration</a:t>
            </a:r>
          </a:p>
          <a:p>
            <a:pPr marL="342900" lvl="0" indent="-342900" algn="l" rtl="0">
              <a:lnSpc>
                <a:spcPct val="90000"/>
              </a:lnSpc>
              <a:spcBef>
                <a:spcPts val="0"/>
              </a:spcBef>
              <a:spcAft>
                <a:spcPts val="0"/>
              </a:spcAft>
              <a:buClr>
                <a:schemeClr val="dk1"/>
              </a:buClr>
              <a:buSzPts val="2400"/>
              <a:buFont typeface="Arial" panose="020B0604020202020204" pitchFamily="34" charset="0"/>
              <a:buChar char="•"/>
            </a:pPr>
            <a:r>
              <a:rPr lang="en-IN" dirty="0"/>
              <a:t>Recorded voice data - Storage optimization</a:t>
            </a:r>
            <a:endParaRPr dirty="0"/>
          </a:p>
        </p:txBody>
      </p:sp>
    </p:spTree>
    <p:extLst>
      <p:ext uri="{BB962C8B-B14F-4D97-AF65-F5344CB8AC3E}">
        <p14:creationId xmlns:p14="http://schemas.microsoft.com/office/powerpoint/2010/main" val="66175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p:nvPr/>
        </p:nvSpPr>
        <p:spPr>
          <a:xfrm>
            <a:off x="4583267" y="2834646"/>
            <a:ext cx="3913619" cy="594354"/>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dirty="0">
                <a:solidFill>
                  <a:srgbClr val="FF0000"/>
                </a:solidFill>
                <a:latin typeface="Arial"/>
                <a:ea typeface="Arial"/>
                <a:cs typeface="Arial"/>
                <a:sym typeface="Arial"/>
              </a:rPr>
              <a:t>Thank You</a:t>
            </a:r>
            <a:endParaRPr sz="2800" b="0"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115099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subTitle" idx="1"/>
          </p:nvPr>
        </p:nvSpPr>
        <p:spPr>
          <a:xfrm>
            <a:off x="468634" y="1261485"/>
            <a:ext cx="9144000" cy="5096981"/>
          </a:xfrm>
          <a:prstGeom prst="rect">
            <a:avLst/>
          </a:prstGeom>
          <a:noFill/>
          <a:ln>
            <a:noFill/>
          </a:ln>
        </p:spPr>
        <p:txBody>
          <a:bodyPr spcFirstLastPara="1" wrap="square" lIns="91425" tIns="45700" rIns="91425" bIns="45700" anchor="t" anchorCtr="0">
            <a:normAutofit/>
          </a:bodyPr>
          <a:lstStyle/>
          <a:p>
            <a:pPr marL="342900" lvl="0" indent="-190500" algn="l" rtl="0">
              <a:lnSpc>
                <a:spcPct val="90000"/>
              </a:lnSpc>
              <a:spcBef>
                <a:spcPts val="0"/>
              </a:spcBef>
              <a:spcAft>
                <a:spcPts val="0"/>
              </a:spcAft>
              <a:buClr>
                <a:schemeClr val="dk1"/>
              </a:buClr>
              <a:buSzPts val="2400"/>
              <a:buFont typeface="Arial"/>
              <a:buNone/>
            </a:pPr>
            <a:endParaRPr dirty="0"/>
          </a:p>
          <a:p>
            <a:pPr marL="342900" lvl="0" indent="-342900" algn="l" rtl="0">
              <a:lnSpc>
                <a:spcPct val="90000"/>
              </a:lnSpc>
              <a:spcBef>
                <a:spcPts val="1000"/>
              </a:spcBef>
              <a:spcAft>
                <a:spcPts val="0"/>
              </a:spcAft>
              <a:buClr>
                <a:schemeClr val="dk1"/>
              </a:buClr>
              <a:buSzPts val="2400"/>
              <a:buFont typeface="Arial"/>
              <a:buChar char="•"/>
            </a:pPr>
            <a:r>
              <a:rPr lang="en-US" dirty="0"/>
              <a:t>Team </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Solution Overview </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	Architecture</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	Pronunciation API – Sequence Diagram </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User Experience</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Process</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Documentation </a:t>
            </a:r>
            <a:endParaRPr dirty="0"/>
          </a:p>
          <a:p>
            <a:pPr marL="342900" lvl="0" indent="-342900" algn="l" rtl="0">
              <a:lnSpc>
                <a:spcPct val="90000"/>
              </a:lnSpc>
              <a:spcBef>
                <a:spcPts val="1000"/>
              </a:spcBef>
              <a:spcAft>
                <a:spcPts val="0"/>
              </a:spcAft>
              <a:buClr>
                <a:schemeClr val="dk1"/>
              </a:buClr>
              <a:buSzPts val="2400"/>
              <a:buFont typeface="Arial"/>
              <a:buChar char="•"/>
            </a:pPr>
            <a:r>
              <a:rPr lang="en-US" dirty="0"/>
              <a:t>Future Enhancements</a:t>
            </a:r>
            <a:endParaRPr sz="6400" dirty="0"/>
          </a:p>
        </p:txBody>
      </p:sp>
      <p:sp>
        <p:nvSpPr>
          <p:cNvPr id="105" name="Google Shape;105;p2"/>
          <p:cNvSpPr txBox="1"/>
          <p:nvPr/>
        </p:nvSpPr>
        <p:spPr>
          <a:xfrm>
            <a:off x="-1116885" y="227565"/>
            <a:ext cx="3745410" cy="1408963"/>
          </a:xfrm>
          <a:prstGeom prst="rect">
            <a:avLst/>
          </a:prstGeom>
          <a:noFill/>
          <a:ln>
            <a:noFill/>
          </a:ln>
        </p:spPr>
        <p:txBody>
          <a:bodyPr spcFirstLastPara="1" wrap="square" lIns="91425" tIns="45700" rIns="91425" bIns="45700" anchor="t" anchorCtr="0">
            <a:normAutofit/>
          </a:bodyPr>
          <a:lstStyle/>
          <a:p>
            <a:pPr marL="0" marR="0" lvl="0" indent="0" algn="r" rtl="0">
              <a:lnSpc>
                <a:spcPct val="110000"/>
              </a:lnSpc>
              <a:spcBef>
                <a:spcPts val="0"/>
              </a:spcBef>
              <a:spcAft>
                <a:spcPts val="0"/>
              </a:spcAft>
              <a:buClr>
                <a:srgbClr val="FF0000"/>
              </a:buClr>
              <a:buSzPts val="4800"/>
              <a:buFont typeface="Arial"/>
              <a:buNone/>
            </a:pPr>
            <a:r>
              <a:rPr lang="en-US" sz="4800" b="0" i="0" u="none" strike="noStrike" cap="none">
                <a:solidFill>
                  <a:srgbClr val="FF0000"/>
                </a:solidFill>
                <a:latin typeface="Arial"/>
                <a:ea typeface="Arial"/>
                <a:cs typeface="Arial"/>
                <a:sym typeface="Arial"/>
              </a:rPr>
              <a:t>Agenda</a:t>
            </a:r>
            <a:endParaRPr sz="4800" b="0" i="0" u="none" strike="noStrike" cap="non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110" name="Google Shape;110;p3"/>
          <p:cNvGrpSpPr/>
          <p:nvPr/>
        </p:nvGrpSpPr>
        <p:grpSpPr>
          <a:xfrm>
            <a:off x="752426" y="1079879"/>
            <a:ext cx="4146576" cy="2295330"/>
            <a:chOff x="752426" y="1087684"/>
            <a:chExt cx="4146576" cy="2295330"/>
          </a:xfrm>
        </p:grpSpPr>
        <p:sp>
          <p:nvSpPr>
            <p:cNvPr id="111" name="Google Shape;111;p3"/>
            <p:cNvSpPr txBox="1"/>
            <p:nvPr/>
          </p:nvSpPr>
          <p:spPr>
            <a:xfrm>
              <a:off x="752426" y="1087684"/>
              <a:ext cx="3745410" cy="1408963"/>
            </a:xfrm>
            <a:prstGeom prst="rect">
              <a:avLst/>
            </a:prstGeom>
            <a:noFill/>
            <a:ln>
              <a:noFill/>
            </a:ln>
          </p:spPr>
          <p:txBody>
            <a:bodyPr spcFirstLastPara="1" wrap="square" lIns="91425" tIns="45700" rIns="91425" bIns="45700" anchor="t" anchorCtr="0">
              <a:normAutofit/>
            </a:bodyPr>
            <a:lstStyle/>
            <a:p>
              <a:pPr marL="0" marR="0" lvl="0" indent="0" algn="r" rtl="0">
                <a:lnSpc>
                  <a:spcPct val="110000"/>
                </a:lnSpc>
                <a:spcBef>
                  <a:spcPts val="0"/>
                </a:spcBef>
                <a:spcAft>
                  <a:spcPts val="0"/>
                </a:spcAft>
                <a:buClr>
                  <a:srgbClr val="FF0000"/>
                </a:buClr>
                <a:buSzPts val="4800"/>
                <a:buFont typeface="Arial"/>
                <a:buNone/>
              </a:pPr>
              <a:r>
                <a:rPr lang="en-US" sz="4800" b="0" i="0" u="none" strike="noStrike" cap="none" dirty="0">
                  <a:solidFill>
                    <a:srgbClr val="FF0000"/>
                  </a:solidFill>
                  <a:latin typeface="Arial"/>
                  <a:ea typeface="Arial"/>
                  <a:cs typeface="Arial"/>
                  <a:sym typeface="Arial"/>
                </a:rPr>
                <a:t>Team Orion</a:t>
              </a:r>
              <a:endParaRPr sz="4800" b="0" i="0" u="none" strike="noStrike" cap="none" dirty="0">
                <a:solidFill>
                  <a:srgbClr val="FF0000"/>
                </a:solidFill>
                <a:latin typeface="Arial"/>
                <a:ea typeface="Arial"/>
                <a:cs typeface="Arial"/>
                <a:sym typeface="Arial"/>
              </a:endParaRPr>
            </a:p>
          </p:txBody>
        </p:sp>
        <p:sp>
          <p:nvSpPr>
            <p:cNvPr id="112" name="Google Shape;112;p3"/>
            <p:cNvSpPr txBox="1"/>
            <p:nvPr/>
          </p:nvSpPr>
          <p:spPr>
            <a:xfrm>
              <a:off x="998370" y="2108859"/>
              <a:ext cx="3900632" cy="1274155"/>
            </a:xfrm>
            <a:prstGeom prst="rect">
              <a:avLst/>
            </a:prstGeom>
            <a:noFill/>
            <a:ln>
              <a:noFill/>
            </a:ln>
          </p:spPr>
          <p:txBody>
            <a:bodyPr spcFirstLastPara="1" wrap="square" lIns="0" tIns="45700" rIns="0" bIns="45700" anchor="t" anchorCtr="0">
              <a:spAutoFit/>
            </a:bodyPr>
            <a:lstStyle/>
            <a:p>
              <a:pPr marL="0" marR="0" lvl="0" indent="0" algn="r" rtl="0">
                <a:lnSpc>
                  <a:spcPct val="120000"/>
                </a:lnSpc>
                <a:spcBef>
                  <a:spcPts val="0"/>
                </a:spcBef>
                <a:spcAft>
                  <a:spcPts val="0"/>
                </a:spcAft>
                <a:buNone/>
              </a:pPr>
              <a:r>
                <a:rPr lang="en-US" sz="1400" b="0" i="0" u="none" strike="noStrike" cap="none" dirty="0">
                  <a:solidFill>
                    <a:srgbClr val="3F3F3F"/>
                  </a:solidFill>
                  <a:latin typeface="Arial"/>
                  <a:ea typeface="Arial"/>
                  <a:cs typeface="Arial"/>
                  <a:sym typeface="Arial"/>
                </a:rPr>
                <a:t>Team Orion - "Group of motivated individuals, diverse skills and experience, united by the challenge and ideas“</a:t>
              </a:r>
              <a:endParaRPr dirty="0"/>
            </a:p>
            <a:p>
              <a:pPr lvl="2" algn="r">
                <a:lnSpc>
                  <a:spcPct val="120000"/>
                </a:lnSpc>
              </a:pPr>
              <a:endParaRPr b="0" i="0" u="none" strike="noStrike" cap="none" dirty="0">
                <a:solidFill>
                  <a:srgbClr val="3F3F3F"/>
                </a:solidFill>
                <a:latin typeface="Arial"/>
                <a:ea typeface="Arial"/>
                <a:cs typeface="Arial"/>
                <a:sym typeface="Arial"/>
              </a:endParaRPr>
            </a:p>
            <a:p>
              <a:pPr marL="0" marR="0" lvl="0" indent="0" algn="r" rtl="0">
                <a:lnSpc>
                  <a:spcPct val="120000"/>
                </a:lnSpc>
                <a:spcBef>
                  <a:spcPts val="0"/>
                </a:spcBef>
                <a:spcAft>
                  <a:spcPts val="0"/>
                </a:spcAft>
                <a:buNone/>
              </a:pPr>
              <a:endParaRPr sz="800" b="0" i="0" u="none" strike="noStrike" cap="none" dirty="0">
                <a:solidFill>
                  <a:srgbClr val="3F3F3F"/>
                </a:solidFill>
                <a:latin typeface="Arial"/>
                <a:ea typeface="Arial"/>
                <a:cs typeface="Arial"/>
                <a:sym typeface="Arial"/>
              </a:endParaRPr>
            </a:p>
          </p:txBody>
        </p:sp>
      </p:grpSp>
      <p:sp>
        <p:nvSpPr>
          <p:cNvPr id="113" name="Google Shape;113;p3"/>
          <p:cNvSpPr/>
          <p:nvPr/>
        </p:nvSpPr>
        <p:spPr>
          <a:xfrm>
            <a:off x="152400" y="234950"/>
            <a:ext cx="11887200" cy="6388100"/>
          </a:xfrm>
          <a:prstGeom prst="rect">
            <a:avLst/>
          </a:prstGeom>
          <a:noFill/>
          <a:ln w="12700" cap="flat" cmpd="sng">
            <a:solidFill>
              <a:srgbClr val="BFBFBF">
                <a:alpha val="2392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4" name="Google Shape;114;p3"/>
          <p:cNvPicPr preferRelativeResize="0">
            <a:picLocks noGrp="1"/>
          </p:cNvPicPr>
          <p:nvPr>
            <p:ph type="pic" idx="7"/>
          </p:nvPr>
        </p:nvPicPr>
        <p:blipFill rotWithShape="1">
          <a:blip r:embed="rId3">
            <a:alphaModFix/>
          </a:blip>
          <a:srcRect l="9753" r="9753"/>
          <a:stretch/>
        </p:blipFill>
        <p:spPr>
          <a:xfrm>
            <a:off x="7345821" y="751358"/>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pic>
      <p:pic>
        <p:nvPicPr>
          <p:cNvPr id="115" name="Google Shape;115;p3"/>
          <p:cNvPicPr preferRelativeResize="0">
            <a:picLocks noGrp="1"/>
          </p:cNvPicPr>
          <p:nvPr>
            <p:ph type="pic" idx="2"/>
          </p:nvPr>
        </p:nvPicPr>
        <p:blipFill rotWithShape="1">
          <a:blip r:embed="rId4">
            <a:alphaModFix/>
          </a:blip>
          <a:srcRect t="2533" b="2533"/>
          <a:stretch/>
        </p:blipFill>
        <p:spPr>
          <a:xfrm>
            <a:off x="6831626" y="2251548"/>
            <a:ext cx="2354904" cy="2354904"/>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pic>
      <p:pic>
        <p:nvPicPr>
          <p:cNvPr id="116" name="Google Shape;116;p3"/>
          <p:cNvPicPr preferRelativeResize="0">
            <a:picLocks noGrp="1"/>
          </p:cNvPicPr>
          <p:nvPr>
            <p:ph type="pic" idx="3"/>
          </p:nvPr>
        </p:nvPicPr>
        <p:blipFill rotWithShape="1">
          <a:blip r:embed="rId5">
            <a:alphaModFix/>
          </a:blip>
          <a:srcRect/>
          <a:stretch/>
        </p:blipFill>
        <p:spPr>
          <a:xfrm>
            <a:off x="9167481" y="1784679"/>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pic>
      <p:pic>
        <p:nvPicPr>
          <p:cNvPr id="117" name="Google Shape;117;p3"/>
          <p:cNvPicPr preferRelativeResize="0">
            <a:picLocks noGrp="1"/>
          </p:cNvPicPr>
          <p:nvPr>
            <p:ph type="pic" idx="4"/>
          </p:nvPr>
        </p:nvPicPr>
        <p:blipFill rotWithShape="1">
          <a:blip r:embed="rId6">
            <a:alphaModFix/>
          </a:blip>
          <a:srcRect l="710" r="709"/>
          <a:stretch/>
        </p:blipFill>
        <p:spPr>
          <a:xfrm>
            <a:off x="9167481" y="3849521"/>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pic>
      <p:pic>
        <p:nvPicPr>
          <p:cNvPr id="118" name="Google Shape;118;p3"/>
          <p:cNvPicPr preferRelativeResize="0">
            <a:picLocks noGrp="1"/>
          </p:cNvPicPr>
          <p:nvPr>
            <p:ph type="pic" idx="6"/>
          </p:nvPr>
        </p:nvPicPr>
        <p:blipFill rotWithShape="1">
          <a:blip r:embed="rId7">
            <a:alphaModFix/>
          </a:blip>
          <a:srcRect l="4443" r="4443"/>
          <a:stretch/>
        </p:blipFill>
        <p:spPr>
          <a:xfrm>
            <a:off x="5500979" y="3683704"/>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pic>
      <p:pic>
        <p:nvPicPr>
          <p:cNvPr id="119" name="Google Shape;119;p3"/>
          <p:cNvPicPr preferRelativeResize="0">
            <a:picLocks noGrp="1"/>
          </p:cNvPicPr>
          <p:nvPr>
            <p:ph type="pic" idx="5"/>
          </p:nvPr>
        </p:nvPicPr>
        <p:blipFill rotWithShape="1">
          <a:blip r:embed="rId8">
            <a:alphaModFix/>
          </a:blip>
          <a:srcRect l="1264" r="1263"/>
          <a:stretch/>
        </p:blipFill>
        <p:spPr>
          <a:xfrm>
            <a:off x="5543210" y="1784679"/>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pic>
      <p:pic>
        <p:nvPicPr>
          <p:cNvPr id="120" name="Google Shape;120;p3"/>
          <p:cNvPicPr preferRelativeResize="0">
            <a:picLocks noGrp="1"/>
          </p:cNvPicPr>
          <p:nvPr>
            <p:ph type="pic" idx="8"/>
          </p:nvPr>
        </p:nvPicPr>
        <p:blipFill rotWithShape="1">
          <a:blip r:embed="rId9">
            <a:alphaModFix/>
          </a:blip>
          <a:srcRect t="11686" b="11686"/>
          <a:stretch/>
        </p:blipFill>
        <p:spPr>
          <a:xfrm>
            <a:off x="7334230" y="4673753"/>
            <a:ext cx="1349696" cy="1349696"/>
          </a:xfrm>
          <a:prstGeom prst="ellipse">
            <a:avLst/>
          </a:prstGeom>
          <a:gradFill>
            <a:gsLst>
              <a:gs pos="0">
                <a:srgbClr val="000000">
                  <a:alpha val="20000"/>
                </a:srgbClr>
              </a:gs>
              <a:gs pos="98000">
                <a:srgbClr val="000000">
                  <a:alpha val="4705"/>
                </a:srgbClr>
              </a:gs>
              <a:gs pos="100000">
                <a:srgbClr val="000000">
                  <a:alpha val="4705"/>
                </a:srgbClr>
              </a:gs>
            </a:gsLst>
            <a:lin ang="5400000" scaled="0"/>
          </a:gradFill>
          <a:ln>
            <a:noFill/>
          </a:ln>
        </p:spPr>
      </p:pic>
      <p:sp>
        <p:nvSpPr>
          <p:cNvPr id="14" name="TextBox 13">
            <a:extLst>
              <a:ext uri="{FF2B5EF4-FFF2-40B4-BE49-F238E27FC236}">
                <a16:creationId xmlns:a16="http://schemas.microsoft.com/office/drawing/2014/main" id="{EE09299F-BBA0-C3E3-0008-72663D50732D}"/>
              </a:ext>
            </a:extLst>
          </p:cNvPr>
          <p:cNvSpPr txBox="1"/>
          <p:nvPr/>
        </p:nvSpPr>
        <p:spPr>
          <a:xfrm>
            <a:off x="1279950" y="4083747"/>
            <a:ext cx="6098344" cy="1569660"/>
          </a:xfrm>
          <a:prstGeom prst="rect">
            <a:avLst/>
          </a:prstGeom>
          <a:noFill/>
        </p:spPr>
        <p:txBody>
          <a:bodyPr wrap="square">
            <a:spAutoFit/>
          </a:bodyPr>
          <a:lstStyle/>
          <a:p>
            <a:pPr marL="285750" lvl="2" indent="-285750">
              <a:buClr>
                <a:schemeClr val="dk1"/>
              </a:buClr>
              <a:buSzPts val="1200"/>
              <a:buFont typeface="Arial" panose="020B0604020202020204" pitchFamily="34" charset="0"/>
              <a:buChar char="•"/>
            </a:pPr>
            <a:r>
              <a:rPr lang="en-US" sz="1600" i="0" u="none" strike="noStrike" cap="none" dirty="0">
                <a:solidFill>
                  <a:schemeClr val="tx1">
                    <a:lumMod val="75000"/>
                    <a:lumOff val="25000"/>
                  </a:schemeClr>
                </a:solidFill>
                <a:latin typeface="Calibri" panose="020F0502020204030204" pitchFamily="34" charset="0"/>
                <a:ea typeface="Calibri"/>
                <a:cs typeface="Calibri" panose="020F0502020204030204" pitchFamily="34" charset="0"/>
                <a:sym typeface="Calibri"/>
              </a:rPr>
              <a:t>Biju Paulose</a:t>
            </a:r>
            <a:endParaRPr lang="en-US" sz="1600" dirty="0">
              <a:solidFill>
                <a:schemeClr val="tx1">
                  <a:lumMod val="75000"/>
                  <a:lumOff val="25000"/>
                </a:schemeClr>
              </a:solidFill>
              <a:latin typeface="Calibri" panose="020F0502020204030204" pitchFamily="34" charset="0"/>
              <a:cs typeface="Calibri" panose="020F0502020204030204" pitchFamily="34" charset="0"/>
            </a:endParaRPr>
          </a:p>
          <a:p>
            <a:pPr marL="285750" lvl="2" indent="-285750">
              <a:buClr>
                <a:schemeClr val="dk1"/>
              </a:buClr>
              <a:buSzPts val="1200"/>
              <a:buFont typeface="Arial" panose="020B0604020202020204" pitchFamily="34" charset="0"/>
              <a:buChar char="•"/>
            </a:pPr>
            <a:r>
              <a:rPr lang="en-US" sz="1600" i="0" u="none" strike="noStrike" cap="none" dirty="0">
                <a:solidFill>
                  <a:schemeClr val="tx1">
                    <a:lumMod val="75000"/>
                    <a:lumOff val="25000"/>
                  </a:schemeClr>
                </a:solidFill>
                <a:latin typeface="Calibri" panose="020F0502020204030204" pitchFamily="34" charset="0"/>
                <a:ea typeface="Calibri"/>
                <a:cs typeface="Calibri" panose="020F0502020204030204" pitchFamily="34" charset="0"/>
                <a:sym typeface="Calibri"/>
              </a:rPr>
              <a:t>Srikanth </a:t>
            </a:r>
            <a:r>
              <a:rPr lang="en-US" sz="1600" i="0" u="none" strike="noStrike" cap="none" dirty="0" err="1">
                <a:solidFill>
                  <a:schemeClr val="tx1">
                    <a:lumMod val="75000"/>
                    <a:lumOff val="25000"/>
                  </a:schemeClr>
                </a:solidFill>
                <a:latin typeface="Calibri" panose="020F0502020204030204" pitchFamily="34" charset="0"/>
                <a:ea typeface="Calibri"/>
                <a:cs typeface="Calibri" panose="020F0502020204030204" pitchFamily="34" charset="0"/>
                <a:sym typeface="Calibri"/>
              </a:rPr>
              <a:t>Polisetty</a:t>
            </a:r>
            <a:endParaRPr lang="en-US" sz="1600" dirty="0">
              <a:solidFill>
                <a:schemeClr val="tx1">
                  <a:lumMod val="75000"/>
                  <a:lumOff val="25000"/>
                </a:schemeClr>
              </a:solidFill>
              <a:latin typeface="Calibri" panose="020F0502020204030204" pitchFamily="34" charset="0"/>
              <a:cs typeface="Calibri" panose="020F0502020204030204" pitchFamily="34" charset="0"/>
            </a:endParaRPr>
          </a:p>
          <a:p>
            <a:pPr marL="285750" lvl="2" indent="-285750">
              <a:buClr>
                <a:schemeClr val="dk1"/>
              </a:buClr>
              <a:buSzPts val="1200"/>
              <a:buFont typeface="Arial" panose="020B0604020202020204" pitchFamily="34" charset="0"/>
              <a:buChar char="•"/>
            </a:pPr>
            <a:r>
              <a:rPr lang="en-US" sz="1600" i="0" u="none" strike="noStrike" cap="none" dirty="0">
                <a:solidFill>
                  <a:schemeClr val="tx1">
                    <a:lumMod val="75000"/>
                    <a:lumOff val="25000"/>
                  </a:schemeClr>
                </a:solidFill>
                <a:latin typeface="Calibri" panose="020F0502020204030204" pitchFamily="34" charset="0"/>
                <a:ea typeface="Calibri"/>
                <a:cs typeface="Calibri" panose="020F0502020204030204" pitchFamily="34" charset="0"/>
                <a:sym typeface="Calibri"/>
              </a:rPr>
              <a:t>Vasudha Karri</a:t>
            </a:r>
            <a:endParaRPr lang="en-US" sz="1600" dirty="0">
              <a:solidFill>
                <a:schemeClr val="tx1">
                  <a:lumMod val="75000"/>
                  <a:lumOff val="25000"/>
                </a:schemeClr>
              </a:solidFill>
              <a:latin typeface="Calibri" panose="020F0502020204030204" pitchFamily="34" charset="0"/>
              <a:cs typeface="Calibri" panose="020F0502020204030204" pitchFamily="34" charset="0"/>
            </a:endParaRPr>
          </a:p>
          <a:p>
            <a:pPr marL="285750" lvl="2" indent="-285750">
              <a:buClr>
                <a:schemeClr val="dk1"/>
              </a:buClr>
              <a:buSzPts val="1200"/>
              <a:buFont typeface="Arial" panose="020B0604020202020204" pitchFamily="34" charset="0"/>
              <a:buChar char="•"/>
            </a:pPr>
            <a:r>
              <a:rPr lang="en-US" sz="1600" i="0" u="none" strike="noStrike" cap="none" dirty="0">
                <a:solidFill>
                  <a:schemeClr val="tx1">
                    <a:lumMod val="75000"/>
                    <a:lumOff val="25000"/>
                  </a:schemeClr>
                </a:solidFill>
                <a:latin typeface="Calibri" panose="020F0502020204030204" pitchFamily="34" charset="0"/>
                <a:ea typeface="Calibri"/>
                <a:cs typeface="Calibri" panose="020F0502020204030204" pitchFamily="34" charset="0"/>
                <a:sym typeface="Calibri"/>
              </a:rPr>
              <a:t>Rajesh </a:t>
            </a:r>
            <a:r>
              <a:rPr lang="en-US" sz="1600" i="0" u="none" strike="noStrike" cap="none" dirty="0" err="1">
                <a:solidFill>
                  <a:schemeClr val="tx1">
                    <a:lumMod val="75000"/>
                    <a:lumOff val="25000"/>
                  </a:schemeClr>
                </a:solidFill>
                <a:latin typeface="Calibri" panose="020F0502020204030204" pitchFamily="34" charset="0"/>
                <a:ea typeface="Calibri"/>
                <a:cs typeface="Calibri" panose="020F0502020204030204" pitchFamily="34" charset="0"/>
                <a:sym typeface="Calibri"/>
              </a:rPr>
              <a:t>Budithi</a:t>
            </a:r>
            <a:endParaRPr lang="en-US" sz="1600" dirty="0">
              <a:solidFill>
                <a:schemeClr val="tx1">
                  <a:lumMod val="75000"/>
                  <a:lumOff val="25000"/>
                </a:schemeClr>
              </a:solidFill>
              <a:latin typeface="Calibri" panose="020F0502020204030204" pitchFamily="34" charset="0"/>
              <a:cs typeface="Calibri" panose="020F0502020204030204" pitchFamily="34" charset="0"/>
            </a:endParaRPr>
          </a:p>
          <a:p>
            <a:pPr marL="285750" lvl="2" indent="-285750">
              <a:buClr>
                <a:schemeClr val="dk1"/>
              </a:buClr>
              <a:buSzPts val="1200"/>
              <a:buFont typeface="Arial" panose="020B0604020202020204" pitchFamily="34" charset="0"/>
              <a:buChar char="•"/>
            </a:pPr>
            <a:r>
              <a:rPr lang="en-US" sz="1600" i="0" u="none" strike="noStrike" cap="none" dirty="0" err="1">
                <a:solidFill>
                  <a:schemeClr val="tx1">
                    <a:lumMod val="75000"/>
                    <a:lumOff val="25000"/>
                  </a:schemeClr>
                </a:solidFill>
                <a:latin typeface="Calibri" panose="020F0502020204030204" pitchFamily="34" charset="0"/>
                <a:ea typeface="Calibri"/>
                <a:cs typeface="Calibri" panose="020F0502020204030204" pitchFamily="34" charset="0"/>
                <a:sym typeface="Calibri"/>
              </a:rPr>
              <a:t>Akshay</a:t>
            </a:r>
            <a:r>
              <a:rPr lang="en-US" sz="1600" i="0" u="none" strike="noStrike" cap="none" dirty="0">
                <a:solidFill>
                  <a:schemeClr val="tx1">
                    <a:lumMod val="75000"/>
                    <a:lumOff val="25000"/>
                  </a:schemeClr>
                </a:solidFill>
                <a:latin typeface="Calibri" panose="020F0502020204030204" pitchFamily="34" charset="0"/>
                <a:ea typeface="Calibri"/>
                <a:cs typeface="Calibri" panose="020F0502020204030204" pitchFamily="34" charset="0"/>
                <a:sym typeface="Calibri"/>
              </a:rPr>
              <a:t> Agarwal</a:t>
            </a:r>
            <a:endParaRPr lang="en-US" sz="1600" dirty="0">
              <a:solidFill>
                <a:schemeClr val="tx1">
                  <a:lumMod val="75000"/>
                  <a:lumOff val="25000"/>
                </a:schemeClr>
              </a:solidFill>
              <a:latin typeface="Calibri" panose="020F0502020204030204" pitchFamily="34" charset="0"/>
              <a:cs typeface="Calibri" panose="020F0502020204030204" pitchFamily="34" charset="0"/>
            </a:endParaRPr>
          </a:p>
          <a:p>
            <a:pPr marL="285750" lvl="2" indent="-285750">
              <a:buClr>
                <a:schemeClr val="dk1"/>
              </a:buClr>
              <a:buSzPts val="1200"/>
              <a:buFont typeface="Arial" panose="020B0604020202020204" pitchFamily="34" charset="0"/>
              <a:buChar char="•"/>
            </a:pPr>
            <a:r>
              <a:rPr lang="en-US" sz="1600" i="0" u="none" strike="noStrike" cap="none" dirty="0">
                <a:solidFill>
                  <a:schemeClr val="tx1">
                    <a:lumMod val="75000"/>
                    <a:lumOff val="25000"/>
                  </a:schemeClr>
                </a:solidFill>
                <a:latin typeface="Calibri" panose="020F0502020204030204" pitchFamily="34" charset="0"/>
                <a:ea typeface="Calibri"/>
                <a:cs typeface="Calibri" panose="020F0502020204030204" pitchFamily="34" charset="0"/>
                <a:sym typeface="Calibri"/>
              </a:rPr>
              <a:t>Mohammad </a:t>
            </a:r>
            <a:r>
              <a:rPr lang="en-US" sz="1600" i="0" u="none" strike="noStrike" cap="none" dirty="0" err="1">
                <a:solidFill>
                  <a:schemeClr val="tx1">
                    <a:lumMod val="75000"/>
                    <a:lumOff val="25000"/>
                  </a:schemeClr>
                </a:solidFill>
                <a:latin typeface="Calibri" panose="020F0502020204030204" pitchFamily="34" charset="0"/>
                <a:ea typeface="Calibri"/>
                <a:cs typeface="Calibri" panose="020F0502020204030204" pitchFamily="34" charset="0"/>
                <a:sym typeface="Calibri"/>
              </a:rPr>
              <a:t>Mastan</a:t>
            </a:r>
            <a:r>
              <a:rPr lang="en-US" sz="1600" i="0" u="none" strike="noStrike" cap="none" dirty="0">
                <a:solidFill>
                  <a:schemeClr val="tx1">
                    <a:lumMod val="75000"/>
                    <a:lumOff val="25000"/>
                  </a:schemeClr>
                </a:solidFill>
                <a:latin typeface="Calibri" panose="020F0502020204030204" pitchFamily="34" charset="0"/>
                <a:ea typeface="Calibri"/>
                <a:cs typeface="Calibri" panose="020F0502020204030204" pitchFamily="34" charset="0"/>
                <a:sym typeface="Calibri"/>
              </a:rPr>
              <a:t> </a:t>
            </a:r>
            <a:r>
              <a:rPr lang="en-US" sz="1600" i="0" u="none" strike="noStrike" cap="none" dirty="0" err="1">
                <a:solidFill>
                  <a:schemeClr val="tx1">
                    <a:lumMod val="75000"/>
                    <a:lumOff val="25000"/>
                  </a:schemeClr>
                </a:solidFill>
                <a:latin typeface="Calibri" panose="020F0502020204030204" pitchFamily="34" charset="0"/>
                <a:ea typeface="Calibri"/>
                <a:cs typeface="Calibri" panose="020F0502020204030204" pitchFamily="34" charset="0"/>
                <a:sym typeface="Calibri"/>
              </a:rPr>
              <a:t>Baig</a:t>
            </a:r>
            <a:endParaRPr lang="en-US" sz="1600" dirty="0">
              <a:solidFill>
                <a:schemeClr val="tx1">
                  <a:lumMod val="75000"/>
                  <a:lumOff val="2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subTitle" idx="1"/>
          </p:nvPr>
        </p:nvSpPr>
        <p:spPr>
          <a:xfrm>
            <a:off x="468633" y="1032933"/>
            <a:ext cx="11410099" cy="5588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b="1" dirty="0"/>
              <a:t>Objective</a:t>
            </a:r>
            <a:r>
              <a:rPr lang="en-US" dirty="0"/>
              <a:t> </a:t>
            </a:r>
            <a:endParaRPr dirty="0"/>
          </a:p>
          <a:p>
            <a:pPr marL="0" lvl="0" indent="0" algn="l" rtl="0">
              <a:lnSpc>
                <a:spcPct val="90000"/>
              </a:lnSpc>
              <a:spcBef>
                <a:spcPts val="1000"/>
              </a:spcBef>
              <a:spcAft>
                <a:spcPts val="0"/>
              </a:spcAft>
              <a:buClr>
                <a:schemeClr val="dk1"/>
              </a:buClr>
              <a:buSzPct val="100000"/>
              <a:buNone/>
            </a:pPr>
            <a:r>
              <a:rPr lang="en-US" dirty="0">
                <a:latin typeface="Calibri" panose="020F0502020204030204" pitchFamily="34" charset="0"/>
                <a:cs typeface="Calibri" panose="020F0502020204030204" pitchFamily="34" charset="0"/>
              </a:rPr>
              <a:t>Wells Fargo employees and contingent workers come from an amazing diversity of backgrounds, and the variety of names within the company is profound. Often, employees find themselves struggling with the pronunciation of names. The goal is to make it easier for employees to pronounce others' names as they would like them to be pronounced, and for employees to let others know how they would like their names pronounced</a:t>
            </a:r>
            <a:endParaRPr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ct val="100000"/>
              <a:buNone/>
            </a:pPr>
            <a:r>
              <a:rPr lang="en-US" b="1" dirty="0"/>
              <a:t> </a:t>
            </a:r>
          </a:p>
          <a:p>
            <a:pPr marL="0" lvl="0" indent="0" algn="l" rtl="0">
              <a:lnSpc>
                <a:spcPct val="90000"/>
              </a:lnSpc>
              <a:spcBef>
                <a:spcPts val="1000"/>
              </a:spcBef>
              <a:spcAft>
                <a:spcPts val="0"/>
              </a:spcAft>
              <a:buClr>
                <a:schemeClr val="dk1"/>
              </a:buClr>
              <a:buSzPct val="100000"/>
              <a:buNone/>
            </a:pPr>
            <a:r>
              <a:rPr lang="en-US" b="1" dirty="0"/>
              <a:t>Our Solution</a:t>
            </a:r>
            <a:r>
              <a:rPr lang="en-US" dirty="0"/>
              <a:t> </a:t>
            </a:r>
            <a:endParaRPr dirty="0"/>
          </a:p>
          <a:p>
            <a:pPr marL="0" lvl="0" indent="0" algn="l" rtl="0">
              <a:lnSpc>
                <a:spcPct val="90000"/>
              </a:lnSpc>
              <a:spcBef>
                <a:spcPts val="1000"/>
              </a:spcBef>
              <a:spcAft>
                <a:spcPts val="0"/>
              </a:spcAft>
              <a:buClr>
                <a:schemeClr val="dk1"/>
              </a:buClr>
              <a:buSzPct val="100000"/>
              <a:buNone/>
            </a:pPr>
            <a:r>
              <a:rPr lang="en-US" dirty="0"/>
              <a:t>The solution that we developed is cloud based API on Azure cloud infrastructure, which are targeted to be consumed by internal enterprise applications in Wells Fargo. Our solution provides capabilities listed below</a:t>
            </a:r>
            <a:endParaRPr dirty="0"/>
          </a:p>
          <a:p>
            <a:pPr marL="342900" lvl="0" indent="-342900" algn="l" rtl="0">
              <a:lnSpc>
                <a:spcPct val="90000"/>
              </a:lnSpc>
              <a:spcBef>
                <a:spcPts val="1000"/>
              </a:spcBef>
              <a:spcAft>
                <a:spcPts val="0"/>
              </a:spcAft>
              <a:buClr>
                <a:schemeClr val="dk1"/>
              </a:buClr>
              <a:buSzPct val="100000"/>
              <a:buFont typeface="Arial"/>
              <a:buChar char="•"/>
            </a:pPr>
            <a:r>
              <a:rPr lang="en-US" dirty="0"/>
              <a:t>API for </a:t>
            </a:r>
            <a:r>
              <a:rPr lang="en-US" b="1" dirty="0"/>
              <a:t>standard pronunciation based on person's locale &amp; language</a:t>
            </a:r>
            <a:endParaRPr dirty="0"/>
          </a:p>
          <a:p>
            <a:pPr marL="342900" lvl="0" indent="-342900" algn="l" rtl="0">
              <a:lnSpc>
                <a:spcPct val="90000"/>
              </a:lnSpc>
              <a:spcBef>
                <a:spcPts val="1000"/>
              </a:spcBef>
              <a:spcAft>
                <a:spcPts val="0"/>
              </a:spcAft>
              <a:buClr>
                <a:schemeClr val="dk1"/>
              </a:buClr>
              <a:buSzPct val="100000"/>
              <a:buFont typeface="Arial"/>
              <a:buChar char="•"/>
            </a:pPr>
            <a:r>
              <a:rPr lang="en-US" dirty="0"/>
              <a:t>API for </a:t>
            </a:r>
            <a:r>
              <a:rPr lang="en-US" b="1" dirty="0"/>
              <a:t>recording a preferred pronunciation &amp; playback</a:t>
            </a:r>
            <a:endParaRPr dirty="0"/>
          </a:p>
          <a:p>
            <a:pPr marL="342900" lvl="0" indent="-342900" algn="l" rtl="0">
              <a:lnSpc>
                <a:spcPct val="90000"/>
              </a:lnSpc>
              <a:spcBef>
                <a:spcPts val="1000"/>
              </a:spcBef>
              <a:spcAft>
                <a:spcPts val="0"/>
              </a:spcAft>
              <a:buClr>
                <a:schemeClr val="dk1"/>
              </a:buClr>
              <a:buSzPct val="100000"/>
              <a:buFont typeface="Arial"/>
              <a:buChar char="•"/>
            </a:pPr>
            <a:r>
              <a:rPr lang="en-US" dirty="0"/>
              <a:t>API to return </a:t>
            </a:r>
            <a:r>
              <a:rPr lang="en-US" b="1" dirty="0"/>
              <a:t>phonetics</a:t>
            </a:r>
            <a:r>
              <a:rPr lang="en-US" dirty="0"/>
              <a:t> generated from audio/pronunciation</a:t>
            </a:r>
            <a:endParaRPr dirty="0"/>
          </a:p>
          <a:p>
            <a:pPr marL="342900" lvl="0" indent="-342900" algn="l" rtl="0">
              <a:lnSpc>
                <a:spcPct val="90000"/>
              </a:lnSpc>
              <a:spcBef>
                <a:spcPts val="1000"/>
              </a:spcBef>
              <a:spcAft>
                <a:spcPts val="0"/>
              </a:spcAft>
              <a:buClr>
                <a:schemeClr val="dk1"/>
              </a:buClr>
              <a:buSzPct val="100000"/>
              <a:buFont typeface="Arial"/>
              <a:buChar char="•"/>
            </a:pPr>
            <a:r>
              <a:rPr lang="en-US" dirty="0"/>
              <a:t>User interface - Play standard name pronunciation in employee profile and </a:t>
            </a:r>
            <a:r>
              <a:rPr lang="en-US" b="1" dirty="0"/>
              <a:t>approval workflow for recorded pronunciation </a:t>
            </a:r>
            <a:endParaRPr b="1" dirty="0"/>
          </a:p>
          <a:p>
            <a:pPr marL="342900" lvl="0" indent="-342900" algn="l" rtl="0">
              <a:lnSpc>
                <a:spcPct val="90000"/>
              </a:lnSpc>
              <a:spcBef>
                <a:spcPts val="1000"/>
              </a:spcBef>
              <a:spcAft>
                <a:spcPts val="0"/>
              </a:spcAft>
              <a:buClr>
                <a:schemeClr val="dk1"/>
              </a:buClr>
              <a:buSzPct val="37500"/>
              <a:buFont typeface="Arial"/>
              <a:buChar char="•"/>
            </a:pPr>
            <a:r>
              <a:rPr lang="en-US" dirty="0"/>
              <a:t>Integration to productivity &amp; collaboration tools in Wells Fargo</a:t>
            </a:r>
            <a:endParaRPr sz="6400" dirty="0"/>
          </a:p>
        </p:txBody>
      </p:sp>
      <p:sp>
        <p:nvSpPr>
          <p:cNvPr id="126" name="Google Shape;126;p4"/>
          <p:cNvSpPr txBox="1"/>
          <p:nvPr/>
        </p:nvSpPr>
        <p:spPr>
          <a:xfrm>
            <a:off x="406400" y="328451"/>
            <a:ext cx="3745410" cy="1408963"/>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a:solidFill>
                  <a:srgbClr val="FF0000"/>
                </a:solidFill>
                <a:latin typeface="Arial"/>
                <a:ea typeface="Arial"/>
                <a:cs typeface="Arial"/>
                <a:sym typeface="Arial"/>
              </a:rPr>
              <a:t>Introduction</a:t>
            </a:r>
            <a:endParaRPr sz="2800" b="0" i="0" u="none" strike="noStrike" cap="none">
              <a:solidFill>
                <a:srgbClr val="FF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5"/>
          <p:cNvSpPr txBox="1"/>
          <p:nvPr/>
        </p:nvSpPr>
        <p:spPr>
          <a:xfrm>
            <a:off x="516465" y="295298"/>
            <a:ext cx="8568267" cy="1408963"/>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a:solidFill>
                  <a:srgbClr val="FF0000"/>
                </a:solidFill>
                <a:latin typeface="Arial"/>
                <a:ea typeface="Arial"/>
                <a:cs typeface="Arial"/>
                <a:sym typeface="Arial"/>
              </a:rPr>
              <a:t>Pronunciation  API - Architecture</a:t>
            </a:r>
            <a:endParaRPr sz="2800" b="0" i="0" u="none" strike="noStrike" cap="none">
              <a:solidFill>
                <a:srgbClr val="FF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790942" y="1286383"/>
            <a:ext cx="10427236" cy="49151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p:nvPr/>
        </p:nvSpPr>
        <p:spPr>
          <a:xfrm>
            <a:off x="338666" y="278365"/>
            <a:ext cx="11023601" cy="1408963"/>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a:solidFill>
                  <a:srgbClr val="FF0000"/>
                </a:solidFill>
                <a:latin typeface="Arial"/>
                <a:ea typeface="Arial"/>
                <a:cs typeface="Arial"/>
                <a:sym typeface="Arial"/>
              </a:rPr>
              <a:t>Pronunciation  API – Sequence Diagram</a:t>
            </a:r>
            <a:endParaRPr sz="2800" b="0" i="0" u="none" strike="noStrike" cap="none">
              <a:solidFill>
                <a:srgbClr val="FF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582870" y="982846"/>
            <a:ext cx="10535191" cy="51436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p:nvPr/>
        </p:nvSpPr>
        <p:spPr>
          <a:xfrm>
            <a:off x="245533" y="269899"/>
            <a:ext cx="11023601" cy="1408963"/>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dirty="0">
                <a:solidFill>
                  <a:srgbClr val="FF0000"/>
                </a:solidFill>
                <a:latin typeface="Arial"/>
                <a:ea typeface="Arial"/>
                <a:cs typeface="Arial"/>
                <a:sym typeface="Arial"/>
              </a:rPr>
              <a:t>Web Application – Architecture Diagram</a:t>
            </a:r>
            <a:endParaRPr sz="2800" b="0" i="0" u="none" strike="noStrike" cap="none" dirty="0">
              <a:solidFill>
                <a:srgbClr val="FF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974472" y="1106039"/>
            <a:ext cx="9836656" cy="50929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p:nvPr/>
        </p:nvSpPr>
        <p:spPr>
          <a:xfrm>
            <a:off x="245533" y="269899"/>
            <a:ext cx="11023601" cy="1408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0" indent="0">
              <a:lnSpc>
                <a:spcPct val="110000"/>
              </a:lnSpc>
              <a:buClr>
                <a:srgbClr val="FF0000"/>
              </a:buClr>
              <a:buSzPts val="2800"/>
              <a:buNone/>
              <a:defRPr sz="2800">
                <a:solidFill>
                  <a:srgbClr val="FF0000"/>
                </a:solidFill>
              </a:defRPr>
            </a:lvl1pPr>
          </a:lstStyle>
          <a:p>
            <a:r>
              <a:rPr lang="en-US" dirty="0"/>
              <a:t>DB Diagram</a:t>
            </a:r>
            <a:endParaRPr dirty="0"/>
          </a:p>
        </p:txBody>
      </p:sp>
      <p:pic>
        <p:nvPicPr>
          <p:cNvPr id="2" name="Picture 1"/>
          <p:cNvPicPr>
            <a:picLocks noChangeAspect="1"/>
          </p:cNvPicPr>
          <p:nvPr/>
        </p:nvPicPr>
        <p:blipFill>
          <a:blip r:embed="rId3"/>
          <a:stretch>
            <a:fillRect/>
          </a:stretch>
        </p:blipFill>
        <p:spPr>
          <a:xfrm>
            <a:off x="888095" y="1287660"/>
            <a:ext cx="10497089" cy="464843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p:nvPr/>
        </p:nvSpPr>
        <p:spPr>
          <a:xfrm>
            <a:off x="245533" y="269899"/>
            <a:ext cx="11023601" cy="841449"/>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rgbClr val="FF0000"/>
              </a:buClr>
              <a:buSzPts val="2800"/>
              <a:buFont typeface="Arial"/>
              <a:buNone/>
            </a:pPr>
            <a:r>
              <a:rPr lang="en-US" sz="2800" b="0" i="0" u="none" strike="noStrike" cap="none" dirty="0">
                <a:solidFill>
                  <a:srgbClr val="FF0000"/>
                </a:solidFill>
                <a:latin typeface="Arial"/>
                <a:ea typeface="Arial"/>
                <a:cs typeface="Arial"/>
                <a:sym typeface="Arial"/>
              </a:rPr>
              <a:t>Technology Stack</a:t>
            </a:r>
            <a:endParaRPr sz="2800" b="0" i="0" u="none" strike="noStrike" cap="none" dirty="0">
              <a:solidFill>
                <a:srgbClr val="FF0000"/>
              </a:solidFill>
              <a:latin typeface="Arial"/>
              <a:ea typeface="Arial"/>
              <a:cs typeface="Arial"/>
              <a:sym typeface="Arial"/>
            </a:endParaRPr>
          </a:p>
        </p:txBody>
      </p:sp>
      <p:pic>
        <p:nvPicPr>
          <p:cNvPr id="3" name="Picture 2"/>
          <p:cNvPicPr/>
          <p:nvPr/>
        </p:nvPicPr>
        <p:blipFill>
          <a:blip r:embed="rId3"/>
          <a:stretch>
            <a:fillRect/>
          </a:stretch>
        </p:blipFill>
        <p:spPr>
          <a:xfrm>
            <a:off x="2509520" y="1111348"/>
            <a:ext cx="6776720" cy="52933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656381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576</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Noto Sans Symbols</vt:lpstr>
      <vt:lpstr>Office Theme</vt:lpstr>
      <vt:lpstr>WFT Hackathon 2022 Name Pronunciation – Cloud API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WFT Hackathon 2022 Name Pronunciation – Cloud API Solution</dc:title>
  <dc:creator>Srikanth Polisetty</dc:creator>
  <cp:lastModifiedBy>Srikanth Polisetty</cp:lastModifiedBy>
  <cp:revision>5</cp:revision>
  <dcterms:created xsi:type="dcterms:W3CDTF">2022-05-15T17:16:12Z</dcterms:created>
  <dcterms:modified xsi:type="dcterms:W3CDTF">2022-05-16T11:17:18Z</dcterms:modified>
</cp:coreProperties>
</file>