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1"/>
  </p:notesMasterIdLst>
  <p:sldIdLst>
    <p:sldId id="256" r:id="rId3"/>
    <p:sldId id="277" r:id="rId4"/>
    <p:sldId id="266" r:id="rId5"/>
    <p:sldId id="272" r:id="rId6"/>
    <p:sldId id="273" r:id="rId7"/>
    <p:sldId id="274" r:id="rId8"/>
    <p:sldId id="265" r:id="rId9"/>
    <p:sldId id="278" r:id="rId10"/>
    <p:sldId id="279" r:id="rId11"/>
    <p:sldId id="257" r:id="rId12"/>
    <p:sldId id="259" r:id="rId13"/>
    <p:sldId id="258" r:id="rId14"/>
    <p:sldId id="342" r:id="rId15"/>
    <p:sldId id="262" r:id="rId16"/>
    <p:sldId id="348" r:id="rId17"/>
    <p:sldId id="263" r:id="rId18"/>
    <p:sldId id="281" r:id="rId19"/>
    <p:sldId id="280" r:id="rId20"/>
    <p:sldId id="282" r:id="rId21"/>
    <p:sldId id="264" r:id="rId22"/>
    <p:sldId id="267" r:id="rId23"/>
    <p:sldId id="268" r:id="rId24"/>
    <p:sldId id="269" r:id="rId25"/>
    <p:sldId id="270" r:id="rId26"/>
    <p:sldId id="271" r:id="rId27"/>
    <p:sldId id="275" r:id="rId28"/>
    <p:sldId id="276" r:id="rId29"/>
    <p:sldId id="343" r:id="rId30"/>
    <p:sldId id="298" r:id="rId31"/>
    <p:sldId id="299" r:id="rId32"/>
    <p:sldId id="300" r:id="rId33"/>
    <p:sldId id="301" r:id="rId34"/>
    <p:sldId id="302" r:id="rId35"/>
    <p:sldId id="303" r:id="rId36"/>
    <p:sldId id="304" r:id="rId37"/>
    <p:sldId id="349" r:id="rId38"/>
    <p:sldId id="306" r:id="rId39"/>
    <p:sldId id="344" r:id="rId40"/>
    <p:sldId id="308" r:id="rId41"/>
    <p:sldId id="309" r:id="rId42"/>
    <p:sldId id="310" r:id="rId43"/>
    <p:sldId id="311" r:id="rId44"/>
    <p:sldId id="312" r:id="rId45"/>
    <p:sldId id="350" r:id="rId46"/>
    <p:sldId id="365" r:id="rId47"/>
    <p:sldId id="315" r:id="rId48"/>
    <p:sldId id="366" r:id="rId49"/>
    <p:sldId id="367" r:id="rId50"/>
    <p:sldId id="318" r:id="rId51"/>
    <p:sldId id="319" r:id="rId52"/>
    <p:sldId id="345" r:id="rId53"/>
    <p:sldId id="284" r:id="rId54"/>
    <p:sldId id="285" r:id="rId55"/>
    <p:sldId id="286" r:id="rId56"/>
    <p:sldId id="287" r:id="rId57"/>
    <p:sldId id="288" r:id="rId58"/>
    <p:sldId id="289" r:id="rId59"/>
    <p:sldId id="290" r:id="rId60"/>
    <p:sldId id="346" r:id="rId61"/>
    <p:sldId id="292" r:id="rId62"/>
    <p:sldId id="293" r:id="rId63"/>
    <p:sldId id="294" r:id="rId64"/>
    <p:sldId id="321" r:id="rId65"/>
    <p:sldId id="322" r:id="rId66"/>
    <p:sldId id="323" r:id="rId67"/>
    <p:sldId id="324" r:id="rId68"/>
    <p:sldId id="325" r:id="rId69"/>
    <p:sldId id="326" r:id="rId70"/>
    <p:sldId id="327" r:id="rId71"/>
    <p:sldId id="328" r:id="rId72"/>
    <p:sldId id="329" r:id="rId73"/>
    <p:sldId id="330" r:id="rId74"/>
    <p:sldId id="331" r:id="rId75"/>
    <p:sldId id="347" r:id="rId76"/>
    <p:sldId id="351" r:id="rId77"/>
    <p:sldId id="352" r:id="rId78"/>
    <p:sldId id="353" r:id="rId79"/>
    <p:sldId id="354" r:id="rId80"/>
    <p:sldId id="355" r:id="rId81"/>
    <p:sldId id="356" r:id="rId82"/>
    <p:sldId id="357" r:id="rId83"/>
    <p:sldId id="358" r:id="rId84"/>
    <p:sldId id="359" r:id="rId85"/>
    <p:sldId id="360" r:id="rId86"/>
    <p:sldId id="361" r:id="rId87"/>
    <p:sldId id="362" r:id="rId88"/>
    <p:sldId id="363" r:id="rId89"/>
    <p:sldId id="364"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D30F88-9B26-4710-9FD5-11721796FEE7}">
          <p14:sldIdLst>
            <p14:sldId id="256"/>
          </p14:sldIdLst>
        </p14:section>
        <p14:section name="Summary Section" id="{FA725271-109F-4084-ABE7-D992A13867E6}">
          <p14:sldIdLst>
            <p14:sldId id="277"/>
          </p14:sldIdLst>
        </p14:section>
        <p14:section name="簡單隨機抽樣" id="{ED7D0ED0-B964-4171-A109-A19BA4A7D8EB}">
          <p14:sldIdLst>
            <p14:sldId id="266"/>
          </p14:sldIdLst>
        </p14:section>
        <p14:section name="分層抽樣" id="{8E263C43-368D-457D-9E1E-5F99A82AB3F7}">
          <p14:sldIdLst>
            <p14:sldId id="272"/>
            <p14:sldId id="273"/>
          </p14:sldIdLst>
        </p14:section>
        <p14:section name="群集抽樣" id="{ED93C8BC-3A62-4152-893F-B327B1C607DE}">
          <p14:sldIdLst>
            <p14:sldId id="274"/>
          </p14:sldIdLst>
        </p14:section>
        <p14:section name="總結" id="{378B96EA-13E6-4E3B-9F01-3E0BD69E1F8D}">
          <p14:sldIdLst>
            <p14:sldId id="265"/>
            <p14:sldId id="278"/>
            <p14:sldId id="279"/>
          </p14:sldIdLst>
        </p14:section>
        <p14:section name="Introduction" id="{9C859827-56C5-4639-B2C7-A93A18A9F3DF}">
          <p14:sldIdLst>
            <p14:sldId id="257"/>
            <p14:sldId id="259"/>
            <p14:sldId id="258"/>
          </p14:sldIdLst>
        </p14:section>
        <p14:section name="估計母體總數及平均數" id="{AD62A28A-410A-422C-9C0F-B9BBC5DD0E00}">
          <p14:sldIdLst>
            <p14:sldId id="342"/>
            <p14:sldId id="262"/>
            <p14:sldId id="348"/>
            <p14:sldId id="263"/>
            <p14:sldId id="281"/>
            <p14:sldId id="280"/>
            <p14:sldId id="282"/>
            <p14:sldId id="264"/>
            <p14:sldId id="267"/>
            <p14:sldId id="268"/>
            <p14:sldId id="269"/>
            <p14:sldId id="270"/>
            <p14:sldId id="271"/>
            <p14:sldId id="275"/>
            <p14:sldId id="276"/>
          </p14:sldIdLst>
        </p14:section>
        <p14:section name="同樣集群大小：與簡單隨機抽樣比較" id="{3C2483CF-C3BA-4041-A668-96725F878B93}">
          <p14:sldIdLst>
            <p14:sldId id="343"/>
            <p14:sldId id="298"/>
            <p14:sldId id="299"/>
            <p14:sldId id="300"/>
            <p14:sldId id="301"/>
            <p14:sldId id="302"/>
            <p14:sldId id="303"/>
            <p14:sldId id="304"/>
            <p14:sldId id="349"/>
            <p14:sldId id="306"/>
          </p14:sldIdLst>
        </p14:section>
        <p14:section name="選擇樣本大小來估計母群體平均數及總數" id="{208BA29E-C9F7-4849-8042-B16C5AA8CA52}">
          <p14:sldIdLst>
            <p14:sldId id="344"/>
            <p14:sldId id="308"/>
            <p14:sldId id="309"/>
            <p14:sldId id="310"/>
            <p14:sldId id="311"/>
            <p14:sldId id="312"/>
            <p14:sldId id="350"/>
            <p14:sldId id="365"/>
            <p14:sldId id="315"/>
            <p14:sldId id="366"/>
            <p14:sldId id="367"/>
            <p14:sldId id="318"/>
            <p14:sldId id="319"/>
          </p14:sldIdLst>
        </p14:section>
        <p14:section name="估計母群體比例" id="{AB8F325C-6342-4F26-913A-1D82D8A04AF5}">
          <p14:sldIdLst>
            <p14:sldId id="345"/>
            <p14:sldId id="284"/>
            <p14:sldId id="285"/>
            <p14:sldId id="286"/>
            <p14:sldId id="287"/>
            <p14:sldId id="288"/>
            <p14:sldId id="289"/>
            <p14:sldId id="290"/>
          </p14:sldIdLst>
        </p14:section>
        <p14:section name="決定估計比例所需樣本" id="{61E59835-3385-490D-87FA-7CE5E63F88CD}">
          <p14:sldIdLst>
            <p14:sldId id="346"/>
            <p14:sldId id="292"/>
            <p14:sldId id="293"/>
            <p14:sldId id="294"/>
          </p14:sldIdLst>
        </p14:section>
        <p14:section name="分層抽樣結合群集抽樣" id="{905F08D5-C86B-473B-BFD4-5CFF33BFC238}">
          <p14:sldIdLst>
            <p14:sldId id="321"/>
            <p14:sldId id="322"/>
            <p14:sldId id="323"/>
            <p14:sldId id="324"/>
            <p14:sldId id="325"/>
            <p14:sldId id="326"/>
            <p14:sldId id="327"/>
            <p14:sldId id="328"/>
            <p14:sldId id="329"/>
            <p14:sldId id="330"/>
            <p14:sldId id="331"/>
          </p14:sldIdLst>
        </p14:section>
        <p14:section name="群集抽樣結合pps" id="{3E197118-794C-43A6-A384-7C438079394B}">
          <p14:sldIdLst>
            <p14:sldId id="347"/>
            <p14:sldId id="351"/>
            <p14:sldId id="352"/>
            <p14:sldId id="353"/>
            <p14:sldId id="354"/>
            <p14:sldId id="355"/>
            <p14:sldId id="356"/>
            <p14:sldId id="357"/>
            <p14:sldId id="358"/>
            <p14:sldId id="359"/>
            <p14:sldId id="360"/>
            <p14:sldId id="361"/>
            <p14:sldId id="362"/>
            <p14:sldId id="363"/>
            <p14:sldId id="3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柯頌竹" initials="柯頌竹" lastIdx="1" clrIdx="0">
    <p:extLst>
      <p:ext uri="{19B8F6BF-5375-455C-9EA6-DF929625EA0E}">
        <p15:presenceInfo xmlns:p15="http://schemas.microsoft.com/office/powerpoint/2012/main" userId="2d4678ba939be4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10" autoAdjust="0"/>
    <p:restoredTop sz="83356" autoAdjust="0"/>
  </p:normalViewPr>
  <p:slideViewPr>
    <p:cSldViewPr snapToGrid="0">
      <p:cViewPr varScale="1">
        <p:scale>
          <a:sx n="34" d="100"/>
          <a:sy n="34" d="100"/>
        </p:scale>
        <p:origin x="8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microsoft.com/office/2015/10/relationships/revisionInfo" Target="revisionInfo.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11T09:25:21.896"/>
    </inkml:context>
    <inkml:brush xml:id="br0">
      <inkml:brushProperty name="width" value="0.03333" units="cm"/>
      <inkml:brushProperty name="height" value="0.03333" units="cm"/>
      <inkml:brushProperty name="ignorePressure" value="1"/>
    </inkml:brush>
  </inkml:definitions>
  <inkml:trace contextRef="#ctx0" brushRef="#br0">4273 6364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11T09:25:23.079"/>
    </inkml:context>
    <inkml:brush xml:id="br0">
      <inkml:brushProperty name="width" value="0.03333" units="cm"/>
      <inkml:brushProperty name="height" value="0.03333" units="cm"/>
      <inkml:brushProperty name="ignorePressure" value="1"/>
    </inkml:brush>
  </inkml:definitions>
  <inkml:trace contextRef="#ctx0" brushRef="#br0">4313 6404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11T10:04:35.054"/>
    </inkml:context>
    <inkml:brush xml:id="br0">
      <inkml:brushProperty name="width" value="0.03333" units="cm"/>
      <inkml:brushProperty name="height" value="0.03333" units="cm"/>
      <inkml:brushProperty name="ignorePressure" value="1"/>
    </inkml:brush>
  </inkml:definitions>
  <inkml:trace contextRef="#ctx0" brushRef="#br0">7079 6760,'0'0,"0"0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30371D-B76E-4F7E-AA2E-0BE1FA9212A1}" type="datetimeFigureOut">
              <a:rPr lang="en-GB" smtClean="0"/>
              <a:t>13/11/2017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3CF59-75F9-4C16-B37C-CE614271762F}" type="slidenum">
              <a:rPr lang="en-GB" smtClean="0"/>
              <a:t>‹#›</a:t>
            </a:fld>
            <a:endParaRPr lang="en-GB"/>
          </a:p>
        </p:txBody>
      </p:sp>
    </p:spTree>
    <p:extLst>
      <p:ext uri="{BB962C8B-B14F-4D97-AF65-F5344CB8AC3E}">
        <p14:creationId xmlns:p14="http://schemas.microsoft.com/office/powerpoint/2010/main" val="4284023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簡單隨機抽樣跟分層抽樣主要用在母體很小，或是蒐集觀察值所要花費的成本不會過高時，但若母體很大，或是蒐集觀察值所要花費的成本過高時，如個別元素之間的距離增加，使用集群抽樣則比較適合。</a:t>
            </a:r>
            <a:endParaRPr lang="en-GB" altLang="zh-TW" dirty="0"/>
          </a:p>
          <a:p>
            <a:endParaRPr lang="en-GB" dirty="0"/>
          </a:p>
        </p:txBody>
      </p:sp>
      <p:sp>
        <p:nvSpPr>
          <p:cNvPr id="4" name="Slide Number Placeholder 3"/>
          <p:cNvSpPr>
            <a:spLocks noGrp="1"/>
          </p:cNvSpPr>
          <p:nvPr>
            <p:ph type="sldNum" sz="quarter" idx="10"/>
          </p:nvPr>
        </p:nvSpPr>
        <p:spPr/>
        <p:txBody>
          <a:bodyPr/>
          <a:lstStyle/>
          <a:p>
            <a:fld id="{B053CF59-75F9-4C16-B37C-CE614271762F}" type="slidenum">
              <a:rPr lang="en-GB" smtClean="0"/>
              <a:t>8</a:t>
            </a:fld>
            <a:endParaRPr lang="en-GB" dirty="0"/>
          </a:p>
        </p:txBody>
      </p:sp>
    </p:spTree>
    <p:extLst>
      <p:ext uri="{BB962C8B-B14F-4D97-AF65-F5344CB8AC3E}">
        <p14:creationId xmlns:p14="http://schemas.microsoft.com/office/powerpoint/2010/main" val="390955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加一個</a:t>
            </a:r>
            <a:r>
              <a:rPr lang="en-GB" altLang="zh-TW" dirty="0" err="1"/>
              <a:t>vytbar</a:t>
            </a:r>
            <a:r>
              <a:rPr lang="zh-TW" altLang="en-US" dirty="0"/>
              <a:t>的公式</a:t>
            </a:r>
            <a:endParaRPr lang="en-GB" altLang="zh-TW" dirty="0"/>
          </a:p>
          <a:p>
            <a:endParaRPr lang="en-GB" dirty="0"/>
          </a:p>
        </p:txBody>
      </p:sp>
      <p:sp>
        <p:nvSpPr>
          <p:cNvPr id="4" name="Slide Number Placeholder 3"/>
          <p:cNvSpPr>
            <a:spLocks noGrp="1"/>
          </p:cNvSpPr>
          <p:nvPr>
            <p:ph type="sldNum" sz="quarter" idx="10"/>
          </p:nvPr>
        </p:nvSpPr>
        <p:spPr/>
        <p:txBody>
          <a:bodyPr/>
          <a:lstStyle/>
          <a:p>
            <a:fld id="{B053CF59-75F9-4C16-B37C-CE614271762F}" type="slidenum">
              <a:rPr lang="en-GB" smtClean="0"/>
              <a:t>30</a:t>
            </a:fld>
            <a:endParaRPr lang="en-GB"/>
          </a:p>
        </p:txBody>
      </p:sp>
    </p:spTree>
    <p:extLst>
      <p:ext uri="{BB962C8B-B14F-4D97-AF65-F5344CB8AC3E}">
        <p14:creationId xmlns:p14="http://schemas.microsoft.com/office/powerpoint/2010/main" val="4145983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P256 P</a:t>
            </a:r>
          </a:p>
        </p:txBody>
      </p:sp>
      <p:sp>
        <p:nvSpPr>
          <p:cNvPr id="4" name="Slide Number Placeholder 3"/>
          <p:cNvSpPr>
            <a:spLocks noGrp="1"/>
          </p:cNvSpPr>
          <p:nvPr>
            <p:ph type="sldNum" sz="quarter" idx="10"/>
          </p:nvPr>
        </p:nvSpPr>
        <p:spPr/>
        <p:txBody>
          <a:bodyPr/>
          <a:lstStyle/>
          <a:p>
            <a:fld id="{B053CF59-75F9-4C16-B37C-CE614271762F}" type="slidenum">
              <a:rPr lang="en-GB" smtClean="0"/>
              <a:t>69</a:t>
            </a:fld>
            <a:endParaRPr lang="en-GB"/>
          </a:p>
        </p:txBody>
      </p:sp>
    </p:spTree>
    <p:extLst>
      <p:ext uri="{BB962C8B-B14F-4D97-AF65-F5344CB8AC3E}">
        <p14:creationId xmlns:p14="http://schemas.microsoft.com/office/powerpoint/2010/main" val="1512222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053CF59-75F9-4C16-B37C-CE614271762F}" type="slidenum">
              <a:rPr lang="en-GB" smtClean="0"/>
              <a:t>70</a:t>
            </a:fld>
            <a:endParaRPr lang="en-GB"/>
          </a:p>
        </p:txBody>
      </p:sp>
    </p:spTree>
    <p:extLst>
      <p:ext uri="{BB962C8B-B14F-4D97-AF65-F5344CB8AC3E}">
        <p14:creationId xmlns:p14="http://schemas.microsoft.com/office/powerpoint/2010/main" val="2358462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 We want our estimator to match our parameter, in the long run. In more precise language we want the expected value of our statistic to equal the parameter. If this is the case, then we say that our statistic is an unbiased estimator of the parameter.</a:t>
            </a:r>
            <a:endParaRPr lang="zh-TW" altLang="en-US" dirty="0"/>
          </a:p>
        </p:txBody>
      </p:sp>
      <p:sp>
        <p:nvSpPr>
          <p:cNvPr id="4" name="投影片編號版面配置區 3"/>
          <p:cNvSpPr>
            <a:spLocks noGrp="1"/>
          </p:cNvSpPr>
          <p:nvPr>
            <p:ph type="sldNum" sz="quarter" idx="10"/>
          </p:nvPr>
        </p:nvSpPr>
        <p:spPr/>
        <p:txBody>
          <a:bodyPr/>
          <a:lstStyle/>
          <a:p>
            <a:fld id="{86A54156-2326-42BC-B516-F9F14C5B97AB}" type="slidenum">
              <a:rPr lang="zh-TW" altLang="en-US" smtClean="0"/>
              <a:t>79</a:t>
            </a:fld>
            <a:endParaRPr lang="zh-TW" altLang="en-US"/>
          </a:p>
        </p:txBody>
      </p:sp>
    </p:spTree>
    <p:extLst>
      <p:ext uri="{BB962C8B-B14F-4D97-AF65-F5344CB8AC3E}">
        <p14:creationId xmlns:p14="http://schemas.microsoft.com/office/powerpoint/2010/main" val="3142604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 Generally,</a:t>
            </a:r>
            <a:r>
              <a:rPr lang="en-US" altLang="zh-TW" baseline="0" dirty="0"/>
              <a:t> when we are doing cluster sampling, we want the “cost”</a:t>
            </a:r>
            <a:r>
              <a:rPr lang="zh-TW" altLang="en-US" baseline="0" dirty="0"/>
              <a:t>  </a:t>
            </a:r>
            <a:r>
              <a:rPr lang="en-US" altLang="zh-TW" baseline="0" dirty="0"/>
              <a:t>to be reduced. Hence, in terms of cost issues, we want to obtain smaller the n and mi.</a:t>
            </a:r>
          </a:p>
          <a:p>
            <a:r>
              <a:rPr lang="en-US" altLang="zh-TW" baseline="0" dirty="0"/>
              <a:t>2. According to the CLT, when we are trying to use  sample variables to determine the population parameters, the distribution of the sample must be normal distribution. We can achieve this factor by choosing a sample that is larger than 30 to approximate normal distribution.</a:t>
            </a:r>
          </a:p>
          <a:p>
            <a:r>
              <a:rPr lang="en-US" altLang="zh-TW" baseline="0" dirty="0"/>
              <a:t>3. Now that we know the n must be more than 30, the N must be relatively large in order to serve the purpose of reducing “cost”. After all, it would be useless to sample 30 clusters for a population of cluster number N =40.</a:t>
            </a:r>
          </a:p>
          <a:p>
            <a:r>
              <a:rPr lang="en-US" altLang="zh-TW" baseline="0" dirty="0"/>
              <a:t>4. In conclusion, as N remaining large enough to be reasonable to do cluster sampling, we want our n to be small.</a:t>
            </a:r>
          </a:p>
          <a:p>
            <a:r>
              <a:rPr lang="en-US" altLang="zh-TW" baseline="0" dirty="0"/>
              <a:t>5. Cluster sampling owns a feature of n/N is small</a:t>
            </a:r>
            <a:endParaRPr lang="zh-TW" altLang="en-US" dirty="0"/>
          </a:p>
        </p:txBody>
      </p:sp>
      <p:sp>
        <p:nvSpPr>
          <p:cNvPr id="4" name="投影片編號版面配置區 3"/>
          <p:cNvSpPr>
            <a:spLocks noGrp="1"/>
          </p:cNvSpPr>
          <p:nvPr>
            <p:ph type="sldNum" sz="quarter" idx="10"/>
          </p:nvPr>
        </p:nvSpPr>
        <p:spPr/>
        <p:txBody>
          <a:bodyPr/>
          <a:lstStyle/>
          <a:p>
            <a:fld id="{86A54156-2326-42BC-B516-F9F14C5B97AB}" type="slidenum">
              <a:rPr lang="zh-TW" altLang="en-US" smtClean="0"/>
              <a:t>80</a:t>
            </a:fld>
            <a:endParaRPr lang="zh-TW" altLang="en-US"/>
          </a:p>
        </p:txBody>
      </p:sp>
    </p:spTree>
    <p:extLst>
      <p:ext uri="{BB962C8B-B14F-4D97-AF65-F5344CB8AC3E}">
        <p14:creationId xmlns:p14="http://schemas.microsoft.com/office/powerpoint/2010/main" val="2622631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A54156-2326-42BC-B516-F9F14C5B97AB}" type="slidenum">
              <a:rPr lang="zh-TW" altLang="en-US" smtClean="0"/>
              <a:t>86</a:t>
            </a:fld>
            <a:endParaRPr lang="zh-TW" altLang="en-US"/>
          </a:p>
        </p:txBody>
      </p:sp>
    </p:spTree>
    <p:extLst>
      <p:ext uri="{BB962C8B-B14F-4D97-AF65-F5344CB8AC3E}">
        <p14:creationId xmlns:p14="http://schemas.microsoft.com/office/powerpoint/2010/main" val="1878156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baseline="0" dirty="0">
                <a:solidFill>
                  <a:schemeClr val="tx1"/>
                </a:solidFill>
                <a:latin typeface="+mn-lt"/>
                <a:ea typeface="+mn-ea"/>
                <a:cs typeface="+mn-cs"/>
              </a:rPr>
              <a:t>病假數應跟著員工數增加而增加，因此，不偏估計值在此就是很差勁的選擇，然而，在每個部門病假天數的變異，橫跨部門間可以維持相當的穩定，在這樣的情形下，</a:t>
            </a:r>
            <a:r>
              <a:rPr lang="en-US" altLang="zh-TW" sz="1200" b="1" i="0" u="none" strike="noStrike" kern="1200" baseline="0" dirty="0" err="1">
                <a:solidFill>
                  <a:schemeClr val="tx1"/>
                </a:solidFill>
                <a:latin typeface="+mn-lt"/>
                <a:ea typeface="+mn-ea"/>
                <a:cs typeface="+mn-cs"/>
              </a:rPr>
              <a:t>pps</a:t>
            </a:r>
            <a:r>
              <a:rPr lang="zh-TW" altLang="en-US" sz="1200" b="0" i="0" u="none" strike="noStrike" kern="1200" baseline="0" dirty="0">
                <a:solidFill>
                  <a:schemeClr val="tx1"/>
                </a:solidFill>
                <a:latin typeface="+mn-lt"/>
                <a:ea typeface="+mn-ea"/>
                <a:cs typeface="+mn-cs"/>
              </a:rPr>
              <a:t>估計值是為最好的選擇。</a:t>
            </a:r>
            <a:endParaRPr lang="zh-TW" altLang="en-US" dirty="0"/>
          </a:p>
        </p:txBody>
      </p:sp>
      <p:sp>
        <p:nvSpPr>
          <p:cNvPr id="4" name="投影片編號版面配置區 3"/>
          <p:cNvSpPr>
            <a:spLocks noGrp="1"/>
          </p:cNvSpPr>
          <p:nvPr>
            <p:ph type="sldNum" sz="quarter" idx="10"/>
          </p:nvPr>
        </p:nvSpPr>
        <p:spPr/>
        <p:txBody>
          <a:bodyPr/>
          <a:lstStyle/>
          <a:p>
            <a:fld id="{86A54156-2326-42BC-B516-F9F14C5B97AB}" type="slidenum">
              <a:rPr lang="zh-TW" altLang="en-US" smtClean="0"/>
              <a:t>88</a:t>
            </a:fld>
            <a:endParaRPr lang="zh-TW" altLang="en-US"/>
          </a:p>
        </p:txBody>
      </p:sp>
    </p:spTree>
    <p:extLst>
      <p:ext uri="{BB962C8B-B14F-4D97-AF65-F5344CB8AC3E}">
        <p14:creationId xmlns:p14="http://schemas.microsoft.com/office/powerpoint/2010/main" val="2688519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定義用舉例帶過</a:t>
            </a:r>
            <a:r>
              <a:rPr lang="en-US" altLang="zh-TW" dirty="0"/>
              <a:t>~</a:t>
            </a:r>
            <a:endParaRPr lang="en-GB" dirty="0"/>
          </a:p>
        </p:txBody>
      </p:sp>
      <p:sp>
        <p:nvSpPr>
          <p:cNvPr id="4" name="Slide Number Placeholder 3"/>
          <p:cNvSpPr>
            <a:spLocks noGrp="1"/>
          </p:cNvSpPr>
          <p:nvPr>
            <p:ph type="sldNum" sz="quarter" idx="10"/>
          </p:nvPr>
        </p:nvSpPr>
        <p:spPr/>
        <p:txBody>
          <a:bodyPr/>
          <a:lstStyle/>
          <a:p>
            <a:fld id="{B053CF59-75F9-4C16-B37C-CE614271762F}" type="slidenum">
              <a:rPr lang="en-GB" smtClean="0"/>
              <a:t>10</a:t>
            </a:fld>
            <a:endParaRPr lang="en-GB" dirty="0"/>
          </a:p>
        </p:txBody>
      </p:sp>
    </p:spTree>
    <p:extLst>
      <p:ext uri="{BB962C8B-B14F-4D97-AF65-F5344CB8AC3E}">
        <p14:creationId xmlns:p14="http://schemas.microsoft.com/office/powerpoint/2010/main" val="1032415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通常希望抽取的是小群數，但當群內元素差異很大的情況，需選取些許大群集為樣本，才能產生較好的母體估計參數</a:t>
            </a:r>
            <a:endParaRPr lang="en-GB" dirty="0"/>
          </a:p>
        </p:txBody>
      </p:sp>
      <p:sp>
        <p:nvSpPr>
          <p:cNvPr id="4" name="Slide Number Placeholder 3"/>
          <p:cNvSpPr>
            <a:spLocks noGrp="1"/>
          </p:cNvSpPr>
          <p:nvPr>
            <p:ph type="sldNum" sz="quarter" idx="10"/>
          </p:nvPr>
        </p:nvSpPr>
        <p:spPr/>
        <p:txBody>
          <a:bodyPr/>
          <a:lstStyle/>
          <a:p>
            <a:fld id="{B053CF59-75F9-4C16-B37C-CE614271762F}" type="slidenum">
              <a:rPr lang="en-GB" smtClean="0"/>
              <a:t>11</a:t>
            </a:fld>
            <a:endParaRPr lang="en-GB" dirty="0"/>
          </a:p>
        </p:txBody>
      </p:sp>
    </p:spTree>
    <p:extLst>
      <p:ext uri="{BB962C8B-B14F-4D97-AF65-F5344CB8AC3E}">
        <p14:creationId xmlns:p14="http://schemas.microsoft.com/office/powerpoint/2010/main" val="8723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舉例</a:t>
            </a:r>
            <a:r>
              <a:rPr lang="en-US" altLang="zh-TW" dirty="0"/>
              <a:t>:</a:t>
            </a:r>
            <a:r>
              <a:rPr lang="zh-TW" altLang="en-US" dirty="0"/>
              <a:t> 大安區跟信義區的國中生的平均零用錢</a:t>
            </a:r>
            <a:endParaRPr lang="en-GB" altLang="zh-TW" dirty="0"/>
          </a:p>
          <a:p>
            <a:r>
              <a:rPr lang="zh-TW" altLang="en-US" dirty="0"/>
              <a:t>取得每個學生的難，以學校為單位簡單</a:t>
            </a:r>
            <a:endParaRPr lang="en-GB" altLang="zh-TW" dirty="0"/>
          </a:p>
          <a:p>
            <a:endParaRPr lang="en-US" altLang="zh-TW" dirty="0"/>
          </a:p>
          <a:p>
            <a:r>
              <a:rPr lang="zh-TW" altLang="en-US" dirty="0"/>
              <a:t>到最北蒐集樣本跟到最南蒐集樣本的成本</a:t>
            </a:r>
            <a:endParaRPr lang="en-US" altLang="zh-TW" dirty="0"/>
          </a:p>
        </p:txBody>
      </p:sp>
      <p:sp>
        <p:nvSpPr>
          <p:cNvPr id="4" name="Slide Number Placeholder 3"/>
          <p:cNvSpPr>
            <a:spLocks noGrp="1"/>
          </p:cNvSpPr>
          <p:nvPr>
            <p:ph type="sldNum" sz="quarter" idx="10"/>
          </p:nvPr>
        </p:nvSpPr>
        <p:spPr/>
        <p:txBody>
          <a:bodyPr/>
          <a:lstStyle/>
          <a:p>
            <a:fld id="{B053CF59-75F9-4C16-B37C-CE614271762F}" type="slidenum">
              <a:rPr lang="en-GB" smtClean="0"/>
              <a:t>12</a:t>
            </a:fld>
            <a:endParaRPr lang="en-GB"/>
          </a:p>
        </p:txBody>
      </p:sp>
    </p:spTree>
    <p:extLst>
      <p:ext uri="{BB962C8B-B14F-4D97-AF65-F5344CB8AC3E}">
        <p14:creationId xmlns:p14="http://schemas.microsoft.com/office/powerpoint/2010/main" val="3098101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假設目標變數是人均薪水</a:t>
            </a:r>
            <a:endParaRPr lang="en-GB" dirty="0"/>
          </a:p>
        </p:txBody>
      </p:sp>
      <p:sp>
        <p:nvSpPr>
          <p:cNvPr id="4" name="Slide Number Placeholder 3"/>
          <p:cNvSpPr>
            <a:spLocks noGrp="1"/>
          </p:cNvSpPr>
          <p:nvPr>
            <p:ph type="sldNum" sz="quarter" idx="10"/>
          </p:nvPr>
        </p:nvSpPr>
        <p:spPr/>
        <p:txBody>
          <a:bodyPr/>
          <a:lstStyle/>
          <a:p>
            <a:fld id="{B053CF59-75F9-4C16-B37C-CE614271762F}" type="slidenum">
              <a:rPr lang="en-GB" smtClean="0"/>
              <a:t>15</a:t>
            </a:fld>
            <a:endParaRPr lang="en-GB"/>
          </a:p>
        </p:txBody>
      </p:sp>
    </p:spTree>
    <p:extLst>
      <p:ext uri="{BB962C8B-B14F-4D97-AF65-F5344CB8AC3E}">
        <p14:creationId xmlns:p14="http://schemas.microsoft.com/office/powerpoint/2010/main" val="1682786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對照英文課本</a:t>
            </a:r>
            <a:r>
              <a:rPr lang="en-GB" altLang="zh-TW" dirty="0"/>
              <a:t>P.256</a:t>
            </a:r>
            <a:endParaRPr lang="en-GB" dirty="0"/>
          </a:p>
        </p:txBody>
      </p:sp>
      <p:sp>
        <p:nvSpPr>
          <p:cNvPr id="4" name="Slide Number Placeholder 3"/>
          <p:cNvSpPr>
            <a:spLocks noGrp="1"/>
          </p:cNvSpPr>
          <p:nvPr>
            <p:ph type="sldNum" sz="quarter" idx="10"/>
          </p:nvPr>
        </p:nvSpPr>
        <p:spPr/>
        <p:txBody>
          <a:bodyPr/>
          <a:lstStyle/>
          <a:p>
            <a:fld id="{B053CF59-75F9-4C16-B37C-CE614271762F}" type="slidenum">
              <a:rPr lang="en-GB" smtClean="0"/>
              <a:t>20</a:t>
            </a:fld>
            <a:endParaRPr lang="en-GB"/>
          </a:p>
        </p:txBody>
      </p:sp>
    </p:spTree>
    <p:extLst>
      <p:ext uri="{BB962C8B-B14F-4D97-AF65-F5344CB8AC3E}">
        <p14:creationId xmlns:p14="http://schemas.microsoft.com/office/powerpoint/2010/main" val="4008465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在</a:t>
            </a:r>
            <a:r>
              <a:rPr lang="en-US" altLang="zh-TW" dirty="0"/>
              <a:t>95%</a:t>
            </a:r>
            <a:r>
              <a:rPr lang="zh-TW" altLang="en-US" dirty="0"/>
              <a:t>的信賴水準下，</a:t>
            </a:r>
            <a:r>
              <a:rPr lang="zh-TW" altLang="en-US" sz="1200" kern="1200" dirty="0">
                <a:solidFill>
                  <a:schemeClr val="tx1"/>
                </a:solidFill>
                <a:latin typeface="+mn-lt"/>
                <a:ea typeface="+mn-ea"/>
                <a:cs typeface="+mn-cs"/>
              </a:rPr>
              <a:t>城市中人均收入為</a:t>
            </a:r>
            <a:r>
              <a:rPr lang="en-GB" altLang="zh-TW" sz="1200" kern="1200" dirty="0">
                <a:solidFill>
                  <a:schemeClr val="tx1"/>
                </a:solidFill>
                <a:latin typeface="+mn-lt"/>
                <a:ea typeface="+mn-ea"/>
                <a:cs typeface="+mn-cs"/>
              </a:rPr>
              <a:t>8801</a:t>
            </a:r>
            <a:r>
              <a:rPr lang="zh-TW" altLang="en-US" sz="1200" kern="1200" dirty="0">
                <a:solidFill>
                  <a:schemeClr val="tx1"/>
                </a:solidFill>
                <a:latin typeface="+mn-lt"/>
                <a:ea typeface="+mn-ea"/>
                <a:cs typeface="+mn-cs"/>
              </a:rPr>
              <a:t>估計誤差小於</a:t>
            </a:r>
            <a:r>
              <a:rPr lang="en-GB" altLang="zh-TW" sz="1200" kern="1200" dirty="0">
                <a:solidFill>
                  <a:schemeClr val="tx1"/>
                </a:solidFill>
                <a:latin typeface="+mn-lt"/>
                <a:ea typeface="+mn-ea"/>
                <a:cs typeface="+mn-cs"/>
              </a:rPr>
              <a:t>1617</a:t>
            </a:r>
            <a:endParaRPr lang="en-GB" dirty="0"/>
          </a:p>
        </p:txBody>
      </p:sp>
      <p:sp>
        <p:nvSpPr>
          <p:cNvPr id="4" name="Slide Number Placeholder 3"/>
          <p:cNvSpPr>
            <a:spLocks noGrp="1"/>
          </p:cNvSpPr>
          <p:nvPr>
            <p:ph type="sldNum" sz="quarter" idx="10"/>
          </p:nvPr>
        </p:nvSpPr>
        <p:spPr/>
        <p:txBody>
          <a:bodyPr/>
          <a:lstStyle/>
          <a:p>
            <a:fld id="{B053CF59-75F9-4C16-B37C-CE614271762F}" type="slidenum">
              <a:rPr lang="en-GB" smtClean="0"/>
              <a:t>22</a:t>
            </a:fld>
            <a:endParaRPr lang="en-GB"/>
          </a:p>
        </p:txBody>
      </p:sp>
    </p:spTree>
    <p:extLst>
      <p:ext uri="{BB962C8B-B14F-4D97-AF65-F5344CB8AC3E}">
        <p14:creationId xmlns:p14="http://schemas.microsoft.com/office/powerpoint/2010/main" val="2342845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053CF59-75F9-4C16-B37C-CE614271762F}" type="slidenum">
              <a:rPr lang="en-GB" smtClean="0"/>
              <a:t>23</a:t>
            </a:fld>
            <a:endParaRPr lang="en-GB"/>
          </a:p>
        </p:txBody>
      </p:sp>
    </p:spTree>
    <p:extLst>
      <p:ext uri="{BB962C8B-B14F-4D97-AF65-F5344CB8AC3E}">
        <p14:creationId xmlns:p14="http://schemas.microsoft.com/office/powerpoint/2010/main" val="2861309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t>
            </a:r>
            <a:r>
              <a:rPr lang="zh-TW" altLang="en-US" dirty="0"/>
              <a:t>母體總數</a:t>
            </a:r>
            <a:endParaRPr lang="en-GB" dirty="0"/>
          </a:p>
        </p:txBody>
      </p:sp>
      <p:sp>
        <p:nvSpPr>
          <p:cNvPr id="4" name="Slide Number Placeholder 3"/>
          <p:cNvSpPr>
            <a:spLocks noGrp="1"/>
          </p:cNvSpPr>
          <p:nvPr>
            <p:ph type="sldNum" sz="quarter" idx="10"/>
          </p:nvPr>
        </p:nvSpPr>
        <p:spPr/>
        <p:txBody>
          <a:bodyPr/>
          <a:lstStyle/>
          <a:p>
            <a:fld id="{B053CF59-75F9-4C16-B37C-CE614271762F}" type="slidenum">
              <a:rPr lang="en-GB" smtClean="0"/>
              <a:t>29</a:t>
            </a:fld>
            <a:endParaRPr lang="en-GB"/>
          </a:p>
        </p:txBody>
      </p:sp>
    </p:spTree>
    <p:extLst>
      <p:ext uri="{BB962C8B-B14F-4D97-AF65-F5344CB8AC3E}">
        <p14:creationId xmlns:p14="http://schemas.microsoft.com/office/powerpoint/2010/main" val="116649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7A97-A5C7-41EF-BA55-B11C1F7D2F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27D604-BB1B-4F15-9B39-31A64A58D8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1733FD6-5548-4E02-B316-4A904C0F8687}"/>
              </a:ext>
            </a:extLst>
          </p:cNvPr>
          <p:cNvSpPr>
            <a:spLocks noGrp="1"/>
          </p:cNvSpPr>
          <p:nvPr>
            <p:ph type="dt" sz="half" idx="10"/>
          </p:nvPr>
        </p:nvSpPr>
        <p:spPr/>
        <p:txBody>
          <a:bodyPr/>
          <a:lstStyle/>
          <a:p>
            <a:fld id="{F5EBCACB-0AE6-4A54-AABF-8AB50ADEDF93}" type="datetimeFigureOut">
              <a:rPr lang="en-GB" smtClean="0"/>
              <a:t>13/11/2017</a:t>
            </a:fld>
            <a:endParaRPr lang="en-GB"/>
          </a:p>
        </p:txBody>
      </p:sp>
      <p:sp>
        <p:nvSpPr>
          <p:cNvPr id="5" name="Footer Placeholder 4">
            <a:extLst>
              <a:ext uri="{FF2B5EF4-FFF2-40B4-BE49-F238E27FC236}">
                <a16:creationId xmlns:a16="http://schemas.microsoft.com/office/drawing/2014/main" id="{4CB209F8-05C6-4F0E-850D-E831131EE5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5A4876-5C71-4D7C-932F-6DE7061D587F}"/>
              </a:ext>
            </a:extLst>
          </p:cNvPr>
          <p:cNvSpPr>
            <a:spLocks noGrp="1"/>
          </p:cNvSpPr>
          <p:nvPr>
            <p:ph type="sldNum" sz="quarter" idx="12"/>
          </p:nvPr>
        </p:nvSpPr>
        <p:spPr/>
        <p:txBody>
          <a:bodyPr/>
          <a:lstStyle/>
          <a:p>
            <a:fld id="{41E5F262-F3D3-47F1-A064-A17E8509B17D}" type="slidenum">
              <a:rPr lang="en-GB" smtClean="0"/>
              <a:t>‹#›</a:t>
            </a:fld>
            <a:endParaRPr lang="en-GB"/>
          </a:p>
        </p:txBody>
      </p:sp>
    </p:spTree>
    <p:extLst>
      <p:ext uri="{BB962C8B-B14F-4D97-AF65-F5344CB8AC3E}">
        <p14:creationId xmlns:p14="http://schemas.microsoft.com/office/powerpoint/2010/main" val="338627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1E274-C7C1-4D5D-A5FF-F330B8152F9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157F031-34F8-459A-998B-DEB1B5BD3D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3F7F28-ABCF-458D-85E3-80E2C144B51F}"/>
              </a:ext>
            </a:extLst>
          </p:cNvPr>
          <p:cNvSpPr>
            <a:spLocks noGrp="1"/>
          </p:cNvSpPr>
          <p:nvPr>
            <p:ph type="dt" sz="half" idx="10"/>
          </p:nvPr>
        </p:nvSpPr>
        <p:spPr/>
        <p:txBody>
          <a:bodyPr/>
          <a:lstStyle/>
          <a:p>
            <a:fld id="{F5EBCACB-0AE6-4A54-AABF-8AB50ADEDF93}" type="datetimeFigureOut">
              <a:rPr lang="en-GB" smtClean="0"/>
              <a:t>13/11/2017</a:t>
            </a:fld>
            <a:endParaRPr lang="en-GB"/>
          </a:p>
        </p:txBody>
      </p:sp>
      <p:sp>
        <p:nvSpPr>
          <p:cNvPr id="5" name="Footer Placeholder 4">
            <a:extLst>
              <a:ext uri="{FF2B5EF4-FFF2-40B4-BE49-F238E27FC236}">
                <a16:creationId xmlns:a16="http://schemas.microsoft.com/office/drawing/2014/main" id="{B546365A-A84A-4052-B830-D2AB6E4DD8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CD0890-6884-4568-8E70-A07E0C78957B}"/>
              </a:ext>
            </a:extLst>
          </p:cNvPr>
          <p:cNvSpPr>
            <a:spLocks noGrp="1"/>
          </p:cNvSpPr>
          <p:nvPr>
            <p:ph type="sldNum" sz="quarter" idx="12"/>
          </p:nvPr>
        </p:nvSpPr>
        <p:spPr/>
        <p:txBody>
          <a:bodyPr/>
          <a:lstStyle/>
          <a:p>
            <a:fld id="{41E5F262-F3D3-47F1-A064-A17E8509B17D}" type="slidenum">
              <a:rPr lang="en-GB" smtClean="0"/>
              <a:t>‹#›</a:t>
            </a:fld>
            <a:endParaRPr lang="en-GB"/>
          </a:p>
        </p:txBody>
      </p:sp>
    </p:spTree>
    <p:extLst>
      <p:ext uri="{BB962C8B-B14F-4D97-AF65-F5344CB8AC3E}">
        <p14:creationId xmlns:p14="http://schemas.microsoft.com/office/powerpoint/2010/main" val="790968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99AC66-298C-4CCF-9120-C21585E35F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4460AE-4B77-4428-AFB6-3F6AD3A4655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F8D74E-AECB-4D7A-9EA7-ADD39FA334F4}"/>
              </a:ext>
            </a:extLst>
          </p:cNvPr>
          <p:cNvSpPr>
            <a:spLocks noGrp="1"/>
          </p:cNvSpPr>
          <p:nvPr>
            <p:ph type="dt" sz="half" idx="10"/>
          </p:nvPr>
        </p:nvSpPr>
        <p:spPr/>
        <p:txBody>
          <a:bodyPr/>
          <a:lstStyle/>
          <a:p>
            <a:fld id="{F5EBCACB-0AE6-4A54-AABF-8AB50ADEDF93}" type="datetimeFigureOut">
              <a:rPr lang="en-GB" smtClean="0"/>
              <a:t>13/11/2017</a:t>
            </a:fld>
            <a:endParaRPr lang="en-GB"/>
          </a:p>
        </p:txBody>
      </p:sp>
      <p:sp>
        <p:nvSpPr>
          <p:cNvPr id="5" name="Footer Placeholder 4">
            <a:extLst>
              <a:ext uri="{FF2B5EF4-FFF2-40B4-BE49-F238E27FC236}">
                <a16:creationId xmlns:a16="http://schemas.microsoft.com/office/drawing/2014/main" id="{AA1723B2-34D3-4F6F-BDF3-8051C7EEA2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445178-E444-4D88-B097-1B60594E03D2}"/>
              </a:ext>
            </a:extLst>
          </p:cNvPr>
          <p:cNvSpPr>
            <a:spLocks noGrp="1"/>
          </p:cNvSpPr>
          <p:nvPr>
            <p:ph type="sldNum" sz="quarter" idx="12"/>
          </p:nvPr>
        </p:nvSpPr>
        <p:spPr/>
        <p:txBody>
          <a:bodyPr/>
          <a:lstStyle/>
          <a:p>
            <a:fld id="{41E5F262-F3D3-47F1-A064-A17E8509B17D}" type="slidenum">
              <a:rPr lang="en-GB" smtClean="0"/>
              <a:t>‹#›</a:t>
            </a:fld>
            <a:endParaRPr lang="en-GB"/>
          </a:p>
        </p:txBody>
      </p:sp>
    </p:spTree>
    <p:extLst>
      <p:ext uri="{BB962C8B-B14F-4D97-AF65-F5344CB8AC3E}">
        <p14:creationId xmlns:p14="http://schemas.microsoft.com/office/powerpoint/2010/main" val="600645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項目符號">
    <p:spTree>
      <p:nvGrpSpPr>
        <p:cNvPr id="1" name=""/>
        <p:cNvGrpSpPr/>
        <p:nvPr/>
      </p:nvGrpSpPr>
      <p:grpSpPr>
        <a:xfrm>
          <a:off x="0" y="0"/>
          <a:ext cx="0" cy="0"/>
          <a:chOff x="0" y="0"/>
          <a:chExt cx="0" cy="0"/>
        </a:xfrm>
      </p:grpSpPr>
      <p:sp>
        <p:nvSpPr>
          <p:cNvPr id="75" name="Shape 75"/>
          <p:cNvSpPr>
            <a:spLocks noGrp="1"/>
          </p:cNvSpPr>
          <p:nvPr>
            <p:ph type="body" idx="1"/>
          </p:nvPr>
        </p:nvSpPr>
        <p:spPr>
          <a:xfrm>
            <a:off x="892969" y="892969"/>
            <a:ext cx="10406063" cy="5072063"/>
          </a:xfrm>
          <a:prstGeom prst="rect">
            <a:avLst/>
          </a:prstGeom>
        </p:spPr>
        <p:txBody>
          <a:bodyPr/>
          <a:lstStyle/>
          <a:p>
            <a:r>
              <a:t>內文層級一</a:t>
            </a:r>
          </a:p>
          <a:p>
            <a:pPr lvl="1"/>
            <a:r>
              <a:t>內文層級二</a:t>
            </a:r>
          </a:p>
          <a:p>
            <a:pPr lvl="2"/>
            <a:r>
              <a:t>內文層級三</a:t>
            </a:r>
          </a:p>
          <a:p>
            <a:pPr lvl="3"/>
            <a:r>
              <a:t>內文層級四</a:t>
            </a:r>
          </a:p>
          <a:p>
            <a:pPr lvl="4"/>
            <a:r>
              <a:t>內文層級五</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5374073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914400" y="2130426"/>
            <a:ext cx="10363200" cy="1470025"/>
          </a:xfrm>
        </p:spPr>
        <p:txBody>
          <a:bodyPr/>
          <a:lstStyle/>
          <a:p>
            <a:r>
              <a:rPr lang="zh-TW" altLang="en-US"/>
              <a:t>按一下以編輯母片標題樣式</a:t>
            </a:r>
          </a:p>
        </p:txBody>
      </p:sp>
      <p:sp>
        <p:nvSpPr>
          <p:cNvPr id="3" name="副標題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D701246E-DC7C-4E57-91A1-9E614DE98C5B}" type="datetimeFigureOut">
              <a:rPr lang="zh-TW" altLang="en-US" smtClean="0"/>
              <a:t>2017/11/13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EDC9D4E-11AE-47F9-8608-A8C4D94870E0}" type="slidenum">
              <a:rPr lang="zh-TW" altLang="en-US" smtClean="0"/>
              <a:t>‹#›</a:t>
            </a:fld>
            <a:endParaRPr lang="zh-TW" altLang="en-US"/>
          </a:p>
        </p:txBody>
      </p:sp>
    </p:spTree>
    <p:extLst>
      <p:ext uri="{BB962C8B-B14F-4D97-AF65-F5344CB8AC3E}">
        <p14:creationId xmlns:p14="http://schemas.microsoft.com/office/powerpoint/2010/main" val="3870231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701246E-DC7C-4E57-91A1-9E614DE98C5B}" type="datetimeFigureOut">
              <a:rPr lang="zh-TW" altLang="en-US" smtClean="0"/>
              <a:t>2017/11/13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EDC9D4E-11AE-47F9-8608-A8C4D94870E0}" type="slidenum">
              <a:rPr lang="zh-TW" altLang="en-US" smtClean="0"/>
              <a:t>‹#›</a:t>
            </a:fld>
            <a:endParaRPr lang="zh-TW" altLang="en-US"/>
          </a:p>
        </p:txBody>
      </p:sp>
    </p:spTree>
    <p:extLst>
      <p:ext uri="{BB962C8B-B14F-4D97-AF65-F5344CB8AC3E}">
        <p14:creationId xmlns:p14="http://schemas.microsoft.com/office/powerpoint/2010/main" val="662620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D701246E-DC7C-4E57-91A1-9E614DE98C5B}" type="datetimeFigureOut">
              <a:rPr lang="zh-TW" altLang="en-US" smtClean="0"/>
              <a:t>2017/11/13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EDC9D4E-11AE-47F9-8608-A8C4D94870E0}" type="slidenum">
              <a:rPr lang="zh-TW" altLang="en-US" smtClean="0"/>
              <a:t>‹#›</a:t>
            </a:fld>
            <a:endParaRPr lang="zh-TW" altLang="en-US"/>
          </a:p>
        </p:txBody>
      </p:sp>
    </p:spTree>
    <p:extLst>
      <p:ext uri="{BB962C8B-B14F-4D97-AF65-F5344CB8AC3E}">
        <p14:creationId xmlns:p14="http://schemas.microsoft.com/office/powerpoint/2010/main" val="2914527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701246E-DC7C-4E57-91A1-9E614DE98C5B}" type="datetimeFigureOut">
              <a:rPr lang="zh-TW" altLang="en-US" smtClean="0"/>
              <a:t>2017/11/13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EDC9D4E-11AE-47F9-8608-A8C4D94870E0}" type="slidenum">
              <a:rPr lang="zh-TW" altLang="en-US" smtClean="0"/>
              <a:t>‹#›</a:t>
            </a:fld>
            <a:endParaRPr lang="zh-TW" altLang="en-US"/>
          </a:p>
        </p:txBody>
      </p:sp>
    </p:spTree>
    <p:extLst>
      <p:ext uri="{BB962C8B-B14F-4D97-AF65-F5344CB8AC3E}">
        <p14:creationId xmlns:p14="http://schemas.microsoft.com/office/powerpoint/2010/main" val="2110778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D701246E-DC7C-4E57-91A1-9E614DE98C5B}" type="datetimeFigureOut">
              <a:rPr lang="zh-TW" altLang="en-US" smtClean="0"/>
              <a:t>2017/11/13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EDC9D4E-11AE-47F9-8608-A8C4D94870E0}" type="slidenum">
              <a:rPr lang="zh-TW" altLang="en-US" smtClean="0"/>
              <a:t>‹#›</a:t>
            </a:fld>
            <a:endParaRPr lang="zh-TW" altLang="en-US"/>
          </a:p>
        </p:txBody>
      </p:sp>
    </p:spTree>
    <p:extLst>
      <p:ext uri="{BB962C8B-B14F-4D97-AF65-F5344CB8AC3E}">
        <p14:creationId xmlns:p14="http://schemas.microsoft.com/office/powerpoint/2010/main" val="18518403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D701246E-DC7C-4E57-91A1-9E614DE98C5B}" type="datetimeFigureOut">
              <a:rPr lang="zh-TW" altLang="en-US" smtClean="0"/>
              <a:t>2017/11/13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EDC9D4E-11AE-47F9-8608-A8C4D94870E0}" type="slidenum">
              <a:rPr lang="zh-TW" altLang="en-US" smtClean="0"/>
              <a:t>‹#›</a:t>
            </a:fld>
            <a:endParaRPr lang="zh-TW" altLang="en-US"/>
          </a:p>
        </p:txBody>
      </p:sp>
    </p:spTree>
    <p:extLst>
      <p:ext uri="{BB962C8B-B14F-4D97-AF65-F5344CB8AC3E}">
        <p14:creationId xmlns:p14="http://schemas.microsoft.com/office/powerpoint/2010/main" val="3686384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701246E-DC7C-4E57-91A1-9E614DE98C5B}" type="datetimeFigureOut">
              <a:rPr lang="zh-TW" altLang="en-US" smtClean="0"/>
              <a:t>2017/11/13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EDC9D4E-11AE-47F9-8608-A8C4D94870E0}" type="slidenum">
              <a:rPr lang="zh-TW" altLang="en-US" smtClean="0"/>
              <a:t>‹#›</a:t>
            </a:fld>
            <a:endParaRPr lang="zh-TW" altLang="en-US"/>
          </a:p>
        </p:txBody>
      </p:sp>
    </p:spTree>
    <p:extLst>
      <p:ext uri="{BB962C8B-B14F-4D97-AF65-F5344CB8AC3E}">
        <p14:creationId xmlns:p14="http://schemas.microsoft.com/office/powerpoint/2010/main" val="303440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D7EB-F094-421A-B6A1-3AE7B9C294B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403AB1-DC90-4856-B5DA-8A4B3506A1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3137B3-C05F-4C4A-BD33-186DED323ABC}"/>
              </a:ext>
            </a:extLst>
          </p:cNvPr>
          <p:cNvSpPr>
            <a:spLocks noGrp="1"/>
          </p:cNvSpPr>
          <p:nvPr>
            <p:ph type="dt" sz="half" idx="10"/>
          </p:nvPr>
        </p:nvSpPr>
        <p:spPr/>
        <p:txBody>
          <a:bodyPr/>
          <a:lstStyle/>
          <a:p>
            <a:fld id="{F5EBCACB-0AE6-4A54-AABF-8AB50ADEDF93}" type="datetimeFigureOut">
              <a:rPr lang="en-GB" smtClean="0"/>
              <a:t>13/11/2017</a:t>
            </a:fld>
            <a:endParaRPr lang="en-GB"/>
          </a:p>
        </p:txBody>
      </p:sp>
      <p:sp>
        <p:nvSpPr>
          <p:cNvPr id="5" name="Footer Placeholder 4">
            <a:extLst>
              <a:ext uri="{FF2B5EF4-FFF2-40B4-BE49-F238E27FC236}">
                <a16:creationId xmlns:a16="http://schemas.microsoft.com/office/drawing/2014/main" id="{E4466E83-BF5C-40CE-801A-F443D6C1E7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ABFE16-EB29-4106-8B93-E6632CD55CDF}"/>
              </a:ext>
            </a:extLst>
          </p:cNvPr>
          <p:cNvSpPr>
            <a:spLocks noGrp="1"/>
          </p:cNvSpPr>
          <p:nvPr>
            <p:ph type="sldNum" sz="quarter" idx="12"/>
          </p:nvPr>
        </p:nvSpPr>
        <p:spPr/>
        <p:txBody>
          <a:bodyPr/>
          <a:lstStyle/>
          <a:p>
            <a:fld id="{41E5F262-F3D3-47F1-A064-A17E8509B17D}" type="slidenum">
              <a:rPr lang="en-GB" smtClean="0"/>
              <a:t>‹#›</a:t>
            </a:fld>
            <a:endParaRPr lang="en-GB"/>
          </a:p>
        </p:txBody>
      </p:sp>
    </p:spTree>
    <p:extLst>
      <p:ext uri="{BB962C8B-B14F-4D97-AF65-F5344CB8AC3E}">
        <p14:creationId xmlns:p14="http://schemas.microsoft.com/office/powerpoint/2010/main" val="18477389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D701246E-DC7C-4E57-91A1-9E614DE98C5B}" type="datetimeFigureOut">
              <a:rPr lang="zh-TW" altLang="en-US" smtClean="0"/>
              <a:t>2017/11/13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EDC9D4E-11AE-47F9-8608-A8C4D94870E0}" type="slidenum">
              <a:rPr lang="zh-TW" altLang="en-US" smtClean="0"/>
              <a:t>‹#›</a:t>
            </a:fld>
            <a:endParaRPr lang="zh-TW" altLang="en-US"/>
          </a:p>
        </p:txBody>
      </p:sp>
    </p:spTree>
    <p:extLst>
      <p:ext uri="{BB962C8B-B14F-4D97-AF65-F5344CB8AC3E}">
        <p14:creationId xmlns:p14="http://schemas.microsoft.com/office/powerpoint/2010/main" val="556898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D701246E-DC7C-4E57-91A1-9E614DE98C5B}" type="datetimeFigureOut">
              <a:rPr lang="zh-TW" altLang="en-US" smtClean="0"/>
              <a:t>2017/11/13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EDC9D4E-11AE-47F9-8608-A8C4D94870E0}" type="slidenum">
              <a:rPr lang="zh-TW" altLang="en-US" smtClean="0"/>
              <a:t>‹#›</a:t>
            </a:fld>
            <a:endParaRPr lang="zh-TW" altLang="en-US"/>
          </a:p>
        </p:txBody>
      </p:sp>
    </p:spTree>
    <p:extLst>
      <p:ext uri="{BB962C8B-B14F-4D97-AF65-F5344CB8AC3E}">
        <p14:creationId xmlns:p14="http://schemas.microsoft.com/office/powerpoint/2010/main" val="23463992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701246E-DC7C-4E57-91A1-9E614DE98C5B}" type="datetimeFigureOut">
              <a:rPr lang="zh-TW" altLang="en-US" smtClean="0"/>
              <a:t>2017/11/13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EDC9D4E-11AE-47F9-8608-A8C4D94870E0}" type="slidenum">
              <a:rPr lang="zh-TW" altLang="en-US" smtClean="0"/>
              <a:t>‹#›</a:t>
            </a:fld>
            <a:endParaRPr lang="zh-TW" altLang="en-US"/>
          </a:p>
        </p:txBody>
      </p:sp>
    </p:spTree>
    <p:extLst>
      <p:ext uri="{BB962C8B-B14F-4D97-AF65-F5344CB8AC3E}">
        <p14:creationId xmlns:p14="http://schemas.microsoft.com/office/powerpoint/2010/main" val="22175780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274639"/>
            <a:ext cx="27432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9600" y="274639"/>
            <a:ext cx="80264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701246E-DC7C-4E57-91A1-9E614DE98C5B}" type="datetimeFigureOut">
              <a:rPr lang="zh-TW" altLang="en-US" smtClean="0"/>
              <a:t>2017/11/13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EDC9D4E-11AE-47F9-8608-A8C4D94870E0}" type="slidenum">
              <a:rPr lang="zh-TW" altLang="en-US" smtClean="0"/>
              <a:t>‹#›</a:t>
            </a:fld>
            <a:endParaRPr lang="zh-TW" altLang="en-US"/>
          </a:p>
        </p:txBody>
      </p:sp>
    </p:spTree>
    <p:extLst>
      <p:ext uri="{BB962C8B-B14F-4D97-AF65-F5344CB8AC3E}">
        <p14:creationId xmlns:p14="http://schemas.microsoft.com/office/powerpoint/2010/main" val="151172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0963-561A-4883-888E-134126E021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55F31D-D0DA-493B-9ACA-C331F09316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5C91B2-4F38-43F1-9459-BB77AE26D5E1}"/>
              </a:ext>
            </a:extLst>
          </p:cNvPr>
          <p:cNvSpPr>
            <a:spLocks noGrp="1"/>
          </p:cNvSpPr>
          <p:nvPr>
            <p:ph type="dt" sz="half" idx="10"/>
          </p:nvPr>
        </p:nvSpPr>
        <p:spPr/>
        <p:txBody>
          <a:bodyPr/>
          <a:lstStyle/>
          <a:p>
            <a:fld id="{F5EBCACB-0AE6-4A54-AABF-8AB50ADEDF93}" type="datetimeFigureOut">
              <a:rPr lang="en-GB" smtClean="0"/>
              <a:t>13/11/2017</a:t>
            </a:fld>
            <a:endParaRPr lang="en-GB"/>
          </a:p>
        </p:txBody>
      </p:sp>
      <p:sp>
        <p:nvSpPr>
          <p:cNvPr id="5" name="Footer Placeholder 4">
            <a:extLst>
              <a:ext uri="{FF2B5EF4-FFF2-40B4-BE49-F238E27FC236}">
                <a16:creationId xmlns:a16="http://schemas.microsoft.com/office/drawing/2014/main" id="{74F3C96D-4F0D-4E8B-97B2-831DFEFE16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AF76AD-6B70-4BFA-892F-F80BAAA48075}"/>
              </a:ext>
            </a:extLst>
          </p:cNvPr>
          <p:cNvSpPr>
            <a:spLocks noGrp="1"/>
          </p:cNvSpPr>
          <p:nvPr>
            <p:ph type="sldNum" sz="quarter" idx="12"/>
          </p:nvPr>
        </p:nvSpPr>
        <p:spPr/>
        <p:txBody>
          <a:bodyPr/>
          <a:lstStyle/>
          <a:p>
            <a:fld id="{41E5F262-F3D3-47F1-A064-A17E8509B17D}" type="slidenum">
              <a:rPr lang="en-GB" smtClean="0"/>
              <a:t>‹#›</a:t>
            </a:fld>
            <a:endParaRPr lang="en-GB"/>
          </a:p>
        </p:txBody>
      </p:sp>
    </p:spTree>
    <p:extLst>
      <p:ext uri="{BB962C8B-B14F-4D97-AF65-F5344CB8AC3E}">
        <p14:creationId xmlns:p14="http://schemas.microsoft.com/office/powerpoint/2010/main" val="4128168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6603-83F6-43FF-BCA8-3132C7C3AE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A5EF3F-4D41-48EC-A886-D00FB97435C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C5CE979-E01C-4883-8967-AF30C4463D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C2E6DD5-7BCB-4D84-80F6-722FC7F5F69E}"/>
              </a:ext>
            </a:extLst>
          </p:cNvPr>
          <p:cNvSpPr>
            <a:spLocks noGrp="1"/>
          </p:cNvSpPr>
          <p:nvPr>
            <p:ph type="dt" sz="half" idx="10"/>
          </p:nvPr>
        </p:nvSpPr>
        <p:spPr/>
        <p:txBody>
          <a:bodyPr/>
          <a:lstStyle/>
          <a:p>
            <a:fld id="{F5EBCACB-0AE6-4A54-AABF-8AB50ADEDF93}" type="datetimeFigureOut">
              <a:rPr lang="en-GB" smtClean="0"/>
              <a:t>13/11/2017</a:t>
            </a:fld>
            <a:endParaRPr lang="en-GB"/>
          </a:p>
        </p:txBody>
      </p:sp>
      <p:sp>
        <p:nvSpPr>
          <p:cNvPr id="6" name="Footer Placeholder 5">
            <a:extLst>
              <a:ext uri="{FF2B5EF4-FFF2-40B4-BE49-F238E27FC236}">
                <a16:creationId xmlns:a16="http://schemas.microsoft.com/office/drawing/2014/main" id="{DE1FCB69-B9FD-4516-A81D-C16FC52910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52ECDB-7A63-4AA7-8D41-B36D3E589FB8}"/>
              </a:ext>
            </a:extLst>
          </p:cNvPr>
          <p:cNvSpPr>
            <a:spLocks noGrp="1"/>
          </p:cNvSpPr>
          <p:nvPr>
            <p:ph type="sldNum" sz="quarter" idx="12"/>
          </p:nvPr>
        </p:nvSpPr>
        <p:spPr/>
        <p:txBody>
          <a:bodyPr/>
          <a:lstStyle/>
          <a:p>
            <a:fld id="{41E5F262-F3D3-47F1-A064-A17E8509B17D}" type="slidenum">
              <a:rPr lang="en-GB" smtClean="0"/>
              <a:t>‹#›</a:t>
            </a:fld>
            <a:endParaRPr lang="en-GB"/>
          </a:p>
        </p:txBody>
      </p:sp>
    </p:spTree>
    <p:extLst>
      <p:ext uri="{BB962C8B-B14F-4D97-AF65-F5344CB8AC3E}">
        <p14:creationId xmlns:p14="http://schemas.microsoft.com/office/powerpoint/2010/main" val="3538721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566B-5BFF-4440-B5AF-A93F771B3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C55E347-B008-4E7C-9EB5-D77E8DA811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3A5825-7A48-4C4D-838A-7CCFA84D3C0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109F291-E56C-47FB-B132-FEA9D8D824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51CB817-982D-45E7-AB5F-136B5791497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39A7B07-A820-47BA-BDE8-75C77C177C55}"/>
              </a:ext>
            </a:extLst>
          </p:cNvPr>
          <p:cNvSpPr>
            <a:spLocks noGrp="1"/>
          </p:cNvSpPr>
          <p:nvPr>
            <p:ph type="dt" sz="half" idx="10"/>
          </p:nvPr>
        </p:nvSpPr>
        <p:spPr/>
        <p:txBody>
          <a:bodyPr/>
          <a:lstStyle/>
          <a:p>
            <a:fld id="{F5EBCACB-0AE6-4A54-AABF-8AB50ADEDF93}" type="datetimeFigureOut">
              <a:rPr lang="en-GB" smtClean="0"/>
              <a:t>13/11/2017</a:t>
            </a:fld>
            <a:endParaRPr lang="en-GB"/>
          </a:p>
        </p:txBody>
      </p:sp>
      <p:sp>
        <p:nvSpPr>
          <p:cNvPr id="8" name="Footer Placeholder 7">
            <a:extLst>
              <a:ext uri="{FF2B5EF4-FFF2-40B4-BE49-F238E27FC236}">
                <a16:creationId xmlns:a16="http://schemas.microsoft.com/office/drawing/2014/main" id="{EB508095-623D-486E-8C40-89CB22B280B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B6DDB0D-FD67-48CD-A3AF-C2B466DBBE7F}"/>
              </a:ext>
            </a:extLst>
          </p:cNvPr>
          <p:cNvSpPr>
            <a:spLocks noGrp="1"/>
          </p:cNvSpPr>
          <p:nvPr>
            <p:ph type="sldNum" sz="quarter" idx="12"/>
          </p:nvPr>
        </p:nvSpPr>
        <p:spPr/>
        <p:txBody>
          <a:bodyPr/>
          <a:lstStyle/>
          <a:p>
            <a:fld id="{41E5F262-F3D3-47F1-A064-A17E8509B17D}" type="slidenum">
              <a:rPr lang="en-GB" smtClean="0"/>
              <a:t>‹#›</a:t>
            </a:fld>
            <a:endParaRPr lang="en-GB"/>
          </a:p>
        </p:txBody>
      </p:sp>
    </p:spTree>
    <p:extLst>
      <p:ext uri="{BB962C8B-B14F-4D97-AF65-F5344CB8AC3E}">
        <p14:creationId xmlns:p14="http://schemas.microsoft.com/office/powerpoint/2010/main" val="627016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F115A-AE54-4687-BF59-9A730A48F0E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4D47225-817F-4B0B-AB2D-88C0BC5DFD81}"/>
              </a:ext>
            </a:extLst>
          </p:cNvPr>
          <p:cNvSpPr>
            <a:spLocks noGrp="1"/>
          </p:cNvSpPr>
          <p:nvPr>
            <p:ph type="dt" sz="half" idx="10"/>
          </p:nvPr>
        </p:nvSpPr>
        <p:spPr/>
        <p:txBody>
          <a:bodyPr/>
          <a:lstStyle/>
          <a:p>
            <a:fld id="{F5EBCACB-0AE6-4A54-AABF-8AB50ADEDF93}" type="datetimeFigureOut">
              <a:rPr lang="en-GB" smtClean="0"/>
              <a:t>13/11/2017</a:t>
            </a:fld>
            <a:endParaRPr lang="en-GB"/>
          </a:p>
        </p:txBody>
      </p:sp>
      <p:sp>
        <p:nvSpPr>
          <p:cNvPr id="4" name="Footer Placeholder 3">
            <a:extLst>
              <a:ext uri="{FF2B5EF4-FFF2-40B4-BE49-F238E27FC236}">
                <a16:creationId xmlns:a16="http://schemas.microsoft.com/office/drawing/2014/main" id="{5869B4E6-FEE4-4962-B13F-6EF9E9E8C41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B3E435C-2018-43ED-ADE6-9FCB00E23F32}"/>
              </a:ext>
            </a:extLst>
          </p:cNvPr>
          <p:cNvSpPr>
            <a:spLocks noGrp="1"/>
          </p:cNvSpPr>
          <p:nvPr>
            <p:ph type="sldNum" sz="quarter" idx="12"/>
          </p:nvPr>
        </p:nvSpPr>
        <p:spPr/>
        <p:txBody>
          <a:bodyPr/>
          <a:lstStyle/>
          <a:p>
            <a:fld id="{41E5F262-F3D3-47F1-A064-A17E8509B17D}" type="slidenum">
              <a:rPr lang="en-GB" smtClean="0"/>
              <a:t>‹#›</a:t>
            </a:fld>
            <a:endParaRPr lang="en-GB"/>
          </a:p>
        </p:txBody>
      </p:sp>
    </p:spTree>
    <p:extLst>
      <p:ext uri="{BB962C8B-B14F-4D97-AF65-F5344CB8AC3E}">
        <p14:creationId xmlns:p14="http://schemas.microsoft.com/office/powerpoint/2010/main" val="345056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321578-C474-43B8-A515-7AA1193F03D0}"/>
              </a:ext>
            </a:extLst>
          </p:cNvPr>
          <p:cNvSpPr>
            <a:spLocks noGrp="1"/>
          </p:cNvSpPr>
          <p:nvPr>
            <p:ph type="dt" sz="half" idx="10"/>
          </p:nvPr>
        </p:nvSpPr>
        <p:spPr/>
        <p:txBody>
          <a:bodyPr/>
          <a:lstStyle/>
          <a:p>
            <a:fld id="{F5EBCACB-0AE6-4A54-AABF-8AB50ADEDF93}" type="datetimeFigureOut">
              <a:rPr lang="en-GB" smtClean="0"/>
              <a:t>13/11/2017</a:t>
            </a:fld>
            <a:endParaRPr lang="en-GB"/>
          </a:p>
        </p:txBody>
      </p:sp>
      <p:sp>
        <p:nvSpPr>
          <p:cNvPr id="3" name="Footer Placeholder 2">
            <a:extLst>
              <a:ext uri="{FF2B5EF4-FFF2-40B4-BE49-F238E27FC236}">
                <a16:creationId xmlns:a16="http://schemas.microsoft.com/office/drawing/2014/main" id="{EF4E6DE3-BBF4-4668-A866-C17109B8419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4731827-223B-431C-B716-B7D815938E77}"/>
              </a:ext>
            </a:extLst>
          </p:cNvPr>
          <p:cNvSpPr>
            <a:spLocks noGrp="1"/>
          </p:cNvSpPr>
          <p:nvPr>
            <p:ph type="sldNum" sz="quarter" idx="12"/>
          </p:nvPr>
        </p:nvSpPr>
        <p:spPr/>
        <p:txBody>
          <a:bodyPr/>
          <a:lstStyle/>
          <a:p>
            <a:fld id="{41E5F262-F3D3-47F1-A064-A17E8509B17D}" type="slidenum">
              <a:rPr lang="en-GB" smtClean="0"/>
              <a:t>‹#›</a:t>
            </a:fld>
            <a:endParaRPr lang="en-GB"/>
          </a:p>
        </p:txBody>
      </p:sp>
    </p:spTree>
    <p:extLst>
      <p:ext uri="{BB962C8B-B14F-4D97-AF65-F5344CB8AC3E}">
        <p14:creationId xmlns:p14="http://schemas.microsoft.com/office/powerpoint/2010/main" val="48105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77B15-84E4-46F8-A751-4BC94093C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C97ED4C-37B6-4F1A-A9F6-661D3C0BD7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A4208F9-E18F-447B-94CB-B9BDFB008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03FFA5-1644-409A-A141-83DBAB49F3DE}"/>
              </a:ext>
            </a:extLst>
          </p:cNvPr>
          <p:cNvSpPr>
            <a:spLocks noGrp="1"/>
          </p:cNvSpPr>
          <p:nvPr>
            <p:ph type="dt" sz="half" idx="10"/>
          </p:nvPr>
        </p:nvSpPr>
        <p:spPr/>
        <p:txBody>
          <a:bodyPr/>
          <a:lstStyle/>
          <a:p>
            <a:fld id="{F5EBCACB-0AE6-4A54-AABF-8AB50ADEDF93}" type="datetimeFigureOut">
              <a:rPr lang="en-GB" smtClean="0"/>
              <a:t>13/11/2017</a:t>
            </a:fld>
            <a:endParaRPr lang="en-GB"/>
          </a:p>
        </p:txBody>
      </p:sp>
      <p:sp>
        <p:nvSpPr>
          <p:cNvPr id="6" name="Footer Placeholder 5">
            <a:extLst>
              <a:ext uri="{FF2B5EF4-FFF2-40B4-BE49-F238E27FC236}">
                <a16:creationId xmlns:a16="http://schemas.microsoft.com/office/drawing/2014/main" id="{62B225E5-9B9D-43E3-8DD1-17F5ADEABF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197CF6-38B7-47AA-ABAA-DBB7E86693B1}"/>
              </a:ext>
            </a:extLst>
          </p:cNvPr>
          <p:cNvSpPr>
            <a:spLocks noGrp="1"/>
          </p:cNvSpPr>
          <p:nvPr>
            <p:ph type="sldNum" sz="quarter" idx="12"/>
          </p:nvPr>
        </p:nvSpPr>
        <p:spPr/>
        <p:txBody>
          <a:bodyPr/>
          <a:lstStyle/>
          <a:p>
            <a:fld id="{41E5F262-F3D3-47F1-A064-A17E8509B17D}" type="slidenum">
              <a:rPr lang="en-GB" smtClean="0"/>
              <a:t>‹#›</a:t>
            </a:fld>
            <a:endParaRPr lang="en-GB"/>
          </a:p>
        </p:txBody>
      </p:sp>
    </p:spTree>
    <p:extLst>
      <p:ext uri="{BB962C8B-B14F-4D97-AF65-F5344CB8AC3E}">
        <p14:creationId xmlns:p14="http://schemas.microsoft.com/office/powerpoint/2010/main" val="20294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A94D-C12C-477D-9554-17221DFB6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455953E-986F-44BF-9BC9-83F0FF4CFB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B3DB94F-CA34-4682-8A46-75E281B4B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FB4664-2CBF-48E1-88B4-2E231AE229D0}"/>
              </a:ext>
            </a:extLst>
          </p:cNvPr>
          <p:cNvSpPr>
            <a:spLocks noGrp="1"/>
          </p:cNvSpPr>
          <p:nvPr>
            <p:ph type="dt" sz="half" idx="10"/>
          </p:nvPr>
        </p:nvSpPr>
        <p:spPr/>
        <p:txBody>
          <a:bodyPr/>
          <a:lstStyle/>
          <a:p>
            <a:fld id="{F5EBCACB-0AE6-4A54-AABF-8AB50ADEDF93}" type="datetimeFigureOut">
              <a:rPr lang="en-GB" smtClean="0"/>
              <a:t>13/11/2017</a:t>
            </a:fld>
            <a:endParaRPr lang="en-GB"/>
          </a:p>
        </p:txBody>
      </p:sp>
      <p:sp>
        <p:nvSpPr>
          <p:cNvPr id="6" name="Footer Placeholder 5">
            <a:extLst>
              <a:ext uri="{FF2B5EF4-FFF2-40B4-BE49-F238E27FC236}">
                <a16:creationId xmlns:a16="http://schemas.microsoft.com/office/drawing/2014/main" id="{2ED510C2-D4FA-4DB8-975A-C43431F5D0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21B3B-6B41-4A16-816A-F443A6F0F82C}"/>
              </a:ext>
            </a:extLst>
          </p:cNvPr>
          <p:cNvSpPr>
            <a:spLocks noGrp="1"/>
          </p:cNvSpPr>
          <p:nvPr>
            <p:ph type="sldNum" sz="quarter" idx="12"/>
          </p:nvPr>
        </p:nvSpPr>
        <p:spPr/>
        <p:txBody>
          <a:bodyPr/>
          <a:lstStyle/>
          <a:p>
            <a:fld id="{41E5F262-F3D3-47F1-A064-A17E8509B17D}" type="slidenum">
              <a:rPr lang="en-GB" smtClean="0"/>
              <a:t>‹#›</a:t>
            </a:fld>
            <a:endParaRPr lang="en-GB"/>
          </a:p>
        </p:txBody>
      </p:sp>
    </p:spTree>
    <p:extLst>
      <p:ext uri="{BB962C8B-B14F-4D97-AF65-F5344CB8AC3E}">
        <p14:creationId xmlns:p14="http://schemas.microsoft.com/office/powerpoint/2010/main" val="4051860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DC10C0-34F1-4D00-967D-5D2EC741D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6417AC-323A-41EE-8781-A7CFDAA3E0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777E3B-16D4-42F2-BDCE-5C0F4B52B2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BCACB-0AE6-4A54-AABF-8AB50ADEDF93}" type="datetimeFigureOut">
              <a:rPr lang="en-GB" smtClean="0"/>
              <a:t>13/11/2017</a:t>
            </a:fld>
            <a:endParaRPr lang="en-GB"/>
          </a:p>
        </p:txBody>
      </p:sp>
      <p:sp>
        <p:nvSpPr>
          <p:cNvPr id="5" name="Footer Placeholder 4">
            <a:extLst>
              <a:ext uri="{FF2B5EF4-FFF2-40B4-BE49-F238E27FC236}">
                <a16:creationId xmlns:a16="http://schemas.microsoft.com/office/drawing/2014/main" id="{095312E1-CB44-4278-8E7C-DCABD6FB63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62A7013-93DA-44DF-A3BA-A088C1C4AB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5F262-F3D3-47F1-A064-A17E8509B17D}" type="slidenum">
              <a:rPr lang="en-GB" smtClean="0"/>
              <a:t>‹#›</a:t>
            </a:fld>
            <a:endParaRPr lang="en-GB"/>
          </a:p>
        </p:txBody>
      </p:sp>
    </p:spTree>
    <p:extLst>
      <p:ext uri="{BB962C8B-B14F-4D97-AF65-F5344CB8AC3E}">
        <p14:creationId xmlns:p14="http://schemas.microsoft.com/office/powerpoint/2010/main" val="361477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1246E-DC7C-4E57-91A1-9E614DE98C5B}" type="datetimeFigureOut">
              <a:rPr lang="zh-TW" altLang="en-US" smtClean="0"/>
              <a:t>2017/11/13</a:t>
            </a:fld>
            <a:endParaRPr lang="zh-TW" altLang="en-US"/>
          </a:p>
        </p:txBody>
      </p:sp>
      <p:sp>
        <p:nvSpPr>
          <p:cNvPr id="5" name="頁尾版面配置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C9D4E-11AE-47F9-8608-A8C4D94870E0}" type="slidenum">
              <a:rPr lang="zh-TW" altLang="en-US" smtClean="0"/>
              <a:t>‹#›</a:t>
            </a:fld>
            <a:endParaRPr lang="zh-TW" altLang="en-US"/>
          </a:p>
        </p:txBody>
      </p:sp>
    </p:spTree>
    <p:extLst>
      <p:ext uri="{BB962C8B-B14F-4D97-AF65-F5344CB8AC3E}">
        <p14:creationId xmlns:p14="http://schemas.microsoft.com/office/powerpoint/2010/main" val="1228844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2.sv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2.png"/><Relationship Id="rId7"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slide" Target="slide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2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10.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90.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0.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customXml" Target="../ink/ink1.xml"/><Relationship Id="rId1" Type="http://schemas.openxmlformats.org/officeDocument/2006/relationships/slideLayout" Target="../slideLayouts/slideLayout14.xml"/><Relationship Id="rId4" Type="http://schemas.openxmlformats.org/officeDocument/2006/relationships/customXml" Target="../ink/ink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customXml" Target="../ink/ink3.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g"/><Relationship Id="rId1" Type="http://schemas.openxmlformats.org/officeDocument/2006/relationships/slideLayout" Target="../slideLayouts/slideLayout19.xml"/><Relationship Id="rId6" Type="http://schemas.microsoft.com/office/2007/relationships/hdphoto" Target="../media/hdphoto2.wdp"/><Relationship Id="rId5" Type="http://schemas.openxmlformats.org/officeDocument/2006/relationships/image" Target="../media/image44.png"/><Relationship Id="rId4" Type="http://schemas.microsoft.com/office/2007/relationships/hdphoto" Target="../media/hdphoto1.wdp"/></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113.png"/><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81.png"/><Relationship Id="rId4" Type="http://schemas.openxmlformats.org/officeDocument/2006/relationships/image" Target="../media/image50.jpg"/></Relationships>
</file>

<file path=ppt/slides/_rels/slide8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5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5F41-EAEA-4D13-88EC-86EA39A6B2DF}"/>
              </a:ext>
            </a:extLst>
          </p:cNvPr>
          <p:cNvSpPr>
            <a:spLocks noGrp="1"/>
          </p:cNvSpPr>
          <p:nvPr>
            <p:ph type="ctrTitle"/>
          </p:nvPr>
        </p:nvSpPr>
        <p:spPr/>
        <p:txBody>
          <a:bodyPr/>
          <a:lstStyle/>
          <a:p>
            <a:r>
              <a:rPr lang="en-US" altLang="zh-TW" dirty="0"/>
              <a:t>Cluster Sampling</a:t>
            </a:r>
            <a:br>
              <a:rPr lang="en-US" altLang="zh-TW" dirty="0"/>
            </a:br>
            <a:r>
              <a:rPr lang="zh-TW" altLang="en-US" dirty="0"/>
              <a:t>群集抽樣</a:t>
            </a:r>
            <a:endParaRPr lang="en-GB" dirty="0"/>
          </a:p>
        </p:txBody>
      </p:sp>
      <p:sp>
        <p:nvSpPr>
          <p:cNvPr id="3" name="Subtitle 2">
            <a:extLst>
              <a:ext uri="{FF2B5EF4-FFF2-40B4-BE49-F238E27FC236}">
                <a16:creationId xmlns:a16="http://schemas.microsoft.com/office/drawing/2014/main" id="{1F743B54-188F-4EA7-8968-384218CCC934}"/>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742419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BBFD9C-FE63-47A9-B05D-D185538F1D03}"/>
              </a:ext>
            </a:extLst>
          </p:cNvPr>
          <p:cNvSpPr>
            <a:spLocks noGrp="1"/>
          </p:cNvSpPr>
          <p:nvPr>
            <p:ph type="title"/>
          </p:nvPr>
        </p:nvSpPr>
        <p:spPr/>
        <p:txBody>
          <a:bodyPr/>
          <a:lstStyle/>
          <a:p>
            <a:r>
              <a:rPr lang="en-GB" dirty="0"/>
              <a:t>Introduction</a:t>
            </a:r>
          </a:p>
        </p:txBody>
      </p:sp>
      <p:sp>
        <p:nvSpPr>
          <p:cNvPr id="5" name="Content Placeholder 4">
            <a:extLst>
              <a:ext uri="{FF2B5EF4-FFF2-40B4-BE49-F238E27FC236}">
                <a16:creationId xmlns:a16="http://schemas.microsoft.com/office/drawing/2014/main" id="{77FD06E9-BB51-4A9B-B4B1-C0C5A977B4EB}"/>
              </a:ext>
            </a:extLst>
          </p:cNvPr>
          <p:cNvSpPr>
            <a:spLocks noGrp="1"/>
          </p:cNvSpPr>
          <p:nvPr>
            <p:ph idx="1"/>
          </p:nvPr>
        </p:nvSpPr>
        <p:spPr/>
        <p:txBody>
          <a:bodyPr>
            <a:normAutofit/>
          </a:bodyPr>
          <a:lstStyle/>
          <a:p>
            <a:pPr>
              <a:buFont typeface="Wingdings" panose="05000000000000000000" pitchFamily="2" charset="2"/>
              <a:buChar char="§"/>
            </a:pPr>
            <a:r>
              <a:rPr lang="zh-TW" altLang="en-US" dirty="0"/>
              <a:t>定義：集群樣本是機率樣本，其中每個樣本單位都是元素的集合或是集群</a:t>
            </a:r>
            <a:endParaRPr lang="en-GB" altLang="zh-TW" dirty="0"/>
          </a:p>
          <a:p>
            <a:pPr marL="0" indent="0">
              <a:buNone/>
            </a:pPr>
            <a:endParaRPr lang="en-GB" dirty="0"/>
          </a:p>
          <a:p>
            <a:pPr>
              <a:buFont typeface="Wingdings" panose="05000000000000000000" pitchFamily="2" charset="2"/>
              <a:buChar char="§"/>
            </a:pPr>
            <a:r>
              <a:rPr lang="zh-TW" altLang="en-US" dirty="0"/>
              <a:t>常用於集群樣本中的變數，有地理位置、學校等。</a:t>
            </a:r>
            <a:endParaRPr lang="en-GB" altLang="zh-TW" dirty="0"/>
          </a:p>
          <a:p>
            <a:pPr>
              <a:buFont typeface="Wingdings" panose="05000000000000000000" pitchFamily="2" charset="2"/>
              <a:buChar char="§"/>
            </a:pPr>
            <a:endParaRPr lang="en-GB" altLang="zh-TW" dirty="0"/>
          </a:p>
          <a:p>
            <a:pPr>
              <a:buFont typeface="Wingdings" panose="05000000000000000000" pitchFamily="2" charset="2"/>
              <a:buChar char="§"/>
            </a:pPr>
            <a:r>
              <a:rPr lang="zh-TW" altLang="en-US" dirty="0"/>
              <a:t>常用於分層的標準為年齡、性別、收入、種族</a:t>
            </a:r>
            <a:endParaRPr lang="en-GB" dirty="0"/>
          </a:p>
        </p:txBody>
      </p:sp>
    </p:spTree>
    <p:extLst>
      <p:ext uri="{BB962C8B-B14F-4D97-AF65-F5344CB8AC3E}">
        <p14:creationId xmlns:p14="http://schemas.microsoft.com/office/powerpoint/2010/main" val="2723070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001C-E579-4959-B6BF-7CDBAFC6B580}"/>
              </a:ext>
            </a:extLst>
          </p:cNvPr>
          <p:cNvSpPr>
            <a:spLocks noGrp="1"/>
          </p:cNvSpPr>
          <p:nvPr>
            <p:ph type="title"/>
          </p:nvPr>
        </p:nvSpPr>
        <p:spPr/>
        <p:txBody>
          <a:bodyPr/>
          <a:lstStyle/>
          <a:p>
            <a:r>
              <a:rPr lang="en-US" altLang="zh-TW" dirty="0"/>
              <a:t>Introduction</a:t>
            </a:r>
            <a:endParaRPr lang="en-GB" dirty="0"/>
          </a:p>
        </p:txBody>
      </p:sp>
      <p:sp>
        <p:nvSpPr>
          <p:cNvPr id="3" name="Content Placeholder 2">
            <a:extLst>
              <a:ext uri="{FF2B5EF4-FFF2-40B4-BE49-F238E27FC236}">
                <a16:creationId xmlns:a16="http://schemas.microsoft.com/office/drawing/2014/main" id="{6B9A3A84-9A97-4DF7-96B8-386845883FA3}"/>
              </a:ext>
            </a:extLst>
          </p:cNvPr>
          <p:cNvSpPr>
            <a:spLocks noGrp="1"/>
          </p:cNvSpPr>
          <p:nvPr>
            <p:ph idx="1"/>
          </p:nvPr>
        </p:nvSpPr>
        <p:spPr/>
        <p:txBody>
          <a:bodyPr/>
          <a:lstStyle/>
          <a:p>
            <a:pPr>
              <a:buFont typeface="Wingdings" panose="05000000000000000000" pitchFamily="2" charset="2"/>
              <a:buChar char="§"/>
            </a:pPr>
            <a:r>
              <a:rPr lang="zh-TW" altLang="en-US" dirty="0"/>
              <a:t>因測量需要成本，所以希望在不浪費錢的情況下，獲取足量的樣本數。</a:t>
            </a:r>
            <a:endParaRPr lang="en-GB" altLang="zh-TW" dirty="0"/>
          </a:p>
          <a:p>
            <a:pPr>
              <a:buFont typeface="Wingdings" panose="05000000000000000000" pitchFamily="2" charset="2"/>
              <a:buChar char="§"/>
            </a:pPr>
            <a:endParaRPr lang="en-GB" altLang="zh-TW" dirty="0"/>
          </a:p>
          <a:p>
            <a:pPr>
              <a:buFont typeface="Wingdings" panose="05000000000000000000" pitchFamily="2" charset="2"/>
              <a:buChar char="§"/>
            </a:pPr>
            <a:r>
              <a:rPr lang="zh-TW" altLang="en-US" dirty="0"/>
              <a:t>可能會出現群內元素差異很大的情況，這時候選取「些許」大群集為樣本，就能產生較好的母體估計參數</a:t>
            </a:r>
            <a:r>
              <a:rPr lang="en-US" altLang="zh-TW" dirty="0"/>
              <a:t>(e.g.</a:t>
            </a:r>
            <a:r>
              <a:rPr lang="zh-TW" altLang="en-US" dirty="0"/>
              <a:t>平均數、標準差</a:t>
            </a:r>
            <a:r>
              <a:rPr lang="en-US" altLang="zh-TW" dirty="0"/>
              <a:t>)</a:t>
            </a:r>
            <a:endParaRPr lang="en-GB" altLang="zh-TW" dirty="0"/>
          </a:p>
          <a:p>
            <a:pPr>
              <a:buFont typeface="Wingdings" panose="05000000000000000000" pitchFamily="2" charset="2"/>
              <a:buChar char="§"/>
            </a:pPr>
            <a:endParaRPr lang="en-GB" altLang="zh-TW" dirty="0"/>
          </a:p>
        </p:txBody>
      </p:sp>
    </p:spTree>
    <p:extLst>
      <p:ext uri="{BB962C8B-B14F-4D97-AF65-F5344CB8AC3E}">
        <p14:creationId xmlns:p14="http://schemas.microsoft.com/office/powerpoint/2010/main" val="3029655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001C-E579-4959-B6BF-7CDBAFC6B580}"/>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6B9A3A84-9A97-4DF7-96B8-386845883FA3}"/>
              </a:ext>
            </a:extLst>
          </p:cNvPr>
          <p:cNvSpPr>
            <a:spLocks noGrp="1"/>
          </p:cNvSpPr>
          <p:nvPr>
            <p:ph idx="1"/>
          </p:nvPr>
        </p:nvSpPr>
        <p:spPr/>
        <p:txBody>
          <a:bodyPr/>
          <a:lstStyle/>
          <a:p>
            <a:pPr>
              <a:buFont typeface="Wingdings" panose="05000000000000000000" pitchFamily="2" charset="2"/>
              <a:buChar char="§"/>
            </a:pPr>
            <a:r>
              <a:rPr lang="zh-TW" altLang="en-US" dirty="0"/>
              <a:t>在以下兩種情況中，集群抽樣可以用最少的成本達到特定的資訊量</a:t>
            </a:r>
            <a:endParaRPr lang="en-GB" altLang="zh-TW" dirty="0"/>
          </a:p>
          <a:p>
            <a:pPr>
              <a:buFont typeface="Wingdings" panose="05000000000000000000" pitchFamily="2" charset="2"/>
              <a:buChar char="§"/>
            </a:pPr>
            <a:endParaRPr lang="en-GB" dirty="0"/>
          </a:p>
          <a:p>
            <a:pPr marL="514350" lvl="0" indent="-514350">
              <a:buFont typeface="+mj-lt"/>
              <a:buAutoNum type="arabicPeriod"/>
            </a:pPr>
            <a:r>
              <a:rPr lang="zh-TW" altLang="en-US" dirty="0"/>
              <a:t>一個好的母體元素架構難以取得，或是取得成本過高，但是容易獲得集群架構時。</a:t>
            </a:r>
            <a:endParaRPr lang="en-GB" altLang="zh-TW" dirty="0"/>
          </a:p>
          <a:p>
            <a:pPr marL="514350" lvl="0" indent="-514350">
              <a:buFont typeface="+mj-lt"/>
              <a:buAutoNum type="arabicPeriod"/>
            </a:pPr>
            <a:endParaRPr lang="en-GB" dirty="0"/>
          </a:p>
          <a:p>
            <a:pPr marL="514350" lvl="0" indent="-514350">
              <a:buFont typeface="+mj-lt"/>
              <a:buAutoNum type="arabicPeriod"/>
            </a:pPr>
            <a:r>
              <a:rPr lang="zh-TW" altLang="en-US" dirty="0"/>
              <a:t>取得觀察值的成本，會隨著個別元素之間的距離增加而增加。</a:t>
            </a:r>
            <a:endParaRPr lang="en-GB" altLang="zh-TW" dirty="0"/>
          </a:p>
        </p:txBody>
      </p:sp>
    </p:spTree>
    <p:extLst>
      <p:ext uri="{BB962C8B-B14F-4D97-AF65-F5344CB8AC3E}">
        <p14:creationId xmlns:p14="http://schemas.microsoft.com/office/powerpoint/2010/main" val="968138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96E-1AB9-499F-93CA-855AFDAB54EB}"/>
              </a:ext>
            </a:extLst>
          </p:cNvPr>
          <p:cNvSpPr>
            <a:spLocks noGrp="1"/>
          </p:cNvSpPr>
          <p:nvPr>
            <p:ph type="ctrTitle"/>
          </p:nvPr>
        </p:nvSpPr>
        <p:spPr>
          <a:xfrm>
            <a:off x="1524000" y="1493838"/>
            <a:ext cx="9144000" cy="2387600"/>
          </a:xfrm>
        </p:spPr>
        <p:txBody>
          <a:bodyPr/>
          <a:lstStyle/>
          <a:p>
            <a:r>
              <a:rPr lang="en-US" altLang="zh-TW" sz="4400" dirty="0">
                <a:solidFill>
                  <a:srgbClr val="FF0000"/>
                </a:solidFill>
              </a:rPr>
              <a:t>Estimation of a Population Mean and Total</a:t>
            </a:r>
            <a:endParaRPr lang="en-GB" sz="4400" dirty="0">
              <a:solidFill>
                <a:srgbClr val="FF0000"/>
              </a:solidFill>
            </a:endParaRPr>
          </a:p>
        </p:txBody>
      </p:sp>
      <p:sp>
        <p:nvSpPr>
          <p:cNvPr id="3" name="Subtitle 2">
            <a:extLst>
              <a:ext uri="{FF2B5EF4-FFF2-40B4-BE49-F238E27FC236}">
                <a16:creationId xmlns:a16="http://schemas.microsoft.com/office/drawing/2014/main" id="{476E9F90-EF08-41E7-B7DB-EECAAB538E13}"/>
              </a:ext>
            </a:extLst>
          </p:cNvPr>
          <p:cNvSpPr>
            <a:spLocks noGrp="1"/>
          </p:cNvSpPr>
          <p:nvPr>
            <p:ph type="subTitle" idx="1"/>
          </p:nvPr>
        </p:nvSpPr>
        <p:spPr>
          <a:xfrm>
            <a:off x="1524000" y="3811588"/>
            <a:ext cx="9144000" cy="1655762"/>
          </a:xfrm>
        </p:spPr>
        <p:txBody>
          <a:bodyPr/>
          <a:lstStyle/>
          <a:p>
            <a:pPr>
              <a:spcBef>
                <a:spcPct val="20000"/>
              </a:spcBef>
            </a:pPr>
            <a:r>
              <a:rPr lang="zh-TW" altLang="en-US" sz="3200" dirty="0">
                <a:solidFill>
                  <a:schemeClr val="tx1">
                    <a:tint val="75000"/>
                  </a:schemeClr>
                </a:solidFill>
              </a:rPr>
              <a:t>估計母群體總數及平均數</a:t>
            </a:r>
            <a:endParaRPr lang="en-GB" sz="3200" dirty="0">
              <a:solidFill>
                <a:schemeClr val="tx1">
                  <a:tint val="75000"/>
                </a:schemeClr>
              </a:solidFill>
            </a:endParaRPr>
          </a:p>
        </p:txBody>
      </p:sp>
    </p:spTree>
    <p:extLst>
      <p:ext uri="{BB962C8B-B14F-4D97-AF65-F5344CB8AC3E}">
        <p14:creationId xmlns:p14="http://schemas.microsoft.com/office/powerpoint/2010/main" val="374524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001C-E579-4959-B6BF-7CDBAFC6B580}"/>
              </a:ext>
            </a:extLst>
          </p:cNvPr>
          <p:cNvSpPr>
            <a:spLocks noGrp="1"/>
          </p:cNvSpPr>
          <p:nvPr>
            <p:ph type="title"/>
          </p:nvPr>
        </p:nvSpPr>
        <p:spPr/>
        <p:txBody>
          <a:bodyPr/>
          <a:lstStyle/>
          <a:p>
            <a:r>
              <a:rPr lang="zh-TW" altLang="en-US" dirty="0"/>
              <a:t>估計母體平均數與總數</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9A3A84-9A97-4DF7-96B8-386845883FA3}"/>
                  </a:ext>
                </a:extLst>
              </p:cNvPr>
              <p:cNvSpPr>
                <a:spLocks noGrp="1"/>
              </p:cNvSpPr>
              <p:nvPr>
                <p:ph idx="1"/>
              </p:nvPr>
            </p:nvSpPr>
            <p:spPr/>
            <p:txBody>
              <a:bodyPr/>
              <a:lstStyle/>
              <a:p>
                <a:pPr>
                  <a:buFont typeface="Wingdings" panose="05000000000000000000" pitchFamily="2" charset="2"/>
                  <a:buChar char="§"/>
                </a:pPr>
                <a:r>
                  <a:rPr lang="zh-TW" altLang="en-US" dirty="0"/>
                  <a:t>集群抽樣是以群為單位的簡單隨機抽樣，因此，估計母體平均數與總數類似於簡單隨機抽樣</a:t>
                </a:r>
                <a:endParaRPr lang="en-GB" altLang="zh-TW" dirty="0"/>
              </a:p>
              <a:p>
                <a:pPr>
                  <a:buFont typeface="Wingdings" panose="05000000000000000000" pitchFamily="2" charset="2"/>
                  <a:buChar char="§"/>
                </a:pPr>
                <a:r>
                  <a:rPr lang="zh-TW" altLang="en-US" dirty="0"/>
                  <a:t>以下為本章會使用到的標記：</a:t>
                </a:r>
                <a:endParaRPr lang="en-GB" altLang="zh-TW" dirty="0"/>
              </a:p>
              <a:p>
                <a:pPr lvl="1">
                  <a:buFont typeface="Wingdings" panose="05000000000000000000" pitchFamily="2" charset="2"/>
                  <a:buChar char="§"/>
                </a:pPr>
                <a:r>
                  <a:rPr lang="en-US" altLang="zh-TW" dirty="0"/>
                  <a:t>N=</a:t>
                </a:r>
                <a:r>
                  <a:rPr lang="zh-TW" altLang="en-US" dirty="0"/>
                  <a:t>母體的群集數</a:t>
                </a:r>
                <a:endParaRPr lang="en-GB" altLang="zh-TW" dirty="0"/>
              </a:p>
              <a:p>
                <a:pPr lvl="1">
                  <a:buFont typeface="Wingdings" panose="05000000000000000000" pitchFamily="2" charset="2"/>
                  <a:buChar char="§"/>
                </a:pPr>
                <a:r>
                  <a:rPr lang="en-GB" dirty="0"/>
                  <a:t>n=</a:t>
                </a:r>
                <a:r>
                  <a:rPr lang="zh-TW" altLang="en-US" dirty="0"/>
                  <a:t>簡單隨機抽樣的群集數</a:t>
                </a:r>
                <a:endParaRPr lang="en-GB" dirty="0"/>
              </a:p>
              <a:p>
                <a:pPr lvl="1">
                  <a:buFont typeface="Wingdings" panose="05000000000000000000" pitchFamily="2" charset="2"/>
                  <a:buChar char="§"/>
                </a:pP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oMath>
                </a14:m>
                <a:r>
                  <a:rPr lang="en-GB" dirty="0"/>
                  <a:t>=</a:t>
                </a:r>
                <a:r>
                  <a:rPr lang="zh-TW" altLang="en-US" dirty="0"/>
                  <a:t>群集 </a:t>
                </a:r>
                <a:r>
                  <a:rPr lang="en-GB" dirty="0" err="1"/>
                  <a:t>i</a:t>
                </a:r>
                <a:r>
                  <a:rPr lang="en-GB" dirty="0"/>
                  <a:t> </a:t>
                </a:r>
                <a:r>
                  <a:rPr lang="zh-TW" altLang="en-US" dirty="0"/>
                  <a:t>中的元素數，</a:t>
                </a:r>
                <a:r>
                  <a:rPr lang="en-GB" dirty="0"/>
                  <a:t>i = 1, 2, …, N</a:t>
                </a:r>
              </a:p>
              <a:p>
                <a:pPr lvl="1">
                  <a:buFont typeface="Wingdings" panose="05000000000000000000" pitchFamily="2" charset="2"/>
                  <a:buChar char="§"/>
                </a:pP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𝑚</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𝑛</m:t>
                        </m:r>
                      </m:den>
                    </m:f>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m:t>
                        </m:r>
                        <m:r>
                          <m:rPr>
                            <m:brk m:alnAt="23"/>
                          </m:rPr>
                          <a:rPr lang="en-GB" b="0" i="1" smtClean="0">
                            <a:latin typeface="Cambria Math" panose="02040503050406030204" pitchFamily="18" charset="0"/>
                          </a:rPr>
                          <m:t>1</m:t>
                        </m:r>
                      </m:sub>
                      <m:sup>
                        <m:r>
                          <a:rPr lang="en-GB" b="0" i="1" smtClean="0">
                            <a:latin typeface="Cambria Math" panose="02040503050406030204" pitchFamily="18" charset="0"/>
                          </a:rPr>
                          <m:t>𝑛</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e>
                    </m:nary>
                  </m:oMath>
                </a14:m>
                <a:r>
                  <a:rPr lang="en-US" altLang="zh-TW" dirty="0"/>
                  <a:t>=</a:t>
                </a:r>
                <a:r>
                  <a:rPr lang="zh-TW" altLang="en-US" dirty="0"/>
                  <a:t>樣本平均集群大小</a:t>
                </a:r>
                <a:endParaRPr lang="en-GB" dirty="0"/>
              </a:p>
              <a:p>
                <a:pPr lvl="1">
                  <a:buFont typeface="Wingdings" panose="05000000000000000000" pitchFamily="2" charset="2"/>
                  <a:buChar char="§"/>
                </a:pPr>
                <a14:m>
                  <m:oMath xmlns:m="http://schemas.openxmlformats.org/officeDocument/2006/math">
                    <m:r>
                      <a:rPr lang="en-GB" i="1" smtClean="0">
                        <a:latin typeface="Cambria Math" panose="02040503050406030204" pitchFamily="18" charset="0"/>
                      </a:rPr>
                      <m:t>𝑀</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e>
                    </m:nary>
                  </m:oMath>
                </a14:m>
                <a:r>
                  <a:rPr lang="en-US" altLang="zh-TW" dirty="0"/>
                  <a:t>=</a:t>
                </a:r>
                <a:r>
                  <a:rPr lang="zh-TW" altLang="en-US" dirty="0"/>
                  <a:t>母體總數</a:t>
                </a:r>
                <a:r>
                  <a:rPr lang="en-US" altLang="zh-TW" dirty="0"/>
                  <a:t>(</a:t>
                </a:r>
                <a:r>
                  <a:rPr lang="zh-TW" altLang="en-US" dirty="0"/>
                  <a:t>總元素個數</a:t>
                </a:r>
                <a:r>
                  <a:rPr lang="en-US" altLang="zh-TW" dirty="0"/>
                  <a:t>)</a:t>
                </a:r>
                <a:endParaRPr lang="en-GB" dirty="0"/>
              </a:p>
              <a:p>
                <a:pPr lvl="1">
                  <a:buFont typeface="Wingdings" panose="05000000000000000000" pitchFamily="2" charset="2"/>
                  <a:buChar char="§"/>
                </a:pP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𝑀</m:t>
                        </m:r>
                      </m:e>
                    </m:acc>
                    <m:r>
                      <a:rPr lang="en-GB" b="0" i="1" smtClean="0">
                        <a:latin typeface="Cambria Math" panose="02040503050406030204" pitchFamily="18" charset="0"/>
                      </a:rPr>
                      <m:t>=</m:t>
                    </m:r>
                    <m:f>
                      <m:fPr>
                        <m:type m:val="skw"/>
                        <m:ctrlPr>
                          <a:rPr lang="en-GB" b="0" i="1" smtClean="0">
                            <a:latin typeface="Cambria Math" panose="02040503050406030204" pitchFamily="18" charset="0"/>
                          </a:rPr>
                        </m:ctrlPr>
                      </m:fPr>
                      <m:num>
                        <m:r>
                          <a:rPr lang="en-GB" b="0" i="1" smtClean="0">
                            <a:latin typeface="Cambria Math" panose="02040503050406030204" pitchFamily="18" charset="0"/>
                          </a:rPr>
                          <m:t>𝑀</m:t>
                        </m:r>
                      </m:num>
                      <m:den>
                        <m:r>
                          <a:rPr lang="en-GB" b="0" i="1" smtClean="0">
                            <a:latin typeface="Cambria Math" panose="02040503050406030204" pitchFamily="18" charset="0"/>
                          </a:rPr>
                          <m:t>𝑁</m:t>
                        </m:r>
                      </m:den>
                    </m:f>
                  </m:oMath>
                </a14:m>
                <a:r>
                  <a:rPr lang="en-US" altLang="zh-TW" b="0" dirty="0"/>
                  <a:t>=</a:t>
                </a:r>
                <a:r>
                  <a:rPr lang="zh-TW" altLang="en-US" b="0" dirty="0"/>
                  <a:t>母體中元素平均數</a:t>
                </a:r>
                <a:endParaRPr lang="en-GB" altLang="zh-TW" b="0" dirty="0"/>
              </a:p>
              <a:p>
                <a:pPr lvl="1">
                  <a:buFont typeface="Wingdings" panose="05000000000000000000" pitchFamily="2" charset="2"/>
                  <a:buChar char="§"/>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oMath>
                </a14:m>
                <a:r>
                  <a:rPr lang="en-GB" b="0" dirty="0"/>
                  <a:t>=</a:t>
                </a:r>
                <a:r>
                  <a:rPr lang="zh-TW" altLang="en-US" dirty="0"/>
                  <a:t>在 </a:t>
                </a:r>
                <a:r>
                  <a:rPr lang="en-GB" altLang="zh-TW" dirty="0" err="1"/>
                  <a:t>i</a:t>
                </a:r>
                <a:r>
                  <a:rPr lang="zh-TW" altLang="en-US" dirty="0"/>
                  <a:t> 個群集中總觀察數</a:t>
                </a:r>
                <a:endParaRPr lang="en-GB" b="0" dirty="0"/>
              </a:p>
              <a:p>
                <a:pPr marL="457200" lvl="1" indent="0">
                  <a:buNone/>
                </a:pPr>
                <a:endParaRPr lang="en-GB" dirty="0"/>
              </a:p>
              <a:p>
                <a:pPr lvl="1">
                  <a:buFont typeface="Wingdings" panose="05000000000000000000" pitchFamily="2" charset="2"/>
                  <a:buChar char="§"/>
                </a:pPr>
                <a:endParaRPr lang="en-GB" dirty="0"/>
              </a:p>
            </p:txBody>
          </p:sp>
        </mc:Choice>
        <mc:Fallback xmlns="">
          <p:sp>
            <p:nvSpPr>
              <p:cNvPr id="3" name="Content Placeholder 2">
                <a:extLst>
                  <a:ext uri="{FF2B5EF4-FFF2-40B4-BE49-F238E27FC236}">
                    <a16:creationId xmlns:a16="http://schemas.microsoft.com/office/drawing/2014/main" id="{6B9A3A84-9A97-4DF7-96B8-386845883FA3}"/>
                  </a:ext>
                </a:extLst>
              </p:cNvPr>
              <p:cNvSpPr>
                <a:spLocks noGrp="1" noRot="1" noChangeAspect="1" noMove="1" noResize="1" noEditPoints="1" noAdjustHandles="1" noChangeArrowheads="1" noChangeShapeType="1" noTextEdit="1"/>
              </p:cNvSpPr>
              <p:nvPr>
                <p:ph idx="1"/>
              </p:nvPr>
            </p:nvSpPr>
            <p:spPr>
              <a:blipFill>
                <a:blip r:embed="rId2"/>
                <a:stretch>
                  <a:fillRect l="-1043" t="-2381" b="-9664"/>
                </a:stretch>
              </a:blipFill>
            </p:spPr>
            <p:txBody>
              <a:bodyPr/>
              <a:lstStyle/>
              <a:p>
                <a:r>
                  <a:rPr lang="en-GB">
                    <a:noFill/>
                  </a:rPr>
                  <a:t> </a:t>
                </a:r>
              </a:p>
            </p:txBody>
          </p:sp>
        </mc:Fallback>
      </mc:AlternateContent>
    </p:spTree>
    <p:extLst>
      <p:ext uri="{BB962C8B-B14F-4D97-AF65-F5344CB8AC3E}">
        <p14:creationId xmlns:p14="http://schemas.microsoft.com/office/powerpoint/2010/main" val="1950257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FD6664A-2F0D-49F3-9CC7-ECD5DFCD5B17}"/>
              </a:ext>
            </a:extLst>
          </p:cNvPr>
          <p:cNvPicPr>
            <a:picLocks noGrp="1" noChangeAspect="1"/>
          </p:cNvPicPr>
          <p:nvPr>
            <p:ph sz="half" idx="1"/>
          </p:nvPr>
        </p:nvPicPr>
        <p:blipFill rotWithShape="1">
          <a:blip r:embed="rId3"/>
          <a:srcRect b="48054"/>
          <a:stretch/>
        </p:blipFill>
        <p:spPr>
          <a:xfrm>
            <a:off x="649248" y="297934"/>
            <a:ext cx="5148197" cy="1756859"/>
          </a:xfrm>
          <a:prstGeom prst="rect">
            <a:avLst/>
          </a:prstGeom>
        </p:spPr>
      </p:pic>
      <p:pic>
        <p:nvPicPr>
          <p:cNvPr id="10" name="Content Placeholder 4">
            <a:extLst>
              <a:ext uri="{FF2B5EF4-FFF2-40B4-BE49-F238E27FC236}">
                <a16:creationId xmlns:a16="http://schemas.microsoft.com/office/drawing/2014/main" id="{78469525-50A6-4D9C-BB91-02AACAA1F5BB}"/>
              </a:ext>
            </a:extLst>
          </p:cNvPr>
          <p:cNvPicPr>
            <a:picLocks noChangeAspect="1"/>
          </p:cNvPicPr>
          <p:nvPr/>
        </p:nvPicPr>
        <p:blipFill rotWithShape="1">
          <a:blip r:embed="rId3"/>
          <a:srcRect l="442" t="51945" r="-442" b="-2653"/>
          <a:stretch/>
        </p:blipFill>
        <p:spPr>
          <a:xfrm>
            <a:off x="5814164" y="375781"/>
            <a:ext cx="5670114" cy="1677440"/>
          </a:xfrm>
          <a:prstGeom prst="rect">
            <a:avLst/>
          </a:prstGeom>
        </p:spPr>
      </p:pic>
      <p:grpSp>
        <p:nvGrpSpPr>
          <p:cNvPr id="34" name="Group 33">
            <a:extLst>
              <a:ext uri="{FF2B5EF4-FFF2-40B4-BE49-F238E27FC236}">
                <a16:creationId xmlns:a16="http://schemas.microsoft.com/office/drawing/2014/main" id="{F2215B8C-BBB1-433B-BBE1-7674F4ADFBE0}"/>
              </a:ext>
            </a:extLst>
          </p:cNvPr>
          <p:cNvGrpSpPr/>
          <p:nvPr/>
        </p:nvGrpSpPr>
        <p:grpSpPr>
          <a:xfrm>
            <a:off x="784961" y="2273471"/>
            <a:ext cx="2442576" cy="1340285"/>
            <a:chOff x="784961" y="2273471"/>
            <a:chExt cx="2442576" cy="1340285"/>
          </a:xfrm>
        </p:grpSpPr>
        <p:sp>
          <p:nvSpPr>
            <p:cNvPr id="9" name="Rectangle 8">
              <a:extLst>
                <a:ext uri="{FF2B5EF4-FFF2-40B4-BE49-F238E27FC236}">
                  <a16:creationId xmlns:a16="http://schemas.microsoft.com/office/drawing/2014/main" id="{8435CBBB-297D-4380-9F17-E814DFD3A835}"/>
                </a:ext>
              </a:extLst>
            </p:cNvPr>
            <p:cNvSpPr/>
            <p:nvPr/>
          </p:nvSpPr>
          <p:spPr>
            <a:xfrm>
              <a:off x="784962" y="2273471"/>
              <a:ext cx="2442575" cy="134028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Graphic 6" descr="Man">
              <a:extLst>
                <a:ext uri="{FF2B5EF4-FFF2-40B4-BE49-F238E27FC236}">
                  <a16:creationId xmlns:a16="http://schemas.microsoft.com/office/drawing/2014/main" id="{C190D1F6-6B22-4951-9857-66A843F6FA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4961" y="2479106"/>
              <a:ext cx="693110" cy="693110"/>
            </a:xfrm>
            <a:prstGeom prst="rect">
              <a:avLst/>
            </a:prstGeom>
          </p:spPr>
        </p:pic>
        <p:pic>
          <p:nvPicPr>
            <p:cNvPr id="16" name="Graphic 15" descr="Man">
              <a:extLst>
                <a:ext uri="{FF2B5EF4-FFF2-40B4-BE49-F238E27FC236}">
                  <a16:creationId xmlns:a16="http://schemas.microsoft.com/office/drawing/2014/main" id="{7E431228-FF6A-4A7F-B8AF-F42204980D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6160" y="2376808"/>
              <a:ext cx="693110" cy="693110"/>
            </a:xfrm>
            <a:prstGeom prst="rect">
              <a:avLst/>
            </a:prstGeom>
          </p:spPr>
        </p:pic>
        <p:pic>
          <p:nvPicPr>
            <p:cNvPr id="17" name="Graphic 16" descr="Man">
              <a:extLst>
                <a:ext uri="{FF2B5EF4-FFF2-40B4-BE49-F238E27FC236}">
                  <a16:creationId xmlns:a16="http://schemas.microsoft.com/office/drawing/2014/main" id="{6478229A-9534-4C87-8513-796FBCEEC8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35887" y="2725964"/>
              <a:ext cx="693110" cy="693110"/>
            </a:xfrm>
            <a:prstGeom prst="rect">
              <a:avLst/>
            </a:prstGeom>
          </p:spPr>
        </p:pic>
        <p:pic>
          <p:nvPicPr>
            <p:cNvPr id="18" name="Graphic 17" descr="Man">
              <a:extLst>
                <a:ext uri="{FF2B5EF4-FFF2-40B4-BE49-F238E27FC236}">
                  <a16:creationId xmlns:a16="http://schemas.microsoft.com/office/drawing/2014/main" id="{FA1DB952-0280-43FA-9311-8948A53722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0071" y="2825661"/>
              <a:ext cx="693110" cy="693110"/>
            </a:xfrm>
            <a:prstGeom prst="rect">
              <a:avLst/>
            </a:prstGeom>
          </p:spPr>
        </p:pic>
      </p:grpSp>
      <p:grpSp>
        <p:nvGrpSpPr>
          <p:cNvPr id="35" name="Group 34">
            <a:extLst>
              <a:ext uri="{FF2B5EF4-FFF2-40B4-BE49-F238E27FC236}">
                <a16:creationId xmlns:a16="http://schemas.microsoft.com/office/drawing/2014/main" id="{4CA5971A-B99B-4218-86DC-25ABA00084D3}"/>
              </a:ext>
            </a:extLst>
          </p:cNvPr>
          <p:cNvGrpSpPr/>
          <p:nvPr/>
        </p:nvGrpSpPr>
        <p:grpSpPr>
          <a:xfrm>
            <a:off x="3227538" y="2273472"/>
            <a:ext cx="2442575" cy="1340285"/>
            <a:chOff x="3227538" y="2273472"/>
            <a:chExt cx="2442575" cy="1340285"/>
          </a:xfrm>
        </p:grpSpPr>
        <p:sp>
          <p:nvSpPr>
            <p:cNvPr id="8" name="Rectangle 7">
              <a:extLst>
                <a:ext uri="{FF2B5EF4-FFF2-40B4-BE49-F238E27FC236}">
                  <a16:creationId xmlns:a16="http://schemas.microsoft.com/office/drawing/2014/main" id="{A80E34CF-7C02-40B7-B5D8-6488F4BB87DA}"/>
                </a:ext>
              </a:extLst>
            </p:cNvPr>
            <p:cNvSpPr/>
            <p:nvPr/>
          </p:nvSpPr>
          <p:spPr>
            <a:xfrm>
              <a:off x="3227538" y="2273472"/>
              <a:ext cx="2442575" cy="134028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Man">
              <a:extLst>
                <a:ext uri="{FF2B5EF4-FFF2-40B4-BE49-F238E27FC236}">
                  <a16:creationId xmlns:a16="http://schemas.microsoft.com/office/drawing/2014/main" id="{33611F2C-27C8-48F9-97E2-6D4A6B9591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7264" y="2476489"/>
              <a:ext cx="693110" cy="693110"/>
            </a:xfrm>
            <a:prstGeom prst="rect">
              <a:avLst/>
            </a:prstGeom>
          </p:spPr>
        </p:pic>
        <p:pic>
          <p:nvPicPr>
            <p:cNvPr id="20" name="Graphic 19" descr="Man">
              <a:extLst>
                <a:ext uri="{FF2B5EF4-FFF2-40B4-BE49-F238E27FC236}">
                  <a16:creationId xmlns:a16="http://schemas.microsoft.com/office/drawing/2014/main" id="{F18690F6-94B5-4C00-A0DE-4A268E7380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55290" y="2810521"/>
              <a:ext cx="693110" cy="693110"/>
            </a:xfrm>
            <a:prstGeom prst="rect">
              <a:avLst/>
            </a:prstGeom>
          </p:spPr>
        </p:pic>
      </p:grpSp>
      <p:grpSp>
        <p:nvGrpSpPr>
          <p:cNvPr id="39" name="Group 38">
            <a:extLst>
              <a:ext uri="{FF2B5EF4-FFF2-40B4-BE49-F238E27FC236}">
                <a16:creationId xmlns:a16="http://schemas.microsoft.com/office/drawing/2014/main" id="{33C6281A-6155-4FA4-98A6-DE6080BFB8B4}"/>
              </a:ext>
            </a:extLst>
          </p:cNvPr>
          <p:cNvGrpSpPr/>
          <p:nvPr/>
        </p:nvGrpSpPr>
        <p:grpSpPr>
          <a:xfrm>
            <a:off x="3227537" y="4954041"/>
            <a:ext cx="2442575" cy="1340285"/>
            <a:chOff x="3227537" y="4954041"/>
            <a:chExt cx="2442575" cy="1340285"/>
          </a:xfrm>
        </p:grpSpPr>
        <p:sp>
          <p:nvSpPr>
            <p:cNvPr id="15" name="Rectangle 14">
              <a:extLst>
                <a:ext uri="{FF2B5EF4-FFF2-40B4-BE49-F238E27FC236}">
                  <a16:creationId xmlns:a16="http://schemas.microsoft.com/office/drawing/2014/main" id="{574B9CA6-72D7-4958-92BB-9514FF150D0C}"/>
                </a:ext>
              </a:extLst>
            </p:cNvPr>
            <p:cNvSpPr/>
            <p:nvPr/>
          </p:nvSpPr>
          <p:spPr>
            <a:xfrm>
              <a:off x="3227537" y="4954041"/>
              <a:ext cx="2442575" cy="134028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Graphic 20" descr="Man">
              <a:extLst>
                <a:ext uri="{FF2B5EF4-FFF2-40B4-BE49-F238E27FC236}">
                  <a16:creationId xmlns:a16="http://schemas.microsoft.com/office/drawing/2014/main" id="{835E72A5-009F-462B-80D4-DB7A5FFEDB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43809" y="5492654"/>
              <a:ext cx="693110" cy="693110"/>
            </a:xfrm>
            <a:prstGeom prst="rect">
              <a:avLst/>
            </a:prstGeom>
          </p:spPr>
        </p:pic>
        <p:pic>
          <p:nvPicPr>
            <p:cNvPr id="22" name="Graphic 21" descr="Man">
              <a:extLst>
                <a:ext uri="{FF2B5EF4-FFF2-40B4-BE49-F238E27FC236}">
                  <a16:creationId xmlns:a16="http://schemas.microsoft.com/office/drawing/2014/main" id="{E2D5E7B4-AFC2-496B-A671-1F41CE4521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6668" y="5050070"/>
              <a:ext cx="693110" cy="693110"/>
            </a:xfrm>
            <a:prstGeom prst="rect">
              <a:avLst/>
            </a:prstGeom>
          </p:spPr>
        </p:pic>
        <p:pic>
          <p:nvPicPr>
            <p:cNvPr id="23" name="Graphic 22" descr="Man">
              <a:extLst>
                <a:ext uri="{FF2B5EF4-FFF2-40B4-BE49-F238E27FC236}">
                  <a16:creationId xmlns:a16="http://schemas.microsoft.com/office/drawing/2014/main" id="{30051D41-1894-425B-9DC6-3ED5BEA929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50709" y="5050070"/>
              <a:ext cx="693110" cy="693110"/>
            </a:xfrm>
            <a:prstGeom prst="rect">
              <a:avLst/>
            </a:prstGeom>
          </p:spPr>
        </p:pic>
      </p:grpSp>
      <p:grpSp>
        <p:nvGrpSpPr>
          <p:cNvPr id="36" name="Group 35">
            <a:extLst>
              <a:ext uri="{FF2B5EF4-FFF2-40B4-BE49-F238E27FC236}">
                <a16:creationId xmlns:a16="http://schemas.microsoft.com/office/drawing/2014/main" id="{E3A4E361-39EF-4C31-9FB1-61D7146ADF30}"/>
              </a:ext>
            </a:extLst>
          </p:cNvPr>
          <p:cNvGrpSpPr/>
          <p:nvPr/>
        </p:nvGrpSpPr>
        <p:grpSpPr>
          <a:xfrm>
            <a:off x="784963" y="3613757"/>
            <a:ext cx="2442575" cy="1340285"/>
            <a:chOff x="784963" y="3613757"/>
            <a:chExt cx="2442575" cy="1340285"/>
          </a:xfrm>
        </p:grpSpPr>
        <p:sp>
          <p:nvSpPr>
            <p:cNvPr id="12" name="Rectangle 11">
              <a:extLst>
                <a:ext uri="{FF2B5EF4-FFF2-40B4-BE49-F238E27FC236}">
                  <a16:creationId xmlns:a16="http://schemas.microsoft.com/office/drawing/2014/main" id="{AB374B8D-ED99-4E36-854A-BE13D0C8B46F}"/>
                </a:ext>
              </a:extLst>
            </p:cNvPr>
            <p:cNvSpPr/>
            <p:nvPr/>
          </p:nvSpPr>
          <p:spPr>
            <a:xfrm>
              <a:off x="784963" y="3613757"/>
              <a:ext cx="2442575" cy="134028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Man">
              <a:extLst>
                <a:ext uri="{FF2B5EF4-FFF2-40B4-BE49-F238E27FC236}">
                  <a16:creationId xmlns:a16="http://schemas.microsoft.com/office/drawing/2014/main" id="{2DCAB75C-14A7-4A08-BCAB-B5156180D3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6579" y="3822524"/>
              <a:ext cx="693110" cy="693110"/>
            </a:xfrm>
            <a:prstGeom prst="rect">
              <a:avLst/>
            </a:prstGeom>
          </p:spPr>
        </p:pic>
        <p:pic>
          <p:nvPicPr>
            <p:cNvPr id="26" name="Graphic 25" descr="Man">
              <a:extLst>
                <a:ext uri="{FF2B5EF4-FFF2-40B4-BE49-F238E27FC236}">
                  <a16:creationId xmlns:a16="http://schemas.microsoft.com/office/drawing/2014/main" id="{B1ED0314-55AC-47E0-99BF-55ED96270A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3837" y="3931075"/>
              <a:ext cx="693110" cy="693110"/>
            </a:xfrm>
            <a:prstGeom prst="rect">
              <a:avLst/>
            </a:prstGeom>
          </p:spPr>
        </p:pic>
        <p:pic>
          <p:nvPicPr>
            <p:cNvPr id="27" name="Graphic 26" descr="Man">
              <a:extLst>
                <a:ext uri="{FF2B5EF4-FFF2-40B4-BE49-F238E27FC236}">
                  <a16:creationId xmlns:a16="http://schemas.microsoft.com/office/drawing/2014/main" id="{427D3E05-19BB-4A19-A950-59C47928AE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7486" y="4018767"/>
              <a:ext cx="693110" cy="693110"/>
            </a:xfrm>
            <a:prstGeom prst="rect">
              <a:avLst/>
            </a:prstGeom>
          </p:spPr>
        </p:pic>
      </p:grpSp>
      <p:grpSp>
        <p:nvGrpSpPr>
          <p:cNvPr id="38" name="Group 37">
            <a:extLst>
              <a:ext uri="{FF2B5EF4-FFF2-40B4-BE49-F238E27FC236}">
                <a16:creationId xmlns:a16="http://schemas.microsoft.com/office/drawing/2014/main" id="{2B5BA7B7-CD2F-4DF1-8783-8F4EFEB7DB77}"/>
              </a:ext>
            </a:extLst>
          </p:cNvPr>
          <p:cNvGrpSpPr/>
          <p:nvPr/>
        </p:nvGrpSpPr>
        <p:grpSpPr>
          <a:xfrm>
            <a:off x="784963" y="4954041"/>
            <a:ext cx="2442575" cy="1340285"/>
            <a:chOff x="784963" y="4954041"/>
            <a:chExt cx="2442575" cy="1340285"/>
          </a:xfrm>
        </p:grpSpPr>
        <p:sp>
          <p:nvSpPr>
            <p:cNvPr id="14" name="Rectangle 13">
              <a:extLst>
                <a:ext uri="{FF2B5EF4-FFF2-40B4-BE49-F238E27FC236}">
                  <a16:creationId xmlns:a16="http://schemas.microsoft.com/office/drawing/2014/main" id="{2DD0745B-B5E1-45BE-B76E-F6606700E7AF}"/>
                </a:ext>
              </a:extLst>
            </p:cNvPr>
            <p:cNvSpPr/>
            <p:nvPr/>
          </p:nvSpPr>
          <p:spPr>
            <a:xfrm>
              <a:off x="784963" y="4954041"/>
              <a:ext cx="2442575" cy="134028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Man">
              <a:extLst>
                <a:ext uri="{FF2B5EF4-FFF2-40B4-BE49-F238E27FC236}">
                  <a16:creationId xmlns:a16="http://schemas.microsoft.com/office/drawing/2014/main" id="{D6ABD620-EEB8-4C51-8815-55C686F2F8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6458" y="5174292"/>
              <a:ext cx="693110" cy="693110"/>
            </a:xfrm>
            <a:prstGeom prst="rect">
              <a:avLst/>
            </a:prstGeom>
          </p:spPr>
        </p:pic>
        <p:pic>
          <p:nvPicPr>
            <p:cNvPr id="29" name="Graphic 28" descr="Man">
              <a:extLst>
                <a:ext uri="{FF2B5EF4-FFF2-40B4-BE49-F238E27FC236}">
                  <a16:creationId xmlns:a16="http://schemas.microsoft.com/office/drawing/2014/main" id="{5444B81D-EB87-4A89-84BE-D4A385901C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4711" y="5395577"/>
              <a:ext cx="693110" cy="693110"/>
            </a:xfrm>
            <a:prstGeom prst="rect">
              <a:avLst/>
            </a:prstGeom>
          </p:spPr>
        </p:pic>
      </p:grpSp>
      <p:grpSp>
        <p:nvGrpSpPr>
          <p:cNvPr id="37" name="Group 36">
            <a:extLst>
              <a:ext uri="{FF2B5EF4-FFF2-40B4-BE49-F238E27FC236}">
                <a16:creationId xmlns:a16="http://schemas.microsoft.com/office/drawing/2014/main" id="{742A218C-1A2B-44C4-935A-1C18E47B9A48}"/>
              </a:ext>
            </a:extLst>
          </p:cNvPr>
          <p:cNvGrpSpPr/>
          <p:nvPr/>
        </p:nvGrpSpPr>
        <p:grpSpPr>
          <a:xfrm>
            <a:off x="3193126" y="3613756"/>
            <a:ext cx="2476987" cy="1340285"/>
            <a:chOff x="3193126" y="3613756"/>
            <a:chExt cx="2476987" cy="1340285"/>
          </a:xfrm>
        </p:grpSpPr>
        <p:sp>
          <p:nvSpPr>
            <p:cNvPr id="13" name="Rectangle 12">
              <a:extLst>
                <a:ext uri="{FF2B5EF4-FFF2-40B4-BE49-F238E27FC236}">
                  <a16:creationId xmlns:a16="http://schemas.microsoft.com/office/drawing/2014/main" id="{F56BBD2E-A81E-4C8C-B335-13EB37D87676}"/>
                </a:ext>
              </a:extLst>
            </p:cNvPr>
            <p:cNvSpPr/>
            <p:nvPr/>
          </p:nvSpPr>
          <p:spPr>
            <a:xfrm>
              <a:off x="3227538" y="3613756"/>
              <a:ext cx="2442575" cy="134028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Man">
              <a:extLst>
                <a:ext uri="{FF2B5EF4-FFF2-40B4-BE49-F238E27FC236}">
                  <a16:creationId xmlns:a16="http://schemas.microsoft.com/office/drawing/2014/main" id="{E3E6C304-9E76-4B97-9259-AD53B63C9D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41428" y="4163328"/>
              <a:ext cx="693110" cy="693110"/>
            </a:xfrm>
            <a:prstGeom prst="rect">
              <a:avLst/>
            </a:prstGeom>
          </p:spPr>
        </p:pic>
        <p:pic>
          <p:nvPicPr>
            <p:cNvPr id="30" name="Graphic 29" descr="Man">
              <a:extLst>
                <a:ext uri="{FF2B5EF4-FFF2-40B4-BE49-F238E27FC236}">
                  <a16:creationId xmlns:a16="http://schemas.microsoft.com/office/drawing/2014/main" id="{39F57948-7AF1-46CA-B504-A6CEB2BFDC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49841" y="4128873"/>
              <a:ext cx="693110" cy="693110"/>
            </a:xfrm>
            <a:prstGeom prst="rect">
              <a:avLst/>
            </a:prstGeom>
          </p:spPr>
        </p:pic>
        <p:pic>
          <p:nvPicPr>
            <p:cNvPr id="31" name="Graphic 30" descr="Man">
              <a:extLst>
                <a:ext uri="{FF2B5EF4-FFF2-40B4-BE49-F238E27FC236}">
                  <a16:creationId xmlns:a16="http://schemas.microsoft.com/office/drawing/2014/main" id="{0A705865-9DFF-4B6D-B17E-76EA05A320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32415" y="3704560"/>
              <a:ext cx="693110" cy="693110"/>
            </a:xfrm>
            <a:prstGeom prst="rect">
              <a:avLst/>
            </a:prstGeom>
          </p:spPr>
        </p:pic>
        <p:pic>
          <p:nvPicPr>
            <p:cNvPr id="32" name="Graphic 31" descr="Man">
              <a:extLst>
                <a:ext uri="{FF2B5EF4-FFF2-40B4-BE49-F238E27FC236}">
                  <a16:creationId xmlns:a16="http://schemas.microsoft.com/office/drawing/2014/main" id="{F7EA6C48-AB7A-44AD-8D74-BA04C04297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93126" y="3723881"/>
              <a:ext cx="693110" cy="693110"/>
            </a:xfrm>
            <a:prstGeom prst="rect">
              <a:avLst/>
            </a:prstGeom>
          </p:spPr>
        </p:pic>
        <p:pic>
          <p:nvPicPr>
            <p:cNvPr id="33" name="Graphic 32" descr="Man">
              <a:extLst>
                <a:ext uri="{FF2B5EF4-FFF2-40B4-BE49-F238E27FC236}">
                  <a16:creationId xmlns:a16="http://schemas.microsoft.com/office/drawing/2014/main" id="{88300750-E1A7-4C1D-8E56-CF3CACCCFE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9791" y="3733517"/>
              <a:ext cx="693110" cy="693110"/>
            </a:xfrm>
            <a:prstGeom prst="rect">
              <a:avLst/>
            </a:prstGeom>
          </p:spPr>
        </p:pic>
      </p:grpSp>
      <p:grpSp>
        <p:nvGrpSpPr>
          <p:cNvPr id="40" name="Group 39">
            <a:extLst>
              <a:ext uri="{FF2B5EF4-FFF2-40B4-BE49-F238E27FC236}">
                <a16:creationId xmlns:a16="http://schemas.microsoft.com/office/drawing/2014/main" id="{9F733FD8-1474-44C4-A9EA-17BB6E3F16CC}"/>
              </a:ext>
            </a:extLst>
          </p:cNvPr>
          <p:cNvGrpSpPr/>
          <p:nvPr/>
        </p:nvGrpSpPr>
        <p:grpSpPr>
          <a:xfrm>
            <a:off x="7427933" y="2273471"/>
            <a:ext cx="2442575" cy="1340285"/>
            <a:chOff x="3227538" y="2273472"/>
            <a:chExt cx="2442575" cy="1340285"/>
          </a:xfrm>
        </p:grpSpPr>
        <p:sp>
          <p:nvSpPr>
            <p:cNvPr id="41" name="Rectangle 40">
              <a:extLst>
                <a:ext uri="{FF2B5EF4-FFF2-40B4-BE49-F238E27FC236}">
                  <a16:creationId xmlns:a16="http://schemas.microsoft.com/office/drawing/2014/main" id="{0E5CB4B3-0F01-4320-86C2-784F08B80301}"/>
                </a:ext>
              </a:extLst>
            </p:cNvPr>
            <p:cNvSpPr/>
            <p:nvPr/>
          </p:nvSpPr>
          <p:spPr>
            <a:xfrm>
              <a:off x="3227538" y="2273472"/>
              <a:ext cx="2442575" cy="134028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2" name="Graphic 41" descr="Man">
              <a:extLst>
                <a:ext uri="{FF2B5EF4-FFF2-40B4-BE49-F238E27FC236}">
                  <a16:creationId xmlns:a16="http://schemas.microsoft.com/office/drawing/2014/main" id="{C4BF8C8F-27CB-44E7-9145-C4F808FD99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7264" y="2476489"/>
              <a:ext cx="693110" cy="693110"/>
            </a:xfrm>
            <a:prstGeom prst="rect">
              <a:avLst/>
            </a:prstGeom>
          </p:spPr>
        </p:pic>
        <p:pic>
          <p:nvPicPr>
            <p:cNvPr id="43" name="Graphic 42" descr="Man">
              <a:extLst>
                <a:ext uri="{FF2B5EF4-FFF2-40B4-BE49-F238E27FC236}">
                  <a16:creationId xmlns:a16="http://schemas.microsoft.com/office/drawing/2014/main" id="{B88EE012-AE31-401F-89B3-E57F83CEF6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55290" y="2810521"/>
              <a:ext cx="693110" cy="693110"/>
            </a:xfrm>
            <a:prstGeom prst="rect">
              <a:avLst/>
            </a:prstGeom>
          </p:spPr>
        </p:pic>
      </p:grpSp>
      <p:grpSp>
        <p:nvGrpSpPr>
          <p:cNvPr id="44" name="Group 43">
            <a:extLst>
              <a:ext uri="{FF2B5EF4-FFF2-40B4-BE49-F238E27FC236}">
                <a16:creationId xmlns:a16="http://schemas.microsoft.com/office/drawing/2014/main" id="{BB68ADFD-76FF-4CB5-B4F2-A1C8360AA780}"/>
              </a:ext>
            </a:extLst>
          </p:cNvPr>
          <p:cNvGrpSpPr/>
          <p:nvPr/>
        </p:nvGrpSpPr>
        <p:grpSpPr>
          <a:xfrm>
            <a:off x="7427933" y="3613756"/>
            <a:ext cx="2442575" cy="1340285"/>
            <a:chOff x="784963" y="3613757"/>
            <a:chExt cx="2442575" cy="1340285"/>
          </a:xfrm>
        </p:grpSpPr>
        <p:sp>
          <p:nvSpPr>
            <p:cNvPr id="45" name="Rectangle 44">
              <a:extLst>
                <a:ext uri="{FF2B5EF4-FFF2-40B4-BE49-F238E27FC236}">
                  <a16:creationId xmlns:a16="http://schemas.microsoft.com/office/drawing/2014/main" id="{C1D2B8E0-6CE0-4AEB-BD97-801EFFF6761A}"/>
                </a:ext>
              </a:extLst>
            </p:cNvPr>
            <p:cNvSpPr/>
            <p:nvPr/>
          </p:nvSpPr>
          <p:spPr>
            <a:xfrm>
              <a:off x="784963" y="3613757"/>
              <a:ext cx="2442575" cy="134028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6" name="Graphic 45" descr="Man">
              <a:extLst>
                <a:ext uri="{FF2B5EF4-FFF2-40B4-BE49-F238E27FC236}">
                  <a16:creationId xmlns:a16="http://schemas.microsoft.com/office/drawing/2014/main" id="{C4ED3D71-49CB-42FA-BB04-683F6803E8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6579" y="3822524"/>
              <a:ext cx="693110" cy="693110"/>
            </a:xfrm>
            <a:prstGeom prst="rect">
              <a:avLst/>
            </a:prstGeom>
          </p:spPr>
        </p:pic>
        <p:pic>
          <p:nvPicPr>
            <p:cNvPr id="47" name="Graphic 46" descr="Man">
              <a:extLst>
                <a:ext uri="{FF2B5EF4-FFF2-40B4-BE49-F238E27FC236}">
                  <a16:creationId xmlns:a16="http://schemas.microsoft.com/office/drawing/2014/main" id="{793A8F15-CF1E-4AE2-AF90-E751DB5659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3837" y="3931075"/>
              <a:ext cx="693110" cy="693110"/>
            </a:xfrm>
            <a:prstGeom prst="rect">
              <a:avLst/>
            </a:prstGeom>
          </p:spPr>
        </p:pic>
        <p:pic>
          <p:nvPicPr>
            <p:cNvPr id="48" name="Graphic 47" descr="Man">
              <a:extLst>
                <a:ext uri="{FF2B5EF4-FFF2-40B4-BE49-F238E27FC236}">
                  <a16:creationId xmlns:a16="http://schemas.microsoft.com/office/drawing/2014/main" id="{3DE7BD8E-600C-4884-BFB5-A09D40D105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7486" y="4018767"/>
              <a:ext cx="693110" cy="693110"/>
            </a:xfrm>
            <a:prstGeom prst="rect">
              <a:avLst/>
            </a:prstGeom>
          </p:spPr>
        </p:pic>
      </p:grpSp>
      <p:grpSp>
        <p:nvGrpSpPr>
          <p:cNvPr id="49" name="Group 48">
            <a:extLst>
              <a:ext uri="{FF2B5EF4-FFF2-40B4-BE49-F238E27FC236}">
                <a16:creationId xmlns:a16="http://schemas.microsoft.com/office/drawing/2014/main" id="{886DF7C6-11D6-418B-8D09-6BDCF6B5C7DD}"/>
              </a:ext>
            </a:extLst>
          </p:cNvPr>
          <p:cNvGrpSpPr/>
          <p:nvPr/>
        </p:nvGrpSpPr>
        <p:grpSpPr>
          <a:xfrm>
            <a:off x="7410726" y="4956370"/>
            <a:ext cx="2476987" cy="1340285"/>
            <a:chOff x="3193126" y="3613756"/>
            <a:chExt cx="2476987" cy="1340285"/>
          </a:xfrm>
        </p:grpSpPr>
        <p:sp>
          <p:nvSpPr>
            <p:cNvPr id="50" name="Rectangle 49">
              <a:extLst>
                <a:ext uri="{FF2B5EF4-FFF2-40B4-BE49-F238E27FC236}">
                  <a16:creationId xmlns:a16="http://schemas.microsoft.com/office/drawing/2014/main" id="{F97BFB29-2D06-4CCD-B2F4-CCF595F36AE7}"/>
                </a:ext>
              </a:extLst>
            </p:cNvPr>
            <p:cNvSpPr/>
            <p:nvPr/>
          </p:nvSpPr>
          <p:spPr>
            <a:xfrm>
              <a:off x="3227538" y="3613756"/>
              <a:ext cx="2442575" cy="134028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 name="Graphic 50" descr="Man">
              <a:extLst>
                <a:ext uri="{FF2B5EF4-FFF2-40B4-BE49-F238E27FC236}">
                  <a16:creationId xmlns:a16="http://schemas.microsoft.com/office/drawing/2014/main" id="{6085E98C-D186-4175-82AD-4F2235F3D3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41428" y="4163328"/>
              <a:ext cx="693110" cy="693110"/>
            </a:xfrm>
            <a:prstGeom prst="rect">
              <a:avLst/>
            </a:prstGeom>
          </p:spPr>
        </p:pic>
        <p:pic>
          <p:nvPicPr>
            <p:cNvPr id="52" name="Graphic 51" descr="Man">
              <a:extLst>
                <a:ext uri="{FF2B5EF4-FFF2-40B4-BE49-F238E27FC236}">
                  <a16:creationId xmlns:a16="http://schemas.microsoft.com/office/drawing/2014/main" id="{AEB418EF-2B4B-435D-9B6D-D37F885374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49841" y="4128873"/>
              <a:ext cx="693110" cy="693110"/>
            </a:xfrm>
            <a:prstGeom prst="rect">
              <a:avLst/>
            </a:prstGeom>
          </p:spPr>
        </p:pic>
        <p:pic>
          <p:nvPicPr>
            <p:cNvPr id="53" name="Graphic 52" descr="Man">
              <a:extLst>
                <a:ext uri="{FF2B5EF4-FFF2-40B4-BE49-F238E27FC236}">
                  <a16:creationId xmlns:a16="http://schemas.microsoft.com/office/drawing/2014/main" id="{D39C0089-AF94-424E-99B5-01D338118C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32415" y="3704560"/>
              <a:ext cx="693110" cy="693110"/>
            </a:xfrm>
            <a:prstGeom prst="rect">
              <a:avLst/>
            </a:prstGeom>
          </p:spPr>
        </p:pic>
        <p:pic>
          <p:nvPicPr>
            <p:cNvPr id="54" name="Graphic 53" descr="Man">
              <a:extLst>
                <a:ext uri="{FF2B5EF4-FFF2-40B4-BE49-F238E27FC236}">
                  <a16:creationId xmlns:a16="http://schemas.microsoft.com/office/drawing/2014/main" id="{913191C0-1DD6-4750-B929-90A769676C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93126" y="3723881"/>
              <a:ext cx="693110" cy="693110"/>
            </a:xfrm>
            <a:prstGeom prst="rect">
              <a:avLst/>
            </a:prstGeom>
          </p:spPr>
        </p:pic>
        <p:pic>
          <p:nvPicPr>
            <p:cNvPr id="55" name="Graphic 54" descr="Man">
              <a:extLst>
                <a:ext uri="{FF2B5EF4-FFF2-40B4-BE49-F238E27FC236}">
                  <a16:creationId xmlns:a16="http://schemas.microsoft.com/office/drawing/2014/main" id="{D93103DB-B380-4801-B9C7-DA7170CC06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9791" y="3733517"/>
              <a:ext cx="693110" cy="693110"/>
            </a:xfrm>
            <a:prstGeom prst="rect">
              <a:avLst/>
            </a:prstGeom>
          </p:spPr>
        </p:pic>
      </p:grpSp>
      <p:cxnSp>
        <p:nvCxnSpPr>
          <p:cNvPr id="57" name="Straight Arrow Connector 56">
            <a:extLst>
              <a:ext uri="{FF2B5EF4-FFF2-40B4-BE49-F238E27FC236}">
                <a16:creationId xmlns:a16="http://schemas.microsoft.com/office/drawing/2014/main" id="{BD6B7E97-B12D-46DA-B4EE-08101DE49187}"/>
              </a:ext>
            </a:extLst>
          </p:cNvPr>
          <p:cNvCxnSpPr>
            <a:stCxn id="8" idx="3"/>
            <a:endCxn id="41" idx="1"/>
          </p:cNvCxnSpPr>
          <p:nvPr/>
        </p:nvCxnSpPr>
        <p:spPr>
          <a:xfrm flipV="1">
            <a:off x="5670113" y="2943614"/>
            <a:ext cx="175782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A8E1664-675B-4579-805B-68CB62B8AEF9}"/>
              </a:ext>
            </a:extLst>
          </p:cNvPr>
          <p:cNvCxnSpPr>
            <a:stCxn id="13" idx="3"/>
          </p:cNvCxnSpPr>
          <p:nvPr/>
        </p:nvCxnSpPr>
        <p:spPr>
          <a:xfrm>
            <a:off x="5670113" y="4283899"/>
            <a:ext cx="1805833" cy="15341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F9743FB-7D7B-4341-9D3B-71834A095875}"/>
              </a:ext>
            </a:extLst>
          </p:cNvPr>
          <p:cNvCxnSpPr>
            <a:cxnSpLocks/>
            <a:stCxn id="15" idx="3"/>
            <a:endCxn id="45" idx="1"/>
          </p:cNvCxnSpPr>
          <p:nvPr/>
        </p:nvCxnSpPr>
        <p:spPr>
          <a:xfrm flipV="1">
            <a:off x="5670112" y="4283899"/>
            <a:ext cx="1757821" cy="13402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5F739CD3-1280-4A6B-A6FA-3FE8BFAD7D7C}"/>
              </a:ext>
            </a:extLst>
          </p:cNvPr>
          <p:cNvSpPr/>
          <p:nvPr/>
        </p:nvSpPr>
        <p:spPr>
          <a:xfrm>
            <a:off x="5248400" y="1174791"/>
            <a:ext cx="421712" cy="2954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2169D642-705B-4DD8-A8F6-D8C9B454B301}"/>
              </a:ext>
            </a:extLst>
          </p:cNvPr>
          <p:cNvSpPr/>
          <p:nvPr/>
        </p:nvSpPr>
        <p:spPr>
          <a:xfrm>
            <a:off x="2045888" y="1509912"/>
            <a:ext cx="254707" cy="3147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1038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001C-E579-4959-B6BF-7CDBAFC6B580}"/>
              </a:ext>
            </a:extLst>
          </p:cNvPr>
          <p:cNvSpPr>
            <a:spLocks noGrp="1"/>
          </p:cNvSpPr>
          <p:nvPr>
            <p:ph type="title"/>
          </p:nvPr>
        </p:nvSpPr>
        <p:spPr/>
        <p:txBody>
          <a:bodyPr/>
          <a:lstStyle/>
          <a:p>
            <a:r>
              <a:rPr lang="zh-TW" altLang="en-US" dirty="0"/>
              <a:t>估計母體平均數</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9A3A84-9A97-4DF7-96B8-386845883FA3}"/>
                  </a:ext>
                </a:extLst>
              </p:cNvPr>
              <p:cNvSpPr>
                <a:spLocks noGrp="1"/>
              </p:cNvSpPr>
              <p:nvPr>
                <p:ph idx="1"/>
              </p:nvPr>
            </p:nvSpPr>
            <p:spPr/>
            <p:txBody>
              <a:bodyPr>
                <a:normAutofit/>
              </a:bodyPr>
              <a:lstStyle/>
              <a:p>
                <a:pPr>
                  <a:buFont typeface="Wingdings" panose="05000000000000000000" pitchFamily="2" charset="2"/>
                  <a:buChar char="§"/>
                </a:pPr>
                <a:r>
                  <a:rPr lang="zh-TW" altLang="en-US" dirty="0"/>
                  <a:t>以樣本平均數</a:t>
                </a:r>
                <a14:m>
                  <m:oMath xmlns:m="http://schemas.openxmlformats.org/officeDocument/2006/math">
                    <m:acc>
                      <m:accPr>
                        <m:chr m:val="̅"/>
                        <m:ctrlPr>
                          <a:rPr lang="zh-TW" altLang="en-US" i="1">
                            <a:latin typeface="Cambria Math" panose="02040503050406030204" pitchFamily="18" charset="0"/>
                          </a:rPr>
                        </m:ctrlPr>
                      </m:accPr>
                      <m:e>
                        <m:r>
                          <a:rPr lang="zh-TW" altLang="en-US">
                            <a:latin typeface="Cambria Math" panose="02040503050406030204" pitchFamily="18" charset="0"/>
                          </a:rPr>
                          <m:t> </m:t>
                        </m:r>
                        <m:r>
                          <a:rPr lang="en-GB" altLang="zh-TW">
                            <a:latin typeface="Cambria Math" panose="02040503050406030204" pitchFamily="18" charset="0"/>
                          </a:rPr>
                          <m:t>𝑦</m:t>
                        </m:r>
                      </m:e>
                    </m:acc>
                  </m:oMath>
                </a14:m>
                <a:r>
                  <a:rPr lang="zh-TW" altLang="en-US" dirty="0"/>
                  <a:t>估計母體平均數</a:t>
                </a:r>
                <a14:m>
                  <m:oMath xmlns:m="http://schemas.openxmlformats.org/officeDocument/2006/math">
                    <m:r>
                      <a:rPr lang="zh-TW" altLang="en-US" i="1" smtClean="0">
                        <a:latin typeface="Cambria Math" panose="02040503050406030204" pitchFamily="18" charset="0"/>
                      </a:rPr>
                      <m:t>𝜇</m:t>
                    </m:r>
                  </m:oMath>
                </a14:m>
                <a:endParaRPr lang="en-GB" altLang="zh-TW" dirty="0"/>
              </a:p>
              <a:p>
                <a:pPr marL="0" indent="0">
                  <a:buNone/>
                </a:pPr>
                <a:r>
                  <a:rPr lang="zh-TW" altLang="en-US" dirty="0"/>
                  <a:t>        </a:t>
                </a:r>
                <a14:m>
                  <m:oMath xmlns:m="http://schemas.openxmlformats.org/officeDocument/2006/math">
                    <m:acc>
                      <m:accPr>
                        <m:chr m:val="̅"/>
                        <m:ctrlPr>
                          <a:rPr lang="zh-TW" altLang="en-US" i="1" smtClean="0">
                            <a:latin typeface="Cambria Math" panose="02040503050406030204" pitchFamily="18" charset="0"/>
                          </a:rPr>
                        </m:ctrlPr>
                      </m:accPr>
                      <m:e>
                        <m:r>
                          <a:rPr lang="en-GB" altLang="zh-TW" b="0" i="1" smtClean="0">
                            <a:latin typeface="Cambria Math" panose="02040503050406030204" pitchFamily="18" charset="0"/>
                          </a:rPr>
                          <m:t>𝑦</m:t>
                        </m:r>
                      </m:e>
                    </m:acc>
                    <m:r>
                      <a:rPr lang="en-GB" altLang="zh-TW" b="0" i="1" smtClean="0">
                        <a:latin typeface="Cambria Math" panose="02040503050406030204" pitchFamily="18" charset="0"/>
                      </a:rPr>
                      <m:t>=</m:t>
                    </m:r>
                    <m:f>
                      <m:fPr>
                        <m:ctrlPr>
                          <a:rPr lang="en-GB" altLang="zh-TW" b="0" i="1" smtClean="0">
                            <a:latin typeface="Cambria Math" panose="02040503050406030204" pitchFamily="18" charset="0"/>
                          </a:rPr>
                        </m:ctrlPr>
                      </m:fPr>
                      <m:num>
                        <m:nary>
                          <m:naryPr>
                            <m:chr m:val="∑"/>
                            <m:ctrlPr>
                              <a:rPr lang="en-GB" altLang="zh-TW" b="0" i="1" smtClean="0">
                                <a:latin typeface="Cambria Math" panose="02040503050406030204" pitchFamily="18" charset="0"/>
                              </a:rPr>
                            </m:ctrlPr>
                          </m:naryPr>
                          <m:sub>
                            <m:r>
                              <m:rPr>
                                <m:brk m:alnAt="23"/>
                              </m:rPr>
                              <a:rPr lang="en-GB" altLang="zh-TW" b="0" i="1" smtClean="0">
                                <a:latin typeface="Cambria Math" panose="02040503050406030204" pitchFamily="18" charset="0"/>
                              </a:rPr>
                              <m:t>𝑖</m:t>
                            </m:r>
                            <m:r>
                              <a:rPr lang="en-GB" altLang="zh-TW" b="0" i="1" smtClean="0">
                                <a:latin typeface="Cambria Math" panose="02040503050406030204" pitchFamily="18" charset="0"/>
                              </a:rPr>
                              <m:t>=1</m:t>
                            </m:r>
                          </m:sub>
                          <m:sup>
                            <m:r>
                              <a:rPr lang="en-GB" altLang="zh-TW" b="0" i="1" smtClean="0">
                                <a:latin typeface="Cambria Math" panose="02040503050406030204" pitchFamily="18" charset="0"/>
                              </a:rPr>
                              <m:t>𝑛</m:t>
                            </m:r>
                          </m:sup>
                          <m:e>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𝑦</m:t>
                                </m:r>
                              </m:e>
                              <m:sub>
                                <m:r>
                                  <a:rPr lang="en-GB" altLang="zh-TW" b="0" i="1" smtClean="0">
                                    <a:latin typeface="Cambria Math" panose="02040503050406030204" pitchFamily="18" charset="0"/>
                                  </a:rPr>
                                  <m:t>𝑖</m:t>
                                </m:r>
                              </m:sub>
                            </m:sSub>
                          </m:e>
                        </m:nary>
                      </m:num>
                      <m:den>
                        <m:nary>
                          <m:naryPr>
                            <m:chr m:val="∑"/>
                            <m:ctrlPr>
                              <a:rPr lang="en-GB" altLang="zh-TW" b="0" i="1" smtClean="0">
                                <a:latin typeface="Cambria Math" panose="02040503050406030204" pitchFamily="18" charset="0"/>
                              </a:rPr>
                            </m:ctrlPr>
                          </m:naryPr>
                          <m:sub>
                            <m:r>
                              <m:rPr>
                                <m:brk m:alnAt="23"/>
                              </m:rPr>
                              <a:rPr lang="en-GB" altLang="zh-TW" b="0" i="1" smtClean="0">
                                <a:latin typeface="Cambria Math" panose="02040503050406030204" pitchFamily="18" charset="0"/>
                              </a:rPr>
                              <m:t>𝑖</m:t>
                            </m:r>
                            <m:r>
                              <a:rPr lang="en-GB" altLang="zh-TW" b="0" i="1" smtClean="0">
                                <a:latin typeface="Cambria Math" panose="02040503050406030204" pitchFamily="18" charset="0"/>
                              </a:rPr>
                              <m:t>=1</m:t>
                            </m:r>
                          </m:sub>
                          <m:sup>
                            <m:r>
                              <a:rPr lang="en-GB" altLang="zh-TW" b="0" i="1" smtClean="0">
                                <a:latin typeface="Cambria Math" panose="02040503050406030204" pitchFamily="18" charset="0"/>
                              </a:rPr>
                              <m:t>𝑛</m:t>
                            </m:r>
                          </m:sup>
                          <m:e>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𝑚</m:t>
                                </m:r>
                              </m:e>
                              <m:sub>
                                <m:r>
                                  <a:rPr lang="en-GB" altLang="zh-TW" b="0" i="1" smtClean="0">
                                    <a:latin typeface="Cambria Math" panose="02040503050406030204" pitchFamily="18" charset="0"/>
                                  </a:rPr>
                                  <m:t>𝑖</m:t>
                                </m:r>
                              </m:sub>
                            </m:sSub>
                          </m:e>
                        </m:nary>
                      </m:den>
                    </m:f>
                  </m:oMath>
                </a14:m>
                <a:endParaRPr lang="en-GB" altLang="zh-TW" dirty="0"/>
              </a:p>
              <a:p>
                <a:pPr>
                  <a:buFont typeface="Wingdings" panose="05000000000000000000" pitchFamily="2" charset="2"/>
                  <a:buChar char="§"/>
                </a:pPr>
                <a:r>
                  <a:rPr lang="zh-TW" altLang="en-US" dirty="0"/>
                  <a:t>估計</a:t>
                </a:r>
                <a14:m>
                  <m:oMath xmlns:m="http://schemas.openxmlformats.org/officeDocument/2006/math">
                    <m:acc>
                      <m:accPr>
                        <m:chr m:val="̅"/>
                        <m:ctrlPr>
                          <a:rPr lang="zh-TW" altLang="en-US" i="1">
                            <a:latin typeface="Cambria Math" panose="02040503050406030204" pitchFamily="18" charset="0"/>
                          </a:rPr>
                        </m:ctrlPr>
                      </m:accPr>
                      <m:e>
                        <m:r>
                          <a:rPr lang="zh-TW" altLang="en-US">
                            <a:latin typeface="Cambria Math" panose="02040503050406030204" pitchFamily="18" charset="0"/>
                          </a:rPr>
                          <m:t> </m:t>
                        </m:r>
                        <m:r>
                          <a:rPr lang="en-GB" altLang="zh-TW">
                            <a:latin typeface="Cambria Math" panose="02040503050406030204" pitchFamily="18" charset="0"/>
                          </a:rPr>
                          <m:t>𝑦</m:t>
                        </m:r>
                      </m:e>
                    </m:acc>
                  </m:oMath>
                </a14:m>
                <a:r>
                  <a:rPr lang="zh-TW" altLang="en-US" dirty="0"/>
                  <a:t>變異數</a:t>
                </a:r>
                <a:endParaRPr lang="en-GB" altLang="zh-TW" dirty="0"/>
              </a:p>
              <a:p>
                <a:pPr marL="0" indent="0">
                  <a:buNone/>
                </a:pPr>
                <a:r>
                  <a:rPr lang="zh-TW" altLang="en-US" dirty="0"/>
                  <a:t>       </a:t>
                </a:r>
                <a14:m>
                  <m:oMath xmlns:m="http://schemas.openxmlformats.org/officeDocument/2006/math">
                    <m:acc>
                      <m:accPr>
                        <m:chr m:val="̂"/>
                        <m:ctrlPr>
                          <a:rPr lang="zh-TW" altLang="en-US" i="1" smtClean="0">
                            <a:latin typeface="Cambria Math" panose="02040503050406030204" pitchFamily="18" charset="0"/>
                          </a:rPr>
                        </m:ctrlPr>
                      </m:accPr>
                      <m:e>
                        <m:r>
                          <m:rPr>
                            <m:sty m:val="p"/>
                          </m:rPr>
                          <a:rPr lang="en-US" altLang="zh-TW" i="1">
                            <a:latin typeface="Cambria Math" panose="02040503050406030204" pitchFamily="18" charset="0"/>
                          </a:rPr>
                          <m:t>V</m:t>
                        </m:r>
                      </m:e>
                    </m:acc>
                    <m:d>
                      <m:dPr>
                        <m:ctrlPr>
                          <a:rPr lang="en-US" altLang="zh-TW" i="1" smtClean="0">
                            <a:latin typeface="Cambria Math" panose="02040503050406030204" pitchFamily="18" charset="0"/>
                          </a:rPr>
                        </m:ctrlPr>
                      </m:dPr>
                      <m:e>
                        <m:acc>
                          <m:accPr>
                            <m:chr m:val="̅"/>
                            <m:ctrlPr>
                              <a:rPr lang="en-US" altLang="zh-TW" i="1" smtClean="0">
                                <a:latin typeface="Cambria Math" panose="02040503050406030204" pitchFamily="18" charset="0"/>
                              </a:rPr>
                            </m:ctrlPr>
                          </m:accPr>
                          <m:e>
                            <m:r>
                              <a:rPr lang="en-GB" altLang="zh-TW" b="0" i="1" smtClean="0">
                                <a:latin typeface="Cambria Math" panose="02040503050406030204" pitchFamily="18" charset="0"/>
                              </a:rPr>
                              <m:t>𝑦</m:t>
                            </m:r>
                          </m:e>
                        </m:acc>
                      </m:e>
                    </m:d>
                    <m:r>
                      <a:rPr lang="en-GB" altLang="zh-TW" b="0" i="0" smtClean="0">
                        <a:latin typeface="Cambria Math" panose="02040503050406030204" pitchFamily="18" charset="0"/>
                      </a:rPr>
                      <m:t>=(1−</m:t>
                    </m:r>
                    <m:f>
                      <m:fPr>
                        <m:ctrlPr>
                          <a:rPr lang="en-GB" altLang="zh-TW" b="0" i="1" smtClean="0">
                            <a:latin typeface="Cambria Math" panose="02040503050406030204" pitchFamily="18" charset="0"/>
                          </a:rPr>
                        </m:ctrlPr>
                      </m:fPr>
                      <m:num>
                        <m:r>
                          <a:rPr lang="en-GB" altLang="zh-TW" b="0" i="1" smtClean="0">
                            <a:latin typeface="Cambria Math" panose="02040503050406030204" pitchFamily="18" charset="0"/>
                          </a:rPr>
                          <m:t>𝑛</m:t>
                        </m:r>
                      </m:num>
                      <m:den>
                        <m:r>
                          <a:rPr lang="en-GB" altLang="zh-TW" b="0" i="1" smtClean="0">
                            <a:latin typeface="Cambria Math" panose="02040503050406030204" pitchFamily="18" charset="0"/>
                          </a:rPr>
                          <m:t>𝑁</m:t>
                        </m:r>
                      </m:den>
                    </m:f>
                    <m:r>
                      <a:rPr lang="en-GB" altLang="zh-TW" b="0" i="0" smtClean="0">
                        <a:latin typeface="Cambria Math" panose="02040503050406030204" pitchFamily="18" charset="0"/>
                      </a:rPr>
                      <m:t>)</m:t>
                    </m:r>
                    <m:f>
                      <m:fPr>
                        <m:ctrlPr>
                          <a:rPr lang="en-GB" altLang="zh-TW" b="0" i="1" smtClean="0">
                            <a:latin typeface="Cambria Math" panose="02040503050406030204" pitchFamily="18" charset="0"/>
                          </a:rPr>
                        </m:ctrlPr>
                      </m:fPr>
                      <m:num>
                        <m:sSubSup>
                          <m:sSubSupPr>
                            <m:ctrlPr>
                              <a:rPr lang="en-GB" altLang="zh-TW" b="0" i="1" smtClean="0">
                                <a:latin typeface="Cambria Math" panose="02040503050406030204" pitchFamily="18" charset="0"/>
                              </a:rPr>
                            </m:ctrlPr>
                          </m:sSubSupPr>
                          <m:e>
                            <m:r>
                              <a:rPr lang="en-GB" altLang="zh-TW" b="0" i="1" smtClean="0">
                                <a:latin typeface="Cambria Math" panose="02040503050406030204" pitchFamily="18" charset="0"/>
                              </a:rPr>
                              <m:t>𝑠</m:t>
                            </m:r>
                          </m:e>
                          <m:sub>
                            <m:r>
                              <a:rPr lang="en-GB" altLang="zh-TW" b="0" i="1" smtClean="0">
                                <a:latin typeface="Cambria Math" panose="02040503050406030204" pitchFamily="18" charset="0"/>
                              </a:rPr>
                              <m:t>𝑟</m:t>
                            </m:r>
                          </m:sub>
                          <m:sup>
                            <m:r>
                              <a:rPr lang="en-GB" altLang="zh-TW" b="0" i="1" smtClean="0">
                                <a:latin typeface="Cambria Math" panose="02040503050406030204" pitchFamily="18" charset="0"/>
                              </a:rPr>
                              <m:t>2</m:t>
                            </m:r>
                          </m:sup>
                        </m:sSubSup>
                      </m:num>
                      <m:den>
                        <m:r>
                          <a:rPr lang="en-GB" altLang="zh-TW" b="0" i="1" smtClean="0">
                            <a:latin typeface="Cambria Math" panose="02040503050406030204" pitchFamily="18" charset="0"/>
                          </a:rPr>
                          <m:t>𝑛</m:t>
                        </m:r>
                        <m:sSup>
                          <m:sSupPr>
                            <m:ctrlPr>
                              <a:rPr lang="en-GB" altLang="zh-TW" b="0" i="1" smtClean="0">
                                <a:latin typeface="Cambria Math" panose="02040503050406030204" pitchFamily="18" charset="0"/>
                              </a:rPr>
                            </m:ctrlPr>
                          </m:sSupPr>
                          <m:e>
                            <m:acc>
                              <m:accPr>
                                <m:chr m:val="̅"/>
                                <m:ctrlPr>
                                  <a:rPr lang="en-GB" altLang="zh-TW" b="0" i="1" smtClean="0">
                                    <a:latin typeface="Cambria Math" panose="02040503050406030204" pitchFamily="18" charset="0"/>
                                  </a:rPr>
                                </m:ctrlPr>
                              </m:accPr>
                              <m:e>
                                <m:r>
                                  <a:rPr lang="en-GB" altLang="zh-TW" b="0" i="1" smtClean="0">
                                    <a:latin typeface="Cambria Math" panose="02040503050406030204" pitchFamily="18" charset="0"/>
                                  </a:rPr>
                                  <m:t>𝑀</m:t>
                                </m:r>
                              </m:e>
                            </m:acc>
                          </m:e>
                          <m:sup>
                            <m:r>
                              <a:rPr lang="en-GB" altLang="zh-TW" b="0" i="1" smtClean="0">
                                <a:latin typeface="Cambria Math" panose="02040503050406030204" pitchFamily="18" charset="0"/>
                              </a:rPr>
                              <m:t>2</m:t>
                            </m:r>
                          </m:sup>
                        </m:sSup>
                      </m:den>
                    </m:f>
                  </m:oMath>
                </a14:m>
                <a:r>
                  <a:rPr lang="en-GB" dirty="0"/>
                  <a:t>   </a:t>
                </a:r>
                <a:r>
                  <a:rPr lang="zh-TW" altLang="en-US" dirty="0"/>
                  <a:t>              </a:t>
                </a:r>
                <a:r>
                  <a:rPr lang="en-GB" dirty="0"/>
                  <a:t>   </a:t>
                </a:r>
                <a:r>
                  <a:rPr lang="en-US" altLang="zh-TW" dirty="0"/>
                  <a:t>&lt;</a:t>
                </a:r>
                <a:r>
                  <a:rPr lang="zh-TW" altLang="en-US" dirty="0"/>
                  <a:t>註</a:t>
                </a:r>
                <a:r>
                  <a:rPr lang="en-US" altLang="zh-TW" dirty="0"/>
                  <a:t>&gt;</a:t>
                </a:r>
                <a:r>
                  <a:rPr lang="zh-TW" altLang="en-US" dirty="0"/>
                  <a:t>當</a:t>
                </a:r>
                <a:r>
                  <a:rPr lang="en-US" altLang="zh-TW" dirty="0"/>
                  <a:t>n</a:t>
                </a:r>
                <a:r>
                  <a:rPr lang="zh-TW" altLang="en-US" dirty="0"/>
                  <a:t>夠大則不會有偏差</a:t>
                </a:r>
                <a:endParaRPr lang="en-GB" dirty="0"/>
              </a:p>
              <a:p>
                <a:pPr marL="0" indent="0">
                  <a:buNone/>
                </a:pPr>
                <a:r>
                  <a:rPr lang="en-GB" dirty="0"/>
                  <a:t>where</a:t>
                </a:r>
              </a:p>
              <a:p>
                <a:pPr marL="0" indent="0">
                  <a:buNone/>
                </a:pPr>
                <a:r>
                  <a:rPr lang="zh-TW" altLang="en-US" dirty="0"/>
                  <a:t>       </a:t>
                </a:r>
                <a14:m>
                  <m:oMath xmlns:m="http://schemas.openxmlformats.org/officeDocument/2006/math">
                    <m:sSubSup>
                      <m:sSubSupPr>
                        <m:ctrlPr>
                          <a:rPr lang="en-GB" altLang="zh-TW" i="1">
                            <a:latin typeface="Cambria Math" panose="02040503050406030204" pitchFamily="18" charset="0"/>
                          </a:rPr>
                        </m:ctrlPr>
                      </m:sSubSupPr>
                      <m:e>
                        <m:r>
                          <a:rPr lang="en-GB" altLang="zh-TW" i="1">
                            <a:latin typeface="Cambria Math" panose="02040503050406030204" pitchFamily="18" charset="0"/>
                          </a:rPr>
                          <m:t>𝑠</m:t>
                        </m:r>
                      </m:e>
                      <m:sub>
                        <m:r>
                          <a:rPr lang="en-GB" altLang="zh-TW" i="1">
                            <a:latin typeface="Cambria Math" panose="02040503050406030204" pitchFamily="18" charset="0"/>
                          </a:rPr>
                          <m:t>𝑟</m:t>
                        </m:r>
                      </m:sub>
                      <m:sup>
                        <m:r>
                          <a:rPr lang="en-GB" altLang="zh-TW" i="1">
                            <a:latin typeface="Cambria Math" panose="02040503050406030204" pitchFamily="18" charset="0"/>
                          </a:rPr>
                          <m:t>2</m:t>
                        </m:r>
                      </m:sup>
                    </m:sSubSup>
                    <m:r>
                      <a:rPr lang="en-GB" altLang="zh-TW" b="0" i="1" smtClean="0">
                        <a:latin typeface="Cambria Math" panose="02040503050406030204" pitchFamily="18" charset="0"/>
                      </a:rPr>
                      <m:t>=</m:t>
                    </m:r>
                    <m:f>
                      <m:fPr>
                        <m:ctrlPr>
                          <a:rPr lang="en-GB" altLang="zh-TW" b="0" i="1" smtClean="0">
                            <a:latin typeface="Cambria Math" panose="02040503050406030204" pitchFamily="18" charset="0"/>
                          </a:rPr>
                        </m:ctrlPr>
                      </m:fPr>
                      <m:num>
                        <m:sSup>
                          <m:sSupPr>
                            <m:ctrlPr>
                              <a:rPr lang="en-GB" altLang="zh-TW" b="0" i="1" smtClean="0">
                                <a:latin typeface="Cambria Math" panose="02040503050406030204" pitchFamily="18" charset="0"/>
                              </a:rPr>
                            </m:ctrlPr>
                          </m:sSupPr>
                          <m:e>
                            <m:nary>
                              <m:naryPr>
                                <m:chr m:val="∑"/>
                                <m:ctrlPr>
                                  <a:rPr lang="en-GB" altLang="zh-TW" i="1">
                                    <a:latin typeface="Cambria Math" panose="02040503050406030204" pitchFamily="18" charset="0"/>
                                  </a:rPr>
                                </m:ctrlPr>
                              </m:naryPr>
                              <m:sub>
                                <m:r>
                                  <m:rPr>
                                    <m:brk m:alnAt="23"/>
                                  </m:rPr>
                                  <a:rPr lang="en-GB" altLang="zh-TW" i="1">
                                    <a:latin typeface="Cambria Math" panose="02040503050406030204" pitchFamily="18" charset="0"/>
                                  </a:rPr>
                                  <m:t>𝑖</m:t>
                                </m:r>
                                <m:r>
                                  <a:rPr lang="en-GB" altLang="zh-TW" i="1">
                                    <a:latin typeface="Cambria Math" panose="02040503050406030204" pitchFamily="18" charset="0"/>
                                  </a:rPr>
                                  <m:t>=1</m:t>
                                </m:r>
                              </m:sub>
                              <m:sup>
                                <m:r>
                                  <a:rPr lang="en-GB" altLang="zh-TW" i="1">
                                    <a:latin typeface="Cambria Math" panose="02040503050406030204" pitchFamily="18" charset="0"/>
                                  </a:rPr>
                                  <m:t>𝑛</m:t>
                                </m:r>
                              </m:sup>
                              <m:e>
                                <m:r>
                                  <a:rPr lang="en-GB" altLang="zh-TW" i="1">
                                    <a:latin typeface="Cambria Math" panose="02040503050406030204" pitchFamily="18" charset="0"/>
                                  </a:rPr>
                                  <m:t>(</m:t>
                                </m:r>
                                <m:sSub>
                                  <m:sSubPr>
                                    <m:ctrlPr>
                                      <a:rPr lang="en-GB" altLang="zh-TW" i="1">
                                        <a:latin typeface="Cambria Math" panose="02040503050406030204" pitchFamily="18" charset="0"/>
                                      </a:rPr>
                                    </m:ctrlPr>
                                  </m:sSubPr>
                                  <m:e>
                                    <m:r>
                                      <a:rPr lang="en-GB" altLang="zh-TW" i="1">
                                        <a:latin typeface="Cambria Math" panose="02040503050406030204" pitchFamily="18" charset="0"/>
                                      </a:rPr>
                                      <m:t>𝑦</m:t>
                                    </m:r>
                                  </m:e>
                                  <m:sub>
                                    <m:r>
                                      <a:rPr lang="en-GB" altLang="zh-TW" i="1">
                                        <a:latin typeface="Cambria Math" panose="02040503050406030204" pitchFamily="18" charset="0"/>
                                      </a:rPr>
                                      <m:t>𝑖</m:t>
                                    </m:r>
                                  </m:sub>
                                </m:sSub>
                                <m:r>
                                  <a:rPr lang="en-GB" altLang="zh-TW" i="1">
                                    <a:latin typeface="Cambria Math" panose="02040503050406030204" pitchFamily="18" charset="0"/>
                                  </a:rPr>
                                  <m:t>−</m:t>
                                </m:r>
                                <m:acc>
                                  <m:accPr>
                                    <m:chr m:val="̅"/>
                                    <m:ctrlPr>
                                      <a:rPr lang="en-GB" altLang="zh-TW" i="1">
                                        <a:latin typeface="Cambria Math" panose="02040503050406030204" pitchFamily="18" charset="0"/>
                                      </a:rPr>
                                    </m:ctrlPr>
                                  </m:accPr>
                                  <m:e>
                                    <m:r>
                                      <a:rPr lang="en-GB" altLang="zh-TW" i="1">
                                        <a:latin typeface="Cambria Math" panose="02040503050406030204" pitchFamily="18" charset="0"/>
                                      </a:rPr>
                                      <m:t>𝑦</m:t>
                                    </m:r>
                                  </m:e>
                                </m:acc>
                                <m:sSub>
                                  <m:sSubPr>
                                    <m:ctrlPr>
                                      <a:rPr lang="en-GB" altLang="zh-TW" i="1">
                                        <a:latin typeface="Cambria Math" panose="02040503050406030204" pitchFamily="18" charset="0"/>
                                      </a:rPr>
                                    </m:ctrlPr>
                                  </m:sSubPr>
                                  <m:e>
                                    <m:r>
                                      <a:rPr lang="en-GB" altLang="zh-TW" i="1">
                                        <a:latin typeface="Cambria Math" panose="02040503050406030204" pitchFamily="18" charset="0"/>
                                      </a:rPr>
                                      <m:t>𝑚</m:t>
                                    </m:r>
                                  </m:e>
                                  <m:sub>
                                    <m:r>
                                      <a:rPr lang="en-GB" altLang="zh-TW" i="1">
                                        <a:latin typeface="Cambria Math" panose="02040503050406030204" pitchFamily="18" charset="0"/>
                                      </a:rPr>
                                      <m:t>𝑖</m:t>
                                    </m:r>
                                  </m:sub>
                                </m:sSub>
                                <m:r>
                                  <a:rPr lang="en-GB" altLang="zh-TW" i="1">
                                    <a:latin typeface="Cambria Math" panose="02040503050406030204" pitchFamily="18" charset="0"/>
                                  </a:rPr>
                                  <m:t>)</m:t>
                                </m:r>
                              </m:e>
                            </m:nary>
                          </m:e>
                          <m:sup>
                            <m:r>
                              <a:rPr lang="en-GB" altLang="zh-TW" b="0" i="1" smtClean="0">
                                <a:latin typeface="Cambria Math" panose="02040503050406030204" pitchFamily="18" charset="0"/>
                              </a:rPr>
                              <m:t>2</m:t>
                            </m:r>
                          </m:sup>
                        </m:sSup>
                      </m:num>
                      <m:den>
                        <m:r>
                          <a:rPr lang="en-GB" altLang="zh-TW" b="0" i="1" smtClean="0">
                            <a:latin typeface="Cambria Math" panose="02040503050406030204" pitchFamily="18" charset="0"/>
                          </a:rPr>
                          <m:t>𝑛</m:t>
                        </m:r>
                        <m:r>
                          <a:rPr lang="en-GB" altLang="zh-TW" b="0" i="1" smtClean="0">
                            <a:latin typeface="Cambria Math" panose="02040503050406030204" pitchFamily="18" charset="0"/>
                          </a:rPr>
                          <m:t>−1</m:t>
                        </m:r>
                      </m:den>
                    </m:f>
                  </m:oMath>
                </a14:m>
                <a:endParaRPr lang="en-GB" dirty="0"/>
              </a:p>
              <a:p>
                <a:pPr marL="0" indent="0">
                  <a:buNone/>
                </a:pPr>
                <a:r>
                  <a:rPr lang="en-US" altLang="zh-TW" dirty="0"/>
                  <a:t>&lt;</a:t>
                </a:r>
                <a:r>
                  <a:rPr lang="zh-TW" altLang="en-US" dirty="0"/>
                  <a:t>註</a:t>
                </a:r>
                <a:r>
                  <a:rPr lang="en-US" altLang="zh-TW" dirty="0"/>
                  <a:t>&gt;</a:t>
                </a:r>
                <a:r>
                  <a:rPr lang="zh-TW" altLang="en-US" dirty="0"/>
                  <a:t>當</a:t>
                </a:r>
                <a:r>
                  <a:rPr lang="en-US" altLang="zh-TW" dirty="0"/>
                  <a:t>M</a:t>
                </a:r>
                <a:r>
                  <a:rPr lang="zh-TW" altLang="en-US" dirty="0"/>
                  <a:t>未知，則</a:t>
                </a:r>
                <a14:m>
                  <m:oMath xmlns:m="http://schemas.openxmlformats.org/officeDocument/2006/math">
                    <m:acc>
                      <m:accPr>
                        <m:chr m:val="̅"/>
                        <m:ctrlPr>
                          <a:rPr lang="en-GB" altLang="zh-TW" i="1">
                            <a:latin typeface="Cambria Math" panose="02040503050406030204" pitchFamily="18" charset="0"/>
                          </a:rPr>
                        </m:ctrlPr>
                      </m:accPr>
                      <m:e>
                        <m:r>
                          <a:rPr lang="en-GB" altLang="zh-TW" i="1">
                            <a:latin typeface="Cambria Math" panose="02040503050406030204" pitchFamily="18" charset="0"/>
                          </a:rPr>
                          <m:t>𝑀</m:t>
                        </m:r>
                      </m:e>
                    </m:acc>
                  </m:oMath>
                </a14:m>
                <a:r>
                  <a:rPr lang="zh-TW" altLang="en-US" dirty="0"/>
                  <a:t>可以由</a:t>
                </a:r>
                <a14:m>
                  <m:oMath xmlns:m="http://schemas.openxmlformats.org/officeDocument/2006/math">
                    <m:acc>
                      <m:accPr>
                        <m:chr m:val="̅"/>
                        <m:ctrlPr>
                          <a:rPr lang="en-GB" altLang="zh-TW" i="1">
                            <a:latin typeface="Cambria Math" panose="02040503050406030204" pitchFamily="18" charset="0"/>
                          </a:rPr>
                        </m:ctrlPr>
                      </m:accPr>
                      <m:e>
                        <m:r>
                          <a:rPr lang="en-GB" altLang="zh-TW" b="0" i="1" smtClean="0">
                            <a:latin typeface="Cambria Math" panose="02040503050406030204" pitchFamily="18" charset="0"/>
                          </a:rPr>
                          <m:t>𝑚</m:t>
                        </m:r>
                      </m:e>
                    </m:acc>
                  </m:oMath>
                </a14:m>
                <a:r>
                  <a:rPr lang="zh-TW" altLang="en-US" dirty="0"/>
                  <a:t>估計而來</a:t>
                </a:r>
                <a:endParaRPr lang="en-GB" dirty="0"/>
              </a:p>
            </p:txBody>
          </p:sp>
        </mc:Choice>
        <mc:Fallback xmlns="">
          <p:sp>
            <p:nvSpPr>
              <p:cNvPr id="3" name="Content Placeholder 2">
                <a:extLst>
                  <a:ext uri="{FF2B5EF4-FFF2-40B4-BE49-F238E27FC236}">
                    <a16:creationId xmlns:a16="http://schemas.microsoft.com/office/drawing/2014/main" id="{6B9A3A84-9A97-4DF7-96B8-386845883FA3}"/>
                  </a:ext>
                </a:extLst>
              </p:cNvPr>
              <p:cNvSpPr>
                <a:spLocks noGrp="1" noRot="1" noChangeAspect="1" noMove="1" noResize="1" noEditPoints="1" noAdjustHandles="1" noChangeArrowheads="1" noChangeShapeType="1" noTextEdit="1"/>
              </p:cNvSpPr>
              <p:nvPr>
                <p:ph idx="1"/>
              </p:nvPr>
            </p:nvSpPr>
            <p:spPr>
              <a:blipFill>
                <a:blip r:embed="rId2"/>
                <a:stretch>
                  <a:fillRect l="-1217" t="-2521" b="-3782"/>
                </a:stretch>
              </a:blipFill>
            </p:spPr>
            <p:txBody>
              <a:bodyPr/>
              <a:lstStyle/>
              <a:p>
                <a:r>
                  <a:rPr lang="en-GB">
                    <a:noFill/>
                  </a:rPr>
                  <a:t> </a:t>
                </a:r>
              </a:p>
            </p:txBody>
          </p:sp>
        </mc:Fallback>
      </mc:AlternateContent>
    </p:spTree>
    <p:extLst>
      <p:ext uri="{BB962C8B-B14F-4D97-AF65-F5344CB8AC3E}">
        <p14:creationId xmlns:p14="http://schemas.microsoft.com/office/powerpoint/2010/main" val="1336690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DDE3-1138-4CB5-973D-0332F726E3FC}"/>
              </a:ext>
            </a:extLst>
          </p:cNvPr>
          <p:cNvSpPr>
            <a:spLocks noGrp="1"/>
          </p:cNvSpPr>
          <p:nvPr>
            <p:ph type="title"/>
          </p:nvPr>
        </p:nvSpPr>
        <p:spPr/>
        <p:txBody>
          <a:bodyPr/>
          <a:lstStyle/>
          <a:p>
            <a:r>
              <a:rPr lang="zh-TW" altLang="en-US" dirty="0"/>
              <a:t>何謂比例估計</a:t>
            </a:r>
            <a:r>
              <a:rPr lang="en-US" altLang="zh-TW" dirty="0"/>
              <a:t>?</a:t>
            </a:r>
            <a:r>
              <a:rPr lang="zh-TW" altLang="en-US" dirty="0"/>
              <a:t>    </a:t>
            </a:r>
            <a:r>
              <a:rPr lang="zh-TW" altLang="en-US" sz="2400" dirty="0"/>
              <a:t>對照英文課本</a:t>
            </a:r>
            <a:r>
              <a:rPr lang="en-GB" altLang="zh-TW" sz="2400" dirty="0"/>
              <a:t>6.1&amp;6.2</a:t>
            </a:r>
            <a:endParaRPr lang="en-GB" sz="2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611089-A358-4B78-805C-22D4B158B43A}"/>
                  </a:ext>
                </a:extLst>
              </p:cNvPr>
              <p:cNvSpPr>
                <a:spLocks noGrp="1"/>
              </p:cNvSpPr>
              <p:nvPr>
                <p:ph idx="1"/>
              </p:nvPr>
            </p:nvSpPr>
            <p:spPr>
              <a:xfrm>
                <a:off x="838200" y="1825624"/>
                <a:ext cx="10515600" cy="4775591"/>
              </a:xfrm>
            </p:spPr>
            <p:txBody>
              <a:bodyPr>
                <a:normAutofit fontScale="92500"/>
              </a:bodyPr>
              <a:lstStyle/>
              <a:p>
                <a:r>
                  <a:rPr lang="zh-TW" altLang="en-US" dirty="0"/>
                  <a:t>若要測量附屬變數</a:t>
                </a:r>
                <a:r>
                  <a:rPr lang="en-US" altLang="zh-TW" dirty="0"/>
                  <a:t>(x)</a:t>
                </a:r>
                <a:r>
                  <a:rPr lang="zh-TW" altLang="en-US" dirty="0"/>
                  <a:t>及目標變數</a:t>
                </a:r>
                <a:r>
                  <a:rPr lang="en-US" altLang="zh-TW" dirty="0"/>
                  <a:t>(y)</a:t>
                </a:r>
                <a:r>
                  <a:rPr lang="zh-TW" altLang="en-US" dirty="0"/>
                  <a:t>，則要透過比例、回歸、差異估計，並與其他抽樣方法搭配</a:t>
                </a:r>
                <a:endParaRPr lang="en-GB" altLang="zh-TW" dirty="0"/>
              </a:p>
              <a:p>
                <a:endParaRPr lang="en-GB" dirty="0"/>
              </a:p>
              <a:p>
                <a:r>
                  <a:rPr lang="zh-TW" altLang="en-US" dirty="0"/>
                  <a:t>例如：橘子的售價由含糖量決定，因此我們想知道的是含糖量的總數，但此時不可能一一計算，只能用</a:t>
                </a:r>
                <a:r>
                  <a:rPr lang="en-US" altLang="zh-TW" dirty="0"/>
                  <a:t>N</a:t>
                </a:r>
                <a:r>
                  <a:rPr lang="zh-TW" altLang="en-US" dirty="0"/>
                  <a:t>乘上平均含糖量，其中又因計算</a:t>
                </a:r>
                <a:r>
                  <a:rPr lang="en-US" altLang="zh-TW" dirty="0"/>
                  <a:t>N</a:t>
                </a:r>
                <a:r>
                  <a:rPr lang="zh-TW" altLang="en-US" dirty="0"/>
                  <a:t>太過耗費時間與成本，所以我們會用與含糖量成正比的橘子的重量，推導出他們的比例關係後，算出估計的總含糖量。</a:t>
                </a:r>
                <a:endParaRPr lang="en-GB" altLang="zh-TW" dirty="0"/>
              </a:p>
              <a:p>
                <a:pPr marL="0" indent="0">
                  <a:buNone/>
                </a:pPr>
                <a:endParaRPr lang="en-GB" altLang="zh-TW" i="1" dirty="0">
                  <a:latin typeface="Cambria Math" panose="02040503050406030204" pitchFamily="18" charset="0"/>
                </a:endParaRPr>
              </a:p>
              <a:p>
                <a:pPr marL="0" indent="0">
                  <a:buNone/>
                </a:pPr>
                <a:r>
                  <a:rPr lang="en-GB" altLang="zh-TW" dirty="0"/>
                  <a:t>    </a:t>
                </a:r>
                <a14:m>
                  <m:oMath xmlns:m="http://schemas.openxmlformats.org/officeDocument/2006/math">
                    <m:f>
                      <m:fPr>
                        <m:ctrlPr>
                          <a:rPr lang="en-GB" altLang="zh-TW" i="1" smtClean="0">
                            <a:latin typeface="Cambria Math" panose="02040503050406030204" pitchFamily="18" charset="0"/>
                          </a:rPr>
                        </m:ctrlPr>
                      </m:fPr>
                      <m:num>
                        <m:sSub>
                          <m:sSubPr>
                            <m:ctrlPr>
                              <a:rPr lang="en-GB" altLang="zh-TW" i="1" smtClean="0">
                                <a:latin typeface="Cambria Math" panose="02040503050406030204" pitchFamily="18" charset="0"/>
                              </a:rPr>
                            </m:ctrlPr>
                          </m:sSubPr>
                          <m:e>
                            <m:r>
                              <a:rPr lang="zh-TW" altLang="en-GB" i="1" smtClean="0">
                                <a:latin typeface="Cambria Math" panose="02040503050406030204" pitchFamily="18" charset="0"/>
                              </a:rPr>
                              <m:t>𝜇</m:t>
                            </m:r>
                          </m:e>
                          <m:sub>
                            <m:r>
                              <a:rPr lang="en-GB" altLang="zh-TW" b="0" i="1" smtClean="0">
                                <a:latin typeface="Cambria Math" panose="02040503050406030204" pitchFamily="18" charset="0"/>
                              </a:rPr>
                              <m:t>𝑦</m:t>
                            </m:r>
                          </m:sub>
                        </m:sSub>
                      </m:num>
                      <m:den>
                        <m:sSub>
                          <m:sSubPr>
                            <m:ctrlPr>
                              <a:rPr lang="en-GB" altLang="zh-TW" i="1" smtClean="0">
                                <a:latin typeface="Cambria Math" panose="02040503050406030204" pitchFamily="18" charset="0"/>
                              </a:rPr>
                            </m:ctrlPr>
                          </m:sSubPr>
                          <m:e>
                            <m:r>
                              <a:rPr lang="zh-TW" altLang="en-GB" i="1" smtClean="0">
                                <a:latin typeface="Cambria Math" panose="02040503050406030204" pitchFamily="18" charset="0"/>
                              </a:rPr>
                              <m:t>𝜇</m:t>
                            </m:r>
                          </m:e>
                          <m:sub>
                            <m:r>
                              <a:rPr lang="en-GB" altLang="zh-TW" b="0" i="1" smtClean="0">
                                <a:latin typeface="Cambria Math" panose="02040503050406030204" pitchFamily="18" charset="0"/>
                              </a:rPr>
                              <m:t>𝑥</m:t>
                            </m:r>
                          </m:sub>
                        </m:sSub>
                      </m:den>
                    </m:f>
                    <m:r>
                      <a:rPr lang="en-GB" altLang="zh-TW" b="0" i="1" smtClean="0">
                        <a:latin typeface="Cambria Math" panose="02040503050406030204" pitchFamily="18" charset="0"/>
                      </a:rPr>
                      <m:t>=</m:t>
                    </m:r>
                    <m:f>
                      <m:fPr>
                        <m:ctrlPr>
                          <a:rPr lang="en-GB" altLang="zh-TW" i="1">
                            <a:latin typeface="Cambria Math" panose="02040503050406030204" pitchFamily="18" charset="0"/>
                          </a:rPr>
                        </m:ctrlPr>
                      </m:fPr>
                      <m:num>
                        <m:r>
                          <a:rPr lang="en-GB" altLang="zh-TW" b="0" i="1" smtClean="0">
                            <a:latin typeface="Cambria Math" panose="02040503050406030204" pitchFamily="18" charset="0"/>
                          </a:rPr>
                          <m:t>𝑁</m:t>
                        </m:r>
                        <m:sSub>
                          <m:sSubPr>
                            <m:ctrlPr>
                              <a:rPr lang="en-GB" altLang="zh-TW" i="1">
                                <a:latin typeface="Cambria Math" panose="02040503050406030204" pitchFamily="18" charset="0"/>
                              </a:rPr>
                            </m:ctrlPr>
                          </m:sSubPr>
                          <m:e>
                            <m:r>
                              <a:rPr lang="zh-TW" altLang="en-GB" i="1">
                                <a:latin typeface="Cambria Math" panose="02040503050406030204" pitchFamily="18" charset="0"/>
                              </a:rPr>
                              <m:t>𝜇</m:t>
                            </m:r>
                          </m:e>
                          <m:sub>
                            <m:r>
                              <a:rPr lang="en-GB" altLang="zh-TW" i="1">
                                <a:latin typeface="Cambria Math" panose="02040503050406030204" pitchFamily="18" charset="0"/>
                              </a:rPr>
                              <m:t>𝑦</m:t>
                            </m:r>
                          </m:sub>
                        </m:sSub>
                      </m:num>
                      <m:den>
                        <m:sSub>
                          <m:sSubPr>
                            <m:ctrlPr>
                              <a:rPr lang="en-GB" altLang="zh-TW" i="1">
                                <a:latin typeface="Cambria Math" panose="02040503050406030204" pitchFamily="18" charset="0"/>
                              </a:rPr>
                            </m:ctrlPr>
                          </m:sSubPr>
                          <m:e>
                            <m:r>
                              <a:rPr lang="en-GB" altLang="zh-TW" b="0" i="1" smtClean="0">
                                <a:latin typeface="Cambria Math" panose="02040503050406030204" pitchFamily="18" charset="0"/>
                              </a:rPr>
                              <m:t>𝑁</m:t>
                            </m:r>
                            <m:r>
                              <a:rPr lang="zh-TW" altLang="en-GB" i="1">
                                <a:latin typeface="Cambria Math" panose="02040503050406030204" pitchFamily="18" charset="0"/>
                              </a:rPr>
                              <m:t>𝜇</m:t>
                            </m:r>
                          </m:e>
                          <m:sub>
                            <m:r>
                              <a:rPr lang="en-GB" altLang="zh-TW" i="1">
                                <a:latin typeface="Cambria Math" panose="02040503050406030204" pitchFamily="18" charset="0"/>
                              </a:rPr>
                              <m:t>𝑥</m:t>
                            </m:r>
                          </m:sub>
                        </m:sSub>
                      </m:den>
                    </m:f>
                    <m:r>
                      <a:rPr lang="en-GB" altLang="zh-TW" b="0" i="1" smtClean="0">
                        <a:latin typeface="Cambria Math" panose="02040503050406030204" pitchFamily="18" charset="0"/>
                      </a:rPr>
                      <m:t>=</m:t>
                    </m:r>
                    <m:f>
                      <m:fPr>
                        <m:ctrlPr>
                          <a:rPr lang="en-GB" altLang="zh-TW" i="1">
                            <a:latin typeface="Cambria Math" panose="02040503050406030204" pitchFamily="18" charset="0"/>
                          </a:rPr>
                        </m:ctrlPr>
                      </m:fPr>
                      <m:num>
                        <m:sSub>
                          <m:sSubPr>
                            <m:ctrlPr>
                              <a:rPr lang="en-GB" altLang="zh-TW" i="1">
                                <a:latin typeface="Cambria Math" panose="02040503050406030204" pitchFamily="18" charset="0"/>
                              </a:rPr>
                            </m:ctrlPr>
                          </m:sSubPr>
                          <m:e>
                            <m:r>
                              <a:rPr lang="zh-TW" altLang="en-GB" i="1" smtClean="0">
                                <a:latin typeface="Cambria Math" panose="02040503050406030204" pitchFamily="18" charset="0"/>
                              </a:rPr>
                              <m:t>𝜏</m:t>
                            </m:r>
                          </m:e>
                          <m:sub>
                            <m:r>
                              <a:rPr lang="en-GB" altLang="zh-TW" i="1">
                                <a:latin typeface="Cambria Math" panose="02040503050406030204" pitchFamily="18" charset="0"/>
                              </a:rPr>
                              <m:t>𝑦</m:t>
                            </m:r>
                          </m:sub>
                        </m:sSub>
                      </m:num>
                      <m:den>
                        <m:sSub>
                          <m:sSubPr>
                            <m:ctrlPr>
                              <a:rPr lang="en-GB" altLang="zh-TW" i="1">
                                <a:latin typeface="Cambria Math" panose="02040503050406030204" pitchFamily="18" charset="0"/>
                              </a:rPr>
                            </m:ctrlPr>
                          </m:sSubPr>
                          <m:e>
                            <m:r>
                              <a:rPr lang="zh-TW" altLang="en-GB" i="1" smtClean="0">
                                <a:latin typeface="Cambria Math" panose="02040503050406030204" pitchFamily="18" charset="0"/>
                              </a:rPr>
                              <m:t>𝜏</m:t>
                            </m:r>
                          </m:e>
                          <m:sub>
                            <m:r>
                              <a:rPr lang="en-GB" altLang="zh-TW" i="1">
                                <a:latin typeface="Cambria Math" panose="02040503050406030204" pitchFamily="18" charset="0"/>
                              </a:rPr>
                              <m:t>𝑥</m:t>
                            </m:r>
                          </m:sub>
                        </m:sSub>
                      </m:den>
                    </m:f>
                  </m:oMath>
                </a14:m>
                <a:r>
                  <a:rPr lang="en-GB" altLang="zh-TW" dirty="0"/>
                  <a:t>   =&gt;  </a:t>
                </a:r>
                <a14:m>
                  <m:oMath xmlns:m="http://schemas.openxmlformats.org/officeDocument/2006/math">
                    <m:acc>
                      <m:accPr>
                        <m:chr m:val="̂"/>
                        <m:ctrlPr>
                          <a:rPr lang="en-GB" altLang="zh-TW" i="1" smtClean="0">
                            <a:latin typeface="Cambria Math" panose="02040503050406030204" pitchFamily="18" charset="0"/>
                          </a:rPr>
                        </m:ctrlPr>
                      </m:accPr>
                      <m:e>
                        <m:sSub>
                          <m:sSubPr>
                            <m:ctrlPr>
                              <a:rPr lang="en-GB" altLang="zh-TW" i="1" smtClean="0">
                                <a:latin typeface="Cambria Math" panose="02040503050406030204" pitchFamily="18" charset="0"/>
                              </a:rPr>
                            </m:ctrlPr>
                          </m:sSubPr>
                          <m:e>
                            <m:r>
                              <a:rPr lang="zh-TW" altLang="en-GB" i="1" smtClean="0">
                                <a:latin typeface="Cambria Math" panose="02040503050406030204" pitchFamily="18" charset="0"/>
                              </a:rPr>
                              <m:t>𝜏</m:t>
                            </m:r>
                          </m:e>
                          <m:sub>
                            <m:r>
                              <a:rPr lang="en-GB" altLang="zh-TW" b="0" i="1" smtClean="0">
                                <a:latin typeface="Cambria Math" panose="02040503050406030204" pitchFamily="18" charset="0"/>
                              </a:rPr>
                              <m:t>𝑦</m:t>
                            </m:r>
                          </m:sub>
                        </m:sSub>
                      </m:e>
                    </m:acc>
                    <m:r>
                      <a:rPr lang="en-GB" altLang="zh-TW" b="0" i="1" smtClean="0">
                        <a:latin typeface="Cambria Math" panose="02040503050406030204" pitchFamily="18" charset="0"/>
                      </a:rPr>
                      <m:t>=</m:t>
                    </m:r>
                    <m:f>
                      <m:fPr>
                        <m:ctrlPr>
                          <a:rPr lang="en-GB" altLang="zh-TW" b="0" i="1" smtClean="0">
                            <a:latin typeface="Cambria Math" panose="02040503050406030204" pitchFamily="18" charset="0"/>
                          </a:rPr>
                        </m:ctrlPr>
                      </m:fPr>
                      <m:num>
                        <m:acc>
                          <m:accPr>
                            <m:chr m:val="̅"/>
                            <m:ctrlPr>
                              <a:rPr lang="en-GB" altLang="zh-TW" b="0" i="1" smtClean="0">
                                <a:latin typeface="Cambria Math" panose="02040503050406030204" pitchFamily="18" charset="0"/>
                              </a:rPr>
                            </m:ctrlPr>
                          </m:accPr>
                          <m:e>
                            <m:r>
                              <a:rPr lang="en-GB" altLang="zh-TW" b="0" i="1" smtClean="0">
                                <a:latin typeface="Cambria Math" panose="02040503050406030204" pitchFamily="18" charset="0"/>
                              </a:rPr>
                              <m:t>𝑦</m:t>
                            </m:r>
                          </m:e>
                        </m:acc>
                      </m:num>
                      <m:den>
                        <m:acc>
                          <m:accPr>
                            <m:chr m:val="̅"/>
                            <m:ctrlPr>
                              <a:rPr lang="en-GB" altLang="zh-TW" b="0" i="1" smtClean="0">
                                <a:latin typeface="Cambria Math" panose="02040503050406030204" pitchFamily="18" charset="0"/>
                              </a:rPr>
                            </m:ctrlPr>
                          </m:accPr>
                          <m:e>
                            <m:r>
                              <a:rPr lang="en-GB" altLang="zh-TW" b="0" i="1" smtClean="0">
                                <a:latin typeface="Cambria Math" panose="02040503050406030204" pitchFamily="18" charset="0"/>
                              </a:rPr>
                              <m:t>𝑥</m:t>
                            </m:r>
                          </m:e>
                        </m:acc>
                      </m:den>
                    </m:f>
                    <m:d>
                      <m:dPr>
                        <m:ctrlPr>
                          <a:rPr lang="en-GB" altLang="zh-TW" b="0" i="1" smtClean="0">
                            <a:latin typeface="Cambria Math" panose="02040503050406030204" pitchFamily="18" charset="0"/>
                          </a:rPr>
                        </m:ctrlPr>
                      </m:dPr>
                      <m:e>
                        <m:sSub>
                          <m:sSubPr>
                            <m:ctrlPr>
                              <a:rPr lang="en-GB" altLang="zh-TW" i="1">
                                <a:latin typeface="Cambria Math" panose="02040503050406030204" pitchFamily="18" charset="0"/>
                              </a:rPr>
                            </m:ctrlPr>
                          </m:sSubPr>
                          <m:e>
                            <m:r>
                              <a:rPr lang="zh-TW" altLang="en-GB" i="1">
                                <a:latin typeface="Cambria Math" panose="02040503050406030204" pitchFamily="18" charset="0"/>
                              </a:rPr>
                              <m:t>𝜏</m:t>
                            </m:r>
                          </m:e>
                          <m:sub>
                            <m:r>
                              <a:rPr lang="en-GB" altLang="zh-TW" i="1">
                                <a:latin typeface="Cambria Math" panose="02040503050406030204" pitchFamily="18" charset="0"/>
                              </a:rPr>
                              <m:t>𝑥</m:t>
                            </m:r>
                          </m:sub>
                        </m:sSub>
                      </m:e>
                    </m:d>
                    <m:r>
                      <a:rPr lang="en-GB" altLang="zh-TW" b="0" i="1" smtClean="0">
                        <a:latin typeface="Cambria Math" panose="02040503050406030204" pitchFamily="18" charset="0"/>
                      </a:rPr>
                      <m:t>=</m:t>
                    </m:r>
                    <m:f>
                      <m:fPr>
                        <m:ctrlPr>
                          <a:rPr lang="en-GB" altLang="zh-TW" i="1">
                            <a:latin typeface="Cambria Math" panose="02040503050406030204" pitchFamily="18" charset="0"/>
                          </a:rPr>
                        </m:ctrlPr>
                      </m:fPr>
                      <m:num>
                        <m:r>
                          <a:rPr lang="en-GB" altLang="zh-TW" b="0" i="1" smtClean="0">
                            <a:latin typeface="Cambria Math" panose="02040503050406030204" pitchFamily="18" charset="0"/>
                          </a:rPr>
                          <m:t>𝑛</m:t>
                        </m:r>
                        <m:acc>
                          <m:accPr>
                            <m:chr m:val="̅"/>
                            <m:ctrlPr>
                              <a:rPr lang="en-GB" altLang="zh-TW" i="1">
                                <a:latin typeface="Cambria Math" panose="02040503050406030204" pitchFamily="18" charset="0"/>
                              </a:rPr>
                            </m:ctrlPr>
                          </m:accPr>
                          <m:e>
                            <m:r>
                              <a:rPr lang="en-GB" altLang="zh-TW" i="1">
                                <a:latin typeface="Cambria Math" panose="02040503050406030204" pitchFamily="18" charset="0"/>
                              </a:rPr>
                              <m:t>𝑦</m:t>
                            </m:r>
                          </m:e>
                        </m:acc>
                      </m:num>
                      <m:den>
                        <m:r>
                          <a:rPr lang="en-GB" altLang="zh-TW" b="0" i="1" smtClean="0">
                            <a:latin typeface="Cambria Math" panose="02040503050406030204" pitchFamily="18" charset="0"/>
                          </a:rPr>
                          <m:t>𝑛</m:t>
                        </m:r>
                        <m:acc>
                          <m:accPr>
                            <m:chr m:val="̅"/>
                            <m:ctrlPr>
                              <a:rPr lang="en-GB" altLang="zh-TW" i="1">
                                <a:latin typeface="Cambria Math" panose="02040503050406030204" pitchFamily="18" charset="0"/>
                              </a:rPr>
                            </m:ctrlPr>
                          </m:accPr>
                          <m:e>
                            <m:r>
                              <a:rPr lang="en-GB" altLang="zh-TW" i="1">
                                <a:latin typeface="Cambria Math" panose="02040503050406030204" pitchFamily="18" charset="0"/>
                              </a:rPr>
                              <m:t>𝑥</m:t>
                            </m:r>
                          </m:e>
                        </m:acc>
                      </m:den>
                    </m:f>
                    <m:d>
                      <m:dPr>
                        <m:ctrlPr>
                          <a:rPr lang="en-GB" altLang="zh-TW" i="1">
                            <a:latin typeface="Cambria Math" panose="02040503050406030204" pitchFamily="18" charset="0"/>
                          </a:rPr>
                        </m:ctrlPr>
                      </m:dPr>
                      <m:e>
                        <m:sSub>
                          <m:sSubPr>
                            <m:ctrlPr>
                              <a:rPr lang="en-GB" altLang="zh-TW" i="1">
                                <a:latin typeface="Cambria Math" panose="02040503050406030204" pitchFamily="18" charset="0"/>
                              </a:rPr>
                            </m:ctrlPr>
                          </m:sSubPr>
                          <m:e>
                            <m:r>
                              <a:rPr lang="zh-TW" altLang="en-GB" i="1">
                                <a:latin typeface="Cambria Math" panose="02040503050406030204" pitchFamily="18" charset="0"/>
                              </a:rPr>
                              <m:t>𝜏</m:t>
                            </m:r>
                          </m:e>
                          <m:sub>
                            <m:r>
                              <a:rPr lang="en-GB" altLang="zh-TW" i="1">
                                <a:latin typeface="Cambria Math" panose="02040503050406030204" pitchFamily="18" charset="0"/>
                              </a:rPr>
                              <m:t>𝑥</m:t>
                            </m:r>
                          </m:sub>
                        </m:sSub>
                      </m:e>
                    </m:d>
                    <m:r>
                      <a:rPr lang="en-GB" altLang="zh-TW" b="0" i="1" smtClean="0">
                        <a:latin typeface="Cambria Math" panose="02040503050406030204" pitchFamily="18" charset="0"/>
                      </a:rPr>
                      <m:t>=</m:t>
                    </m:r>
                    <m:f>
                      <m:fPr>
                        <m:ctrlPr>
                          <a:rPr lang="en-GB" altLang="zh-TW" i="1">
                            <a:latin typeface="Cambria Math" panose="02040503050406030204" pitchFamily="18" charset="0"/>
                          </a:rPr>
                        </m:ctrlPr>
                      </m:fPr>
                      <m:num>
                        <m:nary>
                          <m:naryPr>
                            <m:chr m:val="∑"/>
                            <m:ctrlPr>
                              <a:rPr lang="en-GB" altLang="zh-TW" i="1">
                                <a:latin typeface="Cambria Math" panose="02040503050406030204" pitchFamily="18" charset="0"/>
                              </a:rPr>
                            </m:ctrlPr>
                          </m:naryPr>
                          <m:sub>
                            <m:r>
                              <m:rPr>
                                <m:brk m:alnAt="23"/>
                              </m:rPr>
                              <a:rPr lang="en-GB" altLang="zh-TW" i="1">
                                <a:latin typeface="Cambria Math" panose="02040503050406030204" pitchFamily="18" charset="0"/>
                              </a:rPr>
                              <m:t>𝑖</m:t>
                            </m:r>
                            <m:r>
                              <a:rPr lang="en-GB" altLang="zh-TW" i="1">
                                <a:latin typeface="Cambria Math" panose="02040503050406030204" pitchFamily="18" charset="0"/>
                              </a:rPr>
                              <m:t>=</m:t>
                            </m:r>
                            <m:r>
                              <a:rPr lang="en-GB" altLang="zh-TW" i="1">
                                <a:latin typeface="Cambria Math" panose="02040503050406030204" pitchFamily="18" charset="0"/>
                              </a:rPr>
                              <m:t>1</m:t>
                            </m:r>
                          </m:sub>
                          <m:sup>
                            <m:r>
                              <a:rPr lang="en-GB" altLang="zh-TW" i="1">
                                <a:latin typeface="Cambria Math" panose="02040503050406030204" pitchFamily="18" charset="0"/>
                              </a:rPr>
                              <m:t>𝑛</m:t>
                            </m:r>
                          </m:sup>
                          <m:e>
                            <m:sSub>
                              <m:sSubPr>
                                <m:ctrlPr>
                                  <a:rPr lang="en-GB" altLang="zh-TW" i="1">
                                    <a:latin typeface="Cambria Math" panose="02040503050406030204" pitchFamily="18" charset="0"/>
                                  </a:rPr>
                                </m:ctrlPr>
                              </m:sSubPr>
                              <m:e>
                                <m:r>
                                  <a:rPr lang="en-GB" altLang="zh-TW" i="1">
                                    <a:latin typeface="Cambria Math" panose="02040503050406030204" pitchFamily="18" charset="0"/>
                                  </a:rPr>
                                  <m:t>𝑦</m:t>
                                </m:r>
                              </m:e>
                              <m:sub>
                                <m:r>
                                  <a:rPr lang="en-GB" altLang="zh-TW" i="1">
                                    <a:latin typeface="Cambria Math" panose="02040503050406030204" pitchFamily="18" charset="0"/>
                                  </a:rPr>
                                  <m:t>𝑖</m:t>
                                </m:r>
                              </m:sub>
                            </m:sSub>
                          </m:e>
                        </m:nary>
                      </m:num>
                      <m:den>
                        <m:nary>
                          <m:naryPr>
                            <m:chr m:val="∑"/>
                            <m:ctrlPr>
                              <a:rPr lang="en-GB" altLang="zh-TW" i="1">
                                <a:latin typeface="Cambria Math" panose="02040503050406030204" pitchFamily="18" charset="0"/>
                              </a:rPr>
                            </m:ctrlPr>
                          </m:naryPr>
                          <m:sub>
                            <m:r>
                              <m:rPr>
                                <m:brk m:alnAt="23"/>
                              </m:rPr>
                              <a:rPr lang="en-GB" altLang="zh-TW" i="1">
                                <a:latin typeface="Cambria Math" panose="02040503050406030204" pitchFamily="18" charset="0"/>
                              </a:rPr>
                              <m:t>𝑖</m:t>
                            </m:r>
                            <m:r>
                              <a:rPr lang="en-GB" altLang="zh-TW" i="1">
                                <a:latin typeface="Cambria Math" panose="02040503050406030204" pitchFamily="18" charset="0"/>
                              </a:rPr>
                              <m:t>=</m:t>
                            </m:r>
                            <m:r>
                              <a:rPr lang="en-GB" altLang="zh-TW" i="1">
                                <a:latin typeface="Cambria Math" panose="02040503050406030204" pitchFamily="18" charset="0"/>
                              </a:rPr>
                              <m:t>1</m:t>
                            </m:r>
                          </m:sub>
                          <m:sup>
                            <m:r>
                              <a:rPr lang="en-GB" altLang="zh-TW" i="1">
                                <a:latin typeface="Cambria Math" panose="02040503050406030204" pitchFamily="18" charset="0"/>
                              </a:rPr>
                              <m:t>𝑛</m:t>
                            </m:r>
                          </m:sup>
                          <m:e>
                            <m:sSub>
                              <m:sSubPr>
                                <m:ctrlPr>
                                  <a:rPr lang="en-GB" altLang="zh-TW" i="1">
                                    <a:latin typeface="Cambria Math" panose="02040503050406030204" pitchFamily="18" charset="0"/>
                                  </a:rPr>
                                </m:ctrlPr>
                              </m:sSubPr>
                              <m:e>
                                <m:r>
                                  <a:rPr lang="en-GB" altLang="zh-TW" b="0" i="1" smtClean="0">
                                    <a:latin typeface="Cambria Math" panose="02040503050406030204" pitchFamily="18" charset="0"/>
                                  </a:rPr>
                                  <m:t>𝑥</m:t>
                                </m:r>
                              </m:e>
                              <m:sub>
                                <m:r>
                                  <a:rPr lang="en-GB" altLang="zh-TW" i="1">
                                    <a:latin typeface="Cambria Math" panose="02040503050406030204" pitchFamily="18" charset="0"/>
                                  </a:rPr>
                                  <m:t>𝑖</m:t>
                                </m:r>
                              </m:sub>
                            </m:sSub>
                          </m:e>
                        </m:nary>
                      </m:den>
                    </m:f>
                    <m:r>
                      <a:rPr lang="en-GB" altLang="zh-TW" b="0" i="1" smtClean="0">
                        <a:latin typeface="Cambria Math" panose="02040503050406030204" pitchFamily="18" charset="0"/>
                      </a:rPr>
                      <m:t>(</m:t>
                    </m:r>
                    <m:sSub>
                      <m:sSubPr>
                        <m:ctrlPr>
                          <a:rPr lang="en-GB" altLang="zh-TW" i="1">
                            <a:latin typeface="Cambria Math" panose="02040503050406030204" pitchFamily="18" charset="0"/>
                          </a:rPr>
                        </m:ctrlPr>
                      </m:sSubPr>
                      <m:e>
                        <m:r>
                          <a:rPr lang="zh-TW" altLang="en-GB" i="1">
                            <a:latin typeface="Cambria Math" panose="02040503050406030204" pitchFamily="18" charset="0"/>
                          </a:rPr>
                          <m:t>𝜏</m:t>
                        </m:r>
                      </m:e>
                      <m:sub>
                        <m:r>
                          <a:rPr lang="en-GB" altLang="zh-TW" i="1">
                            <a:latin typeface="Cambria Math" panose="02040503050406030204" pitchFamily="18" charset="0"/>
                          </a:rPr>
                          <m:t>𝑥</m:t>
                        </m:r>
                      </m:sub>
                    </m:sSub>
                    <m:r>
                      <a:rPr lang="en-GB" altLang="zh-TW" b="0" i="1" smtClean="0">
                        <a:latin typeface="Cambria Math" panose="02040503050406030204" pitchFamily="18" charset="0"/>
                      </a:rPr>
                      <m:t>)</m:t>
                    </m:r>
                  </m:oMath>
                </a14:m>
                <a:endParaRPr lang="en-GB" altLang="zh-TW" dirty="0"/>
              </a:p>
            </p:txBody>
          </p:sp>
        </mc:Choice>
        <mc:Fallback xmlns="">
          <p:sp>
            <p:nvSpPr>
              <p:cNvPr id="3" name="Content Placeholder 2">
                <a:extLst>
                  <a:ext uri="{FF2B5EF4-FFF2-40B4-BE49-F238E27FC236}">
                    <a16:creationId xmlns:a16="http://schemas.microsoft.com/office/drawing/2014/main" id="{7C611089-A358-4B78-805C-22D4B158B43A}"/>
                  </a:ext>
                </a:extLst>
              </p:cNvPr>
              <p:cNvSpPr>
                <a:spLocks noGrp="1" noRot="1" noChangeAspect="1" noMove="1" noResize="1" noEditPoints="1" noAdjustHandles="1" noChangeArrowheads="1" noChangeShapeType="1" noTextEdit="1"/>
              </p:cNvSpPr>
              <p:nvPr>
                <p:ph idx="1"/>
              </p:nvPr>
            </p:nvSpPr>
            <p:spPr>
              <a:xfrm>
                <a:off x="838200" y="1825624"/>
                <a:ext cx="10515600" cy="4775591"/>
              </a:xfrm>
              <a:blipFill>
                <a:blip r:embed="rId2"/>
                <a:stretch>
                  <a:fillRect l="-928" t="-2041" r="-2551"/>
                </a:stretch>
              </a:blipFill>
            </p:spPr>
            <p:txBody>
              <a:bodyPr/>
              <a:lstStyle/>
              <a:p>
                <a:r>
                  <a:rPr lang="en-GB">
                    <a:noFill/>
                  </a:rPr>
                  <a:t> </a:t>
                </a:r>
              </a:p>
            </p:txBody>
          </p:sp>
        </mc:Fallback>
      </mc:AlternateContent>
    </p:spTree>
    <p:extLst>
      <p:ext uri="{BB962C8B-B14F-4D97-AF65-F5344CB8AC3E}">
        <p14:creationId xmlns:p14="http://schemas.microsoft.com/office/powerpoint/2010/main" val="2387516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A41E-69F0-4C52-BA3B-40E4796944B5}"/>
              </a:ext>
            </a:extLst>
          </p:cNvPr>
          <p:cNvSpPr>
            <a:spLocks noGrp="1"/>
          </p:cNvSpPr>
          <p:nvPr>
            <p:ph type="title"/>
          </p:nvPr>
        </p:nvSpPr>
        <p:spPr/>
        <p:txBody>
          <a:bodyPr/>
          <a:lstStyle/>
          <a:p>
            <a:r>
              <a:rPr lang="zh-TW" altLang="en-US" dirty="0"/>
              <a:t>由比例估計變異數 推估 估計變異數公式</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E16FF1-A577-4636-B2DD-D1CE522DC4B6}"/>
                  </a:ext>
                </a:extLst>
              </p:cNvPr>
              <p:cNvSpPr>
                <a:spLocks noGrp="1"/>
              </p:cNvSpPr>
              <p:nvPr>
                <p:ph idx="1"/>
              </p:nvPr>
            </p:nvSpPr>
            <p:spPr/>
            <p:txBody>
              <a:bodyPr>
                <a:normAutofit fontScale="92500" lnSpcReduction="10000"/>
              </a:bodyPr>
              <a:lstStyle/>
              <a:p>
                <a:pPr marL="0" indent="0">
                  <a:buNone/>
                </a:pPr>
                <a14:m>
                  <m:oMath xmlns:m="http://schemas.openxmlformats.org/officeDocument/2006/math">
                    <m:r>
                      <m:rPr>
                        <m:sty m:val="p"/>
                      </m:rPr>
                      <a:rPr lang="en-GB" b="0" i="0" smtClean="0">
                        <a:latin typeface="Cambria Math" panose="02040503050406030204" pitchFamily="18" charset="0"/>
                      </a:rPr>
                      <m:t>r</m:t>
                    </m:r>
                    <m:r>
                      <a:rPr lang="en-GB" b="0" i="0" smtClean="0">
                        <a:latin typeface="Cambria Math" panose="02040503050406030204" pitchFamily="18" charset="0"/>
                      </a:rPr>
                      <m:t>=</m:t>
                    </m:r>
                    <m:f>
                      <m:fPr>
                        <m:ctrlPr>
                          <a:rPr lang="en-GB" b="0" i="1" smtClean="0">
                            <a:latin typeface="Cambria Math" panose="02040503050406030204" pitchFamily="18" charset="0"/>
                          </a:rPr>
                        </m:ctrlPr>
                      </m:fPr>
                      <m:num>
                        <m:acc>
                          <m:accPr>
                            <m:chr m:val="̅"/>
                            <m:ctrlPr>
                              <a:rPr lang="en-GB" b="0" i="1" smtClean="0">
                                <a:latin typeface="Cambria Math" panose="02040503050406030204" pitchFamily="18" charset="0"/>
                              </a:rPr>
                            </m:ctrlPr>
                          </m:accPr>
                          <m:e>
                            <m:r>
                              <m:rPr>
                                <m:sty m:val="p"/>
                              </m:rPr>
                              <a:rPr lang="en-GB" b="0" i="0" smtClean="0">
                                <a:latin typeface="Cambria Math" panose="02040503050406030204" pitchFamily="18" charset="0"/>
                              </a:rPr>
                              <m:t>y</m:t>
                            </m:r>
                          </m:e>
                        </m:acc>
                      </m:num>
                      <m:den>
                        <m:acc>
                          <m:accPr>
                            <m:chr m:val="̅"/>
                            <m:ctrlPr>
                              <a:rPr lang="en-GB" b="0" i="1" smtClean="0">
                                <a:latin typeface="Cambria Math" panose="02040503050406030204" pitchFamily="18" charset="0"/>
                              </a:rPr>
                            </m:ctrlPr>
                          </m:accPr>
                          <m:e>
                            <m:r>
                              <m:rPr>
                                <m:sty m:val="p"/>
                              </m:rPr>
                              <a:rPr lang="en-GB" b="0" i="0" smtClean="0">
                                <a:latin typeface="Cambria Math" panose="02040503050406030204" pitchFamily="18" charset="0"/>
                              </a:rPr>
                              <m:t>x</m:t>
                            </m:r>
                          </m:e>
                        </m:acc>
                      </m:den>
                    </m:f>
                    <m:r>
                      <a:rPr lang="en-GB" i="0">
                        <a:latin typeface="Cambria Math" panose="02040503050406030204" pitchFamily="18" charset="0"/>
                      </a:rPr>
                      <m:t>=</m:t>
                    </m:r>
                    <m:f>
                      <m:fPr>
                        <m:ctrlPr>
                          <a:rPr lang="en-GB" i="1">
                            <a:latin typeface="Cambria Math" panose="02040503050406030204" pitchFamily="18" charset="0"/>
                          </a:rPr>
                        </m:ctrlPr>
                      </m:fPr>
                      <m:num>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ea typeface="Cambria Math" panose="02040503050406030204" pitchFamily="18" charset="0"/>
                                  </a:rPr>
                                  <m:t>μ</m:t>
                                </m:r>
                              </m:e>
                              <m:sub>
                                <m:r>
                                  <m:rPr>
                                    <m:sty m:val="p"/>
                                  </m:rPr>
                                  <a:rPr lang="en-GB" b="0" i="0" smtClean="0">
                                    <a:latin typeface="Cambria Math" panose="02040503050406030204" pitchFamily="18" charset="0"/>
                                  </a:rPr>
                                  <m:t>y</m:t>
                                </m:r>
                              </m:sub>
                            </m:sSub>
                          </m:e>
                        </m:acc>
                      </m:num>
                      <m:den>
                        <m:acc>
                          <m:accPr>
                            <m:chr m:val="̂"/>
                            <m:ctrlPr>
                              <a:rPr lang="en-GB" i="1">
                                <a:latin typeface="Cambria Math" panose="02040503050406030204" pitchFamily="18" charset="0"/>
                              </a:rPr>
                            </m:ctrlPr>
                          </m:accPr>
                          <m:e>
                            <m:sSub>
                              <m:sSubPr>
                                <m:ctrlPr>
                                  <a:rPr lang="en-GB" i="1">
                                    <a:latin typeface="Cambria Math" panose="02040503050406030204" pitchFamily="18" charset="0"/>
                                  </a:rPr>
                                </m:ctrlPr>
                              </m:sSubPr>
                              <m:e>
                                <m:r>
                                  <m:rPr>
                                    <m:sty m:val="p"/>
                                  </m:rPr>
                                  <a:rPr lang="en-GB" i="0">
                                    <a:latin typeface="Cambria Math" panose="02040503050406030204" pitchFamily="18" charset="0"/>
                                    <a:ea typeface="Cambria Math" panose="02040503050406030204" pitchFamily="18" charset="0"/>
                                  </a:rPr>
                                  <m:t>μ</m:t>
                                </m:r>
                              </m:e>
                              <m:sub>
                                <m:r>
                                  <m:rPr>
                                    <m:sty m:val="p"/>
                                  </m:rPr>
                                  <a:rPr lang="en-GB" b="0" i="0" smtClean="0">
                                    <a:latin typeface="Cambria Math" panose="02040503050406030204" pitchFamily="18" charset="0"/>
                                    <a:ea typeface="Cambria Math" panose="02040503050406030204" pitchFamily="18" charset="0"/>
                                  </a:rPr>
                                  <m:t>x</m:t>
                                </m:r>
                              </m:sub>
                            </m:sSub>
                          </m:e>
                        </m:acc>
                      </m:den>
                    </m:f>
                  </m:oMath>
                </a14:m>
                <a:r>
                  <a:rPr lang="en-GB" dirty="0">
                    <a:latin typeface="Cambria Math" panose="02040503050406030204" pitchFamily="18" charset="0"/>
                  </a:rPr>
                  <a:t>      =&gt;      </a:t>
                </a:r>
                <a14:m>
                  <m:oMath xmlns:m="http://schemas.openxmlformats.org/officeDocument/2006/math">
                    <m:acc>
                      <m:accPr>
                        <m:chr m:val="̂"/>
                        <m:ctrlPr>
                          <a:rPr lang="en-GB" i="1">
                            <a:latin typeface="Cambria Math" panose="02040503050406030204" pitchFamily="18" charset="0"/>
                          </a:rPr>
                        </m:ctrlPr>
                      </m:accPr>
                      <m:e>
                        <m:sSub>
                          <m:sSubPr>
                            <m:ctrlPr>
                              <a:rPr lang="en-GB" i="1">
                                <a:latin typeface="Cambria Math" panose="02040503050406030204" pitchFamily="18" charset="0"/>
                              </a:rPr>
                            </m:ctrlPr>
                          </m:sSubPr>
                          <m:e>
                            <m:r>
                              <m:rPr>
                                <m:sty m:val="p"/>
                              </m:rPr>
                              <a:rPr lang="en-GB" i="0">
                                <a:latin typeface="Cambria Math" panose="02040503050406030204" pitchFamily="18" charset="0"/>
                                <a:ea typeface="Cambria Math" panose="02040503050406030204" pitchFamily="18" charset="0"/>
                              </a:rPr>
                              <m:t>μ</m:t>
                            </m:r>
                          </m:e>
                          <m:sub>
                            <m:r>
                              <m:rPr>
                                <m:sty m:val="p"/>
                              </m:rPr>
                              <a:rPr lang="en-GB" i="0">
                                <a:latin typeface="Cambria Math" panose="02040503050406030204" pitchFamily="18" charset="0"/>
                              </a:rPr>
                              <m:t>y</m:t>
                            </m:r>
                          </m:sub>
                        </m:sSub>
                      </m:e>
                    </m:acc>
                    <m:r>
                      <a:rPr lang="en-GB" i="0">
                        <a:latin typeface="Cambria Math" panose="02040503050406030204" pitchFamily="18" charset="0"/>
                      </a:rPr>
                      <m:t>=</m:t>
                    </m:r>
                    <m:acc>
                      <m:accPr>
                        <m:chr m:val="̂"/>
                        <m:ctrlPr>
                          <a:rPr lang="en-GB" i="1">
                            <a:latin typeface="Cambria Math" panose="02040503050406030204" pitchFamily="18" charset="0"/>
                          </a:rPr>
                        </m:ctrlPr>
                      </m:accPr>
                      <m:e>
                        <m:sSub>
                          <m:sSubPr>
                            <m:ctrlPr>
                              <a:rPr lang="en-GB" i="1">
                                <a:latin typeface="Cambria Math" panose="02040503050406030204" pitchFamily="18" charset="0"/>
                              </a:rPr>
                            </m:ctrlPr>
                          </m:sSubPr>
                          <m:e>
                            <m:r>
                              <m:rPr>
                                <m:sty m:val="p"/>
                              </m:rPr>
                              <a:rPr lang="en-GB" i="0">
                                <a:latin typeface="Cambria Math" panose="02040503050406030204" pitchFamily="18" charset="0"/>
                                <a:ea typeface="Cambria Math" panose="02040503050406030204" pitchFamily="18" charset="0"/>
                              </a:rPr>
                              <m:t>μ</m:t>
                            </m:r>
                          </m:e>
                          <m:sub>
                            <m:r>
                              <m:rPr>
                                <m:sty m:val="p"/>
                              </m:rPr>
                              <a:rPr lang="en-GB" i="0">
                                <a:latin typeface="Cambria Math" panose="02040503050406030204" pitchFamily="18" charset="0"/>
                                <a:ea typeface="Cambria Math" panose="02040503050406030204" pitchFamily="18" charset="0"/>
                              </a:rPr>
                              <m:t>x</m:t>
                            </m:r>
                          </m:sub>
                        </m:sSub>
                      </m:e>
                    </m:acc>
                    <m:r>
                      <a:rPr lang="en-GB" i="0">
                        <a:latin typeface="Cambria Math" panose="02040503050406030204" pitchFamily="18" charset="0"/>
                      </a:rPr>
                      <m:t>∗</m:t>
                    </m:r>
                    <m:f>
                      <m:fPr>
                        <m:ctrlPr>
                          <a:rPr lang="en-GB" i="1">
                            <a:latin typeface="Cambria Math" panose="02040503050406030204" pitchFamily="18" charset="0"/>
                          </a:rPr>
                        </m:ctrlPr>
                      </m:fPr>
                      <m:num>
                        <m:acc>
                          <m:accPr>
                            <m:chr m:val="̅"/>
                            <m:ctrlPr>
                              <a:rPr lang="en-GB" i="1">
                                <a:latin typeface="Cambria Math" panose="02040503050406030204" pitchFamily="18" charset="0"/>
                              </a:rPr>
                            </m:ctrlPr>
                          </m:accPr>
                          <m:e>
                            <m:r>
                              <m:rPr>
                                <m:sty m:val="p"/>
                              </m:rPr>
                              <a:rPr lang="en-GB" i="0">
                                <a:latin typeface="Cambria Math" panose="02040503050406030204" pitchFamily="18" charset="0"/>
                              </a:rPr>
                              <m:t>y</m:t>
                            </m:r>
                          </m:e>
                        </m:acc>
                      </m:num>
                      <m:den>
                        <m:acc>
                          <m:accPr>
                            <m:chr m:val="̅"/>
                            <m:ctrlPr>
                              <a:rPr lang="en-GB" i="1">
                                <a:latin typeface="Cambria Math" panose="02040503050406030204" pitchFamily="18" charset="0"/>
                              </a:rPr>
                            </m:ctrlPr>
                          </m:accPr>
                          <m:e>
                            <m:r>
                              <m:rPr>
                                <m:sty m:val="p"/>
                              </m:rPr>
                              <a:rPr lang="en-GB" i="0">
                                <a:latin typeface="Cambria Math" panose="02040503050406030204" pitchFamily="18" charset="0"/>
                              </a:rPr>
                              <m:t>x</m:t>
                            </m:r>
                          </m:e>
                        </m:acc>
                      </m:den>
                    </m:f>
                  </m:oMath>
                </a14:m>
                <a:endParaRPr lang="en-GB" dirty="0">
                  <a:latin typeface="Cambria Math" panose="02040503050406030204" pitchFamily="18" charset="0"/>
                </a:endParaRPr>
              </a:p>
              <a:p>
                <a:pPr marL="0" indent="0">
                  <a:buNone/>
                </a:pPr>
                <a:endParaRPr lang="en-GB"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acc>
                        <m:accPr>
                          <m:chr m:val="̂"/>
                          <m:ctrlPr>
                            <a:rPr lang="en-GB" i="1" smtClean="0">
                              <a:latin typeface="Cambria Math" panose="02040503050406030204" pitchFamily="18" charset="0"/>
                            </a:rPr>
                          </m:ctrlPr>
                        </m:accPr>
                        <m:e>
                          <m:r>
                            <m:rPr>
                              <m:sty m:val="p"/>
                            </m:rPr>
                            <a:rPr lang="en-GB" b="0" i="0" smtClean="0">
                              <a:latin typeface="Cambria Math" panose="02040503050406030204" pitchFamily="18" charset="0"/>
                            </a:rPr>
                            <m:t>V</m:t>
                          </m:r>
                        </m:e>
                      </m:acc>
                      <m:d>
                        <m:dPr>
                          <m:ctrlPr>
                            <a:rPr lang="en-GB" b="0" i="1" smtClean="0">
                              <a:latin typeface="Cambria Math" panose="02040503050406030204" pitchFamily="18" charset="0"/>
                            </a:rPr>
                          </m:ctrlPr>
                        </m:dPr>
                        <m:e>
                          <m:acc>
                            <m:accPr>
                              <m:chr m:val="̂"/>
                              <m:ctrlPr>
                                <a:rPr lang="en-GB" i="1">
                                  <a:latin typeface="Cambria Math" panose="02040503050406030204" pitchFamily="18" charset="0"/>
                                </a:rPr>
                              </m:ctrlPr>
                            </m:accPr>
                            <m:e>
                              <m:sSub>
                                <m:sSubPr>
                                  <m:ctrlPr>
                                    <a:rPr lang="en-GB" i="1">
                                      <a:latin typeface="Cambria Math" panose="02040503050406030204" pitchFamily="18" charset="0"/>
                                    </a:rPr>
                                  </m:ctrlPr>
                                </m:sSubPr>
                                <m:e>
                                  <m:r>
                                    <m:rPr>
                                      <m:sty m:val="p"/>
                                    </m:rPr>
                                    <a:rPr lang="en-GB" i="0">
                                      <a:latin typeface="Cambria Math" panose="02040503050406030204" pitchFamily="18" charset="0"/>
                                      <a:ea typeface="Cambria Math" panose="02040503050406030204" pitchFamily="18" charset="0"/>
                                    </a:rPr>
                                    <m:t>μ</m:t>
                                  </m:r>
                                </m:e>
                                <m:sub>
                                  <m:r>
                                    <m:rPr>
                                      <m:sty m:val="p"/>
                                    </m:rPr>
                                    <a:rPr lang="en-GB" i="0">
                                      <a:latin typeface="Cambria Math" panose="02040503050406030204" pitchFamily="18" charset="0"/>
                                    </a:rPr>
                                    <m:t>y</m:t>
                                  </m:r>
                                </m:sub>
                              </m:sSub>
                            </m:e>
                          </m:acc>
                        </m:e>
                      </m:d>
                      <m:r>
                        <a:rPr lang="en-GB" b="0" i="0" smtClean="0">
                          <a:latin typeface="Cambria Math" panose="02040503050406030204" pitchFamily="18" charset="0"/>
                        </a:rPr>
                        <m:t>=</m:t>
                      </m:r>
                      <m:sSubSup>
                        <m:sSubSupPr>
                          <m:ctrlPr>
                            <a:rPr lang="en-GB" b="0" i="1" smtClean="0">
                              <a:latin typeface="Cambria Math" panose="02040503050406030204" pitchFamily="18" charset="0"/>
                            </a:rPr>
                          </m:ctrlPr>
                        </m:sSubSupPr>
                        <m:e>
                          <m:r>
                            <m:rPr>
                              <m:sty m:val="p"/>
                            </m:rPr>
                            <a:rPr lang="en-GB" b="0" i="0" smtClean="0">
                              <a:latin typeface="Cambria Math" panose="02040503050406030204" pitchFamily="18" charset="0"/>
                              <a:ea typeface="Cambria Math" panose="02040503050406030204" pitchFamily="18" charset="0"/>
                            </a:rPr>
                            <m:t>μ</m:t>
                          </m:r>
                        </m:e>
                        <m:sub>
                          <m:r>
                            <m:rPr>
                              <m:sty m:val="p"/>
                            </m:rPr>
                            <a:rPr lang="en-GB" b="0" i="0" smtClean="0">
                              <a:latin typeface="Cambria Math" panose="02040503050406030204" pitchFamily="18" charset="0"/>
                            </a:rPr>
                            <m:t>x</m:t>
                          </m:r>
                        </m:sub>
                        <m:sup>
                          <m:r>
                            <a:rPr lang="en-GB" b="0" i="0" smtClean="0">
                              <a:latin typeface="Cambria Math" panose="02040503050406030204" pitchFamily="18" charset="0"/>
                            </a:rPr>
                            <m:t>2</m:t>
                          </m:r>
                        </m:sup>
                      </m:sSubSup>
                      <m:r>
                        <a:rPr lang="en-GB" b="0" i="0" smtClean="0">
                          <a:latin typeface="Cambria Math" panose="02040503050406030204" pitchFamily="18" charset="0"/>
                        </a:rPr>
                        <m:t>∗</m:t>
                      </m:r>
                      <m:acc>
                        <m:accPr>
                          <m:chr m:val="̂"/>
                          <m:ctrlPr>
                            <a:rPr lang="en-GB" i="1">
                              <a:latin typeface="Cambria Math" panose="02040503050406030204" pitchFamily="18" charset="0"/>
                            </a:rPr>
                          </m:ctrlPr>
                        </m:accPr>
                        <m:e>
                          <m:r>
                            <m:rPr>
                              <m:sty m:val="p"/>
                            </m:rPr>
                            <a:rPr lang="en-US" altLang="zh-TW" i="0">
                              <a:latin typeface="Cambria Math" panose="02040503050406030204" pitchFamily="18" charset="0"/>
                            </a:rPr>
                            <m:t>V</m:t>
                          </m:r>
                        </m:e>
                      </m:acc>
                      <m:d>
                        <m:dPr>
                          <m:ctrlPr>
                            <a:rPr lang="en-US" altLang="zh-TW" i="1">
                              <a:latin typeface="Cambria Math" panose="02040503050406030204" pitchFamily="18" charset="0"/>
                            </a:rPr>
                          </m:ctrlPr>
                        </m:dPr>
                        <m:e>
                          <m:r>
                            <m:rPr>
                              <m:sty m:val="p"/>
                            </m:rPr>
                            <a:rPr lang="en-GB" altLang="zh-TW" i="0">
                              <a:latin typeface="Cambria Math" panose="02040503050406030204" pitchFamily="18" charset="0"/>
                            </a:rPr>
                            <m:t>r</m:t>
                          </m:r>
                        </m:e>
                      </m:d>
                      <m:r>
                        <a:rPr lang="en-GB" altLang="zh-TW" b="0" i="0" smtClean="0">
                          <a:latin typeface="Cambria Math" panose="02040503050406030204" pitchFamily="18" charset="0"/>
                        </a:rPr>
                        <m:t>=(</m:t>
                      </m:r>
                      <m:r>
                        <a:rPr lang="en-GB" i="0">
                          <a:latin typeface="Cambria Math" panose="02040503050406030204" pitchFamily="18" charset="0"/>
                        </a:rPr>
                        <m:t>1−</m:t>
                      </m:r>
                      <m:f>
                        <m:fPr>
                          <m:ctrlPr>
                            <a:rPr lang="en-GB" i="1">
                              <a:latin typeface="Cambria Math" panose="02040503050406030204" pitchFamily="18" charset="0"/>
                            </a:rPr>
                          </m:ctrlPr>
                        </m:fPr>
                        <m:num>
                          <m:r>
                            <m:rPr>
                              <m:sty m:val="p"/>
                            </m:rPr>
                            <a:rPr lang="en-GB" i="0">
                              <a:latin typeface="Cambria Math" panose="02040503050406030204" pitchFamily="18" charset="0"/>
                            </a:rPr>
                            <m:t>n</m:t>
                          </m:r>
                        </m:num>
                        <m:den>
                          <m:r>
                            <m:rPr>
                              <m:sty m:val="p"/>
                            </m:rPr>
                            <a:rPr lang="en-GB" i="0">
                              <a:latin typeface="Cambria Math" panose="02040503050406030204" pitchFamily="18" charset="0"/>
                            </a:rPr>
                            <m:t>N</m:t>
                          </m:r>
                        </m:den>
                      </m:f>
                      <m:r>
                        <a:rPr lang="en-GB" i="0">
                          <a:latin typeface="Cambria Math" panose="02040503050406030204" pitchFamily="18" charset="0"/>
                        </a:rPr>
                        <m:t>)</m:t>
                      </m:r>
                      <m:f>
                        <m:fPr>
                          <m:ctrlPr>
                            <a:rPr lang="en-GB" i="1">
                              <a:latin typeface="Cambria Math" panose="02040503050406030204" pitchFamily="18" charset="0"/>
                            </a:rPr>
                          </m:ctrlPr>
                        </m:fPr>
                        <m:num>
                          <m:sSubSup>
                            <m:sSubSupPr>
                              <m:ctrlPr>
                                <a:rPr lang="en-GB" i="1">
                                  <a:latin typeface="Cambria Math" panose="02040503050406030204" pitchFamily="18" charset="0"/>
                                </a:rPr>
                              </m:ctrlPr>
                            </m:sSubSupPr>
                            <m:e>
                              <m:r>
                                <m:rPr>
                                  <m:sty m:val="p"/>
                                </m:rPr>
                                <a:rPr lang="en-GB" i="0">
                                  <a:latin typeface="Cambria Math" panose="02040503050406030204" pitchFamily="18" charset="0"/>
                                </a:rPr>
                                <m:t>s</m:t>
                              </m:r>
                            </m:e>
                            <m:sub>
                              <m:r>
                                <m:rPr>
                                  <m:sty m:val="p"/>
                                </m:rPr>
                                <a:rPr lang="en-GB" i="0">
                                  <a:latin typeface="Cambria Math" panose="02040503050406030204" pitchFamily="18" charset="0"/>
                                </a:rPr>
                                <m:t>r</m:t>
                              </m:r>
                            </m:sub>
                            <m:sup>
                              <m:r>
                                <a:rPr lang="en-GB" i="0">
                                  <a:latin typeface="Cambria Math" panose="02040503050406030204" pitchFamily="18" charset="0"/>
                                </a:rPr>
                                <m:t>2</m:t>
                              </m:r>
                            </m:sup>
                          </m:sSubSup>
                        </m:num>
                        <m:den>
                          <m:r>
                            <m:rPr>
                              <m:sty m:val="p"/>
                            </m:rPr>
                            <a:rPr lang="en-GB" i="0">
                              <a:latin typeface="Cambria Math" panose="02040503050406030204" pitchFamily="18" charset="0"/>
                            </a:rPr>
                            <m:t>n</m:t>
                          </m:r>
                        </m:den>
                      </m:f>
                    </m:oMath>
                  </m:oMathPara>
                </a14:m>
                <a:endParaRPr lang="en-GB" dirty="0">
                  <a:latin typeface="Cambria Math" panose="02040503050406030204" pitchFamily="18" charset="0"/>
                </a:endParaRPr>
              </a:p>
              <a:p>
                <a:endParaRPr lang="en-GB"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acc>
                        <m:accPr>
                          <m:chr m:val="̂"/>
                          <m:ctrlPr>
                            <a:rPr lang="en-GB" i="1" smtClean="0">
                              <a:latin typeface="Cambria Math" panose="02040503050406030204" pitchFamily="18" charset="0"/>
                            </a:rPr>
                          </m:ctrlPr>
                        </m:accPr>
                        <m:e>
                          <m:r>
                            <m:rPr>
                              <m:sty m:val="p"/>
                            </m:rPr>
                            <a:rPr lang="en-US" altLang="zh-TW" i="1">
                              <a:latin typeface="Cambria Math" panose="02040503050406030204" pitchFamily="18" charset="0"/>
                            </a:rPr>
                            <m:t>V</m:t>
                          </m:r>
                        </m:e>
                      </m:acc>
                      <m:d>
                        <m:dPr>
                          <m:ctrlPr>
                            <a:rPr lang="en-US" altLang="zh-TW" i="1" smtClean="0">
                              <a:latin typeface="Cambria Math" panose="02040503050406030204" pitchFamily="18" charset="0"/>
                            </a:rPr>
                          </m:ctrlPr>
                        </m:dPr>
                        <m:e>
                          <m:r>
                            <a:rPr lang="en-GB" altLang="zh-TW" i="1" smtClean="0">
                              <a:latin typeface="Cambria Math" panose="02040503050406030204" pitchFamily="18" charset="0"/>
                            </a:rPr>
                            <m:t>𝑟</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𝑉</m:t>
                          </m:r>
                        </m:e>
                      </m:acc>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e>
                              </m:nary>
                            </m:num>
                            <m:den>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e>
                              </m:nary>
                            </m:den>
                          </m:f>
                        </m:e>
                      </m:d>
                      <m:r>
                        <a:rPr lang="en-GB" b="0" i="1" smtClean="0">
                          <a:latin typeface="Cambria Math" panose="02040503050406030204" pitchFamily="18" charset="0"/>
                        </a:rPr>
                        <m:t>=(1−</m:t>
                      </m:r>
                      <m:f>
                        <m:fPr>
                          <m:ctrlPr>
                            <a:rPr lang="en-GB" b="0"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𝑁</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bSup>
                            <m:sSubSupPr>
                              <m:ctrlPr>
                                <a:rPr lang="en-GB" b="0" i="1" smtClean="0">
                                  <a:latin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rPr>
                                <m:t>𝑥</m:t>
                              </m:r>
                            </m:sub>
                            <m:sup>
                              <m:r>
                                <a:rPr lang="en-GB" b="0" i="1" smtClean="0">
                                  <a:latin typeface="Cambria Math" panose="02040503050406030204" pitchFamily="18" charset="0"/>
                                </a:rPr>
                                <m:t>2</m:t>
                              </m:r>
                            </m:sup>
                          </m:sSubSup>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𝑠</m:t>
                              </m:r>
                            </m:e>
                            <m:sub>
                              <m:r>
                                <a:rPr lang="en-GB" b="0" i="1" smtClean="0">
                                  <a:latin typeface="Cambria Math" panose="02040503050406030204" pitchFamily="18" charset="0"/>
                                </a:rPr>
                                <m:t>𝑟</m:t>
                              </m:r>
                            </m:sub>
                            <m:sup>
                              <m:r>
                                <a:rPr lang="en-GB" b="0" i="1" smtClean="0">
                                  <a:latin typeface="Cambria Math" panose="02040503050406030204" pitchFamily="18" charset="0"/>
                                </a:rPr>
                                <m:t>2</m:t>
                              </m:r>
                            </m:sup>
                          </m:sSubSup>
                        </m:num>
                        <m:den>
                          <m:r>
                            <a:rPr lang="en-GB" b="0" i="1" smtClean="0">
                              <a:latin typeface="Cambria Math" panose="02040503050406030204" pitchFamily="18" charset="0"/>
                            </a:rPr>
                            <m:t>𝑛</m:t>
                          </m:r>
                        </m:den>
                      </m:f>
                    </m:oMath>
                  </m:oMathPara>
                </a14:m>
                <a:endParaRPr lang="en-GB" dirty="0"/>
              </a:p>
              <a:p>
                <a:pPr marL="0" indent="0">
                  <a:buNone/>
                </a:pPr>
                <a:r>
                  <a:rPr lang="en-GB" dirty="0"/>
                  <a:t>where</a:t>
                </a:r>
              </a:p>
              <a:p>
                <a:pPr marL="0" indent="0">
                  <a:buNone/>
                </a:pPr>
                <a:r>
                  <a:rPr lang="zh-TW" altLang="en-US" dirty="0"/>
                  <a:t>       </a:t>
                </a:r>
                <a14:m>
                  <m:oMath xmlns:m="http://schemas.openxmlformats.org/officeDocument/2006/math">
                    <m:sSubSup>
                      <m:sSubSupPr>
                        <m:ctrlPr>
                          <a:rPr lang="en-GB" altLang="zh-TW" i="1">
                            <a:latin typeface="Cambria Math" panose="02040503050406030204" pitchFamily="18" charset="0"/>
                          </a:rPr>
                        </m:ctrlPr>
                      </m:sSubSupPr>
                      <m:e>
                        <m:r>
                          <a:rPr lang="en-GB" altLang="zh-TW" i="1">
                            <a:latin typeface="Cambria Math" panose="02040503050406030204" pitchFamily="18" charset="0"/>
                          </a:rPr>
                          <m:t>𝑠</m:t>
                        </m:r>
                      </m:e>
                      <m:sub>
                        <m:r>
                          <a:rPr lang="en-GB" altLang="zh-TW" i="1">
                            <a:latin typeface="Cambria Math" panose="02040503050406030204" pitchFamily="18" charset="0"/>
                          </a:rPr>
                          <m:t>𝑟</m:t>
                        </m:r>
                      </m:sub>
                      <m:sup>
                        <m:r>
                          <a:rPr lang="en-GB" altLang="zh-TW" i="1">
                            <a:latin typeface="Cambria Math" panose="02040503050406030204" pitchFamily="18" charset="0"/>
                          </a:rPr>
                          <m:t>2</m:t>
                        </m:r>
                      </m:sup>
                    </m:sSubSup>
                    <m:r>
                      <a:rPr lang="en-GB" altLang="zh-TW" i="1">
                        <a:latin typeface="Cambria Math" panose="02040503050406030204" pitchFamily="18" charset="0"/>
                      </a:rPr>
                      <m:t>=</m:t>
                    </m:r>
                    <m:f>
                      <m:fPr>
                        <m:ctrlPr>
                          <a:rPr lang="en-GB" altLang="zh-TW" i="1">
                            <a:latin typeface="Cambria Math" panose="02040503050406030204" pitchFamily="18" charset="0"/>
                          </a:rPr>
                        </m:ctrlPr>
                      </m:fPr>
                      <m:num>
                        <m:sSup>
                          <m:sSupPr>
                            <m:ctrlPr>
                              <a:rPr lang="en-GB" altLang="zh-TW" i="1">
                                <a:latin typeface="Cambria Math" panose="02040503050406030204" pitchFamily="18" charset="0"/>
                              </a:rPr>
                            </m:ctrlPr>
                          </m:sSupPr>
                          <m:e>
                            <m:nary>
                              <m:naryPr>
                                <m:chr m:val="∑"/>
                                <m:ctrlPr>
                                  <a:rPr lang="en-GB" altLang="zh-TW" i="1">
                                    <a:latin typeface="Cambria Math" panose="02040503050406030204" pitchFamily="18" charset="0"/>
                                  </a:rPr>
                                </m:ctrlPr>
                              </m:naryPr>
                              <m:sub>
                                <m:r>
                                  <m:rPr>
                                    <m:brk m:alnAt="23"/>
                                  </m:rPr>
                                  <a:rPr lang="en-GB" altLang="zh-TW" i="1">
                                    <a:latin typeface="Cambria Math" panose="02040503050406030204" pitchFamily="18" charset="0"/>
                                  </a:rPr>
                                  <m:t>𝑖</m:t>
                                </m:r>
                                <m:r>
                                  <a:rPr lang="en-GB" altLang="zh-TW" i="1">
                                    <a:latin typeface="Cambria Math" panose="02040503050406030204" pitchFamily="18" charset="0"/>
                                  </a:rPr>
                                  <m:t>=1</m:t>
                                </m:r>
                              </m:sub>
                              <m:sup>
                                <m:r>
                                  <a:rPr lang="en-GB" altLang="zh-TW" i="1">
                                    <a:latin typeface="Cambria Math" panose="02040503050406030204" pitchFamily="18" charset="0"/>
                                  </a:rPr>
                                  <m:t>𝑛</m:t>
                                </m:r>
                              </m:sup>
                              <m:e>
                                <m:r>
                                  <a:rPr lang="en-GB" altLang="zh-TW" i="1">
                                    <a:latin typeface="Cambria Math" panose="02040503050406030204" pitchFamily="18" charset="0"/>
                                  </a:rPr>
                                  <m:t>(</m:t>
                                </m:r>
                                <m:sSub>
                                  <m:sSubPr>
                                    <m:ctrlPr>
                                      <a:rPr lang="en-GB" altLang="zh-TW" i="1">
                                        <a:latin typeface="Cambria Math" panose="02040503050406030204" pitchFamily="18" charset="0"/>
                                      </a:rPr>
                                    </m:ctrlPr>
                                  </m:sSubPr>
                                  <m:e>
                                    <m:r>
                                      <a:rPr lang="en-GB" altLang="zh-TW" i="1">
                                        <a:latin typeface="Cambria Math" panose="02040503050406030204" pitchFamily="18" charset="0"/>
                                      </a:rPr>
                                      <m:t>𝑦</m:t>
                                    </m:r>
                                  </m:e>
                                  <m:sub>
                                    <m:r>
                                      <a:rPr lang="en-GB" altLang="zh-TW" i="1">
                                        <a:latin typeface="Cambria Math" panose="02040503050406030204" pitchFamily="18" charset="0"/>
                                      </a:rPr>
                                      <m:t>𝑖</m:t>
                                    </m:r>
                                  </m:sub>
                                </m:sSub>
                                <m:r>
                                  <a:rPr lang="en-GB" altLang="zh-TW" i="1">
                                    <a:latin typeface="Cambria Math" panose="02040503050406030204" pitchFamily="18" charset="0"/>
                                  </a:rPr>
                                  <m:t>−</m:t>
                                </m:r>
                                <m:r>
                                  <a:rPr lang="en-GB" altLang="zh-TW" b="0" i="1" smtClean="0">
                                    <a:latin typeface="Cambria Math" panose="02040503050406030204" pitchFamily="18" charset="0"/>
                                  </a:rPr>
                                  <m:t>𝑟</m:t>
                                </m:r>
                                <m:sSub>
                                  <m:sSubPr>
                                    <m:ctrlPr>
                                      <a:rPr lang="en-GB" altLang="zh-TW" i="1">
                                        <a:latin typeface="Cambria Math" panose="02040503050406030204" pitchFamily="18" charset="0"/>
                                      </a:rPr>
                                    </m:ctrlPr>
                                  </m:sSubPr>
                                  <m:e>
                                    <m:r>
                                      <a:rPr lang="en-GB" altLang="zh-TW" b="0" i="1" smtClean="0">
                                        <a:latin typeface="Cambria Math" panose="02040503050406030204" pitchFamily="18" charset="0"/>
                                      </a:rPr>
                                      <m:t>𝑥</m:t>
                                    </m:r>
                                  </m:e>
                                  <m:sub>
                                    <m:r>
                                      <a:rPr lang="en-GB" altLang="zh-TW" i="1">
                                        <a:latin typeface="Cambria Math" panose="02040503050406030204" pitchFamily="18" charset="0"/>
                                      </a:rPr>
                                      <m:t>𝑖</m:t>
                                    </m:r>
                                  </m:sub>
                                </m:sSub>
                                <m:r>
                                  <a:rPr lang="en-GB" altLang="zh-TW" i="1">
                                    <a:latin typeface="Cambria Math" panose="02040503050406030204" pitchFamily="18" charset="0"/>
                                  </a:rPr>
                                  <m:t>)</m:t>
                                </m:r>
                              </m:e>
                            </m:nary>
                          </m:e>
                          <m:sup>
                            <m:r>
                              <a:rPr lang="en-GB" altLang="zh-TW" i="1">
                                <a:latin typeface="Cambria Math" panose="02040503050406030204" pitchFamily="18" charset="0"/>
                              </a:rPr>
                              <m:t>2</m:t>
                            </m:r>
                          </m:sup>
                        </m:sSup>
                      </m:num>
                      <m:den>
                        <m:r>
                          <a:rPr lang="en-GB" altLang="zh-TW" i="1">
                            <a:latin typeface="Cambria Math" panose="02040503050406030204" pitchFamily="18" charset="0"/>
                          </a:rPr>
                          <m:t>𝑛</m:t>
                        </m:r>
                        <m:r>
                          <a:rPr lang="en-GB" altLang="zh-TW" i="1">
                            <a:latin typeface="Cambria Math" panose="02040503050406030204" pitchFamily="18" charset="0"/>
                          </a:rPr>
                          <m:t>−1</m:t>
                        </m:r>
                      </m:den>
                    </m:f>
                  </m:oMath>
                </a14:m>
                <a:endParaRPr lang="en-GB" dirty="0"/>
              </a:p>
              <a:p>
                <a:endParaRPr lang="en-GB" dirty="0"/>
              </a:p>
              <a:p>
                <a:endParaRPr lang="en-GB" dirty="0"/>
              </a:p>
            </p:txBody>
          </p:sp>
        </mc:Choice>
        <mc:Fallback xmlns="">
          <p:sp>
            <p:nvSpPr>
              <p:cNvPr id="3" name="Content Placeholder 2">
                <a:extLst>
                  <a:ext uri="{FF2B5EF4-FFF2-40B4-BE49-F238E27FC236}">
                    <a16:creationId xmlns:a16="http://schemas.microsoft.com/office/drawing/2014/main" id="{48E16FF1-A577-4636-B2DD-D1CE522DC4B6}"/>
                  </a:ext>
                </a:extLst>
              </p:cNvPr>
              <p:cNvSpPr>
                <a:spLocks noGrp="1" noRot="1" noChangeAspect="1" noMove="1" noResize="1" noEditPoints="1" noAdjustHandles="1" noChangeArrowheads="1" noChangeShapeType="1" noTextEdit="1"/>
              </p:cNvSpPr>
              <p:nvPr>
                <p:ph idx="1"/>
              </p:nvPr>
            </p:nvSpPr>
            <p:spPr>
              <a:blipFill>
                <a:blip r:embed="rId2"/>
                <a:stretch>
                  <a:fillRect l="-1043" t="-840"/>
                </a:stretch>
              </a:blipFill>
            </p:spPr>
            <p:txBody>
              <a:bodyPr/>
              <a:lstStyle/>
              <a:p>
                <a:r>
                  <a:rPr lang="en-GB">
                    <a:noFill/>
                  </a:rPr>
                  <a:t> </a:t>
                </a:r>
              </a:p>
            </p:txBody>
          </p:sp>
        </mc:Fallback>
      </mc:AlternateContent>
    </p:spTree>
    <p:extLst>
      <p:ext uri="{BB962C8B-B14F-4D97-AF65-F5344CB8AC3E}">
        <p14:creationId xmlns:p14="http://schemas.microsoft.com/office/powerpoint/2010/main" val="3876805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DFC06-A135-4C50-8291-21A968DEF54F}"/>
              </a:ext>
            </a:extLst>
          </p:cNvPr>
          <p:cNvSpPr>
            <a:spLocks noGrp="1"/>
          </p:cNvSpPr>
          <p:nvPr>
            <p:ph type="title"/>
          </p:nvPr>
        </p:nvSpPr>
        <p:spPr/>
        <p:txBody>
          <a:bodyPr/>
          <a:lstStyle/>
          <a:p>
            <a:r>
              <a:rPr lang="zh-TW" altLang="en-US" dirty="0"/>
              <a:t>比較</a:t>
            </a:r>
            <a:endParaRPr lang="en-GB" dirty="0"/>
          </a:p>
        </p:txBody>
      </p:sp>
      <p:sp>
        <p:nvSpPr>
          <p:cNvPr id="3" name="Text Placeholder 2">
            <a:extLst>
              <a:ext uri="{FF2B5EF4-FFF2-40B4-BE49-F238E27FC236}">
                <a16:creationId xmlns:a16="http://schemas.microsoft.com/office/drawing/2014/main" id="{091EF103-722E-4694-B24A-F0AEAF7D782C}"/>
              </a:ext>
            </a:extLst>
          </p:cNvPr>
          <p:cNvSpPr>
            <a:spLocks noGrp="1"/>
          </p:cNvSpPr>
          <p:nvPr>
            <p:ph type="body" idx="1"/>
          </p:nvPr>
        </p:nvSpPr>
        <p:spPr/>
        <p:txBody>
          <a:bodyPr/>
          <a:lstStyle/>
          <a:p>
            <a:r>
              <a:rPr lang="zh-TW" altLang="en-US" dirty="0"/>
              <a:t>比例估計的變異數</a:t>
            </a:r>
            <a:endParaRPr lang="en-GB"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153A757-356D-4327-9E61-F8FBCF53EAAF}"/>
                  </a:ext>
                </a:extLst>
              </p:cNvPr>
              <p:cNvSpPr>
                <a:spLocks noGrp="1"/>
              </p:cNvSpPr>
              <p:nvPr>
                <p:ph sz="half" idx="2"/>
              </p:nvPr>
            </p:nvSpPr>
            <p:spPr/>
            <p:txBody>
              <a:bodyPr>
                <a:normAutofit/>
              </a:bodyPr>
              <a:lstStyle/>
              <a:p>
                <a:pPr marL="0" indent="0">
                  <a:buNone/>
                </a:pPr>
                <a14:m>
                  <m:oMathPara xmlns:m="http://schemas.openxmlformats.org/officeDocument/2006/math">
                    <m:oMathParaPr>
                      <m:jc m:val="left"/>
                    </m:oMathParaPr>
                    <m:oMath xmlns:m="http://schemas.openxmlformats.org/officeDocument/2006/math">
                      <m:acc>
                        <m:accPr>
                          <m:chr m:val="̂"/>
                          <m:ctrlPr>
                            <a:rPr lang="en-GB" i="1" smtClean="0">
                              <a:latin typeface="Cambria Math" panose="02040503050406030204" pitchFamily="18" charset="0"/>
                            </a:rPr>
                          </m:ctrlPr>
                        </m:accPr>
                        <m:e>
                          <m:r>
                            <m:rPr>
                              <m:sty m:val="p"/>
                            </m:rPr>
                            <a:rPr lang="en-US" altLang="zh-TW" i="1">
                              <a:latin typeface="Cambria Math" panose="02040503050406030204" pitchFamily="18" charset="0"/>
                            </a:rPr>
                            <m:t>V</m:t>
                          </m:r>
                        </m:e>
                      </m:acc>
                      <m:d>
                        <m:dPr>
                          <m:ctrlPr>
                            <a:rPr lang="en-US" altLang="zh-TW" i="1">
                              <a:latin typeface="Cambria Math" panose="02040503050406030204" pitchFamily="18" charset="0"/>
                            </a:rPr>
                          </m:ctrlPr>
                        </m:dPr>
                        <m:e>
                          <m:r>
                            <a:rPr lang="en-GB" altLang="zh-TW" i="1">
                              <a:latin typeface="Cambria Math" panose="02040503050406030204" pitchFamily="18" charset="0"/>
                            </a:rPr>
                            <m:t>𝑟</m:t>
                          </m:r>
                        </m:e>
                      </m:d>
                      <m:r>
                        <a:rPr lang="en-GB" i="1">
                          <a:latin typeface="Cambria Math" panose="02040503050406030204" pitchFamily="18" charset="0"/>
                        </a:rPr>
                        <m:t>=(1−</m:t>
                      </m:r>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𝑁</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rPr>
                                <m:t>𝑥</m:t>
                              </m:r>
                            </m:sub>
                            <m:sup>
                              <m:r>
                                <a:rPr lang="en-GB" i="1">
                                  <a:latin typeface="Cambria Math" panose="02040503050406030204" pitchFamily="18" charset="0"/>
                                </a:rPr>
                                <m:t>2</m:t>
                              </m:r>
                            </m:sup>
                          </m:sSubSup>
                        </m:den>
                      </m:f>
                      <m:r>
                        <a:rPr lang="en-GB" i="1">
                          <a:latin typeface="Cambria Math" panose="02040503050406030204" pitchFamily="18" charset="0"/>
                        </a:rPr>
                        <m:t>)</m:t>
                      </m:r>
                      <m:f>
                        <m:fPr>
                          <m:ctrlPr>
                            <a:rPr lang="en-GB" i="1">
                              <a:latin typeface="Cambria Math" panose="02040503050406030204" pitchFamily="18" charset="0"/>
                            </a:rPr>
                          </m:ctrlPr>
                        </m:fPr>
                        <m:num>
                          <m:sSubSup>
                            <m:sSubSupPr>
                              <m:ctrlPr>
                                <a:rPr lang="en-GB" i="1">
                                  <a:latin typeface="Cambria Math" panose="02040503050406030204" pitchFamily="18" charset="0"/>
                                </a:rPr>
                              </m:ctrlPr>
                            </m:sSubSupPr>
                            <m:e>
                              <m:r>
                                <a:rPr lang="en-GB" i="1">
                                  <a:latin typeface="Cambria Math" panose="02040503050406030204" pitchFamily="18" charset="0"/>
                                </a:rPr>
                                <m:t>𝑠</m:t>
                              </m:r>
                            </m:e>
                            <m:sub>
                              <m:r>
                                <a:rPr lang="en-GB" i="1">
                                  <a:latin typeface="Cambria Math" panose="02040503050406030204" pitchFamily="18" charset="0"/>
                                </a:rPr>
                                <m:t>𝑟</m:t>
                              </m:r>
                            </m:sub>
                            <m:sup>
                              <m:r>
                                <a:rPr lang="en-GB" i="1">
                                  <a:latin typeface="Cambria Math" panose="02040503050406030204" pitchFamily="18" charset="0"/>
                                </a:rPr>
                                <m:t>2</m:t>
                              </m:r>
                            </m:sup>
                          </m:sSubSup>
                        </m:num>
                        <m:den>
                          <m:r>
                            <a:rPr lang="en-GB" i="1">
                              <a:latin typeface="Cambria Math" panose="02040503050406030204" pitchFamily="18" charset="0"/>
                            </a:rPr>
                            <m:t>𝑛</m:t>
                          </m:r>
                        </m:den>
                      </m:f>
                    </m:oMath>
                  </m:oMathPara>
                </a14:m>
                <a:endParaRPr lang="en-GB" dirty="0"/>
              </a:p>
              <a:p>
                <a:pPr marL="0" indent="0">
                  <a:buNone/>
                </a:pPr>
                <a:endParaRPr lang="en-GB" dirty="0"/>
              </a:p>
              <a:p>
                <a:pPr marL="0" indent="0">
                  <a:buNone/>
                </a:pPr>
                <a:r>
                  <a:rPr lang="en-GB" dirty="0"/>
                  <a:t>where</a:t>
                </a:r>
              </a:p>
              <a:p>
                <a:pPr marL="0" indent="0">
                  <a:buNone/>
                </a:pPr>
                <a:r>
                  <a:rPr lang="zh-TW" altLang="en-US" dirty="0"/>
                  <a:t>       </a:t>
                </a:r>
                <a14:m>
                  <m:oMath xmlns:m="http://schemas.openxmlformats.org/officeDocument/2006/math">
                    <m:sSubSup>
                      <m:sSubSupPr>
                        <m:ctrlPr>
                          <a:rPr lang="en-GB" altLang="zh-TW" i="1">
                            <a:latin typeface="Cambria Math" panose="02040503050406030204" pitchFamily="18" charset="0"/>
                          </a:rPr>
                        </m:ctrlPr>
                      </m:sSubSupPr>
                      <m:e>
                        <m:r>
                          <m:rPr>
                            <m:sty m:val="p"/>
                          </m:rPr>
                          <a:rPr lang="en-GB" altLang="zh-TW" i="0">
                            <a:latin typeface="Cambria Math" panose="02040503050406030204" pitchFamily="18" charset="0"/>
                          </a:rPr>
                          <m:t>s</m:t>
                        </m:r>
                      </m:e>
                      <m:sub>
                        <m:r>
                          <m:rPr>
                            <m:sty m:val="p"/>
                          </m:rPr>
                          <a:rPr lang="en-GB" altLang="zh-TW" i="0">
                            <a:latin typeface="Cambria Math" panose="02040503050406030204" pitchFamily="18" charset="0"/>
                          </a:rPr>
                          <m:t>r</m:t>
                        </m:r>
                      </m:sub>
                      <m:sup>
                        <m:r>
                          <a:rPr lang="en-GB" altLang="zh-TW" i="0">
                            <a:latin typeface="Cambria Math" panose="02040503050406030204" pitchFamily="18" charset="0"/>
                          </a:rPr>
                          <m:t>2</m:t>
                        </m:r>
                      </m:sup>
                    </m:sSubSup>
                    <m:r>
                      <a:rPr lang="en-GB" altLang="zh-TW" i="0">
                        <a:latin typeface="Cambria Math" panose="02040503050406030204" pitchFamily="18" charset="0"/>
                      </a:rPr>
                      <m:t>=</m:t>
                    </m:r>
                    <m:f>
                      <m:fPr>
                        <m:ctrlPr>
                          <a:rPr lang="en-GB" altLang="zh-TW" i="1">
                            <a:latin typeface="Cambria Math" panose="02040503050406030204" pitchFamily="18" charset="0"/>
                          </a:rPr>
                        </m:ctrlPr>
                      </m:fPr>
                      <m:num>
                        <m:sSup>
                          <m:sSupPr>
                            <m:ctrlPr>
                              <a:rPr lang="en-GB" altLang="zh-TW" i="1">
                                <a:latin typeface="Cambria Math" panose="02040503050406030204" pitchFamily="18" charset="0"/>
                              </a:rPr>
                            </m:ctrlPr>
                          </m:sSupPr>
                          <m:e>
                            <m:nary>
                              <m:naryPr>
                                <m:chr m:val="∑"/>
                                <m:ctrlPr>
                                  <a:rPr lang="en-GB" altLang="zh-TW" i="1">
                                    <a:latin typeface="Cambria Math" panose="02040503050406030204" pitchFamily="18" charset="0"/>
                                  </a:rPr>
                                </m:ctrlPr>
                              </m:naryPr>
                              <m:sub>
                                <m:r>
                                  <m:rPr>
                                    <m:sty m:val="p"/>
                                    <m:brk m:alnAt="23"/>
                                  </m:rPr>
                                  <a:rPr lang="en-GB" altLang="zh-TW" i="0">
                                    <a:latin typeface="Cambria Math" panose="02040503050406030204" pitchFamily="18" charset="0"/>
                                  </a:rPr>
                                  <m:t>i</m:t>
                                </m:r>
                                <m:r>
                                  <a:rPr lang="en-GB" altLang="zh-TW" i="0">
                                    <a:latin typeface="Cambria Math" panose="02040503050406030204" pitchFamily="18" charset="0"/>
                                  </a:rPr>
                                  <m:t>=1</m:t>
                                </m:r>
                              </m:sub>
                              <m:sup>
                                <m:r>
                                  <m:rPr>
                                    <m:sty m:val="p"/>
                                  </m:rPr>
                                  <a:rPr lang="en-GB" altLang="zh-TW" i="0">
                                    <a:latin typeface="Cambria Math" panose="02040503050406030204" pitchFamily="18" charset="0"/>
                                  </a:rPr>
                                  <m:t>n</m:t>
                                </m:r>
                              </m:sup>
                              <m:e>
                                <m:r>
                                  <a:rPr lang="en-GB" altLang="zh-TW" i="0">
                                    <a:latin typeface="Cambria Math" panose="02040503050406030204" pitchFamily="18" charset="0"/>
                                  </a:rPr>
                                  <m:t>(</m:t>
                                </m:r>
                                <m:sSub>
                                  <m:sSubPr>
                                    <m:ctrlPr>
                                      <a:rPr lang="en-GB" altLang="zh-TW" i="1">
                                        <a:latin typeface="Cambria Math" panose="02040503050406030204" pitchFamily="18" charset="0"/>
                                      </a:rPr>
                                    </m:ctrlPr>
                                  </m:sSubPr>
                                  <m:e>
                                    <m:r>
                                      <m:rPr>
                                        <m:sty m:val="p"/>
                                      </m:rPr>
                                      <a:rPr lang="en-GB" altLang="zh-TW" i="0">
                                        <a:latin typeface="Cambria Math" panose="02040503050406030204" pitchFamily="18" charset="0"/>
                                      </a:rPr>
                                      <m:t>y</m:t>
                                    </m:r>
                                  </m:e>
                                  <m:sub>
                                    <m:r>
                                      <m:rPr>
                                        <m:sty m:val="p"/>
                                      </m:rPr>
                                      <a:rPr lang="en-GB" altLang="zh-TW" i="0">
                                        <a:latin typeface="Cambria Math" panose="02040503050406030204" pitchFamily="18" charset="0"/>
                                      </a:rPr>
                                      <m:t>i</m:t>
                                    </m:r>
                                  </m:sub>
                                </m:sSub>
                                <m:r>
                                  <a:rPr lang="en-GB" altLang="zh-TW" i="0">
                                    <a:latin typeface="Cambria Math" panose="02040503050406030204" pitchFamily="18" charset="0"/>
                                  </a:rPr>
                                  <m:t>−</m:t>
                                </m:r>
                                <m:r>
                                  <m:rPr>
                                    <m:sty m:val="p"/>
                                  </m:rPr>
                                  <a:rPr lang="en-GB" altLang="zh-TW" i="0">
                                    <a:latin typeface="Cambria Math" panose="02040503050406030204" pitchFamily="18" charset="0"/>
                                  </a:rPr>
                                  <m:t>r</m:t>
                                </m:r>
                                <m:sSub>
                                  <m:sSubPr>
                                    <m:ctrlPr>
                                      <a:rPr lang="en-GB" altLang="zh-TW" i="1">
                                        <a:latin typeface="Cambria Math" panose="02040503050406030204" pitchFamily="18" charset="0"/>
                                      </a:rPr>
                                    </m:ctrlPr>
                                  </m:sSubPr>
                                  <m:e>
                                    <m:r>
                                      <m:rPr>
                                        <m:sty m:val="p"/>
                                      </m:rPr>
                                      <a:rPr lang="en-GB" altLang="zh-TW" i="0">
                                        <a:latin typeface="Cambria Math" panose="02040503050406030204" pitchFamily="18" charset="0"/>
                                      </a:rPr>
                                      <m:t>x</m:t>
                                    </m:r>
                                  </m:e>
                                  <m:sub>
                                    <m:r>
                                      <m:rPr>
                                        <m:sty m:val="p"/>
                                      </m:rPr>
                                      <a:rPr lang="en-GB" altLang="zh-TW" i="0">
                                        <a:latin typeface="Cambria Math" panose="02040503050406030204" pitchFamily="18" charset="0"/>
                                      </a:rPr>
                                      <m:t>i</m:t>
                                    </m:r>
                                  </m:sub>
                                </m:sSub>
                                <m:r>
                                  <a:rPr lang="en-GB" altLang="zh-TW" i="0">
                                    <a:latin typeface="Cambria Math" panose="02040503050406030204" pitchFamily="18" charset="0"/>
                                  </a:rPr>
                                  <m:t>)</m:t>
                                </m:r>
                              </m:e>
                            </m:nary>
                          </m:e>
                          <m:sup>
                            <m:r>
                              <a:rPr lang="en-GB" altLang="zh-TW" i="0">
                                <a:latin typeface="Cambria Math" panose="02040503050406030204" pitchFamily="18" charset="0"/>
                              </a:rPr>
                              <m:t>2</m:t>
                            </m:r>
                          </m:sup>
                        </m:sSup>
                      </m:num>
                      <m:den>
                        <m:r>
                          <m:rPr>
                            <m:sty m:val="p"/>
                          </m:rPr>
                          <a:rPr lang="en-GB" altLang="zh-TW" i="0">
                            <a:latin typeface="Cambria Math" panose="02040503050406030204" pitchFamily="18" charset="0"/>
                          </a:rPr>
                          <m:t>n</m:t>
                        </m:r>
                        <m:r>
                          <a:rPr lang="en-GB" altLang="zh-TW" i="0">
                            <a:latin typeface="Cambria Math" panose="02040503050406030204" pitchFamily="18" charset="0"/>
                          </a:rPr>
                          <m:t>−1</m:t>
                        </m:r>
                      </m:den>
                    </m:f>
                  </m:oMath>
                </a14:m>
                <a:endParaRPr lang="en-GB" dirty="0"/>
              </a:p>
            </p:txBody>
          </p:sp>
        </mc:Choice>
        <mc:Fallback xmlns="">
          <p:sp>
            <p:nvSpPr>
              <p:cNvPr id="4" name="Content Placeholder 3">
                <a:extLst>
                  <a:ext uri="{FF2B5EF4-FFF2-40B4-BE49-F238E27FC236}">
                    <a16:creationId xmlns:a16="http://schemas.microsoft.com/office/drawing/2014/main" id="{C153A757-356D-4327-9E61-F8FBCF53EAAF}"/>
                  </a:ext>
                </a:extLst>
              </p:cNvPr>
              <p:cNvSpPr>
                <a:spLocks noGrp="1" noRot="1" noChangeAspect="1" noMove="1" noResize="1" noEditPoints="1" noAdjustHandles="1" noChangeArrowheads="1" noChangeShapeType="1" noTextEdit="1"/>
              </p:cNvSpPr>
              <p:nvPr>
                <p:ph sz="half" idx="2"/>
              </p:nvPr>
            </p:nvSpPr>
            <p:spPr>
              <a:blipFill>
                <a:blip r:embed="rId2"/>
                <a:stretch>
                  <a:fillRect l="-2482"/>
                </a:stretch>
              </a:blipFill>
            </p:spPr>
            <p:txBody>
              <a:bodyPr/>
              <a:lstStyle/>
              <a:p>
                <a:r>
                  <a:rPr lang="en-GB">
                    <a:noFill/>
                  </a:rPr>
                  <a:t> </a:t>
                </a:r>
              </a:p>
            </p:txBody>
          </p:sp>
        </mc:Fallback>
      </mc:AlternateContent>
      <p:sp>
        <p:nvSpPr>
          <p:cNvPr id="5" name="Text Placeholder 4">
            <a:extLst>
              <a:ext uri="{FF2B5EF4-FFF2-40B4-BE49-F238E27FC236}">
                <a16:creationId xmlns:a16="http://schemas.microsoft.com/office/drawing/2014/main" id="{A03D8539-20D2-46E6-9D23-F029EABD7D84}"/>
              </a:ext>
            </a:extLst>
          </p:cNvPr>
          <p:cNvSpPr>
            <a:spLocks noGrp="1"/>
          </p:cNvSpPr>
          <p:nvPr>
            <p:ph type="body" sz="quarter" idx="3"/>
          </p:nvPr>
        </p:nvSpPr>
        <p:spPr/>
        <p:txBody>
          <a:bodyPr/>
          <a:lstStyle/>
          <a:p>
            <a:r>
              <a:rPr lang="zh-TW" altLang="en-US" dirty="0"/>
              <a:t>群集抽樣的變異數</a:t>
            </a:r>
            <a:endParaRPr lang="en-GB"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FB39E398-1204-4181-BF64-22DB48DDEA2B}"/>
                  </a:ext>
                </a:extLst>
              </p:cNvPr>
              <p:cNvSpPr>
                <a:spLocks noGrp="1"/>
              </p:cNvSpPr>
              <p:nvPr>
                <p:ph sz="quarter" idx="4"/>
              </p:nvPr>
            </p:nvSpPr>
            <p:spPr/>
            <p:txBody>
              <a:bodyPr>
                <a:normAutofit fontScale="92500"/>
              </a:bodyPr>
              <a:lstStyle/>
              <a:p>
                <a:pPr marL="0" indent="0">
                  <a:buNone/>
                </a:pPr>
                <a:r>
                  <a:rPr lang="zh-TW" altLang="en-US" sz="3200" dirty="0"/>
                  <a:t> </a:t>
                </a:r>
                <a14:m>
                  <m:oMath xmlns:m="http://schemas.openxmlformats.org/officeDocument/2006/math">
                    <m:acc>
                      <m:accPr>
                        <m:chr m:val="̂"/>
                        <m:ctrlPr>
                          <a:rPr lang="zh-TW" altLang="en-US" sz="3200" i="1">
                            <a:latin typeface="Cambria Math" panose="02040503050406030204" pitchFamily="18" charset="0"/>
                          </a:rPr>
                        </m:ctrlPr>
                      </m:accPr>
                      <m:e>
                        <m:r>
                          <m:rPr>
                            <m:sty m:val="p"/>
                          </m:rPr>
                          <a:rPr lang="en-US" altLang="zh-TW" sz="3200" i="0">
                            <a:latin typeface="Cambria Math" panose="02040503050406030204" pitchFamily="18" charset="0"/>
                          </a:rPr>
                          <m:t>V</m:t>
                        </m:r>
                      </m:e>
                    </m:acc>
                    <m:d>
                      <m:dPr>
                        <m:ctrlPr>
                          <a:rPr lang="en-US" altLang="zh-TW" sz="3200" i="1">
                            <a:latin typeface="Cambria Math" panose="02040503050406030204" pitchFamily="18" charset="0"/>
                          </a:rPr>
                        </m:ctrlPr>
                      </m:dPr>
                      <m:e>
                        <m:acc>
                          <m:accPr>
                            <m:chr m:val="̅"/>
                            <m:ctrlPr>
                              <a:rPr lang="en-US" altLang="zh-TW" sz="3200" i="1">
                                <a:latin typeface="Cambria Math" panose="02040503050406030204" pitchFamily="18" charset="0"/>
                              </a:rPr>
                            </m:ctrlPr>
                          </m:accPr>
                          <m:e>
                            <m:r>
                              <m:rPr>
                                <m:sty m:val="p"/>
                              </m:rPr>
                              <a:rPr lang="en-GB" altLang="zh-TW" sz="3200" i="0">
                                <a:latin typeface="Cambria Math" panose="02040503050406030204" pitchFamily="18" charset="0"/>
                              </a:rPr>
                              <m:t>y</m:t>
                            </m:r>
                          </m:e>
                        </m:acc>
                      </m:e>
                    </m:d>
                    <m:r>
                      <a:rPr lang="en-GB" altLang="zh-TW" sz="3200" i="0">
                        <a:latin typeface="Cambria Math" panose="02040503050406030204" pitchFamily="18" charset="0"/>
                      </a:rPr>
                      <m:t>=(1−</m:t>
                    </m:r>
                    <m:f>
                      <m:fPr>
                        <m:ctrlPr>
                          <a:rPr lang="en-GB" altLang="zh-TW" sz="3200" i="1">
                            <a:latin typeface="Cambria Math" panose="02040503050406030204" pitchFamily="18" charset="0"/>
                          </a:rPr>
                        </m:ctrlPr>
                      </m:fPr>
                      <m:num>
                        <m:r>
                          <m:rPr>
                            <m:sty m:val="p"/>
                          </m:rPr>
                          <a:rPr lang="en-GB" altLang="zh-TW" sz="3200" i="0">
                            <a:latin typeface="Cambria Math" panose="02040503050406030204" pitchFamily="18" charset="0"/>
                          </a:rPr>
                          <m:t>n</m:t>
                        </m:r>
                      </m:num>
                      <m:den>
                        <m:r>
                          <m:rPr>
                            <m:sty m:val="p"/>
                          </m:rPr>
                          <a:rPr lang="en-GB" altLang="zh-TW" sz="3200" i="0">
                            <a:latin typeface="Cambria Math" panose="02040503050406030204" pitchFamily="18" charset="0"/>
                          </a:rPr>
                          <m:t>N</m:t>
                        </m:r>
                      </m:den>
                    </m:f>
                    <m:r>
                      <a:rPr lang="en-GB" altLang="zh-TW" sz="3200" i="0">
                        <a:latin typeface="Cambria Math" panose="02040503050406030204" pitchFamily="18" charset="0"/>
                      </a:rPr>
                      <m:t>)</m:t>
                    </m:r>
                    <m:f>
                      <m:fPr>
                        <m:ctrlPr>
                          <a:rPr lang="en-GB" altLang="zh-TW" sz="3200" i="1">
                            <a:latin typeface="Cambria Math" panose="02040503050406030204" pitchFamily="18" charset="0"/>
                          </a:rPr>
                        </m:ctrlPr>
                      </m:fPr>
                      <m:num>
                        <m:sSubSup>
                          <m:sSubSupPr>
                            <m:ctrlPr>
                              <a:rPr lang="en-GB" altLang="zh-TW" sz="3200" i="1">
                                <a:latin typeface="Cambria Math" panose="02040503050406030204" pitchFamily="18" charset="0"/>
                              </a:rPr>
                            </m:ctrlPr>
                          </m:sSubSupPr>
                          <m:e>
                            <m:r>
                              <m:rPr>
                                <m:sty m:val="p"/>
                              </m:rPr>
                              <a:rPr lang="en-GB" altLang="zh-TW" sz="3200" i="0">
                                <a:latin typeface="Cambria Math" panose="02040503050406030204" pitchFamily="18" charset="0"/>
                              </a:rPr>
                              <m:t>s</m:t>
                            </m:r>
                          </m:e>
                          <m:sub>
                            <m:r>
                              <m:rPr>
                                <m:sty m:val="p"/>
                              </m:rPr>
                              <a:rPr lang="en-GB" altLang="zh-TW" sz="3200" i="0">
                                <a:latin typeface="Cambria Math" panose="02040503050406030204" pitchFamily="18" charset="0"/>
                              </a:rPr>
                              <m:t>r</m:t>
                            </m:r>
                          </m:sub>
                          <m:sup>
                            <m:r>
                              <a:rPr lang="en-GB" altLang="zh-TW" sz="3200" i="0">
                                <a:latin typeface="Cambria Math" panose="02040503050406030204" pitchFamily="18" charset="0"/>
                              </a:rPr>
                              <m:t>2</m:t>
                            </m:r>
                          </m:sup>
                        </m:sSubSup>
                      </m:num>
                      <m:den>
                        <m:r>
                          <m:rPr>
                            <m:sty m:val="p"/>
                          </m:rPr>
                          <a:rPr lang="en-GB" altLang="zh-TW" sz="3200" i="0">
                            <a:latin typeface="Cambria Math" panose="02040503050406030204" pitchFamily="18" charset="0"/>
                          </a:rPr>
                          <m:t>n</m:t>
                        </m:r>
                        <m:sSup>
                          <m:sSupPr>
                            <m:ctrlPr>
                              <a:rPr lang="en-GB" altLang="zh-TW" sz="3200" i="1">
                                <a:latin typeface="Cambria Math" panose="02040503050406030204" pitchFamily="18" charset="0"/>
                              </a:rPr>
                            </m:ctrlPr>
                          </m:sSupPr>
                          <m:e>
                            <m:acc>
                              <m:accPr>
                                <m:chr m:val="̅"/>
                                <m:ctrlPr>
                                  <a:rPr lang="en-GB" altLang="zh-TW" sz="3200" i="1">
                                    <a:latin typeface="Cambria Math" panose="02040503050406030204" pitchFamily="18" charset="0"/>
                                  </a:rPr>
                                </m:ctrlPr>
                              </m:accPr>
                              <m:e>
                                <m:r>
                                  <m:rPr>
                                    <m:sty m:val="p"/>
                                  </m:rPr>
                                  <a:rPr lang="en-GB" altLang="zh-TW" sz="3200" i="0">
                                    <a:latin typeface="Cambria Math" panose="02040503050406030204" pitchFamily="18" charset="0"/>
                                  </a:rPr>
                                  <m:t>M</m:t>
                                </m:r>
                              </m:e>
                            </m:acc>
                          </m:e>
                          <m:sup>
                            <m:r>
                              <a:rPr lang="en-GB" altLang="zh-TW" sz="3200" i="0">
                                <a:latin typeface="Cambria Math" panose="02040503050406030204" pitchFamily="18" charset="0"/>
                              </a:rPr>
                              <m:t>2</m:t>
                            </m:r>
                          </m:sup>
                        </m:sSup>
                      </m:den>
                    </m:f>
                  </m:oMath>
                </a14:m>
                <a:r>
                  <a:rPr lang="en-GB" sz="3200" dirty="0"/>
                  <a:t>   </a:t>
                </a:r>
                <a:r>
                  <a:rPr lang="zh-TW" altLang="en-US" sz="3200" dirty="0"/>
                  <a:t>              </a:t>
                </a:r>
                <a:r>
                  <a:rPr lang="en-GB" sz="3200" dirty="0"/>
                  <a:t>   </a:t>
                </a:r>
              </a:p>
              <a:p>
                <a:pPr marL="0" indent="0">
                  <a:buNone/>
                </a:pPr>
                <a:endParaRPr lang="en-GB" sz="3200" dirty="0"/>
              </a:p>
              <a:p>
                <a:pPr marL="0" indent="0">
                  <a:buNone/>
                </a:pPr>
                <a:r>
                  <a:rPr lang="en-GB" sz="3200" dirty="0"/>
                  <a:t>where</a:t>
                </a:r>
              </a:p>
              <a:p>
                <a:pPr marL="0" indent="0">
                  <a:buNone/>
                </a:pPr>
                <a:r>
                  <a:rPr lang="zh-TW" altLang="en-US" sz="3200" dirty="0"/>
                  <a:t>       </a:t>
                </a:r>
                <a14:m>
                  <m:oMath xmlns:m="http://schemas.openxmlformats.org/officeDocument/2006/math">
                    <m:sSubSup>
                      <m:sSubSupPr>
                        <m:ctrlPr>
                          <a:rPr lang="en-GB" altLang="zh-TW" sz="3200" i="1">
                            <a:latin typeface="Cambria Math" panose="02040503050406030204" pitchFamily="18" charset="0"/>
                          </a:rPr>
                        </m:ctrlPr>
                      </m:sSubSupPr>
                      <m:e>
                        <m:r>
                          <m:rPr>
                            <m:sty m:val="p"/>
                          </m:rPr>
                          <a:rPr lang="en-GB" altLang="zh-TW" sz="3200" i="0">
                            <a:latin typeface="Cambria Math" panose="02040503050406030204" pitchFamily="18" charset="0"/>
                          </a:rPr>
                          <m:t>s</m:t>
                        </m:r>
                      </m:e>
                      <m:sub>
                        <m:r>
                          <m:rPr>
                            <m:sty m:val="p"/>
                          </m:rPr>
                          <a:rPr lang="en-GB" altLang="zh-TW" sz="3200" i="0">
                            <a:latin typeface="Cambria Math" panose="02040503050406030204" pitchFamily="18" charset="0"/>
                          </a:rPr>
                          <m:t>r</m:t>
                        </m:r>
                      </m:sub>
                      <m:sup>
                        <m:r>
                          <a:rPr lang="en-GB" altLang="zh-TW" sz="3200" i="0">
                            <a:latin typeface="Cambria Math" panose="02040503050406030204" pitchFamily="18" charset="0"/>
                          </a:rPr>
                          <m:t>2</m:t>
                        </m:r>
                      </m:sup>
                    </m:sSubSup>
                    <m:r>
                      <a:rPr lang="en-GB" altLang="zh-TW" sz="3200" i="0">
                        <a:latin typeface="Cambria Math" panose="02040503050406030204" pitchFamily="18" charset="0"/>
                      </a:rPr>
                      <m:t>=</m:t>
                    </m:r>
                    <m:f>
                      <m:fPr>
                        <m:ctrlPr>
                          <a:rPr lang="en-GB" altLang="zh-TW" sz="3200" i="1">
                            <a:latin typeface="Cambria Math" panose="02040503050406030204" pitchFamily="18" charset="0"/>
                          </a:rPr>
                        </m:ctrlPr>
                      </m:fPr>
                      <m:num>
                        <m:sSup>
                          <m:sSupPr>
                            <m:ctrlPr>
                              <a:rPr lang="en-GB" altLang="zh-TW" sz="3200" i="1">
                                <a:latin typeface="Cambria Math" panose="02040503050406030204" pitchFamily="18" charset="0"/>
                              </a:rPr>
                            </m:ctrlPr>
                          </m:sSupPr>
                          <m:e>
                            <m:nary>
                              <m:naryPr>
                                <m:chr m:val="∑"/>
                                <m:ctrlPr>
                                  <a:rPr lang="en-GB" altLang="zh-TW" sz="3200" i="1">
                                    <a:latin typeface="Cambria Math" panose="02040503050406030204" pitchFamily="18" charset="0"/>
                                  </a:rPr>
                                </m:ctrlPr>
                              </m:naryPr>
                              <m:sub>
                                <m:r>
                                  <m:rPr>
                                    <m:sty m:val="p"/>
                                    <m:brk m:alnAt="23"/>
                                  </m:rPr>
                                  <a:rPr lang="en-GB" altLang="zh-TW" sz="3200" i="0">
                                    <a:latin typeface="Cambria Math" panose="02040503050406030204" pitchFamily="18" charset="0"/>
                                  </a:rPr>
                                  <m:t>i</m:t>
                                </m:r>
                                <m:r>
                                  <a:rPr lang="en-GB" altLang="zh-TW" sz="3200" i="0">
                                    <a:latin typeface="Cambria Math" panose="02040503050406030204" pitchFamily="18" charset="0"/>
                                  </a:rPr>
                                  <m:t>=1</m:t>
                                </m:r>
                              </m:sub>
                              <m:sup>
                                <m:r>
                                  <m:rPr>
                                    <m:sty m:val="p"/>
                                  </m:rPr>
                                  <a:rPr lang="en-GB" altLang="zh-TW" sz="3200" i="0">
                                    <a:latin typeface="Cambria Math" panose="02040503050406030204" pitchFamily="18" charset="0"/>
                                  </a:rPr>
                                  <m:t>n</m:t>
                                </m:r>
                              </m:sup>
                              <m:e>
                                <m:r>
                                  <a:rPr lang="en-GB" altLang="zh-TW" sz="3200" i="0">
                                    <a:latin typeface="Cambria Math" panose="02040503050406030204" pitchFamily="18" charset="0"/>
                                  </a:rPr>
                                  <m:t>(</m:t>
                                </m:r>
                                <m:sSub>
                                  <m:sSubPr>
                                    <m:ctrlPr>
                                      <a:rPr lang="en-GB" altLang="zh-TW" sz="3200" i="1">
                                        <a:latin typeface="Cambria Math" panose="02040503050406030204" pitchFamily="18" charset="0"/>
                                      </a:rPr>
                                    </m:ctrlPr>
                                  </m:sSubPr>
                                  <m:e>
                                    <m:r>
                                      <m:rPr>
                                        <m:sty m:val="p"/>
                                      </m:rPr>
                                      <a:rPr lang="en-GB" altLang="zh-TW" sz="3200" i="0">
                                        <a:latin typeface="Cambria Math" panose="02040503050406030204" pitchFamily="18" charset="0"/>
                                      </a:rPr>
                                      <m:t>y</m:t>
                                    </m:r>
                                  </m:e>
                                  <m:sub>
                                    <m:r>
                                      <m:rPr>
                                        <m:sty m:val="p"/>
                                      </m:rPr>
                                      <a:rPr lang="en-GB" altLang="zh-TW" sz="3200" i="0">
                                        <a:latin typeface="Cambria Math" panose="02040503050406030204" pitchFamily="18" charset="0"/>
                                      </a:rPr>
                                      <m:t>i</m:t>
                                    </m:r>
                                  </m:sub>
                                </m:sSub>
                                <m:r>
                                  <a:rPr lang="en-GB" altLang="zh-TW" sz="3200" i="0">
                                    <a:latin typeface="Cambria Math" panose="02040503050406030204" pitchFamily="18" charset="0"/>
                                  </a:rPr>
                                  <m:t>−</m:t>
                                </m:r>
                                <m:acc>
                                  <m:accPr>
                                    <m:chr m:val="̅"/>
                                    <m:ctrlPr>
                                      <a:rPr lang="en-GB" altLang="zh-TW" sz="3200" i="1">
                                        <a:latin typeface="Cambria Math" panose="02040503050406030204" pitchFamily="18" charset="0"/>
                                      </a:rPr>
                                    </m:ctrlPr>
                                  </m:accPr>
                                  <m:e>
                                    <m:r>
                                      <m:rPr>
                                        <m:sty m:val="p"/>
                                      </m:rPr>
                                      <a:rPr lang="en-GB" altLang="zh-TW" sz="3200" i="0">
                                        <a:latin typeface="Cambria Math" panose="02040503050406030204" pitchFamily="18" charset="0"/>
                                      </a:rPr>
                                      <m:t>y</m:t>
                                    </m:r>
                                  </m:e>
                                </m:acc>
                                <m:sSub>
                                  <m:sSubPr>
                                    <m:ctrlPr>
                                      <a:rPr lang="en-GB" altLang="zh-TW" sz="3200" i="1">
                                        <a:latin typeface="Cambria Math" panose="02040503050406030204" pitchFamily="18" charset="0"/>
                                      </a:rPr>
                                    </m:ctrlPr>
                                  </m:sSubPr>
                                  <m:e>
                                    <m:r>
                                      <m:rPr>
                                        <m:sty m:val="p"/>
                                      </m:rPr>
                                      <a:rPr lang="en-GB" altLang="zh-TW" sz="3200" i="0">
                                        <a:latin typeface="Cambria Math" panose="02040503050406030204" pitchFamily="18" charset="0"/>
                                      </a:rPr>
                                      <m:t>m</m:t>
                                    </m:r>
                                  </m:e>
                                  <m:sub>
                                    <m:r>
                                      <m:rPr>
                                        <m:sty m:val="p"/>
                                      </m:rPr>
                                      <a:rPr lang="en-GB" altLang="zh-TW" sz="3200" i="0">
                                        <a:latin typeface="Cambria Math" panose="02040503050406030204" pitchFamily="18" charset="0"/>
                                      </a:rPr>
                                      <m:t>i</m:t>
                                    </m:r>
                                  </m:sub>
                                </m:sSub>
                                <m:r>
                                  <a:rPr lang="en-GB" altLang="zh-TW" sz="3200" i="0">
                                    <a:latin typeface="Cambria Math" panose="02040503050406030204" pitchFamily="18" charset="0"/>
                                  </a:rPr>
                                  <m:t>)</m:t>
                                </m:r>
                              </m:e>
                            </m:nary>
                          </m:e>
                          <m:sup>
                            <m:r>
                              <a:rPr lang="en-GB" altLang="zh-TW" sz="3200" i="0">
                                <a:latin typeface="Cambria Math" panose="02040503050406030204" pitchFamily="18" charset="0"/>
                              </a:rPr>
                              <m:t>2</m:t>
                            </m:r>
                          </m:sup>
                        </m:sSup>
                      </m:num>
                      <m:den>
                        <m:r>
                          <m:rPr>
                            <m:sty m:val="p"/>
                          </m:rPr>
                          <a:rPr lang="en-GB" altLang="zh-TW" sz="3200" i="0">
                            <a:latin typeface="Cambria Math" panose="02040503050406030204" pitchFamily="18" charset="0"/>
                          </a:rPr>
                          <m:t>n</m:t>
                        </m:r>
                        <m:r>
                          <a:rPr lang="en-GB" altLang="zh-TW" sz="3200" i="0">
                            <a:latin typeface="Cambria Math" panose="02040503050406030204" pitchFamily="18" charset="0"/>
                          </a:rPr>
                          <m:t>−1</m:t>
                        </m:r>
                      </m:den>
                    </m:f>
                  </m:oMath>
                </a14:m>
                <a:endParaRPr lang="en-GB" sz="3200" dirty="0"/>
              </a:p>
            </p:txBody>
          </p:sp>
        </mc:Choice>
        <mc:Fallback xmlns="">
          <p:sp>
            <p:nvSpPr>
              <p:cNvPr id="6" name="Content Placeholder 5">
                <a:extLst>
                  <a:ext uri="{FF2B5EF4-FFF2-40B4-BE49-F238E27FC236}">
                    <a16:creationId xmlns:a16="http://schemas.microsoft.com/office/drawing/2014/main" id="{FB39E398-1204-4181-BF64-22DB48DDEA2B}"/>
                  </a:ext>
                </a:extLst>
              </p:cNvPr>
              <p:cNvSpPr>
                <a:spLocks noGrp="1" noRot="1" noChangeAspect="1" noMove="1" noResize="1" noEditPoints="1" noAdjustHandles="1" noChangeArrowheads="1" noChangeShapeType="1" noTextEdit="1"/>
              </p:cNvSpPr>
              <p:nvPr>
                <p:ph sz="quarter" idx="4"/>
              </p:nvPr>
            </p:nvSpPr>
            <p:spPr>
              <a:blipFill>
                <a:blip r:embed="rId3"/>
                <a:stretch>
                  <a:fillRect l="-2824"/>
                </a:stretch>
              </a:blipFill>
            </p:spPr>
            <p:txBody>
              <a:bodyPr/>
              <a:lstStyle/>
              <a:p>
                <a:r>
                  <a:rPr lang="en-GB">
                    <a:noFill/>
                  </a:rPr>
                  <a:t> </a:t>
                </a:r>
              </a:p>
            </p:txBody>
          </p:sp>
        </mc:Fallback>
      </mc:AlternateContent>
    </p:spTree>
    <p:extLst>
      <p:ext uri="{BB962C8B-B14F-4D97-AF65-F5344CB8AC3E}">
        <p14:creationId xmlns:p14="http://schemas.microsoft.com/office/powerpoint/2010/main" val="84384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FAF9BC41-E9DF-454D-A8E5-B4B204D63F9D}"/>
                  </a:ext>
                </a:extLst>
              </p:cNvPr>
              <p:cNvGraphicFramePr>
                <a:graphicFrameLocks noChangeAspect="1"/>
              </p:cNvGraphicFramePr>
              <p:nvPr>
                <p:extLst>
                  <p:ext uri="{D42A27DB-BD31-4B8C-83A1-F6EECF244321}">
                    <p14:modId xmlns:p14="http://schemas.microsoft.com/office/powerpoint/2010/main" val="2770951920"/>
                  </p:ext>
                </p:extLst>
              </p:nvPr>
            </p:nvGraphicFramePr>
            <p:xfrm>
              <a:off x="0" y="0"/>
              <a:ext cx="12192000" cy="6858000"/>
            </p:xfrm>
            <a:graphic>
              <a:graphicData uri="http://schemas.microsoft.com/office/powerpoint/2016/summaryzoom">
                <psuz:summaryZm>
                  <psuz:summaryZmObj sectionId="{ED7D0ED0-B964-4171-A109-A19BA4A7D8EB}">
                    <psuz:zmPr id="{19D4B400-9EE6-4EA4-BBA8-F15C374DFD78}" transitionDur="1000">
                      <p166:blipFill xmlns:p166="http://schemas.microsoft.com/office/powerpoint/2016/6/main">
                        <a:blip r:embed="rId2"/>
                        <a:stretch>
                          <a:fillRect/>
                        </a:stretch>
                      </p166:blipFill>
                      <p166:spPr xmlns:p166="http://schemas.microsoft.com/office/powerpoint/2016/6/main">
                        <a:xfrm>
                          <a:off x="506730" y="240030"/>
                          <a:ext cx="5486400" cy="3086100"/>
                        </a:xfrm>
                        <a:prstGeom prst="rect">
                          <a:avLst/>
                        </a:prstGeom>
                        <a:ln w="3175">
                          <a:solidFill>
                            <a:prstClr val="ltGray"/>
                          </a:solidFill>
                        </a:ln>
                      </p166:spPr>
                    </psuz:zmPr>
                  </psuz:summaryZmObj>
                  <psuz:summaryZmObj sectionId="{8E263C43-368D-457D-9E1E-5F99A82AB3F7}">
                    <psuz:zmPr id="{24EE154D-180D-4DA4-8FE7-AEEAA7D4BCA8}" transitionDur="1000">
                      <p166:blipFill xmlns:p166="http://schemas.microsoft.com/office/powerpoint/2016/6/main">
                        <a:blip r:embed="rId3"/>
                        <a:stretch>
                          <a:fillRect/>
                        </a:stretch>
                      </p166:blipFill>
                      <p166:spPr xmlns:p166="http://schemas.microsoft.com/office/powerpoint/2016/6/main">
                        <a:xfrm>
                          <a:off x="6198870" y="240030"/>
                          <a:ext cx="5486400" cy="3086100"/>
                        </a:xfrm>
                        <a:prstGeom prst="rect">
                          <a:avLst/>
                        </a:prstGeom>
                        <a:ln w="3175">
                          <a:solidFill>
                            <a:prstClr val="ltGray"/>
                          </a:solidFill>
                        </a:ln>
                      </p166:spPr>
                    </psuz:zmPr>
                  </psuz:summaryZmObj>
                  <psuz:summaryZmObj sectionId="{ED93C8BC-3A62-4152-893F-B327B1C607DE}">
                    <psuz:zmPr id="{3AFF60EB-06F0-4919-8D0E-31C28F413824}" transitionDur="1000">
                      <p166:blipFill xmlns:p166="http://schemas.microsoft.com/office/powerpoint/2016/6/main">
                        <a:blip r:embed="rId4"/>
                        <a:stretch>
                          <a:fillRect/>
                        </a:stretch>
                      </p166:blipFill>
                      <p166:spPr xmlns:p166="http://schemas.microsoft.com/office/powerpoint/2016/6/main">
                        <a:xfrm>
                          <a:off x="506730" y="3531870"/>
                          <a:ext cx="5486400" cy="3086100"/>
                        </a:xfrm>
                        <a:prstGeom prst="rect">
                          <a:avLst/>
                        </a:prstGeom>
                        <a:ln w="3175">
                          <a:solidFill>
                            <a:prstClr val="ltGray"/>
                          </a:solidFill>
                        </a:ln>
                      </p166:spPr>
                    </psuz:zmPr>
                  </psuz:summaryZmObj>
                  <psuz:summaryZmObj sectionId="{378B96EA-13E6-4E3B-9F01-3E0BD69E1F8D}">
                    <psuz:zmPr id="{B615340D-7E34-4637-8A12-5B0741B751BF}" transitionDur="1000">
                      <p166:blipFill xmlns:p166="http://schemas.microsoft.com/office/powerpoint/2016/6/main">
                        <a:blip r:embed="rId5"/>
                        <a:stretch>
                          <a:fillRect/>
                        </a:stretch>
                      </p166:blipFill>
                      <p166:spPr xmlns:p166="http://schemas.microsoft.com/office/powerpoint/2016/6/main">
                        <a:xfrm>
                          <a:off x="6198870" y="3531870"/>
                          <a:ext cx="5486400" cy="3086100"/>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FAF9BC41-E9DF-454D-A8E5-B4B204D63F9D}"/>
                  </a:ext>
                </a:extLst>
              </p:cNvPr>
              <p:cNvGrpSpPr>
                <a:grpSpLocks noGrp="1" noUngrp="1" noRot="1" noChangeAspect="1" noMove="1" noResize="1"/>
              </p:cNvGrpSpPr>
              <p:nvPr/>
            </p:nvGrpSpPr>
            <p:grpSpPr>
              <a:xfrm>
                <a:off x="0" y="0"/>
                <a:ext cx="12192000" cy="6858000"/>
                <a:chOff x="0" y="0"/>
                <a:chExt cx="12192000" cy="6858000"/>
              </a:xfrm>
            </p:grpSpPr>
            <p:pic>
              <p:nvPicPr>
                <p:cNvPr id="2" name="Picture 2">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506730" y="240030"/>
                  <a:ext cx="5486400" cy="3086100"/>
                </a:xfrm>
                <a:prstGeom prst="rect">
                  <a:avLst/>
                </a:prstGeom>
                <a:ln w="3175">
                  <a:solidFill>
                    <a:prstClr val="ltGray"/>
                  </a:solidFill>
                </a:ln>
              </p:spPr>
            </p:pic>
            <p:pic>
              <p:nvPicPr>
                <p:cNvPr id="3" name="Picture 3">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198870" y="240030"/>
                  <a:ext cx="5486400" cy="3086100"/>
                </a:xfrm>
                <a:prstGeom prst="rect">
                  <a:avLst/>
                </a:prstGeom>
                <a:ln w="3175">
                  <a:solidFill>
                    <a:prstClr val="ltGray"/>
                  </a:solidFill>
                </a:ln>
              </p:spPr>
            </p:pic>
            <p:pic>
              <p:nvPicPr>
                <p:cNvPr id="4" name="Picture 4">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506730" y="3531870"/>
                  <a:ext cx="5486400" cy="3086100"/>
                </a:xfrm>
                <a:prstGeom prst="rect">
                  <a:avLst/>
                </a:prstGeom>
                <a:ln w="3175">
                  <a:solidFill>
                    <a:prstClr val="ltGray"/>
                  </a:solidFill>
                </a:ln>
              </p:spPr>
            </p:pic>
            <p:pic>
              <p:nvPicPr>
                <p:cNvPr id="6" name="Picture 6">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198870" y="3531870"/>
                  <a:ext cx="5486400" cy="3086100"/>
                </a:xfrm>
                <a:prstGeom prst="rect">
                  <a:avLst/>
                </a:prstGeom>
                <a:ln w="3175">
                  <a:solidFill>
                    <a:prstClr val="ltGray"/>
                  </a:solidFill>
                </a:ln>
              </p:spPr>
            </p:pic>
          </p:grpSp>
        </mc:Fallback>
      </mc:AlternateContent>
    </p:spTree>
    <p:extLst>
      <p:ext uri="{BB962C8B-B14F-4D97-AF65-F5344CB8AC3E}">
        <p14:creationId xmlns:p14="http://schemas.microsoft.com/office/powerpoint/2010/main" val="2800333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Content Placeholder 5">
                <a:extLst>
                  <a:ext uri="{FF2B5EF4-FFF2-40B4-BE49-F238E27FC236}">
                    <a16:creationId xmlns:a16="http://schemas.microsoft.com/office/drawing/2014/main" id="{01FF4F6A-2019-4488-8B78-09C1876E953A}"/>
                  </a:ext>
                </a:extLst>
              </p:cNvPr>
              <p:cNvGraphicFramePr>
                <a:graphicFrameLocks noGrp="1"/>
              </p:cNvGraphicFramePr>
              <p:nvPr>
                <p:ph idx="1"/>
                <p:extLst>
                  <p:ext uri="{D42A27DB-BD31-4B8C-83A1-F6EECF244321}">
                    <p14:modId xmlns:p14="http://schemas.microsoft.com/office/powerpoint/2010/main" val="1358847289"/>
                  </p:ext>
                </p:extLst>
              </p:nvPr>
            </p:nvGraphicFramePr>
            <p:xfrm>
              <a:off x="918410" y="662489"/>
              <a:ext cx="10515600" cy="5956745"/>
            </p:xfrm>
            <a:graphic>
              <a:graphicData uri="http://schemas.openxmlformats.org/drawingml/2006/table">
                <a:tbl>
                  <a:tblPr firstRow="1" bandRow="1">
                    <a:tableStyleId>{5C22544A-7EE6-4342-B048-85BDC9FD1C3A}</a:tableStyleId>
                  </a:tblPr>
                  <a:tblGrid>
                    <a:gridCol w="894347">
                      <a:extLst>
                        <a:ext uri="{9D8B030D-6E8A-4147-A177-3AD203B41FA5}">
                          <a16:colId xmlns:a16="http://schemas.microsoft.com/office/drawing/2014/main" val="3274964110"/>
                        </a:ext>
                      </a:extLst>
                    </a:gridCol>
                    <a:gridCol w="1572127">
                      <a:extLst>
                        <a:ext uri="{9D8B030D-6E8A-4147-A177-3AD203B41FA5}">
                          <a16:colId xmlns:a16="http://schemas.microsoft.com/office/drawing/2014/main" val="3550715926"/>
                        </a:ext>
                      </a:extLst>
                    </a:gridCol>
                    <a:gridCol w="2791326">
                      <a:extLst>
                        <a:ext uri="{9D8B030D-6E8A-4147-A177-3AD203B41FA5}">
                          <a16:colId xmlns:a16="http://schemas.microsoft.com/office/drawing/2014/main" val="2108358017"/>
                        </a:ext>
                      </a:extLst>
                    </a:gridCol>
                    <a:gridCol w="865613">
                      <a:extLst>
                        <a:ext uri="{9D8B030D-6E8A-4147-A177-3AD203B41FA5}">
                          <a16:colId xmlns:a16="http://schemas.microsoft.com/office/drawing/2014/main" val="4272953675"/>
                        </a:ext>
                      </a:extLst>
                    </a:gridCol>
                    <a:gridCol w="1588830">
                      <a:extLst>
                        <a:ext uri="{9D8B030D-6E8A-4147-A177-3AD203B41FA5}">
                          <a16:colId xmlns:a16="http://schemas.microsoft.com/office/drawing/2014/main" val="4170553476"/>
                        </a:ext>
                      </a:extLst>
                    </a:gridCol>
                    <a:gridCol w="2803357">
                      <a:extLst>
                        <a:ext uri="{9D8B030D-6E8A-4147-A177-3AD203B41FA5}">
                          <a16:colId xmlns:a16="http://schemas.microsoft.com/office/drawing/2014/main" val="2028394458"/>
                        </a:ext>
                      </a:extLst>
                    </a:gridCol>
                  </a:tblGrid>
                  <a:tr h="370840">
                    <a:tc>
                      <a:txBody>
                        <a:bodyPr/>
                        <a:lstStyle/>
                        <a:p>
                          <a:r>
                            <a:rPr lang="en-US" altLang="zh-TW" b="0" dirty="0">
                              <a:solidFill>
                                <a:schemeClr val="tx1"/>
                              </a:solidFill>
                            </a:rPr>
                            <a:t>Cluster</a:t>
                          </a:r>
                          <a:endParaRPr lang="en-GB"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0" dirty="0">
                              <a:solidFill>
                                <a:schemeClr val="tx1"/>
                              </a:solidFill>
                            </a:rPr>
                            <a:t>Number of residents, </a:t>
                          </a:r>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𝑚</m:t>
                                  </m:r>
                                </m:e>
                                <m:sub>
                                  <m:r>
                                    <a:rPr lang="en-GB" b="0" i="1" smtClean="0">
                                      <a:solidFill>
                                        <a:schemeClr val="tx1"/>
                                      </a:solidFill>
                                      <a:latin typeface="Cambria Math" panose="02040503050406030204" pitchFamily="18" charset="0"/>
                                    </a:rPr>
                                    <m:t>𝑖</m:t>
                                  </m:r>
                                </m:sub>
                              </m:sSub>
                            </m:oMath>
                          </a14:m>
                          <a:endParaRPr lang="en-GB"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0" dirty="0">
                              <a:solidFill>
                                <a:schemeClr val="tx1"/>
                              </a:solidFill>
                            </a:rPr>
                            <a:t>Total income per cluster, </a:t>
                          </a:r>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𝑦</m:t>
                                  </m:r>
                                </m:e>
                                <m:sub>
                                  <m:r>
                                    <a:rPr lang="en-GB" b="0" i="1" smtClean="0">
                                      <a:solidFill>
                                        <a:schemeClr val="tx1"/>
                                      </a:solidFill>
                                      <a:latin typeface="Cambria Math" panose="02040503050406030204" pitchFamily="18" charset="0"/>
                                    </a:rPr>
                                    <m:t>𝑖</m:t>
                                  </m:r>
                                </m:sub>
                              </m:sSub>
                            </m:oMath>
                          </a14:m>
                          <a:r>
                            <a:rPr lang="en-GB" b="0" dirty="0">
                              <a:solidFill>
                                <a:schemeClr val="tx1"/>
                              </a:solidFill>
                            </a:rPr>
                            <a:t> (dollars)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b="0" dirty="0">
                              <a:solidFill>
                                <a:schemeClr val="tx1"/>
                              </a:solidFill>
                            </a:rPr>
                            <a:t>Cluster</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0" dirty="0">
                              <a:solidFill>
                                <a:schemeClr val="tx1"/>
                              </a:solidFill>
                            </a:rPr>
                            <a:t>Number of residents, </a:t>
                          </a:r>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𝑚</m:t>
                                  </m:r>
                                </m:e>
                                <m:sub>
                                  <m:r>
                                    <a:rPr lang="en-GB" b="0" i="1" smtClean="0">
                                      <a:solidFill>
                                        <a:schemeClr val="tx1"/>
                                      </a:solidFill>
                                      <a:latin typeface="Cambria Math" panose="02040503050406030204" pitchFamily="18" charset="0"/>
                                    </a:rPr>
                                    <m:t>𝑖</m:t>
                                  </m:r>
                                </m:sub>
                              </m:sSub>
                            </m:oMath>
                          </a14:m>
                          <a:endParaRPr lang="en-GB"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0" dirty="0">
                              <a:solidFill>
                                <a:schemeClr val="tx1"/>
                              </a:solidFill>
                            </a:rPr>
                            <a:t>Total income per cluster, </a:t>
                          </a:r>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𝑦</m:t>
                                  </m:r>
                                </m:e>
                                <m:sub>
                                  <m:r>
                                    <a:rPr lang="en-GB" b="0" i="1" smtClean="0">
                                      <a:solidFill>
                                        <a:schemeClr val="tx1"/>
                                      </a:solidFill>
                                      <a:latin typeface="Cambria Math" panose="02040503050406030204" pitchFamily="18" charset="0"/>
                                    </a:rPr>
                                    <m:t>𝑖</m:t>
                                  </m:r>
                                </m:sub>
                              </m:sSub>
                            </m:oMath>
                          </a14:m>
                          <a:r>
                            <a:rPr lang="en-GB" b="0" dirty="0">
                              <a:solidFill>
                                <a:schemeClr val="tx1"/>
                              </a:solidFill>
                            </a:rPr>
                            <a:t> (dollars)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2305657"/>
                      </a:ext>
                    </a:extLst>
                  </a:tr>
                  <a:tr h="370840">
                    <a:tc>
                      <a:txBody>
                        <a:bodyPr/>
                        <a:lstStyle/>
                        <a:p>
                          <a:pPr algn="ctr"/>
                          <a:r>
                            <a:rPr lang="en-GB"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$96000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14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49000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872556038"/>
                      </a:ext>
                    </a:extLst>
                  </a:tr>
                  <a:tr h="370840">
                    <a:tc>
                      <a:txBody>
                        <a:bodyPr/>
                        <a:lstStyle/>
                        <a:p>
                          <a:pPr algn="ctr"/>
                          <a:r>
                            <a:rPr lang="en-GB"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121000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15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53000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742951795"/>
                      </a:ext>
                    </a:extLst>
                  </a:tr>
                  <a:tr h="370840">
                    <a:tc>
                      <a:txBody>
                        <a:bodyPr/>
                        <a:lstStyle/>
                        <a:p>
                          <a:pPr algn="ctr"/>
                          <a:r>
                            <a:rPr lang="en-GB"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42000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16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50000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903254095"/>
                      </a:ext>
                    </a:extLst>
                  </a:tr>
                  <a:tr h="370840">
                    <a:tc>
                      <a:txBody>
                        <a:bodyPr/>
                        <a:lstStyle/>
                        <a:p>
                          <a:pPr algn="ctr"/>
                          <a:r>
                            <a:rPr lang="en-GB"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65000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17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32000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556296195"/>
                      </a:ext>
                    </a:extLst>
                  </a:tr>
                  <a:tr h="370840">
                    <a:tc>
                      <a:txBody>
                        <a:bodyPr/>
                        <a:lstStyle/>
                        <a:p>
                          <a:pPr algn="ctr"/>
                          <a:r>
                            <a:rPr lang="en-GB"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52000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18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22000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23932930"/>
                      </a:ext>
                    </a:extLst>
                  </a:tr>
                  <a:tr h="370840">
                    <a:tc>
                      <a:txBody>
                        <a:bodyPr/>
                        <a:lstStyle/>
                        <a:p>
                          <a:pPr algn="ctr"/>
                          <a:r>
                            <a:rPr lang="en-GB"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40000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19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45000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244872861"/>
                      </a:ext>
                    </a:extLst>
                  </a:tr>
                  <a:tr h="370840">
                    <a:tc>
                      <a:txBody>
                        <a:bodyPr/>
                        <a:lstStyle/>
                        <a:p>
                          <a:pPr algn="ctr"/>
                          <a:r>
                            <a:rPr lang="en-GB" dirty="0"/>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75000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20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37000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204907714"/>
                      </a:ext>
                    </a:extLst>
                  </a:tr>
                  <a:tr h="370840">
                    <a:tc>
                      <a:txBody>
                        <a:bodyPr/>
                        <a:lstStyle/>
                        <a:p>
                          <a:pPr algn="ctr"/>
                          <a:r>
                            <a:rPr lang="en-GB" dirty="0"/>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65000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21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51000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345967978"/>
                      </a:ext>
                    </a:extLst>
                  </a:tr>
                  <a:tr h="370840">
                    <a:tc>
                      <a:txBody>
                        <a:bodyPr/>
                        <a:lstStyle/>
                        <a:p>
                          <a:pPr algn="ctr"/>
                          <a:r>
                            <a:rPr lang="en-GB" dirty="0"/>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45000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22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30000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626719531"/>
                      </a:ext>
                    </a:extLst>
                  </a:tr>
                  <a:tr h="370840">
                    <a:tc>
                      <a:txBody>
                        <a:bodyPr/>
                        <a:lstStyle/>
                        <a:p>
                          <a:pPr algn="ctr"/>
                          <a:r>
                            <a:rPr lang="en-GB" dirty="0"/>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50000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23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39000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291562553"/>
                      </a:ext>
                    </a:extLst>
                  </a:tr>
                  <a:tr h="370840">
                    <a:tc>
                      <a:txBody>
                        <a:bodyPr/>
                        <a:lstStyle/>
                        <a:p>
                          <a:pPr algn="ctr"/>
                          <a:r>
                            <a:rPr lang="en-GB" dirty="0"/>
                            <a:t>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85000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24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47000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103718419"/>
                      </a:ext>
                    </a:extLst>
                  </a:tr>
                  <a:tr h="370840">
                    <a:tc>
                      <a:txBody>
                        <a:bodyPr/>
                        <a:lstStyle/>
                        <a:p>
                          <a:pPr algn="ctr"/>
                          <a:r>
                            <a:rPr lang="en-GB" dirty="0"/>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43000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25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41000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0738036"/>
                      </a:ext>
                    </a:extLst>
                  </a:tr>
                  <a:tr h="370840">
                    <a:tc>
                      <a:txBody>
                        <a:bodyPr/>
                        <a:lstStyle/>
                        <a:p>
                          <a:pPr algn="ctr"/>
                          <a:r>
                            <a:rPr lang="en-GB" dirty="0"/>
                            <a:t>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54000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nary>
                                  <m:naryPr>
                                    <m:chr m:val="∑"/>
                                    <m:ctrlPr>
                                      <a:rPr lang="en-GB"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25</m:t>
                                    </m:r>
                                  </m:sup>
                                  <m:e>
                                    <m:sSub>
                                      <m:sSubPr>
                                        <m:ctrlPr>
                                          <a:rPr lang="en-GB"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r>
                                      <a:rPr lang="en-GB" b="0" i="1" smtClean="0">
                                        <a:latin typeface="Cambria Math" panose="02040503050406030204" pitchFamily="18" charset="0"/>
                                      </a:rPr>
                                      <m:t>=151</m:t>
                                    </m:r>
                                  </m:e>
                                </m:nary>
                              </m:oMath>
                            </m:oMathPara>
                          </a14:m>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nary>
                                  <m:naryPr>
                                    <m:chr m:val="∑"/>
                                    <m:ctrlPr>
                                      <a:rPr lang="en-GB"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25</m:t>
                                    </m:r>
                                  </m:sup>
                                  <m:e>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=$1329000</m:t>
                                    </m:r>
                                  </m:e>
                                </m:nary>
                              </m:oMath>
                            </m:oMathPara>
                          </a14:m>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3135009"/>
                      </a:ext>
                    </a:extLst>
                  </a:tr>
                </a:tbl>
              </a:graphicData>
            </a:graphic>
          </p:graphicFrame>
        </mc:Choice>
        <mc:Fallback xmlns="">
          <p:graphicFrame>
            <p:nvGraphicFramePr>
              <p:cNvPr id="6" name="Content Placeholder 5">
                <a:extLst>
                  <a:ext uri="{FF2B5EF4-FFF2-40B4-BE49-F238E27FC236}">
                    <a16:creationId xmlns:a16="http://schemas.microsoft.com/office/drawing/2014/main" id="{01FF4F6A-2019-4488-8B78-09C1876E953A}"/>
                  </a:ext>
                </a:extLst>
              </p:cNvPr>
              <p:cNvGraphicFramePr>
                <a:graphicFrameLocks noGrp="1"/>
              </p:cNvGraphicFramePr>
              <p:nvPr>
                <p:ph idx="1"/>
                <p:extLst>
                  <p:ext uri="{D42A27DB-BD31-4B8C-83A1-F6EECF244321}">
                    <p14:modId xmlns:p14="http://schemas.microsoft.com/office/powerpoint/2010/main" val="1358847289"/>
                  </p:ext>
                </p:extLst>
              </p:nvPr>
            </p:nvGraphicFramePr>
            <p:xfrm>
              <a:off x="918410" y="662489"/>
              <a:ext cx="10515600" cy="5956745"/>
            </p:xfrm>
            <a:graphic>
              <a:graphicData uri="http://schemas.openxmlformats.org/drawingml/2006/table">
                <a:tbl>
                  <a:tblPr firstRow="1" bandRow="1">
                    <a:tableStyleId>{5C22544A-7EE6-4342-B048-85BDC9FD1C3A}</a:tableStyleId>
                  </a:tblPr>
                  <a:tblGrid>
                    <a:gridCol w="894347">
                      <a:extLst>
                        <a:ext uri="{9D8B030D-6E8A-4147-A177-3AD203B41FA5}">
                          <a16:colId xmlns:a16="http://schemas.microsoft.com/office/drawing/2014/main" val="3274964110"/>
                        </a:ext>
                      </a:extLst>
                    </a:gridCol>
                    <a:gridCol w="1572127">
                      <a:extLst>
                        <a:ext uri="{9D8B030D-6E8A-4147-A177-3AD203B41FA5}">
                          <a16:colId xmlns:a16="http://schemas.microsoft.com/office/drawing/2014/main" val="3550715926"/>
                        </a:ext>
                      </a:extLst>
                    </a:gridCol>
                    <a:gridCol w="2791326">
                      <a:extLst>
                        <a:ext uri="{9D8B030D-6E8A-4147-A177-3AD203B41FA5}">
                          <a16:colId xmlns:a16="http://schemas.microsoft.com/office/drawing/2014/main" val="2108358017"/>
                        </a:ext>
                      </a:extLst>
                    </a:gridCol>
                    <a:gridCol w="865613">
                      <a:extLst>
                        <a:ext uri="{9D8B030D-6E8A-4147-A177-3AD203B41FA5}">
                          <a16:colId xmlns:a16="http://schemas.microsoft.com/office/drawing/2014/main" val="4272953675"/>
                        </a:ext>
                      </a:extLst>
                    </a:gridCol>
                    <a:gridCol w="1588830">
                      <a:extLst>
                        <a:ext uri="{9D8B030D-6E8A-4147-A177-3AD203B41FA5}">
                          <a16:colId xmlns:a16="http://schemas.microsoft.com/office/drawing/2014/main" val="4170553476"/>
                        </a:ext>
                      </a:extLst>
                    </a:gridCol>
                    <a:gridCol w="2803357">
                      <a:extLst>
                        <a:ext uri="{9D8B030D-6E8A-4147-A177-3AD203B41FA5}">
                          <a16:colId xmlns:a16="http://schemas.microsoft.com/office/drawing/2014/main" val="2028394458"/>
                        </a:ext>
                      </a:extLst>
                    </a:gridCol>
                  </a:tblGrid>
                  <a:tr h="640080">
                    <a:tc>
                      <a:txBody>
                        <a:bodyPr/>
                        <a:lstStyle/>
                        <a:p>
                          <a:r>
                            <a:rPr lang="en-US" altLang="zh-TW" b="0" dirty="0">
                              <a:solidFill>
                                <a:schemeClr val="tx1"/>
                              </a:solidFill>
                            </a:rPr>
                            <a:t>Cluster</a:t>
                          </a:r>
                          <a:endParaRPr lang="en-GB"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6977" t="-4762" r="-512403" b="-833333"/>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8428" t="-4762" r="-188646" b="-833333"/>
                          </a:stretch>
                        </a:blipFill>
                      </a:tcPr>
                    </a:tc>
                    <a:tc>
                      <a:txBody>
                        <a:bodyPr/>
                        <a:lstStyle/>
                        <a:p>
                          <a:r>
                            <a:rPr lang="en-US" altLang="zh-TW" b="0" dirty="0">
                              <a:solidFill>
                                <a:schemeClr val="tx1"/>
                              </a:solidFill>
                            </a:rPr>
                            <a:t>Cluster</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85057" t="-4762" r="-176628" b="-833333"/>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75217" t="-4762" r="-217" b="-833333"/>
                          </a:stretch>
                        </a:blipFill>
                      </a:tcPr>
                    </a:tc>
                    <a:extLst>
                      <a:ext uri="{0D108BD9-81ED-4DB2-BD59-A6C34878D82A}">
                        <a16:rowId xmlns:a16="http://schemas.microsoft.com/office/drawing/2014/main" val="452305657"/>
                      </a:ext>
                    </a:extLst>
                  </a:tr>
                  <a:tr h="370840">
                    <a:tc>
                      <a:txBody>
                        <a:bodyPr/>
                        <a:lstStyle/>
                        <a:p>
                          <a:pPr algn="ctr"/>
                          <a:r>
                            <a:rPr lang="en-GB"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$96000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14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49000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872556038"/>
                      </a:ext>
                    </a:extLst>
                  </a:tr>
                  <a:tr h="370840">
                    <a:tc>
                      <a:txBody>
                        <a:bodyPr/>
                        <a:lstStyle/>
                        <a:p>
                          <a:pPr algn="ctr"/>
                          <a:r>
                            <a:rPr lang="en-GB"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121000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15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53000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742951795"/>
                      </a:ext>
                    </a:extLst>
                  </a:tr>
                  <a:tr h="370840">
                    <a:tc>
                      <a:txBody>
                        <a:bodyPr/>
                        <a:lstStyle/>
                        <a:p>
                          <a:pPr algn="ctr"/>
                          <a:r>
                            <a:rPr lang="en-GB"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42000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16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50000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903254095"/>
                      </a:ext>
                    </a:extLst>
                  </a:tr>
                  <a:tr h="370840">
                    <a:tc>
                      <a:txBody>
                        <a:bodyPr/>
                        <a:lstStyle/>
                        <a:p>
                          <a:pPr algn="ctr"/>
                          <a:r>
                            <a:rPr lang="en-GB"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65000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17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32000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556296195"/>
                      </a:ext>
                    </a:extLst>
                  </a:tr>
                  <a:tr h="370840">
                    <a:tc>
                      <a:txBody>
                        <a:bodyPr/>
                        <a:lstStyle/>
                        <a:p>
                          <a:pPr algn="ctr"/>
                          <a:r>
                            <a:rPr lang="en-GB"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52000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18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22000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23932930"/>
                      </a:ext>
                    </a:extLst>
                  </a:tr>
                  <a:tr h="370840">
                    <a:tc>
                      <a:txBody>
                        <a:bodyPr/>
                        <a:lstStyle/>
                        <a:p>
                          <a:pPr algn="ctr"/>
                          <a:r>
                            <a:rPr lang="en-GB"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40000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19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45000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244872861"/>
                      </a:ext>
                    </a:extLst>
                  </a:tr>
                  <a:tr h="370840">
                    <a:tc>
                      <a:txBody>
                        <a:bodyPr/>
                        <a:lstStyle/>
                        <a:p>
                          <a:pPr algn="ctr"/>
                          <a:r>
                            <a:rPr lang="en-GB" dirty="0"/>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75000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20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37000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204907714"/>
                      </a:ext>
                    </a:extLst>
                  </a:tr>
                  <a:tr h="370840">
                    <a:tc>
                      <a:txBody>
                        <a:bodyPr/>
                        <a:lstStyle/>
                        <a:p>
                          <a:pPr algn="ctr"/>
                          <a:r>
                            <a:rPr lang="en-GB" dirty="0"/>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65000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21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51000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345967978"/>
                      </a:ext>
                    </a:extLst>
                  </a:tr>
                  <a:tr h="370840">
                    <a:tc>
                      <a:txBody>
                        <a:bodyPr/>
                        <a:lstStyle/>
                        <a:p>
                          <a:pPr algn="ctr"/>
                          <a:r>
                            <a:rPr lang="en-GB" dirty="0"/>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45000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22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30000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626719531"/>
                      </a:ext>
                    </a:extLst>
                  </a:tr>
                  <a:tr h="370840">
                    <a:tc>
                      <a:txBody>
                        <a:bodyPr/>
                        <a:lstStyle/>
                        <a:p>
                          <a:pPr algn="ctr"/>
                          <a:r>
                            <a:rPr lang="en-GB" dirty="0"/>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50000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23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39000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291562553"/>
                      </a:ext>
                    </a:extLst>
                  </a:tr>
                  <a:tr h="370840">
                    <a:tc>
                      <a:txBody>
                        <a:bodyPr/>
                        <a:lstStyle/>
                        <a:p>
                          <a:pPr algn="ctr"/>
                          <a:r>
                            <a:rPr lang="en-GB" dirty="0"/>
                            <a:t>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85000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24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47000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103718419"/>
                      </a:ext>
                    </a:extLst>
                  </a:tr>
                  <a:tr h="370840">
                    <a:tc>
                      <a:txBody>
                        <a:bodyPr/>
                        <a:lstStyle/>
                        <a:p>
                          <a:pPr algn="ctr"/>
                          <a:r>
                            <a:rPr lang="en-GB" dirty="0"/>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43000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25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dirty="0"/>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41000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0738036"/>
                      </a:ext>
                    </a:extLst>
                  </a:tr>
                  <a:tr h="866585">
                    <a:tc>
                      <a:txBody>
                        <a:bodyPr/>
                        <a:lstStyle/>
                        <a:p>
                          <a:pPr algn="ctr"/>
                          <a:r>
                            <a:rPr lang="en-GB" dirty="0"/>
                            <a:t>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dirty="0"/>
                            <a:t>54000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85057" t="-592254" r="-176628" b="-1408"/>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75217" t="-592254" r="-217" b="-1408"/>
                          </a:stretch>
                        </a:blipFill>
                      </a:tcPr>
                    </a:tc>
                    <a:extLst>
                      <a:ext uri="{0D108BD9-81ED-4DB2-BD59-A6C34878D82A}">
                        <a16:rowId xmlns:a16="http://schemas.microsoft.com/office/drawing/2014/main" val="733135009"/>
                      </a:ext>
                    </a:extLst>
                  </a:tr>
                </a:tbl>
              </a:graphicData>
            </a:graphic>
          </p:graphicFrame>
        </mc:Fallback>
      </mc:AlternateContent>
    </p:spTree>
    <p:extLst>
      <p:ext uri="{BB962C8B-B14F-4D97-AF65-F5344CB8AC3E}">
        <p14:creationId xmlns:p14="http://schemas.microsoft.com/office/powerpoint/2010/main" val="1988006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F4310B-8A4D-4B49-87E0-1933A81D738F}"/>
              </a:ext>
            </a:extLst>
          </p:cNvPr>
          <p:cNvSpPr>
            <a:spLocks noGrp="1"/>
          </p:cNvSpPr>
          <p:nvPr>
            <p:ph idx="1"/>
          </p:nvPr>
        </p:nvSpPr>
        <p:spPr>
          <a:xfrm>
            <a:off x="1625730" y="1024348"/>
            <a:ext cx="8653806" cy="1266366"/>
          </a:xfrm>
        </p:spPr>
        <p:txBody>
          <a:bodyPr>
            <a:normAutofit/>
          </a:bodyPr>
          <a:lstStyle/>
          <a:p>
            <a:pPr marL="0" indent="0">
              <a:buNone/>
            </a:pPr>
            <a:r>
              <a:rPr lang="zh-TW" altLang="en-US" sz="2400" dirty="0">
                <a:latin typeface="+mj-lt"/>
              </a:rPr>
              <a:t>前頁的資料中是從</a:t>
            </a:r>
            <a:r>
              <a:rPr lang="en-GB" altLang="zh-TW" sz="2400" dirty="0">
                <a:latin typeface="+mj-lt"/>
              </a:rPr>
              <a:t>415</a:t>
            </a:r>
            <a:r>
              <a:rPr lang="zh-TW" altLang="en-US" sz="2400" dirty="0">
                <a:latin typeface="+mj-lt"/>
              </a:rPr>
              <a:t>個城市抽樣，並針對抽到的</a:t>
            </a:r>
            <a:r>
              <a:rPr lang="en-GB" altLang="zh-TW" sz="2400" dirty="0">
                <a:latin typeface="+mj-lt"/>
              </a:rPr>
              <a:t>25</a:t>
            </a:r>
            <a:r>
              <a:rPr lang="zh-TW" altLang="en-US" sz="2400" dirty="0">
                <a:latin typeface="+mj-lt"/>
              </a:rPr>
              <a:t>個群集進行訪談。使用以下樣本估計城市中人均收入及估計誤差的上下界。</a:t>
            </a:r>
            <a:endParaRPr lang="en-GB" sz="2400" dirty="0">
              <a:latin typeface="+mj-lt"/>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47B8849F-61C4-4AF6-A3D7-CB139B8D37A9}"/>
                  </a:ext>
                </a:extLst>
              </p:cNvPr>
              <p:cNvGraphicFramePr>
                <a:graphicFrameLocks noGrp="1"/>
              </p:cNvGraphicFramePr>
              <p:nvPr>
                <p:extLst>
                  <p:ext uri="{D42A27DB-BD31-4B8C-83A1-F6EECF244321}">
                    <p14:modId xmlns:p14="http://schemas.microsoft.com/office/powerpoint/2010/main" val="3695087904"/>
                  </p:ext>
                </p:extLst>
              </p:nvPr>
            </p:nvGraphicFramePr>
            <p:xfrm>
              <a:off x="1888633" y="2780907"/>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965053993"/>
                        </a:ext>
                      </a:extLst>
                    </a:gridCol>
                    <a:gridCol w="1625600">
                      <a:extLst>
                        <a:ext uri="{9D8B030D-6E8A-4147-A177-3AD203B41FA5}">
                          <a16:colId xmlns:a16="http://schemas.microsoft.com/office/drawing/2014/main" val="3672989967"/>
                        </a:ext>
                      </a:extLst>
                    </a:gridCol>
                    <a:gridCol w="1625600">
                      <a:extLst>
                        <a:ext uri="{9D8B030D-6E8A-4147-A177-3AD203B41FA5}">
                          <a16:colId xmlns:a16="http://schemas.microsoft.com/office/drawing/2014/main" val="3808974914"/>
                        </a:ext>
                      </a:extLst>
                    </a:gridCol>
                    <a:gridCol w="1625600">
                      <a:extLst>
                        <a:ext uri="{9D8B030D-6E8A-4147-A177-3AD203B41FA5}">
                          <a16:colId xmlns:a16="http://schemas.microsoft.com/office/drawing/2014/main" val="1692513084"/>
                        </a:ext>
                      </a:extLst>
                    </a:gridCol>
                    <a:gridCol w="1625600">
                      <a:extLst>
                        <a:ext uri="{9D8B030D-6E8A-4147-A177-3AD203B41FA5}">
                          <a16:colId xmlns:a16="http://schemas.microsoft.com/office/drawing/2014/main" val="1358698539"/>
                        </a:ext>
                      </a:extLst>
                    </a:gridCol>
                  </a:tblGrid>
                  <a:tr h="370840">
                    <a:tc>
                      <a:txBody>
                        <a:bodyPr/>
                        <a:lstStyle/>
                        <a:p>
                          <a:pPr algn="ctr"/>
                          <a:endParaRPr lang="en-GB"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n</a:t>
                          </a:r>
                          <a:endParaRPr lang="en-GB"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0" dirty="0">
                              <a:solidFill>
                                <a:schemeClr val="tx1"/>
                              </a:solidFill>
                            </a:rPr>
                            <a:t>Mean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0" dirty="0">
                              <a:solidFill>
                                <a:schemeClr val="tx1"/>
                              </a:solidFill>
                            </a:rPr>
                            <a:t>Median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0" dirty="0">
                              <a:solidFill>
                                <a:schemeClr val="tx1"/>
                              </a:solidFill>
                            </a:rPr>
                            <a:t>SD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9568891"/>
                      </a:ext>
                    </a:extLst>
                  </a:tr>
                  <a:tr h="370840">
                    <a:tc>
                      <a:txBody>
                        <a:bodyPr/>
                        <a:lstStyle/>
                        <a:p>
                          <a:pPr algn="ctr"/>
                          <a:r>
                            <a:rPr lang="en-GB" b="0" dirty="0">
                              <a:solidFill>
                                <a:schemeClr val="tx1"/>
                              </a:solidFill>
                            </a:rPr>
                            <a:t>Resident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b="0" dirty="0">
                              <a:solidFill>
                                <a:schemeClr val="tx1"/>
                              </a:solidFill>
                            </a:rPr>
                            <a:t>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b="0" dirty="0">
                              <a:solidFill>
                                <a:schemeClr val="tx1"/>
                              </a:solidFill>
                            </a:rPr>
                            <a:t>6.040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b="0" dirty="0">
                              <a:solidFill>
                                <a:schemeClr val="tx1"/>
                              </a:solidFill>
                            </a:rPr>
                            <a:t>6.000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b="0" dirty="0">
                              <a:solidFill>
                                <a:schemeClr val="tx1"/>
                              </a:solidFill>
                            </a:rPr>
                            <a:t>2.371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675056887"/>
                      </a:ext>
                    </a:extLst>
                  </a:tr>
                  <a:tr h="370840">
                    <a:tc>
                      <a:txBody>
                        <a:bodyPr/>
                        <a:lstStyle/>
                        <a:p>
                          <a:pPr algn="ctr"/>
                          <a:r>
                            <a:rPr lang="en-GB" b="0" dirty="0">
                              <a:solidFill>
                                <a:schemeClr val="tx1"/>
                              </a:solidFill>
                            </a:rPr>
                            <a:t>Income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b="0" dirty="0">
                              <a:solidFill>
                                <a:schemeClr val="tx1"/>
                              </a:solidFill>
                            </a:rPr>
                            <a:t>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b="0" dirty="0">
                              <a:solidFill>
                                <a:schemeClr val="tx1"/>
                              </a:solidFill>
                            </a:rPr>
                            <a:t>53160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b="0" dirty="0">
                              <a:solidFill>
                                <a:schemeClr val="tx1"/>
                              </a:solidFill>
                            </a:rPr>
                            <a:t>49000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b="0" dirty="0">
                              <a:solidFill>
                                <a:schemeClr val="tx1"/>
                              </a:solidFill>
                            </a:rPr>
                            <a:t>21784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5279548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𝑦</m:t>
                                    </m:r>
                                  </m:e>
                                  <m:sub>
                                    <m:r>
                                      <a:rPr lang="en-GB" b="0" i="1" smtClean="0">
                                        <a:solidFill>
                                          <a:schemeClr val="tx1"/>
                                        </a:solidFill>
                                        <a:latin typeface="Cambria Math" panose="02040503050406030204" pitchFamily="18" charset="0"/>
                                      </a:rPr>
                                      <m:t>𝑖</m:t>
                                    </m:r>
                                  </m:sub>
                                </m:sSub>
                                <m:r>
                                  <a:rPr lang="en-GB" b="0" i="1" smtClean="0">
                                    <a:solidFill>
                                      <a:schemeClr val="tx1"/>
                                    </a:solidFill>
                                    <a:latin typeface="Cambria Math" panose="02040503050406030204" pitchFamily="18" charset="0"/>
                                  </a:rPr>
                                  <m:t>−</m:t>
                                </m:r>
                                <m:acc>
                                  <m:accPr>
                                    <m:chr m:val="̅"/>
                                    <m:ctrlPr>
                                      <a:rPr lang="en-GB" b="0" i="1" smtClean="0">
                                        <a:solidFill>
                                          <a:schemeClr val="tx1"/>
                                        </a:solidFill>
                                        <a:latin typeface="Cambria Math" panose="02040503050406030204" pitchFamily="18" charset="0"/>
                                      </a:rPr>
                                    </m:ctrlPr>
                                  </m:accPr>
                                  <m:e>
                                    <m:r>
                                      <a:rPr lang="en-GB" b="0" i="1" smtClean="0">
                                        <a:solidFill>
                                          <a:schemeClr val="tx1"/>
                                        </a:solidFill>
                                        <a:latin typeface="Cambria Math" panose="02040503050406030204" pitchFamily="18" charset="0"/>
                                      </a:rPr>
                                      <m:t>𝑦</m:t>
                                    </m:r>
                                  </m:e>
                                </m:acc>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𝑚</m:t>
                                    </m:r>
                                  </m:e>
                                  <m:sub>
                                    <m:r>
                                      <a:rPr lang="en-GB" b="0" i="1" smtClean="0">
                                        <a:solidFill>
                                          <a:schemeClr val="tx1"/>
                                        </a:solidFill>
                                        <a:latin typeface="Cambria Math" panose="02040503050406030204" pitchFamily="18" charset="0"/>
                                      </a:rPr>
                                      <m:t>𝑖</m:t>
                                    </m:r>
                                  </m:sub>
                                </m:sSub>
                              </m:oMath>
                            </m:oMathPara>
                          </a14:m>
                          <a:endParaRPr lang="en-GB"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0" dirty="0">
                              <a:solidFill>
                                <a:schemeClr val="tx1"/>
                              </a:solidFill>
                            </a:rPr>
                            <a:t>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0"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0" dirty="0">
                              <a:solidFill>
                                <a:schemeClr val="tx1"/>
                              </a:solidFill>
                            </a:rPr>
                            <a:t>993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0" dirty="0">
                              <a:solidFill>
                                <a:schemeClr val="tx1"/>
                              </a:solidFill>
                            </a:rPr>
                            <a:t>25189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0731039"/>
                      </a:ext>
                    </a:extLst>
                  </a:tr>
                </a:tbl>
              </a:graphicData>
            </a:graphic>
          </p:graphicFrame>
        </mc:Choice>
        <mc:Fallback xmlns="">
          <p:graphicFrame>
            <p:nvGraphicFramePr>
              <p:cNvPr id="6" name="Table 5">
                <a:extLst>
                  <a:ext uri="{FF2B5EF4-FFF2-40B4-BE49-F238E27FC236}">
                    <a16:creationId xmlns:a16="http://schemas.microsoft.com/office/drawing/2014/main" id="{47B8849F-61C4-4AF6-A3D7-CB139B8D37A9}"/>
                  </a:ext>
                </a:extLst>
              </p:cNvPr>
              <p:cNvGraphicFramePr>
                <a:graphicFrameLocks noGrp="1"/>
              </p:cNvGraphicFramePr>
              <p:nvPr>
                <p:extLst>
                  <p:ext uri="{D42A27DB-BD31-4B8C-83A1-F6EECF244321}">
                    <p14:modId xmlns:p14="http://schemas.microsoft.com/office/powerpoint/2010/main" val="3695087904"/>
                  </p:ext>
                </p:extLst>
              </p:nvPr>
            </p:nvGraphicFramePr>
            <p:xfrm>
              <a:off x="1888633" y="2780907"/>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965053993"/>
                        </a:ext>
                      </a:extLst>
                    </a:gridCol>
                    <a:gridCol w="1625600">
                      <a:extLst>
                        <a:ext uri="{9D8B030D-6E8A-4147-A177-3AD203B41FA5}">
                          <a16:colId xmlns:a16="http://schemas.microsoft.com/office/drawing/2014/main" val="3672989967"/>
                        </a:ext>
                      </a:extLst>
                    </a:gridCol>
                    <a:gridCol w="1625600">
                      <a:extLst>
                        <a:ext uri="{9D8B030D-6E8A-4147-A177-3AD203B41FA5}">
                          <a16:colId xmlns:a16="http://schemas.microsoft.com/office/drawing/2014/main" val="3808974914"/>
                        </a:ext>
                      </a:extLst>
                    </a:gridCol>
                    <a:gridCol w="1625600">
                      <a:extLst>
                        <a:ext uri="{9D8B030D-6E8A-4147-A177-3AD203B41FA5}">
                          <a16:colId xmlns:a16="http://schemas.microsoft.com/office/drawing/2014/main" val="1692513084"/>
                        </a:ext>
                      </a:extLst>
                    </a:gridCol>
                    <a:gridCol w="1625600">
                      <a:extLst>
                        <a:ext uri="{9D8B030D-6E8A-4147-A177-3AD203B41FA5}">
                          <a16:colId xmlns:a16="http://schemas.microsoft.com/office/drawing/2014/main" val="1358698539"/>
                        </a:ext>
                      </a:extLst>
                    </a:gridCol>
                  </a:tblGrid>
                  <a:tr h="370840">
                    <a:tc>
                      <a:txBody>
                        <a:bodyPr/>
                        <a:lstStyle/>
                        <a:p>
                          <a:pPr algn="ctr"/>
                          <a:endParaRPr lang="en-GB"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n</a:t>
                          </a:r>
                          <a:endParaRPr lang="en-GB"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0" dirty="0">
                              <a:solidFill>
                                <a:schemeClr val="tx1"/>
                              </a:solidFill>
                            </a:rPr>
                            <a:t>Mean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0" dirty="0">
                              <a:solidFill>
                                <a:schemeClr val="tx1"/>
                              </a:solidFill>
                            </a:rPr>
                            <a:t>Median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0" dirty="0">
                              <a:solidFill>
                                <a:schemeClr val="tx1"/>
                              </a:solidFill>
                            </a:rPr>
                            <a:t>SD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9568891"/>
                      </a:ext>
                    </a:extLst>
                  </a:tr>
                  <a:tr h="370840">
                    <a:tc>
                      <a:txBody>
                        <a:bodyPr/>
                        <a:lstStyle/>
                        <a:p>
                          <a:pPr algn="ctr"/>
                          <a:r>
                            <a:rPr lang="en-GB" b="0" dirty="0">
                              <a:solidFill>
                                <a:schemeClr val="tx1"/>
                              </a:solidFill>
                            </a:rPr>
                            <a:t>Resident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b="0" dirty="0">
                              <a:solidFill>
                                <a:schemeClr val="tx1"/>
                              </a:solidFill>
                            </a:rPr>
                            <a:t>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b="0" dirty="0">
                              <a:solidFill>
                                <a:schemeClr val="tx1"/>
                              </a:solidFill>
                            </a:rPr>
                            <a:t>6.040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b="0" dirty="0">
                              <a:solidFill>
                                <a:schemeClr val="tx1"/>
                              </a:solidFill>
                            </a:rPr>
                            <a:t>6.000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b="0" dirty="0">
                              <a:solidFill>
                                <a:schemeClr val="tx1"/>
                              </a:solidFill>
                            </a:rPr>
                            <a:t>2.371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675056887"/>
                      </a:ext>
                    </a:extLst>
                  </a:tr>
                  <a:tr h="370840">
                    <a:tc>
                      <a:txBody>
                        <a:bodyPr/>
                        <a:lstStyle/>
                        <a:p>
                          <a:pPr algn="ctr"/>
                          <a:r>
                            <a:rPr lang="en-GB" b="0" dirty="0">
                              <a:solidFill>
                                <a:schemeClr val="tx1"/>
                              </a:solidFill>
                            </a:rPr>
                            <a:t>Income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b="0" dirty="0">
                              <a:solidFill>
                                <a:schemeClr val="tx1"/>
                              </a:solidFill>
                            </a:rPr>
                            <a:t>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b="0" dirty="0">
                              <a:solidFill>
                                <a:schemeClr val="tx1"/>
                              </a:solidFill>
                            </a:rPr>
                            <a:t>53160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b="0" dirty="0">
                              <a:solidFill>
                                <a:schemeClr val="tx1"/>
                              </a:solidFill>
                            </a:rPr>
                            <a:t>49000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b="0" dirty="0">
                              <a:solidFill>
                                <a:schemeClr val="tx1"/>
                              </a:solidFill>
                            </a:rPr>
                            <a:t>21784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52795486"/>
                      </a:ext>
                    </a:extLst>
                  </a:tr>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t="-308197" r="-400375" b="-24590"/>
                          </a:stretch>
                        </a:blipFill>
                      </a:tcPr>
                    </a:tc>
                    <a:tc>
                      <a:txBody>
                        <a:bodyPr/>
                        <a:lstStyle/>
                        <a:p>
                          <a:pPr algn="ctr"/>
                          <a:r>
                            <a:rPr lang="en-GB" b="0" dirty="0">
                              <a:solidFill>
                                <a:schemeClr val="tx1"/>
                              </a:solidFill>
                            </a:rPr>
                            <a:t>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0"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0" dirty="0">
                              <a:solidFill>
                                <a:schemeClr val="tx1"/>
                              </a:solidFill>
                            </a:rPr>
                            <a:t>993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0" dirty="0">
                              <a:solidFill>
                                <a:schemeClr val="tx1"/>
                              </a:solidFill>
                            </a:rPr>
                            <a:t>25189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0731039"/>
                      </a:ext>
                    </a:extLst>
                  </a:tr>
                </a:tbl>
              </a:graphicData>
            </a:graphic>
          </p:graphicFrame>
        </mc:Fallback>
      </mc:AlternateContent>
      <p:grpSp>
        <p:nvGrpSpPr>
          <p:cNvPr id="2" name="Group 1">
            <a:extLst>
              <a:ext uri="{FF2B5EF4-FFF2-40B4-BE49-F238E27FC236}">
                <a16:creationId xmlns:a16="http://schemas.microsoft.com/office/drawing/2014/main" id="{B73FEE46-6FDC-47A3-9AD2-DA29626BC6D6}"/>
              </a:ext>
            </a:extLst>
          </p:cNvPr>
          <p:cNvGrpSpPr/>
          <p:nvPr/>
        </p:nvGrpSpPr>
        <p:grpSpPr>
          <a:xfrm>
            <a:off x="5128842" y="1331536"/>
            <a:ext cx="2149311" cy="862551"/>
            <a:chOff x="5312016" y="1338606"/>
            <a:chExt cx="2149311" cy="862551"/>
          </a:xfrm>
        </p:grpSpPr>
        <p:sp>
          <p:nvSpPr>
            <p:cNvPr id="7" name="Oval 6">
              <a:extLst>
                <a:ext uri="{FF2B5EF4-FFF2-40B4-BE49-F238E27FC236}">
                  <a16:creationId xmlns:a16="http://schemas.microsoft.com/office/drawing/2014/main" id="{E99A5467-98D0-43CD-8B23-004F3AB8004C}"/>
                </a:ext>
              </a:extLst>
            </p:cNvPr>
            <p:cNvSpPr/>
            <p:nvPr/>
          </p:nvSpPr>
          <p:spPr>
            <a:xfrm>
              <a:off x="5312016" y="1338606"/>
              <a:ext cx="2149311" cy="4336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D8E4BAD-4B9D-47C9-88BA-7E669DE2B522}"/>
                </a:ext>
              </a:extLst>
            </p:cNvPr>
            <p:cNvSpPr txBox="1"/>
            <p:nvPr/>
          </p:nvSpPr>
          <p:spPr>
            <a:xfrm>
              <a:off x="5486424" y="1831825"/>
              <a:ext cx="1800493" cy="369332"/>
            </a:xfrm>
            <a:prstGeom prst="rect">
              <a:avLst/>
            </a:prstGeom>
            <a:noFill/>
          </p:spPr>
          <p:txBody>
            <a:bodyPr wrap="none" rtlCol="0">
              <a:spAutoFit/>
            </a:bodyPr>
            <a:lstStyle/>
            <a:p>
              <a:r>
                <a:rPr lang="zh-TW" altLang="en-US" dirty="0">
                  <a:solidFill>
                    <a:srgbClr val="FF0000"/>
                  </a:solidFill>
                </a:rPr>
                <a:t>估計母體平均數</a:t>
              </a:r>
              <a:endParaRPr lang="en-GB" dirty="0">
                <a:solidFill>
                  <a:srgbClr val="FF0000"/>
                </a:solidFill>
              </a:endParaRPr>
            </a:p>
          </p:txBody>
        </p:sp>
      </p:grpSp>
      <p:grpSp>
        <p:nvGrpSpPr>
          <p:cNvPr id="4" name="Group 3">
            <a:extLst>
              <a:ext uri="{FF2B5EF4-FFF2-40B4-BE49-F238E27FC236}">
                <a16:creationId xmlns:a16="http://schemas.microsoft.com/office/drawing/2014/main" id="{477FC931-A167-4A1B-AA3A-E2665BF8D467}"/>
              </a:ext>
            </a:extLst>
          </p:cNvPr>
          <p:cNvGrpSpPr/>
          <p:nvPr/>
        </p:nvGrpSpPr>
        <p:grpSpPr>
          <a:xfrm>
            <a:off x="7528142" y="1351904"/>
            <a:ext cx="2488491" cy="859478"/>
            <a:chOff x="7528142" y="1351904"/>
            <a:chExt cx="2488491" cy="859478"/>
          </a:xfrm>
        </p:grpSpPr>
        <p:sp>
          <p:nvSpPr>
            <p:cNvPr id="9" name="Oval 8">
              <a:extLst>
                <a:ext uri="{FF2B5EF4-FFF2-40B4-BE49-F238E27FC236}">
                  <a16:creationId xmlns:a16="http://schemas.microsoft.com/office/drawing/2014/main" id="{013DA675-F1FF-43B8-90DF-9504BBA120F6}"/>
                </a:ext>
              </a:extLst>
            </p:cNvPr>
            <p:cNvSpPr/>
            <p:nvPr/>
          </p:nvSpPr>
          <p:spPr>
            <a:xfrm>
              <a:off x="7528142" y="1351904"/>
              <a:ext cx="2488491" cy="41090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9A1628AB-8768-44DF-BDF0-2A456DB6BD0C}"/>
                </a:ext>
              </a:extLst>
            </p:cNvPr>
            <p:cNvSpPr txBox="1"/>
            <p:nvPr/>
          </p:nvSpPr>
          <p:spPr>
            <a:xfrm>
              <a:off x="7994318" y="1842050"/>
              <a:ext cx="1795684" cy="369332"/>
            </a:xfrm>
            <a:prstGeom prst="rect">
              <a:avLst/>
            </a:prstGeom>
            <a:noFill/>
          </p:spPr>
          <p:txBody>
            <a:bodyPr wrap="none" rtlCol="0">
              <a:spAutoFit/>
            </a:bodyPr>
            <a:lstStyle/>
            <a:p>
              <a:r>
                <a:rPr lang="zh-TW" altLang="en-US" dirty="0">
                  <a:solidFill>
                    <a:srgbClr val="FF0000"/>
                  </a:solidFill>
                </a:rPr>
                <a:t>變異數</a:t>
              </a:r>
              <a:r>
                <a:rPr lang="en-GB" altLang="zh-TW" dirty="0">
                  <a:solidFill>
                    <a:srgbClr val="FF0000"/>
                  </a:solidFill>
                  <a:sym typeface="Wingdings" panose="05000000000000000000" pitchFamily="2" charset="2"/>
                </a:rPr>
                <a:t></a:t>
              </a:r>
              <a:r>
                <a:rPr lang="zh-TW" altLang="en-US" dirty="0">
                  <a:solidFill>
                    <a:srgbClr val="FF0000"/>
                  </a:solidFill>
                  <a:sym typeface="Wingdings" panose="05000000000000000000" pitchFamily="2" charset="2"/>
                </a:rPr>
                <a:t>標準差</a:t>
              </a:r>
              <a:endParaRPr lang="en-GB" dirty="0">
                <a:solidFill>
                  <a:srgbClr val="FF0000"/>
                </a:solidFill>
              </a:endParaRPr>
            </a:p>
          </p:txBody>
        </p:sp>
      </p:grpSp>
      <p:grpSp>
        <p:nvGrpSpPr>
          <p:cNvPr id="5" name="Group 4">
            <a:extLst>
              <a:ext uri="{FF2B5EF4-FFF2-40B4-BE49-F238E27FC236}">
                <a16:creationId xmlns:a16="http://schemas.microsoft.com/office/drawing/2014/main" id="{2C954104-9EB9-441A-A463-A3153B3CC7FB}"/>
              </a:ext>
            </a:extLst>
          </p:cNvPr>
          <p:cNvGrpSpPr/>
          <p:nvPr/>
        </p:nvGrpSpPr>
        <p:grpSpPr>
          <a:xfrm>
            <a:off x="6427263" y="3912124"/>
            <a:ext cx="4929794" cy="1070801"/>
            <a:chOff x="6427263" y="3912124"/>
            <a:chExt cx="4929794" cy="1070801"/>
          </a:xfrm>
        </p:grpSpPr>
        <p:sp>
          <p:nvSpPr>
            <p:cNvPr id="11" name="Oval 10">
              <a:extLst>
                <a:ext uri="{FF2B5EF4-FFF2-40B4-BE49-F238E27FC236}">
                  <a16:creationId xmlns:a16="http://schemas.microsoft.com/office/drawing/2014/main" id="{B47935E4-BDC2-4694-B7CF-C5688D020E3D}"/>
                </a:ext>
              </a:extLst>
            </p:cNvPr>
            <p:cNvSpPr/>
            <p:nvPr/>
          </p:nvSpPr>
          <p:spPr>
            <a:xfrm>
              <a:off x="8738646" y="3912124"/>
              <a:ext cx="933255" cy="35214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D101D80-8AF3-45DF-94C4-8EFACA38D556}"/>
                    </a:ext>
                  </a:extLst>
                </p:cNvPr>
                <p:cNvSpPr/>
                <p:nvPr/>
              </p:nvSpPr>
              <p:spPr>
                <a:xfrm>
                  <a:off x="6427263" y="4264267"/>
                  <a:ext cx="4929794" cy="718658"/>
                </a:xfrm>
                <a:prstGeom prst="rect">
                  <a:avLst/>
                </a:prstGeom>
              </p:spPr>
              <p:txBody>
                <a:bodyPr wrap="square">
                  <a:spAutoFit/>
                </a:bodyPr>
                <a:lstStyle/>
                <a:p>
                  <a14:m>
                    <m:oMath xmlns:m="http://schemas.openxmlformats.org/officeDocument/2006/math">
                      <m:sSub>
                        <m:sSubPr>
                          <m:ctrlPr>
                            <a:rPr lang="en-GB" sz="2000" i="1" smtClean="0">
                              <a:solidFill>
                                <a:srgbClr val="FF0000"/>
                              </a:solidFill>
                              <a:latin typeface="Cambria Math" panose="02040503050406030204" pitchFamily="18" charset="0"/>
                            </a:rPr>
                          </m:ctrlPr>
                        </m:sSubPr>
                        <m:e>
                          <m:r>
                            <a:rPr lang="en-GB" sz="2000" i="1">
                              <a:solidFill>
                                <a:srgbClr val="FF0000"/>
                              </a:solidFill>
                              <a:latin typeface="Cambria Math" panose="02040503050406030204" pitchFamily="18" charset="0"/>
                            </a:rPr>
                            <m:t>𝑦</m:t>
                          </m:r>
                        </m:e>
                        <m:sub>
                          <m:r>
                            <a:rPr lang="en-GB" sz="2000" i="1">
                              <a:solidFill>
                                <a:srgbClr val="FF0000"/>
                              </a:solidFill>
                              <a:latin typeface="Cambria Math" panose="02040503050406030204" pitchFamily="18" charset="0"/>
                            </a:rPr>
                            <m:t>𝑖</m:t>
                          </m:r>
                        </m:sub>
                      </m:sSub>
                      <m:r>
                        <a:rPr lang="en-GB" sz="2000" i="1">
                          <a:solidFill>
                            <a:srgbClr val="FF0000"/>
                          </a:solidFill>
                          <a:latin typeface="Cambria Math" panose="02040503050406030204" pitchFamily="18" charset="0"/>
                        </a:rPr>
                        <m:t>−</m:t>
                      </m:r>
                      <m:acc>
                        <m:accPr>
                          <m:chr m:val="̅"/>
                          <m:ctrlPr>
                            <a:rPr lang="en-GB" sz="2000" i="1">
                              <a:solidFill>
                                <a:srgbClr val="FF0000"/>
                              </a:solidFill>
                              <a:latin typeface="Cambria Math" panose="02040503050406030204" pitchFamily="18" charset="0"/>
                            </a:rPr>
                          </m:ctrlPr>
                        </m:accPr>
                        <m:e>
                          <m:r>
                            <a:rPr lang="en-GB" sz="2000" i="1">
                              <a:solidFill>
                                <a:srgbClr val="FF0000"/>
                              </a:solidFill>
                              <a:latin typeface="Cambria Math" panose="02040503050406030204" pitchFamily="18" charset="0"/>
                            </a:rPr>
                            <m:t>𝑦</m:t>
                          </m:r>
                        </m:e>
                      </m:acc>
                      <m:sSub>
                        <m:sSubPr>
                          <m:ctrlPr>
                            <a:rPr lang="en-GB" sz="2000" i="1">
                              <a:solidFill>
                                <a:srgbClr val="FF0000"/>
                              </a:solidFill>
                              <a:latin typeface="Cambria Math" panose="02040503050406030204" pitchFamily="18" charset="0"/>
                            </a:rPr>
                          </m:ctrlPr>
                        </m:sSubPr>
                        <m:e>
                          <m:r>
                            <a:rPr lang="en-GB" sz="2000" i="1">
                              <a:solidFill>
                                <a:srgbClr val="FF0000"/>
                              </a:solidFill>
                              <a:latin typeface="Cambria Math" panose="02040503050406030204" pitchFamily="18" charset="0"/>
                            </a:rPr>
                            <m:t>𝑚</m:t>
                          </m:r>
                        </m:e>
                        <m:sub>
                          <m:r>
                            <a:rPr lang="en-GB" sz="2000" i="1">
                              <a:solidFill>
                                <a:srgbClr val="FF0000"/>
                              </a:solidFill>
                              <a:latin typeface="Cambria Math" panose="02040503050406030204" pitchFamily="18" charset="0"/>
                            </a:rPr>
                            <m:t>𝑖</m:t>
                          </m:r>
                        </m:sub>
                      </m:sSub>
                      <m:r>
                        <a:rPr lang="zh-TW" altLang="en-US" sz="2000" i="1" smtClean="0">
                          <a:solidFill>
                            <a:srgbClr val="FF0000"/>
                          </a:solidFill>
                          <a:latin typeface="Cambria Math" panose="02040503050406030204" pitchFamily="18" charset="0"/>
                        </a:rPr>
                        <m:t>的標準差</m:t>
                      </m:r>
                      <m:r>
                        <a:rPr lang="en-GB" sz="2000" b="0" i="1" smtClean="0">
                          <a:solidFill>
                            <a:srgbClr val="FF0000"/>
                          </a:solidFill>
                          <a:latin typeface="Cambria Math" panose="02040503050406030204" pitchFamily="18" charset="0"/>
                        </a:rPr>
                        <m:t>=</m:t>
                      </m:r>
                      <m:rad>
                        <m:radPr>
                          <m:degHide m:val="on"/>
                          <m:ctrlPr>
                            <a:rPr lang="en-GB" sz="2000" b="0" i="1" smtClean="0">
                              <a:solidFill>
                                <a:srgbClr val="FF0000"/>
                              </a:solidFill>
                              <a:latin typeface="Cambria Math" panose="02040503050406030204" pitchFamily="18" charset="0"/>
                            </a:rPr>
                          </m:ctrlPr>
                        </m:radPr>
                        <m:deg/>
                        <m:e>
                          <m:sSubSup>
                            <m:sSubSupPr>
                              <m:ctrlPr>
                                <a:rPr lang="en-GB" sz="2000" b="0" i="1" smtClean="0">
                                  <a:solidFill>
                                    <a:srgbClr val="FF0000"/>
                                  </a:solidFill>
                                  <a:latin typeface="Cambria Math" panose="02040503050406030204" pitchFamily="18" charset="0"/>
                                </a:rPr>
                              </m:ctrlPr>
                            </m:sSubSupPr>
                            <m:e>
                              <m:r>
                                <a:rPr lang="en-GB" sz="2000" b="0" i="1" smtClean="0">
                                  <a:solidFill>
                                    <a:srgbClr val="FF0000"/>
                                  </a:solidFill>
                                  <a:latin typeface="Cambria Math" panose="02040503050406030204" pitchFamily="18" charset="0"/>
                                </a:rPr>
                                <m:t>𝑠</m:t>
                              </m:r>
                            </m:e>
                            <m:sub>
                              <m:r>
                                <a:rPr lang="en-GB" sz="2000" b="0" i="1" smtClean="0">
                                  <a:solidFill>
                                    <a:srgbClr val="FF0000"/>
                                  </a:solidFill>
                                  <a:latin typeface="Cambria Math" panose="02040503050406030204" pitchFamily="18" charset="0"/>
                                </a:rPr>
                                <m:t>𝑟</m:t>
                              </m:r>
                            </m:sub>
                            <m:sup>
                              <m:r>
                                <a:rPr lang="en-GB" sz="2000" b="0" i="1" smtClean="0">
                                  <a:solidFill>
                                    <a:srgbClr val="FF0000"/>
                                  </a:solidFill>
                                  <a:latin typeface="Cambria Math" panose="02040503050406030204" pitchFamily="18" charset="0"/>
                                </a:rPr>
                                <m:t>2</m:t>
                              </m:r>
                            </m:sup>
                          </m:sSubSup>
                        </m:e>
                      </m:rad>
                    </m:oMath>
                  </a14:m>
                  <a:r>
                    <a:rPr lang="en-GB" altLang="zh-TW" sz="2000" dirty="0">
                      <a:solidFill>
                        <a:srgbClr val="FF0000"/>
                      </a:solidFill>
                    </a:rPr>
                    <a:t> </a:t>
                  </a:r>
                  <a14:m>
                    <m:oMath xmlns:m="http://schemas.openxmlformats.org/officeDocument/2006/math">
                      <m:r>
                        <a:rPr lang="en-GB" altLang="zh-TW" sz="2000" i="1">
                          <a:solidFill>
                            <a:srgbClr val="FF0000"/>
                          </a:solidFill>
                          <a:latin typeface="Cambria Math" panose="02040503050406030204" pitchFamily="18" charset="0"/>
                        </a:rPr>
                        <m:t>=</m:t>
                      </m:r>
                      <m:rad>
                        <m:radPr>
                          <m:degHide m:val="on"/>
                          <m:ctrlPr>
                            <a:rPr lang="en-GB" altLang="zh-TW" sz="2000" i="1" smtClean="0">
                              <a:solidFill>
                                <a:srgbClr val="FF0000"/>
                              </a:solidFill>
                              <a:latin typeface="Cambria Math" panose="02040503050406030204" pitchFamily="18" charset="0"/>
                            </a:rPr>
                          </m:ctrlPr>
                        </m:radPr>
                        <m:deg/>
                        <m:e>
                          <m:f>
                            <m:fPr>
                              <m:ctrlPr>
                                <a:rPr lang="en-GB" altLang="zh-TW" sz="2000" i="1">
                                  <a:solidFill>
                                    <a:srgbClr val="FF0000"/>
                                  </a:solidFill>
                                  <a:latin typeface="Cambria Math" panose="02040503050406030204" pitchFamily="18" charset="0"/>
                                </a:rPr>
                              </m:ctrlPr>
                            </m:fPr>
                            <m:num>
                              <m:sSup>
                                <m:sSupPr>
                                  <m:ctrlPr>
                                    <a:rPr lang="en-GB" altLang="zh-TW" sz="2000" i="1">
                                      <a:solidFill>
                                        <a:srgbClr val="FF0000"/>
                                      </a:solidFill>
                                      <a:latin typeface="Cambria Math" panose="02040503050406030204" pitchFamily="18" charset="0"/>
                                    </a:rPr>
                                  </m:ctrlPr>
                                </m:sSupPr>
                                <m:e>
                                  <m:nary>
                                    <m:naryPr>
                                      <m:chr m:val="∑"/>
                                      <m:ctrlPr>
                                        <a:rPr lang="en-GB" altLang="zh-TW" sz="2000" i="1">
                                          <a:solidFill>
                                            <a:srgbClr val="FF0000"/>
                                          </a:solidFill>
                                          <a:latin typeface="Cambria Math" panose="02040503050406030204" pitchFamily="18" charset="0"/>
                                        </a:rPr>
                                      </m:ctrlPr>
                                    </m:naryPr>
                                    <m:sub>
                                      <m:r>
                                        <m:rPr>
                                          <m:brk m:alnAt="23"/>
                                        </m:rPr>
                                        <a:rPr lang="en-GB" altLang="zh-TW" sz="2000" i="1">
                                          <a:solidFill>
                                            <a:srgbClr val="FF0000"/>
                                          </a:solidFill>
                                          <a:latin typeface="Cambria Math" panose="02040503050406030204" pitchFamily="18" charset="0"/>
                                        </a:rPr>
                                        <m:t>𝑖</m:t>
                                      </m:r>
                                      <m:r>
                                        <a:rPr lang="en-GB" altLang="zh-TW" sz="2000" i="1">
                                          <a:solidFill>
                                            <a:srgbClr val="FF0000"/>
                                          </a:solidFill>
                                          <a:latin typeface="Cambria Math" panose="02040503050406030204" pitchFamily="18" charset="0"/>
                                        </a:rPr>
                                        <m:t>=1</m:t>
                                      </m:r>
                                    </m:sub>
                                    <m:sup>
                                      <m:r>
                                        <a:rPr lang="en-GB" altLang="zh-TW" sz="2000" i="1">
                                          <a:solidFill>
                                            <a:srgbClr val="FF0000"/>
                                          </a:solidFill>
                                          <a:latin typeface="Cambria Math" panose="02040503050406030204" pitchFamily="18" charset="0"/>
                                        </a:rPr>
                                        <m:t>𝑛</m:t>
                                      </m:r>
                                    </m:sup>
                                    <m:e>
                                      <m:r>
                                        <a:rPr lang="en-GB" altLang="zh-TW" sz="2000" i="1">
                                          <a:solidFill>
                                            <a:srgbClr val="FF0000"/>
                                          </a:solidFill>
                                          <a:latin typeface="Cambria Math" panose="02040503050406030204" pitchFamily="18" charset="0"/>
                                        </a:rPr>
                                        <m:t>(</m:t>
                                      </m:r>
                                      <m:sSub>
                                        <m:sSubPr>
                                          <m:ctrlPr>
                                            <a:rPr lang="en-GB" altLang="zh-TW" sz="2000" i="1">
                                              <a:solidFill>
                                                <a:srgbClr val="FF0000"/>
                                              </a:solidFill>
                                              <a:latin typeface="Cambria Math" panose="02040503050406030204" pitchFamily="18" charset="0"/>
                                            </a:rPr>
                                          </m:ctrlPr>
                                        </m:sSubPr>
                                        <m:e>
                                          <m:r>
                                            <a:rPr lang="en-GB" altLang="zh-TW" sz="2000" i="1">
                                              <a:solidFill>
                                                <a:srgbClr val="FF0000"/>
                                              </a:solidFill>
                                              <a:latin typeface="Cambria Math" panose="02040503050406030204" pitchFamily="18" charset="0"/>
                                            </a:rPr>
                                            <m:t>𝑦</m:t>
                                          </m:r>
                                        </m:e>
                                        <m:sub>
                                          <m:r>
                                            <a:rPr lang="en-GB" altLang="zh-TW" sz="2000" i="1">
                                              <a:solidFill>
                                                <a:srgbClr val="FF0000"/>
                                              </a:solidFill>
                                              <a:latin typeface="Cambria Math" panose="02040503050406030204" pitchFamily="18" charset="0"/>
                                            </a:rPr>
                                            <m:t>𝑖</m:t>
                                          </m:r>
                                        </m:sub>
                                      </m:sSub>
                                      <m:r>
                                        <a:rPr lang="en-GB" altLang="zh-TW" sz="2000" i="1">
                                          <a:solidFill>
                                            <a:srgbClr val="FF0000"/>
                                          </a:solidFill>
                                          <a:latin typeface="Cambria Math" panose="02040503050406030204" pitchFamily="18" charset="0"/>
                                        </a:rPr>
                                        <m:t>−</m:t>
                                      </m:r>
                                      <m:acc>
                                        <m:accPr>
                                          <m:chr m:val="̅"/>
                                          <m:ctrlPr>
                                            <a:rPr lang="en-GB" altLang="zh-TW" sz="2000" i="1">
                                              <a:solidFill>
                                                <a:srgbClr val="FF0000"/>
                                              </a:solidFill>
                                              <a:latin typeface="Cambria Math" panose="02040503050406030204" pitchFamily="18" charset="0"/>
                                            </a:rPr>
                                          </m:ctrlPr>
                                        </m:accPr>
                                        <m:e>
                                          <m:r>
                                            <a:rPr lang="en-GB" altLang="zh-TW" sz="2000" i="1">
                                              <a:solidFill>
                                                <a:srgbClr val="FF0000"/>
                                              </a:solidFill>
                                              <a:latin typeface="Cambria Math" panose="02040503050406030204" pitchFamily="18" charset="0"/>
                                            </a:rPr>
                                            <m:t>𝑦</m:t>
                                          </m:r>
                                        </m:e>
                                      </m:acc>
                                      <m:sSub>
                                        <m:sSubPr>
                                          <m:ctrlPr>
                                            <a:rPr lang="en-GB" altLang="zh-TW" sz="2000" i="1">
                                              <a:solidFill>
                                                <a:srgbClr val="FF0000"/>
                                              </a:solidFill>
                                              <a:latin typeface="Cambria Math" panose="02040503050406030204" pitchFamily="18" charset="0"/>
                                            </a:rPr>
                                          </m:ctrlPr>
                                        </m:sSubPr>
                                        <m:e>
                                          <m:r>
                                            <a:rPr lang="en-GB" altLang="zh-TW" sz="2000" i="1">
                                              <a:solidFill>
                                                <a:srgbClr val="FF0000"/>
                                              </a:solidFill>
                                              <a:latin typeface="Cambria Math" panose="02040503050406030204" pitchFamily="18" charset="0"/>
                                            </a:rPr>
                                            <m:t>𝑚</m:t>
                                          </m:r>
                                        </m:e>
                                        <m:sub>
                                          <m:r>
                                            <a:rPr lang="en-GB" altLang="zh-TW" sz="2000" i="1">
                                              <a:solidFill>
                                                <a:srgbClr val="FF0000"/>
                                              </a:solidFill>
                                              <a:latin typeface="Cambria Math" panose="02040503050406030204" pitchFamily="18" charset="0"/>
                                            </a:rPr>
                                            <m:t>𝑖</m:t>
                                          </m:r>
                                        </m:sub>
                                      </m:sSub>
                                      <m:r>
                                        <a:rPr lang="en-GB" altLang="zh-TW" sz="2000" i="1">
                                          <a:solidFill>
                                            <a:srgbClr val="FF0000"/>
                                          </a:solidFill>
                                          <a:latin typeface="Cambria Math" panose="02040503050406030204" pitchFamily="18" charset="0"/>
                                        </a:rPr>
                                        <m:t>)</m:t>
                                      </m:r>
                                    </m:e>
                                  </m:nary>
                                </m:e>
                                <m:sup>
                                  <m:r>
                                    <a:rPr lang="en-GB" altLang="zh-TW" sz="2000" i="1">
                                      <a:solidFill>
                                        <a:srgbClr val="FF0000"/>
                                      </a:solidFill>
                                      <a:latin typeface="Cambria Math" panose="02040503050406030204" pitchFamily="18" charset="0"/>
                                    </a:rPr>
                                    <m:t>2</m:t>
                                  </m:r>
                                </m:sup>
                              </m:sSup>
                            </m:num>
                            <m:den>
                              <m:r>
                                <a:rPr lang="en-GB" altLang="zh-TW" sz="2000" i="1">
                                  <a:solidFill>
                                    <a:srgbClr val="FF0000"/>
                                  </a:solidFill>
                                  <a:latin typeface="Cambria Math" panose="02040503050406030204" pitchFamily="18" charset="0"/>
                                </a:rPr>
                                <m:t>𝑛</m:t>
                              </m:r>
                              <m:r>
                                <a:rPr lang="en-GB" altLang="zh-TW" sz="2000" i="1">
                                  <a:solidFill>
                                    <a:srgbClr val="FF0000"/>
                                  </a:solidFill>
                                  <a:latin typeface="Cambria Math" panose="02040503050406030204" pitchFamily="18" charset="0"/>
                                </a:rPr>
                                <m:t>−1</m:t>
                              </m:r>
                            </m:den>
                          </m:f>
                        </m:e>
                      </m:rad>
                    </m:oMath>
                  </a14:m>
                  <a:endParaRPr lang="en-GB" sz="2000" dirty="0"/>
                </a:p>
              </p:txBody>
            </p:sp>
          </mc:Choice>
          <mc:Fallback xmlns="">
            <p:sp>
              <p:nvSpPr>
                <p:cNvPr id="12" name="Rectangle 11">
                  <a:extLst>
                    <a:ext uri="{FF2B5EF4-FFF2-40B4-BE49-F238E27FC236}">
                      <a16:creationId xmlns:a16="http://schemas.microsoft.com/office/drawing/2014/main" id="{6D101D80-8AF3-45DF-94C4-8EFACA38D556}"/>
                    </a:ext>
                  </a:extLst>
                </p:cNvPr>
                <p:cNvSpPr>
                  <a:spLocks noRot="1" noChangeAspect="1" noMove="1" noResize="1" noEditPoints="1" noAdjustHandles="1" noChangeArrowheads="1" noChangeShapeType="1" noTextEdit="1"/>
                </p:cNvSpPr>
                <p:nvPr/>
              </p:nvSpPr>
              <p:spPr>
                <a:xfrm>
                  <a:off x="6427263" y="4264267"/>
                  <a:ext cx="4929794" cy="718658"/>
                </a:xfrm>
                <a:prstGeom prst="rect">
                  <a:avLst/>
                </a:prstGeom>
                <a:blipFill>
                  <a:blip r:embed="rId3"/>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18429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0645E4-37A9-40EB-92FC-9F2965AB2F3F}"/>
                  </a:ext>
                </a:extLst>
              </p:cNvPr>
              <p:cNvSpPr>
                <a:spLocks noGrp="1"/>
              </p:cNvSpPr>
              <p:nvPr>
                <p:ph idx="1"/>
              </p:nvPr>
            </p:nvSpPr>
            <p:spPr>
              <a:xfrm>
                <a:off x="932776" y="579236"/>
                <a:ext cx="10515600" cy="5662538"/>
              </a:xfrm>
            </p:spPr>
            <p:txBody>
              <a:bodyPr>
                <a:normAutofit/>
              </a:bodyPr>
              <a:lstStyle/>
              <a:p>
                <a:pPr>
                  <a:buFont typeface="Wingdings" panose="05000000000000000000" pitchFamily="2" charset="2"/>
                  <a:buChar char="§"/>
                </a:pPr>
                <a:r>
                  <a:rPr lang="zh-TW" altLang="en-US" sz="2400" dirty="0"/>
                  <a:t>估計城市中人均收入</a:t>
                </a:r>
                <a:endParaRPr lang="en-GB" altLang="zh-TW" sz="2400" dirty="0"/>
              </a:p>
              <a:p>
                <a:pPr marL="0" indent="0">
                  <a:buNone/>
                </a:pPr>
                <a:endParaRPr lang="en-GB" altLang="zh-TW"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acc>
                        <m:accPr>
                          <m:chr m:val="̅"/>
                          <m:ctrlPr>
                            <a:rPr lang="zh-TW" altLang="en-US" sz="2400" i="1">
                              <a:latin typeface="Cambria Math" panose="02040503050406030204" pitchFamily="18" charset="0"/>
                            </a:rPr>
                          </m:ctrlPr>
                        </m:accPr>
                        <m:e>
                          <m:r>
                            <a:rPr lang="en-GB" altLang="zh-TW" sz="2400" i="1">
                              <a:latin typeface="Cambria Math" panose="02040503050406030204" pitchFamily="18" charset="0"/>
                            </a:rPr>
                            <m:t>𝑦</m:t>
                          </m:r>
                        </m:e>
                      </m:acc>
                      <m:r>
                        <a:rPr lang="en-GB" altLang="zh-TW" sz="2400" i="1">
                          <a:latin typeface="Cambria Math" panose="02040503050406030204" pitchFamily="18" charset="0"/>
                        </a:rPr>
                        <m:t>=</m:t>
                      </m:r>
                      <m:f>
                        <m:fPr>
                          <m:ctrlPr>
                            <a:rPr lang="en-GB" altLang="zh-TW" sz="2400" i="1">
                              <a:latin typeface="Cambria Math" panose="02040503050406030204" pitchFamily="18" charset="0"/>
                            </a:rPr>
                          </m:ctrlPr>
                        </m:fPr>
                        <m:num>
                          <m:nary>
                            <m:naryPr>
                              <m:chr m:val="∑"/>
                              <m:ctrlPr>
                                <a:rPr lang="en-GB" altLang="zh-TW" sz="2400" i="1">
                                  <a:latin typeface="Cambria Math" panose="02040503050406030204" pitchFamily="18" charset="0"/>
                                </a:rPr>
                              </m:ctrlPr>
                            </m:naryPr>
                            <m:sub>
                              <m:r>
                                <m:rPr>
                                  <m:brk m:alnAt="23"/>
                                </m:rPr>
                                <a:rPr lang="en-GB" altLang="zh-TW" sz="2400" i="1">
                                  <a:latin typeface="Cambria Math" panose="02040503050406030204" pitchFamily="18" charset="0"/>
                                </a:rPr>
                                <m:t>𝑖</m:t>
                              </m:r>
                              <m:r>
                                <a:rPr lang="en-GB" altLang="zh-TW" sz="2400" i="1">
                                  <a:latin typeface="Cambria Math" panose="02040503050406030204" pitchFamily="18" charset="0"/>
                                </a:rPr>
                                <m:t>=</m:t>
                              </m:r>
                              <m:r>
                                <a:rPr lang="en-GB" altLang="zh-TW" sz="2400" i="1">
                                  <a:latin typeface="Cambria Math" panose="02040503050406030204" pitchFamily="18" charset="0"/>
                                </a:rPr>
                                <m:t>1</m:t>
                              </m:r>
                            </m:sub>
                            <m:sup>
                              <m:r>
                                <a:rPr lang="en-GB" altLang="zh-TW" sz="2400" i="1">
                                  <a:latin typeface="Cambria Math" panose="02040503050406030204" pitchFamily="18" charset="0"/>
                                </a:rPr>
                                <m:t>𝑛</m:t>
                              </m:r>
                            </m:sup>
                            <m:e>
                              <m:sSub>
                                <m:sSubPr>
                                  <m:ctrlPr>
                                    <a:rPr lang="en-GB" altLang="zh-TW" sz="2400" i="1">
                                      <a:latin typeface="Cambria Math" panose="02040503050406030204" pitchFamily="18" charset="0"/>
                                    </a:rPr>
                                  </m:ctrlPr>
                                </m:sSubPr>
                                <m:e>
                                  <m:r>
                                    <a:rPr lang="en-GB" altLang="zh-TW" sz="2400" i="1">
                                      <a:latin typeface="Cambria Math" panose="02040503050406030204" pitchFamily="18" charset="0"/>
                                    </a:rPr>
                                    <m:t>𝑦</m:t>
                                  </m:r>
                                </m:e>
                                <m:sub>
                                  <m:r>
                                    <a:rPr lang="en-GB" altLang="zh-TW" sz="2400" i="1">
                                      <a:latin typeface="Cambria Math" panose="02040503050406030204" pitchFamily="18" charset="0"/>
                                    </a:rPr>
                                    <m:t>𝑖</m:t>
                                  </m:r>
                                </m:sub>
                              </m:sSub>
                            </m:e>
                          </m:nary>
                        </m:num>
                        <m:den>
                          <m:nary>
                            <m:naryPr>
                              <m:chr m:val="∑"/>
                              <m:ctrlPr>
                                <a:rPr lang="en-GB" altLang="zh-TW" sz="2400" i="1">
                                  <a:latin typeface="Cambria Math" panose="02040503050406030204" pitchFamily="18" charset="0"/>
                                </a:rPr>
                              </m:ctrlPr>
                            </m:naryPr>
                            <m:sub>
                              <m:r>
                                <m:rPr>
                                  <m:brk m:alnAt="23"/>
                                </m:rPr>
                                <a:rPr lang="en-GB" altLang="zh-TW" sz="2400" i="1">
                                  <a:latin typeface="Cambria Math" panose="02040503050406030204" pitchFamily="18" charset="0"/>
                                </a:rPr>
                                <m:t>𝑖</m:t>
                              </m:r>
                              <m:r>
                                <a:rPr lang="en-GB" altLang="zh-TW" sz="2400" i="1">
                                  <a:latin typeface="Cambria Math" panose="02040503050406030204" pitchFamily="18" charset="0"/>
                                </a:rPr>
                                <m:t>=</m:t>
                              </m:r>
                              <m:r>
                                <a:rPr lang="en-GB" altLang="zh-TW" sz="2400" i="1">
                                  <a:latin typeface="Cambria Math" panose="02040503050406030204" pitchFamily="18" charset="0"/>
                                </a:rPr>
                                <m:t>1</m:t>
                              </m:r>
                            </m:sub>
                            <m:sup>
                              <m:r>
                                <a:rPr lang="en-GB" altLang="zh-TW" sz="2400" i="1">
                                  <a:latin typeface="Cambria Math" panose="02040503050406030204" pitchFamily="18" charset="0"/>
                                </a:rPr>
                                <m:t>𝑛</m:t>
                              </m:r>
                            </m:sup>
                            <m:e>
                              <m:sSub>
                                <m:sSubPr>
                                  <m:ctrlPr>
                                    <a:rPr lang="en-GB" altLang="zh-TW" sz="2400" i="1">
                                      <a:latin typeface="Cambria Math" panose="02040503050406030204" pitchFamily="18" charset="0"/>
                                    </a:rPr>
                                  </m:ctrlPr>
                                </m:sSubPr>
                                <m:e>
                                  <m:r>
                                    <a:rPr lang="en-GB" altLang="zh-TW" sz="2400" i="1">
                                      <a:latin typeface="Cambria Math" panose="02040503050406030204" pitchFamily="18" charset="0"/>
                                    </a:rPr>
                                    <m:t>𝑚</m:t>
                                  </m:r>
                                </m:e>
                                <m:sub>
                                  <m:r>
                                    <a:rPr lang="en-GB" altLang="zh-TW" sz="2400" i="1">
                                      <a:latin typeface="Cambria Math" panose="02040503050406030204" pitchFamily="18" charset="0"/>
                                    </a:rPr>
                                    <m:t>𝑖</m:t>
                                  </m:r>
                                </m:sub>
                              </m:sSub>
                            </m:e>
                          </m:nary>
                        </m:den>
                      </m:f>
                      <m:r>
                        <a:rPr lang="en-US" altLang="zh-TW" sz="2400" i="1" smtClean="0">
                          <a:latin typeface="Cambria Math" panose="02040503050406030204" pitchFamily="18" charset="0"/>
                        </a:rPr>
                        <m:t>=</m:t>
                      </m:r>
                      <m:f>
                        <m:fPr>
                          <m:ctrlPr>
                            <a:rPr lang="en-GB" altLang="zh-TW" sz="2400" i="1">
                              <a:latin typeface="Cambria Math" panose="02040503050406030204" pitchFamily="18" charset="0"/>
                            </a:rPr>
                          </m:ctrlPr>
                        </m:fPr>
                        <m:num>
                          <m:nary>
                            <m:naryPr>
                              <m:chr m:val="∑"/>
                              <m:ctrlPr>
                                <a:rPr lang="en-GB" altLang="zh-TW" sz="2400" i="1">
                                  <a:latin typeface="Cambria Math" panose="02040503050406030204" pitchFamily="18" charset="0"/>
                                </a:rPr>
                              </m:ctrlPr>
                            </m:naryPr>
                            <m:sub>
                              <m:r>
                                <m:rPr>
                                  <m:brk m:alnAt="23"/>
                                </m:rPr>
                                <a:rPr lang="en-GB" altLang="zh-TW" sz="2400" i="1">
                                  <a:latin typeface="Cambria Math" panose="02040503050406030204" pitchFamily="18" charset="0"/>
                                </a:rPr>
                                <m:t>𝑖</m:t>
                              </m:r>
                              <m:r>
                                <a:rPr lang="en-GB" altLang="zh-TW" sz="2400" i="1">
                                  <a:latin typeface="Cambria Math" panose="02040503050406030204" pitchFamily="18" charset="0"/>
                                </a:rPr>
                                <m:t>=</m:t>
                              </m:r>
                              <m:r>
                                <a:rPr lang="en-GB" altLang="zh-TW" sz="2400" i="1">
                                  <a:latin typeface="Cambria Math" panose="02040503050406030204" pitchFamily="18" charset="0"/>
                                </a:rPr>
                                <m:t>1</m:t>
                              </m:r>
                            </m:sub>
                            <m:sup>
                              <m:r>
                                <a:rPr lang="en-GB" altLang="zh-TW" sz="2400" b="0" i="1" smtClean="0">
                                  <a:latin typeface="Cambria Math" panose="02040503050406030204" pitchFamily="18" charset="0"/>
                                </a:rPr>
                                <m:t>25</m:t>
                              </m:r>
                            </m:sup>
                            <m:e>
                              <m:sSub>
                                <m:sSubPr>
                                  <m:ctrlPr>
                                    <a:rPr lang="en-GB" altLang="zh-TW" sz="2400" i="1">
                                      <a:latin typeface="Cambria Math" panose="02040503050406030204" pitchFamily="18" charset="0"/>
                                    </a:rPr>
                                  </m:ctrlPr>
                                </m:sSubPr>
                                <m:e>
                                  <m:r>
                                    <a:rPr lang="en-GB" altLang="zh-TW" sz="2400" i="1">
                                      <a:latin typeface="Cambria Math" panose="02040503050406030204" pitchFamily="18" charset="0"/>
                                    </a:rPr>
                                    <m:t>𝑦</m:t>
                                  </m:r>
                                </m:e>
                                <m:sub>
                                  <m:r>
                                    <a:rPr lang="en-GB" altLang="zh-TW" sz="2400" i="1">
                                      <a:latin typeface="Cambria Math" panose="02040503050406030204" pitchFamily="18" charset="0"/>
                                    </a:rPr>
                                    <m:t>𝑖</m:t>
                                  </m:r>
                                </m:sub>
                              </m:sSub>
                            </m:e>
                          </m:nary>
                        </m:num>
                        <m:den>
                          <m:nary>
                            <m:naryPr>
                              <m:chr m:val="∑"/>
                              <m:ctrlPr>
                                <a:rPr lang="en-GB" altLang="zh-TW" sz="2400" i="1">
                                  <a:latin typeface="Cambria Math" panose="02040503050406030204" pitchFamily="18" charset="0"/>
                                </a:rPr>
                              </m:ctrlPr>
                            </m:naryPr>
                            <m:sub>
                              <m:r>
                                <m:rPr>
                                  <m:brk m:alnAt="23"/>
                                </m:rPr>
                                <a:rPr lang="en-GB" altLang="zh-TW" sz="2400" i="1">
                                  <a:latin typeface="Cambria Math" panose="02040503050406030204" pitchFamily="18" charset="0"/>
                                </a:rPr>
                                <m:t>𝑖</m:t>
                              </m:r>
                              <m:r>
                                <a:rPr lang="en-GB" altLang="zh-TW" sz="2400" i="1">
                                  <a:latin typeface="Cambria Math" panose="02040503050406030204" pitchFamily="18" charset="0"/>
                                </a:rPr>
                                <m:t>=</m:t>
                              </m:r>
                              <m:r>
                                <a:rPr lang="en-GB" altLang="zh-TW" sz="2400" i="1">
                                  <a:latin typeface="Cambria Math" panose="02040503050406030204" pitchFamily="18" charset="0"/>
                                </a:rPr>
                                <m:t>1</m:t>
                              </m:r>
                            </m:sub>
                            <m:sup>
                              <m:r>
                                <a:rPr lang="en-GB" altLang="zh-TW" sz="2400" b="0" i="1" smtClean="0">
                                  <a:latin typeface="Cambria Math" panose="02040503050406030204" pitchFamily="18" charset="0"/>
                                </a:rPr>
                                <m:t>25</m:t>
                              </m:r>
                            </m:sup>
                            <m:e>
                              <m:sSub>
                                <m:sSubPr>
                                  <m:ctrlPr>
                                    <a:rPr lang="en-GB" altLang="zh-TW" sz="2400" i="1">
                                      <a:latin typeface="Cambria Math" panose="02040503050406030204" pitchFamily="18" charset="0"/>
                                    </a:rPr>
                                  </m:ctrlPr>
                                </m:sSubPr>
                                <m:e>
                                  <m:r>
                                    <a:rPr lang="en-GB" altLang="zh-TW" sz="2400" i="1">
                                      <a:latin typeface="Cambria Math" panose="02040503050406030204" pitchFamily="18" charset="0"/>
                                    </a:rPr>
                                    <m:t>𝑚</m:t>
                                  </m:r>
                                </m:e>
                                <m:sub>
                                  <m:r>
                                    <a:rPr lang="en-GB" altLang="zh-TW" sz="2400" i="1">
                                      <a:latin typeface="Cambria Math" panose="02040503050406030204" pitchFamily="18" charset="0"/>
                                    </a:rPr>
                                    <m:t>𝑖</m:t>
                                  </m:r>
                                </m:sub>
                              </m:sSub>
                            </m:e>
                          </m:nary>
                        </m:den>
                      </m:f>
                      <m:r>
                        <a:rPr lang="en-GB" altLang="zh-TW" sz="2400" b="0" i="1" smtClean="0">
                          <a:latin typeface="Cambria Math" panose="02040503050406030204" pitchFamily="18" charset="0"/>
                        </a:rPr>
                        <m:t>=</m:t>
                      </m:r>
                      <m:f>
                        <m:fPr>
                          <m:ctrlPr>
                            <a:rPr lang="en-GB" altLang="zh-TW" sz="2400" b="0" i="1" smtClean="0">
                              <a:latin typeface="Cambria Math" panose="02040503050406030204" pitchFamily="18" charset="0"/>
                            </a:rPr>
                          </m:ctrlPr>
                        </m:fPr>
                        <m:num>
                          <m:r>
                            <a:rPr lang="en-GB" altLang="zh-TW" sz="2400" b="0" i="1" smtClean="0">
                              <a:latin typeface="Cambria Math" panose="02040503050406030204" pitchFamily="18" charset="0"/>
                            </a:rPr>
                            <m:t>$</m:t>
                          </m:r>
                          <m:r>
                            <a:rPr lang="en-GB" altLang="zh-TW" sz="2400" b="0" i="1" smtClean="0">
                              <a:latin typeface="Cambria Math" panose="02040503050406030204" pitchFamily="18" charset="0"/>
                            </a:rPr>
                            <m:t>1329000</m:t>
                          </m:r>
                        </m:num>
                        <m:den>
                          <m:r>
                            <a:rPr lang="en-GB" altLang="zh-TW" sz="2400" b="0" i="1" smtClean="0">
                              <a:latin typeface="Cambria Math" panose="02040503050406030204" pitchFamily="18" charset="0"/>
                            </a:rPr>
                            <m:t>151</m:t>
                          </m:r>
                        </m:den>
                      </m:f>
                      <m:r>
                        <a:rPr lang="en-GB" altLang="zh-TW" sz="2400" b="0" i="1" smtClean="0">
                          <a:latin typeface="Cambria Math" panose="02040503050406030204" pitchFamily="18" charset="0"/>
                        </a:rPr>
                        <m:t>(=</m:t>
                      </m:r>
                      <m:f>
                        <m:fPr>
                          <m:ctrlPr>
                            <a:rPr lang="en-GB" altLang="zh-TW" sz="2400" b="0" i="1" smtClean="0">
                              <a:latin typeface="Cambria Math" panose="02040503050406030204" pitchFamily="18" charset="0"/>
                            </a:rPr>
                          </m:ctrlPr>
                        </m:fPr>
                        <m:num>
                          <m:r>
                            <a:rPr lang="en-GB" altLang="zh-TW" sz="2400" b="0" i="1" smtClean="0">
                              <a:latin typeface="Cambria Math" panose="02040503050406030204" pitchFamily="18" charset="0"/>
                            </a:rPr>
                            <m:t>53160</m:t>
                          </m:r>
                        </m:num>
                        <m:den>
                          <m:r>
                            <a:rPr lang="en-GB" altLang="zh-TW" sz="2400" b="0" i="1" smtClean="0">
                              <a:latin typeface="Cambria Math" panose="02040503050406030204" pitchFamily="18" charset="0"/>
                            </a:rPr>
                            <m:t>6</m:t>
                          </m:r>
                          <m:r>
                            <a:rPr lang="en-GB" altLang="zh-TW" sz="2400" b="0" i="1" smtClean="0">
                              <a:latin typeface="Cambria Math" panose="02040503050406030204" pitchFamily="18" charset="0"/>
                            </a:rPr>
                            <m:t>.</m:t>
                          </m:r>
                          <m:r>
                            <a:rPr lang="en-GB" altLang="zh-TW" sz="2400" b="0" i="1" smtClean="0">
                              <a:latin typeface="Cambria Math" panose="02040503050406030204" pitchFamily="18" charset="0"/>
                            </a:rPr>
                            <m:t>04</m:t>
                          </m:r>
                        </m:den>
                      </m:f>
                      <m:r>
                        <a:rPr lang="en-GB" altLang="zh-TW" sz="2400" b="0" i="1" smtClean="0">
                          <a:latin typeface="Cambria Math" panose="02040503050406030204" pitchFamily="18" charset="0"/>
                        </a:rPr>
                        <m:t>)=$</m:t>
                      </m:r>
                      <m:r>
                        <a:rPr lang="en-GB" altLang="zh-TW" sz="2400" b="0" i="1" smtClean="0">
                          <a:latin typeface="Cambria Math" panose="02040503050406030204" pitchFamily="18" charset="0"/>
                        </a:rPr>
                        <m:t>8801</m:t>
                      </m:r>
                    </m:oMath>
                  </m:oMathPara>
                </a14:m>
                <a:endParaRPr lang="en-GB" altLang="zh-TW" sz="2400" dirty="0"/>
              </a:p>
              <a:p>
                <a:pPr marL="0" indent="0">
                  <a:buNone/>
                </a:pPr>
                <a:endParaRPr lang="en-GB" dirty="0"/>
              </a:p>
              <a:p>
                <a:pPr>
                  <a:buFont typeface="Wingdings" panose="05000000000000000000" pitchFamily="2" charset="2"/>
                  <a:buChar char="§"/>
                </a:pPr>
                <a:r>
                  <a:rPr lang="zh-TW" altLang="en-US" sz="2400" dirty="0"/>
                  <a:t>估計誤差的上下界</a:t>
                </a:r>
                <a:endParaRPr lang="en-GB" altLang="zh-TW" sz="2400" dirty="0"/>
              </a:p>
              <a:p>
                <a:pPr marL="0" indent="0">
                  <a:buNone/>
                </a:pPr>
                <a:endParaRPr lang="en-GB" dirty="0"/>
              </a:p>
              <a:p>
                <a:pPr marL="0" indent="0">
                  <a:buNone/>
                </a:pPr>
                <a14:m>
                  <m:oMathPara xmlns:m="http://schemas.openxmlformats.org/officeDocument/2006/math">
                    <m:oMathParaPr>
                      <m:jc m:val="left"/>
                    </m:oMathParaPr>
                    <m:oMath xmlns:m="http://schemas.openxmlformats.org/officeDocument/2006/math">
                      <m:acc>
                        <m:accPr>
                          <m:chr m:val="̂"/>
                          <m:ctrlPr>
                            <a:rPr lang="zh-TW" altLang="en-US" sz="2400" i="1">
                              <a:latin typeface="Cambria Math" panose="02040503050406030204" pitchFamily="18" charset="0"/>
                            </a:rPr>
                          </m:ctrlPr>
                        </m:accPr>
                        <m:e>
                          <m:r>
                            <m:rPr>
                              <m:sty m:val="p"/>
                            </m:rPr>
                            <a:rPr lang="en-US" altLang="zh-TW" sz="2400" i="1">
                              <a:latin typeface="Cambria Math" panose="02040503050406030204" pitchFamily="18" charset="0"/>
                            </a:rPr>
                            <m:t>V</m:t>
                          </m:r>
                        </m:e>
                      </m:acc>
                      <m:d>
                        <m:dPr>
                          <m:ctrlPr>
                            <a:rPr lang="en-US" altLang="zh-TW" sz="2400" i="1">
                              <a:latin typeface="Cambria Math" panose="02040503050406030204" pitchFamily="18" charset="0"/>
                            </a:rPr>
                          </m:ctrlPr>
                        </m:dPr>
                        <m:e>
                          <m:acc>
                            <m:accPr>
                              <m:chr m:val="̅"/>
                              <m:ctrlPr>
                                <a:rPr lang="en-US" altLang="zh-TW" sz="2400" i="1">
                                  <a:latin typeface="Cambria Math" panose="02040503050406030204" pitchFamily="18" charset="0"/>
                                </a:rPr>
                              </m:ctrlPr>
                            </m:accPr>
                            <m:e>
                              <m:r>
                                <a:rPr lang="en-GB" altLang="zh-TW" sz="2400" i="1">
                                  <a:latin typeface="Cambria Math" panose="02040503050406030204" pitchFamily="18" charset="0"/>
                                </a:rPr>
                                <m:t>𝑦</m:t>
                              </m:r>
                            </m:e>
                          </m:acc>
                        </m:e>
                      </m:d>
                      <m:r>
                        <a:rPr lang="en-GB" altLang="zh-TW" sz="2400">
                          <a:latin typeface="Cambria Math" panose="02040503050406030204" pitchFamily="18" charset="0"/>
                        </a:rPr>
                        <m:t>=</m:t>
                      </m:r>
                      <m:d>
                        <m:dPr>
                          <m:ctrlPr>
                            <a:rPr lang="en-GB" altLang="zh-TW" sz="2400" i="1">
                              <a:latin typeface="Cambria Math" panose="02040503050406030204" pitchFamily="18" charset="0"/>
                            </a:rPr>
                          </m:ctrlPr>
                        </m:dPr>
                        <m:e>
                          <m:r>
                            <a:rPr lang="en-GB" altLang="zh-TW" sz="2400">
                              <a:latin typeface="Cambria Math" panose="02040503050406030204" pitchFamily="18" charset="0"/>
                            </a:rPr>
                            <m:t>1</m:t>
                          </m:r>
                          <m:r>
                            <a:rPr lang="en-GB" altLang="zh-TW" sz="2400">
                              <a:latin typeface="Cambria Math" panose="02040503050406030204" pitchFamily="18" charset="0"/>
                            </a:rPr>
                            <m:t>−</m:t>
                          </m:r>
                          <m:f>
                            <m:fPr>
                              <m:ctrlPr>
                                <a:rPr lang="en-GB" altLang="zh-TW" sz="2400" i="1">
                                  <a:latin typeface="Cambria Math" panose="02040503050406030204" pitchFamily="18" charset="0"/>
                                </a:rPr>
                              </m:ctrlPr>
                            </m:fPr>
                            <m:num>
                              <m:r>
                                <a:rPr lang="en-GB" altLang="zh-TW" sz="2400" i="1">
                                  <a:latin typeface="Cambria Math" panose="02040503050406030204" pitchFamily="18" charset="0"/>
                                </a:rPr>
                                <m:t>𝑛</m:t>
                              </m:r>
                            </m:num>
                            <m:den>
                              <m:r>
                                <a:rPr lang="en-GB" altLang="zh-TW" sz="2400" i="1">
                                  <a:latin typeface="Cambria Math" panose="02040503050406030204" pitchFamily="18" charset="0"/>
                                </a:rPr>
                                <m:t>𝑁</m:t>
                              </m:r>
                            </m:den>
                          </m:f>
                        </m:e>
                      </m:d>
                      <m:f>
                        <m:fPr>
                          <m:ctrlPr>
                            <a:rPr lang="en-GB" altLang="zh-TW" sz="2400" i="1">
                              <a:latin typeface="Cambria Math" panose="02040503050406030204" pitchFamily="18" charset="0"/>
                            </a:rPr>
                          </m:ctrlPr>
                        </m:fPr>
                        <m:num>
                          <m:sSubSup>
                            <m:sSubSupPr>
                              <m:ctrlPr>
                                <a:rPr lang="en-GB" altLang="zh-TW" sz="2400" i="1">
                                  <a:latin typeface="Cambria Math" panose="02040503050406030204" pitchFamily="18" charset="0"/>
                                </a:rPr>
                              </m:ctrlPr>
                            </m:sSubSupPr>
                            <m:e>
                              <m:r>
                                <a:rPr lang="en-GB" altLang="zh-TW" sz="2400" i="1">
                                  <a:latin typeface="Cambria Math" panose="02040503050406030204" pitchFamily="18" charset="0"/>
                                </a:rPr>
                                <m:t>𝑠</m:t>
                              </m:r>
                            </m:e>
                            <m:sub>
                              <m:r>
                                <a:rPr lang="en-GB" altLang="zh-TW" sz="2400" i="1">
                                  <a:latin typeface="Cambria Math" panose="02040503050406030204" pitchFamily="18" charset="0"/>
                                </a:rPr>
                                <m:t>𝑟</m:t>
                              </m:r>
                            </m:sub>
                            <m:sup>
                              <m:r>
                                <a:rPr lang="en-GB" altLang="zh-TW" sz="2400" i="1">
                                  <a:latin typeface="Cambria Math" panose="02040503050406030204" pitchFamily="18" charset="0"/>
                                </a:rPr>
                                <m:t>2</m:t>
                              </m:r>
                            </m:sup>
                          </m:sSubSup>
                        </m:num>
                        <m:den>
                          <m:r>
                            <a:rPr lang="en-GB" altLang="zh-TW" sz="2400" i="1">
                              <a:latin typeface="Cambria Math" panose="02040503050406030204" pitchFamily="18" charset="0"/>
                            </a:rPr>
                            <m:t>𝑛</m:t>
                          </m:r>
                          <m:sSup>
                            <m:sSupPr>
                              <m:ctrlPr>
                                <a:rPr lang="en-GB" altLang="zh-TW" sz="2400" i="1">
                                  <a:latin typeface="Cambria Math" panose="02040503050406030204" pitchFamily="18" charset="0"/>
                                </a:rPr>
                              </m:ctrlPr>
                            </m:sSupPr>
                            <m:e>
                              <m:acc>
                                <m:accPr>
                                  <m:chr m:val="̅"/>
                                  <m:ctrlPr>
                                    <a:rPr lang="en-GB" altLang="zh-TW" sz="2400" i="1">
                                      <a:latin typeface="Cambria Math" panose="02040503050406030204" pitchFamily="18" charset="0"/>
                                    </a:rPr>
                                  </m:ctrlPr>
                                </m:accPr>
                                <m:e>
                                  <m:r>
                                    <a:rPr lang="en-GB" altLang="zh-TW" sz="2400" i="1">
                                      <a:latin typeface="Cambria Math" panose="02040503050406030204" pitchFamily="18" charset="0"/>
                                    </a:rPr>
                                    <m:t>𝑀</m:t>
                                  </m:r>
                                </m:e>
                              </m:acc>
                            </m:e>
                            <m:sup>
                              <m:r>
                                <a:rPr lang="en-GB" altLang="zh-TW" sz="2400" i="1">
                                  <a:latin typeface="Cambria Math" panose="02040503050406030204" pitchFamily="18" charset="0"/>
                                </a:rPr>
                                <m:t>2</m:t>
                              </m:r>
                            </m:sup>
                          </m:sSup>
                        </m:den>
                      </m:f>
                      <m:r>
                        <a:rPr lang="en-GB" altLang="zh-TW" sz="2400" b="0" i="1" smtClean="0">
                          <a:latin typeface="Cambria Math" panose="02040503050406030204" pitchFamily="18" charset="0"/>
                        </a:rPr>
                        <m:t>        =</m:t>
                      </m:r>
                      <m:d>
                        <m:dPr>
                          <m:ctrlPr>
                            <a:rPr lang="en-GB" altLang="zh-TW" sz="2400" b="0" i="1" smtClean="0">
                              <a:latin typeface="Cambria Math" panose="02040503050406030204" pitchFamily="18" charset="0"/>
                            </a:rPr>
                          </m:ctrlPr>
                        </m:dPr>
                        <m:e>
                          <m:r>
                            <a:rPr lang="en-GB" altLang="zh-TW" sz="2400" b="0" i="1" smtClean="0">
                              <a:latin typeface="Cambria Math" panose="02040503050406030204" pitchFamily="18" charset="0"/>
                            </a:rPr>
                            <m:t>1</m:t>
                          </m:r>
                          <m:r>
                            <a:rPr lang="en-GB" altLang="zh-TW" sz="2400" b="0" i="1" smtClean="0">
                              <a:latin typeface="Cambria Math" panose="02040503050406030204" pitchFamily="18" charset="0"/>
                            </a:rPr>
                            <m:t>−</m:t>
                          </m:r>
                          <m:f>
                            <m:fPr>
                              <m:ctrlPr>
                                <a:rPr lang="en-GB" altLang="zh-TW" sz="2400" b="0" i="1" smtClean="0">
                                  <a:latin typeface="Cambria Math" panose="02040503050406030204" pitchFamily="18" charset="0"/>
                                </a:rPr>
                              </m:ctrlPr>
                            </m:fPr>
                            <m:num>
                              <m:r>
                                <a:rPr lang="en-GB" altLang="zh-TW" sz="2400" b="0" i="1" smtClean="0">
                                  <a:latin typeface="Cambria Math" panose="02040503050406030204" pitchFamily="18" charset="0"/>
                                </a:rPr>
                                <m:t>25</m:t>
                              </m:r>
                            </m:num>
                            <m:den>
                              <m:r>
                                <a:rPr lang="en-GB" altLang="zh-TW" sz="2400" b="0" i="1" smtClean="0">
                                  <a:latin typeface="Cambria Math" panose="02040503050406030204" pitchFamily="18" charset="0"/>
                                </a:rPr>
                                <m:t>415</m:t>
                              </m:r>
                            </m:den>
                          </m:f>
                        </m:e>
                      </m:d>
                      <m:f>
                        <m:fPr>
                          <m:ctrlPr>
                            <a:rPr lang="en-GB" altLang="zh-TW" sz="2400" b="0" i="1" smtClean="0">
                              <a:latin typeface="Cambria Math" panose="02040503050406030204" pitchFamily="18" charset="0"/>
                            </a:rPr>
                          </m:ctrlPr>
                        </m:fPr>
                        <m:num>
                          <m:sSup>
                            <m:sSupPr>
                              <m:ctrlPr>
                                <a:rPr lang="en-GB" altLang="zh-TW" sz="2400" b="0" i="1" smtClean="0">
                                  <a:latin typeface="Cambria Math" panose="02040503050406030204" pitchFamily="18" charset="0"/>
                                </a:rPr>
                              </m:ctrlPr>
                            </m:sSupPr>
                            <m:e>
                              <m:d>
                                <m:dPr>
                                  <m:ctrlPr>
                                    <a:rPr lang="en-GB" altLang="zh-TW" sz="2400" b="0" i="1" smtClean="0">
                                      <a:latin typeface="Cambria Math" panose="02040503050406030204" pitchFamily="18" charset="0"/>
                                    </a:rPr>
                                  </m:ctrlPr>
                                </m:dPr>
                                <m:e>
                                  <m:r>
                                    <a:rPr lang="en-GB" altLang="zh-TW" sz="2400" b="0" i="1" smtClean="0">
                                      <a:latin typeface="Cambria Math" panose="02040503050406030204" pitchFamily="18" charset="0"/>
                                    </a:rPr>
                                    <m:t>25189</m:t>
                                  </m:r>
                                </m:e>
                              </m:d>
                            </m:e>
                            <m:sup>
                              <m:r>
                                <a:rPr lang="en-GB" altLang="zh-TW" sz="2400" b="0" i="1" smtClean="0">
                                  <a:latin typeface="Cambria Math" panose="02040503050406030204" pitchFamily="18" charset="0"/>
                                </a:rPr>
                                <m:t>2</m:t>
                              </m:r>
                            </m:sup>
                          </m:sSup>
                        </m:num>
                        <m:den>
                          <m:sSup>
                            <m:sSupPr>
                              <m:ctrlPr>
                                <a:rPr lang="en-GB" altLang="zh-TW" sz="2400" b="0" i="1" smtClean="0">
                                  <a:latin typeface="Cambria Math" panose="02040503050406030204" pitchFamily="18" charset="0"/>
                                </a:rPr>
                              </m:ctrlPr>
                            </m:sSupPr>
                            <m:e>
                              <m:r>
                                <a:rPr lang="en-GB" altLang="zh-TW" sz="2400" i="1">
                                  <a:latin typeface="Cambria Math" panose="02040503050406030204" pitchFamily="18" charset="0"/>
                                </a:rPr>
                                <m:t>25</m:t>
                              </m:r>
                              <m:d>
                                <m:dPr>
                                  <m:ctrlPr>
                                    <a:rPr lang="en-GB" altLang="zh-TW" sz="2400" i="1">
                                      <a:latin typeface="Cambria Math" panose="02040503050406030204" pitchFamily="18" charset="0"/>
                                    </a:rPr>
                                  </m:ctrlPr>
                                </m:dPr>
                                <m:e>
                                  <m:r>
                                    <a:rPr lang="en-GB" altLang="zh-TW" sz="2400" i="1">
                                      <a:latin typeface="Cambria Math" panose="02040503050406030204" pitchFamily="18" charset="0"/>
                                    </a:rPr>
                                    <m:t>6</m:t>
                                  </m:r>
                                  <m:r>
                                    <a:rPr lang="en-GB" altLang="zh-TW" sz="2400" i="1">
                                      <a:latin typeface="Cambria Math" panose="02040503050406030204" pitchFamily="18" charset="0"/>
                                    </a:rPr>
                                    <m:t>.</m:t>
                                  </m:r>
                                  <m:r>
                                    <a:rPr lang="en-GB" altLang="zh-TW" sz="2400" i="1">
                                      <a:latin typeface="Cambria Math" panose="02040503050406030204" pitchFamily="18" charset="0"/>
                                    </a:rPr>
                                    <m:t>04</m:t>
                                  </m:r>
                                </m:e>
                              </m:d>
                            </m:e>
                            <m:sup>
                              <m:r>
                                <a:rPr lang="en-GB" altLang="zh-TW" sz="2400" b="0" i="1" smtClean="0">
                                  <a:latin typeface="Cambria Math" panose="02040503050406030204" pitchFamily="18" charset="0"/>
                                </a:rPr>
                                <m:t>2</m:t>
                              </m:r>
                            </m:sup>
                          </m:sSup>
                        </m:den>
                      </m:f>
                      <m:r>
                        <a:rPr lang="en-GB" altLang="zh-TW" sz="2400" b="0" i="1" smtClean="0">
                          <a:latin typeface="Cambria Math" panose="02040503050406030204" pitchFamily="18" charset="0"/>
                        </a:rPr>
                        <m:t>=</m:t>
                      </m:r>
                      <m:r>
                        <a:rPr lang="en-GB" altLang="zh-TW" sz="2400" b="0" i="1" smtClean="0">
                          <a:latin typeface="Cambria Math" panose="02040503050406030204" pitchFamily="18" charset="0"/>
                        </a:rPr>
                        <m:t>653785</m:t>
                      </m:r>
                    </m:oMath>
                  </m:oMathPara>
                </a14:m>
                <a:endParaRPr lang="en-GB" sz="2400" dirty="0"/>
              </a:p>
              <a:p>
                <a:pPr marL="0" indent="0">
                  <a:buNone/>
                </a:pPr>
                <a:endParaRPr lang="en-GB" dirty="0"/>
              </a:p>
              <a:p>
                <a:pPr marL="0" indent="0">
                  <a:buNone/>
                </a:pPr>
                <a:endParaRPr lang="en-GB" dirty="0"/>
              </a:p>
              <a:p>
                <a:pPr marL="0" indent="0">
                  <a:buNone/>
                </a:pPr>
                <a14:m>
                  <m:oMathPara xmlns:m="http://schemas.openxmlformats.org/officeDocument/2006/math">
                    <m:oMathParaPr>
                      <m:jc m:val="left"/>
                    </m:oMathParaPr>
                    <m:oMath xmlns:m="http://schemas.openxmlformats.org/officeDocument/2006/math">
                      <m:acc>
                        <m:accPr>
                          <m:chr m:val="̅"/>
                          <m:ctrlPr>
                            <a:rPr lang="en-GB" sz="2400" i="1" smtClean="0">
                              <a:latin typeface="Cambria Math" panose="02040503050406030204" pitchFamily="18" charset="0"/>
                            </a:rPr>
                          </m:ctrlPr>
                        </m:accPr>
                        <m:e>
                          <m:r>
                            <a:rPr lang="en-GB" sz="2400" b="0" i="1" smtClean="0">
                              <a:latin typeface="Cambria Math" panose="02040503050406030204" pitchFamily="18" charset="0"/>
                            </a:rPr>
                            <m:t>𝑦</m:t>
                          </m:r>
                        </m:e>
                      </m:acc>
                      <m:r>
                        <a:rPr lang="en-GB" sz="2400" i="1">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2</m:t>
                      </m:r>
                      <m:rad>
                        <m:radPr>
                          <m:degHide m:val="on"/>
                          <m:ctrlPr>
                            <a:rPr lang="en-GB" sz="2400" b="0" i="1" smtClean="0">
                              <a:latin typeface="Cambria Math" panose="02040503050406030204" pitchFamily="18" charset="0"/>
                              <a:ea typeface="Cambria Math" panose="02040503050406030204" pitchFamily="18" charset="0"/>
                            </a:rPr>
                          </m:ctrlPr>
                        </m:radPr>
                        <m:deg/>
                        <m:e>
                          <m:acc>
                            <m:accPr>
                              <m:chr m:val="̂"/>
                              <m:ctrlPr>
                                <a:rPr lang="en-GB" sz="2400" b="0" i="1" smtClean="0">
                                  <a:latin typeface="Cambria Math" panose="02040503050406030204" pitchFamily="18" charset="0"/>
                                  <a:ea typeface="Cambria Math" panose="02040503050406030204" pitchFamily="18" charset="0"/>
                                </a:rPr>
                              </m:ctrlPr>
                            </m:accPr>
                            <m:e>
                              <m:r>
                                <a:rPr lang="en-GB" sz="2400" b="0" i="1" smtClean="0">
                                  <a:latin typeface="Cambria Math" panose="02040503050406030204" pitchFamily="18" charset="0"/>
                                  <a:ea typeface="Cambria Math" panose="02040503050406030204" pitchFamily="18" charset="0"/>
                                </a:rPr>
                                <m:t>𝑉</m:t>
                              </m:r>
                            </m:e>
                          </m:acc>
                          <m:r>
                            <a:rPr lang="en-GB" sz="2400" b="0" i="1" smtClean="0">
                              <a:latin typeface="Cambria Math" panose="02040503050406030204" pitchFamily="18" charset="0"/>
                            </a:rPr>
                            <m:t>(</m:t>
                          </m:r>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𝑦</m:t>
                              </m:r>
                            </m:e>
                          </m:acc>
                          <m:r>
                            <a:rPr lang="en-GB" sz="2400" b="0" i="1" smtClean="0">
                              <a:latin typeface="Cambria Math" panose="02040503050406030204" pitchFamily="18" charset="0"/>
                            </a:rPr>
                            <m:t>)</m:t>
                          </m:r>
                        </m:e>
                      </m:rad>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8801</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2</m:t>
                      </m:r>
                      <m:rad>
                        <m:radPr>
                          <m:degHide m:val="on"/>
                          <m:ctrlPr>
                            <a:rPr lang="en-GB" sz="2400" b="0" i="1" smtClean="0">
                              <a:latin typeface="Cambria Math" panose="02040503050406030204" pitchFamily="18" charset="0"/>
                              <a:ea typeface="Cambria Math" panose="02040503050406030204" pitchFamily="18" charset="0"/>
                            </a:rPr>
                          </m:ctrlPr>
                        </m:radPr>
                        <m:deg/>
                        <m:e>
                          <m:r>
                            <a:rPr lang="en-GB" sz="2400" b="0" i="1" smtClean="0">
                              <a:latin typeface="Cambria Math" panose="02040503050406030204" pitchFamily="18" charset="0"/>
                              <a:ea typeface="Cambria Math" panose="02040503050406030204" pitchFamily="18" charset="0"/>
                            </a:rPr>
                            <m:t>653785</m:t>
                          </m:r>
                        </m:e>
                      </m:rad>
                      <m:r>
                        <a:rPr lang="en-GB" sz="2400" b="0" i="1" smtClean="0">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8801</m:t>
                      </m:r>
                      <m:r>
                        <a:rPr lang="en-GB" sz="2400" i="1">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1617</m:t>
                      </m:r>
                    </m:oMath>
                  </m:oMathPara>
                </a14:m>
                <a:endParaRPr lang="en-GB" sz="2400" dirty="0"/>
              </a:p>
              <a:p>
                <a:pPr marL="0" indent="0">
                  <a:buNone/>
                </a:pPr>
                <a:endParaRPr lang="en-GB" sz="2400" dirty="0"/>
              </a:p>
            </p:txBody>
          </p:sp>
        </mc:Choice>
        <mc:Fallback xmlns="">
          <p:sp>
            <p:nvSpPr>
              <p:cNvPr id="3" name="Content Placeholder 2">
                <a:extLst>
                  <a:ext uri="{FF2B5EF4-FFF2-40B4-BE49-F238E27FC236}">
                    <a16:creationId xmlns:a16="http://schemas.microsoft.com/office/drawing/2014/main" id="{ED0645E4-37A9-40EB-92FC-9F2965AB2F3F}"/>
                  </a:ext>
                </a:extLst>
              </p:cNvPr>
              <p:cNvSpPr>
                <a:spLocks noGrp="1" noRot="1" noChangeAspect="1" noMove="1" noResize="1" noEditPoints="1" noAdjustHandles="1" noChangeArrowheads="1" noChangeShapeType="1" noTextEdit="1"/>
              </p:cNvSpPr>
              <p:nvPr>
                <p:ph idx="1"/>
              </p:nvPr>
            </p:nvSpPr>
            <p:spPr>
              <a:xfrm>
                <a:off x="932776" y="579236"/>
                <a:ext cx="10515600" cy="5662538"/>
              </a:xfrm>
              <a:blipFill>
                <a:blip r:embed="rId3"/>
                <a:stretch>
                  <a:fillRect l="-754" t="-1615"/>
                </a:stretch>
              </a:blipFill>
            </p:spPr>
            <p:txBody>
              <a:bodyPr/>
              <a:lstStyle/>
              <a:p>
                <a:r>
                  <a:rPr lang="en-GB">
                    <a:noFill/>
                  </a:rPr>
                  <a:t> </a:t>
                </a:r>
              </a:p>
            </p:txBody>
          </p:sp>
        </mc:Fallback>
      </mc:AlternateContent>
      <p:grpSp>
        <p:nvGrpSpPr>
          <p:cNvPr id="2" name="Group 1">
            <a:extLst>
              <a:ext uri="{FF2B5EF4-FFF2-40B4-BE49-F238E27FC236}">
                <a16:creationId xmlns:a16="http://schemas.microsoft.com/office/drawing/2014/main" id="{D2627F43-21B4-499A-BE7B-BEA07088A232}"/>
              </a:ext>
            </a:extLst>
          </p:cNvPr>
          <p:cNvGrpSpPr/>
          <p:nvPr/>
        </p:nvGrpSpPr>
        <p:grpSpPr>
          <a:xfrm>
            <a:off x="3319669" y="4099432"/>
            <a:ext cx="4100660" cy="1281310"/>
            <a:chOff x="3319669" y="4099432"/>
            <a:chExt cx="4100660" cy="1281310"/>
          </a:xfrm>
        </p:grpSpPr>
        <p:sp>
          <p:nvSpPr>
            <p:cNvPr id="4" name="Oval 3">
              <a:extLst>
                <a:ext uri="{FF2B5EF4-FFF2-40B4-BE49-F238E27FC236}">
                  <a16:creationId xmlns:a16="http://schemas.microsoft.com/office/drawing/2014/main" id="{4EA37F9E-5FA6-4095-81EF-788109B19D94}"/>
                </a:ext>
              </a:extLst>
            </p:cNvPr>
            <p:cNvSpPr/>
            <p:nvPr/>
          </p:nvSpPr>
          <p:spPr>
            <a:xfrm>
              <a:off x="3319669" y="4099432"/>
              <a:ext cx="397566" cy="36323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52B739C-E28C-4F89-86B1-5CF8BDA5D7E4}"/>
                    </a:ext>
                  </a:extLst>
                </p:cNvPr>
                <p:cNvSpPr txBox="1"/>
                <p:nvPr/>
              </p:nvSpPr>
              <p:spPr>
                <a:xfrm>
                  <a:off x="3319669" y="4462670"/>
                  <a:ext cx="4100660" cy="918072"/>
                </a:xfrm>
                <a:prstGeom prst="rect">
                  <a:avLst/>
                </a:prstGeom>
                <a:noFill/>
              </p:spPr>
              <p:txBody>
                <a:bodyPr wrap="square" rtlCol="0">
                  <a:spAutoFit/>
                </a:bodyPr>
                <a:lstStyle/>
                <a:p>
                  <a:r>
                    <a:rPr lang="zh-TW" altLang="en-US" dirty="0">
                      <a:solidFill>
                        <a:srgbClr val="FF0000"/>
                      </a:solidFill>
                    </a:rPr>
                    <a:t>因為母體個數未知，所以由</a:t>
                  </a:r>
                  <a14:m>
                    <m:oMath xmlns:m="http://schemas.openxmlformats.org/officeDocument/2006/math">
                      <m:acc>
                        <m:accPr>
                          <m:chr m:val="̅"/>
                          <m:ctrlPr>
                            <a:rPr lang="en-GB" altLang="zh-TW" i="1">
                              <a:solidFill>
                                <a:srgbClr val="FF0000"/>
                              </a:solidFill>
                              <a:latin typeface="Cambria Math" panose="02040503050406030204" pitchFamily="18" charset="0"/>
                            </a:rPr>
                          </m:ctrlPr>
                        </m:accPr>
                        <m:e>
                          <m:r>
                            <a:rPr lang="en-GB" altLang="zh-TW" b="0" i="1" smtClean="0">
                              <a:solidFill>
                                <a:srgbClr val="FF0000"/>
                              </a:solidFill>
                              <a:latin typeface="Cambria Math" panose="02040503050406030204" pitchFamily="18" charset="0"/>
                            </a:rPr>
                            <m:t>𝑚</m:t>
                          </m:r>
                        </m:e>
                      </m:acc>
                      <m:r>
                        <a:rPr lang="zh-TW" altLang="en-US" i="1">
                          <a:solidFill>
                            <a:srgbClr val="FF0000"/>
                          </a:solidFill>
                          <a:latin typeface="Cambria Math" panose="02040503050406030204" pitchFamily="18" charset="0"/>
                        </a:rPr>
                        <m:t>估計</m:t>
                      </m:r>
                      <m:acc>
                        <m:accPr>
                          <m:chr m:val="̅"/>
                          <m:ctrlPr>
                            <a:rPr lang="en-GB" altLang="zh-TW" i="1">
                              <a:solidFill>
                                <a:srgbClr val="FF0000"/>
                              </a:solidFill>
                              <a:latin typeface="Cambria Math" panose="02040503050406030204" pitchFamily="18" charset="0"/>
                            </a:rPr>
                          </m:ctrlPr>
                        </m:accPr>
                        <m:e>
                          <m:r>
                            <a:rPr lang="en-GB" altLang="zh-TW" i="1">
                              <a:solidFill>
                                <a:srgbClr val="FF0000"/>
                              </a:solidFill>
                              <a:latin typeface="Cambria Math" panose="02040503050406030204" pitchFamily="18" charset="0"/>
                            </a:rPr>
                            <m:t>𝑀</m:t>
                          </m:r>
                        </m:e>
                      </m:acc>
                    </m:oMath>
                  </a14:m>
                  <a:endParaRPr lang="en-GB" dirty="0">
                    <a:solidFill>
                      <a:srgbClr val="FF0000"/>
                    </a:solidFill>
                  </a:endParaRPr>
                </a:p>
                <a:p>
                  <a:pPr/>
                  <a14:m>
                    <m:oMathPara xmlns:m="http://schemas.openxmlformats.org/officeDocument/2006/math">
                      <m:oMathParaPr>
                        <m:jc m:val="left"/>
                      </m:oMathParaPr>
                      <m:oMath xmlns:m="http://schemas.openxmlformats.org/officeDocument/2006/math">
                        <m:acc>
                          <m:accPr>
                            <m:chr m:val="̅"/>
                            <m:ctrlPr>
                              <a:rPr lang="en-GB" altLang="zh-TW" i="1">
                                <a:solidFill>
                                  <a:srgbClr val="FF0000"/>
                                </a:solidFill>
                                <a:latin typeface="Cambria Math" panose="02040503050406030204" pitchFamily="18" charset="0"/>
                              </a:rPr>
                            </m:ctrlPr>
                          </m:accPr>
                          <m:e>
                            <m:r>
                              <a:rPr lang="en-GB" altLang="zh-TW" i="1">
                                <a:solidFill>
                                  <a:srgbClr val="FF0000"/>
                                </a:solidFill>
                                <a:latin typeface="Cambria Math" panose="02040503050406030204" pitchFamily="18" charset="0"/>
                              </a:rPr>
                              <m:t>𝑚</m:t>
                            </m:r>
                          </m:e>
                        </m:acc>
                        <m:r>
                          <a:rPr lang="en-US" altLang="zh-TW" i="1" smtClean="0">
                            <a:solidFill>
                              <a:srgbClr val="FF0000"/>
                            </a:solidFill>
                            <a:latin typeface="Cambria Math" panose="02040503050406030204" pitchFamily="18" charset="0"/>
                          </a:rPr>
                          <m:t>=</m:t>
                        </m:r>
                        <m:f>
                          <m:fPr>
                            <m:ctrlPr>
                              <a:rPr lang="en-US" altLang="zh-TW" i="1" smtClean="0">
                                <a:solidFill>
                                  <a:srgbClr val="FF0000"/>
                                </a:solidFill>
                                <a:latin typeface="Cambria Math" panose="02040503050406030204" pitchFamily="18" charset="0"/>
                              </a:rPr>
                            </m:ctrlPr>
                          </m:fPr>
                          <m:num>
                            <m:nary>
                              <m:naryPr>
                                <m:chr m:val="∑"/>
                                <m:ctrlPr>
                                  <a:rPr lang="en-US" altLang="zh-TW" i="1" smtClean="0">
                                    <a:solidFill>
                                      <a:srgbClr val="FF0000"/>
                                    </a:solidFill>
                                    <a:latin typeface="Cambria Math" panose="02040503050406030204" pitchFamily="18" charset="0"/>
                                  </a:rPr>
                                </m:ctrlPr>
                              </m:naryPr>
                              <m:sub>
                                <m:r>
                                  <m:rPr>
                                    <m:brk m:alnAt="23"/>
                                  </m:rPr>
                                  <a:rPr lang="en-GB" altLang="zh-TW" b="0" i="1" smtClean="0">
                                    <a:solidFill>
                                      <a:srgbClr val="FF0000"/>
                                    </a:solidFill>
                                    <a:latin typeface="Cambria Math" panose="02040503050406030204" pitchFamily="18" charset="0"/>
                                  </a:rPr>
                                  <m:t>𝑖</m:t>
                                </m:r>
                                <m:r>
                                  <a:rPr lang="en-GB" altLang="zh-TW" b="0" i="1" smtClean="0">
                                    <a:solidFill>
                                      <a:srgbClr val="FF0000"/>
                                    </a:solidFill>
                                    <a:latin typeface="Cambria Math" panose="02040503050406030204" pitchFamily="18" charset="0"/>
                                  </a:rPr>
                                  <m:t>=</m:t>
                                </m:r>
                                <m:r>
                                  <a:rPr lang="en-GB" altLang="zh-TW" b="0" i="1" smtClean="0">
                                    <a:solidFill>
                                      <a:srgbClr val="FF0000"/>
                                    </a:solidFill>
                                    <a:latin typeface="Cambria Math" panose="02040503050406030204" pitchFamily="18" charset="0"/>
                                  </a:rPr>
                                  <m:t>1</m:t>
                                </m:r>
                              </m:sub>
                              <m:sup>
                                <m:r>
                                  <a:rPr lang="en-GB" altLang="zh-TW" b="0" i="1" smtClean="0">
                                    <a:solidFill>
                                      <a:srgbClr val="FF0000"/>
                                    </a:solidFill>
                                    <a:latin typeface="Cambria Math" panose="02040503050406030204" pitchFamily="18" charset="0"/>
                                  </a:rPr>
                                  <m:t>𝑛</m:t>
                                </m:r>
                              </m:sup>
                              <m:e>
                                <m:sSub>
                                  <m:sSubPr>
                                    <m:ctrlPr>
                                      <a:rPr lang="en-US" altLang="zh-TW" i="1" smtClean="0">
                                        <a:solidFill>
                                          <a:srgbClr val="FF0000"/>
                                        </a:solidFill>
                                        <a:latin typeface="Cambria Math" panose="02040503050406030204" pitchFamily="18" charset="0"/>
                                      </a:rPr>
                                    </m:ctrlPr>
                                  </m:sSubPr>
                                  <m:e>
                                    <m:r>
                                      <a:rPr lang="en-GB" altLang="zh-TW" b="0" i="1" smtClean="0">
                                        <a:solidFill>
                                          <a:srgbClr val="FF0000"/>
                                        </a:solidFill>
                                        <a:latin typeface="Cambria Math" panose="02040503050406030204" pitchFamily="18" charset="0"/>
                                      </a:rPr>
                                      <m:t>𝑚</m:t>
                                    </m:r>
                                  </m:e>
                                  <m:sub>
                                    <m:r>
                                      <a:rPr lang="en-GB" altLang="zh-TW" b="0" i="1" smtClean="0">
                                        <a:solidFill>
                                          <a:srgbClr val="FF0000"/>
                                        </a:solidFill>
                                        <a:latin typeface="Cambria Math" panose="02040503050406030204" pitchFamily="18" charset="0"/>
                                      </a:rPr>
                                      <m:t>𝑖</m:t>
                                    </m:r>
                                  </m:sub>
                                </m:sSub>
                              </m:e>
                            </m:nary>
                          </m:num>
                          <m:den>
                            <m:r>
                              <a:rPr lang="en-GB" altLang="zh-TW" b="0" i="1" smtClean="0">
                                <a:solidFill>
                                  <a:srgbClr val="FF0000"/>
                                </a:solidFill>
                                <a:latin typeface="Cambria Math" panose="02040503050406030204" pitchFamily="18" charset="0"/>
                              </a:rPr>
                              <m:t>𝑛</m:t>
                            </m:r>
                          </m:den>
                        </m:f>
                        <m:r>
                          <a:rPr lang="en-GB" altLang="zh-TW" b="0" i="1" smtClean="0">
                            <a:solidFill>
                              <a:srgbClr val="FF0000"/>
                            </a:solidFill>
                            <a:latin typeface="Cambria Math" panose="02040503050406030204" pitchFamily="18" charset="0"/>
                          </a:rPr>
                          <m:t>=</m:t>
                        </m:r>
                        <m:f>
                          <m:fPr>
                            <m:ctrlPr>
                              <a:rPr lang="en-GB" altLang="zh-TW" b="0" i="1" smtClean="0">
                                <a:solidFill>
                                  <a:srgbClr val="FF0000"/>
                                </a:solidFill>
                                <a:latin typeface="Cambria Math" panose="02040503050406030204" pitchFamily="18" charset="0"/>
                              </a:rPr>
                            </m:ctrlPr>
                          </m:fPr>
                          <m:num>
                            <m:r>
                              <a:rPr lang="en-GB" altLang="zh-TW" b="0" i="1" smtClean="0">
                                <a:solidFill>
                                  <a:srgbClr val="FF0000"/>
                                </a:solidFill>
                                <a:latin typeface="Cambria Math" panose="02040503050406030204" pitchFamily="18" charset="0"/>
                              </a:rPr>
                              <m:t>151</m:t>
                            </m:r>
                          </m:num>
                          <m:den>
                            <m:r>
                              <a:rPr lang="en-GB" altLang="zh-TW" b="0" i="1" smtClean="0">
                                <a:solidFill>
                                  <a:srgbClr val="FF0000"/>
                                </a:solidFill>
                                <a:latin typeface="Cambria Math" panose="02040503050406030204" pitchFamily="18" charset="0"/>
                              </a:rPr>
                              <m:t>25</m:t>
                            </m:r>
                          </m:den>
                        </m:f>
                        <m:r>
                          <a:rPr lang="en-GB" altLang="zh-TW" b="0" i="1" smtClean="0">
                            <a:solidFill>
                              <a:srgbClr val="FF0000"/>
                            </a:solidFill>
                            <a:latin typeface="Cambria Math" panose="02040503050406030204" pitchFamily="18" charset="0"/>
                          </a:rPr>
                          <m:t>=</m:t>
                        </m:r>
                        <m:r>
                          <a:rPr lang="en-GB" altLang="zh-TW" b="0" i="1" smtClean="0">
                            <a:solidFill>
                              <a:srgbClr val="FF0000"/>
                            </a:solidFill>
                            <a:latin typeface="Cambria Math" panose="02040503050406030204" pitchFamily="18" charset="0"/>
                          </a:rPr>
                          <m:t>6</m:t>
                        </m:r>
                        <m:r>
                          <a:rPr lang="en-GB" altLang="zh-TW" b="0" i="1" smtClean="0">
                            <a:solidFill>
                              <a:srgbClr val="FF0000"/>
                            </a:solidFill>
                            <a:latin typeface="Cambria Math" panose="02040503050406030204" pitchFamily="18" charset="0"/>
                          </a:rPr>
                          <m:t>.</m:t>
                        </m:r>
                        <m:r>
                          <a:rPr lang="en-GB" altLang="zh-TW" b="0" i="1" smtClean="0">
                            <a:solidFill>
                              <a:srgbClr val="FF0000"/>
                            </a:solidFill>
                            <a:latin typeface="Cambria Math" panose="02040503050406030204" pitchFamily="18" charset="0"/>
                          </a:rPr>
                          <m:t>04</m:t>
                        </m:r>
                      </m:oMath>
                    </m:oMathPara>
                  </a14:m>
                  <a:endParaRPr lang="en-GB" dirty="0">
                    <a:solidFill>
                      <a:srgbClr val="FF0000"/>
                    </a:solidFill>
                  </a:endParaRPr>
                </a:p>
              </p:txBody>
            </p:sp>
          </mc:Choice>
          <mc:Fallback xmlns="">
            <p:sp>
              <p:nvSpPr>
                <p:cNvPr id="5" name="TextBox 4">
                  <a:extLst>
                    <a:ext uri="{FF2B5EF4-FFF2-40B4-BE49-F238E27FC236}">
                      <a16:creationId xmlns:a16="http://schemas.microsoft.com/office/drawing/2014/main" id="{552B739C-E28C-4F89-86B1-5CF8BDA5D7E4}"/>
                    </a:ext>
                  </a:extLst>
                </p:cNvPr>
                <p:cNvSpPr txBox="1">
                  <a:spLocks noRot="1" noChangeAspect="1" noMove="1" noResize="1" noEditPoints="1" noAdjustHandles="1" noChangeArrowheads="1" noChangeShapeType="1" noTextEdit="1"/>
                </p:cNvSpPr>
                <p:nvPr/>
              </p:nvSpPr>
              <p:spPr>
                <a:xfrm>
                  <a:off x="3319669" y="4462670"/>
                  <a:ext cx="4100660" cy="918072"/>
                </a:xfrm>
                <a:prstGeom prst="rect">
                  <a:avLst/>
                </a:prstGeom>
                <a:blipFill>
                  <a:blip r:embed="rId4"/>
                  <a:stretch>
                    <a:fillRect l="-1339" t="-3311" r="-595"/>
                  </a:stretch>
                </a:blipFill>
              </p:spPr>
              <p:txBody>
                <a:bodyPr/>
                <a:lstStyle/>
                <a:p>
                  <a:r>
                    <a:rPr lang="en-GB">
                      <a:noFill/>
                    </a:rPr>
                    <a:t> </a:t>
                  </a:r>
                </a:p>
              </p:txBody>
            </p:sp>
          </mc:Fallback>
        </mc:AlternateContent>
      </p:grpSp>
      <p:sp>
        <p:nvSpPr>
          <p:cNvPr id="7" name="TextBox 6">
            <a:extLst>
              <a:ext uri="{FF2B5EF4-FFF2-40B4-BE49-F238E27FC236}">
                <a16:creationId xmlns:a16="http://schemas.microsoft.com/office/drawing/2014/main" id="{8EB52FF1-FED1-4572-BF36-2395FEED9376}"/>
              </a:ext>
            </a:extLst>
          </p:cNvPr>
          <p:cNvSpPr txBox="1"/>
          <p:nvPr/>
        </p:nvSpPr>
        <p:spPr>
          <a:xfrm>
            <a:off x="7519722" y="5826275"/>
            <a:ext cx="4513636" cy="830997"/>
          </a:xfrm>
          <a:prstGeom prst="rect">
            <a:avLst/>
          </a:prstGeom>
          <a:noFill/>
        </p:spPr>
        <p:txBody>
          <a:bodyPr wrap="square" rtlCol="0">
            <a:spAutoFit/>
          </a:bodyPr>
          <a:lstStyle/>
          <a:p>
            <a:r>
              <a:rPr lang="zh-TW" altLang="en-US" sz="2400" dirty="0"/>
              <a:t>估計誤差相當大，以抽取更多集群或是增加樣本大小的方式改善</a:t>
            </a:r>
            <a:endParaRPr lang="en-GB" sz="2400" dirty="0"/>
          </a:p>
        </p:txBody>
      </p:sp>
    </p:spTree>
    <p:extLst>
      <p:ext uri="{BB962C8B-B14F-4D97-AF65-F5344CB8AC3E}">
        <p14:creationId xmlns:p14="http://schemas.microsoft.com/office/powerpoint/2010/main" val="91818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F6B3-D493-4104-B5F1-4BE0EC079F9B}"/>
              </a:ext>
            </a:extLst>
          </p:cNvPr>
          <p:cNvSpPr>
            <a:spLocks noGrp="1"/>
          </p:cNvSpPr>
          <p:nvPr>
            <p:ph type="title"/>
          </p:nvPr>
        </p:nvSpPr>
        <p:spPr/>
        <p:txBody>
          <a:bodyPr/>
          <a:lstStyle/>
          <a:p>
            <a:r>
              <a:rPr lang="zh-TW" altLang="en-US" dirty="0"/>
              <a:t>估計母體總數</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BD8F08-F68E-4BFF-BFE0-820C1EDF5176}"/>
                  </a:ext>
                </a:extLst>
              </p:cNvPr>
              <p:cNvSpPr>
                <a:spLocks noGrp="1"/>
              </p:cNvSpPr>
              <p:nvPr>
                <p:ph idx="1"/>
              </p:nvPr>
            </p:nvSpPr>
            <p:spPr/>
            <p:txBody>
              <a:bodyPr>
                <a:normAutofit/>
              </a:bodyPr>
              <a:lstStyle/>
              <a:p>
                <a:pPr>
                  <a:buFont typeface="Wingdings" panose="05000000000000000000" pitchFamily="2" charset="2"/>
                  <a:buChar char="§"/>
                </a:pPr>
                <a:r>
                  <a:rPr lang="zh-TW" altLang="en-US" dirty="0"/>
                  <a:t>母群體總數</a:t>
                </a:r>
                <a14:m>
                  <m:oMath xmlns:m="http://schemas.openxmlformats.org/officeDocument/2006/math">
                    <m:r>
                      <a:rPr lang="zh-TW" altLang="en-US" i="1" smtClean="0">
                        <a:latin typeface="Cambria Math" panose="02040503050406030204" pitchFamily="18" charset="0"/>
                      </a:rPr>
                      <m:t>𝜏</m:t>
                    </m:r>
                  </m:oMath>
                </a14:m>
                <a:r>
                  <a:rPr lang="zh-TW" altLang="en-US" dirty="0"/>
                  <a:t>現在變成</a:t>
                </a:r>
                <a14:m>
                  <m:oMath xmlns:m="http://schemas.openxmlformats.org/officeDocument/2006/math">
                    <m:r>
                      <m:rPr>
                        <m:sty m:val="p"/>
                      </m:rPr>
                      <a:rPr lang="en-US" altLang="zh-TW" i="1" dirty="0">
                        <a:latin typeface="Cambria Math" panose="02040503050406030204" pitchFamily="18" charset="0"/>
                      </a:rPr>
                      <m:t>M</m:t>
                    </m:r>
                    <m:r>
                      <a:rPr lang="zh-TW" altLang="en-US" i="1" dirty="0" smtClean="0">
                        <a:latin typeface="Cambria Math" panose="02040503050406030204" pitchFamily="18" charset="0"/>
                      </a:rPr>
                      <m:t>𝜇</m:t>
                    </m:r>
                  </m:oMath>
                </a14:m>
                <a:r>
                  <a:rPr lang="zh-TW" altLang="en-US" dirty="0"/>
                  <a:t>，因為</a:t>
                </a:r>
                <a14:m>
                  <m:oMath xmlns:m="http://schemas.openxmlformats.org/officeDocument/2006/math">
                    <m:r>
                      <m:rPr>
                        <m:sty m:val="p"/>
                      </m:rPr>
                      <a:rPr lang="en-US" altLang="zh-TW" i="1" dirty="0">
                        <a:latin typeface="Cambria Math" panose="02040503050406030204" pitchFamily="18" charset="0"/>
                      </a:rPr>
                      <m:t>M</m:t>
                    </m:r>
                  </m:oMath>
                </a14:m>
                <a:r>
                  <a:rPr lang="zh-TW" altLang="en-US" dirty="0"/>
                  <a:t>表示在母群體元素的總數，如同簡單隨機抽樣，</a:t>
                </a:r>
                <a14:m>
                  <m:oMath xmlns:m="http://schemas.openxmlformats.org/officeDocument/2006/math">
                    <m:r>
                      <m:rPr>
                        <m:sty m:val="p"/>
                      </m:rPr>
                      <a:rPr lang="en-US" altLang="zh-TW" i="1" dirty="0" smtClean="0">
                        <a:latin typeface="Cambria Math" panose="02040503050406030204" pitchFamily="18" charset="0"/>
                      </a:rPr>
                      <m:t>M</m:t>
                    </m:r>
                    <m:acc>
                      <m:accPr>
                        <m:chr m:val="̅"/>
                        <m:ctrlPr>
                          <a:rPr lang="en-GB" i="1">
                            <a:latin typeface="Cambria Math" panose="02040503050406030204" pitchFamily="18" charset="0"/>
                          </a:rPr>
                        </m:ctrlPr>
                      </m:accPr>
                      <m:e>
                        <m:r>
                          <a:rPr lang="en-GB" i="1">
                            <a:latin typeface="Cambria Math" panose="02040503050406030204" pitchFamily="18" charset="0"/>
                          </a:rPr>
                          <m:t>𝑦</m:t>
                        </m:r>
                      </m:e>
                    </m:acc>
                  </m:oMath>
                </a14:m>
                <a:r>
                  <a:rPr lang="zh-TW" altLang="en-US" dirty="0"/>
                  <a:t>提供</a:t>
                </a:r>
                <a14:m>
                  <m:oMath xmlns:m="http://schemas.openxmlformats.org/officeDocument/2006/math">
                    <m:r>
                      <a:rPr lang="zh-TW" altLang="en-US" i="1">
                        <a:latin typeface="Cambria Math" panose="02040503050406030204" pitchFamily="18" charset="0"/>
                      </a:rPr>
                      <m:t>𝜏</m:t>
                    </m:r>
                  </m:oMath>
                </a14:m>
                <a:r>
                  <a:rPr lang="zh-TW" altLang="en-US" dirty="0"/>
                  <a:t>的估計值。</a:t>
                </a:r>
                <a:endParaRPr lang="en-GB" altLang="zh-TW" dirty="0"/>
              </a:p>
              <a:p>
                <a:pPr>
                  <a:buFont typeface="Wingdings" panose="05000000000000000000" pitchFamily="2" charset="2"/>
                  <a:buChar char="§"/>
                </a:pPr>
                <a:r>
                  <a:rPr lang="zh-TW" altLang="en-US" dirty="0"/>
                  <a:t>估計母體總數</a:t>
                </a:r>
                <a14:m>
                  <m:oMath xmlns:m="http://schemas.openxmlformats.org/officeDocument/2006/math">
                    <m:r>
                      <a:rPr lang="zh-TW" altLang="en-US" i="1" smtClean="0">
                        <a:latin typeface="Cambria Math" panose="02040503050406030204" pitchFamily="18" charset="0"/>
                      </a:rPr>
                      <m:t>𝜏</m:t>
                    </m:r>
                  </m:oMath>
                </a14:m>
                <a:endParaRPr lang="en-GB" altLang="zh-TW"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m:rPr>
                          <m:sty m:val="p"/>
                        </m:rPr>
                        <a:rPr lang="en-US" altLang="zh-TW" i="1" dirty="0">
                          <a:latin typeface="Cambria Math" panose="02040503050406030204" pitchFamily="18" charset="0"/>
                        </a:rPr>
                        <m:t>M</m:t>
                      </m:r>
                      <m:acc>
                        <m:accPr>
                          <m:chr m:val="̅"/>
                          <m:ctrlPr>
                            <a:rPr lang="zh-TW" altLang="en-US" i="1">
                              <a:latin typeface="Cambria Math" panose="02040503050406030204" pitchFamily="18" charset="0"/>
                            </a:rPr>
                          </m:ctrlPr>
                        </m:accPr>
                        <m:e>
                          <m:r>
                            <a:rPr lang="en-GB" altLang="zh-TW" i="1">
                              <a:latin typeface="Cambria Math" panose="02040503050406030204" pitchFamily="18" charset="0"/>
                            </a:rPr>
                            <m:t>𝑦</m:t>
                          </m:r>
                        </m:e>
                      </m:acc>
                      <m:r>
                        <a:rPr lang="en-GB" altLang="zh-TW" i="1" smtClean="0">
                          <a:latin typeface="Cambria Math" panose="02040503050406030204" pitchFamily="18" charset="0"/>
                        </a:rPr>
                        <m:t>=</m:t>
                      </m:r>
                      <m:r>
                        <m:rPr>
                          <m:sty m:val="p"/>
                        </m:rPr>
                        <a:rPr lang="en-US" altLang="zh-TW" i="1" smtClean="0">
                          <a:latin typeface="Cambria Math" panose="02040503050406030204" pitchFamily="18" charset="0"/>
                        </a:rPr>
                        <m:t>M</m:t>
                      </m:r>
                      <m:f>
                        <m:fPr>
                          <m:ctrlPr>
                            <a:rPr lang="en-GB" altLang="zh-TW" i="1" smtClean="0">
                              <a:latin typeface="Cambria Math" panose="02040503050406030204" pitchFamily="18" charset="0"/>
                            </a:rPr>
                          </m:ctrlPr>
                        </m:fPr>
                        <m:num>
                          <m:nary>
                            <m:naryPr>
                              <m:chr m:val="∑"/>
                              <m:ctrlPr>
                                <a:rPr lang="en-GB" altLang="zh-TW" i="1">
                                  <a:latin typeface="Cambria Math" panose="02040503050406030204" pitchFamily="18" charset="0"/>
                                </a:rPr>
                              </m:ctrlPr>
                            </m:naryPr>
                            <m:sub>
                              <m:r>
                                <m:rPr>
                                  <m:brk m:alnAt="23"/>
                                </m:rPr>
                                <a:rPr lang="en-GB" altLang="zh-TW" i="1">
                                  <a:latin typeface="Cambria Math" panose="02040503050406030204" pitchFamily="18" charset="0"/>
                                </a:rPr>
                                <m:t>𝑖</m:t>
                              </m:r>
                              <m:r>
                                <a:rPr lang="en-GB" altLang="zh-TW" i="1">
                                  <a:latin typeface="Cambria Math" panose="02040503050406030204" pitchFamily="18" charset="0"/>
                                </a:rPr>
                                <m:t>=1</m:t>
                              </m:r>
                            </m:sub>
                            <m:sup>
                              <m:r>
                                <a:rPr lang="en-GB" altLang="zh-TW" i="1">
                                  <a:latin typeface="Cambria Math" panose="02040503050406030204" pitchFamily="18" charset="0"/>
                                </a:rPr>
                                <m:t>𝑛</m:t>
                              </m:r>
                            </m:sup>
                            <m:e>
                              <m:sSub>
                                <m:sSubPr>
                                  <m:ctrlPr>
                                    <a:rPr lang="en-GB" altLang="zh-TW" i="1">
                                      <a:latin typeface="Cambria Math" panose="02040503050406030204" pitchFamily="18" charset="0"/>
                                    </a:rPr>
                                  </m:ctrlPr>
                                </m:sSubPr>
                                <m:e>
                                  <m:r>
                                    <a:rPr lang="en-GB" altLang="zh-TW" i="1">
                                      <a:latin typeface="Cambria Math" panose="02040503050406030204" pitchFamily="18" charset="0"/>
                                    </a:rPr>
                                    <m:t>𝑦</m:t>
                                  </m:r>
                                </m:e>
                                <m:sub>
                                  <m:r>
                                    <a:rPr lang="en-GB" altLang="zh-TW" i="1">
                                      <a:latin typeface="Cambria Math" panose="02040503050406030204" pitchFamily="18" charset="0"/>
                                    </a:rPr>
                                    <m:t>𝑖</m:t>
                                  </m:r>
                                </m:sub>
                              </m:sSub>
                            </m:e>
                          </m:nary>
                        </m:num>
                        <m:den>
                          <m:nary>
                            <m:naryPr>
                              <m:chr m:val="∑"/>
                              <m:ctrlPr>
                                <a:rPr lang="en-GB" altLang="zh-TW" i="1">
                                  <a:latin typeface="Cambria Math" panose="02040503050406030204" pitchFamily="18" charset="0"/>
                                </a:rPr>
                              </m:ctrlPr>
                            </m:naryPr>
                            <m:sub>
                              <m:r>
                                <m:rPr>
                                  <m:brk m:alnAt="23"/>
                                </m:rPr>
                                <a:rPr lang="en-GB" altLang="zh-TW" i="1">
                                  <a:latin typeface="Cambria Math" panose="02040503050406030204" pitchFamily="18" charset="0"/>
                                </a:rPr>
                                <m:t>𝑖</m:t>
                              </m:r>
                              <m:r>
                                <a:rPr lang="en-GB" altLang="zh-TW" i="1">
                                  <a:latin typeface="Cambria Math" panose="02040503050406030204" pitchFamily="18" charset="0"/>
                                </a:rPr>
                                <m:t>=1</m:t>
                              </m:r>
                            </m:sub>
                            <m:sup>
                              <m:r>
                                <a:rPr lang="en-GB" altLang="zh-TW" i="1">
                                  <a:latin typeface="Cambria Math" panose="02040503050406030204" pitchFamily="18" charset="0"/>
                                </a:rPr>
                                <m:t>𝑛</m:t>
                              </m:r>
                            </m:sup>
                            <m:e>
                              <m:sSub>
                                <m:sSubPr>
                                  <m:ctrlPr>
                                    <a:rPr lang="en-GB" altLang="zh-TW" i="1">
                                      <a:latin typeface="Cambria Math" panose="02040503050406030204" pitchFamily="18" charset="0"/>
                                    </a:rPr>
                                  </m:ctrlPr>
                                </m:sSubPr>
                                <m:e>
                                  <m:r>
                                    <a:rPr lang="en-GB" altLang="zh-TW" i="1">
                                      <a:latin typeface="Cambria Math" panose="02040503050406030204" pitchFamily="18" charset="0"/>
                                    </a:rPr>
                                    <m:t>𝑚</m:t>
                                  </m:r>
                                </m:e>
                                <m:sub>
                                  <m:r>
                                    <a:rPr lang="en-GB" altLang="zh-TW" i="1">
                                      <a:latin typeface="Cambria Math" panose="02040503050406030204" pitchFamily="18" charset="0"/>
                                    </a:rPr>
                                    <m:t>𝑖</m:t>
                                  </m:r>
                                </m:sub>
                              </m:sSub>
                            </m:e>
                          </m:nary>
                        </m:den>
                      </m:f>
                    </m:oMath>
                  </m:oMathPara>
                </a14:m>
                <a:endParaRPr lang="en-GB" altLang="zh-TW" dirty="0"/>
              </a:p>
              <a:p>
                <a:pPr>
                  <a:buFont typeface="Wingdings" panose="05000000000000000000" pitchFamily="2" charset="2"/>
                  <a:buChar char="§"/>
                </a:pPr>
                <a:r>
                  <a:rPr lang="zh-TW" altLang="en-US" dirty="0"/>
                  <a:t>估計</a:t>
                </a:r>
                <a14:m>
                  <m:oMath xmlns:m="http://schemas.openxmlformats.org/officeDocument/2006/math">
                    <m:r>
                      <m:rPr>
                        <m:sty m:val="p"/>
                      </m:rPr>
                      <a:rPr lang="en-US" altLang="zh-TW" i="1" dirty="0">
                        <a:latin typeface="Cambria Math" panose="02040503050406030204" pitchFamily="18" charset="0"/>
                      </a:rPr>
                      <m:t>M</m:t>
                    </m:r>
                    <m:acc>
                      <m:accPr>
                        <m:chr m:val="̅"/>
                        <m:ctrlPr>
                          <a:rPr lang="zh-TW" altLang="en-US" i="1">
                            <a:latin typeface="Cambria Math" panose="02040503050406030204" pitchFamily="18" charset="0"/>
                          </a:rPr>
                        </m:ctrlPr>
                      </m:accPr>
                      <m:e>
                        <m:r>
                          <a:rPr lang="en-GB" altLang="zh-TW" i="1">
                            <a:latin typeface="Cambria Math" panose="02040503050406030204" pitchFamily="18" charset="0"/>
                          </a:rPr>
                          <m:t>𝑦</m:t>
                        </m:r>
                      </m:e>
                    </m:acc>
                  </m:oMath>
                </a14:m>
                <a:r>
                  <a:rPr lang="zh-TW" altLang="en-US" dirty="0"/>
                  <a:t>的變異數</a:t>
                </a:r>
                <a:endParaRPr lang="en-GB" altLang="zh-TW" dirty="0"/>
              </a:p>
              <a:p>
                <a:pPr marL="0" indent="0">
                  <a:buNone/>
                </a:pPr>
                <a14:m>
                  <m:oMathPara xmlns:m="http://schemas.openxmlformats.org/officeDocument/2006/math">
                    <m:oMathParaPr>
                      <m:jc m:val="left"/>
                    </m:oMathParaPr>
                    <m:oMath xmlns:m="http://schemas.openxmlformats.org/officeDocument/2006/math">
                      <m:acc>
                        <m:accPr>
                          <m:chr m:val="̂"/>
                          <m:ctrlPr>
                            <a:rPr lang="zh-TW" altLang="en-US" i="1">
                              <a:latin typeface="Cambria Math" panose="02040503050406030204" pitchFamily="18" charset="0"/>
                            </a:rPr>
                          </m:ctrlPr>
                        </m:accPr>
                        <m:e>
                          <m:r>
                            <m:rPr>
                              <m:sty m:val="p"/>
                            </m:rPr>
                            <a:rPr lang="en-US" altLang="zh-TW" i="1">
                              <a:latin typeface="Cambria Math" panose="02040503050406030204" pitchFamily="18" charset="0"/>
                            </a:rPr>
                            <m:t>V</m:t>
                          </m:r>
                        </m:e>
                      </m:acc>
                      <m:d>
                        <m:dPr>
                          <m:ctrlPr>
                            <a:rPr lang="en-US" altLang="zh-TW" i="1">
                              <a:latin typeface="Cambria Math" panose="02040503050406030204" pitchFamily="18" charset="0"/>
                            </a:rPr>
                          </m:ctrlPr>
                        </m:dPr>
                        <m:e>
                          <m:r>
                            <m:rPr>
                              <m:sty m:val="p"/>
                            </m:rPr>
                            <a:rPr lang="en-US" altLang="zh-TW" i="1" smtClean="0">
                              <a:latin typeface="Cambria Math" panose="02040503050406030204" pitchFamily="18" charset="0"/>
                            </a:rPr>
                            <m:t>M</m:t>
                          </m:r>
                          <m:acc>
                            <m:accPr>
                              <m:chr m:val="̅"/>
                              <m:ctrlPr>
                                <a:rPr lang="en-US" altLang="zh-TW" i="1">
                                  <a:latin typeface="Cambria Math" panose="02040503050406030204" pitchFamily="18" charset="0"/>
                                </a:rPr>
                              </m:ctrlPr>
                            </m:accPr>
                            <m:e>
                              <m:r>
                                <a:rPr lang="en-GB" altLang="zh-TW" i="1">
                                  <a:latin typeface="Cambria Math" panose="02040503050406030204" pitchFamily="18" charset="0"/>
                                </a:rPr>
                                <m:t>𝑦</m:t>
                              </m:r>
                            </m:e>
                          </m:acc>
                        </m:e>
                      </m:d>
                      <m:r>
                        <a:rPr lang="en-US" altLang="zh-TW" i="1" smtClean="0">
                          <a:latin typeface="Cambria Math" panose="02040503050406030204" pitchFamily="18" charset="0"/>
                        </a:rPr>
                        <m:t>=</m:t>
                      </m:r>
                      <m:sSup>
                        <m:sSupPr>
                          <m:ctrlPr>
                            <a:rPr lang="en-US" altLang="zh-TW" i="1" smtClean="0">
                              <a:latin typeface="Cambria Math" panose="02040503050406030204" pitchFamily="18" charset="0"/>
                            </a:rPr>
                          </m:ctrlPr>
                        </m:sSupPr>
                        <m:e>
                          <m:r>
                            <m:rPr>
                              <m:sty m:val="p"/>
                            </m:rPr>
                            <a:rPr lang="en-US" altLang="zh-TW" i="1">
                              <a:latin typeface="Cambria Math" panose="02040503050406030204" pitchFamily="18" charset="0"/>
                            </a:rPr>
                            <m:t>M</m:t>
                          </m:r>
                        </m:e>
                        <m:sup>
                          <m:r>
                            <a:rPr lang="en-GB" altLang="zh-TW" b="0" i="1" smtClean="0">
                              <a:latin typeface="Cambria Math" panose="02040503050406030204" pitchFamily="18" charset="0"/>
                            </a:rPr>
                            <m:t>2</m:t>
                          </m:r>
                        </m:sup>
                      </m:sSup>
                      <m:acc>
                        <m:accPr>
                          <m:chr m:val="̂"/>
                          <m:ctrlPr>
                            <a:rPr lang="zh-TW" altLang="en-US" i="1">
                              <a:latin typeface="Cambria Math" panose="02040503050406030204" pitchFamily="18" charset="0"/>
                            </a:rPr>
                          </m:ctrlPr>
                        </m:accPr>
                        <m:e>
                          <m:r>
                            <m:rPr>
                              <m:sty m:val="p"/>
                            </m:rPr>
                            <a:rPr lang="en-US" altLang="zh-TW" i="1">
                              <a:latin typeface="Cambria Math" panose="02040503050406030204" pitchFamily="18" charset="0"/>
                            </a:rPr>
                            <m:t>V</m:t>
                          </m:r>
                        </m:e>
                      </m:acc>
                      <m:d>
                        <m:dPr>
                          <m:ctrlPr>
                            <a:rPr lang="en-US" altLang="zh-TW" i="1">
                              <a:latin typeface="Cambria Math" panose="02040503050406030204" pitchFamily="18" charset="0"/>
                            </a:rPr>
                          </m:ctrlPr>
                        </m:dPr>
                        <m:e>
                          <m:acc>
                            <m:accPr>
                              <m:chr m:val="̅"/>
                              <m:ctrlPr>
                                <a:rPr lang="en-US" altLang="zh-TW" i="1">
                                  <a:latin typeface="Cambria Math" panose="02040503050406030204" pitchFamily="18" charset="0"/>
                                </a:rPr>
                              </m:ctrlPr>
                            </m:accPr>
                            <m:e>
                              <m:r>
                                <a:rPr lang="en-GB" altLang="zh-TW" i="1">
                                  <a:latin typeface="Cambria Math" panose="02040503050406030204" pitchFamily="18" charset="0"/>
                                </a:rPr>
                                <m:t>𝑦</m:t>
                              </m:r>
                            </m:e>
                          </m:acc>
                        </m:e>
                      </m:d>
                      <m:r>
                        <a:rPr lang="en-GB" altLang="zh-TW">
                          <a:latin typeface="Cambria Math" panose="02040503050406030204" pitchFamily="18" charset="0"/>
                        </a:rPr>
                        <m:t>=</m:t>
                      </m:r>
                      <m:sSup>
                        <m:sSupPr>
                          <m:ctrlPr>
                            <a:rPr lang="en-US" altLang="zh-TW" i="1">
                              <a:latin typeface="Cambria Math" panose="02040503050406030204" pitchFamily="18" charset="0"/>
                            </a:rPr>
                          </m:ctrlPr>
                        </m:sSupPr>
                        <m:e>
                          <m:r>
                            <m:rPr>
                              <m:sty m:val="p"/>
                            </m:rPr>
                            <a:rPr lang="en-US" altLang="zh-TW" i="1">
                              <a:latin typeface="Cambria Math" panose="02040503050406030204" pitchFamily="18" charset="0"/>
                            </a:rPr>
                            <m:t>M</m:t>
                          </m:r>
                        </m:e>
                        <m:sup>
                          <m:r>
                            <a:rPr lang="en-GB" altLang="zh-TW" i="1">
                              <a:latin typeface="Cambria Math" panose="02040503050406030204" pitchFamily="18" charset="0"/>
                            </a:rPr>
                            <m:t>2</m:t>
                          </m:r>
                        </m:sup>
                      </m:sSup>
                      <m:d>
                        <m:dPr>
                          <m:ctrlPr>
                            <a:rPr lang="en-GB" altLang="zh-TW" i="1">
                              <a:latin typeface="Cambria Math" panose="02040503050406030204" pitchFamily="18" charset="0"/>
                            </a:rPr>
                          </m:ctrlPr>
                        </m:dPr>
                        <m:e>
                          <m:r>
                            <a:rPr lang="en-GB" altLang="zh-TW">
                              <a:latin typeface="Cambria Math" panose="02040503050406030204" pitchFamily="18" charset="0"/>
                            </a:rPr>
                            <m:t>1−</m:t>
                          </m:r>
                          <m:f>
                            <m:fPr>
                              <m:ctrlPr>
                                <a:rPr lang="en-GB" altLang="zh-TW" i="1">
                                  <a:latin typeface="Cambria Math" panose="02040503050406030204" pitchFamily="18" charset="0"/>
                                </a:rPr>
                              </m:ctrlPr>
                            </m:fPr>
                            <m:num>
                              <m:r>
                                <a:rPr lang="en-GB" altLang="zh-TW" i="1">
                                  <a:latin typeface="Cambria Math" panose="02040503050406030204" pitchFamily="18" charset="0"/>
                                </a:rPr>
                                <m:t>𝑛</m:t>
                              </m:r>
                            </m:num>
                            <m:den>
                              <m:r>
                                <a:rPr lang="en-GB" altLang="zh-TW" i="1">
                                  <a:latin typeface="Cambria Math" panose="02040503050406030204" pitchFamily="18" charset="0"/>
                                </a:rPr>
                                <m:t>𝑁</m:t>
                              </m:r>
                            </m:den>
                          </m:f>
                        </m:e>
                      </m:d>
                      <m:f>
                        <m:fPr>
                          <m:ctrlPr>
                            <a:rPr lang="en-GB" altLang="zh-TW" i="1">
                              <a:latin typeface="Cambria Math" panose="02040503050406030204" pitchFamily="18" charset="0"/>
                            </a:rPr>
                          </m:ctrlPr>
                        </m:fPr>
                        <m:num>
                          <m:sSubSup>
                            <m:sSubSupPr>
                              <m:ctrlPr>
                                <a:rPr lang="en-GB" altLang="zh-TW" i="1">
                                  <a:latin typeface="Cambria Math" panose="02040503050406030204" pitchFamily="18" charset="0"/>
                                </a:rPr>
                              </m:ctrlPr>
                            </m:sSubSupPr>
                            <m:e>
                              <m:r>
                                <a:rPr lang="en-GB" altLang="zh-TW" i="1">
                                  <a:latin typeface="Cambria Math" panose="02040503050406030204" pitchFamily="18" charset="0"/>
                                </a:rPr>
                                <m:t>𝑠</m:t>
                              </m:r>
                            </m:e>
                            <m:sub>
                              <m:r>
                                <a:rPr lang="en-GB" altLang="zh-TW" i="1">
                                  <a:latin typeface="Cambria Math" panose="02040503050406030204" pitchFamily="18" charset="0"/>
                                </a:rPr>
                                <m:t>𝑟</m:t>
                              </m:r>
                            </m:sub>
                            <m:sup>
                              <m:r>
                                <a:rPr lang="en-GB" altLang="zh-TW" i="1">
                                  <a:latin typeface="Cambria Math" panose="02040503050406030204" pitchFamily="18" charset="0"/>
                                </a:rPr>
                                <m:t>2</m:t>
                              </m:r>
                            </m:sup>
                          </m:sSubSup>
                        </m:num>
                        <m:den>
                          <m:r>
                            <a:rPr lang="en-GB" altLang="zh-TW" i="1">
                              <a:latin typeface="Cambria Math" panose="02040503050406030204" pitchFamily="18" charset="0"/>
                            </a:rPr>
                            <m:t>𝑛</m:t>
                          </m:r>
                          <m:sSup>
                            <m:sSupPr>
                              <m:ctrlPr>
                                <a:rPr lang="en-GB" altLang="zh-TW" i="1">
                                  <a:latin typeface="Cambria Math" panose="02040503050406030204" pitchFamily="18" charset="0"/>
                                </a:rPr>
                              </m:ctrlPr>
                            </m:sSupPr>
                            <m:e>
                              <m:acc>
                                <m:accPr>
                                  <m:chr m:val="̅"/>
                                  <m:ctrlPr>
                                    <a:rPr lang="en-GB" altLang="zh-TW" i="1">
                                      <a:latin typeface="Cambria Math" panose="02040503050406030204" pitchFamily="18" charset="0"/>
                                    </a:rPr>
                                  </m:ctrlPr>
                                </m:accPr>
                                <m:e>
                                  <m:r>
                                    <a:rPr lang="en-GB" altLang="zh-TW" i="1">
                                      <a:latin typeface="Cambria Math" panose="02040503050406030204" pitchFamily="18" charset="0"/>
                                    </a:rPr>
                                    <m:t>𝑀</m:t>
                                  </m:r>
                                </m:e>
                              </m:acc>
                            </m:e>
                            <m:sup>
                              <m:r>
                                <a:rPr lang="en-GB" altLang="zh-TW" i="1">
                                  <a:latin typeface="Cambria Math" panose="02040503050406030204" pitchFamily="18" charset="0"/>
                                </a:rPr>
                                <m:t>2</m:t>
                              </m:r>
                            </m:sup>
                          </m:sSup>
                        </m:den>
                      </m:f>
                      <m:r>
                        <a:rPr lang="en-US" altLang="zh-TW" i="1">
                          <a:latin typeface="Cambria Math" panose="02040503050406030204" pitchFamily="18" charset="0"/>
                        </a:rPr>
                        <m:t>=</m:t>
                      </m:r>
                      <m:sSup>
                        <m:sSupPr>
                          <m:ctrlPr>
                            <a:rPr lang="en-GB" altLang="zh-TW" i="1" smtClean="0">
                              <a:latin typeface="Cambria Math" panose="02040503050406030204" pitchFamily="18" charset="0"/>
                            </a:rPr>
                          </m:ctrlPr>
                        </m:sSupPr>
                        <m:e>
                          <m:r>
                            <a:rPr lang="en-GB" altLang="zh-TW" b="0" i="1" smtClean="0">
                              <a:latin typeface="Cambria Math" panose="02040503050406030204" pitchFamily="18" charset="0"/>
                            </a:rPr>
                            <m:t>𝑁</m:t>
                          </m:r>
                        </m:e>
                        <m:sup>
                          <m:r>
                            <a:rPr lang="en-GB" altLang="zh-TW" b="0" i="1" smtClean="0">
                              <a:latin typeface="Cambria Math" panose="02040503050406030204" pitchFamily="18" charset="0"/>
                            </a:rPr>
                            <m:t>2</m:t>
                          </m:r>
                        </m:sup>
                      </m:sSup>
                      <m:r>
                        <a:rPr lang="en-GB" altLang="zh-TW">
                          <a:latin typeface="Cambria Math" panose="02040503050406030204" pitchFamily="18" charset="0"/>
                        </a:rPr>
                        <m:t>(1−</m:t>
                      </m:r>
                      <m:f>
                        <m:fPr>
                          <m:ctrlPr>
                            <a:rPr lang="en-GB" altLang="zh-TW" i="1">
                              <a:latin typeface="Cambria Math" panose="02040503050406030204" pitchFamily="18" charset="0"/>
                            </a:rPr>
                          </m:ctrlPr>
                        </m:fPr>
                        <m:num>
                          <m:r>
                            <a:rPr lang="en-GB" altLang="zh-TW" i="1">
                              <a:latin typeface="Cambria Math" panose="02040503050406030204" pitchFamily="18" charset="0"/>
                            </a:rPr>
                            <m:t>𝑛</m:t>
                          </m:r>
                        </m:num>
                        <m:den>
                          <m:r>
                            <a:rPr lang="en-GB" altLang="zh-TW" i="1">
                              <a:latin typeface="Cambria Math" panose="02040503050406030204" pitchFamily="18" charset="0"/>
                            </a:rPr>
                            <m:t>𝑁</m:t>
                          </m:r>
                        </m:den>
                      </m:f>
                      <m:r>
                        <a:rPr lang="en-GB" altLang="zh-TW">
                          <a:latin typeface="Cambria Math" panose="02040503050406030204" pitchFamily="18" charset="0"/>
                        </a:rPr>
                        <m:t>)</m:t>
                      </m:r>
                      <m:f>
                        <m:fPr>
                          <m:ctrlPr>
                            <a:rPr lang="en-GB" altLang="zh-TW" i="1">
                              <a:latin typeface="Cambria Math" panose="02040503050406030204" pitchFamily="18" charset="0"/>
                            </a:rPr>
                          </m:ctrlPr>
                        </m:fPr>
                        <m:num>
                          <m:sSubSup>
                            <m:sSubSupPr>
                              <m:ctrlPr>
                                <a:rPr lang="en-GB" altLang="zh-TW" i="1">
                                  <a:latin typeface="Cambria Math" panose="02040503050406030204" pitchFamily="18" charset="0"/>
                                </a:rPr>
                              </m:ctrlPr>
                            </m:sSubSupPr>
                            <m:e>
                              <m:r>
                                <a:rPr lang="en-GB" altLang="zh-TW" i="1">
                                  <a:latin typeface="Cambria Math" panose="02040503050406030204" pitchFamily="18" charset="0"/>
                                </a:rPr>
                                <m:t>𝑠</m:t>
                              </m:r>
                            </m:e>
                            <m:sub>
                              <m:r>
                                <a:rPr lang="en-GB" altLang="zh-TW" i="1">
                                  <a:latin typeface="Cambria Math" panose="02040503050406030204" pitchFamily="18" charset="0"/>
                                </a:rPr>
                                <m:t>𝑟</m:t>
                              </m:r>
                            </m:sub>
                            <m:sup>
                              <m:r>
                                <a:rPr lang="en-GB" altLang="zh-TW" i="1">
                                  <a:latin typeface="Cambria Math" panose="02040503050406030204" pitchFamily="18" charset="0"/>
                                </a:rPr>
                                <m:t>2</m:t>
                              </m:r>
                            </m:sup>
                          </m:sSubSup>
                        </m:num>
                        <m:den>
                          <m:r>
                            <a:rPr lang="en-GB" altLang="zh-TW" i="1">
                              <a:latin typeface="Cambria Math" panose="02040503050406030204" pitchFamily="18" charset="0"/>
                            </a:rPr>
                            <m:t>𝑛</m:t>
                          </m:r>
                        </m:den>
                      </m:f>
                    </m:oMath>
                  </m:oMathPara>
                </a14:m>
                <a:endParaRPr lang="en-GB" altLang="zh-TW" dirty="0"/>
              </a:p>
              <a:p>
                <a:pPr marL="0" indent="0">
                  <a:buNone/>
                </a:pPr>
                <a:r>
                  <a:rPr lang="en-US" altLang="zh-TW" dirty="0"/>
                  <a:t>&lt;</a:t>
                </a:r>
                <a:r>
                  <a:rPr lang="zh-TW" altLang="en-US" dirty="0"/>
                  <a:t>註</a:t>
                </a:r>
                <a:r>
                  <a:rPr lang="en-US" altLang="zh-TW" dirty="0"/>
                  <a:t>&gt;</a:t>
                </a:r>
                <a:r>
                  <a:rPr lang="zh-TW" altLang="en-US" dirty="0"/>
                  <a:t>只有在母體總數</a:t>
                </a:r>
                <a:r>
                  <a:rPr lang="en-US" altLang="zh-TW" dirty="0"/>
                  <a:t>M</a:t>
                </a:r>
                <a:r>
                  <a:rPr lang="zh-TW" altLang="en-US" dirty="0"/>
                  <a:t>已知時，</a:t>
                </a:r>
                <a:r>
                  <a:rPr lang="en-US" altLang="zh-TW" dirty="0"/>
                  <a:t> </a:t>
                </a:r>
                <a14:m>
                  <m:oMath xmlns:m="http://schemas.openxmlformats.org/officeDocument/2006/math">
                    <m:r>
                      <m:rPr>
                        <m:sty m:val="p"/>
                      </m:rPr>
                      <a:rPr lang="en-US" altLang="zh-TW" i="1" dirty="0">
                        <a:latin typeface="Cambria Math" panose="02040503050406030204" pitchFamily="18" charset="0"/>
                      </a:rPr>
                      <m:t>M</m:t>
                    </m:r>
                    <m:acc>
                      <m:accPr>
                        <m:chr m:val="̅"/>
                        <m:ctrlPr>
                          <a:rPr lang="zh-TW" altLang="en-US" i="1">
                            <a:latin typeface="Cambria Math" panose="02040503050406030204" pitchFamily="18" charset="0"/>
                          </a:rPr>
                        </m:ctrlPr>
                      </m:accPr>
                      <m:e>
                        <m:r>
                          <a:rPr lang="en-GB" altLang="zh-TW" i="1">
                            <a:latin typeface="Cambria Math" panose="02040503050406030204" pitchFamily="18" charset="0"/>
                          </a:rPr>
                          <m:t>𝑦</m:t>
                        </m:r>
                      </m:e>
                    </m:acc>
                  </m:oMath>
                </a14:m>
                <a:r>
                  <a:rPr lang="zh-TW" altLang="en-US" dirty="0"/>
                  <a:t>估計值才可用</a:t>
                </a:r>
                <a:endParaRPr lang="en-GB" dirty="0"/>
              </a:p>
            </p:txBody>
          </p:sp>
        </mc:Choice>
        <mc:Fallback xmlns="">
          <p:sp>
            <p:nvSpPr>
              <p:cNvPr id="3" name="Content Placeholder 2">
                <a:extLst>
                  <a:ext uri="{FF2B5EF4-FFF2-40B4-BE49-F238E27FC236}">
                    <a16:creationId xmlns:a16="http://schemas.microsoft.com/office/drawing/2014/main" id="{DCBD8F08-F68E-4BFF-BFE0-820C1EDF5176}"/>
                  </a:ext>
                </a:extLst>
              </p:cNvPr>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GB">
                    <a:noFill/>
                  </a:rPr>
                  <a:t> </a:t>
                </a:r>
              </a:p>
            </p:txBody>
          </p:sp>
        </mc:Fallback>
      </mc:AlternateContent>
    </p:spTree>
    <p:extLst>
      <p:ext uri="{BB962C8B-B14F-4D97-AF65-F5344CB8AC3E}">
        <p14:creationId xmlns:p14="http://schemas.microsoft.com/office/powerpoint/2010/main" val="630278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8BE1F4-88FB-4684-8042-38D71A612F9C}"/>
                  </a:ext>
                </a:extLst>
              </p:cNvPr>
              <p:cNvSpPr>
                <a:spLocks noGrp="1"/>
              </p:cNvSpPr>
              <p:nvPr>
                <p:ph idx="1"/>
              </p:nvPr>
            </p:nvSpPr>
            <p:spPr>
              <a:xfrm>
                <a:off x="556591" y="705678"/>
                <a:ext cx="10797209" cy="5471285"/>
              </a:xfrm>
            </p:spPr>
            <p:txBody>
              <a:bodyPr>
                <a:normAutofit/>
              </a:bodyPr>
              <a:lstStyle/>
              <a:p>
                <a:pPr>
                  <a:buFont typeface="Wingdings" panose="05000000000000000000" pitchFamily="2" charset="2"/>
                  <a:buChar char="§"/>
                </a:pPr>
                <a:r>
                  <a:rPr lang="zh-TW" altLang="en-US" dirty="0"/>
                  <a:t>續上例，若假設城市中有</a:t>
                </a:r>
                <a:r>
                  <a:rPr lang="en-GB" altLang="zh-TW" dirty="0"/>
                  <a:t>2500</a:t>
                </a:r>
                <a:r>
                  <a:rPr lang="zh-TW" altLang="en-US" dirty="0"/>
                  <a:t>位居民，則請估計全部城市居民的總收入及估計誤差的上下界為</a:t>
                </a:r>
                <a:r>
                  <a:rPr lang="en-US" altLang="zh-TW" dirty="0"/>
                  <a:t>?</a:t>
                </a:r>
              </a:p>
              <a:p>
                <a:pPr>
                  <a:buFont typeface="Wingdings" panose="05000000000000000000" pitchFamily="2" charset="2"/>
                  <a:buChar char="§"/>
                </a:pPr>
                <a:endParaRPr lang="en-GB" altLang="zh-TW" dirty="0"/>
              </a:p>
              <a:p>
                <a:pPr>
                  <a:buFont typeface="Wingdings" panose="05000000000000000000" pitchFamily="2" charset="2"/>
                  <a:buChar char="§"/>
                </a:pPr>
                <a:r>
                  <a:rPr lang="zh-TW" altLang="en-US" dirty="0"/>
                  <a:t>估計全部城市居民的總收入</a:t>
                </a:r>
                <a:endParaRPr lang="en-GB" altLang="zh-TW" dirty="0"/>
              </a:p>
              <a:p>
                <a:pPr>
                  <a:buFont typeface="Wingdings" panose="05000000000000000000" pitchFamily="2" charset="2"/>
                  <a:buChar char="§"/>
                </a:pPr>
                <a:endParaRPr lang="en-GB" altLang="zh-TW" dirty="0"/>
              </a:p>
              <a:p>
                <a:pPr marL="0" indent="0">
                  <a:buNone/>
                </a:pPr>
                <a14:m>
                  <m:oMath xmlns:m="http://schemas.openxmlformats.org/officeDocument/2006/math">
                    <m:r>
                      <m:rPr>
                        <m:sty m:val="p"/>
                      </m:rPr>
                      <a:rPr lang="en-US" altLang="zh-TW" i="1" dirty="0">
                        <a:latin typeface="Cambria Math" panose="02040503050406030204" pitchFamily="18" charset="0"/>
                      </a:rPr>
                      <m:t>M</m:t>
                    </m:r>
                    <m:acc>
                      <m:accPr>
                        <m:chr m:val="̅"/>
                        <m:ctrlPr>
                          <a:rPr lang="zh-TW" altLang="en-US" i="1">
                            <a:latin typeface="Cambria Math" panose="02040503050406030204" pitchFamily="18" charset="0"/>
                          </a:rPr>
                        </m:ctrlPr>
                      </m:accPr>
                      <m:e>
                        <m:r>
                          <a:rPr lang="en-GB" altLang="zh-TW" i="1">
                            <a:latin typeface="Cambria Math" panose="02040503050406030204" pitchFamily="18" charset="0"/>
                          </a:rPr>
                          <m:t>𝑦</m:t>
                        </m:r>
                      </m:e>
                    </m:acc>
                    <m:r>
                      <a:rPr lang="en-GB" altLang="zh-TW" i="1">
                        <a:latin typeface="Cambria Math" panose="02040503050406030204" pitchFamily="18" charset="0"/>
                      </a:rPr>
                      <m:t>=</m:t>
                    </m:r>
                  </m:oMath>
                </a14:m>
                <a:r>
                  <a:rPr lang="en-GB" dirty="0"/>
                  <a:t>2500(8801)=$22002500</a:t>
                </a:r>
              </a:p>
              <a:p>
                <a:pPr marL="0" indent="0">
                  <a:buNone/>
                </a:pPr>
                <a:endParaRPr lang="en-GB" dirty="0"/>
              </a:p>
              <a:p>
                <a:pPr>
                  <a:buFont typeface="Wingdings" panose="05000000000000000000" pitchFamily="2" charset="2"/>
                  <a:buChar char="§"/>
                </a:pPr>
                <a:r>
                  <a:rPr lang="zh-TW" altLang="en-US" dirty="0"/>
                  <a:t>估計誤差的上下界</a:t>
                </a:r>
                <a:endParaRPr lang="en-GB" altLang="zh-TW" dirty="0"/>
              </a:p>
              <a:p>
                <a:pPr>
                  <a:buFont typeface="Wingdings" panose="05000000000000000000" pitchFamily="2" charset="2"/>
                  <a:buChar char="§"/>
                </a:pPr>
                <a:endParaRPr lang="en-GB" dirty="0"/>
              </a:p>
              <a:p>
                <a:pPr marL="0" indent="0">
                  <a:buNone/>
                </a:pPr>
                <a14:m>
                  <m:oMath xmlns:m="http://schemas.openxmlformats.org/officeDocument/2006/math">
                    <m:r>
                      <m:rPr>
                        <m:sty m:val="p"/>
                      </m:rPr>
                      <a:rPr lang="en-US" altLang="zh-TW" i="1">
                        <a:latin typeface="Cambria Math" panose="02040503050406030204" pitchFamily="18" charset="0"/>
                      </a:rPr>
                      <m:t>M</m:t>
                    </m:r>
                    <m:acc>
                      <m:accPr>
                        <m:chr m:val="̅"/>
                        <m:ctrlPr>
                          <a:rPr lang="en-US" altLang="zh-TW" i="1">
                            <a:latin typeface="Cambria Math" panose="02040503050406030204" pitchFamily="18" charset="0"/>
                          </a:rPr>
                        </m:ctrlPr>
                      </m:accPr>
                      <m:e>
                        <m:r>
                          <a:rPr lang="en-GB" altLang="zh-TW" i="1">
                            <a:latin typeface="Cambria Math" panose="02040503050406030204" pitchFamily="18" charset="0"/>
                          </a:rPr>
                          <m:t>𝑦</m:t>
                        </m:r>
                      </m:e>
                    </m:acc>
                    <m:r>
                      <a:rPr lang="en-GB" altLang="zh-TW" i="1" smtClean="0">
                        <a:latin typeface="Cambria Math" panose="02040503050406030204" pitchFamily="18" charset="0"/>
                        <a:ea typeface="Cambria Math" panose="02040503050406030204" pitchFamily="18" charset="0"/>
                      </a:rPr>
                      <m:t>±</m:t>
                    </m:r>
                    <m:r>
                      <a:rPr lang="en-GB" altLang="zh-TW" b="0" i="1" smtClean="0">
                        <a:latin typeface="Cambria Math" panose="02040503050406030204" pitchFamily="18" charset="0"/>
                        <a:ea typeface="Cambria Math" panose="02040503050406030204" pitchFamily="18" charset="0"/>
                      </a:rPr>
                      <m:t>2</m:t>
                    </m:r>
                    <m:rad>
                      <m:radPr>
                        <m:degHide m:val="on"/>
                        <m:ctrlPr>
                          <a:rPr lang="en-GB" altLang="zh-TW" b="0" i="1" smtClean="0">
                            <a:latin typeface="Cambria Math" panose="02040503050406030204" pitchFamily="18" charset="0"/>
                            <a:ea typeface="Cambria Math" panose="02040503050406030204" pitchFamily="18" charset="0"/>
                          </a:rPr>
                        </m:ctrlPr>
                      </m:radPr>
                      <m:deg/>
                      <m:e>
                        <m:acc>
                          <m:accPr>
                            <m:chr m:val="̂"/>
                            <m:ctrlPr>
                              <a:rPr lang="zh-TW" altLang="en-US" i="1">
                                <a:latin typeface="Cambria Math" panose="02040503050406030204" pitchFamily="18" charset="0"/>
                              </a:rPr>
                            </m:ctrlPr>
                          </m:accPr>
                          <m:e>
                            <m:r>
                              <m:rPr>
                                <m:sty m:val="p"/>
                              </m:rPr>
                              <a:rPr lang="en-US" altLang="zh-TW" i="1">
                                <a:latin typeface="Cambria Math" panose="02040503050406030204" pitchFamily="18" charset="0"/>
                              </a:rPr>
                              <m:t>V</m:t>
                            </m:r>
                          </m:e>
                        </m:acc>
                        <m:d>
                          <m:dPr>
                            <m:ctrlPr>
                              <a:rPr lang="en-US" altLang="zh-TW" i="1">
                                <a:latin typeface="Cambria Math" panose="02040503050406030204" pitchFamily="18" charset="0"/>
                              </a:rPr>
                            </m:ctrlPr>
                          </m:dPr>
                          <m:e>
                            <m:r>
                              <m:rPr>
                                <m:sty m:val="p"/>
                              </m:rPr>
                              <a:rPr lang="en-US" altLang="zh-TW" i="1">
                                <a:latin typeface="Cambria Math" panose="02040503050406030204" pitchFamily="18" charset="0"/>
                              </a:rPr>
                              <m:t>M</m:t>
                            </m:r>
                            <m:acc>
                              <m:accPr>
                                <m:chr m:val="̅"/>
                                <m:ctrlPr>
                                  <a:rPr lang="en-US" altLang="zh-TW" i="1">
                                    <a:latin typeface="Cambria Math" panose="02040503050406030204" pitchFamily="18" charset="0"/>
                                  </a:rPr>
                                </m:ctrlPr>
                              </m:accPr>
                              <m:e>
                                <m:r>
                                  <a:rPr lang="en-GB" altLang="zh-TW" i="1">
                                    <a:latin typeface="Cambria Math" panose="02040503050406030204" pitchFamily="18" charset="0"/>
                                  </a:rPr>
                                  <m:t>𝑦</m:t>
                                </m:r>
                              </m:e>
                            </m:acc>
                          </m:e>
                        </m:d>
                      </m:e>
                    </m:rad>
                    <m:r>
                      <a:rPr lang="en-GB" altLang="zh-TW" b="0" i="1" smtClean="0">
                        <a:latin typeface="Cambria Math" panose="02040503050406030204" pitchFamily="18" charset="0"/>
                        <a:ea typeface="Cambria Math" panose="02040503050406030204" pitchFamily="18" charset="0"/>
                      </a:rPr>
                      <m:t>=</m:t>
                    </m:r>
                  </m:oMath>
                </a14:m>
                <a:r>
                  <a:rPr lang="en-US" altLang="zh-TW" dirty="0"/>
                  <a:t> </a:t>
                </a:r>
                <a14:m>
                  <m:oMath xmlns:m="http://schemas.openxmlformats.org/officeDocument/2006/math">
                    <m:r>
                      <m:rPr>
                        <m:sty m:val="p"/>
                      </m:rPr>
                      <a:rPr lang="en-US" altLang="zh-TW" i="1">
                        <a:latin typeface="Cambria Math" panose="02040503050406030204" pitchFamily="18" charset="0"/>
                      </a:rPr>
                      <m:t>M</m:t>
                    </m:r>
                    <m:acc>
                      <m:accPr>
                        <m:chr m:val="̅"/>
                        <m:ctrlPr>
                          <a:rPr lang="en-US" altLang="zh-TW" i="1">
                            <a:latin typeface="Cambria Math" panose="02040503050406030204" pitchFamily="18" charset="0"/>
                          </a:rPr>
                        </m:ctrlPr>
                      </m:accPr>
                      <m:e>
                        <m:r>
                          <a:rPr lang="en-GB" altLang="zh-TW" i="1">
                            <a:latin typeface="Cambria Math" panose="02040503050406030204" pitchFamily="18" charset="0"/>
                          </a:rPr>
                          <m:t>𝑦</m:t>
                        </m:r>
                      </m:e>
                    </m:acc>
                    <m:r>
                      <a:rPr lang="en-GB" altLang="zh-TW" i="1">
                        <a:latin typeface="Cambria Math" panose="02040503050406030204" pitchFamily="18" charset="0"/>
                        <a:ea typeface="Cambria Math" panose="02040503050406030204" pitchFamily="18" charset="0"/>
                      </a:rPr>
                      <m:t>±2</m:t>
                    </m:r>
                    <m:rad>
                      <m:radPr>
                        <m:degHide m:val="on"/>
                        <m:ctrlPr>
                          <a:rPr lang="en-GB" altLang="zh-TW" i="1">
                            <a:latin typeface="Cambria Math" panose="02040503050406030204" pitchFamily="18" charset="0"/>
                            <a:ea typeface="Cambria Math" panose="02040503050406030204" pitchFamily="18" charset="0"/>
                          </a:rPr>
                        </m:ctrlPr>
                      </m:radPr>
                      <m:deg/>
                      <m:e>
                        <m:sSup>
                          <m:sSupPr>
                            <m:ctrlPr>
                              <a:rPr lang="en-US" altLang="zh-TW" i="1">
                                <a:latin typeface="Cambria Math" panose="02040503050406030204" pitchFamily="18" charset="0"/>
                              </a:rPr>
                            </m:ctrlPr>
                          </m:sSupPr>
                          <m:e>
                            <m:r>
                              <m:rPr>
                                <m:sty m:val="p"/>
                              </m:rPr>
                              <a:rPr lang="en-US" altLang="zh-TW" i="1">
                                <a:latin typeface="Cambria Math" panose="02040503050406030204" pitchFamily="18" charset="0"/>
                              </a:rPr>
                              <m:t>M</m:t>
                            </m:r>
                          </m:e>
                          <m:sup>
                            <m:r>
                              <a:rPr lang="en-GB" altLang="zh-TW" i="1">
                                <a:latin typeface="Cambria Math" panose="02040503050406030204" pitchFamily="18" charset="0"/>
                              </a:rPr>
                              <m:t>2</m:t>
                            </m:r>
                          </m:sup>
                        </m:sSup>
                        <m:acc>
                          <m:accPr>
                            <m:chr m:val="̂"/>
                            <m:ctrlPr>
                              <a:rPr lang="zh-TW" altLang="en-US" i="1">
                                <a:latin typeface="Cambria Math" panose="02040503050406030204" pitchFamily="18" charset="0"/>
                              </a:rPr>
                            </m:ctrlPr>
                          </m:accPr>
                          <m:e>
                            <m:r>
                              <m:rPr>
                                <m:sty m:val="p"/>
                              </m:rPr>
                              <a:rPr lang="en-US" altLang="zh-TW" i="1">
                                <a:latin typeface="Cambria Math" panose="02040503050406030204" pitchFamily="18" charset="0"/>
                              </a:rPr>
                              <m:t>V</m:t>
                            </m:r>
                          </m:e>
                        </m:acc>
                        <m:d>
                          <m:dPr>
                            <m:ctrlPr>
                              <a:rPr lang="en-US" altLang="zh-TW" i="1">
                                <a:latin typeface="Cambria Math" panose="02040503050406030204" pitchFamily="18" charset="0"/>
                              </a:rPr>
                            </m:ctrlPr>
                          </m:dPr>
                          <m:e>
                            <m:acc>
                              <m:accPr>
                                <m:chr m:val="̅"/>
                                <m:ctrlPr>
                                  <a:rPr lang="en-US" altLang="zh-TW" i="1">
                                    <a:latin typeface="Cambria Math" panose="02040503050406030204" pitchFamily="18" charset="0"/>
                                  </a:rPr>
                                </m:ctrlPr>
                              </m:accPr>
                              <m:e>
                                <m:r>
                                  <a:rPr lang="en-GB" altLang="zh-TW" i="1">
                                    <a:latin typeface="Cambria Math" panose="02040503050406030204" pitchFamily="18" charset="0"/>
                                  </a:rPr>
                                  <m:t>𝑦</m:t>
                                </m:r>
                              </m:e>
                            </m:acc>
                          </m:e>
                        </m:d>
                      </m:e>
                    </m:rad>
                    <m:r>
                      <a:rPr lang="en-GB" altLang="zh-TW" b="0" i="1" smtClean="0">
                        <a:latin typeface="Cambria Math" panose="02040503050406030204" pitchFamily="18" charset="0"/>
                      </a:rPr>
                      <m:t>=</m:t>
                    </m:r>
                  </m:oMath>
                </a14:m>
                <a:r>
                  <a:rPr lang="en-GB" dirty="0"/>
                  <a:t> 22002500</a:t>
                </a:r>
                <a:r>
                  <a:rPr lang="en-GB" altLang="zh-TW" dirty="0">
                    <a:ea typeface="Cambria Math" panose="02040503050406030204" pitchFamily="18" charset="0"/>
                  </a:rPr>
                  <a:t> </a:t>
                </a:r>
                <a14:m>
                  <m:oMath xmlns:m="http://schemas.openxmlformats.org/officeDocument/2006/math">
                    <m:r>
                      <a:rPr lang="en-GB" altLang="zh-TW" i="1">
                        <a:latin typeface="Cambria Math" panose="02040503050406030204" pitchFamily="18" charset="0"/>
                        <a:ea typeface="Cambria Math" panose="02040503050406030204" pitchFamily="18" charset="0"/>
                      </a:rPr>
                      <m:t>±</m:t>
                    </m:r>
                  </m:oMath>
                </a14:m>
                <a:r>
                  <a:rPr lang="en-GB" altLang="zh-TW" dirty="0">
                    <a:ea typeface="Cambria Math" panose="02040503050406030204" pitchFamily="18" charset="0"/>
                  </a:rPr>
                  <a:t> </a:t>
                </a:r>
                <a14:m>
                  <m:oMath xmlns:m="http://schemas.openxmlformats.org/officeDocument/2006/math">
                    <m:r>
                      <a:rPr lang="en-GB" altLang="zh-TW" i="1">
                        <a:latin typeface="Cambria Math" panose="02040503050406030204" pitchFamily="18" charset="0"/>
                        <a:ea typeface="Cambria Math" panose="02040503050406030204" pitchFamily="18" charset="0"/>
                      </a:rPr>
                      <m:t>2</m:t>
                    </m:r>
                    <m:rad>
                      <m:radPr>
                        <m:degHide m:val="on"/>
                        <m:ctrlPr>
                          <a:rPr lang="en-GB" altLang="zh-TW" i="1">
                            <a:latin typeface="Cambria Math" panose="02040503050406030204" pitchFamily="18" charset="0"/>
                            <a:ea typeface="Cambria Math" panose="02040503050406030204" pitchFamily="18" charset="0"/>
                          </a:rPr>
                        </m:ctrlPr>
                      </m:radPr>
                      <m:deg/>
                      <m:e>
                        <m:sSup>
                          <m:sSupPr>
                            <m:ctrlPr>
                              <a:rPr lang="en-US" altLang="zh-TW" i="1">
                                <a:latin typeface="Cambria Math" panose="02040503050406030204" pitchFamily="18" charset="0"/>
                              </a:rPr>
                            </m:ctrlPr>
                          </m:sSupPr>
                          <m:e>
                            <m:r>
                              <a:rPr lang="en-GB" altLang="zh-TW" b="0" i="1" smtClean="0">
                                <a:latin typeface="Cambria Math" panose="02040503050406030204" pitchFamily="18" charset="0"/>
                              </a:rPr>
                              <m:t>(2500)</m:t>
                            </m:r>
                          </m:e>
                          <m:sup>
                            <m:r>
                              <a:rPr lang="en-GB" altLang="zh-TW" i="1">
                                <a:latin typeface="Cambria Math" panose="02040503050406030204" pitchFamily="18" charset="0"/>
                              </a:rPr>
                              <m:t>2</m:t>
                            </m:r>
                          </m:sup>
                        </m:sSup>
                        <m:r>
                          <a:rPr lang="en-GB" altLang="zh-TW" b="0" i="1" smtClean="0">
                            <a:latin typeface="Cambria Math" panose="02040503050406030204" pitchFamily="18" charset="0"/>
                          </a:rPr>
                          <m:t>653785</m:t>
                        </m:r>
                      </m:e>
                    </m:rad>
                  </m:oMath>
                </a14:m>
                <a:endParaRPr lang="en-GB" dirty="0"/>
              </a:p>
              <a:p>
                <a:pPr marL="0" indent="0">
                  <a:buNone/>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=22002500</m:t>
                      </m:r>
                      <m:r>
                        <a:rPr lang="en-GB" b="0" i="1" smtClean="0">
                          <a:latin typeface="Cambria Math" panose="02040503050406030204" pitchFamily="18" charset="0"/>
                          <a:ea typeface="Cambria Math" panose="02040503050406030204" pitchFamily="18" charset="0"/>
                        </a:rPr>
                        <m:t>±4042848</m:t>
                      </m:r>
                    </m:oMath>
                  </m:oMathPara>
                </a14:m>
                <a:endParaRPr lang="en-GB" dirty="0"/>
              </a:p>
            </p:txBody>
          </p:sp>
        </mc:Choice>
        <mc:Fallback xmlns="">
          <p:sp>
            <p:nvSpPr>
              <p:cNvPr id="3" name="Content Placeholder 2">
                <a:extLst>
                  <a:ext uri="{FF2B5EF4-FFF2-40B4-BE49-F238E27FC236}">
                    <a16:creationId xmlns:a16="http://schemas.microsoft.com/office/drawing/2014/main" id="{718BE1F4-88FB-4684-8042-38D71A612F9C}"/>
                  </a:ext>
                </a:extLst>
              </p:cNvPr>
              <p:cNvSpPr>
                <a:spLocks noGrp="1" noRot="1" noChangeAspect="1" noMove="1" noResize="1" noEditPoints="1" noAdjustHandles="1" noChangeArrowheads="1" noChangeShapeType="1" noTextEdit="1"/>
              </p:cNvSpPr>
              <p:nvPr>
                <p:ph idx="1"/>
              </p:nvPr>
            </p:nvSpPr>
            <p:spPr>
              <a:xfrm>
                <a:off x="556591" y="705678"/>
                <a:ext cx="10797209" cy="5471285"/>
              </a:xfrm>
              <a:blipFill>
                <a:blip r:embed="rId2"/>
                <a:stretch>
                  <a:fillRect l="-959" t="-2118" r="-339"/>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793054F6-E56E-449B-9F06-20CB3D1C9B13}"/>
              </a:ext>
            </a:extLst>
          </p:cNvPr>
          <p:cNvSpPr txBox="1"/>
          <p:nvPr/>
        </p:nvSpPr>
        <p:spPr>
          <a:xfrm>
            <a:off x="7195930" y="5844209"/>
            <a:ext cx="4157870" cy="830997"/>
          </a:xfrm>
          <a:prstGeom prst="rect">
            <a:avLst/>
          </a:prstGeom>
          <a:noFill/>
        </p:spPr>
        <p:txBody>
          <a:bodyPr wrap="square" rtlCol="0">
            <a:spAutoFit/>
          </a:bodyPr>
          <a:lstStyle/>
          <a:p>
            <a:r>
              <a:rPr lang="zh-TW" altLang="en-US" sz="2400" dirty="0"/>
              <a:t>估計誤差仍大，可以以增加樣本大小來減少估計誤</a:t>
            </a:r>
            <a:endParaRPr lang="en-GB" sz="2400" dirty="0"/>
          </a:p>
        </p:txBody>
      </p:sp>
    </p:spTree>
    <p:extLst>
      <p:ext uri="{BB962C8B-B14F-4D97-AF65-F5344CB8AC3E}">
        <p14:creationId xmlns:p14="http://schemas.microsoft.com/office/powerpoint/2010/main" val="1844385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D81F-E070-4B90-A16B-31E2650EB815}"/>
              </a:ext>
            </a:extLst>
          </p:cNvPr>
          <p:cNvSpPr>
            <a:spLocks noGrp="1"/>
          </p:cNvSpPr>
          <p:nvPr>
            <p:ph type="title"/>
          </p:nvPr>
        </p:nvSpPr>
        <p:spPr/>
        <p:txBody>
          <a:bodyPr/>
          <a:lstStyle/>
          <a:p>
            <a:r>
              <a:rPr lang="zh-TW" altLang="en-US" dirty="0"/>
              <a:t>未知母體總數時，估計母體總數</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A81B23-DA05-4E85-9644-FA3E700AF55B}"/>
                  </a:ext>
                </a:extLst>
              </p:cNvPr>
              <p:cNvSpPr>
                <a:spLocks noGrp="1"/>
              </p:cNvSpPr>
              <p:nvPr>
                <p:ph idx="1"/>
              </p:nvPr>
            </p:nvSpPr>
            <p:spPr/>
            <p:txBody>
              <a:bodyPr/>
              <a:lstStyle/>
              <a:p>
                <a:pPr>
                  <a:buFont typeface="Wingdings" panose="05000000000000000000" pitchFamily="2" charset="2"/>
                  <a:buChar char="§"/>
                </a:pPr>
                <a:r>
                  <a:rPr lang="zh-TW" altLang="en-US" dirty="0"/>
                  <a:t>通常母體總數是未知的，因此無法估計</a:t>
                </a:r>
                <a14:m>
                  <m:oMath xmlns:m="http://schemas.openxmlformats.org/officeDocument/2006/math">
                    <m:r>
                      <m:rPr>
                        <m:sty m:val="p"/>
                      </m:rPr>
                      <a:rPr lang="en-US" altLang="zh-TW" i="1" dirty="0">
                        <a:latin typeface="Cambria Math" panose="02040503050406030204" pitchFamily="18" charset="0"/>
                      </a:rPr>
                      <m:t>M</m:t>
                    </m:r>
                    <m:acc>
                      <m:accPr>
                        <m:chr m:val="̅"/>
                        <m:ctrlPr>
                          <a:rPr lang="zh-TW" altLang="en-US" i="1">
                            <a:latin typeface="Cambria Math" panose="02040503050406030204" pitchFamily="18" charset="0"/>
                          </a:rPr>
                        </m:ctrlPr>
                      </m:accPr>
                      <m:e>
                        <m:r>
                          <a:rPr lang="en-GB" altLang="zh-TW" i="1">
                            <a:latin typeface="Cambria Math" panose="02040503050406030204" pitchFamily="18" charset="0"/>
                          </a:rPr>
                          <m:t>𝑦</m:t>
                        </m:r>
                      </m:e>
                    </m:acc>
                  </m:oMath>
                </a14:m>
                <a:endParaRPr lang="en-GB" altLang="zh-TW" dirty="0"/>
              </a:p>
              <a:p>
                <a:pPr>
                  <a:buFont typeface="Wingdings" panose="05000000000000000000" pitchFamily="2" charset="2"/>
                  <a:buChar char="§"/>
                </a:pPr>
                <a:endParaRPr lang="en-GB" altLang="zh-TW" dirty="0"/>
              </a:p>
              <a:p>
                <a:pPr>
                  <a:buFont typeface="Wingdings" panose="05000000000000000000" pitchFamily="2" charset="2"/>
                  <a:buChar char="§"/>
                </a:pPr>
                <a14:m>
                  <m:oMath xmlns:m="http://schemas.openxmlformats.org/officeDocument/2006/math">
                    <m:acc>
                      <m:accPr>
                        <m:chr m:val="̅"/>
                        <m:ctrlPr>
                          <a:rPr lang="en-GB" altLang="zh-TW" i="1">
                            <a:latin typeface="Cambria Math" panose="02040503050406030204" pitchFamily="18" charset="0"/>
                          </a:rPr>
                        </m:ctrlPr>
                      </m:accPr>
                      <m:e>
                        <m:sSub>
                          <m:sSubPr>
                            <m:ctrlPr>
                              <a:rPr lang="en-GB" altLang="zh-TW" i="1">
                                <a:latin typeface="Cambria Math" panose="02040503050406030204" pitchFamily="18" charset="0"/>
                              </a:rPr>
                            </m:ctrlPr>
                          </m:sSubPr>
                          <m:e>
                            <m:r>
                              <a:rPr lang="en-GB" altLang="zh-TW" i="1">
                                <a:latin typeface="Cambria Math" panose="02040503050406030204" pitchFamily="18" charset="0"/>
                              </a:rPr>
                              <m:t>𝑦</m:t>
                            </m:r>
                          </m:e>
                          <m:sub>
                            <m:r>
                              <a:rPr lang="en-GB" altLang="zh-TW" i="1">
                                <a:latin typeface="Cambria Math" panose="02040503050406030204" pitchFamily="18" charset="0"/>
                              </a:rPr>
                              <m:t>𝑡</m:t>
                            </m:r>
                          </m:sub>
                        </m:sSub>
                      </m:e>
                    </m:acc>
                    <m:r>
                      <a:rPr lang="zh-TW" altLang="en-US" i="1" smtClean="0">
                        <a:latin typeface="Cambria Math" panose="02040503050406030204" pitchFamily="18" charset="0"/>
                      </a:rPr>
                      <m:t>是</m:t>
                    </m:r>
                    <m:r>
                      <a:rPr lang="zh-TW" altLang="en-US" i="1" dirty="0" smtClean="0">
                        <a:latin typeface="Cambria Math" panose="02040503050406030204" pitchFamily="18" charset="0"/>
                      </a:rPr>
                      <m:t>母體</m:t>
                    </m:r>
                  </m:oMath>
                </a14:m>
                <a:r>
                  <a:rPr lang="zh-TW" altLang="en-US" dirty="0"/>
                  <a:t>中</a:t>
                </a:r>
                <a:r>
                  <a:rPr lang="en-US" altLang="zh-TW" dirty="0"/>
                  <a:t>N</a:t>
                </a:r>
                <a:r>
                  <a:rPr lang="zh-TW" altLang="en-US" dirty="0"/>
                  <a:t>群平均的不偏估計量</a:t>
                </a:r>
                <a:endParaRPr lang="en-GB" altLang="zh-TW" dirty="0"/>
              </a:p>
              <a:p>
                <a:pPr>
                  <a:buFont typeface="Wingdings" panose="05000000000000000000" pitchFamily="2" charset="2"/>
                  <a:buChar char="§"/>
                </a:pPr>
                <a14:m>
                  <m:oMath xmlns:m="http://schemas.openxmlformats.org/officeDocument/2006/math">
                    <m:acc>
                      <m:accPr>
                        <m:chr m:val="̅"/>
                        <m:ctrlPr>
                          <a:rPr lang="en-GB" altLang="zh-TW" i="1">
                            <a:latin typeface="Cambria Math" panose="02040503050406030204" pitchFamily="18" charset="0"/>
                          </a:rPr>
                        </m:ctrlPr>
                      </m:accPr>
                      <m:e>
                        <m:sSub>
                          <m:sSubPr>
                            <m:ctrlPr>
                              <a:rPr lang="en-GB" altLang="zh-TW" i="1">
                                <a:latin typeface="Cambria Math" panose="02040503050406030204" pitchFamily="18" charset="0"/>
                              </a:rPr>
                            </m:ctrlPr>
                          </m:sSubPr>
                          <m:e>
                            <m:r>
                              <a:rPr lang="en-GB" altLang="zh-TW" i="1">
                                <a:latin typeface="Cambria Math" panose="02040503050406030204" pitchFamily="18" charset="0"/>
                              </a:rPr>
                              <m:t>𝑦</m:t>
                            </m:r>
                          </m:e>
                          <m:sub>
                            <m:r>
                              <a:rPr lang="en-GB" altLang="zh-TW" i="1">
                                <a:latin typeface="Cambria Math" panose="02040503050406030204" pitchFamily="18" charset="0"/>
                              </a:rPr>
                              <m:t>𝑡</m:t>
                            </m:r>
                          </m:sub>
                        </m:sSub>
                      </m:e>
                    </m:acc>
                    <m:r>
                      <a:rPr lang="en-GB" altLang="zh-TW" i="1">
                        <a:latin typeface="Cambria Math" panose="02040503050406030204" pitchFamily="18" charset="0"/>
                      </a:rPr>
                      <m:t>=</m:t>
                    </m:r>
                    <m:f>
                      <m:fPr>
                        <m:ctrlPr>
                          <a:rPr lang="en-GB" altLang="zh-TW" i="1">
                            <a:latin typeface="Cambria Math" panose="02040503050406030204" pitchFamily="18" charset="0"/>
                          </a:rPr>
                        </m:ctrlPr>
                      </m:fPr>
                      <m:num>
                        <m:r>
                          <a:rPr lang="en-GB" altLang="zh-TW" i="1">
                            <a:latin typeface="Cambria Math" panose="02040503050406030204" pitchFamily="18" charset="0"/>
                          </a:rPr>
                          <m:t>1</m:t>
                        </m:r>
                      </m:num>
                      <m:den>
                        <m:r>
                          <a:rPr lang="en-GB" altLang="zh-TW" i="1">
                            <a:latin typeface="Cambria Math" panose="02040503050406030204" pitchFamily="18" charset="0"/>
                          </a:rPr>
                          <m:t>𝑛</m:t>
                        </m:r>
                      </m:den>
                    </m:f>
                    <m:nary>
                      <m:naryPr>
                        <m:chr m:val="∑"/>
                        <m:ctrlPr>
                          <a:rPr lang="en-GB" altLang="zh-TW" i="1">
                            <a:latin typeface="Cambria Math" panose="02040503050406030204" pitchFamily="18" charset="0"/>
                          </a:rPr>
                        </m:ctrlPr>
                      </m:naryPr>
                      <m:sub>
                        <m:r>
                          <m:rPr>
                            <m:brk m:alnAt="23"/>
                          </m:rPr>
                          <a:rPr lang="en-GB" altLang="zh-TW" i="1">
                            <a:latin typeface="Cambria Math" panose="02040503050406030204" pitchFamily="18" charset="0"/>
                          </a:rPr>
                          <m:t>𝑖</m:t>
                        </m:r>
                        <m:r>
                          <a:rPr lang="en-GB" altLang="zh-TW" i="1">
                            <a:latin typeface="Cambria Math" panose="02040503050406030204" pitchFamily="18" charset="0"/>
                          </a:rPr>
                          <m:t>=1</m:t>
                        </m:r>
                      </m:sub>
                      <m:sup>
                        <m:r>
                          <a:rPr lang="en-GB" altLang="zh-TW" i="1">
                            <a:latin typeface="Cambria Math" panose="02040503050406030204" pitchFamily="18" charset="0"/>
                          </a:rPr>
                          <m:t>𝑛</m:t>
                        </m:r>
                      </m:sup>
                      <m:e>
                        <m:sSub>
                          <m:sSubPr>
                            <m:ctrlPr>
                              <a:rPr lang="en-GB" altLang="zh-TW" i="1">
                                <a:latin typeface="Cambria Math" panose="02040503050406030204" pitchFamily="18" charset="0"/>
                              </a:rPr>
                            </m:ctrlPr>
                          </m:sSubPr>
                          <m:e>
                            <m:r>
                              <a:rPr lang="en-GB" altLang="zh-TW" i="1">
                                <a:latin typeface="Cambria Math" panose="02040503050406030204" pitchFamily="18" charset="0"/>
                              </a:rPr>
                              <m:t>𝑦</m:t>
                            </m:r>
                          </m:e>
                          <m:sub>
                            <m:r>
                              <a:rPr lang="en-GB" altLang="zh-TW" i="1">
                                <a:latin typeface="Cambria Math" panose="02040503050406030204" pitchFamily="18" charset="0"/>
                              </a:rPr>
                              <m:t>𝑖</m:t>
                            </m:r>
                          </m:sub>
                        </m:sSub>
                      </m:e>
                    </m:nary>
                  </m:oMath>
                </a14:m>
                <a:endParaRPr lang="en-GB" altLang="zh-TW" dirty="0"/>
              </a:p>
              <a:p>
                <a:pPr>
                  <a:buFont typeface="Wingdings" panose="05000000000000000000" pitchFamily="2" charset="2"/>
                  <a:buChar char="§"/>
                </a:pPr>
                <a:endParaRPr lang="en-GB" altLang="zh-TW" dirty="0"/>
              </a:p>
              <a:p>
                <a:pPr>
                  <a:buFont typeface="Wingdings" panose="05000000000000000000" pitchFamily="2" charset="2"/>
                  <a:buChar char="§"/>
                </a:pPr>
                <a14:m>
                  <m:oMath xmlns:m="http://schemas.openxmlformats.org/officeDocument/2006/math">
                    <m:r>
                      <m:rPr>
                        <m:sty m:val="p"/>
                      </m:rPr>
                      <a:rPr lang="en-US" altLang="zh-TW" i="1" dirty="0">
                        <a:latin typeface="Cambria Math" panose="02040503050406030204" pitchFamily="18" charset="0"/>
                      </a:rPr>
                      <m:t>N</m:t>
                    </m:r>
                    <m:acc>
                      <m:accPr>
                        <m:chr m:val="̅"/>
                        <m:ctrlPr>
                          <a:rPr lang="en-GB" altLang="zh-TW" i="1">
                            <a:latin typeface="Cambria Math" panose="02040503050406030204" pitchFamily="18" charset="0"/>
                          </a:rPr>
                        </m:ctrlPr>
                      </m:accPr>
                      <m:e>
                        <m:sSub>
                          <m:sSubPr>
                            <m:ctrlPr>
                              <a:rPr lang="en-GB" altLang="zh-TW" i="1">
                                <a:latin typeface="Cambria Math" panose="02040503050406030204" pitchFamily="18" charset="0"/>
                              </a:rPr>
                            </m:ctrlPr>
                          </m:sSubPr>
                          <m:e>
                            <m:r>
                              <a:rPr lang="en-GB" altLang="zh-TW" i="1">
                                <a:latin typeface="Cambria Math" panose="02040503050406030204" pitchFamily="18" charset="0"/>
                              </a:rPr>
                              <m:t>𝑦</m:t>
                            </m:r>
                          </m:e>
                          <m:sub>
                            <m:r>
                              <a:rPr lang="en-GB" altLang="zh-TW" i="1">
                                <a:latin typeface="Cambria Math" panose="02040503050406030204" pitchFamily="18" charset="0"/>
                              </a:rPr>
                              <m:t>𝑡</m:t>
                            </m:r>
                          </m:sub>
                        </m:sSub>
                      </m:e>
                    </m:acc>
                  </m:oMath>
                </a14:m>
                <a:r>
                  <a:rPr lang="zh-TW" altLang="en-US" dirty="0"/>
                  <a:t>是母體總數</a:t>
                </a:r>
                <a14:m>
                  <m:oMath xmlns:m="http://schemas.openxmlformats.org/officeDocument/2006/math">
                    <m:r>
                      <a:rPr lang="zh-TW" altLang="en-US" i="1" smtClean="0">
                        <a:latin typeface="Cambria Math" panose="02040503050406030204" pitchFamily="18" charset="0"/>
                      </a:rPr>
                      <m:t>𝜏</m:t>
                    </m:r>
                  </m:oMath>
                </a14:m>
                <a:r>
                  <a:rPr lang="zh-TW" altLang="en-US" dirty="0"/>
                  <a:t>的不偏估計量</a:t>
                </a:r>
                <a:endParaRPr lang="en-GB" altLang="zh-TW" dirty="0"/>
              </a:p>
              <a:p>
                <a:pPr>
                  <a:buFont typeface="Wingdings" panose="05000000000000000000" pitchFamily="2" charset="2"/>
                  <a:buChar char="§"/>
                </a:pPr>
                <a14:m>
                  <m:oMath xmlns:m="http://schemas.openxmlformats.org/officeDocument/2006/math">
                    <m:r>
                      <m:rPr>
                        <m:sty m:val="p"/>
                      </m:rPr>
                      <a:rPr lang="en-US" altLang="zh-TW" i="1" dirty="0">
                        <a:latin typeface="Cambria Math" panose="02040503050406030204" pitchFamily="18" charset="0"/>
                      </a:rPr>
                      <m:t>N</m:t>
                    </m:r>
                    <m:acc>
                      <m:accPr>
                        <m:chr m:val="̅"/>
                        <m:ctrlPr>
                          <a:rPr lang="en-GB" altLang="zh-TW" i="1">
                            <a:latin typeface="Cambria Math" panose="02040503050406030204" pitchFamily="18" charset="0"/>
                          </a:rPr>
                        </m:ctrlPr>
                      </m:accPr>
                      <m:e>
                        <m:sSub>
                          <m:sSubPr>
                            <m:ctrlPr>
                              <a:rPr lang="en-GB" altLang="zh-TW" i="1">
                                <a:latin typeface="Cambria Math" panose="02040503050406030204" pitchFamily="18" charset="0"/>
                              </a:rPr>
                            </m:ctrlPr>
                          </m:sSubPr>
                          <m:e>
                            <m:r>
                              <a:rPr lang="en-GB" altLang="zh-TW" i="1">
                                <a:latin typeface="Cambria Math" panose="02040503050406030204" pitchFamily="18" charset="0"/>
                              </a:rPr>
                              <m:t>𝑦</m:t>
                            </m:r>
                          </m:e>
                          <m:sub>
                            <m:r>
                              <a:rPr lang="en-GB" altLang="zh-TW" i="1">
                                <a:latin typeface="Cambria Math" panose="02040503050406030204" pitchFamily="18" charset="0"/>
                              </a:rPr>
                              <m:t>𝑡</m:t>
                            </m:r>
                          </m:sub>
                        </m:sSub>
                      </m:e>
                    </m:acc>
                    <m:r>
                      <a:rPr lang="en-GB" altLang="zh-TW" i="1">
                        <a:latin typeface="Cambria Math" panose="02040503050406030204" pitchFamily="18" charset="0"/>
                      </a:rPr>
                      <m:t>=</m:t>
                    </m:r>
                    <m:f>
                      <m:fPr>
                        <m:ctrlPr>
                          <a:rPr lang="en-GB" altLang="zh-TW" i="1">
                            <a:latin typeface="Cambria Math" panose="02040503050406030204" pitchFamily="18" charset="0"/>
                          </a:rPr>
                        </m:ctrlPr>
                      </m:fPr>
                      <m:num>
                        <m:r>
                          <m:rPr>
                            <m:sty m:val="p"/>
                          </m:rPr>
                          <a:rPr lang="en-US" altLang="zh-TW" i="1">
                            <a:latin typeface="Cambria Math" panose="02040503050406030204" pitchFamily="18" charset="0"/>
                          </a:rPr>
                          <m:t>N</m:t>
                        </m:r>
                      </m:num>
                      <m:den>
                        <m:r>
                          <a:rPr lang="en-GB" altLang="zh-TW" i="1">
                            <a:latin typeface="Cambria Math" panose="02040503050406030204" pitchFamily="18" charset="0"/>
                          </a:rPr>
                          <m:t>𝑛</m:t>
                        </m:r>
                      </m:den>
                    </m:f>
                    <m:nary>
                      <m:naryPr>
                        <m:chr m:val="∑"/>
                        <m:ctrlPr>
                          <a:rPr lang="en-GB" altLang="zh-TW" i="1">
                            <a:latin typeface="Cambria Math" panose="02040503050406030204" pitchFamily="18" charset="0"/>
                          </a:rPr>
                        </m:ctrlPr>
                      </m:naryPr>
                      <m:sub>
                        <m:r>
                          <m:rPr>
                            <m:brk m:alnAt="23"/>
                          </m:rPr>
                          <a:rPr lang="en-GB" altLang="zh-TW" i="1">
                            <a:latin typeface="Cambria Math" panose="02040503050406030204" pitchFamily="18" charset="0"/>
                          </a:rPr>
                          <m:t>𝑖</m:t>
                        </m:r>
                        <m:r>
                          <a:rPr lang="en-GB" altLang="zh-TW" i="1">
                            <a:latin typeface="Cambria Math" panose="02040503050406030204" pitchFamily="18" charset="0"/>
                          </a:rPr>
                          <m:t>=1</m:t>
                        </m:r>
                      </m:sub>
                      <m:sup>
                        <m:r>
                          <a:rPr lang="en-GB" altLang="zh-TW" i="1">
                            <a:latin typeface="Cambria Math" panose="02040503050406030204" pitchFamily="18" charset="0"/>
                          </a:rPr>
                          <m:t>𝑛</m:t>
                        </m:r>
                      </m:sup>
                      <m:e>
                        <m:sSub>
                          <m:sSubPr>
                            <m:ctrlPr>
                              <a:rPr lang="en-GB" altLang="zh-TW" i="1">
                                <a:latin typeface="Cambria Math" panose="02040503050406030204" pitchFamily="18" charset="0"/>
                              </a:rPr>
                            </m:ctrlPr>
                          </m:sSubPr>
                          <m:e>
                            <m:r>
                              <a:rPr lang="en-GB" altLang="zh-TW" i="1">
                                <a:latin typeface="Cambria Math" panose="02040503050406030204" pitchFamily="18" charset="0"/>
                              </a:rPr>
                              <m:t>𝑦</m:t>
                            </m:r>
                          </m:e>
                          <m:sub>
                            <m:r>
                              <a:rPr lang="en-GB" altLang="zh-TW" i="1">
                                <a:latin typeface="Cambria Math" panose="02040503050406030204" pitchFamily="18" charset="0"/>
                              </a:rPr>
                              <m:t>𝑖</m:t>
                            </m:r>
                          </m:sub>
                        </m:sSub>
                      </m:e>
                    </m:nary>
                  </m:oMath>
                </a14:m>
                <a:endParaRPr lang="en-GB" altLang="zh-TW" dirty="0"/>
              </a:p>
              <a:p>
                <a:pPr>
                  <a:buFont typeface="Wingdings" panose="05000000000000000000" pitchFamily="2" charset="2"/>
                  <a:buChar char="§"/>
                </a:pPr>
                <a:endParaRPr lang="en-GB" altLang="zh-TW" dirty="0"/>
              </a:p>
              <a:p>
                <a:pPr marL="0" indent="0">
                  <a:buNone/>
                </a:pPr>
                <a:endParaRPr lang="en-GB" altLang="zh-TW" dirty="0"/>
              </a:p>
              <a:p>
                <a:pPr>
                  <a:buFont typeface="Wingdings" panose="05000000000000000000" pitchFamily="2" charset="2"/>
                  <a:buChar char="§"/>
                </a:pPr>
                <a:endParaRPr lang="en-GB" dirty="0"/>
              </a:p>
            </p:txBody>
          </p:sp>
        </mc:Choice>
        <mc:Fallback xmlns="">
          <p:sp>
            <p:nvSpPr>
              <p:cNvPr id="3" name="Content Placeholder 2">
                <a:extLst>
                  <a:ext uri="{FF2B5EF4-FFF2-40B4-BE49-F238E27FC236}">
                    <a16:creationId xmlns:a16="http://schemas.microsoft.com/office/drawing/2014/main" id="{9CA81B23-DA05-4E85-9644-FA3E700AF55B}"/>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en-GB">
                    <a:noFill/>
                  </a:rPr>
                  <a:t> </a:t>
                </a:r>
              </a:p>
            </p:txBody>
          </p:sp>
        </mc:Fallback>
      </mc:AlternateContent>
    </p:spTree>
    <p:extLst>
      <p:ext uri="{BB962C8B-B14F-4D97-AF65-F5344CB8AC3E}">
        <p14:creationId xmlns:p14="http://schemas.microsoft.com/office/powerpoint/2010/main" val="1274464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0985-B6FF-4195-A61F-4DA9437695FA}"/>
              </a:ext>
            </a:extLst>
          </p:cNvPr>
          <p:cNvSpPr>
            <a:spLocks noGrp="1"/>
          </p:cNvSpPr>
          <p:nvPr>
            <p:ph type="title"/>
          </p:nvPr>
        </p:nvSpPr>
        <p:spPr/>
        <p:txBody>
          <a:bodyPr/>
          <a:lstStyle/>
          <a:p>
            <a:r>
              <a:rPr lang="zh-TW" altLang="en-US" dirty="0"/>
              <a:t>未知母體總數時，估計母體變異數</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2CA751-03EE-4F71-A83C-983DD56E7EBC}"/>
                  </a:ext>
                </a:extLst>
              </p:cNvPr>
              <p:cNvSpPr>
                <a:spLocks noGrp="1"/>
              </p:cNvSpPr>
              <p:nvPr>
                <p:ph idx="1"/>
              </p:nvPr>
            </p:nvSpPr>
            <p:spPr/>
            <p:txBody>
              <a:bodyPr/>
              <a:lstStyle/>
              <a:p>
                <a:pPr>
                  <a:buFont typeface="Wingdings" panose="05000000000000000000" pitchFamily="2" charset="2"/>
                  <a:buChar char="§"/>
                </a:pPr>
                <a14:m>
                  <m:oMath xmlns:m="http://schemas.openxmlformats.org/officeDocument/2006/math">
                    <m:acc>
                      <m:accPr>
                        <m:chr m:val="̂"/>
                        <m:ctrlPr>
                          <a:rPr lang="zh-TW" altLang="en-US" i="1" smtClean="0">
                            <a:latin typeface="Cambria Math" panose="02040503050406030204" pitchFamily="18" charset="0"/>
                          </a:rPr>
                        </m:ctrlPr>
                      </m:accPr>
                      <m:e>
                        <m:r>
                          <m:rPr>
                            <m:sty m:val="p"/>
                          </m:rPr>
                          <a:rPr lang="en-US" altLang="zh-TW" i="1">
                            <a:latin typeface="Cambria Math" panose="02040503050406030204" pitchFamily="18" charset="0"/>
                          </a:rPr>
                          <m:t>V</m:t>
                        </m:r>
                      </m:e>
                    </m:acc>
                    <m:d>
                      <m:dPr>
                        <m:ctrlPr>
                          <a:rPr lang="en-US" altLang="zh-TW" i="1">
                            <a:latin typeface="Cambria Math" panose="02040503050406030204" pitchFamily="18" charset="0"/>
                          </a:rPr>
                        </m:ctrlPr>
                      </m:dPr>
                      <m:e>
                        <m:r>
                          <m:rPr>
                            <m:sty m:val="p"/>
                          </m:rPr>
                          <a:rPr lang="en-US" altLang="zh-TW" i="1">
                            <a:latin typeface="Cambria Math" panose="02040503050406030204" pitchFamily="18" charset="0"/>
                          </a:rPr>
                          <m:t>N</m:t>
                        </m:r>
                        <m:sSub>
                          <m:sSubPr>
                            <m:ctrlPr>
                              <a:rPr lang="en-US" altLang="zh-TW" i="1" smtClean="0">
                                <a:latin typeface="Cambria Math" panose="02040503050406030204" pitchFamily="18" charset="0"/>
                              </a:rPr>
                            </m:ctrlPr>
                          </m:sSubPr>
                          <m:e>
                            <m:acc>
                              <m:accPr>
                                <m:chr m:val="̅"/>
                                <m:ctrlPr>
                                  <a:rPr lang="en-US" altLang="zh-TW" i="1">
                                    <a:latin typeface="Cambria Math" panose="02040503050406030204" pitchFamily="18" charset="0"/>
                                  </a:rPr>
                                </m:ctrlPr>
                              </m:accPr>
                              <m:e>
                                <m:r>
                                  <a:rPr lang="en-GB" altLang="zh-TW" i="1">
                                    <a:latin typeface="Cambria Math" panose="02040503050406030204" pitchFamily="18" charset="0"/>
                                  </a:rPr>
                                  <m:t>𝑦</m:t>
                                </m:r>
                              </m:e>
                            </m:acc>
                          </m:e>
                          <m:sub>
                            <m:r>
                              <a:rPr lang="en-GB" altLang="zh-TW" b="0" i="1" smtClean="0">
                                <a:latin typeface="Cambria Math" panose="02040503050406030204" pitchFamily="18" charset="0"/>
                              </a:rPr>
                              <m:t>𝑡</m:t>
                            </m:r>
                          </m:sub>
                        </m:sSub>
                      </m:e>
                    </m:d>
                    <m:r>
                      <a:rPr lang="en-GB" altLang="zh-TW">
                        <a:latin typeface="Cambria Math" panose="02040503050406030204" pitchFamily="18" charset="0"/>
                      </a:rPr>
                      <m:t>=</m:t>
                    </m:r>
                    <m:sSup>
                      <m:sSupPr>
                        <m:ctrlPr>
                          <a:rPr lang="en-GB" altLang="zh-TW" i="1" smtClean="0">
                            <a:latin typeface="Cambria Math" panose="02040503050406030204" pitchFamily="18" charset="0"/>
                          </a:rPr>
                        </m:ctrlPr>
                      </m:sSupPr>
                      <m:e>
                        <m:r>
                          <m:rPr>
                            <m:sty m:val="p"/>
                          </m:rPr>
                          <a:rPr lang="en-US" altLang="zh-TW" i="1">
                            <a:latin typeface="Cambria Math" panose="02040503050406030204" pitchFamily="18" charset="0"/>
                          </a:rPr>
                          <m:t>N</m:t>
                        </m:r>
                      </m:e>
                      <m:sup>
                        <m:r>
                          <a:rPr lang="en-GB" altLang="zh-TW" b="0" i="1" smtClean="0">
                            <a:latin typeface="Cambria Math" panose="02040503050406030204" pitchFamily="18" charset="0"/>
                          </a:rPr>
                          <m:t>2</m:t>
                        </m:r>
                      </m:sup>
                    </m:sSup>
                    <m:acc>
                      <m:accPr>
                        <m:chr m:val="̂"/>
                        <m:ctrlPr>
                          <a:rPr lang="zh-TW" altLang="en-US" i="1">
                            <a:latin typeface="Cambria Math" panose="02040503050406030204" pitchFamily="18" charset="0"/>
                          </a:rPr>
                        </m:ctrlPr>
                      </m:accPr>
                      <m:e>
                        <m:r>
                          <m:rPr>
                            <m:sty m:val="p"/>
                          </m:rPr>
                          <a:rPr lang="en-US" altLang="zh-TW" i="1">
                            <a:latin typeface="Cambria Math" panose="02040503050406030204" pitchFamily="18" charset="0"/>
                          </a:rPr>
                          <m:t>V</m:t>
                        </m:r>
                      </m:e>
                    </m:acc>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GB" altLang="zh-TW" i="1">
                                    <a:latin typeface="Cambria Math" panose="02040503050406030204" pitchFamily="18" charset="0"/>
                                  </a:rPr>
                                  <m:t>𝑦</m:t>
                                </m:r>
                              </m:e>
                            </m:acc>
                          </m:e>
                          <m:sub>
                            <m:r>
                              <a:rPr lang="en-GB" altLang="zh-TW" i="1">
                                <a:latin typeface="Cambria Math" panose="02040503050406030204" pitchFamily="18" charset="0"/>
                              </a:rPr>
                              <m:t>𝑡</m:t>
                            </m:r>
                          </m:sub>
                        </m:sSub>
                      </m:e>
                    </m:d>
                    <m:r>
                      <a:rPr lang="en-US" altLang="zh-TW" i="1">
                        <a:latin typeface="Cambria Math" panose="02040503050406030204" pitchFamily="18" charset="0"/>
                      </a:rPr>
                      <m:t>=</m:t>
                    </m:r>
                    <m:sSup>
                      <m:sSupPr>
                        <m:ctrlPr>
                          <a:rPr lang="en-US" altLang="zh-TW" i="1" smtClean="0">
                            <a:latin typeface="Cambria Math" panose="02040503050406030204" pitchFamily="18" charset="0"/>
                          </a:rPr>
                        </m:ctrlPr>
                      </m:sSupPr>
                      <m:e>
                        <m:r>
                          <a:rPr lang="en-GB" altLang="zh-TW" b="0" i="1" smtClean="0">
                            <a:latin typeface="Cambria Math" panose="02040503050406030204" pitchFamily="18" charset="0"/>
                          </a:rPr>
                          <m:t>𝑁</m:t>
                        </m:r>
                      </m:e>
                      <m:sup>
                        <m:r>
                          <a:rPr lang="en-GB" altLang="zh-TW" b="0" i="1" smtClean="0">
                            <a:latin typeface="Cambria Math" panose="02040503050406030204" pitchFamily="18" charset="0"/>
                          </a:rPr>
                          <m:t>2</m:t>
                        </m:r>
                      </m:sup>
                    </m:sSup>
                    <m:d>
                      <m:dPr>
                        <m:ctrlPr>
                          <a:rPr lang="en-GB" altLang="zh-TW" i="1">
                            <a:latin typeface="Cambria Math" panose="02040503050406030204" pitchFamily="18" charset="0"/>
                          </a:rPr>
                        </m:ctrlPr>
                      </m:dPr>
                      <m:e>
                        <m:r>
                          <a:rPr lang="en-GB" altLang="zh-TW">
                            <a:latin typeface="Cambria Math" panose="02040503050406030204" pitchFamily="18" charset="0"/>
                          </a:rPr>
                          <m:t>1−</m:t>
                        </m:r>
                        <m:f>
                          <m:fPr>
                            <m:ctrlPr>
                              <a:rPr lang="en-GB" altLang="zh-TW" i="1">
                                <a:latin typeface="Cambria Math" panose="02040503050406030204" pitchFamily="18" charset="0"/>
                              </a:rPr>
                            </m:ctrlPr>
                          </m:fPr>
                          <m:num>
                            <m:r>
                              <a:rPr lang="en-GB" altLang="zh-TW" i="1">
                                <a:latin typeface="Cambria Math" panose="02040503050406030204" pitchFamily="18" charset="0"/>
                              </a:rPr>
                              <m:t>𝑛</m:t>
                            </m:r>
                          </m:num>
                          <m:den>
                            <m:r>
                              <a:rPr lang="en-GB" altLang="zh-TW" i="1">
                                <a:latin typeface="Cambria Math" panose="02040503050406030204" pitchFamily="18" charset="0"/>
                              </a:rPr>
                              <m:t>𝑁</m:t>
                            </m:r>
                          </m:den>
                        </m:f>
                      </m:e>
                    </m:d>
                    <m:f>
                      <m:fPr>
                        <m:ctrlPr>
                          <a:rPr lang="en-GB" altLang="zh-TW" i="1">
                            <a:latin typeface="Cambria Math" panose="02040503050406030204" pitchFamily="18" charset="0"/>
                          </a:rPr>
                        </m:ctrlPr>
                      </m:fPr>
                      <m:num>
                        <m:sSubSup>
                          <m:sSubSupPr>
                            <m:ctrlPr>
                              <a:rPr lang="en-GB" altLang="zh-TW" i="1">
                                <a:latin typeface="Cambria Math" panose="02040503050406030204" pitchFamily="18" charset="0"/>
                              </a:rPr>
                            </m:ctrlPr>
                          </m:sSubSupPr>
                          <m:e>
                            <m:r>
                              <a:rPr lang="en-GB" altLang="zh-TW" i="1">
                                <a:latin typeface="Cambria Math" panose="02040503050406030204" pitchFamily="18" charset="0"/>
                              </a:rPr>
                              <m:t>𝑠</m:t>
                            </m:r>
                          </m:e>
                          <m:sub>
                            <m:r>
                              <a:rPr lang="en-GB" altLang="zh-TW" b="0" i="1" smtClean="0">
                                <a:latin typeface="Cambria Math" panose="02040503050406030204" pitchFamily="18" charset="0"/>
                              </a:rPr>
                              <m:t>𝑡</m:t>
                            </m:r>
                          </m:sub>
                          <m:sup>
                            <m:r>
                              <a:rPr lang="en-GB" altLang="zh-TW" i="1">
                                <a:latin typeface="Cambria Math" panose="02040503050406030204" pitchFamily="18" charset="0"/>
                              </a:rPr>
                              <m:t>2</m:t>
                            </m:r>
                          </m:sup>
                        </m:sSubSup>
                      </m:num>
                      <m:den>
                        <m:r>
                          <a:rPr lang="en-GB" altLang="zh-TW" i="1">
                            <a:latin typeface="Cambria Math" panose="02040503050406030204" pitchFamily="18" charset="0"/>
                          </a:rPr>
                          <m:t>𝑛</m:t>
                        </m:r>
                      </m:den>
                    </m:f>
                  </m:oMath>
                </a14:m>
                <a:endParaRPr lang="en-GB" dirty="0"/>
              </a:p>
              <a:p>
                <a:pPr marL="0" indent="0">
                  <a:buNone/>
                </a:pPr>
                <a:r>
                  <a:rPr lang="en-GB" dirty="0"/>
                  <a:t>where</a:t>
                </a:r>
              </a:p>
              <a:p>
                <a:pPr marL="0" indent="0">
                  <a:buNone/>
                </a:pPr>
                <a14:m>
                  <m:oMathPara xmlns:m="http://schemas.openxmlformats.org/officeDocument/2006/math">
                    <m:oMathParaPr>
                      <m:jc m:val="left"/>
                    </m:oMathParaPr>
                    <m:oMath xmlns:m="http://schemas.openxmlformats.org/officeDocument/2006/math">
                      <m:sSubSup>
                        <m:sSubSupPr>
                          <m:ctrlPr>
                            <a:rPr lang="en-GB" altLang="zh-TW" i="1">
                              <a:latin typeface="Cambria Math" panose="02040503050406030204" pitchFamily="18" charset="0"/>
                            </a:rPr>
                          </m:ctrlPr>
                        </m:sSubSupPr>
                        <m:e>
                          <m:r>
                            <a:rPr lang="en-GB" altLang="zh-TW" i="1">
                              <a:latin typeface="Cambria Math" panose="02040503050406030204" pitchFamily="18" charset="0"/>
                            </a:rPr>
                            <m:t>𝑠</m:t>
                          </m:r>
                        </m:e>
                        <m:sub>
                          <m:r>
                            <a:rPr lang="en-GB" altLang="zh-TW" i="1">
                              <a:latin typeface="Cambria Math" panose="02040503050406030204" pitchFamily="18" charset="0"/>
                            </a:rPr>
                            <m:t>𝑡</m:t>
                          </m:r>
                        </m:sub>
                        <m:sup>
                          <m:r>
                            <a:rPr lang="en-GB" altLang="zh-TW" i="1">
                              <a:latin typeface="Cambria Math" panose="02040503050406030204" pitchFamily="18" charset="0"/>
                            </a:rPr>
                            <m:t>2</m:t>
                          </m:r>
                        </m:sup>
                      </m:sSubSup>
                      <m:r>
                        <a:rPr lang="en-GB" altLang="zh-TW" b="0" i="1" smtClean="0">
                          <a:latin typeface="Cambria Math" panose="02040503050406030204" pitchFamily="18" charset="0"/>
                        </a:rPr>
                        <m:t>=</m:t>
                      </m:r>
                      <m:f>
                        <m:fPr>
                          <m:ctrlPr>
                            <a:rPr lang="en-GB" altLang="zh-TW" b="0" i="1" smtClean="0">
                              <a:latin typeface="Cambria Math" panose="02040503050406030204" pitchFamily="18" charset="0"/>
                            </a:rPr>
                          </m:ctrlPr>
                        </m:fPr>
                        <m:num>
                          <m:nary>
                            <m:naryPr>
                              <m:chr m:val="∑"/>
                              <m:ctrlPr>
                                <a:rPr lang="en-GB" altLang="zh-TW" b="0" i="1" smtClean="0">
                                  <a:latin typeface="Cambria Math" panose="02040503050406030204" pitchFamily="18" charset="0"/>
                                </a:rPr>
                              </m:ctrlPr>
                            </m:naryPr>
                            <m:sub>
                              <m:r>
                                <m:rPr>
                                  <m:brk m:alnAt="23"/>
                                </m:rPr>
                                <a:rPr lang="en-GB" altLang="zh-TW" b="0" i="1" smtClean="0">
                                  <a:latin typeface="Cambria Math" panose="02040503050406030204" pitchFamily="18" charset="0"/>
                                </a:rPr>
                                <m:t>𝑖</m:t>
                              </m:r>
                              <m:r>
                                <a:rPr lang="en-GB" altLang="zh-TW" b="0" i="1" smtClean="0">
                                  <a:latin typeface="Cambria Math" panose="02040503050406030204" pitchFamily="18" charset="0"/>
                                </a:rPr>
                                <m:t>=1</m:t>
                              </m:r>
                            </m:sub>
                            <m:sup>
                              <m:r>
                                <a:rPr lang="en-GB" altLang="zh-TW" b="0" i="1" smtClean="0">
                                  <a:latin typeface="Cambria Math" panose="02040503050406030204" pitchFamily="18" charset="0"/>
                                </a:rPr>
                                <m:t>𝑛</m:t>
                              </m:r>
                            </m:sup>
                            <m:e>
                              <m:sSup>
                                <m:sSupPr>
                                  <m:ctrlPr>
                                    <a:rPr lang="en-GB" altLang="zh-TW" b="0" i="1" smtClean="0">
                                      <a:latin typeface="Cambria Math" panose="02040503050406030204" pitchFamily="18" charset="0"/>
                                    </a:rPr>
                                  </m:ctrlPr>
                                </m:sSupPr>
                                <m:e>
                                  <m:r>
                                    <a:rPr lang="en-GB" altLang="zh-TW" i="1">
                                      <a:latin typeface="Cambria Math" panose="02040503050406030204" pitchFamily="18" charset="0"/>
                                    </a:rPr>
                                    <m:t>(</m:t>
                                  </m:r>
                                  <m:sSub>
                                    <m:sSubPr>
                                      <m:ctrlPr>
                                        <a:rPr lang="en-GB" altLang="zh-TW" i="1">
                                          <a:latin typeface="Cambria Math" panose="02040503050406030204" pitchFamily="18" charset="0"/>
                                        </a:rPr>
                                      </m:ctrlPr>
                                    </m:sSubPr>
                                    <m:e>
                                      <m:r>
                                        <a:rPr lang="en-GB" altLang="zh-TW" i="1">
                                          <a:latin typeface="Cambria Math" panose="02040503050406030204" pitchFamily="18" charset="0"/>
                                        </a:rPr>
                                        <m:t>𝑦</m:t>
                                      </m:r>
                                    </m:e>
                                    <m:sub>
                                      <m:r>
                                        <a:rPr lang="en-GB" altLang="zh-TW" i="1">
                                          <a:latin typeface="Cambria Math" panose="02040503050406030204" pitchFamily="18" charset="0"/>
                                        </a:rPr>
                                        <m:t>𝑖</m:t>
                                      </m:r>
                                    </m:sub>
                                  </m:sSub>
                                  <m:r>
                                    <a:rPr lang="en-GB" altLang="zh-TW" i="1">
                                      <a:latin typeface="Cambria Math" panose="02040503050406030204" pitchFamily="18" charset="0"/>
                                    </a:rPr>
                                    <m:t>−</m:t>
                                  </m:r>
                                  <m:acc>
                                    <m:accPr>
                                      <m:chr m:val="̅"/>
                                      <m:ctrlPr>
                                        <a:rPr lang="en-GB" altLang="zh-TW" i="1">
                                          <a:latin typeface="Cambria Math" panose="02040503050406030204" pitchFamily="18" charset="0"/>
                                        </a:rPr>
                                      </m:ctrlPr>
                                    </m:accPr>
                                    <m:e>
                                      <m:sSub>
                                        <m:sSubPr>
                                          <m:ctrlPr>
                                            <a:rPr lang="en-GB" altLang="zh-TW" i="1">
                                              <a:latin typeface="Cambria Math" panose="02040503050406030204" pitchFamily="18" charset="0"/>
                                            </a:rPr>
                                          </m:ctrlPr>
                                        </m:sSubPr>
                                        <m:e>
                                          <m:r>
                                            <a:rPr lang="en-GB" altLang="zh-TW" i="1">
                                              <a:latin typeface="Cambria Math" panose="02040503050406030204" pitchFamily="18" charset="0"/>
                                            </a:rPr>
                                            <m:t>𝑦</m:t>
                                          </m:r>
                                        </m:e>
                                        <m:sub>
                                          <m:r>
                                            <a:rPr lang="en-GB" altLang="zh-TW" i="1">
                                              <a:latin typeface="Cambria Math" panose="02040503050406030204" pitchFamily="18" charset="0"/>
                                            </a:rPr>
                                            <m:t>𝑡</m:t>
                                          </m:r>
                                        </m:sub>
                                      </m:sSub>
                                    </m:e>
                                  </m:acc>
                                  <m:r>
                                    <a:rPr lang="en-GB" altLang="zh-TW" b="0" i="1" smtClean="0">
                                      <a:latin typeface="Cambria Math" panose="02040503050406030204" pitchFamily="18" charset="0"/>
                                    </a:rPr>
                                    <m:t>)</m:t>
                                  </m:r>
                                </m:e>
                                <m:sup>
                                  <m:r>
                                    <a:rPr lang="en-GB" altLang="zh-TW" b="0" i="1" smtClean="0">
                                      <a:latin typeface="Cambria Math" panose="02040503050406030204" pitchFamily="18" charset="0"/>
                                    </a:rPr>
                                    <m:t>2</m:t>
                                  </m:r>
                                </m:sup>
                              </m:sSup>
                            </m:e>
                          </m:nary>
                        </m:num>
                        <m:den>
                          <m:r>
                            <a:rPr lang="en-GB" altLang="zh-TW" b="0" i="1" smtClean="0">
                              <a:latin typeface="Cambria Math" panose="02040503050406030204" pitchFamily="18" charset="0"/>
                            </a:rPr>
                            <m:t>𝑛</m:t>
                          </m:r>
                          <m:r>
                            <a:rPr lang="en-GB" altLang="zh-TW" b="0" i="1" smtClean="0">
                              <a:latin typeface="Cambria Math" panose="02040503050406030204" pitchFamily="18" charset="0"/>
                            </a:rPr>
                            <m:t>−1</m:t>
                          </m:r>
                        </m:den>
                      </m:f>
                    </m:oMath>
                  </m:oMathPara>
                </a14:m>
                <a:endParaRPr lang="en-GB" dirty="0"/>
              </a:p>
              <a:p>
                <a:pPr marL="0" indent="0">
                  <a:buNone/>
                </a:pPr>
                <a:endParaRPr lang="en-GB" dirty="0"/>
              </a:p>
              <a:p>
                <a:pPr>
                  <a:buFont typeface="Wingdings" panose="05000000000000000000" pitchFamily="2" charset="2"/>
                  <a:buChar char="§"/>
                </a:pPr>
                <a:r>
                  <a:rPr lang="zh-TW" altLang="en-US" dirty="0"/>
                  <a:t>如果群集大小有很大的變異量，且群集大小與總數具高度相關，則一般而言，</a:t>
                </a:r>
                <a:r>
                  <a:rPr lang="en-US" altLang="zh-TW" dirty="0"/>
                  <a:t> </a:t>
                </a:r>
                <a14:m>
                  <m:oMath xmlns:m="http://schemas.openxmlformats.org/officeDocument/2006/math">
                    <m:r>
                      <m:rPr>
                        <m:sty m:val="p"/>
                      </m:rPr>
                      <a:rPr lang="en-US" altLang="zh-TW" i="1">
                        <a:latin typeface="Cambria Math" panose="02040503050406030204" pitchFamily="18" charset="0"/>
                      </a:rPr>
                      <m:t>N</m:t>
                    </m:r>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GB" altLang="zh-TW" i="1">
                                <a:latin typeface="Cambria Math" panose="02040503050406030204" pitchFamily="18" charset="0"/>
                              </a:rPr>
                              <m:t>𝑦</m:t>
                            </m:r>
                          </m:e>
                        </m:acc>
                      </m:e>
                      <m:sub>
                        <m:r>
                          <a:rPr lang="en-GB" altLang="zh-TW" i="1">
                            <a:latin typeface="Cambria Math" panose="02040503050406030204" pitchFamily="18" charset="0"/>
                          </a:rPr>
                          <m:t>𝑡</m:t>
                        </m:r>
                      </m:sub>
                    </m:sSub>
                  </m:oMath>
                </a14:m>
                <a:r>
                  <a:rPr lang="zh-TW" altLang="en-US" dirty="0"/>
                  <a:t>的變異數比</a:t>
                </a:r>
                <a14:m>
                  <m:oMath xmlns:m="http://schemas.openxmlformats.org/officeDocument/2006/math">
                    <m:r>
                      <m:rPr>
                        <m:sty m:val="p"/>
                      </m:rPr>
                      <a:rPr lang="en-US" altLang="zh-TW" i="1" dirty="0">
                        <a:latin typeface="Cambria Math" panose="02040503050406030204" pitchFamily="18" charset="0"/>
                      </a:rPr>
                      <m:t>M</m:t>
                    </m:r>
                    <m:acc>
                      <m:accPr>
                        <m:chr m:val="̅"/>
                        <m:ctrlPr>
                          <a:rPr lang="zh-TW" altLang="en-US" i="1">
                            <a:latin typeface="Cambria Math" panose="02040503050406030204" pitchFamily="18" charset="0"/>
                          </a:rPr>
                        </m:ctrlPr>
                      </m:accPr>
                      <m:e>
                        <m:r>
                          <a:rPr lang="en-GB" altLang="zh-TW" i="1">
                            <a:latin typeface="Cambria Math" panose="02040503050406030204" pitchFamily="18" charset="0"/>
                          </a:rPr>
                          <m:t>𝑦</m:t>
                        </m:r>
                      </m:e>
                    </m:acc>
                  </m:oMath>
                </a14:m>
                <a:r>
                  <a:rPr lang="zh-TW" altLang="en-US" dirty="0"/>
                  <a:t>來的大，因為</a:t>
                </a:r>
                <a14:m>
                  <m:oMath xmlns:m="http://schemas.openxmlformats.org/officeDocument/2006/math">
                    <m:r>
                      <m:rPr>
                        <m:sty m:val="p"/>
                      </m:rPr>
                      <a:rPr lang="en-US" altLang="zh-TW" i="1">
                        <a:latin typeface="Cambria Math" panose="02040503050406030204" pitchFamily="18" charset="0"/>
                      </a:rPr>
                      <m:t>N</m:t>
                    </m:r>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GB" altLang="zh-TW" i="1">
                                <a:latin typeface="Cambria Math" panose="02040503050406030204" pitchFamily="18" charset="0"/>
                              </a:rPr>
                              <m:t>𝑦</m:t>
                            </m:r>
                          </m:e>
                        </m:acc>
                      </m:e>
                      <m:sub>
                        <m:r>
                          <a:rPr lang="en-GB" altLang="zh-TW" i="1">
                            <a:latin typeface="Cambria Math" panose="02040503050406030204" pitchFamily="18" charset="0"/>
                          </a:rPr>
                          <m:t>𝑡</m:t>
                        </m:r>
                      </m:sub>
                    </m:sSub>
                  </m:oMath>
                </a14:m>
                <a:r>
                  <a:rPr lang="zh-TW" altLang="en-US" dirty="0"/>
                  <a:t>並無使用來自群集大小</a:t>
                </a:r>
                <a14:m>
                  <m:oMath xmlns:m="http://schemas.openxmlformats.org/officeDocument/2006/math">
                    <m:sSub>
                      <m:sSubPr>
                        <m:ctrlPr>
                          <a:rPr lang="en-US" altLang="zh-TW" i="1" smtClean="0">
                            <a:latin typeface="Cambria Math" panose="02040503050406030204" pitchFamily="18" charset="0"/>
                          </a:rPr>
                        </m:ctrlPr>
                      </m:sSubPr>
                      <m:e>
                        <m:r>
                          <a:rPr lang="en-GB" altLang="zh-TW" b="0" i="1" smtClean="0">
                            <a:latin typeface="Cambria Math" panose="02040503050406030204" pitchFamily="18" charset="0"/>
                          </a:rPr>
                          <m:t>𝑚</m:t>
                        </m:r>
                      </m:e>
                      <m:sub>
                        <m:r>
                          <a:rPr lang="en-GB" altLang="zh-TW" b="0" i="1" smtClean="0">
                            <a:latin typeface="Cambria Math" panose="02040503050406030204" pitchFamily="18" charset="0"/>
                          </a:rPr>
                          <m:t>1</m:t>
                        </m:r>
                      </m:sub>
                    </m:sSub>
                    <m:r>
                      <a:rPr lang="en-GB" altLang="zh-TW" b="0" i="1" smtClean="0">
                        <a:latin typeface="Cambria Math" panose="02040503050406030204" pitchFamily="18" charset="0"/>
                      </a:rPr>
                      <m:t>,</m:t>
                    </m:r>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𝑚</m:t>
                        </m:r>
                      </m:e>
                      <m:sub>
                        <m:r>
                          <a:rPr lang="en-GB" altLang="zh-TW" b="0" i="1" smtClean="0">
                            <a:latin typeface="Cambria Math" panose="02040503050406030204" pitchFamily="18" charset="0"/>
                          </a:rPr>
                          <m:t>2</m:t>
                        </m:r>
                      </m:sub>
                    </m:sSub>
                    <m:r>
                      <a:rPr lang="en-GB" altLang="zh-TW" b="0" i="1" smtClean="0">
                        <a:latin typeface="Cambria Math" panose="02040503050406030204" pitchFamily="18" charset="0"/>
                      </a:rPr>
                      <m:t>,…,</m:t>
                    </m:r>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𝑚</m:t>
                        </m:r>
                      </m:e>
                      <m:sub>
                        <m:r>
                          <a:rPr lang="en-GB" altLang="zh-TW" b="0" i="1" smtClean="0">
                            <a:latin typeface="Cambria Math" panose="02040503050406030204" pitchFamily="18" charset="0"/>
                          </a:rPr>
                          <m:t>𝑛</m:t>
                        </m:r>
                      </m:sub>
                    </m:sSub>
                  </m:oMath>
                </a14:m>
                <a:r>
                  <a:rPr lang="zh-TW" altLang="en-US" dirty="0"/>
                  <a:t>的資訊，所以自然會比較不準確</a:t>
                </a:r>
                <a:endParaRPr lang="en-GB" dirty="0"/>
              </a:p>
            </p:txBody>
          </p:sp>
        </mc:Choice>
        <mc:Fallback xmlns="">
          <p:sp>
            <p:nvSpPr>
              <p:cNvPr id="3" name="Content Placeholder 2">
                <a:extLst>
                  <a:ext uri="{FF2B5EF4-FFF2-40B4-BE49-F238E27FC236}">
                    <a16:creationId xmlns:a16="http://schemas.microsoft.com/office/drawing/2014/main" id="{3D2CA751-03EE-4F71-A83C-983DD56E7EBC}"/>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GB">
                    <a:noFill/>
                  </a:rPr>
                  <a:t> </a:t>
                </a:r>
              </a:p>
            </p:txBody>
          </p:sp>
        </mc:Fallback>
      </mc:AlternateContent>
    </p:spTree>
    <p:extLst>
      <p:ext uri="{BB962C8B-B14F-4D97-AF65-F5344CB8AC3E}">
        <p14:creationId xmlns:p14="http://schemas.microsoft.com/office/powerpoint/2010/main" val="2672149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D8BF5F-344D-4811-928F-3EEDCD6A2106}"/>
                  </a:ext>
                </a:extLst>
              </p:cNvPr>
              <p:cNvSpPr>
                <a:spLocks noGrp="1"/>
              </p:cNvSpPr>
              <p:nvPr>
                <p:ph idx="1"/>
              </p:nvPr>
            </p:nvSpPr>
            <p:spPr>
              <a:xfrm>
                <a:off x="838200" y="188843"/>
                <a:ext cx="11353800" cy="6669157"/>
              </a:xfrm>
            </p:spPr>
            <p:txBody>
              <a:bodyPr>
                <a:normAutofit/>
              </a:bodyPr>
              <a:lstStyle/>
              <a:p>
                <a:pPr>
                  <a:buFont typeface="Wingdings" panose="05000000000000000000" pitchFamily="2" charset="2"/>
                  <a:buChar char="§"/>
                </a:pPr>
                <a:r>
                  <a:rPr lang="zh-TW" altLang="en-US" dirty="0"/>
                  <a:t>續上例，假設不知道母體總數時，則請估計全部城市居民的總收入及估計誤差的上下界為</a:t>
                </a:r>
                <a:r>
                  <a:rPr lang="en-US" altLang="zh-TW" dirty="0"/>
                  <a:t>?</a:t>
                </a:r>
              </a:p>
              <a:p>
                <a:pPr>
                  <a:buFont typeface="Wingdings" panose="05000000000000000000" pitchFamily="2" charset="2"/>
                  <a:buChar char="§"/>
                </a:pPr>
                <a:r>
                  <a:rPr lang="zh-TW" altLang="en-US" dirty="0"/>
                  <a:t>估計全部城市居民的總收入</a:t>
                </a:r>
                <a:endParaRPr lang="en-GB" altLang="zh-TW" dirty="0"/>
              </a:p>
              <a:p>
                <a:pPr marL="0" indent="0">
                  <a:buNone/>
                </a:pPr>
                <a14:m>
                  <m:oMathPara xmlns:m="http://schemas.openxmlformats.org/officeDocument/2006/math">
                    <m:oMathParaPr>
                      <m:jc m:val="left"/>
                    </m:oMathParaPr>
                    <m:oMath xmlns:m="http://schemas.openxmlformats.org/officeDocument/2006/math">
                      <m:r>
                        <m:rPr>
                          <m:sty m:val="p"/>
                        </m:rPr>
                        <a:rPr lang="en-US" altLang="zh-TW" i="1" dirty="0">
                          <a:latin typeface="Cambria Math" panose="02040503050406030204" pitchFamily="18" charset="0"/>
                        </a:rPr>
                        <m:t>N</m:t>
                      </m:r>
                      <m:acc>
                        <m:accPr>
                          <m:chr m:val="̅"/>
                          <m:ctrlPr>
                            <a:rPr lang="en-GB" altLang="zh-TW" i="1">
                              <a:latin typeface="Cambria Math" panose="02040503050406030204" pitchFamily="18" charset="0"/>
                            </a:rPr>
                          </m:ctrlPr>
                        </m:accPr>
                        <m:e>
                          <m:sSub>
                            <m:sSubPr>
                              <m:ctrlPr>
                                <a:rPr lang="en-GB" altLang="zh-TW" i="1">
                                  <a:latin typeface="Cambria Math" panose="02040503050406030204" pitchFamily="18" charset="0"/>
                                </a:rPr>
                              </m:ctrlPr>
                            </m:sSubPr>
                            <m:e>
                              <m:r>
                                <a:rPr lang="en-GB" altLang="zh-TW" i="1">
                                  <a:latin typeface="Cambria Math" panose="02040503050406030204" pitchFamily="18" charset="0"/>
                                </a:rPr>
                                <m:t>𝑦</m:t>
                              </m:r>
                            </m:e>
                            <m:sub>
                              <m:r>
                                <a:rPr lang="en-GB" altLang="zh-TW" i="1">
                                  <a:latin typeface="Cambria Math" panose="02040503050406030204" pitchFamily="18" charset="0"/>
                                </a:rPr>
                                <m:t>𝑡</m:t>
                              </m:r>
                            </m:sub>
                          </m:sSub>
                        </m:e>
                      </m:acc>
                      <m:r>
                        <a:rPr lang="en-GB" altLang="zh-TW" i="1">
                          <a:latin typeface="Cambria Math" panose="02040503050406030204" pitchFamily="18" charset="0"/>
                        </a:rPr>
                        <m:t>=</m:t>
                      </m:r>
                      <m:f>
                        <m:fPr>
                          <m:ctrlPr>
                            <a:rPr lang="en-GB" altLang="zh-TW" i="1">
                              <a:latin typeface="Cambria Math" panose="02040503050406030204" pitchFamily="18" charset="0"/>
                            </a:rPr>
                          </m:ctrlPr>
                        </m:fPr>
                        <m:num>
                          <m:r>
                            <m:rPr>
                              <m:sty m:val="p"/>
                            </m:rPr>
                            <a:rPr lang="en-US" altLang="zh-TW" i="1">
                              <a:latin typeface="Cambria Math" panose="02040503050406030204" pitchFamily="18" charset="0"/>
                            </a:rPr>
                            <m:t>N</m:t>
                          </m:r>
                        </m:num>
                        <m:den>
                          <m:r>
                            <a:rPr lang="en-GB" altLang="zh-TW" i="1">
                              <a:latin typeface="Cambria Math" panose="02040503050406030204" pitchFamily="18" charset="0"/>
                            </a:rPr>
                            <m:t>𝑛</m:t>
                          </m:r>
                        </m:den>
                      </m:f>
                      <m:nary>
                        <m:naryPr>
                          <m:chr m:val="∑"/>
                          <m:ctrlPr>
                            <a:rPr lang="en-GB" altLang="zh-TW" i="1">
                              <a:latin typeface="Cambria Math" panose="02040503050406030204" pitchFamily="18" charset="0"/>
                            </a:rPr>
                          </m:ctrlPr>
                        </m:naryPr>
                        <m:sub>
                          <m:r>
                            <m:rPr>
                              <m:brk m:alnAt="23"/>
                            </m:rPr>
                            <a:rPr lang="en-GB" altLang="zh-TW" i="1">
                              <a:latin typeface="Cambria Math" panose="02040503050406030204" pitchFamily="18" charset="0"/>
                            </a:rPr>
                            <m:t>𝑖</m:t>
                          </m:r>
                          <m:r>
                            <a:rPr lang="en-GB" altLang="zh-TW" i="1">
                              <a:latin typeface="Cambria Math" panose="02040503050406030204" pitchFamily="18" charset="0"/>
                            </a:rPr>
                            <m:t>=</m:t>
                          </m:r>
                          <m:r>
                            <a:rPr lang="en-GB" altLang="zh-TW" i="1">
                              <a:latin typeface="Cambria Math" panose="02040503050406030204" pitchFamily="18" charset="0"/>
                            </a:rPr>
                            <m:t>1</m:t>
                          </m:r>
                        </m:sub>
                        <m:sup>
                          <m:r>
                            <a:rPr lang="en-GB" altLang="zh-TW" i="1">
                              <a:latin typeface="Cambria Math" panose="02040503050406030204" pitchFamily="18" charset="0"/>
                            </a:rPr>
                            <m:t>𝑛</m:t>
                          </m:r>
                        </m:sup>
                        <m:e>
                          <m:sSub>
                            <m:sSubPr>
                              <m:ctrlPr>
                                <a:rPr lang="en-GB" altLang="zh-TW" i="1">
                                  <a:latin typeface="Cambria Math" panose="02040503050406030204" pitchFamily="18" charset="0"/>
                                </a:rPr>
                              </m:ctrlPr>
                            </m:sSubPr>
                            <m:e>
                              <m:r>
                                <a:rPr lang="en-GB" altLang="zh-TW" i="1">
                                  <a:latin typeface="Cambria Math" panose="02040503050406030204" pitchFamily="18" charset="0"/>
                                </a:rPr>
                                <m:t>𝑦</m:t>
                              </m:r>
                            </m:e>
                            <m:sub>
                              <m:r>
                                <a:rPr lang="en-GB" altLang="zh-TW" i="1">
                                  <a:latin typeface="Cambria Math" panose="02040503050406030204" pitchFamily="18" charset="0"/>
                                </a:rPr>
                                <m:t>𝑖</m:t>
                              </m:r>
                            </m:sub>
                          </m:sSub>
                        </m:e>
                      </m:nary>
                      <m:r>
                        <a:rPr lang="en-US" altLang="zh-TW" i="1">
                          <a:latin typeface="Cambria Math" panose="02040503050406030204" pitchFamily="18" charset="0"/>
                        </a:rPr>
                        <m:t>=</m:t>
                      </m:r>
                      <m:f>
                        <m:fPr>
                          <m:ctrlPr>
                            <a:rPr lang="en-US" altLang="zh-TW" i="1" smtClean="0">
                              <a:latin typeface="Cambria Math" panose="02040503050406030204" pitchFamily="18" charset="0"/>
                            </a:rPr>
                          </m:ctrlPr>
                        </m:fPr>
                        <m:num>
                          <m:r>
                            <a:rPr lang="en-GB" altLang="zh-TW" b="0" i="1" smtClean="0">
                              <a:latin typeface="Cambria Math" panose="02040503050406030204" pitchFamily="18" charset="0"/>
                            </a:rPr>
                            <m:t>415</m:t>
                          </m:r>
                        </m:num>
                        <m:den>
                          <m:r>
                            <a:rPr lang="en-GB" altLang="zh-TW" b="0" i="1" smtClean="0">
                              <a:latin typeface="Cambria Math" panose="02040503050406030204" pitchFamily="18" charset="0"/>
                            </a:rPr>
                            <m:t>25</m:t>
                          </m:r>
                        </m:den>
                      </m:f>
                      <m:r>
                        <a:rPr lang="en-GB" altLang="zh-TW" b="0" i="1" smtClean="0">
                          <a:latin typeface="Cambria Math" panose="02040503050406030204" pitchFamily="18" charset="0"/>
                        </a:rPr>
                        <m:t>(</m:t>
                      </m:r>
                      <m:r>
                        <a:rPr lang="en-GB" altLang="zh-TW" b="0" i="1" smtClean="0">
                          <a:latin typeface="Cambria Math" panose="02040503050406030204" pitchFamily="18" charset="0"/>
                        </a:rPr>
                        <m:t>1329000</m:t>
                      </m:r>
                      <m:r>
                        <a:rPr lang="en-GB" altLang="zh-TW" b="0" i="1" smtClean="0">
                          <a:latin typeface="Cambria Math" panose="02040503050406030204" pitchFamily="18" charset="0"/>
                        </a:rPr>
                        <m:t>)=$</m:t>
                      </m:r>
                      <m:r>
                        <a:rPr lang="en-GB" altLang="zh-TW" b="0" i="1" smtClean="0">
                          <a:latin typeface="Cambria Math" panose="02040503050406030204" pitchFamily="18" charset="0"/>
                        </a:rPr>
                        <m:t>22061400</m:t>
                      </m:r>
                    </m:oMath>
                  </m:oMathPara>
                </a14:m>
                <a:endParaRPr lang="en-GB" altLang="zh-TW" dirty="0"/>
              </a:p>
              <a:p>
                <a:pPr marL="0" indent="0">
                  <a:buNone/>
                </a:pPr>
                <a:endParaRPr lang="en-GB" altLang="zh-TW" dirty="0"/>
              </a:p>
              <a:p>
                <a:pPr>
                  <a:buFont typeface="Wingdings" panose="05000000000000000000" pitchFamily="2" charset="2"/>
                  <a:buChar char="§"/>
                </a:pPr>
                <a:r>
                  <a:rPr lang="zh-TW" altLang="en-US" dirty="0"/>
                  <a:t>估計誤差的上下界</a:t>
                </a:r>
                <a:endParaRPr lang="en-GB" altLang="zh-TW" dirty="0"/>
              </a:p>
              <a:p>
                <a:pPr marL="0" indent="0">
                  <a:buNone/>
                </a:pPr>
                <a14:m>
                  <m:oMathPara xmlns:m="http://schemas.openxmlformats.org/officeDocument/2006/math">
                    <m:oMathParaPr>
                      <m:jc m:val="left"/>
                    </m:oMathParaPr>
                    <m:oMath xmlns:m="http://schemas.openxmlformats.org/officeDocument/2006/math">
                      <m:sSubSup>
                        <m:sSubSupPr>
                          <m:ctrlPr>
                            <a:rPr lang="en-GB" altLang="zh-TW" i="1">
                              <a:latin typeface="Cambria Math" panose="02040503050406030204" pitchFamily="18" charset="0"/>
                            </a:rPr>
                          </m:ctrlPr>
                        </m:sSubSupPr>
                        <m:e>
                          <m:r>
                            <a:rPr lang="en-GB" altLang="zh-TW" i="1">
                              <a:latin typeface="Cambria Math" panose="02040503050406030204" pitchFamily="18" charset="0"/>
                            </a:rPr>
                            <m:t>𝑠</m:t>
                          </m:r>
                        </m:e>
                        <m:sub>
                          <m:r>
                            <a:rPr lang="en-GB" altLang="zh-TW" i="1">
                              <a:latin typeface="Cambria Math" panose="02040503050406030204" pitchFamily="18" charset="0"/>
                            </a:rPr>
                            <m:t>𝑡</m:t>
                          </m:r>
                        </m:sub>
                        <m:sup>
                          <m:r>
                            <a:rPr lang="en-GB" altLang="zh-TW" i="1">
                              <a:latin typeface="Cambria Math" panose="02040503050406030204" pitchFamily="18" charset="0"/>
                            </a:rPr>
                            <m:t>2</m:t>
                          </m:r>
                        </m:sup>
                      </m:sSubSup>
                      <m:r>
                        <a:rPr lang="en-GB" altLang="zh-TW" i="1">
                          <a:latin typeface="Cambria Math" panose="02040503050406030204" pitchFamily="18" charset="0"/>
                        </a:rPr>
                        <m:t>=</m:t>
                      </m:r>
                      <m:f>
                        <m:fPr>
                          <m:ctrlPr>
                            <a:rPr lang="en-GB" altLang="zh-TW" i="1">
                              <a:latin typeface="Cambria Math" panose="02040503050406030204" pitchFamily="18" charset="0"/>
                            </a:rPr>
                          </m:ctrlPr>
                        </m:fPr>
                        <m:num>
                          <m:nary>
                            <m:naryPr>
                              <m:chr m:val="∑"/>
                              <m:ctrlPr>
                                <a:rPr lang="en-GB" altLang="zh-TW" i="1">
                                  <a:latin typeface="Cambria Math" panose="02040503050406030204" pitchFamily="18" charset="0"/>
                                </a:rPr>
                              </m:ctrlPr>
                            </m:naryPr>
                            <m:sub>
                              <m:r>
                                <m:rPr>
                                  <m:brk m:alnAt="23"/>
                                </m:rPr>
                                <a:rPr lang="en-GB" altLang="zh-TW" i="1">
                                  <a:latin typeface="Cambria Math" panose="02040503050406030204" pitchFamily="18" charset="0"/>
                                </a:rPr>
                                <m:t>𝑖</m:t>
                              </m:r>
                              <m:r>
                                <a:rPr lang="en-GB" altLang="zh-TW" i="1">
                                  <a:latin typeface="Cambria Math" panose="02040503050406030204" pitchFamily="18" charset="0"/>
                                </a:rPr>
                                <m:t>=</m:t>
                              </m:r>
                              <m:r>
                                <a:rPr lang="en-GB" altLang="zh-TW" i="1">
                                  <a:latin typeface="Cambria Math" panose="02040503050406030204" pitchFamily="18" charset="0"/>
                                </a:rPr>
                                <m:t>1</m:t>
                              </m:r>
                            </m:sub>
                            <m:sup>
                              <m:r>
                                <a:rPr lang="en-GB" altLang="zh-TW" i="1">
                                  <a:latin typeface="Cambria Math" panose="02040503050406030204" pitchFamily="18" charset="0"/>
                                </a:rPr>
                                <m:t>𝑛</m:t>
                              </m:r>
                            </m:sup>
                            <m:e>
                              <m:sSup>
                                <m:sSupPr>
                                  <m:ctrlPr>
                                    <a:rPr lang="en-GB" altLang="zh-TW" i="1">
                                      <a:latin typeface="Cambria Math" panose="02040503050406030204" pitchFamily="18" charset="0"/>
                                    </a:rPr>
                                  </m:ctrlPr>
                                </m:sSupPr>
                                <m:e>
                                  <m:r>
                                    <a:rPr lang="en-GB" altLang="zh-TW" i="1">
                                      <a:latin typeface="Cambria Math" panose="02040503050406030204" pitchFamily="18" charset="0"/>
                                    </a:rPr>
                                    <m:t>(</m:t>
                                  </m:r>
                                  <m:sSub>
                                    <m:sSubPr>
                                      <m:ctrlPr>
                                        <a:rPr lang="en-GB" altLang="zh-TW" i="1">
                                          <a:latin typeface="Cambria Math" panose="02040503050406030204" pitchFamily="18" charset="0"/>
                                        </a:rPr>
                                      </m:ctrlPr>
                                    </m:sSubPr>
                                    <m:e>
                                      <m:r>
                                        <a:rPr lang="en-GB" altLang="zh-TW" i="1">
                                          <a:latin typeface="Cambria Math" panose="02040503050406030204" pitchFamily="18" charset="0"/>
                                        </a:rPr>
                                        <m:t>𝑦</m:t>
                                      </m:r>
                                    </m:e>
                                    <m:sub>
                                      <m:r>
                                        <a:rPr lang="en-GB" altLang="zh-TW" i="1">
                                          <a:latin typeface="Cambria Math" panose="02040503050406030204" pitchFamily="18" charset="0"/>
                                        </a:rPr>
                                        <m:t>𝑖</m:t>
                                      </m:r>
                                    </m:sub>
                                  </m:sSub>
                                  <m:r>
                                    <a:rPr lang="en-GB" altLang="zh-TW" i="1">
                                      <a:latin typeface="Cambria Math" panose="02040503050406030204" pitchFamily="18" charset="0"/>
                                    </a:rPr>
                                    <m:t>−</m:t>
                                  </m:r>
                                  <m:acc>
                                    <m:accPr>
                                      <m:chr m:val="̅"/>
                                      <m:ctrlPr>
                                        <a:rPr lang="en-GB" altLang="zh-TW" i="1">
                                          <a:latin typeface="Cambria Math" panose="02040503050406030204" pitchFamily="18" charset="0"/>
                                        </a:rPr>
                                      </m:ctrlPr>
                                    </m:accPr>
                                    <m:e>
                                      <m:sSub>
                                        <m:sSubPr>
                                          <m:ctrlPr>
                                            <a:rPr lang="en-GB" altLang="zh-TW" i="1">
                                              <a:latin typeface="Cambria Math" panose="02040503050406030204" pitchFamily="18" charset="0"/>
                                            </a:rPr>
                                          </m:ctrlPr>
                                        </m:sSubPr>
                                        <m:e>
                                          <m:r>
                                            <a:rPr lang="en-GB" altLang="zh-TW" i="1">
                                              <a:latin typeface="Cambria Math" panose="02040503050406030204" pitchFamily="18" charset="0"/>
                                            </a:rPr>
                                            <m:t>𝑦</m:t>
                                          </m:r>
                                        </m:e>
                                        <m:sub>
                                          <m:r>
                                            <a:rPr lang="en-GB" altLang="zh-TW" i="1">
                                              <a:latin typeface="Cambria Math" panose="02040503050406030204" pitchFamily="18" charset="0"/>
                                            </a:rPr>
                                            <m:t>𝑡</m:t>
                                          </m:r>
                                        </m:sub>
                                      </m:sSub>
                                    </m:e>
                                  </m:acc>
                                  <m:r>
                                    <a:rPr lang="en-GB" altLang="zh-TW" i="1">
                                      <a:latin typeface="Cambria Math" panose="02040503050406030204" pitchFamily="18" charset="0"/>
                                    </a:rPr>
                                    <m:t>)</m:t>
                                  </m:r>
                                </m:e>
                                <m:sup>
                                  <m:r>
                                    <a:rPr lang="en-GB" altLang="zh-TW" i="1">
                                      <a:latin typeface="Cambria Math" panose="02040503050406030204" pitchFamily="18" charset="0"/>
                                    </a:rPr>
                                    <m:t>2</m:t>
                                  </m:r>
                                </m:sup>
                              </m:sSup>
                            </m:e>
                          </m:nary>
                        </m:num>
                        <m:den>
                          <m:r>
                            <a:rPr lang="en-GB" altLang="zh-TW" i="1">
                              <a:latin typeface="Cambria Math" panose="02040503050406030204" pitchFamily="18" charset="0"/>
                            </a:rPr>
                            <m:t>𝑛</m:t>
                          </m:r>
                          <m:r>
                            <a:rPr lang="en-GB" altLang="zh-TW" i="1">
                              <a:latin typeface="Cambria Math" panose="02040503050406030204" pitchFamily="18" charset="0"/>
                            </a:rPr>
                            <m:t>−</m:t>
                          </m:r>
                          <m:r>
                            <a:rPr lang="en-GB" altLang="zh-TW" i="1">
                              <a:latin typeface="Cambria Math" panose="02040503050406030204" pitchFamily="18" charset="0"/>
                            </a:rPr>
                            <m:t>1</m:t>
                          </m:r>
                        </m:den>
                      </m:f>
                      <m:r>
                        <a:rPr lang="en-GB" altLang="zh-TW" i="1">
                          <a:latin typeface="Cambria Math" panose="02040503050406030204" pitchFamily="18" charset="0"/>
                        </a:rPr>
                        <m:t>=</m:t>
                      </m:r>
                      <m:sSup>
                        <m:sSupPr>
                          <m:ctrlPr>
                            <a:rPr lang="en-GB" altLang="zh-TW" i="1">
                              <a:latin typeface="Cambria Math" panose="02040503050406030204" pitchFamily="18" charset="0"/>
                            </a:rPr>
                          </m:ctrlPr>
                        </m:sSupPr>
                        <m:e>
                          <m:r>
                            <a:rPr lang="en-GB" altLang="zh-TW" i="1">
                              <a:latin typeface="Cambria Math" panose="02040503050406030204" pitchFamily="18" charset="0"/>
                            </a:rPr>
                            <m:t>(</m:t>
                          </m:r>
                          <m:r>
                            <a:rPr lang="en-GB" altLang="zh-TW" i="1">
                              <a:latin typeface="Cambria Math" panose="02040503050406030204" pitchFamily="18" charset="0"/>
                            </a:rPr>
                            <m:t>21784</m:t>
                          </m:r>
                          <m:r>
                            <a:rPr lang="en-GB" altLang="zh-TW" i="1">
                              <a:latin typeface="Cambria Math" panose="02040503050406030204" pitchFamily="18" charset="0"/>
                            </a:rPr>
                            <m:t>)</m:t>
                          </m:r>
                        </m:e>
                        <m:sup>
                          <m:r>
                            <a:rPr lang="en-GB" altLang="zh-TW" i="1">
                              <a:latin typeface="Cambria Math" panose="02040503050406030204" pitchFamily="18" charset="0"/>
                            </a:rPr>
                            <m:t>2</m:t>
                          </m:r>
                        </m:sup>
                      </m:sSup>
                    </m:oMath>
                  </m:oMathPara>
                </a14:m>
                <a:endParaRPr lang="en-GB" altLang="zh-TW" dirty="0"/>
              </a:p>
              <a:p>
                <a:pPr marL="0" indent="0">
                  <a:buNone/>
                </a:pPr>
                <a:endParaRPr lang="en-GB" altLang="zh-TW" dirty="0"/>
              </a:p>
              <a:p>
                <a:pPr marL="0" indent="0">
                  <a:buNone/>
                </a:pPr>
                <a14:m>
                  <m:oMathPara xmlns:m="http://schemas.openxmlformats.org/officeDocument/2006/math">
                    <m:oMathParaPr>
                      <m:jc m:val="left"/>
                    </m:oMathParaPr>
                    <m:oMath xmlns:m="http://schemas.openxmlformats.org/officeDocument/2006/math">
                      <m:r>
                        <m:rPr>
                          <m:sty m:val="p"/>
                        </m:rPr>
                        <a:rPr lang="en-US" altLang="zh-TW" i="1">
                          <a:latin typeface="Cambria Math" panose="02040503050406030204" pitchFamily="18" charset="0"/>
                        </a:rPr>
                        <m:t>N</m:t>
                      </m:r>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GB" altLang="zh-TW" i="1">
                                  <a:latin typeface="Cambria Math" panose="02040503050406030204" pitchFamily="18" charset="0"/>
                                </a:rPr>
                                <m:t>𝑦</m:t>
                              </m:r>
                            </m:e>
                          </m:acc>
                        </m:e>
                        <m:sub>
                          <m:r>
                            <a:rPr lang="en-GB" altLang="zh-TW" i="1">
                              <a:latin typeface="Cambria Math" panose="02040503050406030204" pitchFamily="18" charset="0"/>
                            </a:rPr>
                            <m:t>𝑡</m:t>
                          </m:r>
                        </m:sub>
                      </m:sSub>
                      <m:r>
                        <a:rPr lang="en-GB" altLang="zh-TW" i="1" smtClean="0">
                          <a:latin typeface="Cambria Math" panose="02040503050406030204" pitchFamily="18" charset="0"/>
                          <a:ea typeface="Cambria Math" panose="02040503050406030204" pitchFamily="18" charset="0"/>
                        </a:rPr>
                        <m:t>±</m:t>
                      </m:r>
                      <m:r>
                        <a:rPr lang="en-GB" altLang="zh-TW" b="0" i="1" smtClean="0">
                          <a:latin typeface="Cambria Math" panose="02040503050406030204" pitchFamily="18" charset="0"/>
                          <a:ea typeface="Cambria Math" panose="02040503050406030204" pitchFamily="18" charset="0"/>
                        </a:rPr>
                        <m:t>2</m:t>
                      </m:r>
                      <m:rad>
                        <m:radPr>
                          <m:degHide m:val="on"/>
                          <m:ctrlPr>
                            <a:rPr lang="en-GB" altLang="zh-TW" b="0" i="1" smtClean="0">
                              <a:latin typeface="Cambria Math" panose="02040503050406030204" pitchFamily="18" charset="0"/>
                              <a:ea typeface="Cambria Math" panose="02040503050406030204" pitchFamily="18" charset="0"/>
                            </a:rPr>
                          </m:ctrlPr>
                        </m:radPr>
                        <m:deg/>
                        <m:e>
                          <m:sSup>
                            <m:sSupPr>
                              <m:ctrlPr>
                                <a:rPr lang="en-US" altLang="zh-TW" i="1">
                                  <a:latin typeface="Cambria Math" panose="02040503050406030204" pitchFamily="18" charset="0"/>
                                </a:rPr>
                              </m:ctrlPr>
                            </m:sSupPr>
                            <m:e>
                              <m:r>
                                <a:rPr lang="en-GB" altLang="zh-TW" i="1">
                                  <a:latin typeface="Cambria Math" panose="02040503050406030204" pitchFamily="18" charset="0"/>
                                </a:rPr>
                                <m:t>𝑁</m:t>
                              </m:r>
                            </m:e>
                            <m:sup>
                              <m:r>
                                <a:rPr lang="en-GB" altLang="zh-TW" i="1">
                                  <a:latin typeface="Cambria Math" panose="02040503050406030204" pitchFamily="18" charset="0"/>
                                </a:rPr>
                                <m:t>2</m:t>
                              </m:r>
                            </m:sup>
                          </m:sSup>
                          <m:d>
                            <m:dPr>
                              <m:ctrlPr>
                                <a:rPr lang="en-GB" altLang="zh-TW" i="1">
                                  <a:latin typeface="Cambria Math" panose="02040503050406030204" pitchFamily="18" charset="0"/>
                                </a:rPr>
                              </m:ctrlPr>
                            </m:dPr>
                            <m:e>
                              <m:r>
                                <a:rPr lang="en-GB" altLang="zh-TW">
                                  <a:latin typeface="Cambria Math" panose="02040503050406030204" pitchFamily="18" charset="0"/>
                                </a:rPr>
                                <m:t>1</m:t>
                              </m:r>
                              <m:r>
                                <a:rPr lang="en-GB" altLang="zh-TW">
                                  <a:latin typeface="Cambria Math" panose="02040503050406030204" pitchFamily="18" charset="0"/>
                                </a:rPr>
                                <m:t>−</m:t>
                              </m:r>
                              <m:f>
                                <m:fPr>
                                  <m:ctrlPr>
                                    <a:rPr lang="en-GB" altLang="zh-TW" i="1">
                                      <a:latin typeface="Cambria Math" panose="02040503050406030204" pitchFamily="18" charset="0"/>
                                    </a:rPr>
                                  </m:ctrlPr>
                                </m:fPr>
                                <m:num>
                                  <m:r>
                                    <a:rPr lang="en-GB" altLang="zh-TW" i="1">
                                      <a:latin typeface="Cambria Math" panose="02040503050406030204" pitchFamily="18" charset="0"/>
                                    </a:rPr>
                                    <m:t>𝑛</m:t>
                                  </m:r>
                                </m:num>
                                <m:den>
                                  <m:r>
                                    <a:rPr lang="en-GB" altLang="zh-TW" i="1">
                                      <a:latin typeface="Cambria Math" panose="02040503050406030204" pitchFamily="18" charset="0"/>
                                    </a:rPr>
                                    <m:t>𝑁</m:t>
                                  </m:r>
                                </m:den>
                              </m:f>
                            </m:e>
                          </m:d>
                          <m:f>
                            <m:fPr>
                              <m:ctrlPr>
                                <a:rPr lang="en-GB" altLang="zh-TW" i="1">
                                  <a:latin typeface="Cambria Math" panose="02040503050406030204" pitchFamily="18" charset="0"/>
                                </a:rPr>
                              </m:ctrlPr>
                            </m:fPr>
                            <m:num>
                              <m:sSubSup>
                                <m:sSubSupPr>
                                  <m:ctrlPr>
                                    <a:rPr lang="en-GB" altLang="zh-TW" i="1">
                                      <a:latin typeface="Cambria Math" panose="02040503050406030204" pitchFamily="18" charset="0"/>
                                    </a:rPr>
                                  </m:ctrlPr>
                                </m:sSubSupPr>
                                <m:e>
                                  <m:r>
                                    <a:rPr lang="en-GB" altLang="zh-TW" i="1">
                                      <a:latin typeface="Cambria Math" panose="02040503050406030204" pitchFamily="18" charset="0"/>
                                    </a:rPr>
                                    <m:t>𝑠</m:t>
                                  </m:r>
                                </m:e>
                                <m:sub>
                                  <m:r>
                                    <a:rPr lang="en-GB" altLang="zh-TW" i="1">
                                      <a:latin typeface="Cambria Math" panose="02040503050406030204" pitchFamily="18" charset="0"/>
                                    </a:rPr>
                                    <m:t>𝑡</m:t>
                                  </m:r>
                                </m:sub>
                                <m:sup>
                                  <m:r>
                                    <a:rPr lang="en-GB" altLang="zh-TW" i="1">
                                      <a:latin typeface="Cambria Math" panose="02040503050406030204" pitchFamily="18" charset="0"/>
                                    </a:rPr>
                                    <m:t>2</m:t>
                                  </m:r>
                                </m:sup>
                              </m:sSubSup>
                            </m:num>
                            <m:den>
                              <m:r>
                                <a:rPr lang="en-GB" altLang="zh-TW" i="1">
                                  <a:latin typeface="Cambria Math" panose="02040503050406030204" pitchFamily="18" charset="0"/>
                                </a:rPr>
                                <m:t>𝑛</m:t>
                              </m:r>
                            </m:den>
                          </m:f>
                        </m:e>
                      </m:rad>
                      <m:r>
                        <a:rPr lang="en-GB" altLang="zh-TW" b="0" i="1" smtClean="0">
                          <a:latin typeface="Cambria Math" panose="02040503050406030204" pitchFamily="18" charset="0"/>
                          <a:ea typeface="Cambria Math" panose="02040503050406030204" pitchFamily="18" charset="0"/>
                        </a:rPr>
                        <m:t>=</m:t>
                      </m:r>
                      <m:r>
                        <a:rPr lang="en-GB" altLang="zh-TW" i="1">
                          <a:latin typeface="Cambria Math" panose="02040503050406030204" pitchFamily="18" charset="0"/>
                        </a:rPr>
                        <m:t>22061400</m:t>
                      </m:r>
                      <m:r>
                        <a:rPr lang="en-GB" altLang="zh-TW" i="1" smtClean="0">
                          <a:latin typeface="Cambria Math" panose="02040503050406030204" pitchFamily="18" charset="0"/>
                          <a:ea typeface="Cambria Math" panose="02040503050406030204" pitchFamily="18" charset="0"/>
                        </a:rPr>
                        <m:t>±</m:t>
                      </m:r>
                      <m:r>
                        <a:rPr lang="en-GB" altLang="zh-TW" b="0" i="1" smtClean="0">
                          <a:latin typeface="Cambria Math" panose="02040503050406030204" pitchFamily="18" charset="0"/>
                          <a:ea typeface="Cambria Math" panose="02040503050406030204" pitchFamily="18" charset="0"/>
                        </a:rPr>
                        <m:t>2</m:t>
                      </m:r>
                      <m:rad>
                        <m:radPr>
                          <m:degHide m:val="on"/>
                          <m:ctrlPr>
                            <a:rPr lang="en-GB" altLang="zh-TW" i="1" smtClean="0">
                              <a:latin typeface="Cambria Math" panose="02040503050406030204" pitchFamily="18" charset="0"/>
                              <a:ea typeface="Cambria Math" panose="02040503050406030204" pitchFamily="18" charset="0"/>
                            </a:rPr>
                          </m:ctrlPr>
                        </m:radPr>
                        <m:deg/>
                        <m:e>
                          <m:sSup>
                            <m:sSupPr>
                              <m:ctrlPr>
                                <a:rPr lang="en-GB" altLang="zh-TW" i="1" smtClean="0">
                                  <a:latin typeface="Cambria Math" panose="02040503050406030204" pitchFamily="18" charset="0"/>
                                  <a:ea typeface="Cambria Math" panose="02040503050406030204" pitchFamily="18" charset="0"/>
                                </a:rPr>
                              </m:ctrlPr>
                            </m:sSupPr>
                            <m:e>
                              <m:d>
                                <m:dPr>
                                  <m:ctrlPr>
                                    <a:rPr lang="en-GB" altLang="zh-TW" b="0" i="1" smtClean="0">
                                      <a:latin typeface="Cambria Math" panose="02040503050406030204" pitchFamily="18" charset="0"/>
                                      <a:ea typeface="Cambria Math" panose="02040503050406030204" pitchFamily="18" charset="0"/>
                                    </a:rPr>
                                  </m:ctrlPr>
                                </m:dPr>
                                <m:e>
                                  <m:r>
                                    <a:rPr lang="en-GB" altLang="zh-TW" b="0" i="1" smtClean="0">
                                      <a:latin typeface="Cambria Math" panose="02040503050406030204" pitchFamily="18" charset="0"/>
                                      <a:ea typeface="Cambria Math" panose="02040503050406030204" pitchFamily="18" charset="0"/>
                                    </a:rPr>
                                    <m:t>415</m:t>
                                  </m:r>
                                </m:e>
                              </m:d>
                            </m:e>
                            <m:sup>
                              <m:r>
                                <a:rPr lang="en-GB" altLang="zh-TW" b="0" i="1" smtClean="0">
                                  <a:latin typeface="Cambria Math" panose="02040503050406030204" pitchFamily="18" charset="0"/>
                                  <a:ea typeface="Cambria Math" panose="02040503050406030204" pitchFamily="18" charset="0"/>
                                </a:rPr>
                                <m:t>2</m:t>
                              </m:r>
                            </m:sup>
                          </m:sSup>
                          <m:r>
                            <a:rPr lang="en-GB" altLang="zh-TW" b="0" i="1" smtClean="0">
                              <a:latin typeface="Cambria Math" panose="02040503050406030204" pitchFamily="18" charset="0"/>
                              <a:ea typeface="Cambria Math" panose="02040503050406030204" pitchFamily="18" charset="0"/>
                            </a:rPr>
                            <m:t>(</m:t>
                          </m:r>
                          <m:r>
                            <a:rPr lang="en-GB" altLang="zh-TW" b="0" i="1" smtClean="0">
                              <a:latin typeface="Cambria Math" panose="02040503050406030204" pitchFamily="18" charset="0"/>
                              <a:ea typeface="Cambria Math" panose="02040503050406030204" pitchFamily="18" charset="0"/>
                            </a:rPr>
                            <m:t>1</m:t>
                          </m:r>
                          <m:r>
                            <a:rPr lang="en-GB" altLang="zh-TW" b="0" i="1" smtClean="0">
                              <a:latin typeface="Cambria Math" panose="02040503050406030204" pitchFamily="18" charset="0"/>
                              <a:ea typeface="Cambria Math" panose="02040503050406030204" pitchFamily="18" charset="0"/>
                            </a:rPr>
                            <m:t>−</m:t>
                          </m:r>
                          <m:f>
                            <m:fPr>
                              <m:ctrlPr>
                                <a:rPr lang="en-GB" altLang="zh-TW" b="0" i="1" smtClean="0">
                                  <a:latin typeface="Cambria Math" panose="02040503050406030204" pitchFamily="18" charset="0"/>
                                  <a:ea typeface="Cambria Math" panose="02040503050406030204" pitchFamily="18" charset="0"/>
                                </a:rPr>
                              </m:ctrlPr>
                            </m:fPr>
                            <m:num>
                              <m:r>
                                <a:rPr lang="en-GB" altLang="zh-TW" b="0" i="1" smtClean="0">
                                  <a:latin typeface="Cambria Math" panose="02040503050406030204" pitchFamily="18" charset="0"/>
                                  <a:ea typeface="Cambria Math" panose="02040503050406030204" pitchFamily="18" charset="0"/>
                                </a:rPr>
                                <m:t>25</m:t>
                              </m:r>
                            </m:num>
                            <m:den>
                              <m:r>
                                <a:rPr lang="en-GB" altLang="zh-TW" b="0" i="1" smtClean="0">
                                  <a:latin typeface="Cambria Math" panose="02040503050406030204" pitchFamily="18" charset="0"/>
                                  <a:ea typeface="Cambria Math" panose="02040503050406030204" pitchFamily="18" charset="0"/>
                                </a:rPr>
                                <m:t>415</m:t>
                              </m:r>
                            </m:den>
                          </m:f>
                          <m:r>
                            <a:rPr lang="en-GB" altLang="zh-TW" b="0" i="1" smtClean="0">
                              <a:latin typeface="Cambria Math" panose="02040503050406030204" pitchFamily="18" charset="0"/>
                              <a:ea typeface="Cambria Math" panose="02040503050406030204" pitchFamily="18" charset="0"/>
                            </a:rPr>
                            <m:t>)</m:t>
                          </m:r>
                          <m:f>
                            <m:fPr>
                              <m:ctrlPr>
                                <a:rPr lang="en-GB" altLang="zh-TW" b="0" i="1" smtClean="0">
                                  <a:latin typeface="Cambria Math" panose="02040503050406030204" pitchFamily="18" charset="0"/>
                                  <a:ea typeface="Cambria Math" panose="02040503050406030204" pitchFamily="18" charset="0"/>
                                </a:rPr>
                              </m:ctrlPr>
                            </m:fPr>
                            <m:num>
                              <m:sSup>
                                <m:sSupPr>
                                  <m:ctrlPr>
                                    <a:rPr lang="en-GB" altLang="zh-TW" b="0" i="1" smtClean="0">
                                      <a:latin typeface="Cambria Math" panose="02040503050406030204" pitchFamily="18" charset="0"/>
                                      <a:ea typeface="Cambria Math" panose="02040503050406030204" pitchFamily="18" charset="0"/>
                                    </a:rPr>
                                  </m:ctrlPr>
                                </m:sSupPr>
                                <m:e>
                                  <m:r>
                                    <a:rPr lang="en-GB" altLang="zh-TW" b="0" i="1" smtClean="0">
                                      <a:latin typeface="Cambria Math" panose="02040503050406030204" pitchFamily="18" charset="0"/>
                                      <a:ea typeface="Cambria Math" panose="02040503050406030204" pitchFamily="18" charset="0"/>
                                    </a:rPr>
                                    <m:t>(</m:t>
                                  </m:r>
                                  <m:r>
                                    <a:rPr lang="en-GB" altLang="zh-TW" b="0" i="1" smtClean="0">
                                      <a:latin typeface="Cambria Math" panose="02040503050406030204" pitchFamily="18" charset="0"/>
                                      <a:ea typeface="Cambria Math" panose="02040503050406030204" pitchFamily="18" charset="0"/>
                                    </a:rPr>
                                    <m:t>21784</m:t>
                                  </m:r>
                                  <m:r>
                                    <a:rPr lang="en-GB" altLang="zh-TW" b="0" i="1" smtClean="0">
                                      <a:latin typeface="Cambria Math" panose="02040503050406030204" pitchFamily="18" charset="0"/>
                                      <a:ea typeface="Cambria Math" panose="02040503050406030204" pitchFamily="18" charset="0"/>
                                    </a:rPr>
                                    <m:t>)</m:t>
                                  </m:r>
                                </m:e>
                                <m:sup>
                                  <m:r>
                                    <a:rPr lang="en-GB" altLang="zh-TW" b="0" i="1" smtClean="0">
                                      <a:latin typeface="Cambria Math" panose="02040503050406030204" pitchFamily="18" charset="0"/>
                                      <a:ea typeface="Cambria Math" panose="02040503050406030204" pitchFamily="18" charset="0"/>
                                    </a:rPr>
                                    <m:t>2</m:t>
                                  </m:r>
                                </m:sup>
                              </m:sSup>
                            </m:num>
                            <m:den>
                              <m:r>
                                <a:rPr lang="en-GB" altLang="zh-TW" b="0" i="1" smtClean="0">
                                  <a:latin typeface="Cambria Math" panose="02040503050406030204" pitchFamily="18" charset="0"/>
                                  <a:ea typeface="Cambria Math" panose="02040503050406030204" pitchFamily="18" charset="0"/>
                                </a:rPr>
                                <m:t>25</m:t>
                              </m:r>
                            </m:den>
                          </m:f>
                        </m:e>
                      </m:rad>
                      <m:r>
                        <a:rPr lang="en-GB" altLang="zh-TW" b="0" i="1" smtClean="0">
                          <a:latin typeface="Cambria Math" panose="02040503050406030204" pitchFamily="18" charset="0"/>
                          <a:ea typeface="Cambria Math" panose="02040503050406030204" pitchFamily="18" charset="0"/>
                        </a:rPr>
                        <m:t>=</m:t>
                      </m:r>
                      <m:r>
                        <a:rPr lang="en-GB" altLang="zh-TW" i="1">
                          <a:latin typeface="Cambria Math" panose="02040503050406030204" pitchFamily="18" charset="0"/>
                        </a:rPr>
                        <m:t>22061400</m:t>
                      </m:r>
                      <m:r>
                        <a:rPr lang="en-GB" altLang="zh-TW" i="1">
                          <a:latin typeface="Cambria Math" panose="02040503050406030204" pitchFamily="18" charset="0"/>
                          <a:ea typeface="Cambria Math" panose="02040503050406030204" pitchFamily="18" charset="0"/>
                        </a:rPr>
                        <m:t>±</m:t>
                      </m:r>
                      <m:r>
                        <a:rPr lang="en-GB" altLang="zh-TW" b="0" i="1" smtClean="0">
                          <a:latin typeface="Cambria Math" panose="02040503050406030204" pitchFamily="18" charset="0"/>
                          <a:ea typeface="Cambria Math" panose="02040503050406030204" pitchFamily="18" charset="0"/>
                        </a:rPr>
                        <m:t>3505532</m:t>
                      </m:r>
                    </m:oMath>
                  </m:oMathPara>
                </a14:m>
                <a:endParaRPr lang="en-GB" altLang="zh-TW"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E7D8BF5F-344D-4811-928F-3EEDCD6A2106}"/>
                  </a:ext>
                </a:extLst>
              </p:cNvPr>
              <p:cNvSpPr>
                <a:spLocks noGrp="1" noRot="1" noChangeAspect="1" noMove="1" noResize="1" noEditPoints="1" noAdjustHandles="1" noChangeArrowheads="1" noChangeShapeType="1" noTextEdit="1"/>
              </p:cNvSpPr>
              <p:nvPr>
                <p:ph idx="1"/>
              </p:nvPr>
            </p:nvSpPr>
            <p:spPr>
              <a:xfrm>
                <a:off x="838200" y="188843"/>
                <a:ext cx="11353800" cy="6669157"/>
              </a:xfrm>
              <a:blipFill>
                <a:blip r:embed="rId2"/>
                <a:stretch>
                  <a:fillRect l="-967" t="-1645"/>
                </a:stretch>
              </a:blipFill>
            </p:spPr>
            <p:txBody>
              <a:bodyPr/>
              <a:lstStyle/>
              <a:p>
                <a:r>
                  <a:rPr lang="en-GB">
                    <a:noFill/>
                  </a:rPr>
                  <a:t> </a:t>
                </a:r>
              </a:p>
            </p:txBody>
          </p:sp>
        </mc:Fallback>
      </mc:AlternateContent>
    </p:spTree>
    <p:extLst>
      <p:ext uri="{BB962C8B-B14F-4D97-AF65-F5344CB8AC3E}">
        <p14:creationId xmlns:p14="http://schemas.microsoft.com/office/powerpoint/2010/main" val="3935140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96E-1AB9-499F-93CA-855AFDAB54EB}"/>
              </a:ext>
            </a:extLst>
          </p:cNvPr>
          <p:cNvSpPr>
            <a:spLocks noGrp="1"/>
          </p:cNvSpPr>
          <p:nvPr>
            <p:ph type="ctrTitle"/>
          </p:nvPr>
        </p:nvSpPr>
        <p:spPr>
          <a:xfrm>
            <a:off x="1524000" y="1493838"/>
            <a:ext cx="9144000" cy="2387600"/>
          </a:xfrm>
        </p:spPr>
        <p:txBody>
          <a:bodyPr/>
          <a:lstStyle/>
          <a:p>
            <a:r>
              <a:rPr lang="en-US" altLang="zh-TW" sz="4400" dirty="0">
                <a:solidFill>
                  <a:srgbClr val="FF0000"/>
                </a:solidFill>
              </a:rPr>
              <a:t>Equal Cluster Sizes: Comparison to Simple Random Sampling</a:t>
            </a:r>
            <a:endParaRPr lang="en-GB" sz="4400" dirty="0">
              <a:solidFill>
                <a:srgbClr val="FF0000"/>
              </a:solidFill>
            </a:endParaRPr>
          </a:p>
        </p:txBody>
      </p:sp>
      <p:sp>
        <p:nvSpPr>
          <p:cNvPr id="3" name="Subtitle 2">
            <a:extLst>
              <a:ext uri="{FF2B5EF4-FFF2-40B4-BE49-F238E27FC236}">
                <a16:creationId xmlns:a16="http://schemas.microsoft.com/office/drawing/2014/main" id="{476E9F90-EF08-41E7-B7DB-EECAAB538E13}"/>
              </a:ext>
            </a:extLst>
          </p:cNvPr>
          <p:cNvSpPr>
            <a:spLocks noGrp="1"/>
          </p:cNvSpPr>
          <p:nvPr>
            <p:ph type="subTitle" idx="1"/>
          </p:nvPr>
        </p:nvSpPr>
        <p:spPr>
          <a:xfrm>
            <a:off x="1524000" y="3811588"/>
            <a:ext cx="9144000" cy="1655762"/>
          </a:xfrm>
        </p:spPr>
        <p:txBody>
          <a:bodyPr/>
          <a:lstStyle/>
          <a:p>
            <a:pPr>
              <a:spcBef>
                <a:spcPct val="20000"/>
              </a:spcBef>
            </a:pPr>
            <a:r>
              <a:rPr lang="zh-TW" altLang="en-US" sz="3200" dirty="0">
                <a:solidFill>
                  <a:schemeClr val="tx1">
                    <a:tint val="75000"/>
                  </a:schemeClr>
                </a:solidFill>
              </a:rPr>
              <a:t>同樣集群大小：與簡單隨機抽樣比較</a:t>
            </a:r>
            <a:endParaRPr lang="en-GB" sz="3200" dirty="0">
              <a:solidFill>
                <a:schemeClr val="tx1">
                  <a:tint val="75000"/>
                </a:schemeClr>
              </a:solidFill>
            </a:endParaRPr>
          </a:p>
        </p:txBody>
      </p:sp>
    </p:spTree>
    <p:extLst>
      <p:ext uri="{BB962C8B-B14F-4D97-AF65-F5344CB8AC3E}">
        <p14:creationId xmlns:p14="http://schemas.microsoft.com/office/powerpoint/2010/main" val="2911233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body" sz="half" idx="1"/>
          </p:nvPr>
        </p:nvSpPr>
        <p:spPr>
          <a:xfrm>
            <a:off x="501043" y="439066"/>
            <a:ext cx="11285950" cy="6112046"/>
          </a:xfrm>
          <a:prstGeom prst="rect">
            <a:avLst/>
          </a:prstGeom>
          <a:blipFill>
            <a:blip r:embed="rId3"/>
            <a:stretch>
              <a:fillRect/>
            </a:stretch>
          </a:blipFill>
        </p:spPr>
        <p:txBody>
          <a:bodyPr/>
          <a:lstStyle/>
          <a:p>
            <a:r>
              <a:rPr dirty="0"/>
              <a:t> </a:t>
            </a:r>
          </a:p>
        </p:txBody>
      </p:sp>
    </p:spTree>
    <p:extLst>
      <p:ext uri="{BB962C8B-B14F-4D97-AF65-F5344CB8AC3E}">
        <p14:creationId xmlns:p14="http://schemas.microsoft.com/office/powerpoint/2010/main" val="29298032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9C5C5-3297-4B07-B945-05F19D947789}"/>
              </a:ext>
            </a:extLst>
          </p:cNvPr>
          <p:cNvSpPr>
            <a:spLocks noGrp="1"/>
          </p:cNvSpPr>
          <p:nvPr>
            <p:ph type="title"/>
          </p:nvPr>
        </p:nvSpPr>
        <p:spPr/>
        <p:txBody>
          <a:bodyPr/>
          <a:lstStyle/>
          <a:p>
            <a:r>
              <a:rPr lang="zh-TW" altLang="en-US" dirty="0"/>
              <a:t>簡單隨機抽樣</a:t>
            </a:r>
            <a:endParaRPr lang="en-GB" dirty="0"/>
          </a:p>
        </p:txBody>
      </p:sp>
      <p:pic>
        <p:nvPicPr>
          <p:cNvPr id="5" name="Content Placeholder 4">
            <a:extLst>
              <a:ext uri="{FF2B5EF4-FFF2-40B4-BE49-F238E27FC236}">
                <a16:creationId xmlns:a16="http://schemas.microsoft.com/office/drawing/2014/main" id="{EC673733-A333-495A-B9AF-4771861E8C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9576" y="2940687"/>
            <a:ext cx="1625397" cy="1625397"/>
          </a:xfrm>
        </p:spPr>
      </p:pic>
      <p:pic>
        <p:nvPicPr>
          <p:cNvPr id="7" name="Picture 6">
            <a:extLst>
              <a:ext uri="{FF2B5EF4-FFF2-40B4-BE49-F238E27FC236}">
                <a16:creationId xmlns:a16="http://schemas.microsoft.com/office/drawing/2014/main" id="{16D3D5A7-1BC0-4935-95F4-4F0265A5D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9409" y="4673007"/>
            <a:ext cx="1625397" cy="1625397"/>
          </a:xfrm>
          <a:prstGeom prst="rect">
            <a:avLst/>
          </a:prstGeom>
        </p:spPr>
      </p:pic>
      <p:pic>
        <p:nvPicPr>
          <p:cNvPr id="9" name="Picture 8">
            <a:extLst>
              <a:ext uri="{FF2B5EF4-FFF2-40B4-BE49-F238E27FC236}">
                <a16:creationId xmlns:a16="http://schemas.microsoft.com/office/drawing/2014/main" id="{8017210A-8A1D-4ADB-A44E-F868E969CA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4012" y="4776672"/>
            <a:ext cx="1625397" cy="1625397"/>
          </a:xfrm>
          <a:prstGeom prst="rect">
            <a:avLst/>
          </a:prstGeom>
        </p:spPr>
      </p:pic>
      <p:pic>
        <p:nvPicPr>
          <p:cNvPr id="10" name="Picture 9">
            <a:extLst>
              <a:ext uri="{FF2B5EF4-FFF2-40B4-BE49-F238E27FC236}">
                <a16:creationId xmlns:a16="http://schemas.microsoft.com/office/drawing/2014/main" id="{2905C272-0117-4D6F-B2DA-8AB9E3CDDE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835" y="1563197"/>
            <a:ext cx="1625397" cy="1625397"/>
          </a:xfrm>
          <a:prstGeom prst="rect">
            <a:avLst/>
          </a:prstGeom>
        </p:spPr>
      </p:pic>
      <p:pic>
        <p:nvPicPr>
          <p:cNvPr id="11" name="Picture 10">
            <a:extLst>
              <a:ext uri="{FF2B5EF4-FFF2-40B4-BE49-F238E27FC236}">
                <a16:creationId xmlns:a16="http://schemas.microsoft.com/office/drawing/2014/main" id="{B8B9C7F5-73BE-485E-950B-31044A0E54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1839" y="1803602"/>
            <a:ext cx="1625397" cy="1625397"/>
          </a:xfrm>
          <a:prstGeom prst="rect">
            <a:avLst/>
          </a:prstGeom>
        </p:spPr>
      </p:pic>
      <p:pic>
        <p:nvPicPr>
          <p:cNvPr id="12" name="Picture 11">
            <a:extLst>
              <a:ext uri="{FF2B5EF4-FFF2-40B4-BE49-F238E27FC236}">
                <a16:creationId xmlns:a16="http://schemas.microsoft.com/office/drawing/2014/main" id="{596110D6-679E-4CA8-807B-C0A91645A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9059" y="2015074"/>
            <a:ext cx="1625397" cy="1625397"/>
          </a:xfrm>
          <a:prstGeom prst="rect">
            <a:avLst/>
          </a:prstGeom>
        </p:spPr>
      </p:pic>
      <p:pic>
        <p:nvPicPr>
          <p:cNvPr id="13" name="Picture 12">
            <a:extLst>
              <a:ext uri="{FF2B5EF4-FFF2-40B4-BE49-F238E27FC236}">
                <a16:creationId xmlns:a16="http://schemas.microsoft.com/office/drawing/2014/main" id="{7FD6A843-A453-4A40-8827-307C1E1B8D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47" y="3110157"/>
            <a:ext cx="1625397" cy="1625397"/>
          </a:xfrm>
          <a:prstGeom prst="rect">
            <a:avLst/>
          </a:prstGeom>
        </p:spPr>
      </p:pic>
      <p:pic>
        <p:nvPicPr>
          <p:cNvPr id="14" name="Content Placeholder 4">
            <a:extLst>
              <a:ext uri="{FF2B5EF4-FFF2-40B4-BE49-F238E27FC236}">
                <a16:creationId xmlns:a16="http://schemas.microsoft.com/office/drawing/2014/main" id="{A1D3BCFE-55EB-4680-946F-53171243F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950" y="3384809"/>
            <a:ext cx="1625397" cy="1625397"/>
          </a:xfrm>
          <a:prstGeom prst="rect">
            <a:avLst/>
          </a:prstGeom>
        </p:spPr>
      </p:pic>
      <p:sp>
        <p:nvSpPr>
          <p:cNvPr id="15" name="Arrow: Right 14">
            <a:extLst>
              <a:ext uri="{FF2B5EF4-FFF2-40B4-BE49-F238E27FC236}">
                <a16:creationId xmlns:a16="http://schemas.microsoft.com/office/drawing/2014/main" id="{EB6EF2D1-0DDF-41F0-AB24-0AE98ACFB7BD}"/>
              </a:ext>
            </a:extLst>
          </p:cNvPr>
          <p:cNvSpPr/>
          <p:nvPr/>
        </p:nvSpPr>
        <p:spPr>
          <a:xfrm>
            <a:off x="5745480" y="3384809"/>
            <a:ext cx="990600" cy="623311"/>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79425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91667E-6 -0.00185 L 0.43815 -0.05255 " pathEditMode="relative" rAng="0" ptsTypes="AA">
                                      <p:cBhvr>
                                        <p:cTn id="6" dur="2000" fill="hold"/>
                                        <p:tgtEl>
                                          <p:spTgt spid="14"/>
                                        </p:tgtEl>
                                        <p:attrNameLst>
                                          <p:attrName>ppt_x</p:attrName>
                                          <p:attrName>ppt_y</p:attrName>
                                        </p:attrNameLst>
                                      </p:cBhvr>
                                      <p:rCtr x="21901" y="-2546"/>
                                    </p:animMotion>
                                  </p:childTnLst>
                                </p:cTn>
                              </p:par>
                              <p:par>
                                <p:cTn id="7" presetID="42" presetClass="path" presetSubtype="0" accel="50000" decel="50000" fill="hold" nodeType="withEffect">
                                  <p:stCondLst>
                                    <p:cond delay="0"/>
                                  </p:stCondLst>
                                  <p:childTnLst>
                                    <p:animMotion origin="layout" path="M 2.70833E-6 2.22222E-6 L 0.59909 0.0412 " pathEditMode="relative" rAng="0" ptsTypes="AA">
                                      <p:cBhvr>
                                        <p:cTn id="8" dur="2000" fill="hold"/>
                                        <p:tgtEl>
                                          <p:spTgt spid="10"/>
                                        </p:tgtEl>
                                        <p:attrNameLst>
                                          <p:attrName>ppt_x</p:attrName>
                                          <p:attrName>ppt_y</p:attrName>
                                        </p:attrNameLst>
                                      </p:cBhvr>
                                      <p:rCtr x="29948" y="2060"/>
                                    </p:animMotion>
                                  </p:childTnLst>
                                </p:cTn>
                              </p:par>
                              <p:par>
                                <p:cTn id="9" presetID="42" presetClass="path" presetSubtype="0" accel="50000" decel="50000" fill="hold" nodeType="withEffect">
                                  <p:stCondLst>
                                    <p:cond delay="0"/>
                                  </p:stCondLst>
                                  <p:childTnLst>
                                    <p:animMotion origin="layout" path="M -3.54167E-6 -2.22222E-6 L 0.40508 -0.04722 " pathEditMode="relative" rAng="0" ptsTypes="AA">
                                      <p:cBhvr>
                                        <p:cTn id="10" dur="2000" fill="hold"/>
                                        <p:tgtEl>
                                          <p:spTgt spid="5"/>
                                        </p:tgtEl>
                                        <p:attrNameLst>
                                          <p:attrName>ppt_x</p:attrName>
                                          <p:attrName>ppt_y</p:attrName>
                                        </p:attrNameLst>
                                      </p:cBhvr>
                                      <p:rCtr x="20247" y="-23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image6.png"/>
          <p:cNvPicPr>
            <a:picLocks noChangeAspect="1"/>
          </p:cNvPicPr>
          <p:nvPr/>
        </p:nvPicPr>
        <p:blipFill>
          <a:blip r:embed="rId3">
            <a:biLevel thresh="50000"/>
            <a:extLst/>
          </a:blip>
          <a:stretch>
            <a:fillRect/>
          </a:stretch>
        </p:blipFill>
        <p:spPr>
          <a:xfrm>
            <a:off x="1132565" y="3265745"/>
            <a:ext cx="7259837" cy="1196580"/>
          </a:xfrm>
          <a:prstGeom prst="rect">
            <a:avLst/>
          </a:prstGeom>
          <a:ln w="12700">
            <a:miter lim="400000"/>
          </a:ln>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D6B9865-6D9F-4007-A171-69A9800BF53D}"/>
                  </a:ext>
                </a:extLst>
              </p:cNvPr>
              <p:cNvSpPr txBox="1"/>
              <p:nvPr/>
            </p:nvSpPr>
            <p:spPr>
              <a:xfrm>
                <a:off x="998646" y="929577"/>
                <a:ext cx="4877419" cy="11423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sz="2400" i="1" smtClean="0">
                              <a:latin typeface="Cambria Math" panose="02040503050406030204" pitchFamily="18" charset="0"/>
                            </a:rPr>
                          </m:ctrlPr>
                        </m:accPr>
                        <m:e>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𝑦</m:t>
                              </m:r>
                            </m:e>
                            <m:sub>
                              <m:r>
                                <a:rPr lang="en-GB" sz="2400" b="0" i="1" smtClean="0">
                                  <a:latin typeface="Cambria Math" panose="02040503050406030204" pitchFamily="18" charset="0"/>
                                </a:rPr>
                                <m:t>𝑐</m:t>
                              </m:r>
                            </m:sub>
                          </m:sSub>
                        </m:e>
                      </m:acc>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𝑚</m:t>
                          </m:r>
                        </m:den>
                      </m:f>
                      <m:d>
                        <m:dPr>
                          <m:begChr m:val="["/>
                          <m:endChr m:val="]"/>
                          <m:ctrlPr>
                            <a:rPr lang="en-GB" sz="2400" b="0" i="1" smtClean="0">
                              <a:latin typeface="Cambria Math" panose="02040503050406030204" pitchFamily="18" charset="0"/>
                            </a:rPr>
                          </m:ctrlPr>
                        </m:dPr>
                        <m:e>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𝑛</m:t>
                              </m:r>
                            </m:den>
                          </m:f>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=1</m:t>
                              </m:r>
                            </m:sub>
                            <m:sup>
                              <m:r>
                                <a:rPr lang="en-GB" sz="2400" b="0" i="1" smtClean="0">
                                  <a:latin typeface="Cambria Math" panose="02040503050406030204" pitchFamily="18" charset="0"/>
                                </a:rPr>
                                <m:t>𝑛</m:t>
                              </m:r>
                            </m:sup>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𝑦</m:t>
                                  </m:r>
                                </m:e>
                                <m:sub>
                                  <m:r>
                                    <a:rPr lang="en-GB" sz="2400" b="0" i="1" smtClean="0">
                                      <a:latin typeface="Cambria Math" panose="02040503050406030204" pitchFamily="18" charset="0"/>
                                    </a:rPr>
                                    <m:t>𝑖</m:t>
                                  </m:r>
                                </m:sub>
                              </m:sSub>
                            </m:e>
                          </m:nary>
                        </m:e>
                      </m:d>
                      <m:r>
                        <a:rPr lang="en-GB" sz="2400" b="0" i="0"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𝑚𝑛</m:t>
                          </m:r>
                        </m:den>
                      </m:f>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=1</m:t>
                          </m:r>
                        </m:sub>
                        <m:sup>
                          <m:r>
                            <a:rPr lang="en-GB" sz="2400" b="0" i="1" smtClean="0">
                              <a:latin typeface="Cambria Math" panose="02040503050406030204" pitchFamily="18" charset="0"/>
                            </a:rPr>
                            <m:t>𝑛</m:t>
                          </m:r>
                        </m:sup>
                        <m:e>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𝑗</m:t>
                              </m:r>
                              <m:r>
                                <a:rPr lang="en-GB" sz="2400" b="0" i="1" smtClean="0">
                                  <a:latin typeface="Cambria Math" panose="02040503050406030204" pitchFamily="18" charset="0"/>
                                </a:rPr>
                                <m:t>=1</m:t>
                              </m:r>
                            </m:sub>
                            <m:sup>
                              <m:r>
                                <a:rPr lang="en-GB" sz="2400" b="0" i="1" smtClean="0">
                                  <a:latin typeface="Cambria Math" panose="02040503050406030204" pitchFamily="18" charset="0"/>
                                </a:rPr>
                                <m:t>𝑚</m:t>
                              </m:r>
                            </m:sup>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𝑦</m:t>
                                  </m:r>
                                </m:e>
                                <m:sub>
                                  <m:r>
                                    <a:rPr lang="en-GB" sz="2400" b="0" i="1" smtClean="0">
                                      <a:latin typeface="Cambria Math" panose="02040503050406030204" pitchFamily="18" charset="0"/>
                                    </a:rPr>
                                    <m:t>𝑖𝑗</m:t>
                                  </m:r>
                                </m:sub>
                              </m:sSub>
                            </m:e>
                          </m:nary>
                        </m:e>
                      </m:nary>
                    </m:oMath>
                  </m:oMathPara>
                </a14:m>
                <a:endParaRPr lang="en-GB" sz="2400" dirty="0"/>
              </a:p>
            </p:txBody>
          </p:sp>
        </mc:Choice>
        <mc:Fallback xmlns="">
          <p:sp>
            <p:nvSpPr>
              <p:cNvPr id="2" name="TextBox 1">
                <a:extLst>
                  <a:ext uri="{FF2B5EF4-FFF2-40B4-BE49-F238E27FC236}">
                    <a16:creationId xmlns:a16="http://schemas.microsoft.com/office/drawing/2014/main" id="{CD6B9865-6D9F-4007-A171-69A9800BF53D}"/>
                  </a:ext>
                </a:extLst>
              </p:cNvPr>
              <p:cNvSpPr txBox="1">
                <a:spLocks noRot="1" noChangeAspect="1" noMove="1" noResize="1" noEditPoints="1" noAdjustHandles="1" noChangeArrowheads="1" noChangeShapeType="1" noTextEdit="1"/>
              </p:cNvSpPr>
              <p:nvPr/>
            </p:nvSpPr>
            <p:spPr>
              <a:xfrm>
                <a:off x="998646" y="929577"/>
                <a:ext cx="4877419" cy="1142364"/>
              </a:xfrm>
              <a:prstGeom prst="rect">
                <a:avLst/>
              </a:prstGeom>
              <a:blipFill>
                <a:blip r:embed="rId4"/>
                <a:stretch>
                  <a:fillRect/>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CBCAFCD2-3EB4-4FA4-AF09-24E5D422532B}"/>
              </a:ext>
            </a:extLst>
          </p:cNvPr>
          <p:cNvSpPr txBox="1"/>
          <p:nvPr/>
        </p:nvSpPr>
        <p:spPr>
          <a:xfrm>
            <a:off x="998646" y="338382"/>
            <a:ext cx="7002049" cy="461665"/>
          </a:xfrm>
          <a:prstGeom prst="rect">
            <a:avLst/>
          </a:prstGeom>
          <a:noFill/>
        </p:spPr>
        <p:txBody>
          <a:bodyPr wrap="square" rtlCol="0">
            <a:spAutoFit/>
          </a:bodyPr>
          <a:lstStyle/>
          <a:p>
            <a:r>
              <a:rPr lang="zh-TW" altLang="en-US" sz="2400" dirty="0"/>
              <a:t>在集群數相等的母體平均數表示為</a:t>
            </a:r>
            <a:endParaRPr lang="en-GB" sz="24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CCBDFD0-A224-4B02-BD5E-ED15DDA445A8}"/>
                  </a:ext>
                </a:extLst>
              </p:cNvPr>
              <p:cNvSpPr txBox="1"/>
              <p:nvPr/>
            </p:nvSpPr>
            <p:spPr>
              <a:xfrm>
                <a:off x="1127342" y="2404997"/>
                <a:ext cx="9845458" cy="860748"/>
              </a:xfrm>
              <a:prstGeom prst="rect">
                <a:avLst/>
              </a:prstGeom>
              <a:noFill/>
            </p:spPr>
            <p:txBody>
              <a:bodyPr wrap="square" rtlCol="0">
                <a:spAutoFit/>
              </a:bodyPr>
              <a:lstStyle/>
              <a:p>
                <a:r>
                  <a:rPr lang="zh-TW" altLang="en-US" sz="2400" dirty="0"/>
                  <a:t>其中</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𝑖𝑗</m:t>
                        </m:r>
                      </m:sub>
                    </m:sSub>
                  </m:oMath>
                </a14:m>
                <a:r>
                  <a:rPr lang="zh-TW" altLang="en-US" sz="2400" dirty="0"/>
                  <a:t>代表</a:t>
                </a:r>
                <a:r>
                  <a:rPr lang="en-GB" altLang="zh-TW" sz="2400" dirty="0" err="1"/>
                  <a:t>i</a:t>
                </a:r>
                <a:r>
                  <a:rPr lang="zh-TW" altLang="en-US" sz="2400" dirty="0"/>
                  <a:t>集群中的第</a:t>
                </a:r>
                <a:r>
                  <a:rPr lang="en-US" altLang="zh-TW" sz="2400" dirty="0"/>
                  <a:t>j</a:t>
                </a:r>
                <a:r>
                  <a:rPr lang="zh-TW" altLang="en-US" sz="2400" dirty="0"/>
                  <a:t>個集群。</a:t>
                </a:r>
                <a:r>
                  <a:rPr lang="en-GB" sz="2400" dirty="0"/>
                  <a:t> </a:t>
                </a:r>
                <a14:m>
                  <m:oMath xmlns:m="http://schemas.openxmlformats.org/officeDocument/2006/math">
                    <m:acc>
                      <m:accPr>
                        <m:chr m:val="̿"/>
                        <m:ctrlPr>
                          <a:rPr lang="en-GB" sz="2400" i="1">
                            <a:latin typeface="Cambria Math" panose="02040503050406030204" pitchFamily="18" charset="0"/>
                          </a:rPr>
                        </m:ctrlPr>
                      </m:accPr>
                      <m:e>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𝑐</m:t>
                            </m:r>
                          </m:sub>
                        </m:sSub>
                      </m:e>
                    </m:acc>
                  </m:oMath>
                </a14:m>
                <a:r>
                  <a:rPr lang="zh-TW" altLang="en-US" sz="2400" dirty="0"/>
                  <a:t>可以看坐在有</a:t>
                </a:r>
                <a:r>
                  <a:rPr lang="en-US" altLang="zh-TW" sz="2400" dirty="0"/>
                  <a:t>nm</a:t>
                </a:r>
                <a:r>
                  <a:rPr lang="zh-TW" altLang="en-US" sz="2400" dirty="0"/>
                  <a:t>個樣本時的平均數或是各群的平均數</a:t>
                </a:r>
                <a:endParaRPr lang="en-GB" sz="2400" dirty="0"/>
              </a:p>
            </p:txBody>
          </p:sp>
        </mc:Choice>
        <mc:Fallback xmlns="">
          <p:sp>
            <p:nvSpPr>
              <p:cNvPr id="4" name="TextBox 3">
                <a:extLst>
                  <a:ext uri="{FF2B5EF4-FFF2-40B4-BE49-F238E27FC236}">
                    <a16:creationId xmlns:a16="http://schemas.microsoft.com/office/drawing/2014/main" id="{6CCBDFD0-A224-4B02-BD5E-ED15DDA445A8}"/>
                  </a:ext>
                </a:extLst>
              </p:cNvPr>
              <p:cNvSpPr txBox="1">
                <a:spLocks noRot="1" noChangeAspect="1" noMove="1" noResize="1" noEditPoints="1" noAdjustHandles="1" noChangeArrowheads="1" noChangeShapeType="1" noTextEdit="1"/>
              </p:cNvSpPr>
              <p:nvPr/>
            </p:nvSpPr>
            <p:spPr>
              <a:xfrm>
                <a:off x="1127342" y="2404997"/>
                <a:ext cx="9845458" cy="860748"/>
              </a:xfrm>
              <a:prstGeom prst="rect">
                <a:avLst/>
              </a:prstGeom>
              <a:blipFill>
                <a:blip r:embed="rId5"/>
                <a:stretch>
                  <a:fillRect l="-991" t="-5674" b="-14894"/>
                </a:stretch>
              </a:blipFill>
            </p:spPr>
            <p:txBody>
              <a:bodyPr/>
              <a:lstStyle/>
              <a:p>
                <a:r>
                  <a:rPr lang="en-GB">
                    <a:noFill/>
                  </a:rPr>
                  <a:t> </a:t>
                </a:r>
              </a:p>
            </p:txBody>
          </p:sp>
        </mc:Fallback>
      </mc:AlternateContent>
    </p:spTree>
    <p:extLst>
      <p:ext uri="{BB962C8B-B14F-4D97-AF65-F5344CB8AC3E}">
        <p14:creationId xmlns:p14="http://schemas.microsoft.com/office/powerpoint/2010/main" val="1746772143"/>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body" idx="1"/>
          </p:nvPr>
        </p:nvSpPr>
        <p:spPr>
          <a:xfrm>
            <a:off x="755261" y="512793"/>
            <a:ext cx="10672548" cy="5072063"/>
          </a:xfrm>
          <a:prstGeom prst="rect">
            <a:avLst/>
          </a:prstGeom>
        </p:spPr>
        <p:txBody>
          <a:bodyPr/>
          <a:lstStyle/>
          <a:p>
            <a:r>
              <a:rPr sz="2400" dirty="0" err="1"/>
              <a:t>為了簡化變異數的計算與探討群集抽樣與簡單隨機樣抽樣數，可以用類似於古典ANOVA的平方和做檢定</a:t>
            </a:r>
            <a:endParaRPr sz="2400" dirty="0"/>
          </a:p>
        </p:txBody>
      </p:sp>
      <p:pic>
        <p:nvPicPr>
          <p:cNvPr id="127" name="image7.png"/>
          <p:cNvPicPr>
            <a:picLocks noChangeAspect="1"/>
          </p:cNvPicPr>
          <p:nvPr/>
        </p:nvPicPr>
        <p:blipFill>
          <a:blip r:embed="rId2">
            <a:biLevel thresh="50000"/>
            <a:extLst/>
          </a:blip>
          <a:stretch>
            <a:fillRect/>
          </a:stretch>
        </p:blipFill>
        <p:spPr>
          <a:xfrm>
            <a:off x="1049399" y="1384803"/>
            <a:ext cx="11076374" cy="1020194"/>
          </a:xfrm>
          <a:prstGeom prst="rect">
            <a:avLst/>
          </a:prstGeom>
          <a:ln w="12700">
            <a:miter lim="400000"/>
          </a:ln>
        </p:spPr>
      </p:pic>
      <p:sp>
        <p:nvSpPr>
          <p:cNvPr id="128" name="Shape 128"/>
          <p:cNvSpPr/>
          <p:nvPr/>
        </p:nvSpPr>
        <p:spPr>
          <a:xfrm>
            <a:off x="867998" y="2643424"/>
            <a:ext cx="2814653"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r>
              <a:rPr sz="2400" dirty="0"/>
              <a:t>total sum of squares</a:t>
            </a:r>
          </a:p>
          <a:p>
            <a:r>
              <a:rPr sz="2400" dirty="0"/>
              <a:t>(SST)</a:t>
            </a:r>
          </a:p>
        </p:txBody>
      </p:sp>
      <p:sp>
        <p:nvSpPr>
          <p:cNvPr id="129" name="Shape 129"/>
          <p:cNvSpPr/>
          <p:nvPr/>
        </p:nvSpPr>
        <p:spPr>
          <a:xfrm>
            <a:off x="5780806" y="2400417"/>
            <a:ext cx="4069256" cy="81079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400" dirty="0"/>
              <a:t>between-cluster sum of squares</a:t>
            </a:r>
          </a:p>
          <a:p>
            <a:r>
              <a:rPr sz="2400" dirty="0"/>
              <a:t>(SSB)</a:t>
            </a:r>
          </a:p>
        </p:txBody>
      </p:sp>
      <p:sp>
        <p:nvSpPr>
          <p:cNvPr id="130" name="Shape 130"/>
          <p:cNvSpPr/>
          <p:nvPr/>
        </p:nvSpPr>
        <p:spPr>
          <a:xfrm>
            <a:off x="2949873" y="3416031"/>
            <a:ext cx="3753015" cy="81079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400" dirty="0"/>
              <a:t>within-cluster sum of squares</a:t>
            </a:r>
          </a:p>
          <a:p>
            <a:r>
              <a:rPr sz="2400" dirty="0"/>
              <a:t>(SSW)</a:t>
            </a:r>
          </a:p>
        </p:txBody>
      </p:sp>
      <p:cxnSp>
        <p:nvCxnSpPr>
          <p:cNvPr id="6" name="Straight Arrow Connector 5">
            <a:extLst>
              <a:ext uri="{FF2B5EF4-FFF2-40B4-BE49-F238E27FC236}">
                <a16:creationId xmlns:a16="http://schemas.microsoft.com/office/drawing/2014/main" id="{0B0D42D4-C3BC-4302-A2B6-EC36B2FCAE29}"/>
              </a:ext>
            </a:extLst>
          </p:cNvPr>
          <p:cNvCxnSpPr/>
          <p:nvPr/>
        </p:nvCxnSpPr>
        <p:spPr>
          <a:xfrm>
            <a:off x="4572000" y="2400417"/>
            <a:ext cx="0" cy="10156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560197"/>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p:cNvSpPr>
          <p:nvPr>
            <p:ph type="body" idx="1"/>
          </p:nvPr>
        </p:nvSpPr>
        <p:spPr>
          <a:prstGeom prst="rect">
            <a:avLst/>
          </a:prstGeom>
        </p:spPr>
        <p:txBody>
          <a:bodyPr>
            <a:normAutofit/>
          </a:bodyPr>
          <a:lstStyle/>
          <a:p>
            <a:r>
              <a:rPr dirty="0"/>
              <a:t>Between-cluster mean squares:</a:t>
            </a:r>
            <a:endParaRPr lang="en-GB" dirty="0"/>
          </a:p>
          <a:p>
            <a:pPr marL="0" indent="0">
              <a:buNone/>
            </a:pPr>
            <a:r>
              <a:rPr dirty="0"/>
              <a:t>MSB=SSB/n-1=</a:t>
            </a:r>
          </a:p>
          <a:p>
            <a:pPr marL="0" indent="0">
              <a:buNone/>
            </a:pPr>
            <a:endParaRPr lang="en-GB" dirty="0"/>
          </a:p>
          <a:p>
            <a:r>
              <a:rPr dirty="0"/>
              <a:t>Within-cluster mean squares: </a:t>
            </a:r>
            <a:endParaRPr lang="en-GB" dirty="0"/>
          </a:p>
          <a:p>
            <a:pPr marL="0" indent="0">
              <a:buNone/>
            </a:pPr>
            <a:r>
              <a:rPr dirty="0"/>
              <a:t>MSW=SSW/n(m-1)=</a:t>
            </a:r>
          </a:p>
          <a:p>
            <a:pPr marL="0" indent="0">
              <a:buNone/>
            </a:pPr>
            <a:endParaRPr lang="en-GB" dirty="0"/>
          </a:p>
          <a:p>
            <a:r>
              <a:rPr dirty="0" err="1"/>
              <a:t>因此由此得知</a:t>
            </a:r>
            <a:r>
              <a:rPr dirty="0"/>
              <a:t>：</a:t>
            </a:r>
          </a:p>
        </p:txBody>
      </p:sp>
      <p:pic>
        <p:nvPicPr>
          <p:cNvPr id="133" name="image8.png"/>
          <p:cNvPicPr>
            <a:picLocks noChangeAspect="1"/>
          </p:cNvPicPr>
          <p:nvPr/>
        </p:nvPicPr>
        <p:blipFill>
          <a:blip r:embed="rId2">
            <a:biLevel thresh="50000"/>
            <a:extLst/>
          </a:blip>
          <a:stretch>
            <a:fillRect/>
          </a:stretch>
        </p:blipFill>
        <p:spPr>
          <a:xfrm>
            <a:off x="3240591" y="1422179"/>
            <a:ext cx="3321845" cy="991197"/>
          </a:xfrm>
          <a:prstGeom prst="rect">
            <a:avLst/>
          </a:prstGeom>
          <a:ln w="12700">
            <a:miter lim="400000"/>
          </a:ln>
        </p:spPr>
      </p:pic>
      <p:pic>
        <p:nvPicPr>
          <p:cNvPr id="134" name="image8.png"/>
          <p:cNvPicPr>
            <a:picLocks noChangeAspect="1"/>
          </p:cNvPicPr>
          <p:nvPr/>
        </p:nvPicPr>
        <p:blipFill>
          <a:blip r:embed="rId2">
            <a:biLevel thresh="50000"/>
            <a:extLst/>
          </a:blip>
          <a:stretch>
            <a:fillRect/>
          </a:stretch>
        </p:blipFill>
        <p:spPr>
          <a:xfrm>
            <a:off x="3990394" y="2933401"/>
            <a:ext cx="3321846" cy="991197"/>
          </a:xfrm>
          <a:prstGeom prst="rect">
            <a:avLst/>
          </a:prstGeom>
          <a:ln w="12700">
            <a:miter lim="400000"/>
          </a:ln>
        </p:spPr>
      </p:pic>
      <p:pic>
        <p:nvPicPr>
          <p:cNvPr id="135" name="image9.png"/>
          <p:cNvPicPr>
            <a:picLocks noChangeAspect="1"/>
          </p:cNvPicPr>
          <p:nvPr/>
        </p:nvPicPr>
        <p:blipFill>
          <a:blip r:embed="rId3">
            <a:biLevel thresh="50000"/>
            <a:extLst/>
          </a:blip>
          <a:stretch>
            <a:fillRect/>
          </a:stretch>
        </p:blipFill>
        <p:spPr>
          <a:xfrm>
            <a:off x="2521751" y="4444623"/>
            <a:ext cx="4759524" cy="1294805"/>
          </a:xfrm>
          <a:prstGeom prst="rect">
            <a:avLst/>
          </a:prstGeom>
          <a:ln w="12700">
            <a:miter lim="400000"/>
          </a:ln>
        </p:spPr>
      </p:pic>
    </p:spTree>
    <p:extLst>
      <p:ext uri="{BB962C8B-B14F-4D97-AF65-F5344CB8AC3E}">
        <p14:creationId xmlns:p14="http://schemas.microsoft.com/office/powerpoint/2010/main" val="690400575"/>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body" idx="1"/>
          </p:nvPr>
        </p:nvSpPr>
        <p:spPr>
          <a:xfrm>
            <a:off x="368604" y="605256"/>
            <a:ext cx="11318180" cy="1762164"/>
          </a:xfrm>
          <a:prstGeom prst="rect">
            <a:avLst/>
          </a:prstGeom>
        </p:spPr>
        <p:txBody>
          <a:bodyPr/>
          <a:lstStyle/>
          <a:p>
            <a:r>
              <a:rPr sz="2400" dirty="0"/>
              <a:t>一個報社的營業經理想要估計出一個社區中每個家庭平均買的報紙份量。因為旅行的費用是非常龐大的，在這個社區中有4000個家庭</a:t>
            </a:r>
            <a:r>
              <a:rPr lang="zh-TW" altLang="en-US" sz="2400" dirty="0"/>
              <a:t>、</a:t>
            </a:r>
            <a:r>
              <a:rPr sz="2400" dirty="0"/>
              <a:t>400個地理區</a:t>
            </a:r>
            <a:r>
              <a:rPr lang="zh-TW" altLang="en-US" sz="2400" dirty="0"/>
              <a:t>、</a:t>
            </a:r>
            <a:r>
              <a:rPr sz="2400" dirty="0"/>
              <a:t>每個地理區中有10個家庭，我們使用簡單隨機抽樣（simple random sampling)抽出4個群集，而訪問過後的資料如下表所示。估計在這個社區中每個家庭的平均購買數量並加上估計誤差的上下界？</a:t>
            </a:r>
          </a:p>
        </p:txBody>
      </p:sp>
      <p:graphicFrame>
        <p:nvGraphicFramePr>
          <p:cNvPr id="138" name="Table 138"/>
          <p:cNvGraphicFramePr/>
          <p:nvPr>
            <p:extLst>
              <p:ext uri="{D42A27DB-BD31-4B8C-83A1-F6EECF244321}">
                <p14:modId xmlns:p14="http://schemas.microsoft.com/office/powerpoint/2010/main" val="2648510025"/>
              </p:ext>
            </p:extLst>
          </p:nvPr>
        </p:nvGraphicFramePr>
        <p:xfrm>
          <a:off x="2913970" y="2722561"/>
          <a:ext cx="6227448" cy="3268563"/>
        </p:xfrm>
        <a:graphic>
          <a:graphicData uri="http://schemas.openxmlformats.org/drawingml/2006/table">
            <a:tbl>
              <a:tblPr firstRow="1" bandRow="1"/>
              <a:tblGrid>
                <a:gridCol w="1428304">
                  <a:extLst>
                    <a:ext uri="{9D8B030D-6E8A-4147-A177-3AD203B41FA5}">
                      <a16:colId xmlns:a16="http://schemas.microsoft.com/office/drawing/2014/main" val="20000"/>
                    </a:ext>
                  </a:extLst>
                </a:gridCol>
                <a:gridCol w="2747785">
                  <a:extLst>
                    <a:ext uri="{9D8B030D-6E8A-4147-A177-3AD203B41FA5}">
                      <a16:colId xmlns:a16="http://schemas.microsoft.com/office/drawing/2014/main" val="20001"/>
                    </a:ext>
                  </a:extLst>
                </a:gridCol>
                <a:gridCol w="2051359">
                  <a:extLst>
                    <a:ext uri="{9D8B030D-6E8A-4147-A177-3AD203B41FA5}">
                      <a16:colId xmlns:a16="http://schemas.microsoft.com/office/drawing/2014/main" val="20002"/>
                    </a:ext>
                  </a:extLst>
                </a:gridCol>
              </a:tblGrid>
              <a:tr h="1014413">
                <a:tc>
                  <a:txBody>
                    <a:bodyPr/>
                    <a:lstStyle/>
                    <a:p>
                      <a:pPr defTabSz="914400">
                        <a:defRPr b="0">
                          <a:solidFill>
                            <a:srgbClr val="000000"/>
                          </a:solidFill>
                        </a:defRPr>
                      </a:pPr>
                      <a:r>
                        <a:rPr sz="1800" dirty="0">
                          <a:solidFill>
                            <a:schemeClr val="tx1"/>
                          </a:solidFill>
                          <a:latin typeface="Helvetica Light"/>
                          <a:ea typeface="Helvetica Light"/>
                          <a:cs typeface="Helvetica Light"/>
                        </a:rPr>
                        <a:t>cluster </a:t>
                      </a:r>
                    </a:p>
                  </a:txBody>
                  <a:tcPr marL="35719" marR="35719" marT="35719" marB="35719" anchor="ctr" horzOverflow="overflow"/>
                </a:tc>
                <a:tc>
                  <a:txBody>
                    <a:bodyPr/>
                    <a:lstStyle/>
                    <a:p>
                      <a:pPr defTabSz="914400">
                        <a:defRPr b="0">
                          <a:solidFill>
                            <a:srgbClr val="000000"/>
                          </a:solidFill>
                        </a:defRPr>
                      </a:pPr>
                      <a:r>
                        <a:rPr sz="1800" dirty="0">
                          <a:solidFill>
                            <a:schemeClr val="tx1"/>
                          </a:solidFill>
                          <a:latin typeface="Helvetica Light"/>
                          <a:ea typeface="Helvetica Light"/>
                          <a:cs typeface="Helvetica Light"/>
                        </a:rPr>
                        <a:t>number of newspaper</a:t>
                      </a:r>
                    </a:p>
                  </a:txBody>
                  <a:tcPr marL="35719" marR="35719" marT="35719" marB="35719" anchor="ctr" horzOverflow="overflow"/>
                </a:tc>
                <a:tc>
                  <a:txBody>
                    <a:bodyPr/>
                    <a:lstStyle/>
                    <a:p>
                      <a:pPr defTabSz="914400">
                        <a:defRPr b="0">
                          <a:solidFill>
                            <a:srgbClr val="000000"/>
                          </a:solidFill>
                        </a:defRPr>
                      </a:pPr>
                      <a:r>
                        <a:rPr sz="1800" dirty="0">
                          <a:solidFill>
                            <a:schemeClr val="tx1"/>
                          </a:solidFill>
                          <a:latin typeface="Helvetica Light"/>
                          <a:ea typeface="Helvetica Light"/>
                          <a:cs typeface="Helvetica Light"/>
                        </a:rPr>
                        <a:t>total</a:t>
                      </a:r>
                    </a:p>
                  </a:txBody>
                  <a:tcPr marL="35719" marR="35719" marT="35719" marB="35719" anchor="ctr" horzOverflow="overflow"/>
                </a:tc>
                <a:extLst>
                  <a:ext uri="{0D108BD9-81ED-4DB2-BD59-A6C34878D82A}">
                    <a16:rowId xmlns:a16="http://schemas.microsoft.com/office/drawing/2014/main" val="10000"/>
                  </a:ext>
                </a:extLst>
              </a:tr>
              <a:tr h="568168">
                <a:tc>
                  <a:txBody>
                    <a:bodyPr/>
                    <a:lstStyle/>
                    <a:p>
                      <a:pPr defTabSz="914400"/>
                      <a:r>
                        <a:rPr sz="1800"/>
                        <a:t>1</a:t>
                      </a:r>
                    </a:p>
                  </a:txBody>
                  <a:tcPr marL="35719" marR="35719" marT="35719" marB="35719" anchor="ctr" horzOverflow="overflow"/>
                </a:tc>
                <a:tc>
                  <a:txBody>
                    <a:bodyPr/>
                    <a:lstStyle/>
                    <a:p>
                      <a:pPr defTabSz="914400"/>
                      <a:r>
                        <a:rPr sz="1800"/>
                        <a:t>1,2,1,3,3,2,1,4,1,1</a:t>
                      </a:r>
                    </a:p>
                  </a:txBody>
                  <a:tcPr marL="35719" marR="35719" marT="35719" marB="35719" anchor="ctr" horzOverflow="overflow"/>
                </a:tc>
                <a:tc>
                  <a:txBody>
                    <a:bodyPr/>
                    <a:lstStyle/>
                    <a:p>
                      <a:pPr defTabSz="914400"/>
                      <a:r>
                        <a:rPr sz="1800"/>
                        <a:t>19</a:t>
                      </a:r>
                    </a:p>
                  </a:txBody>
                  <a:tcPr marL="35719" marR="35719" marT="35719" marB="35719" anchor="ctr" horzOverflow="overflow"/>
                </a:tc>
                <a:extLst>
                  <a:ext uri="{0D108BD9-81ED-4DB2-BD59-A6C34878D82A}">
                    <a16:rowId xmlns:a16="http://schemas.microsoft.com/office/drawing/2014/main" val="10001"/>
                  </a:ext>
                </a:extLst>
              </a:tr>
              <a:tr h="489600">
                <a:tc>
                  <a:txBody>
                    <a:bodyPr/>
                    <a:lstStyle/>
                    <a:p>
                      <a:pPr defTabSz="914400"/>
                      <a:r>
                        <a:rPr sz="1800"/>
                        <a:t>2</a:t>
                      </a:r>
                    </a:p>
                  </a:txBody>
                  <a:tcPr marL="35719" marR="35719" marT="35719" marB="35719" anchor="ctr" horzOverflow="overflow"/>
                </a:tc>
                <a:tc>
                  <a:txBody>
                    <a:bodyPr/>
                    <a:lstStyle/>
                    <a:p>
                      <a:pPr defTabSz="914400"/>
                      <a:r>
                        <a:rPr sz="1800"/>
                        <a:t>1,3,2,2,3,1,4,1,1,2</a:t>
                      </a:r>
                    </a:p>
                  </a:txBody>
                  <a:tcPr marL="35719" marR="35719" marT="35719" marB="35719" anchor="ctr" horzOverflow="overflow"/>
                </a:tc>
                <a:tc>
                  <a:txBody>
                    <a:bodyPr/>
                    <a:lstStyle/>
                    <a:p>
                      <a:pPr defTabSz="914400"/>
                      <a:r>
                        <a:rPr sz="1800"/>
                        <a:t>20</a:t>
                      </a:r>
                    </a:p>
                  </a:txBody>
                  <a:tcPr marL="35719" marR="35719" marT="35719" marB="35719" anchor="ctr" horzOverflow="overflow"/>
                </a:tc>
                <a:extLst>
                  <a:ext uri="{0D108BD9-81ED-4DB2-BD59-A6C34878D82A}">
                    <a16:rowId xmlns:a16="http://schemas.microsoft.com/office/drawing/2014/main" val="10002"/>
                  </a:ext>
                </a:extLst>
              </a:tr>
              <a:tr h="606594">
                <a:tc>
                  <a:txBody>
                    <a:bodyPr/>
                    <a:lstStyle/>
                    <a:p>
                      <a:pPr defTabSz="914400"/>
                      <a:r>
                        <a:rPr sz="1800"/>
                        <a:t>3</a:t>
                      </a:r>
                    </a:p>
                  </a:txBody>
                  <a:tcPr marL="35719" marR="35719" marT="35719" marB="35719" anchor="ctr" horzOverflow="overflow"/>
                </a:tc>
                <a:tc>
                  <a:txBody>
                    <a:bodyPr/>
                    <a:lstStyle/>
                    <a:p>
                      <a:pPr defTabSz="914400"/>
                      <a:r>
                        <a:rPr sz="1800"/>
                        <a:t>2,1,1,1,1,3,2,1,3,1</a:t>
                      </a:r>
                    </a:p>
                  </a:txBody>
                  <a:tcPr marL="35719" marR="35719" marT="35719" marB="35719" anchor="ctr" horzOverflow="overflow"/>
                </a:tc>
                <a:tc>
                  <a:txBody>
                    <a:bodyPr/>
                    <a:lstStyle/>
                    <a:p>
                      <a:pPr defTabSz="914400"/>
                      <a:r>
                        <a:rPr sz="1800"/>
                        <a:t>16</a:t>
                      </a:r>
                    </a:p>
                  </a:txBody>
                  <a:tcPr marL="35719" marR="35719" marT="35719" marB="35719" anchor="ctr" horzOverflow="overflow"/>
                </a:tc>
                <a:extLst>
                  <a:ext uri="{0D108BD9-81ED-4DB2-BD59-A6C34878D82A}">
                    <a16:rowId xmlns:a16="http://schemas.microsoft.com/office/drawing/2014/main" val="10003"/>
                  </a:ext>
                </a:extLst>
              </a:tr>
              <a:tr h="589788">
                <a:tc>
                  <a:txBody>
                    <a:bodyPr/>
                    <a:lstStyle/>
                    <a:p>
                      <a:pPr defTabSz="914400"/>
                      <a:r>
                        <a:rPr sz="1800"/>
                        <a:t>4</a:t>
                      </a:r>
                    </a:p>
                  </a:txBody>
                  <a:tcPr marL="35719" marR="35719" marT="35719" marB="35719" anchor="ctr" horzOverflow="overflow"/>
                </a:tc>
                <a:tc>
                  <a:txBody>
                    <a:bodyPr/>
                    <a:lstStyle/>
                    <a:p>
                      <a:pPr defTabSz="914400"/>
                      <a:r>
                        <a:rPr sz="1800"/>
                        <a:t>1,1,3,2,1,5,1,2,3,1</a:t>
                      </a:r>
                    </a:p>
                  </a:txBody>
                  <a:tcPr marL="35719" marR="35719" marT="35719" marB="35719" anchor="ctr" horzOverflow="overflow"/>
                </a:tc>
                <a:tc>
                  <a:txBody>
                    <a:bodyPr/>
                    <a:lstStyle/>
                    <a:p>
                      <a:pPr defTabSz="914400"/>
                      <a:r>
                        <a:rPr sz="1800" dirty="0"/>
                        <a:t>20</a:t>
                      </a:r>
                    </a:p>
                  </a:txBody>
                  <a:tcPr marL="35719" marR="35719" marT="35719" marB="35719" anchor="ct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4765832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body" idx="1"/>
          </p:nvPr>
        </p:nvSpPr>
        <p:spPr>
          <a:prstGeom prst="rect">
            <a:avLst/>
          </a:prstGeom>
        </p:spPr>
        <p:txBody>
          <a:bodyPr/>
          <a:lstStyle/>
          <a:p>
            <a:r>
              <a:rPr sz="2400" dirty="0" err="1"/>
              <a:t>但由於這邊的m值都相等因此我們可以得知平均的購買數量如下</a:t>
            </a:r>
            <a:endParaRPr sz="2400" dirty="0"/>
          </a:p>
        </p:txBody>
      </p:sp>
      <p:pic>
        <p:nvPicPr>
          <p:cNvPr id="141" name="image10.png"/>
          <p:cNvPicPr>
            <a:picLocks noChangeAspect="1"/>
          </p:cNvPicPr>
          <p:nvPr/>
        </p:nvPicPr>
        <p:blipFill>
          <a:blip r:embed="rId2">
            <a:biLevel thresh="50000"/>
            <a:extLst/>
          </a:blip>
          <a:stretch>
            <a:fillRect/>
          </a:stretch>
        </p:blipFill>
        <p:spPr>
          <a:xfrm>
            <a:off x="1216356" y="1418248"/>
            <a:ext cx="1571626" cy="1687712"/>
          </a:xfrm>
          <a:prstGeom prst="rect">
            <a:avLst/>
          </a:prstGeom>
          <a:ln w="12700">
            <a:miter lim="400000"/>
          </a:ln>
        </p:spPr>
      </p:pic>
      <p:pic>
        <p:nvPicPr>
          <p:cNvPr id="142" name="image11.png"/>
          <p:cNvPicPr>
            <a:picLocks noChangeAspect="1"/>
          </p:cNvPicPr>
          <p:nvPr/>
        </p:nvPicPr>
        <p:blipFill>
          <a:blip r:embed="rId3">
            <a:biLevel thresh="50000"/>
            <a:extLst/>
          </a:blip>
          <a:stretch>
            <a:fillRect/>
          </a:stretch>
        </p:blipFill>
        <p:spPr>
          <a:xfrm>
            <a:off x="1216356" y="3105960"/>
            <a:ext cx="7277695" cy="1080493"/>
          </a:xfrm>
          <a:prstGeom prst="rect">
            <a:avLst/>
          </a:prstGeom>
          <a:ln w="12700">
            <a:miter lim="400000"/>
          </a:ln>
        </p:spPr>
      </p:pic>
    </p:spTree>
    <p:extLst>
      <p:ext uri="{BB962C8B-B14F-4D97-AF65-F5344CB8AC3E}">
        <p14:creationId xmlns:p14="http://schemas.microsoft.com/office/powerpoint/2010/main" val="64664419"/>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body" idx="1"/>
          </p:nvPr>
        </p:nvSpPr>
        <p:spPr>
          <a:xfrm>
            <a:off x="2129881" y="-2108229"/>
            <a:ext cx="7804549" cy="5072063"/>
          </a:xfrm>
          <a:prstGeom prst="rect">
            <a:avLst/>
          </a:prstGeom>
        </p:spPr>
        <p:txBody>
          <a:bodyPr/>
          <a:lstStyle/>
          <a:p>
            <a:r>
              <a:t>在使用ANOVA表計算出如下表</a:t>
            </a:r>
          </a:p>
        </p:txBody>
      </p:sp>
      <p:graphicFrame>
        <p:nvGraphicFramePr>
          <p:cNvPr id="145" name="Table 145"/>
          <p:cNvGraphicFramePr/>
          <p:nvPr>
            <p:extLst>
              <p:ext uri="{D42A27DB-BD31-4B8C-83A1-F6EECF244321}">
                <p14:modId xmlns:p14="http://schemas.microsoft.com/office/powerpoint/2010/main" val="1990221996"/>
              </p:ext>
            </p:extLst>
          </p:nvPr>
        </p:nvGraphicFramePr>
        <p:xfrm>
          <a:off x="1565753" y="1052848"/>
          <a:ext cx="8827525" cy="2723544"/>
        </p:xfrm>
        <a:graphic>
          <a:graphicData uri="http://schemas.openxmlformats.org/drawingml/2006/table">
            <a:tbl>
              <a:tblPr firstRow="1" firstCol="1" bandRow="1"/>
              <a:tblGrid>
                <a:gridCol w="1783766">
                  <a:extLst>
                    <a:ext uri="{9D8B030D-6E8A-4147-A177-3AD203B41FA5}">
                      <a16:colId xmlns:a16="http://schemas.microsoft.com/office/drawing/2014/main" val="20000"/>
                    </a:ext>
                  </a:extLst>
                </a:gridCol>
                <a:gridCol w="2768839">
                  <a:extLst>
                    <a:ext uri="{9D8B030D-6E8A-4147-A177-3AD203B41FA5}">
                      <a16:colId xmlns:a16="http://schemas.microsoft.com/office/drawing/2014/main" val="20001"/>
                    </a:ext>
                  </a:extLst>
                </a:gridCol>
                <a:gridCol w="1511602">
                  <a:extLst>
                    <a:ext uri="{9D8B030D-6E8A-4147-A177-3AD203B41FA5}">
                      <a16:colId xmlns:a16="http://schemas.microsoft.com/office/drawing/2014/main" val="20002"/>
                    </a:ext>
                  </a:extLst>
                </a:gridCol>
                <a:gridCol w="2763318">
                  <a:extLst>
                    <a:ext uri="{9D8B030D-6E8A-4147-A177-3AD203B41FA5}">
                      <a16:colId xmlns:a16="http://schemas.microsoft.com/office/drawing/2014/main" val="20003"/>
                    </a:ext>
                  </a:extLst>
                </a:gridCol>
              </a:tblGrid>
              <a:tr h="391775">
                <a:tc>
                  <a:txBody>
                    <a:bodyPr/>
                    <a:lstStyle/>
                    <a:p>
                      <a:pPr defTabSz="914400">
                        <a:defRPr b="0">
                          <a:solidFill>
                            <a:srgbClr val="000000"/>
                          </a:solidFill>
                        </a:defRPr>
                      </a:pPr>
                      <a:r>
                        <a:rPr sz="1800" dirty="0">
                          <a:solidFill>
                            <a:schemeClr val="tx1"/>
                          </a:solidFill>
                          <a:latin typeface="Helvetica Light"/>
                          <a:ea typeface="Helvetica Light"/>
                          <a:cs typeface="Helvetica Light"/>
                        </a:rPr>
                        <a:t>Source</a:t>
                      </a:r>
                    </a:p>
                  </a:txBody>
                  <a:tcPr marL="35719" marR="35719" marT="35719" marB="35719" anchor="ctr" horzOverflow="overflow"/>
                </a:tc>
                <a:tc>
                  <a:txBody>
                    <a:bodyPr/>
                    <a:lstStyle/>
                    <a:p>
                      <a:pPr defTabSz="914400">
                        <a:defRPr b="0">
                          <a:solidFill>
                            <a:srgbClr val="000000"/>
                          </a:solidFill>
                        </a:defRPr>
                      </a:pPr>
                      <a:r>
                        <a:rPr sz="1800">
                          <a:solidFill>
                            <a:schemeClr val="tx1"/>
                          </a:solidFill>
                          <a:latin typeface="Helvetica Light"/>
                          <a:ea typeface="Helvetica Light"/>
                          <a:cs typeface="Helvetica Light"/>
                        </a:rPr>
                        <a:t>df</a:t>
                      </a:r>
                    </a:p>
                  </a:txBody>
                  <a:tcPr marL="35719" marR="35719" marT="35719" marB="35719" anchor="ctr" horzOverflow="overflow"/>
                </a:tc>
                <a:tc>
                  <a:txBody>
                    <a:bodyPr/>
                    <a:lstStyle/>
                    <a:p>
                      <a:pPr defTabSz="914400">
                        <a:defRPr b="0">
                          <a:solidFill>
                            <a:srgbClr val="000000"/>
                          </a:solidFill>
                        </a:defRPr>
                      </a:pPr>
                      <a:r>
                        <a:rPr sz="1800">
                          <a:solidFill>
                            <a:schemeClr val="tx1"/>
                          </a:solidFill>
                          <a:latin typeface="Helvetica Light"/>
                          <a:ea typeface="Helvetica Light"/>
                          <a:cs typeface="Helvetica Light"/>
                        </a:rPr>
                        <a:t>SS</a:t>
                      </a:r>
                    </a:p>
                  </a:txBody>
                  <a:tcPr marL="35719" marR="35719" marT="35719" marB="35719" anchor="ctr" horzOverflow="overflow"/>
                </a:tc>
                <a:tc>
                  <a:txBody>
                    <a:bodyPr/>
                    <a:lstStyle/>
                    <a:p>
                      <a:pPr defTabSz="914400">
                        <a:defRPr b="0">
                          <a:solidFill>
                            <a:srgbClr val="000000"/>
                          </a:solidFill>
                        </a:defRPr>
                      </a:pPr>
                      <a:r>
                        <a:rPr sz="1800">
                          <a:solidFill>
                            <a:schemeClr val="tx1"/>
                          </a:solidFill>
                          <a:latin typeface="Helvetica Light"/>
                          <a:ea typeface="Helvetica Light"/>
                          <a:cs typeface="Helvetica Light"/>
                        </a:rPr>
                        <a:t>MS</a:t>
                      </a:r>
                    </a:p>
                  </a:txBody>
                  <a:tcPr marL="35719" marR="35719" marT="35719" marB="35719" anchor="ctr" horzOverflow="overflow"/>
                </a:tc>
                <a:extLst>
                  <a:ext uri="{0D108BD9-81ED-4DB2-BD59-A6C34878D82A}">
                    <a16:rowId xmlns:a16="http://schemas.microsoft.com/office/drawing/2014/main" val="10000"/>
                  </a:ext>
                </a:extLst>
              </a:tr>
              <a:tr h="861843">
                <a:tc>
                  <a:txBody>
                    <a:bodyPr/>
                    <a:lstStyle/>
                    <a:p>
                      <a:pPr defTabSz="914400">
                        <a:defRPr b="0">
                          <a:solidFill>
                            <a:srgbClr val="000000"/>
                          </a:solidFill>
                        </a:defRPr>
                      </a:pPr>
                      <a:r>
                        <a:rPr sz="1800" dirty="0">
                          <a:solidFill>
                            <a:schemeClr val="tx1"/>
                          </a:solidFill>
                          <a:latin typeface="Helvetica Light"/>
                          <a:ea typeface="Helvetica Light"/>
                          <a:cs typeface="Helvetica Light"/>
                        </a:rPr>
                        <a:t>Factor(between)</a:t>
                      </a:r>
                    </a:p>
                  </a:txBody>
                  <a:tcPr marL="35719" marR="35719" marT="35719" marB="35719" anchor="ctr" horzOverflow="overflow"/>
                </a:tc>
                <a:tc>
                  <a:txBody>
                    <a:bodyPr/>
                    <a:lstStyle/>
                    <a:p>
                      <a:pPr defTabSz="914400"/>
                      <a:r>
                        <a:rPr sz="1800" dirty="0">
                          <a:solidFill>
                            <a:schemeClr val="tx1"/>
                          </a:solidFill>
                        </a:rPr>
                        <a:t>n-1=4-1=3</a:t>
                      </a:r>
                    </a:p>
                  </a:txBody>
                  <a:tcPr marL="35719" marR="35719" marT="35719" marB="35719" anchor="ctr" horzOverflow="overflow"/>
                </a:tc>
                <a:tc>
                  <a:txBody>
                    <a:bodyPr/>
                    <a:lstStyle/>
                    <a:p>
                      <a:pPr defTabSz="914400"/>
                      <a:r>
                        <a:rPr sz="1800">
                          <a:solidFill>
                            <a:schemeClr val="tx1"/>
                          </a:solidFill>
                        </a:rPr>
                        <a:t>SSB=1.07</a:t>
                      </a:r>
                    </a:p>
                  </a:txBody>
                  <a:tcPr marL="35719" marR="35719" marT="35719" marB="35719" anchor="ctr" horzOverflow="overflow"/>
                </a:tc>
                <a:tc>
                  <a:txBody>
                    <a:bodyPr/>
                    <a:lstStyle/>
                    <a:p>
                      <a:pPr defTabSz="914400"/>
                      <a:r>
                        <a:rPr sz="1800" dirty="0">
                          <a:solidFill>
                            <a:schemeClr val="tx1"/>
                          </a:solidFill>
                        </a:rPr>
                        <a:t>MSB=SSB/n-1=0.36</a:t>
                      </a:r>
                    </a:p>
                  </a:txBody>
                  <a:tcPr marL="35719" marR="35719" marT="35719" marB="35719" anchor="ctr" horzOverflow="overflow"/>
                </a:tc>
                <a:extLst>
                  <a:ext uri="{0D108BD9-81ED-4DB2-BD59-A6C34878D82A}">
                    <a16:rowId xmlns:a16="http://schemas.microsoft.com/office/drawing/2014/main" val="10001"/>
                  </a:ext>
                </a:extLst>
              </a:tr>
              <a:tr h="628650">
                <a:tc>
                  <a:txBody>
                    <a:bodyPr/>
                    <a:lstStyle/>
                    <a:p>
                      <a:pPr defTabSz="914400">
                        <a:defRPr b="0">
                          <a:solidFill>
                            <a:srgbClr val="000000"/>
                          </a:solidFill>
                        </a:defRPr>
                      </a:pPr>
                      <a:r>
                        <a:rPr sz="1800">
                          <a:solidFill>
                            <a:schemeClr val="tx1"/>
                          </a:solidFill>
                          <a:latin typeface="Helvetica Light"/>
                          <a:ea typeface="Helvetica Light"/>
                          <a:cs typeface="Helvetica Light"/>
                        </a:rPr>
                        <a:t>Error(within)</a:t>
                      </a:r>
                    </a:p>
                  </a:txBody>
                  <a:tcPr marL="35719" marR="35719" marT="35719" marB="35719" anchor="ctr" horzOverflow="overflow"/>
                </a:tc>
                <a:tc>
                  <a:txBody>
                    <a:bodyPr/>
                    <a:lstStyle/>
                    <a:p>
                      <a:pPr defTabSz="914400"/>
                      <a:r>
                        <a:rPr sz="1800" dirty="0">
                          <a:solidFill>
                            <a:schemeClr val="tx1"/>
                          </a:solidFill>
                        </a:rPr>
                        <a:t>(N-1)-(n-1)=(40-1)-(4-1)=36</a:t>
                      </a:r>
                    </a:p>
                  </a:txBody>
                  <a:tcPr marL="35719" marR="35719" marT="35719" marB="35719" anchor="ctr" horzOverflow="overflow"/>
                </a:tc>
                <a:tc>
                  <a:txBody>
                    <a:bodyPr/>
                    <a:lstStyle/>
                    <a:p>
                      <a:pPr defTabSz="914400"/>
                      <a:r>
                        <a:rPr sz="1800">
                          <a:solidFill>
                            <a:schemeClr val="tx1"/>
                          </a:solidFill>
                        </a:rPr>
                        <a:t>SSW=43.30</a:t>
                      </a:r>
                    </a:p>
                  </a:txBody>
                  <a:tcPr marL="35719" marR="35719" marT="35719" marB="35719" anchor="ctr" horzOverflow="overflow"/>
                </a:tc>
                <a:tc>
                  <a:txBody>
                    <a:bodyPr/>
                    <a:lstStyle/>
                    <a:p>
                      <a:pPr defTabSz="914400"/>
                      <a:r>
                        <a:rPr sz="1800">
                          <a:solidFill>
                            <a:schemeClr val="tx1"/>
                          </a:solidFill>
                        </a:rPr>
                        <a:t>MSW=SSW/n(m-1)=1.20</a:t>
                      </a:r>
                    </a:p>
                  </a:txBody>
                  <a:tcPr marL="35719" marR="35719" marT="35719" marB="35719" anchor="ctr" horzOverflow="overflow"/>
                </a:tc>
                <a:extLst>
                  <a:ext uri="{0D108BD9-81ED-4DB2-BD59-A6C34878D82A}">
                    <a16:rowId xmlns:a16="http://schemas.microsoft.com/office/drawing/2014/main" val="10002"/>
                  </a:ext>
                </a:extLst>
              </a:tr>
              <a:tr h="841276">
                <a:tc>
                  <a:txBody>
                    <a:bodyPr/>
                    <a:lstStyle/>
                    <a:p>
                      <a:pPr defTabSz="914400">
                        <a:defRPr b="0">
                          <a:solidFill>
                            <a:srgbClr val="000000"/>
                          </a:solidFill>
                        </a:defRPr>
                      </a:pPr>
                      <a:r>
                        <a:rPr sz="1800">
                          <a:solidFill>
                            <a:schemeClr val="tx1"/>
                          </a:solidFill>
                          <a:latin typeface="Helvetica Light"/>
                          <a:ea typeface="Helvetica Light"/>
                          <a:cs typeface="Helvetica Light"/>
                        </a:rPr>
                        <a:t>Total</a:t>
                      </a:r>
                    </a:p>
                  </a:txBody>
                  <a:tcPr marL="35719" marR="35719" marT="35719" marB="35719" anchor="ctr" horzOverflow="overflow"/>
                </a:tc>
                <a:tc>
                  <a:txBody>
                    <a:bodyPr/>
                    <a:lstStyle/>
                    <a:p>
                      <a:pPr defTabSz="914400"/>
                      <a:r>
                        <a:rPr sz="1800" dirty="0">
                          <a:solidFill>
                            <a:schemeClr val="tx1"/>
                          </a:solidFill>
                        </a:rPr>
                        <a:t>N-1=40-1=39</a:t>
                      </a:r>
                    </a:p>
                  </a:txBody>
                  <a:tcPr marL="35719" marR="35719" marT="35719" marB="35719" anchor="ctr" horzOverflow="overflow"/>
                </a:tc>
                <a:tc>
                  <a:txBody>
                    <a:bodyPr/>
                    <a:lstStyle/>
                    <a:p>
                      <a:pPr defTabSz="914400"/>
                      <a:r>
                        <a:rPr sz="1800" dirty="0">
                          <a:solidFill>
                            <a:schemeClr val="tx1"/>
                          </a:solidFill>
                        </a:rPr>
                        <a:t>SST=44.38</a:t>
                      </a:r>
                    </a:p>
                  </a:txBody>
                  <a:tcPr marL="35719" marR="35719" marT="35719" marB="35719" anchor="ctr" horzOverflow="overflow"/>
                </a:tc>
                <a:tc>
                  <a:txBody>
                    <a:bodyPr/>
                    <a:lstStyle/>
                    <a:p>
                      <a:pPr defTabSz="914400">
                        <a:defRPr sz="2600"/>
                      </a:pPr>
                      <a:endParaRPr sz="1800" dirty="0">
                        <a:solidFill>
                          <a:schemeClr val="tx1"/>
                        </a:solidFill>
                      </a:endParaRPr>
                    </a:p>
                  </a:txBody>
                  <a:tcPr marL="35719" marR="35719" marT="35719" marB="35719" anchor="ctr" horzOverflow="overflow"/>
                </a:tc>
                <a:extLst>
                  <a:ext uri="{0D108BD9-81ED-4DB2-BD59-A6C34878D82A}">
                    <a16:rowId xmlns:a16="http://schemas.microsoft.com/office/drawing/2014/main" val="10003"/>
                  </a:ext>
                </a:extLst>
              </a:tr>
            </a:tbl>
          </a:graphicData>
        </a:graphic>
      </p:graphicFrame>
      <p:pic>
        <p:nvPicPr>
          <p:cNvPr id="146" name="image12.png"/>
          <p:cNvPicPr>
            <a:picLocks noChangeAspect="1"/>
          </p:cNvPicPr>
          <p:nvPr/>
        </p:nvPicPr>
        <p:blipFill>
          <a:blip r:embed="rId2">
            <a:biLevel thresh="50000"/>
            <a:extLst/>
          </a:blip>
          <a:stretch>
            <a:fillRect/>
          </a:stretch>
        </p:blipFill>
        <p:spPr>
          <a:xfrm>
            <a:off x="1751258" y="3989759"/>
            <a:ext cx="8911829" cy="1348384"/>
          </a:xfrm>
          <a:prstGeom prst="rect">
            <a:avLst/>
          </a:prstGeom>
          <a:ln w="12700">
            <a:miter lim="400000"/>
          </a:ln>
        </p:spPr>
      </p:pic>
      <mc:AlternateContent xmlns:mc="http://schemas.openxmlformats.org/markup-compatibility/2006" xmlns:a14="http://schemas.microsoft.com/office/drawing/2010/main">
        <mc:Choice Requires="a14">
          <p:sp>
            <p:nvSpPr>
              <p:cNvPr id="147" name="Shape 147"/>
              <p:cNvSpPr/>
              <p:nvPr/>
            </p:nvSpPr>
            <p:spPr>
              <a:xfrm>
                <a:off x="1884877" y="5551510"/>
                <a:ext cx="8046050" cy="44146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lang="zh-TW" altLang="en-US" sz="2400" dirty="0"/>
                  <a:t>因此我們可以得知最佳的估計每家的報紙數量為</a:t>
                </a:r>
                <a14:m>
                  <m:oMath xmlns:m="http://schemas.openxmlformats.org/officeDocument/2006/math">
                    <m:r>
                      <a:rPr lang="en-US" altLang="zh-TW" sz="2400" b="0" i="1" smtClean="0">
                        <a:latin typeface="Cambria Math" panose="02040503050406030204" pitchFamily="18" charset="0"/>
                      </a:rPr>
                      <m:t>1</m:t>
                    </m:r>
                    <m:r>
                      <a:rPr lang="en-GB" altLang="zh-TW" sz="2400" b="0" i="1" smtClean="0">
                        <a:latin typeface="Cambria Math" panose="02040503050406030204" pitchFamily="18" charset="0"/>
                      </a:rPr>
                      <m:t>.</m:t>
                    </m:r>
                    <m:r>
                      <a:rPr lang="en-GB" altLang="zh-TW" sz="2400" b="0" i="1" smtClean="0">
                        <a:latin typeface="Cambria Math" panose="02040503050406030204" pitchFamily="18" charset="0"/>
                      </a:rPr>
                      <m:t>88</m:t>
                    </m:r>
                    <m:r>
                      <a:rPr lang="en-GB" altLang="zh-TW" sz="2400" b="0" i="1" smtClean="0">
                        <a:latin typeface="Cambria Math" panose="02040503050406030204" pitchFamily="18" charset="0"/>
                        <a:ea typeface="Cambria Math" panose="02040503050406030204" pitchFamily="18" charset="0"/>
                      </a:rPr>
                      <m:t>±</m:t>
                    </m:r>
                    <m:r>
                      <a:rPr lang="en-GB" altLang="zh-TW" sz="2400" b="0" i="1" smtClean="0">
                        <a:latin typeface="Cambria Math" panose="02040503050406030204" pitchFamily="18" charset="0"/>
                        <a:ea typeface="Cambria Math" panose="02040503050406030204" pitchFamily="18" charset="0"/>
                      </a:rPr>
                      <m:t>0</m:t>
                    </m:r>
                    <m:r>
                      <a:rPr lang="en-GB" altLang="zh-TW" sz="2400" b="0" i="1" smtClean="0">
                        <a:latin typeface="Cambria Math" panose="02040503050406030204" pitchFamily="18" charset="0"/>
                        <a:ea typeface="Cambria Math" panose="02040503050406030204" pitchFamily="18" charset="0"/>
                      </a:rPr>
                      <m:t>.</m:t>
                    </m:r>
                    <m:r>
                      <a:rPr lang="en-GB" altLang="zh-TW" sz="2400" b="0" i="1" smtClean="0">
                        <a:latin typeface="Cambria Math" panose="02040503050406030204" pitchFamily="18" charset="0"/>
                        <a:ea typeface="Cambria Math" panose="02040503050406030204" pitchFamily="18" charset="0"/>
                      </a:rPr>
                      <m:t>19</m:t>
                    </m:r>
                  </m:oMath>
                </a14:m>
                <a:endParaRPr sz="2400" dirty="0"/>
              </a:p>
            </p:txBody>
          </p:sp>
        </mc:Choice>
        <mc:Fallback xmlns="">
          <p:sp>
            <p:nvSpPr>
              <p:cNvPr id="147" name="Shape 147"/>
              <p:cNvSpPr>
                <a:spLocks noRot="1" noChangeAspect="1" noMove="1" noResize="1" noEditPoints="1" noAdjustHandles="1" noChangeArrowheads="1" noChangeShapeType="1" noTextEdit="1"/>
              </p:cNvSpPr>
              <p:nvPr/>
            </p:nvSpPr>
            <p:spPr>
              <a:xfrm>
                <a:off x="1884877" y="5551510"/>
                <a:ext cx="8046050" cy="441468"/>
              </a:xfrm>
              <a:prstGeom prst="rect">
                <a:avLst/>
              </a:prstGeom>
              <a:blipFill>
                <a:blip r:embed="rId3"/>
                <a:stretch>
                  <a:fillRect l="-1818" t="-15278" b="-31944"/>
                </a:stretch>
              </a:blipFill>
              <a:ln w="12700">
                <a:miter lim="400000"/>
              </a:ln>
              <a:extLst>
                <a:ext uri="{C572A759-6A51-4108-AA02-DFA0A04FC94B}">
                  <ma14:wrappingTextBoxFlag xmlns="" xmlns:ma14="http://schemas.microsoft.com/office/mac/drawingml/2011/main" val="1"/>
                </a:ext>
              </a:extLst>
            </p:spPr>
            <p:txBody>
              <a:bodyPr/>
              <a:lstStyle/>
              <a:p>
                <a:r>
                  <a:rPr lang="en-GB">
                    <a:noFill/>
                  </a:rPr>
                  <a:t> </a:t>
                </a:r>
              </a:p>
            </p:txBody>
          </p:sp>
        </mc:Fallback>
      </mc:AlternateContent>
    </p:spTree>
    <p:extLst>
      <p:ext uri="{BB962C8B-B14F-4D97-AF65-F5344CB8AC3E}">
        <p14:creationId xmlns:p14="http://schemas.microsoft.com/office/powerpoint/2010/main" val="1831226024"/>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AFB0DF-4F25-4E66-AA0A-8C4DD2AC2822}"/>
                  </a:ext>
                </a:extLst>
              </p:cNvPr>
              <p:cNvSpPr>
                <a:spLocks noGrp="1"/>
              </p:cNvSpPr>
              <p:nvPr>
                <p:ph idx="1"/>
              </p:nvPr>
            </p:nvSpPr>
            <p:spPr>
              <a:xfrm>
                <a:off x="838200" y="350729"/>
                <a:ext cx="10515600" cy="6200382"/>
              </a:xfrm>
            </p:spPr>
            <p:txBody>
              <a:bodyPr>
                <a:normAutofit fontScale="92500"/>
              </a:bodyPr>
              <a:lstStyle/>
              <a:p>
                <a:r>
                  <a:rPr lang="zh-TW" altLang="en-US" dirty="0"/>
                  <a:t>那如何比較及群抽樣跟簡單隨機抽樣呢</a:t>
                </a:r>
                <a:r>
                  <a:rPr lang="en-US" altLang="zh-TW" dirty="0"/>
                  <a:t>?</a:t>
                </a:r>
                <a:r>
                  <a:rPr lang="zh-TW" altLang="en-US" dirty="0"/>
                  <a:t>如果我們用簡單隨機抽樣的樣本取</a:t>
                </a:r>
                <a:r>
                  <a:rPr lang="en-US" altLang="zh-TW" dirty="0"/>
                  <a:t>nm</a:t>
                </a:r>
                <a:r>
                  <a:rPr lang="zh-TW" altLang="en-US" dirty="0"/>
                  <a:t>個觀察值，然後再計算他的</a:t>
                </a:r>
                <a14:m>
                  <m:oMath xmlns:m="http://schemas.openxmlformats.org/officeDocument/2006/math">
                    <m:acc>
                      <m:accPr>
                        <m:chr m:val="̅"/>
                        <m:ctrlPr>
                          <a:rPr lang="zh-TW" altLang="en-US" i="1" smtClean="0">
                            <a:latin typeface="Cambria Math" panose="02040503050406030204" pitchFamily="18" charset="0"/>
                          </a:rPr>
                        </m:ctrlPr>
                      </m:accPr>
                      <m:e>
                        <m:r>
                          <a:rPr lang="en-GB" altLang="zh-TW" b="0" i="1" smtClean="0">
                            <a:latin typeface="Cambria Math" panose="02040503050406030204" pitchFamily="18" charset="0"/>
                          </a:rPr>
                          <m:t>𝑦</m:t>
                        </m:r>
                      </m:e>
                    </m:acc>
                  </m:oMath>
                </a14:m>
                <a:r>
                  <a:rPr lang="zh-TW" altLang="en-US" dirty="0"/>
                  <a:t>和</a:t>
                </a:r>
                <a14:m>
                  <m:oMath xmlns:m="http://schemas.openxmlformats.org/officeDocument/2006/math">
                    <m:sSup>
                      <m:sSupPr>
                        <m:ctrlPr>
                          <a:rPr lang="en-US" altLang="zh-TW" i="1" dirty="0" smtClean="0">
                            <a:latin typeface="Cambria Math" panose="02040503050406030204" pitchFamily="18" charset="0"/>
                          </a:rPr>
                        </m:ctrlPr>
                      </m:sSupPr>
                      <m:e>
                        <m:r>
                          <a:rPr lang="en-GB" altLang="zh-TW" b="0" i="1" dirty="0" smtClean="0">
                            <a:latin typeface="Cambria Math" panose="02040503050406030204" pitchFamily="18" charset="0"/>
                          </a:rPr>
                          <m:t>𝑠</m:t>
                        </m:r>
                      </m:e>
                      <m:sup>
                        <m:r>
                          <a:rPr lang="en-GB" altLang="zh-TW" b="0" i="1" dirty="0" smtClean="0">
                            <a:latin typeface="Cambria Math" panose="02040503050406030204" pitchFamily="18" charset="0"/>
                          </a:rPr>
                          <m:t>2</m:t>
                        </m:r>
                      </m:sup>
                    </m:sSup>
                  </m:oMath>
                </a14:m>
                <a:r>
                  <a:rPr lang="zh-TW" altLang="en-US" dirty="0"/>
                  <a:t>我們就會得到</a:t>
                </a:r>
                <a:endParaRPr lang="en-GB" altLang="zh-TW" dirty="0"/>
              </a:p>
              <a:p>
                <a:pPr marL="0" indent="0">
                  <a:buNone/>
                </a:pPr>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r>
                            <m:rPr>
                              <m:sty m:val="p"/>
                            </m:rPr>
                            <a:rPr lang="en-US" altLang="zh-TW" i="1">
                              <a:latin typeface="Cambria Math" panose="02040503050406030204" pitchFamily="18" charset="0"/>
                            </a:rPr>
                            <m:t>V</m:t>
                          </m:r>
                        </m:e>
                      </m:acc>
                      <m:d>
                        <m:dPr>
                          <m:ctrlPr>
                            <a:rPr lang="en-US" altLang="zh-TW" i="1" smtClean="0">
                              <a:latin typeface="Cambria Math" panose="02040503050406030204" pitchFamily="18" charset="0"/>
                            </a:rPr>
                          </m:ctrlPr>
                        </m:dPr>
                        <m:e>
                          <m:acc>
                            <m:accPr>
                              <m:chr m:val="̅"/>
                              <m:ctrlPr>
                                <a:rPr lang="en-US" altLang="zh-TW" i="1" smtClean="0">
                                  <a:latin typeface="Cambria Math" panose="02040503050406030204" pitchFamily="18" charset="0"/>
                                </a:rPr>
                              </m:ctrlPr>
                            </m:accPr>
                            <m:e>
                              <m:r>
                                <a:rPr lang="en-GB" altLang="zh-TW" b="0" i="1" smtClean="0">
                                  <a:latin typeface="Cambria Math" panose="02040503050406030204" pitchFamily="18" charset="0"/>
                                </a:rPr>
                                <m:t>𝑦</m:t>
                              </m:r>
                            </m:e>
                          </m:acc>
                        </m:e>
                      </m:d>
                      <m:r>
                        <a:rPr lang="en-GB" altLang="zh-TW" b="0" i="1" smtClean="0">
                          <a:latin typeface="Cambria Math" panose="02040503050406030204" pitchFamily="18" charset="0"/>
                        </a:rPr>
                        <m:t>=</m:t>
                      </m:r>
                      <m:d>
                        <m:dPr>
                          <m:ctrlPr>
                            <a:rPr lang="en-GB" altLang="zh-TW" b="0" i="1" smtClean="0">
                              <a:latin typeface="Cambria Math" panose="02040503050406030204" pitchFamily="18" charset="0"/>
                            </a:rPr>
                          </m:ctrlPr>
                        </m:dPr>
                        <m:e>
                          <m:r>
                            <a:rPr lang="en-GB" altLang="zh-TW" b="0" i="1" smtClean="0">
                              <a:latin typeface="Cambria Math" panose="02040503050406030204" pitchFamily="18" charset="0"/>
                            </a:rPr>
                            <m:t>1−</m:t>
                          </m:r>
                          <m:f>
                            <m:fPr>
                              <m:ctrlPr>
                                <a:rPr lang="en-GB" altLang="zh-TW" b="0" i="1" smtClean="0">
                                  <a:latin typeface="Cambria Math" panose="02040503050406030204" pitchFamily="18" charset="0"/>
                                </a:rPr>
                              </m:ctrlPr>
                            </m:fPr>
                            <m:num>
                              <m:r>
                                <a:rPr lang="en-GB" altLang="zh-TW" b="0" i="1" smtClean="0">
                                  <a:latin typeface="Cambria Math" panose="02040503050406030204" pitchFamily="18" charset="0"/>
                                </a:rPr>
                                <m:t>𝑛𝑚</m:t>
                              </m:r>
                            </m:num>
                            <m:den>
                              <m:r>
                                <a:rPr lang="en-GB" altLang="zh-TW" b="0" i="1" smtClean="0">
                                  <a:latin typeface="Cambria Math" panose="02040503050406030204" pitchFamily="18" charset="0"/>
                                </a:rPr>
                                <m:t>𝑁𝑚</m:t>
                              </m:r>
                            </m:den>
                          </m:f>
                        </m:e>
                      </m:d>
                      <m:f>
                        <m:fPr>
                          <m:ctrlPr>
                            <a:rPr lang="en-GB" altLang="zh-TW" b="0" i="1" smtClean="0">
                              <a:latin typeface="Cambria Math" panose="02040503050406030204" pitchFamily="18" charset="0"/>
                            </a:rPr>
                          </m:ctrlPr>
                        </m:fPr>
                        <m:num>
                          <m:sSup>
                            <m:sSupPr>
                              <m:ctrlPr>
                                <a:rPr lang="en-GB" altLang="zh-TW" b="0" i="1" smtClean="0">
                                  <a:latin typeface="Cambria Math" panose="02040503050406030204" pitchFamily="18" charset="0"/>
                                </a:rPr>
                              </m:ctrlPr>
                            </m:sSupPr>
                            <m:e>
                              <m:r>
                                <a:rPr lang="en-GB" altLang="zh-TW" b="0" i="1" smtClean="0">
                                  <a:latin typeface="Cambria Math" panose="02040503050406030204" pitchFamily="18" charset="0"/>
                                </a:rPr>
                                <m:t>𝑠</m:t>
                              </m:r>
                            </m:e>
                            <m:sup>
                              <m:r>
                                <a:rPr lang="en-GB" altLang="zh-TW" b="0" i="1" smtClean="0">
                                  <a:latin typeface="Cambria Math" panose="02040503050406030204" pitchFamily="18" charset="0"/>
                                </a:rPr>
                                <m:t>2</m:t>
                              </m:r>
                            </m:sup>
                          </m:sSup>
                        </m:num>
                        <m:den>
                          <m:r>
                            <a:rPr lang="en-GB" altLang="zh-TW" b="0" i="1" smtClean="0">
                              <a:latin typeface="Cambria Math" panose="02040503050406030204" pitchFamily="18" charset="0"/>
                            </a:rPr>
                            <m:t>𝑛𝑚</m:t>
                          </m:r>
                        </m:den>
                      </m:f>
                      <m:r>
                        <a:rPr lang="en-GB" altLang="zh-TW" b="0" i="1" smtClean="0">
                          <a:latin typeface="Cambria Math" panose="02040503050406030204" pitchFamily="18" charset="0"/>
                        </a:rPr>
                        <m:t>=</m:t>
                      </m:r>
                      <m:d>
                        <m:dPr>
                          <m:ctrlPr>
                            <a:rPr lang="en-GB" altLang="zh-TW" i="1">
                              <a:latin typeface="Cambria Math" panose="02040503050406030204" pitchFamily="18" charset="0"/>
                            </a:rPr>
                          </m:ctrlPr>
                        </m:dPr>
                        <m:e>
                          <m:r>
                            <a:rPr lang="en-GB" altLang="zh-TW" i="1">
                              <a:latin typeface="Cambria Math" panose="02040503050406030204" pitchFamily="18" charset="0"/>
                            </a:rPr>
                            <m:t>1−</m:t>
                          </m:r>
                          <m:f>
                            <m:fPr>
                              <m:ctrlPr>
                                <a:rPr lang="en-GB" altLang="zh-TW" i="1">
                                  <a:latin typeface="Cambria Math" panose="02040503050406030204" pitchFamily="18" charset="0"/>
                                </a:rPr>
                              </m:ctrlPr>
                            </m:fPr>
                            <m:num>
                              <m:r>
                                <a:rPr lang="en-GB" altLang="zh-TW" i="1">
                                  <a:latin typeface="Cambria Math" panose="02040503050406030204" pitchFamily="18" charset="0"/>
                                </a:rPr>
                                <m:t>𝑛</m:t>
                              </m:r>
                            </m:num>
                            <m:den>
                              <m:r>
                                <a:rPr lang="en-GB" altLang="zh-TW" i="1">
                                  <a:latin typeface="Cambria Math" panose="02040503050406030204" pitchFamily="18" charset="0"/>
                                </a:rPr>
                                <m:t>𝑁</m:t>
                              </m:r>
                            </m:den>
                          </m:f>
                        </m:e>
                      </m:d>
                      <m:f>
                        <m:fPr>
                          <m:ctrlPr>
                            <a:rPr lang="en-GB" altLang="zh-TW" i="1">
                              <a:latin typeface="Cambria Math" panose="02040503050406030204" pitchFamily="18" charset="0"/>
                            </a:rPr>
                          </m:ctrlPr>
                        </m:fPr>
                        <m:num>
                          <m:sSup>
                            <m:sSupPr>
                              <m:ctrlPr>
                                <a:rPr lang="en-GB" altLang="zh-TW" i="1">
                                  <a:latin typeface="Cambria Math" panose="02040503050406030204" pitchFamily="18" charset="0"/>
                                </a:rPr>
                              </m:ctrlPr>
                            </m:sSupPr>
                            <m:e>
                              <m:r>
                                <a:rPr lang="en-GB" altLang="zh-TW" i="1">
                                  <a:latin typeface="Cambria Math" panose="02040503050406030204" pitchFamily="18" charset="0"/>
                                </a:rPr>
                                <m:t>𝑠</m:t>
                              </m:r>
                            </m:e>
                            <m:sup>
                              <m:r>
                                <a:rPr lang="en-GB" altLang="zh-TW" i="1">
                                  <a:latin typeface="Cambria Math" panose="02040503050406030204" pitchFamily="18" charset="0"/>
                                </a:rPr>
                                <m:t>2</m:t>
                              </m:r>
                            </m:sup>
                          </m:sSup>
                        </m:num>
                        <m:den>
                          <m:r>
                            <a:rPr lang="en-GB" altLang="zh-TW" i="1">
                              <a:latin typeface="Cambria Math" panose="02040503050406030204" pitchFamily="18" charset="0"/>
                            </a:rPr>
                            <m:t>𝑛𝑚</m:t>
                          </m:r>
                        </m:den>
                      </m:f>
                    </m:oMath>
                  </m:oMathPara>
                </a14:m>
                <a:endParaRPr lang="en-GB" dirty="0"/>
              </a:p>
              <a:p>
                <a:r>
                  <a:rPr lang="zh-TW" altLang="en-US" dirty="0"/>
                  <a:t>因為我們有</a:t>
                </a:r>
                <a:r>
                  <a:rPr lang="en-US" altLang="zh-TW" dirty="0"/>
                  <a:t>Nm</a:t>
                </a:r>
                <a:r>
                  <a:rPr lang="zh-TW" altLang="en-US" dirty="0"/>
                  <a:t>個母體觀察值。因此我們能夠用</a:t>
                </a:r>
                <a:r>
                  <a:rPr lang="en-US" altLang="zh-TW" dirty="0"/>
                  <a:t>MSB</a:t>
                </a:r>
                <a:r>
                  <a:rPr lang="zh-TW" altLang="en-US" dirty="0"/>
                  <a:t>和</a:t>
                </a:r>
                <a14:m>
                  <m:oMath xmlns:m="http://schemas.openxmlformats.org/officeDocument/2006/math">
                    <m:sSup>
                      <m:sSupPr>
                        <m:ctrlPr>
                          <a:rPr lang="en-US" altLang="zh-TW" i="1" dirty="0">
                            <a:latin typeface="Cambria Math" panose="02040503050406030204" pitchFamily="18" charset="0"/>
                          </a:rPr>
                        </m:ctrlPr>
                      </m:sSupPr>
                      <m:e>
                        <m:r>
                          <a:rPr lang="en-GB" altLang="zh-TW" i="1" dirty="0">
                            <a:latin typeface="Cambria Math" panose="02040503050406030204" pitchFamily="18" charset="0"/>
                          </a:rPr>
                          <m:t>𝑠</m:t>
                        </m:r>
                      </m:e>
                      <m:sup>
                        <m:r>
                          <a:rPr lang="en-GB" altLang="zh-TW" i="1" dirty="0">
                            <a:latin typeface="Cambria Math" panose="02040503050406030204" pitchFamily="18" charset="0"/>
                          </a:rPr>
                          <m:t>2</m:t>
                        </m:r>
                      </m:sup>
                    </m:sSup>
                  </m:oMath>
                </a14:m>
                <a:r>
                  <a:rPr lang="zh-TW" altLang="en-US" dirty="0"/>
                  <a:t>去計算</a:t>
                </a:r>
                <a14:m>
                  <m:oMath xmlns:m="http://schemas.openxmlformats.org/officeDocument/2006/math">
                    <m:acc>
                      <m:accPr>
                        <m:chr m:val="̿"/>
                        <m:ctrlPr>
                          <a:rPr lang="zh-TW" altLang="en-US" i="1" smtClean="0">
                            <a:latin typeface="Cambria Math" panose="02040503050406030204" pitchFamily="18" charset="0"/>
                          </a:rPr>
                        </m:ctrlPr>
                      </m:accPr>
                      <m:e>
                        <m:sSub>
                          <m:sSubPr>
                            <m:ctrlPr>
                              <a:rPr lang="en-US" altLang="zh-TW" i="1" smtClean="0">
                                <a:latin typeface="Cambria Math" panose="02040503050406030204" pitchFamily="18" charset="0"/>
                              </a:rPr>
                            </m:ctrlPr>
                          </m:sSubPr>
                          <m:e>
                            <m:r>
                              <a:rPr lang="en-GB" altLang="zh-TW" b="0" i="1" smtClean="0">
                                <a:latin typeface="Cambria Math" panose="02040503050406030204" pitchFamily="18" charset="0"/>
                              </a:rPr>
                              <m:t>𝑦</m:t>
                            </m:r>
                          </m:e>
                          <m:sub>
                            <m:r>
                              <a:rPr lang="en-GB" altLang="zh-TW" b="0" i="1" smtClean="0">
                                <a:latin typeface="Cambria Math" panose="02040503050406030204" pitchFamily="18" charset="0"/>
                              </a:rPr>
                              <m:t>𝑐</m:t>
                            </m:r>
                          </m:sub>
                        </m:sSub>
                      </m:e>
                    </m:acc>
                  </m:oMath>
                </a14:m>
                <a:r>
                  <a:rPr lang="zh-TW" altLang="en-US" dirty="0"/>
                  <a:t>和</a:t>
                </a:r>
                <a14:m>
                  <m:oMath xmlns:m="http://schemas.openxmlformats.org/officeDocument/2006/math">
                    <m:acc>
                      <m:accPr>
                        <m:chr m:val="̅"/>
                        <m:ctrlPr>
                          <a:rPr lang="en-US" altLang="zh-TW" i="1">
                            <a:latin typeface="Cambria Math" panose="02040503050406030204" pitchFamily="18" charset="0"/>
                          </a:rPr>
                        </m:ctrlPr>
                      </m:accPr>
                      <m:e>
                        <m:r>
                          <a:rPr lang="en-GB" altLang="zh-TW" i="1">
                            <a:latin typeface="Cambria Math" panose="02040503050406030204" pitchFamily="18" charset="0"/>
                          </a:rPr>
                          <m:t>𝑦</m:t>
                        </m:r>
                      </m:e>
                    </m:acc>
                    <m:r>
                      <a:rPr lang="zh-TW" altLang="en-US" i="1" smtClean="0">
                        <a:latin typeface="Cambria Math" panose="02040503050406030204" pitchFamily="18" charset="0"/>
                      </a:rPr>
                      <m:t>的</m:t>
                    </m:r>
                    <m:r>
                      <a:rPr lang="zh-TW" altLang="en-US" i="1" dirty="0" smtClean="0">
                        <a:latin typeface="Cambria Math" panose="02040503050406030204" pitchFamily="18" charset="0"/>
                      </a:rPr>
                      <m:t>相對</m:t>
                    </m:r>
                  </m:oMath>
                </a14:m>
                <a:r>
                  <a:rPr lang="zh-TW" altLang="en-US" dirty="0"/>
                  <a:t>效率。但我們沒有使用簡單隨機樣本而是用集群樣本，所以無法得知</a:t>
                </a:r>
                <a14:m>
                  <m:oMath xmlns:m="http://schemas.openxmlformats.org/officeDocument/2006/math">
                    <m:sSup>
                      <m:sSupPr>
                        <m:ctrlPr>
                          <a:rPr lang="en-US" altLang="zh-TW" i="1" dirty="0">
                            <a:latin typeface="Cambria Math" panose="02040503050406030204" pitchFamily="18" charset="0"/>
                          </a:rPr>
                        </m:ctrlPr>
                      </m:sSupPr>
                      <m:e>
                        <m:r>
                          <a:rPr lang="en-GB" altLang="zh-TW" i="1" dirty="0">
                            <a:latin typeface="Cambria Math" panose="02040503050406030204" pitchFamily="18" charset="0"/>
                          </a:rPr>
                          <m:t>𝑠</m:t>
                        </m:r>
                      </m:e>
                      <m:sup>
                        <m:r>
                          <a:rPr lang="en-GB" altLang="zh-TW" i="1" dirty="0">
                            <a:latin typeface="Cambria Math" panose="02040503050406030204" pitchFamily="18" charset="0"/>
                          </a:rPr>
                          <m:t>2</m:t>
                        </m:r>
                      </m:sup>
                    </m:sSup>
                  </m:oMath>
                </a14:m>
                <a:r>
                  <a:rPr lang="zh-TW" altLang="en-US" dirty="0"/>
                  <a:t>，因此在</a:t>
                </a:r>
                <a:r>
                  <a:rPr lang="en-US" altLang="zh-TW" dirty="0"/>
                  <a:t>N</a:t>
                </a:r>
                <a:r>
                  <a:rPr lang="zh-TW" altLang="en-US" dirty="0"/>
                  <a:t>很大的前提下，我們要使用逼近的方法得到它，如下所示：</a:t>
                </a:r>
                <a:endParaRPr lang="en-GB" altLang="zh-TW" dirty="0"/>
              </a:p>
              <a:p>
                <a:pPr marL="0" indent="0">
                  <a:buNone/>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𝑠</m:t>
                              </m:r>
                            </m:e>
                          </m:acc>
                        </m:e>
                        <m:sup>
                          <m:r>
                            <a:rPr lang="en-GB" b="0" i="1" smtClean="0">
                              <a:latin typeface="Cambria Math" panose="02040503050406030204" pitchFamily="18" charset="0"/>
                            </a:rPr>
                            <m:t>2</m:t>
                          </m:r>
                        </m:sup>
                      </m:s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𝑁</m:t>
                          </m:r>
                          <m:d>
                            <m:dPr>
                              <m:ctrlPr>
                                <a:rPr lang="en-GB" b="0" i="1" smtClean="0">
                                  <a:latin typeface="Cambria Math" panose="02040503050406030204" pitchFamily="18" charset="0"/>
                                </a:rPr>
                              </m:ctrlPr>
                            </m:dPr>
                            <m:e>
                              <m:r>
                                <a:rPr lang="en-GB" b="0" i="1" smtClean="0">
                                  <a:latin typeface="Cambria Math" panose="02040503050406030204" pitchFamily="18" charset="0"/>
                                </a:rPr>
                                <m:t>𝑚</m:t>
                              </m:r>
                              <m:r>
                                <a:rPr lang="en-GB" b="0" i="1" smtClean="0">
                                  <a:latin typeface="Cambria Math" panose="02040503050406030204" pitchFamily="18" charset="0"/>
                                </a:rPr>
                                <m:t>−1</m:t>
                              </m:r>
                            </m:e>
                          </m:d>
                          <m:r>
                            <a:rPr lang="en-GB" b="0" i="1" smtClean="0">
                              <a:latin typeface="Cambria Math" panose="02040503050406030204" pitchFamily="18" charset="0"/>
                            </a:rPr>
                            <m:t>𝑀𝑆𝑊</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𝑁</m:t>
                              </m:r>
                              <m:r>
                                <a:rPr lang="en-GB" b="0" i="1" smtClean="0">
                                  <a:latin typeface="Cambria Math" panose="02040503050406030204" pitchFamily="18" charset="0"/>
                                </a:rPr>
                                <m:t>−1</m:t>
                              </m:r>
                            </m:e>
                          </m:d>
                          <m:r>
                            <a:rPr lang="en-GB" b="0" i="1" smtClean="0">
                              <a:latin typeface="Cambria Math" panose="02040503050406030204" pitchFamily="18" charset="0"/>
                            </a:rPr>
                            <m:t>𝑀𝑆𝐵</m:t>
                          </m:r>
                        </m:num>
                        <m:den>
                          <m:r>
                            <a:rPr lang="en-GB" b="0" i="1" smtClean="0">
                              <a:latin typeface="Cambria Math" panose="02040503050406030204" pitchFamily="18" charset="0"/>
                            </a:rPr>
                            <m:t>𝑁𝑚</m:t>
                          </m:r>
                          <m:r>
                            <a:rPr lang="en-GB" b="0" i="1" smtClean="0">
                              <a:latin typeface="Cambria Math" panose="02040503050406030204" pitchFamily="18" charset="0"/>
                            </a:rPr>
                            <m:t>−1</m:t>
                          </m:r>
                        </m:den>
                      </m:f>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𝑚</m:t>
                          </m:r>
                        </m:den>
                      </m:f>
                      <m:d>
                        <m:dPr>
                          <m:begChr m:val="["/>
                          <m:endChr m:val="]"/>
                          <m:ctrlPr>
                            <a:rPr lang="en-GB" b="0" i="1" smtClean="0">
                              <a:latin typeface="Cambria Math" panose="02040503050406030204" pitchFamily="18" charset="0"/>
                              <a:ea typeface="Cambria Math" panose="02040503050406030204" pitchFamily="18" charset="0"/>
                            </a:rPr>
                          </m:ctrlPr>
                        </m:d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𝑚</m:t>
                              </m:r>
                              <m:r>
                                <a:rPr lang="en-GB" b="0" i="1" smtClean="0">
                                  <a:latin typeface="Cambria Math" panose="02040503050406030204" pitchFamily="18" charset="0"/>
                                  <a:ea typeface="Cambria Math" panose="02040503050406030204" pitchFamily="18" charset="0"/>
                                </a:rPr>
                                <m:t>−1</m:t>
                              </m:r>
                            </m:e>
                          </m:d>
                          <m:r>
                            <a:rPr lang="en-GB" b="0" i="1" smtClean="0">
                              <a:latin typeface="Cambria Math" panose="02040503050406030204" pitchFamily="18" charset="0"/>
                              <a:ea typeface="Cambria Math" panose="02040503050406030204" pitchFamily="18" charset="0"/>
                            </a:rPr>
                            <m:t>𝑀𝑆𝑊</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𝑀𝑆𝐵</m:t>
                          </m:r>
                        </m:e>
                      </m:d>
                    </m:oMath>
                  </m:oMathPara>
                </a14:m>
                <a:endParaRPr lang="en-GB" b="0" dirty="0">
                  <a:ea typeface="Cambria Math" panose="02040503050406030204" pitchFamily="18" charset="0"/>
                </a:endParaRPr>
              </a:p>
              <a:p>
                <a:pPr marL="0" indent="0">
                  <a:buNone/>
                </a:pPr>
                <a:r>
                  <a:rPr lang="en-GB" dirty="0"/>
                  <a:t>   </a:t>
                </a:r>
                <a14:m>
                  <m:oMath xmlns:m="http://schemas.openxmlformats.org/officeDocument/2006/math">
                    <m:sSup>
                      <m:sSupPr>
                        <m:ctrlPr>
                          <a:rPr lang="en-GB" i="1">
                            <a:latin typeface="Cambria Math" panose="02040503050406030204" pitchFamily="18" charset="0"/>
                          </a:rPr>
                        </m:ctrlPr>
                      </m:sSupPr>
                      <m:e>
                        <m:acc>
                          <m:accPr>
                            <m:chr m:val="̂"/>
                            <m:ctrlPr>
                              <a:rPr lang="en-GB" i="1">
                                <a:latin typeface="Cambria Math" panose="02040503050406030204" pitchFamily="18" charset="0"/>
                              </a:rPr>
                            </m:ctrlPr>
                          </m:accPr>
                          <m:e>
                            <m:r>
                              <a:rPr lang="en-GB" i="1">
                                <a:latin typeface="Cambria Math" panose="02040503050406030204" pitchFamily="18" charset="0"/>
                              </a:rPr>
                              <m:t>𝑠</m:t>
                            </m:r>
                          </m:e>
                        </m:acc>
                      </m:e>
                      <m:sup>
                        <m:r>
                          <a:rPr lang="en-GB" i="1">
                            <a:latin typeface="Cambria Math" panose="02040503050406030204" pitchFamily="18" charset="0"/>
                          </a:rPr>
                          <m:t>2</m:t>
                        </m:r>
                      </m:sup>
                    </m:sSup>
                    <m:r>
                      <a:rPr lang="en-GB" i="1">
                        <a:latin typeface="Cambria Math" panose="02040503050406030204" pitchFamily="18" charset="0"/>
                      </a:rPr>
                      <m:t>=</m:t>
                    </m:r>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10</m:t>
                        </m:r>
                      </m:den>
                    </m:f>
                    <m:d>
                      <m:dPr>
                        <m:begChr m:val="["/>
                        <m:endChr m:val="]"/>
                        <m:ctrlPr>
                          <a:rPr lang="en-GB" i="1">
                            <a:latin typeface="Cambria Math" panose="02040503050406030204" pitchFamily="18" charset="0"/>
                            <a:ea typeface="Cambria Math" panose="02040503050406030204" pitchFamily="18" charset="0"/>
                          </a:rPr>
                        </m:ctrlPr>
                      </m:dPr>
                      <m:e>
                        <m:d>
                          <m:dPr>
                            <m:ctrlPr>
                              <a:rPr lang="en-GB" i="1">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10</m:t>
                            </m:r>
                            <m:r>
                              <a:rPr lang="en-GB" i="1">
                                <a:latin typeface="Cambria Math" panose="02040503050406030204" pitchFamily="18" charset="0"/>
                                <a:ea typeface="Cambria Math" panose="02040503050406030204" pitchFamily="18" charset="0"/>
                              </a:rPr>
                              <m:t>−1</m:t>
                            </m:r>
                          </m:e>
                        </m:d>
                        <m:r>
                          <a:rPr lang="en-GB" b="0" i="1" smtClean="0">
                            <a:latin typeface="Cambria Math" panose="02040503050406030204" pitchFamily="18" charset="0"/>
                            <a:ea typeface="Cambria Math" panose="02040503050406030204" pitchFamily="18" charset="0"/>
                          </a:rPr>
                          <m:t>1.20</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0.36</m:t>
                        </m:r>
                      </m:e>
                    </m:d>
                    <m:r>
                      <a:rPr lang="en-GB" b="0" i="1" smtClean="0">
                        <a:latin typeface="Cambria Math" panose="02040503050406030204" pitchFamily="18" charset="0"/>
                        <a:ea typeface="Cambria Math" panose="02040503050406030204" pitchFamily="18" charset="0"/>
                      </a:rPr>
                      <m:t>=1.12</m:t>
                    </m:r>
                  </m:oMath>
                </a14:m>
                <a:endParaRPr lang="en-GB" dirty="0"/>
              </a:p>
              <a:p>
                <a:r>
                  <a:rPr lang="zh-TW" altLang="en-US" dirty="0"/>
                  <a:t>則可得知相對有效性為</a:t>
                </a:r>
                <a:endParaRPr lang="en-GB" altLang="zh-TW" dirty="0"/>
              </a:p>
              <a:p>
                <a14:m>
                  <m:oMath xmlns:m="http://schemas.openxmlformats.org/officeDocument/2006/math">
                    <m:acc>
                      <m:accPr>
                        <m:chr m:val="̂"/>
                        <m:ctrlPr>
                          <a:rPr lang="en-GB" i="1" smtClean="0">
                            <a:latin typeface="Cambria Math" panose="02040503050406030204" pitchFamily="18" charset="0"/>
                          </a:rPr>
                        </m:ctrlPr>
                      </m:accPr>
                      <m:e>
                        <m:r>
                          <m:rPr>
                            <m:sty m:val="p"/>
                          </m:rPr>
                          <a:rPr lang="en-US" altLang="zh-TW" i="1">
                            <a:latin typeface="Cambria Math" panose="02040503050406030204" pitchFamily="18" charset="0"/>
                          </a:rPr>
                          <m:t>R</m:t>
                        </m:r>
                        <m:r>
                          <m:rPr>
                            <m:sty m:val="p"/>
                          </m:rPr>
                          <a:rPr lang="en-US" altLang="zh-TW" i="1" smtClean="0">
                            <a:latin typeface="Cambria Math" panose="02040503050406030204" pitchFamily="18" charset="0"/>
                          </a:rPr>
                          <m:t>E</m:t>
                        </m:r>
                        <m:r>
                          <a:rPr lang="en-US" altLang="zh-TW" i="1">
                            <a:latin typeface="Cambria Math" panose="02040503050406030204" pitchFamily="18" charset="0"/>
                          </a:rPr>
                          <m:t>(</m:t>
                        </m:r>
                        <m:acc>
                          <m:accPr>
                            <m:chr m:val="̿"/>
                            <m:ctrlPr>
                              <a:rPr lang="en-US" altLang="zh-TW" i="1" smtClean="0">
                                <a:latin typeface="Cambria Math" panose="02040503050406030204" pitchFamily="18" charset="0"/>
                              </a:rPr>
                            </m:ctrlPr>
                          </m:accPr>
                          <m:e>
                            <m:sSub>
                              <m:sSubPr>
                                <m:ctrlPr>
                                  <a:rPr lang="en-US" altLang="zh-TW" i="1" smtClean="0">
                                    <a:latin typeface="Cambria Math" panose="02040503050406030204" pitchFamily="18" charset="0"/>
                                  </a:rPr>
                                </m:ctrlPr>
                              </m:sSubPr>
                              <m:e>
                                <m:r>
                                  <a:rPr lang="en-GB" altLang="zh-TW" b="0" i="1" smtClean="0">
                                    <a:latin typeface="Cambria Math" panose="02040503050406030204" pitchFamily="18" charset="0"/>
                                  </a:rPr>
                                  <m:t>𝑦</m:t>
                                </m:r>
                              </m:e>
                              <m:sub>
                                <m:r>
                                  <a:rPr lang="en-GB" altLang="zh-TW" b="0" i="1" smtClean="0">
                                    <a:latin typeface="Cambria Math" panose="02040503050406030204" pitchFamily="18" charset="0"/>
                                  </a:rPr>
                                  <m:t>𝑐</m:t>
                                </m:r>
                              </m:sub>
                            </m:sSub>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US" altLang="zh-TW" i="1" smtClean="0">
                            <a:latin typeface="Cambria Math" panose="02040503050406030204" pitchFamily="18" charset="0"/>
                          </a:rPr>
                          <m:t>)</m:t>
                        </m:r>
                      </m:e>
                    </m:acc>
                    <m:r>
                      <a:rPr lang="en-GB" b="0" i="0"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𝑠</m:t>
                                </m:r>
                              </m:e>
                            </m:acc>
                          </m:e>
                          <m:sup>
                            <m:r>
                              <a:rPr lang="en-GB" b="0" i="1" smtClean="0">
                                <a:latin typeface="Cambria Math" panose="02040503050406030204" pitchFamily="18" charset="0"/>
                              </a:rPr>
                              <m:t>2</m:t>
                            </m:r>
                          </m:sup>
                        </m:sSup>
                      </m:num>
                      <m:den>
                        <m:r>
                          <a:rPr lang="en-GB" b="0" i="1" smtClean="0">
                            <a:latin typeface="Cambria Math" panose="02040503050406030204" pitchFamily="18" charset="0"/>
                          </a:rPr>
                          <m:t>𝑀𝑆𝐵</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1.12</m:t>
                        </m:r>
                      </m:num>
                      <m:den>
                        <m:r>
                          <a:rPr lang="en-GB" b="0" i="1" smtClean="0">
                            <a:latin typeface="Cambria Math" panose="02040503050406030204" pitchFamily="18" charset="0"/>
                          </a:rPr>
                          <m:t>0.36</m:t>
                        </m:r>
                      </m:den>
                    </m:f>
                    <m:r>
                      <a:rPr lang="en-GB" b="0" i="1" smtClean="0">
                        <a:latin typeface="Cambria Math" panose="02040503050406030204" pitchFamily="18" charset="0"/>
                      </a:rPr>
                      <m:t>=3.11</m:t>
                    </m:r>
                  </m:oMath>
                </a14:m>
                <a:endParaRPr lang="en-GB" dirty="0"/>
              </a:p>
            </p:txBody>
          </p:sp>
        </mc:Choice>
        <mc:Fallback xmlns="">
          <p:sp>
            <p:nvSpPr>
              <p:cNvPr id="3" name="Content Placeholder 2">
                <a:extLst>
                  <a:ext uri="{FF2B5EF4-FFF2-40B4-BE49-F238E27FC236}">
                    <a16:creationId xmlns:a16="http://schemas.microsoft.com/office/drawing/2014/main" id="{CCAFB0DF-4F25-4E66-AA0A-8C4DD2AC2822}"/>
                  </a:ext>
                </a:extLst>
              </p:cNvPr>
              <p:cNvSpPr>
                <a:spLocks noGrp="1" noRot="1" noChangeAspect="1" noMove="1" noResize="1" noEditPoints="1" noAdjustHandles="1" noChangeArrowheads="1" noChangeShapeType="1" noTextEdit="1"/>
              </p:cNvSpPr>
              <p:nvPr>
                <p:ph idx="1"/>
              </p:nvPr>
            </p:nvSpPr>
            <p:spPr>
              <a:xfrm>
                <a:off x="838200" y="350729"/>
                <a:ext cx="10515600" cy="6200382"/>
              </a:xfrm>
              <a:blipFill>
                <a:blip r:embed="rId2"/>
                <a:stretch>
                  <a:fillRect l="-1043" t="-1672" r="-290"/>
                </a:stretch>
              </a:blipFill>
            </p:spPr>
            <p:txBody>
              <a:bodyPr/>
              <a:lstStyle/>
              <a:p>
                <a:r>
                  <a:rPr lang="en-GB">
                    <a:noFill/>
                  </a:rPr>
                  <a:t> </a:t>
                </a:r>
              </a:p>
            </p:txBody>
          </p:sp>
        </mc:Fallback>
      </mc:AlternateContent>
    </p:spTree>
    <p:extLst>
      <p:ext uri="{BB962C8B-B14F-4D97-AF65-F5344CB8AC3E}">
        <p14:creationId xmlns:p14="http://schemas.microsoft.com/office/powerpoint/2010/main" val="3439749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p:cNvSpPr>
          <p:nvPr>
            <p:ph type="body" idx="1"/>
          </p:nvPr>
        </p:nvSpPr>
        <p:spPr>
          <a:prstGeom prst="rect">
            <a:avLst/>
          </a:prstGeom>
        </p:spPr>
        <p:txBody>
          <a:bodyPr/>
          <a:lstStyle/>
          <a:p>
            <a:r>
              <a:rPr sz="2600" dirty="0" err="1"/>
              <a:t>在這個例子中集群抽樣更有效率，因為在這個狀況下，集群中的變異非常的小（每個集群都能夠代表母體</a:t>
            </a:r>
            <a:r>
              <a:rPr sz="2600" dirty="0"/>
              <a:t>），</a:t>
            </a:r>
            <a:r>
              <a:rPr sz="2600" dirty="0" err="1"/>
              <a:t>但這個狀況是不常見的，在正常的例子中，自然產生的群集，群集抽樣的效率會比簡單</a:t>
            </a:r>
            <a:r>
              <a:rPr lang="zh-TW" altLang="en-US" sz="2600" dirty="0"/>
              <a:t>隨機</a:t>
            </a:r>
            <a:r>
              <a:rPr sz="2600" dirty="0" err="1"/>
              <a:t>抽樣</a:t>
            </a:r>
            <a:r>
              <a:rPr lang="zh-TW" altLang="en-US" sz="2600" dirty="0"/>
              <a:t>來的差</a:t>
            </a:r>
            <a:r>
              <a:rPr sz="2600" dirty="0"/>
              <a:t>。</a:t>
            </a:r>
          </a:p>
        </p:txBody>
      </p:sp>
    </p:spTree>
    <p:extLst>
      <p:ext uri="{BB962C8B-B14F-4D97-AF65-F5344CB8AC3E}">
        <p14:creationId xmlns:p14="http://schemas.microsoft.com/office/powerpoint/2010/main" val="534990447"/>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96E-1AB9-499F-93CA-855AFDAB54EB}"/>
              </a:ext>
            </a:extLst>
          </p:cNvPr>
          <p:cNvSpPr>
            <a:spLocks noGrp="1"/>
          </p:cNvSpPr>
          <p:nvPr>
            <p:ph type="ctrTitle"/>
          </p:nvPr>
        </p:nvSpPr>
        <p:spPr>
          <a:xfrm>
            <a:off x="1524000" y="1493838"/>
            <a:ext cx="9144000" cy="2387600"/>
          </a:xfrm>
        </p:spPr>
        <p:txBody>
          <a:bodyPr/>
          <a:lstStyle/>
          <a:p>
            <a:r>
              <a:rPr lang="en-US" altLang="zh-TW" sz="4400" dirty="0">
                <a:solidFill>
                  <a:srgbClr val="FF0000"/>
                </a:solidFill>
              </a:rPr>
              <a:t>Selecting the Sample Size for Estimating Population Means and Totals</a:t>
            </a:r>
            <a:endParaRPr lang="en-GB" sz="4400" dirty="0">
              <a:solidFill>
                <a:srgbClr val="FF0000"/>
              </a:solidFill>
            </a:endParaRPr>
          </a:p>
        </p:txBody>
      </p:sp>
      <p:sp>
        <p:nvSpPr>
          <p:cNvPr id="3" name="Subtitle 2">
            <a:extLst>
              <a:ext uri="{FF2B5EF4-FFF2-40B4-BE49-F238E27FC236}">
                <a16:creationId xmlns:a16="http://schemas.microsoft.com/office/drawing/2014/main" id="{476E9F90-EF08-41E7-B7DB-EECAAB538E13}"/>
              </a:ext>
            </a:extLst>
          </p:cNvPr>
          <p:cNvSpPr>
            <a:spLocks noGrp="1"/>
          </p:cNvSpPr>
          <p:nvPr>
            <p:ph type="subTitle" idx="1"/>
          </p:nvPr>
        </p:nvSpPr>
        <p:spPr>
          <a:xfrm>
            <a:off x="1524000" y="3811588"/>
            <a:ext cx="9144000" cy="1655762"/>
          </a:xfrm>
        </p:spPr>
        <p:txBody>
          <a:bodyPr/>
          <a:lstStyle/>
          <a:p>
            <a:pPr>
              <a:spcBef>
                <a:spcPct val="20000"/>
              </a:spcBef>
            </a:pPr>
            <a:r>
              <a:rPr lang="zh-TW" altLang="en-US" sz="3200" dirty="0">
                <a:solidFill>
                  <a:schemeClr val="tx1">
                    <a:tint val="75000"/>
                  </a:schemeClr>
                </a:solidFill>
              </a:rPr>
              <a:t>選擇樣本大小來估計母群體的平均數及總數</a:t>
            </a:r>
            <a:endParaRPr lang="en-GB" sz="3200" dirty="0">
              <a:solidFill>
                <a:schemeClr val="tx1">
                  <a:tint val="75000"/>
                </a:schemeClr>
              </a:solidFill>
            </a:endParaRPr>
          </a:p>
        </p:txBody>
      </p:sp>
    </p:spTree>
    <p:extLst>
      <p:ext uri="{BB962C8B-B14F-4D97-AF65-F5344CB8AC3E}">
        <p14:creationId xmlns:p14="http://schemas.microsoft.com/office/powerpoint/2010/main" val="10015841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body" idx="1"/>
          </p:nvPr>
        </p:nvSpPr>
        <p:spPr>
          <a:xfrm>
            <a:off x="892969" y="200417"/>
            <a:ext cx="10406063" cy="6513534"/>
          </a:xfrm>
          <a:prstGeom prst="rect">
            <a:avLst/>
          </a:prstGeom>
        </p:spPr>
        <p:txBody>
          <a:bodyPr>
            <a:normAutofit/>
          </a:bodyPr>
          <a:lstStyle/>
          <a:p>
            <a:r>
              <a:rPr dirty="0" err="1"/>
              <a:t>集群樣本的大小受到兩個因素影響</a:t>
            </a:r>
            <a:r>
              <a:rPr dirty="0"/>
              <a:t>：</a:t>
            </a:r>
            <a:endParaRPr lang="en-GB" dirty="0"/>
          </a:p>
          <a:p>
            <a:pPr marL="514350" indent="-514350">
              <a:buFont typeface="+mj-lt"/>
              <a:buAutoNum type="arabicPeriod"/>
            </a:pPr>
            <a:r>
              <a:rPr dirty="0" err="1"/>
              <a:t>集群的數量</a:t>
            </a:r>
            <a:endParaRPr lang="en-GB" dirty="0"/>
          </a:p>
          <a:p>
            <a:pPr marL="514350" indent="-514350">
              <a:buFont typeface="+mj-lt"/>
              <a:buAutoNum type="arabicPeriod"/>
            </a:pPr>
            <a:r>
              <a:rPr dirty="0" err="1"/>
              <a:t>相對</a:t>
            </a:r>
            <a:r>
              <a:rPr lang="zh-TW" altLang="en-US" dirty="0"/>
              <a:t>的集群</a:t>
            </a:r>
            <a:r>
              <a:rPr dirty="0" err="1"/>
              <a:t>大小</a:t>
            </a:r>
            <a:endParaRPr lang="en-GB" dirty="0"/>
          </a:p>
          <a:p>
            <a:pPr marL="514350" indent="-514350">
              <a:buFont typeface="+mj-lt"/>
              <a:buAutoNum type="arabicPeriod"/>
            </a:pPr>
            <a:endParaRPr lang="en-GB" dirty="0"/>
          </a:p>
          <a:p>
            <a:r>
              <a:rPr lang="zh-TW" altLang="en-US" dirty="0"/>
              <a:t>第二個</a:t>
            </a:r>
            <a:r>
              <a:rPr dirty="0" err="1"/>
              <a:t>因素我們在之前並沒有遇到很多這種問題</a:t>
            </a:r>
            <a:r>
              <a:rPr dirty="0"/>
              <a:t>。</a:t>
            </a:r>
            <a:endParaRPr lang="en-GB" dirty="0"/>
          </a:p>
          <a:p>
            <a:endParaRPr lang="en-GB" dirty="0"/>
          </a:p>
          <a:p>
            <a:r>
              <a:rPr dirty="0" err="1"/>
              <a:t>在估計州內有多少家庭的火災保險是不足夠的問題中，集群可以是區，選區，學區，社區，或任何的家庭組合</a:t>
            </a:r>
            <a:r>
              <a:rPr dirty="0"/>
              <a:t>。</a:t>
            </a:r>
            <a:endParaRPr lang="en-GB" dirty="0"/>
          </a:p>
          <a:p>
            <a:endParaRPr lang="en-GB" dirty="0"/>
          </a:p>
          <a:p>
            <a:r>
              <a:rPr dirty="0" err="1"/>
              <a:t>如我們之前所見，估計誤差的上下界決定於集群總數的變異。因此</a:t>
            </a:r>
            <a:r>
              <a:rPr dirty="0"/>
              <a:t>，</a:t>
            </a:r>
            <a:r>
              <a:rPr lang="zh-TW" altLang="en-US" dirty="0"/>
              <a:t>為了</a:t>
            </a:r>
            <a:r>
              <a:rPr dirty="0" err="1"/>
              <a:t>試著去縮小這個誤差，我們盡所能的選擇變異程度小的集群。現在我們假設集群大小已經被選擇出來，我們只考慮集群的數量n</a:t>
            </a:r>
            <a:endParaRPr dirty="0"/>
          </a:p>
        </p:txBody>
      </p:sp>
    </p:spTree>
    <p:extLst>
      <p:ext uri="{BB962C8B-B14F-4D97-AF65-F5344CB8AC3E}">
        <p14:creationId xmlns:p14="http://schemas.microsoft.com/office/powerpoint/2010/main" val="216207048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9C5C5-3297-4B07-B945-05F19D947789}"/>
              </a:ext>
            </a:extLst>
          </p:cNvPr>
          <p:cNvSpPr>
            <a:spLocks noGrp="1"/>
          </p:cNvSpPr>
          <p:nvPr>
            <p:ph type="title"/>
          </p:nvPr>
        </p:nvSpPr>
        <p:spPr/>
        <p:txBody>
          <a:bodyPr/>
          <a:lstStyle/>
          <a:p>
            <a:r>
              <a:rPr lang="zh-TW" altLang="en-US" dirty="0"/>
              <a:t>分層抽樣</a:t>
            </a:r>
            <a:endParaRPr lang="en-GB" dirty="0"/>
          </a:p>
        </p:txBody>
      </p:sp>
      <p:pic>
        <p:nvPicPr>
          <p:cNvPr id="5" name="Content Placeholder 4">
            <a:extLst>
              <a:ext uri="{FF2B5EF4-FFF2-40B4-BE49-F238E27FC236}">
                <a16:creationId xmlns:a16="http://schemas.microsoft.com/office/drawing/2014/main" id="{EC673733-A333-495A-B9AF-4771861E8C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9576" y="2940687"/>
            <a:ext cx="1625397" cy="1625397"/>
          </a:xfrm>
        </p:spPr>
      </p:pic>
      <p:pic>
        <p:nvPicPr>
          <p:cNvPr id="7" name="Picture 6">
            <a:extLst>
              <a:ext uri="{FF2B5EF4-FFF2-40B4-BE49-F238E27FC236}">
                <a16:creationId xmlns:a16="http://schemas.microsoft.com/office/drawing/2014/main" id="{16D3D5A7-1BC0-4935-95F4-4F0265A5D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9409" y="4673007"/>
            <a:ext cx="1625397" cy="1625397"/>
          </a:xfrm>
          <a:prstGeom prst="rect">
            <a:avLst/>
          </a:prstGeom>
        </p:spPr>
      </p:pic>
      <p:pic>
        <p:nvPicPr>
          <p:cNvPr id="9" name="Picture 8">
            <a:extLst>
              <a:ext uri="{FF2B5EF4-FFF2-40B4-BE49-F238E27FC236}">
                <a16:creationId xmlns:a16="http://schemas.microsoft.com/office/drawing/2014/main" id="{8017210A-8A1D-4ADB-A44E-F868E969CA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4012" y="4776672"/>
            <a:ext cx="1625397" cy="1625397"/>
          </a:xfrm>
          <a:prstGeom prst="rect">
            <a:avLst/>
          </a:prstGeom>
        </p:spPr>
      </p:pic>
      <p:pic>
        <p:nvPicPr>
          <p:cNvPr id="10" name="Picture 9">
            <a:extLst>
              <a:ext uri="{FF2B5EF4-FFF2-40B4-BE49-F238E27FC236}">
                <a16:creationId xmlns:a16="http://schemas.microsoft.com/office/drawing/2014/main" id="{2905C272-0117-4D6F-B2DA-8AB9E3CDDE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835" y="1563197"/>
            <a:ext cx="1625397" cy="1625397"/>
          </a:xfrm>
          <a:prstGeom prst="rect">
            <a:avLst/>
          </a:prstGeom>
        </p:spPr>
      </p:pic>
      <p:pic>
        <p:nvPicPr>
          <p:cNvPr id="11" name="Picture 10">
            <a:extLst>
              <a:ext uri="{FF2B5EF4-FFF2-40B4-BE49-F238E27FC236}">
                <a16:creationId xmlns:a16="http://schemas.microsoft.com/office/drawing/2014/main" id="{B8B9C7F5-73BE-485E-950B-31044A0E54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1839" y="1803602"/>
            <a:ext cx="1625397" cy="1625397"/>
          </a:xfrm>
          <a:prstGeom prst="rect">
            <a:avLst/>
          </a:prstGeom>
        </p:spPr>
      </p:pic>
      <p:pic>
        <p:nvPicPr>
          <p:cNvPr id="12" name="Picture 11">
            <a:extLst>
              <a:ext uri="{FF2B5EF4-FFF2-40B4-BE49-F238E27FC236}">
                <a16:creationId xmlns:a16="http://schemas.microsoft.com/office/drawing/2014/main" id="{596110D6-679E-4CA8-807B-C0A91645A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9059" y="2015074"/>
            <a:ext cx="1625397" cy="1625397"/>
          </a:xfrm>
          <a:prstGeom prst="rect">
            <a:avLst/>
          </a:prstGeom>
        </p:spPr>
      </p:pic>
      <p:pic>
        <p:nvPicPr>
          <p:cNvPr id="13" name="Picture 12">
            <a:extLst>
              <a:ext uri="{FF2B5EF4-FFF2-40B4-BE49-F238E27FC236}">
                <a16:creationId xmlns:a16="http://schemas.microsoft.com/office/drawing/2014/main" id="{7FD6A843-A453-4A40-8827-307C1E1B8D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47" y="3110157"/>
            <a:ext cx="1625397" cy="1625397"/>
          </a:xfrm>
          <a:prstGeom prst="rect">
            <a:avLst/>
          </a:prstGeom>
        </p:spPr>
      </p:pic>
      <p:pic>
        <p:nvPicPr>
          <p:cNvPr id="14" name="Content Placeholder 4">
            <a:extLst>
              <a:ext uri="{FF2B5EF4-FFF2-40B4-BE49-F238E27FC236}">
                <a16:creationId xmlns:a16="http://schemas.microsoft.com/office/drawing/2014/main" id="{A1D3BCFE-55EB-4680-946F-53171243F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950" y="3384809"/>
            <a:ext cx="1625397" cy="1625397"/>
          </a:xfrm>
          <a:prstGeom prst="rect">
            <a:avLst/>
          </a:prstGeom>
        </p:spPr>
      </p:pic>
      <p:sp>
        <p:nvSpPr>
          <p:cNvPr id="15" name="Arrow: Right 14">
            <a:extLst>
              <a:ext uri="{FF2B5EF4-FFF2-40B4-BE49-F238E27FC236}">
                <a16:creationId xmlns:a16="http://schemas.microsoft.com/office/drawing/2014/main" id="{EB6EF2D1-0DDF-41F0-AB24-0AE98ACFB7BD}"/>
              </a:ext>
            </a:extLst>
          </p:cNvPr>
          <p:cNvSpPr/>
          <p:nvPr/>
        </p:nvSpPr>
        <p:spPr>
          <a:xfrm>
            <a:off x="5745480" y="3384809"/>
            <a:ext cx="990600" cy="623311"/>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Arrow: Right 15">
            <a:extLst>
              <a:ext uri="{FF2B5EF4-FFF2-40B4-BE49-F238E27FC236}">
                <a16:creationId xmlns:a16="http://schemas.microsoft.com/office/drawing/2014/main" id="{C00C1990-A01D-4363-B69A-FA32A8E4E6BA}"/>
              </a:ext>
            </a:extLst>
          </p:cNvPr>
          <p:cNvSpPr/>
          <p:nvPr/>
        </p:nvSpPr>
        <p:spPr>
          <a:xfrm rot="10800000">
            <a:off x="5745480" y="3384809"/>
            <a:ext cx="990600" cy="623311"/>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3023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0833E-6 2.22222E-6 L 0.51849 0.01643 " pathEditMode="fixed" rAng="0" ptsTypes="AA">
                                      <p:cBhvr>
                                        <p:cTn id="6" dur="2000" fill="hold"/>
                                        <p:tgtEl>
                                          <p:spTgt spid="10"/>
                                        </p:tgtEl>
                                        <p:attrNameLst>
                                          <p:attrName>ppt_x</p:attrName>
                                          <p:attrName>ppt_y</p:attrName>
                                        </p:attrNameLst>
                                      </p:cBhvr>
                                      <p:rCtr x="25924" y="810"/>
                                    </p:animMotion>
                                  </p:childTnLst>
                                </p:cTn>
                              </p:par>
                              <p:par>
                                <p:cTn id="7" presetID="42" presetClass="path" presetSubtype="0" accel="50000" decel="50000" fill="hold" nodeType="withEffect">
                                  <p:stCondLst>
                                    <p:cond delay="0"/>
                                  </p:stCondLst>
                                  <p:childTnLst>
                                    <p:animMotion origin="layout" path="M 1.45833E-6 -1.48148E-6 L 0.39713 -0.02199 " pathEditMode="relative" rAng="0" ptsTypes="AA">
                                      <p:cBhvr>
                                        <p:cTn id="8" dur="2000" fill="hold"/>
                                        <p:tgtEl>
                                          <p:spTgt spid="11"/>
                                        </p:tgtEl>
                                        <p:attrNameLst>
                                          <p:attrName>ppt_x</p:attrName>
                                          <p:attrName>ppt_y</p:attrName>
                                        </p:attrNameLst>
                                      </p:cBhvr>
                                      <p:rCtr x="19857" y="-1111"/>
                                    </p:animMotion>
                                  </p:childTnLst>
                                </p:cTn>
                              </p:par>
                              <p:par>
                                <p:cTn id="9" presetID="42" presetClass="path" presetSubtype="0" accel="50000" decel="50000" fill="hold" nodeType="withEffect">
                                  <p:stCondLst>
                                    <p:cond delay="0"/>
                                  </p:stCondLst>
                                  <p:childTnLst>
                                    <p:animMotion origin="layout" path="M -0.00976 -0.00024 L 0.67513 -0.44861 " pathEditMode="relative" rAng="0" ptsTypes="AA">
                                      <p:cBhvr>
                                        <p:cTn id="10" dur="2000" fill="hold"/>
                                        <p:tgtEl>
                                          <p:spTgt spid="9"/>
                                        </p:tgtEl>
                                        <p:attrNameLst>
                                          <p:attrName>ppt_x</p:attrName>
                                          <p:attrName>ppt_y</p:attrName>
                                        </p:attrNameLst>
                                      </p:cBhvr>
                                      <p:rCtr x="34245" y="-22431"/>
                                    </p:animMotion>
                                  </p:childTnLst>
                                </p:cTn>
                              </p:par>
                              <p:par>
                                <p:cTn id="11" presetID="42" presetClass="path" presetSubtype="0" accel="50000" decel="50000" fill="hold" nodeType="withEffect">
                                  <p:stCondLst>
                                    <p:cond delay="0"/>
                                  </p:stCondLst>
                                  <p:childTnLst>
                                    <p:animMotion origin="layout" path="M -3.95833E-6 1.48148E-6 L 0.54922 -0.26898 " pathEditMode="relative" rAng="0" ptsTypes="AA">
                                      <p:cBhvr>
                                        <p:cTn id="12" dur="2000" fill="hold"/>
                                        <p:tgtEl>
                                          <p:spTgt spid="7"/>
                                        </p:tgtEl>
                                        <p:attrNameLst>
                                          <p:attrName>ppt_x</p:attrName>
                                          <p:attrName>ppt_y</p:attrName>
                                        </p:attrNameLst>
                                      </p:cBhvr>
                                      <p:rCtr x="27461" y="-13449"/>
                                    </p:animMotion>
                                  </p:childTnLst>
                                </p:cTn>
                              </p:par>
                              <p:par>
                                <p:cTn id="13" presetID="42" presetClass="path" presetSubtype="0" accel="50000" decel="50000" fill="hold" nodeType="withEffect">
                                  <p:stCondLst>
                                    <p:cond delay="0"/>
                                  </p:stCondLst>
                                  <p:childTnLst>
                                    <p:animMotion origin="layout" path="M -1.45833E-6 -7.40741E-7 L 0.50664 -0.03194 " pathEditMode="relative" rAng="0" ptsTypes="AA">
                                      <p:cBhvr>
                                        <p:cTn id="14" dur="2000" fill="hold"/>
                                        <p:tgtEl>
                                          <p:spTgt spid="13"/>
                                        </p:tgtEl>
                                        <p:attrNameLst>
                                          <p:attrName>ppt_x</p:attrName>
                                          <p:attrName>ppt_y</p:attrName>
                                        </p:attrNameLst>
                                      </p:cBhvr>
                                      <p:rCtr x="25326" y="-1597"/>
                                    </p:animMotion>
                                  </p:childTnLst>
                                </p:cTn>
                              </p:par>
                              <p:par>
                                <p:cTn id="15" presetID="42" presetClass="path" presetSubtype="0" accel="50000" decel="50000" fill="hold" nodeType="withEffect">
                                  <p:stCondLst>
                                    <p:cond delay="0"/>
                                  </p:stCondLst>
                                  <p:childTnLst>
                                    <p:animMotion origin="layout" path="M 5E-6 1.48148E-6 L 0.50808 0.13379 " pathEditMode="relative" rAng="0" ptsTypes="AA">
                                      <p:cBhvr>
                                        <p:cTn id="16" dur="2000" fill="hold"/>
                                        <p:tgtEl>
                                          <p:spTgt spid="12"/>
                                        </p:tgtEl>
                                        <p:attrNameLst>
                                          <p:attrName>ppt_x</p:attrName>
                                          <p:attrName>ppt_y</p:attrName>
                                        </p:attrNameLst>
                                      </p:cBhvr>
                                      <p:rCtr x="25404" y="6690"/>
                                    </p:animMotion>
                                  </p:childTnLst>
                                </p:cTn>
                              </p:par>
                              <p:par>
                                <p:cTn id="17" presetID="42" presetClass="path" presetSubtype="0" accel="50000" decel="50000" fill="hold" nodeType="withEffect">
                                  <p:stCondLst>
                                    <p:cond delay="0"/>
                                  </p:stCondLst>
                                  <p:childTnLst>
                                    <p:animMotion origin="layout" path="M -2.91667E-6 2.96296E-6 L 0.39323 0.12291 " pathEditMode="relative" rAng="0" ptsTypes="AA">
                                      <p:cBhvr>
                                        <p:cTn id="18" dur="2000" fill="hold"/>
                                        <p:tgtEl>
                                          <p:spTgt spid="14"/>
                                        </p:tgtEl>
                                        <p:attrNameLst>
                                          <p:attrName>ppt_x</p:attrName>
                                          <p:attrName>ppt_y</p:attrName>
                                        </p:attrNameLst>
                                      </p:cBhvr>
                                      <p:rCtr x="19661" y="6134"/>
                                    </p:animMotion>
                                  </p:childTnLst>
                                </p:cTn>
                              </p:par>
                              <p:par>
                                <p:cTn id="19" presetID="42" presetClass="path" presetSubtype="0" accel="50000" decel="50000" fill="hold" nodeType="withEffect">
                                  <p:stCondLst>
                                    <p:cond delay="0"/>
                                  </p:stCondLst>
                                  <p:childTnLst>
                                    <p:animMotion origin="layout" path="M -3.54167E-6 -2.22222E-6 L 0.35378 0.18334 " pathEditMode="relative" rAng="0" ptsTypes="AA">
                                      <p:cBhvr>
                                        <p:cTn id="20" dur="2000" fill="hold"/>
                                        <p:tgtEl>
                                          <p:spTgt spid="5"/>
                                        </p:tgtEl>
                                        <p:attrNameLst>
                                          <p:attrName>ppt_x</p:attrName>
                                          <p:attrName>ppt_y</p:attrName>
                                        </p:attrNameLst>
                                      </p:cBhvr>
                                      <p:rCtr x="17682" y="9167"/>
                                    </p:animMotion>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p:cNvSpPr>
          <p:nvPr>
            <p:ph type="body" sz="half" idx="1"/>
          </p:nvPr>
        </p:nvSpPr>
        <p:spPr>
          <a:xfrm>
            <a:off x="388307" y="482080"/>
            <a:ext cx="13014542" cy="6094084"/>
          </a:xfrm>
          <a:prstGeom prst="rect">
            <a:avLst/>
          </a:prstGeom>
          <a:blipFill>
            <a:blip r:embed="rId2"/>
            <a:stretch>
              <a:fillRect/>
            </a:stretch>
          </a:blipFill>
        </p:spPr>
        <p:txBody>
          <a:bodyPr/>
          <a:lstStyle/>
          <a:p>
            <a:r>
              <a:t> </a:t>
            </a:r>
          </a:p>
        </p:txBody>
      </p:sp>
    </p:spTree>
    <p:extLst>
      <p:ext uri="{BB962C8B-B14F-4D97-AF65-F5344CB8AC3E}">
        <p14:creationId xmlns:p14="http://schemas.microsoft.com/office/powerpoint/2010/main" val="2851125486"/>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C70705E-C021-485F-B019-98E709648905}"/>
                  </a:ext>
                </a:extLst>
              </p:cNvPr>
              <p:cNvSpPr txBox="1"/>
              <p:nvPr/>
            </p:nvSpPr>
            <p:spPr>
              <a:xfrm>
                <a:off x="977031" y="1427967"/>
                <a:ext cx="10647122" cy="2092881"/>
              </a:xfrm>
              <a:prstGeom prst="rect">
                <a:avLst/>
              </a:prstGeom>
              <a:noFill/>
            </p:spPr>
            <p:txBody>
              <a:bodyPr wrap="square" rtlCol="0">
                <a:spAutoFit/>
              </a:bodyPr>
              <a:lstStyle/>
              <a:p>
                <a:r>
                  <a:rPr lang="zh-TW" altLang="en-US" sz="2800" dirty="0"/>
                  <a:t>因為我們並不知道</a:t>
                </a:r>
                <a14:m>
                  <m:oMath xmlns:m="http://schemas.openxmlformats.org/officeDocument/2006/math">
                    <m:sSubSup>
                      <m:sSubSupPr>
                        <m:ctrlPr>
                          <a:rPr lang="en-US" altLang="zh-TW" sz="2800" i="1">
                            <a:latin typeface="Cambria Math" panose="02040503050406030204" pitchFamily="18" charset="0"/>
                          </a:rPr>
                        </m:ctrlPr>
                      </m:sSubSupPr>
                      <m:e>
                        <m:r>
                          <a:rPr lang="zh-TW" altLang="en-US" sz="2800" i="1">
                            <a:latin typeface="Cambria Math" panose="02040503050406030204" pitchFamily="18" charset="0"/>
                          </a:rPr>
                          <m:t>𝜎</m:t>
                        </m:r>
                      </m:e>
                      <m:sub>
                        <m:r>
                          <a:rPr lang="en-GB" altLang="zh-TW" sz="2800" i="1">
                            <a:latin typeface="Cambria Math" panose="02040503050406030204" pitchFamily="18" charset="0"/>
                          </a:rPr>
                          <m:t>𝑟</m:t>
                        </m:r>
                      </m:sub>
                      <m:sup>
                        <m:r>
                          <a:rPr lang="en-GB" altLang="zh-TW" sz="2800" i="1">
                            <a:latin typeface="Cambria Math" panose="02040503050406030204" pitchFamily="18" charset="0"/>
                          </a:rPr>
                          <m:t>2</m:t>
                        </m:r>
                      </m:sup>
                    </m:sSubSup>
                  </m:oMath>
                </a14:m>
                <a:r>
                  <a:rPr lang="zh-TW" altLang="en-US" sz="2800" dirty="0"/>
                  <a:t>或是集群平均大小</a:t>
                </a:r>
                <a14:m>
                  <m:oMath xmlns:m="http://schemas.openxmlformats.org/officeDocument/2006/math">
                    <m:acc>
                      <m:accPr>
                        <m:chr m:val="̅"/>
                        <m:ctrlPr>
                          <a:rPr lang="zh-TW" altLang="en-US" sz="2800" i="1">
                            <a:latin typeface="Cambria Math" panose="02040503050406030204" pitchFamily="18" charset="0"/>
                          </a:rPr>
                        </m:ctrlPr>
                      </m:accPr>
                      <m:e>
                        <m:r>
                          <a:rPr lang="en-GB" altLang="zh-TW" sz="2800" i="1">
                            <a:latin typeface="Cambria Math" panose="02040503050406030204" pitchFamily="18" charset="0"/>
                          </a:rPr>
                          <m:t>𝑀</m:t>
                        </m:r>
                      </m:e>
                    </m:acc>
                  </m:oMath>
                </a14:m>
                <a:r>
                  <a:rPr lang="zh-TW" altLang="en-US" sz="2800" dirty="0"/>
                  <a:t>，且難以取得，所以我們運用解決比例估計的同方法來克服，也就是從先前的研究中所估計出的</a:t>
                </a:r>
                <a14:m>
                  <m:oMath xmlns:m="http://schemas.openxmlformats.org/officeDocument/2006/math">
                    <m:sSubSup>
                      <m:sSubSupPr>
                        <m:ctrlPr>
                          <a:rPr lang="en-US" altLang="zh-TW" sz="2800" i="1">
                            <a:latin typeface="Cambria Math" panose="02040503050406030204" pitchFamily="18" charset="0"/>
                          </a:rPr>
                        </m:ctrlPr>
                      </m:sSubSupPr>
                      <m:e>
                        <m:r>
                          <a:rPr lang="zh-TW" altLang="en-US" sz="2800" i="1">
                            <a:latin typeface="Cambria Math" panose="02040503050406030204" pitchFamily="18" charset="0"/>
                          </a:rPr>
                          <m:t>𝜎</m:t>
                        </m:r>
                      </m:e>
                      <m:sub>
                        <m:r>
                          <a:rPr lang="en-GB" altLang="zh-TW" sz="2800" i="1">
                            <a:latin typeface="Cambria Math" panose="02040503050406030204" pitchFamily="18" charset="0"/>
                          </a:rPr>
                          <m:t>𝑟</m:t>
                        </m:r>
                      </m:sub>
                      <m:sup>
                        <m:r>
                          <a:rPr lang="en-GB" altLang="zh-TW" sz="2800" i="1">
                            <a:latin typeface="Cambria Math" panose="02040503050406030204" pitchFamily="18" charset="0"/>
                          </a:rPr>
                          <m:t>2</m:t>
                        </m:r>
                      </m:sup>
                    </m:sSubSup>
                    <m:r>
                      <a:rPr lang="zh-TW" altLang="en-US" sz="2800" i="1">
                        <a:latin typeface="Cambria Math" panose="02040503050406030204" pitchFamily="18" charset="0"/>
                      </a:rPr>
                      <m:t>、</m:t>
                    </m:r>
                  </m:oMath>
                </a14:m>
                <a:r>
                  <a:rPr lang="zh-TW" altLang="en-US" sz="2800" dirty="0"/>
                  <a:t> </a:t>
                </a:r>
                <a14:m>
                  <m:oMath xmlns:m="http://schemas.openxmlformats.org/officeDocument/2006/math">
                    <m:acc>
                      <m:accPr>
                        <m:chr m:val="̅"/>
                        <m:ctrlPr>
                          <a:rPr lang="zh-TW" altLang="en-US" sz="2800" i="1">
                            <a:latin typeface="Cambria Math" panose="02040503050406030204" pitchFamily="18" charset="0"/>
                          </a:rPr>
                        </m:ctrlPr>
                      </m:accPr>
                      <m:e>
                        <m:r>
                          <a:rPr lang="en-GB" altLang="zh-TW" sz="2800" i="1">
                            <a:latin typeface="Cambria Math" panose="02040503050406030204" pitchFamily="18" charset="0"/>
                          </a:rPr>
                          <m:t>𝑀</m:t>
                        </m:r>
                      </m:e>
                    </m:acc>
                  </m:oMath>
                </a14:m>
                <a:r>
                  <a:rPr lang="zh-TW" altLang="en-US" sz="2800" dirty="0"/>
                  <a:t>的初步樣本獲取總樣本數</a:t>
                </a:r>
                <a:r>
                  <a:rPr lang="en-GB" altLang="zh-TW" sz="2800" dirty="0"/>
                  <a:t>n</a:t>
                </a:r>
                <a:r>
                  <a:rPr lang="zh-TW" altLang="en-US" sz="2800" dirty="0"/>
                  <a:t>，則在樣本的選擇上，由研究者決定可議容忍的誤差，一般而言為兩個標準差。</a:t>
                </a:r>
                <a:endParaRPr lang="en-GB" altLang="zh-TW" sz="2800" dirty="0"/>
              </a:p>
              <a:p>
                <a:endParaRPr lang="en-GB" dirty="0"/>
              </a:p>
            </p:txBody>
          </p:sp>
        </mc:Choice>
        <mc:Fallback xmlns="">
          <p:sp>
            <p:nvSpPr>
              <p:cNvPr id="2" name="TextBox 1">
                <a:extLst>
                  <a:ext uri="{FF2B5EF4-FFF2-40B4-BE49-F238E27FC236}">
                    <a16:creationId xmlns:a16="http://schemas.microsoft.com/office/drawing/2014/main" id="{3C70705E-C021-485F-B019-98E709648905}"/>
                  </a:ext>
                </a:extLst>
              </p:cNvPr>
              <p:cNvSpPr txBox="1">
                <a:spLocks noRot="1" noChangeAspect="1" noMove="1" noResize="1" noEditPoints="1" noAdjustHandles="1" noChangeArrowheads="1" noChangeShapeType="1" noTextEdit="1"/>
              </p:cNvSpPr>
              <p:nvPr/>
            </p:nvSpPr>
            <p:spPr>
              <a:xfrm>
                <a:off x="977031" y="1427967"/>
                <a:ext cx="10647122" cy="2092881"/>
              </a:xfrm>
              <a:prstGeom prst="rect">
                <a:avLst/>
              </a:prstGeom>
              <a:blipFill>
                <a:blip r:embed="rId2"/>
                <a:stretch>
                  <a:fillRect l="-1145" t="-2907"/>
                </a:stretch>
              </a:blipFill>
            </p:spPr>
            <p:txBody>
              <a:bodyPr/>
              <a:lstStyle/>
              <a:p>
                <a:r>
                  <a:rPr lang="en-GB">
                    <a:noFill/>
                  </a:rPr>
                  <a:t> </a:t>
                </a:r>
              </a:p>
            </p:txBody>
          </p:sp>
        </mc:Fallback>
      </mc:AlternateContent>
    </p:spTree>
    <p:extLst>
      <p:ext uri="{BB962C8B-B14F-4D97-AF65-F5344CB8AC3E}">
        <p14:creationId xmlns:p14="http://schemas.microsoft.com/office/powerpoint/2010/main" val="2879786665"/>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5" name="Shape 165"/>
              <p:cNvSpPr>
                <a:spLocks noGrp="1"/>
              </p:cNvSpPr>
              <p:nvPr>
                <p:ph type="body" idx="1"/>
              </p:nvPr>
            </p:nvSpPr>
            <p:spPr>
              <a:xfrm>
                <a:off x="968047" y="1143000"/>
                <a:ext cx="7804547" cy="4446470"/>
              </a:xfrm>
              <a:prstGeom prst="rect">
                <a:avLst/>
              </a:prstGeom>
            </p:spPr>
            <p:txBody>
              <a:bodyPr/>
              <a:lstStyle/>
              <a:p>
                <a:r>
                  <a:rPr lang="zh-TW" altLang="en-US" dirty="0"/>
                  <a:t>估計具有估計誤差</a:t>
                </a:r>
                <a:r>
                  <a:rPr lang="en-US" altLang="zh-TW" dirty="0"/>
                  <a:t>B</a:t>
                </a:r>
                <a:r>
                  <a:rPr lang="zh-TW" altLang="en-US" dirty="0"/>
                  <a:t>的</a:t>
                </a:r>
                <a:r>
                  <a:rPr lang="en-US" altLang="zh-TW" dirty="0"/>
                  <a:t>µ</a:t>
                </a:r>
                <a:r>
                  <a:rPr lang="zh-TW" altLang="en-US" dirty="0"/>
                  <a:t>樣本大小</a:t>
                </a:r>
                <a:endParaRPr lang="en-GB" altLang="zh-TW" dirty="0"/>
              </a:p>
              <a:p>
                <a:endParaRPr lang="en-GB" altLang="zh-TW"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𝑁</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rPr>
                                <m:t>𝑟</m:t>
                              </m:r>
                            </m:sub>
                            <m:sup>
                              <m:r>
                                <a:rPr lang="en-GB" b="0" i="1" smtClean="0">
                                  <a:latin typeface="Cambria Math" panose="02040503050406030204" pitchFamily="18" charset="0"/>
                                </a:rPr>
                                <m:t>2</m:t>
                              </m:r>
                            </m:sup>
                          </m:sSubSup>
                        </m:num>
                        <m:den>
                          <m:r>
                            <a:rPr lang="en-GB" b="0" i="1" smtClean="0">
                              <a:latin typeface="Cambria Math" panose="02040503050406030204" pitchFamily="18" charset="0"/>
                            </a:rPr>
                            <m:t>𝑁𝐷</m:t>
                          </m:r>
                          <m:r>
                            <a:rPr lang="en-GB" b="0" i="1" smtClean="0">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rPr>
                                <m:t>𝑟</m:t>
                              </m:r>
                            </m:sub>
                            <m:sup>
                              <m:r>
                                <a:rPr lang="en-GB" i="1">
                                  <a:latin typeface="Cambria Math" panose="02040503050406030204" pitchFamily="18" charset="0"/>
                                </a:rPr>
                                <m:t>2</m:t>
                              </m:r>
                            </m:sup>
                          </m:sSubSup>
                        </m:den>
                      </m:f>
                    </m:oMath>
                  </m:oMathPara>
                </a14:m>
                <a:endParaRPr lang="en-GB" b="0" dirty="0"/>
              </a:p>
              <a:p>
                <a:pPr marL="0" indent="0">
                  <a:buNone/>
                </a:pPr>
                <a:endParaRPr lang="en-GB" altLang="zh-TW" dirty="0"/>
              </a:p>
              <a:p>
                <a:pPr marL="0" indent="0">
                  <a:buNone/>
                </a:pPr>
                <a:r>
                  <a:rPr lang="zh-TW" altLang="en-US" dirty="0"/>
                  <a:t>其中</a:t>
                </a:r>
                <a14:m>
                  <m:oMath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rPr>
                          <m:t>𝑟</m:t>
                        </m:r>
                      </m:sub>
                      <m:sup>
                        <m:r>
                          <a:rPr lang="en-GB" i="1">
                            <a:latin typeface="Cambria Math" panose="02040503050406030204" pitchFamily="18" charset="0"/>
                          </a:rPr>
                          <m:t>2</m:t>
                        </m:r>
                      </m:sup>
                    </m:sSubSup>
                    <m:r>
                      <a:rPr lang="zh-TW" altLang="en-US" i="1" smtClean="0">
                        <a:latin typeface="Cambria Math" panose="02040503050406030204" pitchFamily="18" charset="0"/>
                      </a:rPr>
                      <m:t>是</m:t>
                    </m:r>
                  </m:oMath>
                </a14:m>
                <a:r>
                  <a:rPr lang="zh-TW" altLang="en-US" dirty="0"/>
                  <a:t>由</a:t>
                </a:r>
                <a14:m>
                  <m:oMath xmlns:m="http://schemas.openxmlformats.org/officeDocument/2006/math">
                    <m:sSubSup>
                      <m:sSubSupPr>
                        <m:ctrlPr>
                          <a:rPr lang="en-GB" i="1">
                            <a:latin typeface="Cambria Math" panose="02040503050406030204" pitchFamily="18" charset="0"/>
                          </a:rPr>
                        </m:ctrlPr>
                      </m:sSubSupPr>
                      <m:e>
                        <m:r>
                          <a:rPr lang="en-GB" b="0" i="1" smtClean="0">
                            <a:latin typeface="Cambria Math" panose="02040503050406030204" pitchFamily="18" charset="0"/>
                          </a:rPr>
                          <m:t>𝑠</m:t>
                        </m:r>
                      </m:e>
                      <m:sub>
                        <m:r>
                          <a:rPr lang="en-GB" i="1">
                            <a:latin typeface="Cambria Math" panose="02040503050406030204" pitchFamily="18" charset="0"/>
                          </a:rPr>
                          <m:t>𝑟</m:t>
                        </m:r>
                      </m:sub>
                      <m:sup>
                        <m:r>
                          <a:rPr lang="en-GB" i="1">
                            <a:latin typeface="Cambria Math" panose="02040503050406030204" pitchFamily="18" charset="0"/>
                          </a:rPr>
                          <m:t>2</m:t>
                        </m:r>
                      </m:sup>
                    </m:sSubSup>
                  </m:oMath>
                </a14:m>
                <a:r>
                  <a:rPr lang="zh-TW" altLang="en-US" dirty="0"/>
                  <a:t>所估計且</a:t>
                </a:r>
                <a14:m>
                  <m:oMath xmlns:m="http://schemas.openxmlformats.org/officeDocument/2006/math">
                    <m:r>
                      <m:rPr>
                        <m:sty m:val="p"/>
                      </m:rPr>
                      <a:rPr lang="en-US" altLang="zh-TW" i="1" dirty="0">
                        <a:latin typeface="Cambria Math" panose="02040503050406030204" pitchFamily="18" charset="0"/>
                      </a:rPr>
                      <m:t>D</m:t>
                    </m:r>
                    <m:r>
                      <a:rPr lang="en-US" altLang="zh-TW" i="1" dirty="0" smtClean="0">
                        <a:latin typeface="Cambria Math" panose="02040503050406030204" pitchFamily="18" charset="0"/>
                      </a:rPr>
                      <m:t>=</m:t>
                    </m:r>
                    <m:f>
                      <m:fPr>
                        <m:ctrlPr>
                          <a:rPr lang="en-US" altLang="zh-TW" i="1" dirty="0" smtClean="0">
                            <a:latin typeface="Cambria Math" panose="02040503050406030204" pitchFamily="18" charset="0"/>
                          </a:rPr>
                        </m:ctrlPr>
                      </m:fPr>
                      <m:num>
                        <m:sSup>
                          <m:sSupPr>
                            <m:ctrlPr>
                              <a:rPr lang="en-US" altLang="zh-TW" i="1" dirty="0" smtClean="0">
                                <a:latin typeface="Cambria Math" panose="02040503050406030204" pitchFamily="18" charset="0"/>
                              </a:rPr>
                            </m:ctrlPr>
                          </m:sSupPr>
                          <m:e>
                            <m:r>
                              <m:rPr>
                                <m:sty m:val="p"/>
                              </m:rPr>
                              <a:rPr lang="en-US" altLang="zh-TW" i="1" dirty="0">
                                <a:latin typeface="Cambria Math" panose="02040503050406030204" pitchFamily="18" charset="0"/>
                              </a:rPr>
                              <m:t>B</m:t>
                            </m:r>
                          </m:e>
                          <m:sup>
                            <m:r>
                              <a:rPr lang="en-GB" altLang="zh-TW" b="0" i="1" dirty="0" smtClean="0">
                                <a:latin typeface="Cambria Math" panose="02040503050406030204" pitchFamily="18" charset="0"/>
                              </a:rPr>
                              <m:t>2</m:t>
                            </m:r>
                          </m:sup>
                        </m:sSup>
                        <m:sSup>
                          <m:sSupPr>
                            <m:ctrlPr>
                              <a:rPr lang="en-US" altLang="zh-TW" i="1" dirty="0" smtClean="0">
                                <a:latin typeface="Cambria Math" panose="02040503050406030204" pitchFamily="18" charset="0"/>
                              </a:rPr>
                            </m:ctrlPr>
                          </m:sSupPr>
                          <m:e>
                            <m:acc>
                              <m:accPr>
                                <m:chr m:val="̅"/>
                                <m:ctrlPr>
                                  <a:rPr lang="en-US" altLang="zh-TW" i="1" dirty="0" smtClean="0">
                                    <a:latin typeface="Cambria Math" panose="02040503050406030204" pitchFamily="18" charset="0"/>
                                  </a:rPr>
                                </m:ctrlPr>
                              </m:accPr>
                              <m:e>
                                <m:r>
                                  <a:rPr lang="en-GB" altLang="zh-TW" b="0" i="1" dirty="0" smtClean="0">
                                    <a:latin typeface="Cambria Math" panose="02040503050406030204" pitchFamily="18" charset="0"/>
                                  </a:rPr>
                                  <m:t>𝑀</m:t>
                                </m:r>
                              </m:e>
                            </m:acc>
                          </m:e>
                          <m:sup>
                            <m:r>
                              <a:rPr lang="en-GB" altLang="zh-TW" b="0" i="1" dirty="0" smtClean="0">
                                <a:latin typeface="Cambria Math" panose="02040503050406030204" pitchFamily="18" charset="0"/>
                              </a:rPr>
                              <m:t>2</m:t>
                            </m:r>
                          </m:sup>
                        </m:sSup>
                      </m:num>
                      <m:den>
                        <m:r>
                          <a:rPr lang="en-GB" altLang="zh-TW" b="0" i="1" dirty="0" smtClean="0">
                            <a:latin typeface="Cambria Math" panose="02040503050406030204" pitchFamily="18" charset="0"/>
                          </a:rPr>
                          <m:t>4</m:t>
                        </m:r>
                      </m:den>
                    </m:f>
                  </m:oMath>
                </a14:m>
                <a:endParaRPr dirty="0"/>
              </a:p>
            </p:txBody>
          </p:sp>
        </mc:Choice>
        <mc:Fallback xmlns="">
          <p:sp>
            <p:nvSpPr>
              <p:cNvPr id="165" name="Shape 165"/>
              <p:cNvSpPr>
                <a:spLocks noGrp="1" noRot="1" noChangeAspect="1" noMove="1" noResize="1" noEditPoints="1" noAdjustHandles="1" noChangeArrowheads="1" noChangeShapeType="1" noTextEdit="1"/>
              </p:cNvSpPr>
              <p:nvPr>
                <p:ph type="body" idx="1"/>
              </p:nvPr>
            </p:nvSpPr>
            <p:spPr>
              <a:xfrm>
                <a:off x="968047" y="1143000"/>
                <a:ext cx="7804547" cy="4446470"/>
              </a:xfrm>
              <a:prstGeom prst="rect">
                <a:avLst/>
              </a:prstGeom>
              <a:blipFill>
                <a:blip r:embed="rId2"/>
                <a:stretch>
                  <a:fillRect l="-1641" t="-2606"/>
                </a:stretch>
              </a:blipFill>
            </p:spPr>
            <p:txBody>
              <a:bodyPr/>
              <a:lstStyle/>
              <a:p>
                <a:r>
                  <a:rPr lang="en-GB">
                    <a:noFill/>
                  </a:rPr>
                  <a:t> </a:t>
                </a:r>
              </a:p>
            </p:txBody>
          </p:sp>
        </mc:Fallback>
      </mc:AlternateContent>
    </p:spTree>
    <p:extLst>
      <p:ext uri="{BB962C8B-B14F-4D97-AF65-F5344CB8AC3E}">
        <p14:creationId xmlns:p14="http://schemas.microsoft.com/office/powerpoint/2010/main" val="966133298"/>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body" idx="1"/>
          </p:nvPr>
        </p:nvSpPr>
        <p:spPr>
          <a:xfrm>
            <a:off x="1801874" y="137049"/>
            <a:ext cx="7804548" cy="884801"/>
          </a:xfrm>
          <a:prstGeom prst="rect">
            <a:avLst/>
          </a:prstGeom>
        </p:spPr>
        <p:txBody>
          <a:bodyPr/>
          <a:lstStyle>
            <a:lvl1pPr marL="0" indent="0">
              <a:buSzTx/>
              <a:buNone/>
            </a:lvl1pPr>
          </a:lstStyle>
          <a:p>
            <a:r>
              <a:rPr dirty="0" err="1"/>
              <a:t>下表為城市中收入的初步樣本，我們需要多少的樣本去估計人均收入</a:t>
            </a:r>
            <a:r>
              <a:rPr lang="en-GB" dirty="0"/>
              <a:t>µ</a:t>
            </a:r>
            <a:r>
              <a:rPr dirty="0"/>
              <a:t>加上＄500的估計誤差？</a:t>
            </a:r>
          </a:p>
        </p:txBody>
      </p:sp>
      <p:pic>
        <p:nvPicPr>
          <p:cNvPr id="170" name="S__32882987.jpg"/>
          <p:cNvPicPr>
            <a:picLocks noChangeAspect="1"/>
          </p:cNvPicPr>
          <p:nvPr/>
        </p:nvPicPr>
        <p:blipFill>
          <a:blip r:embed="rId2">
            <a:extLst/>
          </a:blip>
          <a:stretch>
            <a:fillRect/>
          </a:stretch>
        </p:blipFill>
        <p:spPr>
          <a:xfrm>
            <a:off x="654762" y="1021850"/>
            <a:ext cx="10098771" cy="5752012"/>
          </a:xfrm>
          <a:prstGeom prst="rect">
            <a:avLst/>
          </a:prstGeom>
          <a:ln w="12700">
            <a:miter lim="400000"/>
          </a:ln>
        </p:spPr>
      </p:pic>
    </p:spTree>
    <p:extLst>
      <p:ext uri="{BB962C8B-B14F-4D97-AF65-F5344CB8AC3E}">
        <p14:creationId xmlns:p14="http://schemas.microsoft.com/office/powerpoint/2010/main" val="424713697"/>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D940D0-1C2B-475D-9A93-10F81D34B7E2}"/>
                  </a:ext>
                </a:extLst>
              </p:cNvPr>
              <p:cNvSpPr>
                <a:spLocks noGrp="1"/>
              </p:cNvSpPr>
              <p:nvPr>
                <p:ph idx="1"/>
              </p:nvPr>
            </p:nvSpPr>
            <p:spPr>
              <a:xfrm>
                <a:off x="838200" y="209550"/>
                <a:ext cx="10515600" cy="6343650"/>
              </a:xfrm>
            </p:spPr>
            <p:txBody>
              <a:bodyPr>
                <a:normAutofit/>
              </a:bodyPr>
              <a:lstStyle/>
              <a:p>
                <a:r>
                  <a:rPr lang="zh-TW" altLang="en-US" dirty="0"/>
                  <a:t>第一步我們要去計算</a:t>
                </a:r>
                <a14:m>
                  <m:oMath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rPr>
                          <m:t>𝑟</m:t>
                        </m:r>
                      </m:sub>
                      <m:sup>
                        <m:r>
                          <a:rPr lang="en-GB" i="1">
                            <a:latin typeface="Cambria Math" panose="02040503050406030204" pitchFamily="18" charset="0"/>
                          </a:rPr>
                          <m:t>2</m:t>
                        </m:r>
                      </m:sup>
                    </m:sSubSup>
                  </m:oMath>
                </a14:m>
                <a:r>
                  <a:rPr lang="zh-TW" altLang="en-US" dirty="0"/>
                  <a:t>，而最好的估計值是</a:t>
                </a:r>
                <a14:m>
                  <m:oMath xmlns:m="http://schemas.openxmlformats.org/officeDocument/2006/math">
                    <m:sSubSup>
                      <m:sSubSupPr>
                        <m:ctrlPr>
                          <a:rPr lang="en-GB" i="1">
                            <a:latin typeface="Cambria Math" panose="02040503050406030204" pitchFamily="18" charset="0"/>
                          </a:rPr>
                        </m:ctrlPr>
                      </m:sSubSupPr>
                      <m:e>
                        <m:r>
                          <a:rPr lang="en-GB" b="0" i="1" smtClean="0">
                            <a:latin typeface="Cambria Math" panose="02040503050406030204" pitchFamily="18" charset="0"/>
                          </a:rPr>
                          <m:t>𝑠</m:t>
                        </m:r>
                      </m:e>
                      <m:sub>
                        <m:r>
                          <a:rPr lang="en-GB" i="1">
                            <a:latin typeface="Cambria Math" panose="02040503050406030204" pitchFamily="18" charset="0"/>
                          </a:rPr>
                          <m:t>𝑟</m:t>
                        </m:r>
                      </m:sub>
                      <m:sup>
                        <m:r>
                          <a:rPr lang="en-GB" i="1">
                            <a:latin typeface="Cambria Math" panose="02040503050406030204" pitchFamily="18" charset="0"/>
                          </a:rPr>
                          <m:t>2</m:t>
                        </m:r>
                      </m:sup>
                    </m:sSubSup>
                  </m:oMath>
                </a14:m>
                <a:endParaRPr lang="en-GB" dirty="0"/>
              </a:p>
              <a:p>
                <a:r>
                  <a:rPr lang="zh-TW" altLang="en-US" dirty="0"/>
                  <a:t> </a:t>
                </a:r>
                <a14:m>
                  <m:oMath xmlns:m="http://schemas.openxmlformats.org/officeDocument/2006/math">
                    <m:sSubSup>
                      <m:sSubSupPr>
                        <m:ctrlPr>
                          <a:rPr lang="en-GB" altLang="zh-TW" i="1">
                            <a:latin typeface="Cambria Math" panose="02040503050406030204" pitchFamily="18" charset="0"/>
                          </a:rPr>
                        </m:ctrlPr>
                      </m:sSubSupPr>
                      <m:e>
                        <m:r>
                          <m:rPr>
                            <m:sty m:val="p"/>
                          </m:rPr>
                          <a:rPr lang="en-GB" altLang="zh-TW">
                            <a:latin typeface="Cambria Math" panose="02040503050406030204" pitchFamily="18" charset="0"/>
                          </a:rPr>
                          <m:t>s</m:t>
                        </m:r>
                      </m:e>
                      <m:sub>
                        <m:r>
                          <m:rPr>
                            <m:sty m:val="p"/>
                          </m:rPr>
                          <a:rPr lang="en-GB" altLang="zh-TW">
                            <a:latin typeface="Cambria Math" panose="02040503050406030204" pitchFamily="18" charset="0"/>
                          </a:rPr>
                          <m:t>r</m:t>
                        </m:r>
                      </m:sub>
                      <m:sup>
                        <m:r>
                          <a:rPr lang="en-GB" altLang="zh-TW">
                            <a:latin typeface="Cambria Math" panose="02040503050406030204" pitchFamily="18" charset="0"/>
                          </a:rPr>
                          <m:t>2</m:t>
                        </m:r>
                      </m:sup>
                    </m:sSubSup>
                    <m:r>
                      <a:rPr lang="en-GB" altLang="zh-TW">
                        <a:latin typeface="Cambria Math" panose="02040503050406030204" pitchFamily="18" charset="0"/>
                      </a:rPr>
                      <m:t>=</m:t>
                    </m:r>
                    <m:f>
                      <m:fPr>
                        <m:ctrlPr>
                          <a:rPr lang="en-GB" altLang="zh-TW" i="1">
                            <a:latin typeface="Cambria Math" panose="02040503050406030204" pitchFamily="18" charset="0"/>
                          </a:rPr>
                        </m:ctrlPr>
                      </m:fPr>
                      <m:num>
                        <m:sSup>
                          <m:sSupPr>
                            <m:ctrlPr>
                              <a:rPr lang="en-GB" altLang="zh-TW" i="1">
                                <a:latin typeface="Cambria Math" panose="02040503050406030204" pitchFamily="18" charset="0"/>
                              </a:rPr>
                            </m:ctrlPr>
                          </m:sSupPr>
                          <m:e>
                            <m:nary>
                              <m:naryPr>
                                <m:chr m:val="∑"/>
                                <m:ctrlPr>
                                  <a:rPr lang="en-GB" altLang="zh-TW" i="1">
                                    <a:latin typeface="Cambria Math" panose="02040503050406030204" pitchFamily="18" charset="0"/>
                                  </a:rPr>
                                </m:ctrlPr>
                              </m:naryPr>
                              <m:sub>
                                <m:r>
                                  <m:rPr>
                                    <m:sty m:val="p"/>
                                    <m:brk m:alnAt="23"/>
                                  </m:rPr>
                                  <a:rPr lang="en-GB" altLang="zh-TW">
                                    <a:latin typeface="Cambria Math" panose="02040503050406030204" pitchFamily="18" charset="0"/>
                                  </a:rPr>
                                  <m:t>i</m:t>
                                </m:r>
                                <m:r>
                                  <a:rPr lang="en-GB" altLang="zh-TW">
                                    <a:latin typeface="Cambria Math" panose="02040503050406030204" pitchFamily="18" charset="0"/>
                                  </a:rPr>
                                  <m:t>=</m:t>
                                </m:r>
                                <m:r>
                                  <a:rPr lang="en-GB" altLang="zh-TW">
                                    <a:latin typeface="Cambria Math" panose="02040503050406030204" pitchFamily="18" charset="0"/>
                                  </a:rPr>
                                  <m:t>1</m:t>
                                </m:r>
                              </m:sub>
                              <m:sup>
                                <m:r>
                                  <m:rPr>
                                    <m:sty m:val="p"/>
                                  </m:rPr>
                                  <a:rPr lang="en-GB" altLang="zh-TW">
                                    <a:latin typeface="Cambria Math" panose="02040503050406030204" pitchFamily="18" charset="0"/>
                                  </a:rPr>
                                  <m:t>n</m:t>
                                </m:r>
                              </m:sup>
                              <m:e>
                                <m:r>
                                  <a:rPr lang="en-GB" altLang="zh-TW">
                                    <a:latin typeface="Cambria Math" panose="02040503050406030204" pitchFamily="18" charset="0"/>
                                  </a:rPr>
                                  <m:t>(</m:t>
                                </m:r>
                                <m:sSub>
                                  <m:sSubPr>
                                    <m:ctrlPr>
                                      <a:rPr lang="en-GB" altLang="zh-TW" i="1">
                                        <a:latin typeface="Cambria Math" panose="02040503050406030204" pitchFamily="18" charset="0"/>
                                      </a:rPr>
                                    </m:ctrlPr>
                                  </m:sSubPr>
                                  <m:e>
                                    <m:r>
                                      <m:rPr>
                                        <m:sty m:val="p"/>
                                      </m:rPr>
                                      <a:rPr lang="en-GB" altLang="zh-TW">
                                        <a:latin typeface="Cambria Math" panose="02040503050406030204" pitchFamily="18" charset="0"/>
                                      </a:rPr>
                                      <m:t>y</m:t>
                                    </m:r>
                                  </m:e>
                                  <m:sub>
                                    <m:r>
                                      <m:rPr>
                                        <m:sty m:val="p"/>
                                      </m:rPr>
                                      <a:rPr lang="en-GB" altLang="zh-TW">
                                        <a:latin typeface="Cambria Math" panose="02040503050406030204" pitchFamily="18" charset="0"/>
                                      </a:rPr>
                                      <m:t>i</m:t>
                                    </m:r>
                                  </m:sub>
                                </m:sSub>
                                <m:r>
                                  <a:rPr lang="en-GB" altLang="zh-TW">
                                    <a:latin typeface="Cambria Math" panose="02040503050406030204" pitchFamily="18" charset="0"/>
                                  </a:rPr>
                                  <m:t>−</m:t>
                                </m:r>
                                <m:acc>
                                  <m:accPr>
                                    <m:chr m:val="̅"/>
                                    <m:ctrlPr>
                                      <a:rPr lang="en-GB" altLang="zh-TW" i="1">
                                        <a:latin typeface="Cambria Math" panose="02040503050406030204" pitchFamily="18" charset="0"/>
                                      </a:rPr>
                                    </m:ctrlPr>
                                  </m:accPr>
                                  <m:e>
                                    <m:r>
                                      <m:rPr>
                                        <m:sty m:val="p"/>
                                      </m:rPr>
                                      <a:rPr lang="en-GB" altLang="zh-TW">
                                        <a:latin typeface="Cambria Math" panose="02040503050406030204" pitchFamily="18" charset="0"/>
                                      </a:rPr>
                                      <m:t>y</m:t>
                                    </m:r>
                                  </m:e>
                                </m:acc>
                                <m:sSub>
                                  <m:sSubPr>
                                    <m:ctrlPr>
                                      <a:rPr lang="en-GB" altLang="zh-TW" i="1">
                                        <a:latin typeface="Cambria Math" panose="02040503050406030204" pitchFamily="18" charset="0"/>
                                      </a:rPr>
                                    </m:ctrlPr>
                                  </m:sSubPr>
                                  <m:e>
                                    <m:r>
                                      <m:rPr>
                                        <m:sty m:val="p"/>
                                      </m:rPr>
                                      <a:rPr lang="en-GB" altLang="zh-TW">
                                        <a:latin typeface="Cambria Math" panose="02040503050406030204" pitchFamily="18" charset="0"/>
                                      </a:rPr>
                                      <m:t>m</m:t>
                                    </m:r>
                                  </m:e>
                                  <m:sub>
                                    <m:r>
                                      <m:rPr>
                                        <m:sty m:val="p"/>
                                      </m:rPr>
                                      <a:rPr lang="en-GB" altLang="zh-TW">
                                        <a:latin typeface="Cambria Math" panose="02040503050406030204" pitchFamily="18" charset="0"/>
                                      </a:rPr>
                                      <m:t>i</m:t>
                                    </m:r>
                                  </m:sub>
                                </m:sSub>
                                <m:r>
                                  <a:rPr lang="en-GB" altLang="zh-TW">
                                    <a:latin typeface="Cambria Math" panose="02040503050406030204" pitchFamily="18" charset="0"/>
                                  </a:rPr>
                                  <m:t>)</m:t>
                                </m:r>
                              </m:e>
                            </m:nary>
                          </m:e>
                          <m:sup>
                            <m:r>
                              <a:rPr lang="en-GB" altLang="zh-TW">
                                <a:latin typeface="Cambria Math" panose="02040503050406030204" pitchFamily="18" charset="0"/>
                              </a:rPr>
                              <m:t>2</m:t>
                            </m:r>
                          </m:sup>
                        </m:sSup>
                      </m:num>
                      <m:den>
                        <m:r>
                          <m:rPr>
                            <m:sty m:val="p"/>
                          </m:rPr>
                          <a:rPr lang="en-GB" altLang="zh-TW">
                            <a:latin typeface="Cambria Math" panose="02040503050406030204" pitchFamily="18" charset="0"/>
                          </a:rPr>
                          <m:t>n</m:t>
                        </m:r>
                        <m:r>
                          <a:rPr lang="en-GB" altLang="zh-TW">
                            <a:latin typeface="Cambria Math" panose="02040503050406030204" pitchFamily="18" charset="0"/>
                          </a:rPr>
                          <m:t>−</m:t>
                        </m:r>
                        <m:r>
                          <a:rPr lang="en-GB" altLang="zh-TW">
                            <a:latin typeface="Cambria Math" panose="02040503050406030204" pitchFamily="18" charset="0"/>
                          </a:rPr>
                          <m:t>1</m:t>
                        </m:r>
                      </m:den>
                    </m:f>
                    <m:r>
                      <a:rPr lang="en-GB" altLang="zh-TW" b="0" i="1" smtClean="0">
                        <a:latin typeface="Cambria Math" panose="02040503050406030204" pitchFamily="18" charset="0"/>
                      </a:rPr>
                      <m:t>=</m:t>
                    </m:r>
                    <m:sSup>
                      <m:sSupPr>
                        <m:ctrlPr>
                          <a:rPr lang="en-GB" altLang="zh-TW" b="0" i="1" smtClean="0">
                            <a:latin typeface="Cambria Math" panose="02040503050406030204" pitchFamily="18" charset="0"/>
                          </a:rPr>
                        </m:ctrlPr>
                      </m:sSupPr>
                      <m:e>
                        <m:r>
                          <a:rPr lang="en-GB" altLang="zh-TW" b="0" i="1" smtClean="0">
                            <a:latin typeface="Cambria Math" panose="02040503050406030204" pitchFamily="18" charset="0"/>
                          </a:rPr>
                          <m:t>(</m:t>
                        </m:r>
                        <m:r>
                          <a:rPr lang="en-GB" altLang="zh-TW" b="0" i="1" smtClean="0">
                            <a:latin typeface="Cambria Math" panose="02040503050406030204" pitchFamily="18" charset="0"/>
                          </a:rPr>
                          <m:t>25189</m:t>
                        </m:r>
                        <m:r>
                          <a:rPr lang="en-GB" altLang="zh-TW" b="0" i="1" smtClean="0">
                            <a:latin typeface="Cambria Math" panose="02040503050406030204" pitchFamily="18" charset="0"/>
                          </a:rPr>
                          <m:t>)</m:t>
                        </m:r>
                      </m:e>
                      <m:sup>
                        <m:r>
                          <a:rPr lang="en-GB" altLang="zh-TW" b="0" i="1" smtClean="0">
                            <a:latin typeface="Cambria Math" panose="02040503050406030204" pitchFamily="18" charset="0"/>
                          </a:rPr>
                          <m:t>2</m:t>
                        </m:r>
                      </m:sup>
                    </m:sSup>
                  </m:oMath>
                </a14:m>
                <a:endParaRPr lang="en-GB" dirty="0"/>
              </a:p>
              <a:p>
                <a:endParaRPr lang="en-GB" dirty="0"/>
              </a:p>
              <a:p>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𝑀</m:t>
                        </m:r>
                      </m:e>
                    </m:acc>
                    <m:r>
                      <a:rPr lang="zh-TW" altLang="en-US" i="1">
                        <a:latin typeface="Cambria Math" panose="02040503050406030204" pitchFamily="18" charset="0"/>
                      </a:rPr>
                      <m:t>可以用</m:t>
                    </m:r>
                    <m:acc>
                      <m:accPr>
                        <m:chr m:val="̅"/>
                        <m:ctrlPr>
                          <a:rPr lang="en-GB" i="1">
                            <a:latin typeface="Cambria Math" panose="02040503050406030204" pitchFamily="18" charset="0"/>
                          </a:rPr>
                        </m:ctrlPr>
                      </m:accPr>
                      <m:e>
                        <m:r>
                          <a:rPr lang="en-GB" b="0" i="1" smtClean="0">
                            <a:latin typeface="Cambria Math" panose="02040503050406030204" pitchFamily="18" charset="0"/>
                          </a:rPr>
                          <m:t>𝑚</m:t>
                        </m:r>
                      </m:e>
                    </m:acc>
                    <m:r>
                      <a:rPr lang="en-GB" b="0" i="1" smtClean="0">
                        <a:latin typeface="Cambria Math" panose="02040503050406030204" pitchFamily="18" charset="0"/>
                      </a:rPr>
                      <m:t>=</m:t>
                    </m:r>
                    <m:r>
                      <a:rPr lang="en-GB" b="0" i="1" smtClean="0">
                        <a:latin typeface="Cambria Math" panose="02040503050406030204" pitchFamily="18" charset="0"/>
                      </a:rPr>
                      <m:t>6</m:t>
                    </m:r>
                    <m:r>
                      <a:rPr lang="en-GB" b="0" i="1" smtClean="0">
                        <a:latin typeface="Cambria Math" panose="02040503050406030204" pitchFamily="18" charset="0"/>
                      </a:rPr>
                      <m:t>.</m:t>
                    </m:r>
                    <m:r>
                      <a:rPr lang="en-GB" b="0" i="1" smtClean="0">
                        <a:latin typeface="Cambria Math" panose="02040503050406030204" pitchFamily="18" charset="0"/>
                      </a:rPr>
                      <m:t>04</m:t>
                    </m:r>
                  </m:oMath>
                </a14:m>
                <a:r>
                  <a:rPr lang="zh-TW" altLang="en-US" dirty="0"/>
                  <a:t>估計出來，因此可以得到</a:t>
                </a:r>
                <a:r>
                  <a:rPr lang="en-US" altLang="zh-TW" dirty="0"/>
                  <a:t>D</a:t>
                </a:r>
              </a:p>
              <a:p>
                <a:endParaRPr lang="en-US" altLang="zh-TW" dirty="0"/>
              </a:p>
              <a:p>
                <a:pPr marL="0" indent="0">
                  <a:buNone/>
                </a:pPr>
                <a14:m>
                  <m:oMathPara xmlns:m="http://schemas.openxmlformats.org/officeDocument/2006/math">
                    <m:oMathParaPr>
                      <m:jc m:val="left"/>
                    </m:oMathParaPr>
                    <m:oMath xmlns:m="http://schemas.openxmlformats.org/officeDocument/2006/math">
                      <m:r>
                        <m:rPr>
                          <m:sty m:val="p"/>
                        </m:rPr>
                        <a:rPr lang="en-US" altLang="zh-TW" i="1" dirty="0">
                          <a:latin typeface="Cambria Math" panose="02040503050406030204" pitchFamily="18" charset="0"/>
                        </a:rPr>
                        <m:t>D</m:t>
                      </m:r>
                      <m:r>
                        <a:rPr lang="en-US" altLang="zh-TW" i="1" dirty="0">
                          <a:latin typeface="Cambria Math" panose="02040503050406030204" pitchFamily="18" charset="0"/>
                        </a:rPr>
                        <m:t>=</m:t>
                      </m:r>
                      <m:f>
                        <m:fPr>
                          <m:ctrlPr>
                            <a:rPr lang="en-US" altLang="zh-TW" i="1" dirty="0">
                              <a:latin typeface="Cambria Math" panose="02040503050406030204" pitchFamily="18" charset="0"/>
                            </a:rPr>
                          </m:ctrlPr>
                        </m:fPr>
                        <m:num>
                          <m:sSup>
                            <m:sSupPr>
                              <m:ctrlPr>
                                <a:rPr lang="en-US" altLang="zh-TW" i="1" dirty="0">
                                  <a:latin typeface="Cambria Math" panose="02040503050406030204" pitchFamily="18" charset="0"/>
                                </a:rPr>
                              </m:ctrlPr>
                            </m:sSupPr>
                            <m:e>
                              <m:r>
                                <m:rPr>
                                  <m:sty m:val="p"/>
                                </m:rPr>
                                <a:rPr lang="en-US" altLang="zh-TW" i="1" dirty="0">
                                  <a:latin typeface="Cambria Math" panose="02040503050406030204" pitchFamily="18" charset="0"/>
                                </a:rPr>
                                <m:t>B</m:t>
                              </m:r>
                            </m:e>
                            <m:sup>
                              <m:r>
                                <a:rPr lang="en-GB" altLang="zh-TW" i="1" dirty="0">
                                  <a:latin typeface="Cambria Math" panose="02040503050406030204" pitchFamily="18" charset="0"/>
                                </a:rPr>
                                <m:t>2</m:t>
                              </m:r>
                            </m:sup>
                          </m:sSup>
                          <m:sSup>
                            <m:sSupPr>
                              <m:ctrlPr>
                                <a:rPr lang="en-US" altLang="zh-TW" i="1" dirty="0">
                                  <a:latin typeface="Cambria Math" panose="02040503050406030204" pitchFamily="18" charset="0"/>
                                </a:rPr>
                              </m:ctrlPr>
                            </m:sSupPr>
                            <m:e>
                              <m:acc>
                                <m:accPr>
                                  <m:chr m:val="̅"/>
                                  <m:ctrlPr>
                                    <a:rPr lang="en-US" altLang="zh-TW" i="1" dirty="0">
                                      <a:latin typeface="Cambria Math" panose="02040503050406030204" pitchFamily="18" charset="0"/>
                                    </a:rPr>
                                  </m:ctrlPr>
                                </m:accPr>
                                <m:e>
                                  <m:r>
                                    <a:rPr lang="en-GB" altLang="zh-TW" i="1" dirty="0">
                                      <a:latin typeface="Cambria Math" panose="02040503050406030204" pitchFamily="18" charset="0"/>
                                    </a:rPr>
                                    <m:t>𝑀</m:t>
                                  </m:r>
                                </m:e>
                              </m:acc>
                            </m:e>
                            <m:sup>
                              <m:r>
                                <a:rPr lang="en-GB" altLang="zh-TW" i="1" dirty="0">
                                  <a:latin typeface="Cambria Math" panose="02040503050406030204" pitchFamily="18" charset="0"/>
                                </a:rPr>
                                <m:t>2</m:t>
                              </m:r>
                            </m:sup>
                          </m:sSup>
                        </m:num>
                        <m:den>
                          <m:r>
                            <a:rPr lang="en-GB" altLang="zh-TW" i="1" dirty="0">
                              <a:latin typeface="Cambria Math" panose="02040503050406030204" pitchFamily="18" charset="0"/>
                            </a:rPr>
                            <m:t>4</m:t>
                          </m:r>
                        </m:den>
                      </m:f>
                      <m:r>
                        <a:rPr lang="en-US" altLang="zh-TW" i="1" dirty="0">
                          <a:latin typeface="Cambria Math" panose="02040503050406030204" pitchFamily="18" charset="0"/>
                        </a:rPr>
                        <m:t>=</m:t>
                      </m:r>
                      <m:f>
                        <m:fPr>
                          <m:ctrlPr>
                            <a:rPr lang="en-US" altLang="zh-TW" i="1" dirty="0">
                              <a:latin typeface="Cambria Math" panose="02040503050406030204" pitchFamily="18" charset="0"/>
                            </a:rPr>
                          </m:ctrlPr>
                        </m:fPr>
                        <m:num>
                          <m:sSup>
                            <m:sSupPr>
                              <m:ctrlPr>
                                <a:rPr lang="en-US" altLang="zh-TW" i="1" dirty="0">
                                  <a:latin typeface="Cambria Math" panose="02040503050406030204" pitchFamily="18" charset="0"/>
                                </a:rPr>
                              </m:ctrlPr>
                            </m:sSupPr>
                            <m:e>
                              <m:r>
                                <a:rPr lang="en-US" altLang="zh-TW" i="1" dirty="0" smtClean="0">
                                  <a:latin typeface="Cambria Math" panose="02040503050406030204" pitchFamily="18" charset="0"/>
                                </a:rPr>
                                <m:t>(</m:t>
                              </m:r>
                              <m:r>
                                <a:rPr lang="en-GB" altLang="zh-TW" b="0" i="1" dirty="0" smtClean="0">
                                  <a:latin typeface="Cambria Math" panose="02040503050406030204" pitchFamily="18" charset="0"/>
                                </a:rPr>
                                <m:t>500</m:t>
                              </m:r>
                              <m:r>
                                <a:rPr lang="en-US" altLang="zh-TW" i="1" dirty="0">
                                  <a:latin typeface="Cambria Math" panose="02040503050406030204" pitchFamily="18" charset="0"/>
                                </a:rPr>
                                <m:t>)</m:t>
                              </m:r>
                            </m:e>
                            <m:sup>
                              <m:r>
                                <a:rPr lang="en-GB" altLang="zh-TW" i="1" dirty="0">
                                  <a:latin typeface="Cambria Math" panose="02040503050406030204" pitchFamily="18" charset="0"/>
                                </a:rPr>
                                <m:t>2</m:t>
                              </m:r>
                            </m:sup>
                          </m:sSup>
                          <m:sSup>
                            <m:sSupPr>
                              <m:ctrlPr>
                                <a:rPr lang="en-US" altLang="zh-TW" i="1" dirty="0">
                                  <a:latin typeface="Cambria Math" panose="02040503050406030204" pitchFamily="18" charset="0"/>
                                </a:rPr>
                              </m:ctrlPr>
                            </m:sSupPr>
                            <m:e>
                              <m:r>
                                <a:rPr lang="en-GB" altLang="zh-TW" b="0" i="1" dirty="0" smtClean="0">
                                  <a:latin typeface="Cambria Math" panose="02040503050406030204" pitchFamily="18" charset="0"/>
                                </a:rPr>
                                <m:t>(</m:t>
                              </m:r>
                              <m:r>
                                <a:rPr lang="en-GB" altLang="zh-TW" b="0" i="1" dirty="0" smtClean="0">
                                  <a:latin typeface="Cambria Math" panose="02040503050406030204" pitchFamily="18" charset="0"/>
                                </a:rPr>
                                <m:t>6</m:t>
                              </m:r>
                              <m:r>
                                <a:rPr lang="en-GB" altLang="zh-TW" b="0" i="1" dirty="0" smtClean="0">
                                  <a:latin typeface="Cambria Math" panose="02040503050406030204" pitchFamily="18" charset="0"/>
                                </a:rPr>
                                <m:t>.</m:t>
                              </m:r>
                              <m:r>
                                <a:rPr lang="en-GB" altLang="zh-TW" b="0" i="1" dirty="0" smtClean="0">
                                  <a:latin typeface="Cambria Math" panose="02040503050406030204" pitchFamily="18" charset="0"/>
                                </a:rPr>
                                <m:t>04</m:t>
                              </m:r>
                              <m:r>
                                <a:rPr lang="en-GB" altLang="zh-TW" b="0" i="1" dirty="0" smtClean="0">
                                  <a:latin typeface="Cambria Math" panose="02040503050406030204" pitchFamily="18" charset="0"/>
                                </a:rPr>
                                <m:t>)</m:t>
                              </m:r>
                            </m:e>
                            <m:sup>
                              <m:r>
                                <a:rPr lang="en-GB" altLang="zh-TW" i="1" dirty="0">
                                  <a:latin typeface="Cambria Math" panose="02040503050406030204" pitchFamily="18" charset="0"/>
                                </a:rPr>
                                <m:t>2</m:t>
                              </m:r>
                            </m:sup>
                          </m:sSup>
                        </m:num>
                        <m:den>
                          <m:r>
                            <a:rPr lang="en-GB" altLang="zh-TW" i="1" dirty="0">
                              <a:latin typeface="Cambria Math" panose="02040503050406030204" pitchFamily="18" charset="0"/>
                            </a:rPr>
                            <m:t>4</m:t>
                          </m:r>
                        </m:den>
                      </m:f>
                      <m:r>
                        <a:rPr lang="en-GB" altLang="zh-TW" b="0" i="1" dirty="0" smtClean="0">
                          <a:latin typeface="Cambria Math" panose="02040503050406030204" pitchFamily="18" charset="0"/>
                        </a:rPr>
                        <m:t>=(</m:t>
                      </m:r>
                      <m:r>
                        <a:rPr lang="en-GB" altLang="zh-TW" b="0" i="1" dirty="0" smtClean="0">
                          <a:latin typeface="Cambria Math" panose="02040503050406030204" pitchFamily="18" charset="0"/>
                        </a:rPr>
                        <m:t>62500</m:t>
                      </m:r>
                      <m:r>
                        <a:rPr lang="en-GB" altLang="zh-TW" b="0" i="1" dirty="0" smtClean="0">
                          <a:latin typeface="Cambria Math" panose="02040503050406030204" pitchFamily="18" charset="0"/>
                        </a:rPr>
                        <m:t>)</m:t>
                      </m:r>
                      <m:sSup>
                        <m:sSupPr>
                          <m:ctrlPr>
                            <a:rPr lang="en-US" altLang="zh-TW" i="1" dirty="0">
                              <a:latin typeface="Cambria Math" panose="02040503050406030204" pitchFamily="18" charset="0"/>
                            </a:rPr>
                          </m:ctrlPr>
                        </m:sSupPr>
                        <m:e>
                          <m:r>
                            <a:rPr lang="en-GB" altLang="zh-TW" i="1" dirty="0">
                              <a:latin typeface="Cambria Math" panose="02040503050406030204" pitchFamily="18" charset="0"/>
                            </a:rPr>
                            <m:t>(</m:t>
                          </m:r>
                          <m:r>
                            <a:rPr lang="en-GB" altLang="zh-TW" i="1" dirty="0">
                              <a:latin typeface="Cambria Math" panose="02040503050406030204" pitchFamily="18" charset="0"/>
                            </a:rPr>
                            <m:t>6</m:t>
                          </m:r>
                          <m:r>
                            <a:rPr lang="en-GB" altLang="zh-TW" i="1" dirty="0">
                              <a:latin typeface="Cambria Math" panose="02040503050406030204" pitchFamily="18" charset="0"/>
                            </a:rPr>
                            <m:t>.</m:t>
                          </m:r>
                          <m:r>
                            <a:rPr lang="en-GB" altLang="zh-TW" i="1" dirty="0">
                              <a:latin typeface="Cambria Math" panose="02040503050406030204" pitchFamily="18" charset="0"/>
                            </a:rPr>
                            <m:t>04</m:t>
                          </m:r>
                          <m:r>
                            <a:rPr lang="en-GB" altLang="zh-TW" i="1" dirty="0">
                              <a:latin typeface="Cambria Math" panose="02040503050406030204" pitchFamily="18" charset="0"/>
                            </a:rPr>
                            <m:t>)</m:t>
                          </m:r>
                        </m:e>
                        <m:sup>
                          <m:r>
                            <a:rPr lang="en-GB" altLang="zh-TW" i="1" dirty="0">
                              <a:latin typeface="Cambria Math" panose="02040503050406030204" pitchFamily="18" charset="0"/>
                            </a:rPr>
                            <m:t>2</m:t>
                          </m:r>
                        </m:sup>
                      </m:sSup>
                    </m:oMath>
                  </m:oMathPara>
                </a14:m>
                <a:endParaRPr lang="en-US" altLang="zh-TW" dirty="0"/>
              </a:p>
              <a:p>
                <a:r>
                  <a:rPr lang="zh-TW" altLang="en-US" dirty="0"/>
                  <a:t>再帶入公式中可以得到</a:t>
                </a:r>
                <a:r>
                  <a:rPr lang="en-US" altLang="zh-TW" dirty="0"/>
                  <a:t>n</a:t>
                </a:r>
              </a:p>
              <a:p>
                <a:pPr marL="0" indent="0">
                  <a:buNone/>
                </a:pPr>
                <a:endParaRPr lang="en-GB" dirty="0"/>
              </a:p>
              <a:p>
                <a14:m>
                  <m:oMath xmlns:m="http://schemas.openxmlformats.org/officeDocument/2006/math">
                    <m:r>
                      <a:rPr lang="en-GB" i="1">
                        <a:latin typeface="Cambria Math" panose="02040503050406030204" pitchFamily="18" charset="0"/>
                      </a:rPr>
                      <m:t>𝑛</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𝑁</m:t>
                        </m:r>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rPr>
                              <m:t>𝑟</m:t>
                            </m:r>
                          </m:sub>
                          <m:sup>
                            <m:r>
                              <a:rPr lang="en-GB" i="1">
                                <a:latin typeface="Cambria Math" panose="02040503050406030204" pitchFamily="18" charset="0"/>
                              </a:rPr>
                              <m:t>2</m:t>
                            </m:r>
                          </m:sup>
                        </m:sSubSup>
                      </m:num>
                      <m:den>
                        <m:r>
                          <a:rPr lang="en-GB" i="1">
                            <a:latin typeface="Cambria Math" panose="02040503050406030204" pitchFamily="18" charset="0"/>
                          </a:rPr>
                          <m:t>𝑁𝐷</m:t>
                        </m:r>
                        <m:r>
                          <a:rPr lang="en-GB" i="1">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rPr>
                              <m:t>𝑟</m:t>
                            </m:r>
                          </m:sub>
                          <m:sup>
                            <m:r>
                              <a:rPr lang="en-GB" i="1">
                                <a:latin typeface="Cambria Math" panose="02040503050406030204" pitchFamily="18" charset="0"/>
                              </a:rPr>
                              <m:t>2</m:t>
                            </m:r>
                          </m:sup>
                        </m:sSubSup>
                      </m:den>
                    </m:f>
                    <m:r>
                      <a:rPr lang="en-US" altLang="zh-TW" i="1">
                        <a:latin typeface="Cambria Math" panose="02040503050406030204" pitchFamily="18" charset="0"/>
                      </a:rPr>
                      <m:t>=</m:t>
                    </m:r>
                    <m:f>
                      <m:fPr>
                        <m:ctrlPr>
                          <a:rPr lang="en-US" altLang="zh-TW" i="1" smtClean="0">
                            <a:latin typeface="Cambria Math" panose="02040503050406030204" pitchFamily="18" charset="0"/>
                          </a:rPr>
                        </m:ctrlPr>
                      </m:fPr>
                      <m:num>
                        <m:r>
                          <a:rPr lang="en-GB" altLang="zh-TW" b="0" i="1" smtClean="0">
                            <a:latin typeface="Cambria Math" panose="02040503050406030204" pitchFamily="18" charset="0"/>
                          </a:rPr>
                          <m:t>415</m:t>
                        </m:r>
                        <m:sSup>
                          <m:sSupPr>
                            <m:ctrlPr>
                              <a:rPr lang="en-GB" altLang="zh-TW" b="0" i="1" smtClean="0">
                                <a:latin typeface="Cambria Math" panose="02040503050406030204" pitchFamily="18" charset="0"/>
                              </a:rPr>
                            </m:ctrlPr>
                          </m:sSupPr>
                          <m:e>
                            <m:r>
                              <a:rPr lang="en-GB" altLang="zh-TW" b="0" i="1" smtClean="0">
                                <a:latin typeface="Cambria Math" panose="02040503050406030204" pitchFamily="18" charset="0"/>
                              </a:rPr>
                              <m:t>(</m:t>
                            </m:r>
                            <m:r>
                              <a:rPr lang="en-GB" altLang="zh-TW" b="0" i="1" smtClean="0">
                                <a:latin typeface="Cambria Math" panose="02040503050406030204" pitchFamily="18" charset="0"/>
                              </a:rPr>
                              <m:t>25189</m:t>
                            </m:r>
                            <m:r>
                              <a:rPr lang="en-GB" altLang="zh-TW" b="0" i="1" smtClean="0">
                                <a:latin typeface="Cambria Math" panose="02040503050406030204" pitchFamily="18" charset="0"/>
                              </a:rPr>
                              <m:t>)</m:t>
                            </m:r>
                          </m:e>
                          <m:sup>
                            <m:r>
                              <a:rPr lang="en-GB" altLang="zh-TW" b="0" i="1" smtClean="0">
                                <a:latin typeface="Cambria Math" panose="02040503050406030204" pitchFamily="18" charset="0"/>
                              </a:rPr>
                              <m:t>2</m:t>
                            </m:r>
                          </m:sup>
                        </m:sSup>
                      </m:num>
                      <m:den>
                        <m:r>
                          <a:rPr lang="en-GB" altLang="zh-TW" b="0" i="1" smtClean="0">
                            <a:latin typeface="Cambria Math" panose="02040503050406030204" pitchFamily="18" charset="0"/>
                          </a:rPr>
                          <m:t>415</m:t>
                        </m:r>
                        <m:d>
                          <m:dPr>
                            <m:ctrlPr>
                              <a:rPr lang="en-GB" altLang="zh-TW" b="0" i="1" dirty="0" smtClean="0">
                                <a:latin typeface="Cambria Math" panose="02040503050406030204" pitchFamily="18" charset="0"/>
                              </a:rPr>
                            </m:ctrlPr>
                          </m:dPr>
                          <m:e>
                            <m:r>
                              <a:rPr lang="en-GB" altLang="zh-TW" i="1" dirty="0">
                                <a:latin typeface="Cambria Math" panose="02040503050406030204" pitchFamily="18" charset="0"/>
                              </a:rPr>
                              <m:t>62500</m:t>
                            </m:r>
                          </m:e>
                        </m:d>
                        <m:sSup>
                          <m:sSupPr>
                            <m:ctrlPr>
                              <a:rPr lang="en-US" altLang="zh-TW" i="1" dirty="0">
                                <a:latin typeface="Cambria Math" panose="02040503050406030204" pitchFamily="18" charset="0"/>
                              </a:rPr>
                            </m:ctrlPr>
                          </m:sSupPr>
                          <m:e>
                            <m:d>
                              <m:dPr>
                                <m:ctrlPr>
                                  <a:rPr lang="en-GB" altLang="zh-TW" i="1" dirty="0">
                                    <a:latin typeface="Cambria Math" panose="02040503050406030204" pitchFamily="18" charset="0"/>
                                  </a:rPr>
                                </m:ctrlPr>
                              </m:dPr>
                              <m:e>
                                <m:r>
                                  <a:rPr lang="en-GB" altLang="zh-TW" i="1" dirty="0">
                                    <a:latin typeface="Cambria Math" panose="02040503050406030204" pitchFamily="18" charset="0"/>
                                  </a:rPr>
                                  <m:t>6</m:t>
                                </m:r>
                                <m:r>
                                  <a:rPr lang="en-GB" altLang="zh-TW" i="1" dirty="0">
                                    <a:latin typeface="Cambria Math" panose="02040503050406030204" pitchFamily="18" charset="0"/>
                                  </a:rPr>
                                  <m:t>.</m:t>
                                </m:r>
                                <m:r>
                                  <a:rPr lang="en-GB" altLang="zh-TW" i="1" dirty="0">
                                    <a:latin typeface="Cambria Math" panose="02040503050406030204" pitchFamily="18" charset="0"/>
                                  </a:rPr>
                                  <m:t>04</m:t>
                                </m:r>
                              </m:e>
                            </m:d>
                          </m:e>
                          <m:sup>
                            <m:r>
                              <a:rPr lang="en-GB" altLang="zh-TW" i="1" dirty="0">
                                <a:latin typeface="Cambria Math" panose="02040503050406030204" pitchFamily="18" charset="0"/>
                              </a:rPr>
                              <m:t>2</m:t>
                            </m:r>
                          </m:sup>
                        </m:sSup>
                        <m:r>
                          <a:rPr lang="en-GB" altLang="zh-TW" b="0" i="1" dirty="0" smtClean="0">
                            <a:latin typeface="Cambria Math" panose="02040503050406030204" pitchFamily="18" charset="0"/>
                          </a:rPr>
                          <m:t>+</m:t>
                        </m:r>
                        <m:sSup>
                          <m:sSupPr>
                            <m:ctrlPr>
                              <a:rPr lang="en-GB" altLang="zh-TW" i="1">
                                <a:latin typeface="Cambria Math" panose="02040503050406030204" pitchFamily="18" charset="0"/>
                              </a:rPr>
                            </m:ctrlPr>
                          </m:sSupPr>
                          <m:e>
                            <m:r>
                              <a:rPr lang="en-GB" altLang="zh-TW" i="1">
                                <a:latin typeface="Cambria Math" panose="02040503050406030204" pitchFamily="18" charset="0"/>
                              </a:rPr>
                              <m:t>(</m:t>
                            </m:r>
                            <m:r>
                              <a:rPr lang="en-GB" altLang="zh-TW" i="1">
                                <a:latin typeface="Cambria Math" panose="02040503050406030204" pitchFamily="18" charset="0"/>
                              </a:rPr>
                              <m:t>25189</m:t>
                            </m:r>
                            <m:r>
                              <a:rPr lang="en-GB" altLang="zh-TW" i="1">
                                <a:latin typeface="Cambria Math" panose="02040503050406030204" pitchFamily="18" charset="0"/>
                              </a:rPr>
                              <m:t>)</m:t>
                            </m:r>
                          </m:e>
                          <m:sup>
                            <m:r>
                              <a:rPr lang="en-GB" altLang="zh-TW" i="1">
                                <a:latin typeface="Cambria Math" panose="02040503050406030204" pitchFamily="18" charset="0"/>
                              </a:rPr>
                              <m:t>2</m:t>
                            </m:r>
                          </m:sup>
                        </m:sSup>
                      </m:den>
                    </m:f>
                    <m:r>
                      <a:rPr lang="en-GB" altLang="zh-TW" b="0" i="1" smtClean="0">
                        <a:latin typeface="Cambria Math" panose="02040503050406030204" pitchFamily="18" charset="0"/>
                      </a:rPr>
                      <m:t>=</m:t>
                    </m:r>
                    <m:r>
                      <a:rPr lang="en-GB" altLang="zh-TW" b="0" i="1" smtClean="0">
                        <a:latin typeface="Cambria Math" panose="02040503050406030204" pitchFamily="18" charset="0"/>
                      </a:rPr>
                      <m:t>166</m:t>
                    </m:r>
                    <m:r>
                      <a:rPr lang="en-GB" altLang="zh-TW" b="0" i="1" smtClean="0">
                        <a:latin typeface="Cambria Math" panose="02040503050406030204" pitchFamily="18" charset="0"/>
                      </a:rPr>
                      <m:t>.</m:t>
                    </m:r>
                    <m:r>
                      <a:rPr lang="en-GB" altLang="zh-TW" b="0" i="1" smtClean="0">
                        <a:latin typeface="Cambria Math" panose="02040503050406030204" pitchFamily="18" charset="0"/>
                      </a:rPr>
                      <m:t>58</m:t>
                    </m:r>
                  </m:oMath>
                </a14:m>
                <a:endParaRPr lang="en-GB" dirty="0"/>
              </a:p>
              <a:p>
                <a:r>
                  <a:rPr lang="zh-TW" altLang="en-US" dirty="0"/>
                  <a:t>取</a:t>
                </a:r>
                <a:r>
                  <a:rPr lang="en-US" altLang="zh-TW" dirty="0"/>
                  <a:t>n=167</a:t>
                </a:r>
                <a:r>
                  <a:rPr lang="zh-TW" altLang="en-US" dirty="0"/>
                  <a:t>，因此我們得到需要</a:t>
                </a:r>
                <a:r>
                  <a:rPr lang="en-US" altLang="zh-TW" dirty="0"/>
                  <a:t>167</a:t>
                </a:r>
                <a:r>
                  <a:rPr lang="zh-TW" altLang="en-US" dirty="0"/>
                  <a:t>個樣本去估計</a:t>
                </a:r>
                <a:endParaRPr lang="en-GB" dirty="0"/>
              </a:p>
            </p:txBody>
          </p:sp>
        </mc:Choice>
        <mc:Fallback xmlns="">
          <p:sp>
            <p:nvSpPr>
              <p:cNvPr id="3" name="Content Placeholder 2">
                <a:extLst>
                  <a:ext uri="{FF2B5EF4-FFF2-40B4-BE49-F238E27FC236}">
                    <a16:creationId xmlns:a16="http://schemas.microsoft.com/office/drawing/2014/main" id="{08D940D0-1C2B-475D-9A93-10F81D34B7E2}"/>
                  </a:ext>
                </a:extLst>
              </p:cNvPr>
              <p:cNvSpPr>
                <a:spLocks noGrp="1" noRot="1" noChangeAspect="1" noMove="1" noResize="1" noEditPoints="1" noAdjustHandles="1" noChangeArrowheads="1" noChangeShapeType="1" noTextEdit="1"/>
              </p:cNvSpPr>
              <p:nvPr>
                <p:ph idx="1"/>
              </p:nvPr>
            </p:nvSpPr>
            <p:spPr>
              <a:xfrm>
                <a:off x="838200" y="209550"/>
                <a:ext cx="10515600" cy="6343650"/>
              </a:xfrm>
              <a:blipFill>
                <a:blip r:embed="rId2"/>
                <a:stretch>
                  <a:fillRect l="-1043" t="-17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20725EC-7F06-4E5D-B15A-04E105B9961A}"/>
                  </a:ext>
                </a:extLst>
              </p:cNvPr>
              <p:cNvSpPr/>
              <p:nvPr/>
            </p:nvSpPr>
            <p:spPr>
              <a:xfrm>
                <a:off x="9039481" y="723900"/>
                <a:ext cx="2314319" cy="104285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2800" i="1">
                          <a:latin typeface="Cambria Math" panose="02040503050406030204" pitchFamily="18" charset="0"/>
                        </a:rPr>
                        <m:t>𝑛</m:t>
                      </m:r>
                      <m:r>
                        <a:rPr lang="en-GB" sz="2800" i="1">
                          <a:latin typeface="Cambria Math" panose="02040503050406030204" pitchFamily="18" charset="0"/>
                        </a:rPr>
                        <m:t>=</m:t>
                      </m:r>
                      <m:f>
                        <m:fPr>
                          <m:ctrlPr>
                            <a:rPr lang="en-GB" sz="2800" i="1">
                              <a:latin typeface="Cambria Math" panose="02040503050406030204" pitchFamily="18" charset="0"/>
                            </a:rPr>
                          </m:ctrlPr>
                        </m:fPr>
                        <m:num>
                          <m:r>
                            <a:rPr lang="en-GB" sz="2800" i="1">
                              <a:latin typeface="Cambria Math" panose="02040503050406030204" pitchFamily="18" charset="0"/>
                            </a:rPr>
                            <m:t>𝑁</m:t>
                          </m:r>
                          <m:sSubSup>
                            <m:sSubSupPr>
                              <m:ctrlPr>
                                <a:rPr lang="en-GB" sz="2800" i="1">
                                  <a:latin typeface="Cambria Math" panose="02040503050406030204" pitchFamily="18" charset="0"/>
                                </a:rPr>
                              </m:ctrlPr>
                            </m:sSubSupPr>
                            <m:e>
                              <m:r>
                                <a:rPr lang="en-GB" sz="2800" i="1">
                                  <a:latin typeface="Cambria Math" panose="02040503050406030204" pitchFamily="18" charset="0"/>
                                  <a:ea typeface="Cambria Math" panose="02040503050406030204" pitchFamily="18" charset="0"/>
                                </a:rPr>
                                <m:t>𝜎</m:t>
                              </m:r>
                            </m:e>
                            <m:sub>
                              <m:r>
                                <a:rPr lang="en-GB" sz="2800" i="1">
                                  <a:latin typeface="Cambria Math" panose="02040503050406030204" pitchFamily="18" charset="0"/>
                                </a:rPr>
                                <m:t>𝑟</m:t>
                              </m:r>
                            </m:sub>
                            <m:sup>
                              <m:r>
                                <a:rPr lang="en-GB" sz="2800" i="1">
                                  <a:latin typeface="Cambria Math" panose="02040503050406030204" pitchFamily="18" charset="0"/>
                                </a:rPr>
                                <m:t>2</m:t>
                              </m:r>
                            </m:sup>
                          </m:sSubSup>
                        </m:num>
                        <m:den>
                          <m:r>
                            <a:rPr lang="en-GB" sz="2800" i="1">
                              <a:latin typeface="Cambria Math" panose="02040503050406030204" pitchFamily="18" charset="0"/>
                            </a:rPr>
                            <m:t>𝑁𝐷</m:t>
                          </m:r>
                          <m:r>
                            <a:rPr lang="en-GB" sz="2800" i="1">
                              <a:latin typeface="Cambria Math" panose="02040503050406030204" pitchFamily="18" charset="0"/>
                            </a:rPr>
                            <m:t>+</m:t>
                          </m:r>
                          <m:sSubSup>
                            <m:sSubSupPr>
                              <m:ctrlPr>
                                <a:rPr lang="en-GB" sz="2800" i="1">
                                  <a:latin typeface="Cambria Math" panose="02040503050406030204" pitchFamily="18" charset="0"/>
                                </a:rPr>
                              </m:ctrlPr>
                            </m:sSubSupPr>
                            <m:e>
                              <m:r>
                                <a:rPr lang="en-GB" sz="2800" i="1">
                                  <a:latin typeface="Cambria Math" panose="02040503050406030204" pitchFamily="18" charset="0"/>
                                  <a:ea typeface="Cambria Math" panose="02040503050406030204" pitchFamily="18" charset="0"/>
                                </a:rPr>
                                <m:t>𝜎</m:t>
                              </m:r>
                            </m:e>
                            <m:sub>
                              <m:r>
                                <a:rPr lang="en-GB" sz="2800" i="1">
                                  <a:latin typeface="Cambria Math" panose="02040503050406030204" pitchFamily="18" charset="0"/>
                                </a:rPr>
                                <m:t>𝑟</m:t>
                              </m:r>
                            </m:sub>
                            <m:sup>
                              <m:r>
                                <a:rPr lang="en-GB" sz="2800" i="1">
                                  <a:latin typeface="Cambria Math" panose="02040503050406030204" pitchFamily="18" charset="0"/>
                                </a:rPr>
                                <m:t>2</m:t>
                              </m:r>
                            </m:sup>
                          </m:sSubSup>
                        </m:den>
                      </m:f>
                    </m:oMath>
                  </m:oMathPara>
                </a14:m>
                <a:endParaRPr lang="en-GB" sz="2800" dirty="0"/>
              </a:p>
            </p:txBody>
          </p:sp>
        </mc:Choice>
        <mc:Fallback xmlns="">
          <p:sp>
            <p:nvSpPr>
              <p:cNvPr id="4" name="Rectangle 3">
                <a:extLst>
                  <a:ext uri="{FF2B5EF4-FFF2-40B4-BE49-F238E27FC236}">
                    <a16:creationId xmlns:a16="http://schemas.microsoft.com/office/drawing/2014/main" id="{220725EC-7F06-4E5D-B15A-04E105B9961A}"/>
                  </a:ext>
                </a:extLst>
              </p:cNvPr>
              <p:cNvSpPr>
                <a:spLocks noRot="1" noChangeAspect="1" noMove="1" noResize="1" noEditPoints="1" noAdjustHandles="1" noChangeArrowheads="1" noChangeShapeType="1" noTextEdit="1"/>
              </p:cNvSpPr>
              <p:nvPr/>
            </p:nvSpPr>
            <p:spPr>
              <a:xfrm>
                <a:off x="9039481" y="723900"/>
                <a:ext cx="2314319" cy="1042850"/>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3658360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FF51AE-C677-4545-A1A9-8B4C12F112D8}"/>
                  </a:ext>
                </a:extLst>
              </p:cNvPr>
              <p:cNvSpPr>
                <a:spLocks noGrp="1"/>
              </p:cNvSpPr>
              <p:nvPr>
                <p:ph idx="1"/>
              </p:nvPr>
            </p:nvSpPr>
            <p:spPr>
              <a:xfrm>
                <a:off x="838200" y="800100"/>
                <a:ext cx="10515600" cy="5376863"/>
              </a:xfrm>
            </p:spPr>
            <p:txBody>
              <a:bodyPr>
                <a:normAutofit/>
              </a:bodyPr>
              <a:lstStyle/>
              <a:p>
                <a:r>
                  <a:rPr lang="zh-TW" altLang="en-US" dirty="0"/>
                  <a:t>用</a:t>
                </a:r>
                <a14:m>
                  <m:oMath xmlns:m="http://schemas.openxmlformats.org/officeDocument/2006/math">
                    <m:r>
                      <m:rPr>
                        <m:sty m:val="p"/>
                      </m:rPr>
                      <a:rPr lang="en-GB" altLang="zh-TW" b="0" i="0" smtClean="0"/>
                      <m:t>M</m:t>
                    </m:r>
                    <m:acc>
                      <m:accPr>
                        <m:chr m:val="̅"/>
                        <m:ctrlPr>
                          <a:rPr lang="zh-TW" altLang="en-US" i="1" smtClean="0"/>
                        </m:ctrlPr>
                      </m:accPr>
                      <m:e>
                        <m:r>
                          <a:rPr lang="en-GB" altLang="zh-TW" b="0" i="1" smtClean="0"/>
                          <m:t>𝑦</m:t>
                        </m:r>
                      </m:e>
                    </m:acc>
                  </m:oMath>
                </a14:m>
                <a:r>
                  <a:rPr lang="zh-TW" altLang="en-US" dirty="0"/>
                  <a:t>估計具有估計誤差</a:t>
                </a:r>
                <a:r>
                  <a:rPr lang="en-US" altLang="zh-TW" dirty="0"/>
                  <a:t>B</a:t>
                </a:r>
                <a:r>
                  <a:rPr lang="zh-TW" altLang="en-US" dirty="0"/>
                  <a:t>的 </a:t>
                </a:r>
                <a14:m>
                  <m:oMath xmlns:m="http://schemas.openxmlformats.org/officeDocument/2006/math">
                    <m:r>
                      <a:rPr lang="en-GB" i="1">
                        <a:ea typeface="Cambria Math" panose="02040503050406030204" pitchFamily="18" charset="0"/>
                      </a:rPr>
                      <m:t>𝜏</m:t>
                    </m:r>
                  </m:oMath>
                </a14:m>
                <a:r>
                  <a:rPr lang="zh-TW" altLang="en-US" dirty="0"/>
                  <a:t>樣本大小</a:t>
                </a:r>
                <a:endParaRPr lang="en-GB" altLang="zh-TW" dirty="0"/>
              </a:p>
              <a:p>
                <a:endParaRPr lang="en-GB" altLang="zh-TW" dirty="0"/>
              </a:p>
              <a:p>
                <a:pPr marL="0" indent="0">
                  <a:buNone/>
                </a:pPr>
                <a14:m>
                  <m:oMath xmlns:m="http://schemas.openxmlformats.org/officeDocument/2006/math">
                    <m:r>
                      <a:rPr lang="en-GB" i="1"/>
                      <m:t>𝑛</m:t>
                    </m:r>
                    <m:r>
                      <a:rPr lang="en-GB" i="1"/>
                      <m:t>=</m:t>
                    </m:r>
                    <m:f>
                      <m:fPr>
                        <m:ctrlPr>
                          <a:rPr lang="en-GB" i="1"/>
                        </m:ctrlPr>
                      </m:fPr>
                      <m:num>
                        <m:r>
                          <a:rPr lang="en-GB" i="1"/>
                          <m:t>𝑁</m:t>
                        </m:r>
                        <m:sSubSup>
                          <m:sSubSupPr>
                            <m:ctrlPr>
                              <a:rPr lang="en-GB" i="1"/>
                            </m:ctrlPr>
                          </m:sSubSupPr>
                          <m:e>
                            <m:r>
                              <a:rPr lang="en-GB" i="1">
                                <a:ea typeface="Cambria Math" panose="02040503050406030204" pitchFamily="18" charset="0"/>
                              </a:rPr>
                              <m:t>𝜎</m:t>
                            </m:r>
                          </m:e>
                          <m:sub>
                            <m:r>
                              <a:rPr lang="en-GB" i="1"/>
                              <m:t>𝑟</m:t>
                            </m:r>
                          </m:sub>
                          <m:sup>
                            <m:r>
                              <a:rPr lang="en-GB" i="1"/>
                              <m:t>2</m:t>
                            </m:r>
                          </m:sup>
                        </m:sSubSup>
                      </m:num>
                      <m:den>
                        <m:r>
                          <a:rPr lang="en-GB" i="1"/>
                          <m:t>𝑁𝐷</m:t>
                        </m:r>
                        <m:r>
                          <a:rPr lang="en-GB" i="1"/>
                          <m:t>+</m:t>
                        </m:r>
                        <m:sSubSup>
                          <m:sSubSupPr>
                            <m:ctrlPr>
                              <a:rPr lang="en-GB" i="1"/>
                            </m:ctrlPr>
                          </m:sSubSupPr>
                          <m:e>
                            <m:r>
                              <a:rPr lang="en-GB" i="1">
                                <a:ea typeface="Cambria Math" panose="02040503050406030204" pitchFamily="18" charset="0"/>
                              </a:rPr>
                              <m:t>𝜎</m:t>
                            </m:r>
                          </m:e>
                          <m:sub>
                            <m:r>
                              <a:rPr lang="en-GB" i="1"/>
                              <m:t>𝑟</m:t>
                            </m:r>
                          </m:sub>
                          <m:sup>
                            <m:r>
                              <a:rPr lang="en-GB" i="1"/>
                              <m:t>2</m:t>
                            </m:r>
                          </m:sup>
                        </m:sSubSup>
                      </m:den>
                    </m:f>
                  </m:oMath>
                </a14:m>
                <a:r>
                  <a:rPr lang="en-GB" altLang="zh-TW" dirty="0"/>
                  <a:t>       </a:t>
                </a:r>
                <a14:m>
                  <m:oMath xmlns:m="http://schemas.openxmlformats.org/officeDocument/2006/math">
                    <m:r>
                      <m:rPr>
                        <m:sty m:val="p"/>
                      </m:rPr>
                      <a:rPr lang="en-US" altLang="zh-TW" i="1" dirty="0"/>
                      <m:t>D</m:t>
                    </m:r>
                    <m:r>
                      <a:rPr lang="en-US" altLang="zh-TW" i="1" dirty="0"/>
                      <m:t>=</m:t>
                    </m:r>
                    <m:f>
                      <m:fPr>
                        <m:ctrlPr>
                          <a:rPr lang="en-US" altLang="zh-TW" i="1" dirty="0"/>
                        </m:ctrlPr>
                      </m:fPr>
                      <m:num>
                        <m:sSup>
                          <m:sSupPr>
                            <m:ctrlPr>
                              <a:rPr lang="en-US" altLang="zh-TW" i="1" dirty="0"/>
                            </m:ctrlPr>
                          </m:sSupPr>
                          <m:e>
                            <m:r>
                              <m:rPr>
                                <m:sty m:val="p"/>
                              </m:rPr>
                              <a:rPr lang="en-US" altLang="zh-TW" i="1" dirty="0"/>
                              <m:t>B</m:t>
                            </m:r>
                          </m:e>
                          <m:sup>
                            <m:r>
                              <a:rPr lang="en-GB" altLang="zh-TW" i="1" dirty="0"/>
                              <m:t>2</m:t>
                            </m:r>
                          </m:sup>
                        </m:sSup>
                      </m:num>
                      <m:den>
                        <m:r>
                          <a:rPr lang="en-GB" altLang="zh-TW" i="1" dirty="0"/>
                          <m:t>4</m:t>
                        </m:r>
                        <m:sSup>
                          <m:sSupPr>
                            <m:ctrlPr>
                              <a:rPr lang="en-GB" altLang="zh-TW" i="1" dirty="0" smtClean="0"/>
                            </m:ctrlPr>
                          </m:sSupPr>
                          <m:e>
                            <m:r>
                              <a:rPr lang="en-GB" altLang="zh-TW" b="0" i="1" dirty="0" smtClean="0"/>
                              <m:t>𝑁</m:t>
                            </m:r>
                          </m:e>
                          <m:sup>
                            <m:r>
                              <a:rPr lang="en-GB" altLang="zh-TW" b="0" i="1" dirty="0" smtClean="0"/>
                              <m:t>2</m:t>
                            </m:r>
                          </m:sup>
                        </m:sSup>
                      </m:den>
                    </m:f>
                  </m:oMath>
                </a14:m>
                <a:endParaRPr lang="en-GB" altLang="zh-TW" dirty="0"/>
              </a:p>
              <a:p>
                <a:endParaRPr lang="en-GB" altLang="zh-TW" dirty="0"/>
              </a:p>
              <a:p>
                <a:pPr marL="0" indent="0">
                  <a:buNone/>
                </a:pPr>
                <a:r>
                  <a:rPr lang="zh-TW" altLang="en-US" dirty="0"/>
                  <a:t>上方結果是由下方公式推得</a:t>
                </a:r>
                <a:endParaRPr lang="en-GB" altLang="zh-TW" dirty="0"/>
              </a:p>
              <a:p>
                <a:pPr marL="0" indent="0">
                  <a:buNone/>
                </a:pPr>
                <a:endParaRPr lang="en-GB" altLang="zh-TW" dirty="0"/>
              </a:p>
              <a:p>
                <a:pPr marL="0" indent="0">
                  <a:buNone/>
                </a:pPr>
                <a14:m>
                  <m:oMathPara xmlns:m="http://schemas.openxmlformats.org/officeDocument/2006/math">
                    <m:oMathParaPr>
                      <m:jc m:val="left"/>
                    </m:oMathParaPr>
                    <m:oMath xmlns:m="http://schemas.openxmlformats.org/officeDocument/2006/math">
                      <m:acc>
                        <m:accPr>
                          <m:chr m:val="̂"/>
                          <m:ctrlPr>
                            <a:rPr lang="zh-TW" altLang="en-US" i="1">
                              <a:latin typeface="Cambria Math" panose="02040503050406030204" pitchFamily="18" charset="0"/>
                            </a:rPr>
                          </m:ctrlPr>
                        </m:accPr>
                        <m:e>
                          <m:r>
                            <m:rPr>
                              <m:sty m:val="p"/>
                            </m:rPr>
                            <a:rPr lang="en-US" altLang="zh-TW" i="1">
                              <a:latin typeface="Cambria Math" panose="02040503050406030204" pitchFamily="18" charset="0"/>
                            </a:rPr>
                            <m:t>V</m:t>
                          </m:r>
                        </m:e>
                      </m:acc>
                      <m:d>
                        <m:dPr>
                          <m:ctrlPr>
                            <a:rPr lang="en-US" altLang="zh-TW" i="1">
                              <a:latin typeface="Cambria Math" panose="02040503050406030204" pitchFamily="18" charset="0"/>
                            </a:rPr>
                          </m:ctrlPr>
                        </m:dPr>
                        <m:e>
                          <m:r>
                            <m:rPr>
                              <m:sty m:val="p"/>
                            </m:rPr>
                            <a:rPr lang="en-US" altLang="zh-TW" i="1">
                              <a:latin typeface="Cambria Math" panose="02040503050406030204" pitchFamily="18" charset="0"/>
                            </a:rPr>
                            <m:t>M</m:t>
                          </m:r>
                          <m:acc>
                            <m:accPr>
                              <m:chr m:val="̅"/>
                              <m:ctrlPr>
                                <a:rPr lang="en-US" altLang="zh-TW" i="1">
                                  <a:latin typeface="Cambria Math" panose="02040503050406030204" pitchFamily="18" charset="0"/>
                                </a:rPr>
                              </m:ctrlPr>
                            </m:accPr>
                            <m:e>
                              <m:r>
                                <a:rPr lang="en-GB" altLang="zh-TW" i="1">
                                  <a:latin typeface="Cambria Math" panose="02040503050406030204" pitchFamily="18" charset="0"/>
                                </a:rPr>
                                <m:t>𝑦</m:t>
                              </m:r>
                            </m:e>
                          </m:acc>
                        </m:e>
                      </m:d>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m:rPr>
                              <m:sty m:val="p"/>
                            </m:rPr>
                            <a:rPr lang="en-US" altLang="zh-TW" i="1">
                              <a:latin typeface="Cambria Math" panose="02040503050406030204" pitchFamily="18" charset="0"/>
                            </a:rPr>
                            <m:t>M</m:t>
                          </m:r>
                        </m:e>
                        <m:sup>
                          <m:r>
                            <a:rPr lang="en-GB" altLang="zh-TW" i="1">
                              <a:latin typeface="Cambria Math" panose="02040503050406030204" pitchFamily="18" charset="0"/>
                            </a:rPr>
                            <m:t>2</m:t>
                          </m:r>
                        </m:sup>
                      </m:sSup>
                      <m:acc>
                        <m:accPr>
                          <m:chr m:val="̂"/>
                          <m:ctrlPr>
                            <a:rPr lang="zh-TW" altLang="en-US" i="1">
                              <a:latin typeface="Cambria Math" panose="02040503050406030204" pitchFamily="18" charset="0"/>
                            </a:rPr>
                          </m:ctrlPr>
                        </m:accPr>
                        <m:e>
                          <m:r>
                            <m:rPr>
                              <m:sty m:val="p"/>
                            </m:rPr>
                            <a:rPr lang="en-US" altLang="zh-TW" i="1">
                              <a:latin typeface="Cambria Math" panose="02040503050406030204" pitchFamily="18" charset="0"/>
                            </a:rPr>
                            <m:t>V</m:t>
                          </m:r>
                        </m:e>
                      </m:acc>
                      <m:d>
                        <m:dPr>
                          <m:ctrlPr>
                            <a:rPr lang="en-US" altLang="zh-TW" i="1">
                              <a:latin typeface="Cambria Math" panose="02040503050406030204" pitchFamily="18" charset="0"/>
                            </a:rPr>
                          </m:ctrlPr>
                        </m:dPr>
                        <m:e>
                          <m:acc>
                            <m:accPr>
                              <m:chr m:val="̅"/>
                              <m:ctrlPr>
                                <a:rPr lang="en-US" altLang="zh-TW" i="1">
                                  <a:latin typeface="Cambria Math" panose="02040503050406030204" pitchFamily="18" charset="0"/>
                                </a:rPr>
                              </m:ctrlPr>
                            </m:accPr>
                            <m:e>
                              <m:r>
                                <a:rPr lang="en-GB" altLang="zh-TW" i="1">
                                  <a:latin typeface="Cambria Math" panose="02040503050406030204" pitchFamily="18" charset="0"/>
                                </a:rPr>
                                <m:t>𝑦</m:t>
                              </m:r>
                            </m:e>
                          </m:acc>
                        </m:e>
                      </m:d>
                      <m:r>
                        <a:rPr lang="en-GB" altLang="zh-TW">
                          <a:latin typeface="Cambria Math" panose="02040503050406030204" pitchFamily="18" charset="0"/>
                        </a:rPr>
                        <m:t>=</m:t>
                      </m:r>
                      <m:sSup>
                        <m:sSupPr>
                          <m:ctrlPr>
                            <a:rPr lang="en-US" altLang="zh-TW" i="1">
                              <a:latin typeface="Cambria Math" panose="02040503050406030204" pitchFamily="18" charset="0"/>
                            </a:rPr>
                          </m:ctrlPr>
                        </m:sSupPr>
                        <m:e>
                          <m:r>
                            <m:rPr>
                              <m:sty m:val="p"/>
                            </m:rPr>
                            <a:rPr lang="en-US" altLang="zh-TW" i="1">
                              <a:latin typeface="Cambria Math" panose="02040503050406030204" pitchFamily="18" charset="0"/>
                            </a:rPr>
                            <m:t>M</m:t>
                          </m:r>
                        </m:e>
                        <m:sup>
                          <m:r>
                            <a:rPr lang="en-GB" altLang="zh-TW" i="1">
                              <a:latin typeface="Cambria Math" panose="02040503050406030204" pitchFamily="18" charset="0"/>
                            </a:rPr>
                            <m:t>2</m:t>
                          </m:r>
                        </m:sup>
                      </m:sSup>
                      <m:d>
                        <m:dPr>
                          <m:ctrlPr>
                            <a:rPr lang="en-GB" altLang="zh-TW" i="1">
                              <a:latin typeface="Cambria Math" panose="02040503050406030204" pitchFamily="18" charset="0"/>
                            </a:rPr>
                          </m:ctrlPr>
                        </m:dPr>
                        <m:e>
                          <m:r>
                            <a:rPr lang="en-GB" altLang="zh-TW">
                              <a:latin typeface="Cambria Math" panose="02040503050406030204" pitchFamily="18" charset="0"/>
                            </a:rPr>
                            <m:t>1−</m:t>
                          </m:r>
                          <m:f>
                            <m:fPr>
                              <m:ctrlPr>
                                <a:rPr lang="en-GB" altLang="zh-TW" i="1">
                                  <a:latin typeface="Cambria Math" panose="02040503050406030204" pitchFamily="18" charset="0"/>
                                </a:rPr>
                              </m:ctrlPr>
                            </m:fPr>
                            <m:num>
                              <m:r>
                                <a:rPr lang="en-GB" altLang="zh-TW" i="1">
                                  <a:latin typeface="Cambria Math" panose="02040503050406030204" pitchFamily="18" charset="0"/>
                                </a:rPr>
                                <m:t>𝑛</m:t>
                              </m:r>
                            </m:num>
                            <m:den>
                              <m:r>
                                <a:rPr lang="en-GB" altLang="zh-TW" i="1">
                                  <a:latin typeface="Cambria Math" panose="02040503050406030204" pitchFamily="18" charset="0"/>
                                </a:rPr>
                                <m:t>𝑁</m:t>
                              </m:r>
                            </m:den>
                          </m:f>
                        </m:e>
                      </m:d>
                      <m:f>
                        <m:fPr>
                          <m:ctrlPr>
                            <a:rPr lang="en-GB" altLang="zh-TW" i="1">
                              <a:latin typeface="Cambria Math" panose="02040503050406030204" pitchFamily="18" charset="0"/>
                            </a:rPr>
                          </m:ctrlPr>
                        </m:fPr>
                        <m:num>
                          <m:sSubSup>
                            <m:sSubSupPr>
                              <m:ctrlPr>
                                <a:rPr lang="en-GB" altLang="zh-TW" i="1">
                                  <a:latin typeface="Cambria Math" panose="02040503050406030204" pitchFamily="18" charset="0"/>
                                </a:rPr>
                              </m:ctrlPr>
                            </m:sSubSupPr>
                            <m:e>
                              <m:r>
                                <a:rPr lang="en-GB" altLang="zh-TW" i="1">
                                  <a:latin typeface="Cambria Math" panose="02040503050406030204" pitchFamily="18" charset="0"/>
                                </a:rPr>
                                <m:t>𝑠</m:t>
                              </m:r>
                            </m:e>
                            <m:sub>
                              <m:r>
                                <a:rPr lang="en-GB" altLang="zh-TW" i="1">
                                  <a:latin typeface="Cambria Math" panose="02040503050406030204" pitchFamily="18" charset="0"/>
                                </a:rPr>
                                <m:t>𝑟</m:t>
                              </m:r>
                            </m:sub>
                            <m:sup>
                              <m:r>
                                <a:rPr lang="en-GB" altLang="zh-TW" i="1">
                                  <a:latin typeface="Cambria Math" panose="02040503050406030204" pitchFamily="18" charset="0"/>
                                </a:rPr>
                                <m:t>2</m:t>
                              </m:r>
                            </m:sup>
                          </m:sSubSup>
                        </m:num>
                        <m:den>
                          <m:r>
                            <a:rPr lang="en-GB" altLang="zh-TW" i="1">
                              <a:latin typeface="Cambria Math" panose="02040503050406030204" pitchFamily="18" charset="0"/>
                            </a:rPr>
                            <m:t>𝑛</m:t>
                          </m:r>
                          <m:sSup>
                            <m:sSupPr>
                              <m:ctrlPr>
                                <a:rPr lang="en-GB" altLang="zh-TW" i="1">
                                  <a:latin typeface="Cambria Math" panose="02040503050406030204" pitchFamily="18" charset="0"/>
                                </a:rPr>
                              </m:ctrlPr>
                            </m:sSupPr>
                            <m:e>
                              <m:acc>
                                <m:accPr>
                                  <m:chr m:val="̅"/>
                                  <m:ctrlPr>
                                    <a:rPr lang="en-GB" altLang="zh-TW" i="1">
                                      <a:latin typeface="Cambria Math" panose="02040503050406030204" pitchFamily="18" charset="0"/>
                                    </a:rPr>
                                  </m:ctrlPr>
                                </m:accPr>
                                <m:e>
                                  <m:r>
                                    <a:rPr lang="en-GB" altLang="zh-TW" i="1">
                                      <a:latin typeface="Cambria Math" panose="02040503050406030204" pitchFamily="18" charset="0"/>
                                    </a:rPr>
                                    <m:t>𝑀</m:t>
                                  </m:r>
                                </m:e>
                              </m:acc>
                            </m:e>
                            <m:sup>
                              <m:r>
                                <a:rPr lang="en-GB" altLang="zh-TW" i="1">
                                  <a:latin typeface="Cambria Math" panose="02040503050406030204" pitchFamily="18" charset="0"/>
                                </a:rPr>
                                <m:t>2</m:t>
                              </m:r>
                            </m:sup>
                          </m:sSup>
                        </m:den>
                      </m:f>
                      <m:r>
                        <a:rPr lang="en-US" altLang="zh-TW" i="1">
                          <a:latin typeface="Cambria Math" panose="02040503050406030204" pitchFamily="18" charset="0"/>
                        </a:rPr>
                        <m:t>=</m:t>
                      </m:r>
                      <m:sSup>
                        <m:sSupPr>
                          <m:ctrlPr>
                            <a:rPr lang="en-GB" altLang="zh-TW" i="1">
                              <a:latin typeface="Cambria Math" panose="02040503050406030204" pitchFamily="18" charset="0"/>
                            </a:rPr>
                          </m:ctrlPr>
                        </m:sSupPr>
                        <m:e>
                          <m:r>
                            <a:rPr lang="en-GB" altLang="zh-TW" i="1">
                              <a:latin typeface="Cambria Math" panose="02040503050406030204" pitchFamily="18" charset="0"/>
                            </a:rPr>
                            <m:t>𝑁</m:t>
                          </m:r>
                        </m:e>
                        <m:sup>
                          <m:r>
                            <a:rPr lang="en-GB" altLang="zh-TW" i="1">
                              <a:latin typeface="Cambria Math" panose="02040503050406030204" pitchFamily="18" charset="0"/>
                            </a:rPr>
                            <m:t>2</m:t>
                          </m:r>
                        </m:sup>
                      </m:sSup>
                      <m:r>
                        <a:rPr lang="en-GB" altLang="zh-TW">
                          <a:latin typeface="Cambria Math" panose="02040503050406030204" pitchFamily="18" charset="0"/>
                        </a:rPr>
                        <m:t>(1−</m:t>
                      </m:r>
                      <m:f>
                        <m:fPr>
                          <m:ctrlPr>
                            <a:rPr lang="en-GB" altLang="zh-TW" i="1">
                              <a:latin typeface="Cambria Math" panose="02040503050406030204" pitchFamily="18" charset="0"/>
                            </a:rPr>
                          </m:ctrlPr>
                        </m:fPr>
                        <m:num>
                          <m:r>
                            <a:rPr lang="en-GB" altLang="zh-TW" i="1">
                              <a:latin typeface="Cambria Math" panose="02040503050406030204" pitchFamily="18" charset="0"/>
                            </a:rPr>
                            <m:t>𝑛</m:t>
                          </m:r>
                        </m:num>
                        <m:den>
                          <m:r>
                            <a:rPr lang="en-GB" altLang="zh-TW" i="1">
                              <a:latin typeface="Cambria Math" panose="02040503050406030204" pitchFamily="18" charset="0"/>
                            </a:rPr>
                            <m:t>𝑁</m:t>
                          </m:r>
                        </m:den>
                      </m:f>
                      <m:r>
                        <a:rPr lang="en-GB" altLang="zh-TW">
                          <a:latin typeface="Cambria Math" panose="02040503050406030204" pitchFamily="18" charset="0"/>
                        </a:rPr>
                        <m:t>)</m:t>
                      </m:r>
                      <m:f>
                        <m:fPr>
                          <m:ctrlPr>
                            <a:rPr lang="en-GB" altLang="zh-TW" i="1">
                              <a:latin typeface="Cambria Math" panose="02040503050406030204" pitchFamily="18" charset="0"/>
                            </a:rPr>
                          </m:ctrlPr>
                        </m:fPr>
                        <m:num>
                          <m:sSubSup>
                            <m:sSubSupPr>
                              <m:ctrlPr>
                                <a:rPr lang="en-GB" altLang="zh-TW" i="1">
                                  <a:latin typeface="Cambria Math" panose="02040503050406030204" pitchFamily="18" charset="0"/>
                                </a:rPr>
                              </m:ctrlPr>
                            </m:sSubSupPr>
                            <m:e>
                              <m:r>
                                <a:rPr lang="en-GB" altLang="zh-TW" i="1">
                                  <a:latin typeface="Cambria Math" panose="02040503050406030204" pitchFamily="18" charset="0"/>
                                </a:rPr>
                                <m:t>𝑠</m:t>
                              </m:r>
                            </m:e>
                            <m:sub>
                              <m:r>
                                <a:rPr lang="en-GB" altLang="zh-TW" i="1">
                                  <a:latin typeface="Cambria Math" panose="02040503050406030204" pitchFamily="18" charset="0"/>
                                </a:rPr>
                                <m:t>𝑟</m:t>
                              </m:r>
                            </m:sub>
                            <m:sup>
                              <m:r>
                                <a:rPr lang="en-GB" altLang="zh-TW" i="1">
                                  <a:latin typeface="Cambria Math" panose="02040503050406030204" pitchFamily="18" charset="0"/>
                                </a:rPr>
                                <m:t>2</m:t>
                              </m:r>
                            </m:sup>
                          </m:sSubSup>
                        </m:num>
                        <m:den>
                          <m:r>
                            <a:rPr lang="en-GB" altLang="zh-TW" i="1">
                              <a:latin typeface="Cambria Math" panose="02040503050406030204" pitchFamily="18" charset="0"/>
                            </a:rPr>
                            <m:t>𝑛</m:t>
                          </m:r>
                        </m:den>
                      </m:f>
                    </m:oMath>
                  </m:oMathPara>
                </a14:m>
                <a:endParaRPr lang="en-GB" altLang="zh-TW" dirty="0"/>
              </a:p>
              <a:p>
                <a:pPr marL="0" indent="0">
                  <a:buNone/>
                </a:pPr>
                <a:endParaRPr lang="en-GB" dirty="0"/>
              </a:p>
              <a:p>
                <a:pPr marL="0" indent="0">
                  <a:buNone/>
                </a:pPr>
                <a:endParaRPr lang="en-GB" dirty="0"/>
              </a:p>
              <a:p>
                <a:pPr marL="0" indent="0">
                  <a:buNone/>
                </a:pPr>
                <a:endParaRPr lang="en-GB" dirty="0"/>
              </a:p>
            </p:txBody>
          </p:sp>
        </mc:Choice>
        <mc:Fallback>
          <p:sp>
            <p:nvSpPr>
              <p:cNvPr id="3" name="Content Placeholder 2">
                <a:extLst>
                  <a:ext uri="{FF2B5EF4-FFF2-40B4-BE49-F238E27FC236}">
                    <a16:creationId xmlns:a16="http://schemas.microsoft.com/office/drawing/2014/main" id="{AEFF51AE-C677-4545-A1A9-8B4C12F112D8}"/>
                  </a:ext>
                </a:extLst>
              </p:cNvPr>
              <p:cNvSpPr>
                <a:spLocks noGrp="1" noRot="1" noChangeAspect="1" noMove="1" noResize="1" noEditPoints="1" noAdjustHandles="1" noChangeArrowheads="1" noChangeShapeType="1" noTextEdit="1"/>
              </p:cNvSpPr>
              <p:nvPr>
                <p:ph idx="1"/>
              </p:nvPr>
            </p:nvSpPr>
            <p:spPr>
              <a:xfrm>
                <a:off x="838200" y="800100"/>
                <a:ext cx="10515600" cy="5376863"/>
              </a:xfrm>
              <a:blipFill>
                <a:blip r:embed="rId2"/>
                <a:stretch>
                  <a:fillRect l="-1217" t="-2041"/>
                </a:stretch>
              </a:blipFill>
            </p:spPr>
            <p:txBody>
              <a:bodyPr/>
              <a:lstStyle/>
              <a:p>
                <a:r>
                  <a:rPr lang="en-GB">
                    <a:noFill/>
                  </a:rPr>
                  <a:t> </a:t>
                </a:r>
              </a:p>
            </p:txBody>
          </p:sp>
        </mc:Fallback>
      </mc:AlternateContent>
    </p:spTree>
    <p:extLst>
      <p:ext uri="{BB962C8B-B14F-4D97-AF65-F5344CB8AC3E}">
        <p14:creationId xmlns:p14="http://schemas.microsoft.com/office/powerpoint/2010/main" val="3745484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p:cNvSpPr>
          <p:nvPr>
            <p:ph type="body" idx="1"/>
          </p:nvPr>
        </p:nvSpPr>
        <p:spPr>
          <a:xfrm>
            <a:off x="1854078" y="304801"/>
            <a:ext cx="8731405" cy="1466850"/>
          </a:xfrm>
          <a:prstGeom prst="rect">
            <a:avLst/>
          </a:prstGeom>
        </p:spPr>
        <p:txBody>
          <a:bodyPr/>
          <a:lstStyle/>
          <a:p>
            <a:pPr marL="0" indent="0" algn="ctr">
              <a:spcBef>
                <a:spcPts val="0"/>
              </a:spcBef>
              <a:buNone/>
              <a:defRPr sz="3200">
                <a:latin typeface="Helvetica Light"/>
                <a:ea typeface="Helvetica Light"/>
                <a:cs typeface="Helvetica Light"/>
                <a:sym typeface="Helvetica Light"/>
              </a:defRPr>
            </a:pPr>
            <a:r>
              <a:rPr dirty="0"/>
              <a:t>在未來的調查中，應抽取多少樣本估計所有居民總收入τ具有$1,000,000美金的誤差?城市裏有2,500個居民(M</a:t>
            </a:r>
            <a:r>
              <a:rPr dirty="0">
                <a:solidFill>
                  <a:srgbClr val="FFFFFF"/>
                </a:solidFill>
              </a:rPr>
              <a:t> </a:t>
            </a:r>
            <a:r>
              <a:rPr dirty="0"/>
              <a:t>=</a:t>
            </a:r>
            <a:r>
              <a:rPr dirty="0">
                <a:solidFill>
                  <a:srgbClr val="FFFFFF"/>
                </a:solidFill>
              </a:rPr>
              <a:t> </a:t>
            </a:r>
            <a:r>
              <a:rPr dirty="0"/>
              <a:t>2,500) </a:t>
            </a:r>
          </a:p>
        </p:txBody>
      </p:sp>
      <p:pic>
        <p:nvPicPr>
          <p:cNvPr id="190" name="S__32882987.jpg"/>
          <p:cNvPicPr>
            <a:picLocks noChangeAspect="1"/>
          </p:cNvPicPr>
          <p:nvPr/>
        </p:nvPicPr>
        <p:blipFill>
          <a:blip r:embed="rId2">
            <a:extLst/>
          </a:blip>
          <a:stretch>
            <a:fillRect/>
          </a:stretch>
        </p:blipFill>
        <p:spPr>
          <a:xfrm>
            <a:off x="2641702" y="1952950"/>
            <a:ext cx="7156158" cy="4075973"/>
          </a:xfrm>
          <a:prstGeom prst="rect">
            <a:avLst/>
          </a:prstGeom>
          <a:ln w="12700">
            <a:miter lim="400000"/>
          </a:ln>
        </p:spPr>
      </p:pic>
    </p:spTree>
    <p:extLst>
      <p:ext uri="{BB962C8B-B14F-4D97-AF65-F5344CB8AC3E}">
        <p14:creationId xmlns:p14="http://schemas.microsoft.com/office/powerpoint/2010/main" val="3448113156"/>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87F4DC1-A529-4A5E-BC0D-44D0050BE92F}"/>
                  </a:ext>
                </a:extLst>
              </p:cNvPr>
              <p:cNvSpPr>
                <a:spLocks noGrp="1"/>
              </p:cNvSpPr>
              <p:nvPr>
                <p:ph idx="1"/>
              </p:nvPr>
            </p:nvSpPr>
            <p:spPr>
              <a:xfrm>
                <a:off x="838200" y="762000"/>
                <a:ext cx="10515600" cy="5772149"/>
              </a:xfrm>
            </p:spPr>
            <p:txBody>
              <a:bodyPr/>
              <a:lstStyle/>
              <a:p>
                <a:r>
                  <a:rPr lang="zh-TW" altLang="en-US" dirty="0"/>
                  <a:t>如同前面的範例先用</a:t>
                </a:r>
                <a14:m>
                  <m:oMath xmlns:m="http://schemas.openxmlformats.org/officeDocument/2006/math">
                    <m:sSubSup>
                      <m:sSubSupPr>
                        <m:ctrlPr>
                          <a:rPr lang="en-GB" i="1">
                            <a:latin typeface="Cambria Math" panose="02040503050406030204" pitchFamily="18" charset="0"/>
                          </a:rPr>
                        </m:ctrlPr>
                      </m:sSubSupPr>
                      <m:e>
                        <m:r>
                          <a:rPr lang="en-GB" b="0" i="1" smtClean="0">
                            <a:latin typeface="Cambria Math" panose="02040503050406030204" pitchFamily="18" charset="0"/>
                          </a:rPr>
                          <m:t>𝑠</m:t>
                        </m:r>
                      </m:e>
                      <m:sub>
                        <m:r>
                          <a:rPr lang="en-GB" i="1">
                            <a:latin typeface="Cambria Math" panose="02040503050406030204" pitchFamily="18" charset="0"/>
                          </a:rPr>
                          <m:t>𝑟</m:t>
                        </m:r>
                      </m:sub>
                      <m:sup>
                        <m:r>
                          <a:rPr lang="en-GB" i="1">
                            <a:latin typeface="Cambria Math" panose="02040503050406030204" pitchFamily="18" charset="0"/>
                          </a:rPr>
                          <m:t>2</m:t>
                        </m:r>
                      </m:sup>
                    </m:sSubSup>
                  </m:oMath>
                </a14:m>
                <a:r>
                  <a:rPr lang="zh-TW" altLang="en-US" dirty="0"/>
                  <a:t>估計出</a:t>
                </a:r>
                <a14:m>
                  <m:oMath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rPr>
                          <m:t>𝑟</m:t>
                        </m:r>
                      </m:sub>
                      <m:sup>
                        <m:r>
                          <a:rPr lang="en-GB" i="1">
                            <a:latin typeface="Cambria Math" panose="02040503050406030204" pitchFamily="18" charset="0"/>
                          </a:rPr>
                          <m:t>2</m:t>
                        </m:r>
                      </m:sup>
                    </m:sSubSup>
                  </m:oMath>
                </a14:m>
                <a:endParaRPr lang="en-GB" dirty="0"/>
              </a:p>
              <a:p>
                <a:endParaRPr lang="en-GB" dirty="0"/>
              </a:p>
              <a:p>
                <a:endParaRPr lang="en-GB" dirty="0"/>
              </a:p>
              <a:p>
                <a:endParaRPr lang="en-GB" dirty="0"/>
              </a:p>
              <a:p>
                <a:r>
                  <a:rPr lang="zh-TW" altLang="en-US" dirty="0"/>
                  <a:t>再估計</a:t>
                </a:r>
                <a14:m>
                  <m:oMath xmlns:m="http://schemas.openxmlformats.org/officeDocument/2006/math">
                    <m:r>
                      <a:rPr lang="zh-TW" altLang="en-US" i="1" dirty="0">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𝜏</m:t>
                    </m:r>
                  </m:oMath>
                </a14:m>
                <a:r>
                  <a:rPr lang="zh-TW" altLang="en-US" dirty="0"/>
                  <a:t>，此時先計算</a:t>
                </a:r>
                <a:r>
                  <a:rPr lang="en-US" altLang="zh-TW" dirty="0"/>
                  <a:t>D</a:t>
                </a:r>
              </a:p>
              <a:p>
                <a:pPr marL="0" indent="0">
                  <a:buNone/>
                </a:pPr>
                <a14:m>
                  <m:oMathPara xmlns:m="http://schemas.openxmlformats.org/officeDocument/2006/math">
                    <m:oMathParaPr>
                      <m:jc m:val="left"/>
                    </m:oMathParaPr>
                    <m:oMath xmlns:m="http://schemas.openxmlformats.org/officeDocument/2006/math">
                      <m:r>
                        <m:rPr>
                          <m:sty m:val="p"/>
                        </m:rPr>
                        <a:rPr lang="en-US" altLang="zh-TW" i="1" dirty="0">
                          <a:latin typeface="Cambria Math" panose="02040503050406030204" pitchFamily="18" charset="0"/>
                        </a:rPr>
                        <m:t>D</m:t>
                      </m:r>
                      <m:r>
                        <a:rPr lang="en-US" altLang="zh-TW" i="1" dirty="0">
                          <a:latin typeface="Cambria Math" panose="02040503050406030204" pitchFamily="18" charset="0"/>
                        </a:rPr>
                        <m:t>=</m:t>
                      </m:r>
                      <m:f>
                        <m:fPr>
                          <m:ctrlPr>
                            <a:rPr lang="en-US" altLang="zh-TW" i="1" dirty="0">
                              <a:latin typeface="Cambria Math" panose="02040503050406030204" pitchFamily="18" charset="0"/>
                            </a:rPr>
                          </m:ctrlPr>
                        </m:fPr>
                        <m:num>
                          <m:sSup>
                            <m:sSupPr>
                              <m:ctrlPr>
                                <a:rPr lang="en-US" altLang="zh-TW" i="1" dirty="0">
                                  <a:latin typeface="Cambria Math" panose="02040503050406030204" pitchFamily="18" charset="0"/>
                                </a:rPr>
                              </m:ctrlPr>
                            </m:sSupPr>
                            <m:e>
                              <m:r>
                                <m:rPr>
                                  <m:sty m:val="p"/>
                                </m:rPr>
                                <a:rPr lang="en-US" altLang="zh-TW" i="1" dirty="0">
                                  <a:latin typeface="Cambria Math" panose="02040503050406030204" pitchFamily="18" charset="0"/>
                                </a:rPr>
                                <m:t>B</m:t>
                              </m:r>
                            </m:e>
                            <m:sup>
                              <m:r>
                                <a:rPr lang="en-GB" altLang="zh-TW" i="1" dirty="0">
                                  <a:latin typeface="Cambria Math" panose="02040503050406030204" pitchFamily="18" charset="0"/>
                                </a:rPr>
                                <m:t>2</m:t>
                              </m:r>
                            </m:sup>
                          </m:sSup>
                        </m:num>
                        <m:den>
                          <m:r>
                            <a:rPr lang="en-GB" altLang="zh-TW" i="1" dirty="0">
                              <a:latin typeface="Cambria Math" panose="02040503050406030204" pitchFamily="18" charset="0"/>
                            </a:rPr>
                            <m:t>4</m:t>
                          </m:r>
                          <m:sSup>
                            <m:sSupPr>
                              <m:ctrlPr>
                                <a:rPr lang="en-GB" altLang="zh-TW" i="1" dirty="0">
                                  <a:latin typeface="Cambria Math" panose="02040503050406030204" pitchFamily="18" charset="0"/>
                                </a:rPr>
                              </m:ctrlPr>
                            </m:sSupPr>
                            <m:e>
                              <m:r>
                                <a:rPr lang="en-GB" altLang="zh-TW" i="1" dirty="0">
                                  <a:latin typeface="Cambria Math" panose="02040503050406030204" pitchFamily="18" charset="0"/>
                                </a:rPr>
                                <m:t>𝑁</m:t>
                              </m:r>
                            </m:e>
                            <m:sup>
                              <m:r>
                                <a:rPr lang="en-GB" altLang="zh-TW" i="1" dirty="0">
                                  <a:latin typeface="Cambria Math" panose="02040503050406030204" pitchFamily="18" charset="0"/>
                                </a:rPr>
                                <m:t>2</m:t>
                              </m:r>
                            </m:sup>
                          </m:sSup>
                        </m:den>
                      </m:f>
                      <m:r>
                        <a:rPr lang="en-GB" altLang="zh-TW" b="0" i="1" dirty="0" smtClean="0">
                          <a:latin typeface="Cambria Math" panose="02040503050406030204" pitchFamily="18" charset="0"/>
                        </a:rPr>
                        <m:t>=</m:t>
                      </m:r>
                      <m:f>
                        <m:fPr>
                          <m:ctrlPr>
                            <a:rPr lang="en-US" altLang="zh-TW" i="1" dirty="0">
                              <a:latin typeface="Cambria Math" panose="02040503050406030204" pitchFamily="18" charset="0"/>
                            </a:rPr>
                          </m:ctrlPr>
                        </m:fPr>
                        <m:num>
                          <m:sSup>
                            <m:sSupPr>
                              <m:ctrlPr>
                                <a:rPr lang="en-US" altLang="zh-TW" i="1" dirty="0">
                                  <a:latin typeface="Cambria Math" panose="02040503050406030204" pitchFamily="18" charset="0"/>
                                </a:rPr>
                              </m:ctrlPr>
                            </m:sSupPr>
                            <m:e>
                              <m:r>
                                <a:rPr lang="en-GB" altLang="zh-TW" b="0" i="1" dirty="0" smtClean="0">
                                  <a:latin typeface="Cambria Math" panose="02040503050406030204" pitchFamily="18" charset="0"/>
                                </a:rPr>
                                <m:t>(1000000)</m:t>
                              </m:r>
                            </m:e>
                            <m:sup>
                              <m:r>
                                <a:rPr lang="en-GB" altLang="zh-TW" i="1" dirty="0">
                                  <a:latin typeface="Cambria Math" panose="02040503050406030204" pitchFamily="18" charset="0"/>
                                </a:rPr>
                                <m:t>2</m:t>
                              </m:r>
                            </m:sup>
                          </m:sSup>
                        </m:num>
                        <m:den>
                          <m:r>
                            <a:rPr lang="en-GB" altLang="zh-TW" i="1" dirty="0">
                              <a:latin typeface="Cambria Math" panose="02040503050406030204" pitchFamily="18" charset="0"/>
                            </a:rPr>
                            <m:t>4</m:t>
                          </m:r>
                          <m:sSup>
                            <m:sSupPr>
                              <m:ctrlPr>
                                <a:rPr lang="en-GB" altLang="zh-TW" i="1" dirty="0">
                                  <a:latin typeface="Cambria Math" panose="02040503050406030204" pitchFamily="18" charset="0"/>
                                </a:rPr>
                              </m:ctrlPr>
                            </m:sSupPr>
                            <m:e>
                              <m:r>
                                <a:rPr lang="en-GB" altLang="zh-TW" b="0" i="1" dirty="0" smtClean="0">
                                  <a:latin typeface="Cambria Math" panose="02040503050406030204" pitchFamily="18" charset="0"/>
                                </a:rPr>
                                <m:t>(415)</m:t>
                              </m:r>
                            </m:e>
                            <m:sup>
                              <m:r>
                                <a:rPr lang="en-GB" altLang="zh-TW" i="1" dirty="0">
                                  <a:latin typeface="Cambria Math" panose="02040503050406030204" pitchFamily="18" charset="0"/>
                                </a:rPr>
                                <m:t>2</m:t>
                              </m:r>
                            </m:sup>
                          </m:sSup>
                        </m:den>
                      </m:f>
                    </m:oMath>
                  </m:oMathPara>
                </a14:m>
                <a:endParaRPr lang="en-US" altLang="zh-TW" dirty="0"/>
              </a:p>
              <a:p>
                <a:pPr marL="0" indent="0">
                  <a:buNone/>
                </a:pPr>
                <a14:m>
                  <m:oMathPara xmlns:m="http://schemas.openxmlformats.org/officeDocument/2006/math">
                    <m:oMathParaPr>
                      <m:jc m:val="left"/>
                    </m:oMathParaPr>
                    <m:oMath xmlns:m="http://schemas.openxmlformats.org/officeDocument/2006/math">
                      <m:r>
                        <a:rPr lang="en-GB" altLang="zh-TW" b="0" i="1" smtClean="0">
                          <a:latin typeface="Cambria Math" panose="02040503050406030204" pitchFamily="18" charset="0"/>
                        </a:rPr>
                        <m:t>𝑛</m:t>
                      </m:r>
                      <m:r>
                        <a:rPr lang="en-GB" altLang="zh-TW"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𝑁</m:t>
                          </m:r>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rPr>
                                <m:t>𝑟</m:t>
                              </m:r>
                            </m:sub>
                            <m:sup>
                              <m:r>
                                <a:rPr lang="en-GB" i="1">
                                  <a:latin typeface="Cambria Math" panose="02040503050406030204" pitchFamily="18" charset="0"/>
                                </a:rPr>
                                <m:t>2</m:t>
                              </m:r>
                            </m:sup>
                          </m:sSubSup>
                        </m:num>
                        <m:den>
                          <m:r>
                            <a:rPr lang="en-GB" i="1">
                              <a:latin typeface="Cambria Math" panose="02040503050406030204" pitchFamily="18" charset="0"/>
                            </a:rPr>
                            <m:t>𝑁𝐷</m:t>
                          </m:r>
                          <m:r>
                            <a:rPr lang="en-GB" i="1">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rPr>
                                <m:t>𝑟</m:t>
                              </m:r>
                            </m:sub>
                            <m:sup>
                              <m:r>
                                <a:rPr lang="en-GB" i="1">
                                  <a:latin typeface="Cambria Math" panose="02040503050406030204" pitchFamily="18" charset="0"/>
                                </a:rPr>
                                <m:t>2</m:t>
                              </m:r>
                            </m:sup>
                          </m:sSubSup>
                        </m:den>
                      </m:f>
                      <m:r>
                        <a:rPr lang="en-GB" b="0" i="1" smtClean="0">
                          <a:latin typeface="Cambria Math" panose="02040503050406030204" pitchFamily="18" charset="0"/>
                        </a:rPr>
                        <m:t>=</m:t>
                      </m:r>
                      <m:f>
                        <m:fPr>
                          <m:ctrlPr>
                            <a:rPr lang="en-GB" i="1">
                              <a:latin typeface="Cambria Math" panose="02040503050406030204" pitchFamily="18" charset="0"/>
                            </a:rPr>
                          </m:ctrlPr>
                        </m:fPr>
                        <m:num>
                          <m:r>
                            <a:rPr lang="en-GB" b="0" i="1" smtClean="0">
                              <a:latin typeface="Cambria Math" panose="02040503050406030204" pitchFamily="18" charset="0"/>
                            </a:rPr>
                            <m:t>415</m:t>
                          </m:r>
                          <m:sSubSup>
                            <m:sSubSupPr>
                              <m:ctrlPr>
                                <a:rPr lang="en-GB" i="1">
                                  <a:latin typeface="Cambria Math" panose="02040503050406030204" pitchFamily="18" charset="0"/>
                                </a:rPr>
                              </m:ctrlPr>
                            </m:sSubSupPr>
                            <m:e>
                              <m:r>
                                <a:rPr lang="en-GB" b="0" i="1" smtClean="0">
                                  <a:latin typeface="Cambria Math" panose="02040503050406030204" pitchFamily="18" charset="0"/>
                                </a:rPr>
                                <m:t>(25189)</m:t>
                              </m:r>
                            </m:e>
                            <m:sub/>
                            <m:sup>
                              <m:r>
                                <a:rPr lang="en-GB" i="1">
                                  <a:latin typeface="Cambria Math" panose="02040503050406030204" pitchFamily="18" charset="0"/>
                                </a:rPr>
                                <m:t>2</m:t>
                              </m:r>
                            </m:sup>
                          </m:sSubSup>
                        </m:num>
                        <m:den>
                          <m:r>
                            <a:rPr lang="en-GB" b="0" i="1" smtClean="0">
                              <a:latin typeface="Cambria Math" panose="02040503050406030204" pitchFamily="18" charset="0"/>
                            </a:rPr>
                            <m:t>602409000</m:t>
                          </m:r>
                          <m:r>
                            <a:rPr lang="en-GB" i="1">
                              <a:latin typeface="Cambria Math" panose="02040503050406030204" pitchFamily="18" charset="0"/>
                            </a:rPr>
                            <m:t>+</m:t>
                          </m:r>
                          <m:sSubSup>
                            <m:sSubSupPr>
                              <m:ctrlPr>
                                <a:rPr lang="en-GB" i="1">
                                  <a:latin typeface="Cambria Math" panose="02040503050406030204" pitchFamily="18" charset="0"/>
                                </a:rPr>
                              </m:ctrlPr>
                            </m:sSubSupPr>
                            <m:e>
                              <m:r>
                                <a:rPr lang="en-GB" b="0" i="1" smtClean="0">
                                  <a:latin typeface="Cambria Math" panose="02040503050406030204" pitchFamily="18" charset="0"/>
                                </a:rPr>
                                <m:t>(25189)</m:t>
                              </m:r>
                            </m:e>
                            <m:sub/>
                            <m:sup>
                              <m:r>
                                <a:rPr lang="en-GB" i="1">
                                  <a:latin typeface="Cambria Math" panose="02040503050406030204" pitchFamily="18" charset="0"/>
                                </a:rPr>
                                <m:t>2</m:t>
                              </m:r>
                            </m:sup>
                          </m:sSubSup>
                        </m:den>
                      </m:f>
                      <m:r>
                        <a:rPr lang="en-GB" b="0" i="1" smtClean="0">
                          <a:latin typeface="Cambria Math" panose="02040503050406030204" pitchFamily="18" charset="0"/>
                        </a:rPr>
                        <m:t>=212.88</m:t>
                      </m:r>
                    </m:oMath>
                  </m:oMathPara>
                </a14:m>
                <a:endParaRPr lang="en-US" altLang="zh-TW" dirty="0"/>
              </a:p>
              <a:p>
                <a:pPr/>
                <a:r>
                  <a:rPr lang="zh-TW" altLang="en-US" dirty="0"/>
                  <a:t>因此我們可以知道要</a:t>
                </a:r>
                <a:r>
                  <a:rPr lang="en-GB" altLang="zh-TW" dirty="0"/>
                  <a:t>213</a:t>
                </a:r>
                <a:r>
                  <a:rPr lang="zh-TW" altLang="en-US" dirty="0"/>
                  <a:t>個集群樣本，用以估計具有估計誤差</a:t>
                </a:r>
                <a:r>
                  <a:rPr lang="en-US" altLang="zh-TW" dirty="0"/>
                  <a:t>$1000000</a:t>
                </a:r>
                <a:r>
                  <a:rPr lang="zh-TW" altLang="en-US" dirty="0"/>
                  <a:t>的總收入</a:t>
                </a:r>
                <a:endParaRPr lang="en-US" altLang="zh-TW" dirty="0"/>
              </a:p>
              <a:p>
                <a:pPr marL="0" indent="0">
                  <a:buNone/>
                </a:pPr>
                <a:endParaRPr lang="en-GB" dirty="0"/>
              </a:p>
            </p:txBody>
          </p:sp>
        </mc:Choice>
        <mc:Fallback>
          <p:sp>
            <p:nvSpPr>
              <p:cNvPr id="3" name="Content Placeholder 2">
                <a:extLst>
                  <a:ext uri="{FF2B5EF4-FFF2-40B4-BE49-F238E27FC236}">
                    <a16:creationId xmlns:a16="http://schemas.microsoft.com/office/drawing/2014/main" id="{787F4DC1-A529-4A5E-BC0D-44D0050BE92F}"/>
                  </a:ext>
                </a:extLst>
              </p:cNvPr>
              <p:cNvSpPr>
                <a:spLocks noGrp="1" noRot="1" noChangeAspect="1" noMove="1" noResize="1" noEditPoints="1" noAdjustHandles="1" noChangeArrowheads="1" noChangeShapeType="1" noTextEdit="1"/>
              </p:cNvSpPr>
              <p:nvPr>
                <p:ph idx="1"/>
              </p:nvPr>
            </p:nvSpPr>
            <p:spPr>
              <a:xfrm>
                <a:off x="838200" y="762000"/>
                <a:ext cx="10515600" cy="5772149"/>
              </a:xfrm>
              <a:blipFill>
                <a:blip r:embed="rId2"/>
                <a:stretch>
                  <a:fillRect l="-1043" t="-1901"/>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1B113F5C-4BA6-45B6-BF10-8B797F3E6352}"/>
              </a:ext>
            </a:extLst>
          </p:cNvPr>
          <p:cNvPicPr>
            <a:picLocks noChangeAspect="1"/>
          </p:cNvPicPr>
          <p:nvPr/>
        </p:nvPicPr>
        <p:blipFill>
          <a:blip r:embed="rId3">
            <a:biLevel thresh="50000"/>
          </a:blip>
          <a:stretch>
            <a:fillRect/>
          </a:stretch>
        </p:blipFill>
        <p:spPr>
          <a:xfrm>
            <a:off x="838200" y="1261829"/>
            <a:ext cx="5459361" cy="1309921"/>
          </a:xfrm>
          <a:prstGeom prst="rect">
            <a:avLst/>
          </a:prstGeom>
        </p:spPr>
      </p:pic>
    </p:spTree>
    <p:extLst>
      <p:ext uri="{BB962C8B-B14F-4D97-AF65-F5344CB8AC3E}">
        <p14:creationId xmlns:p14="http://schemas.microsoft.com/office/powerpoint/2010/main" val="21041639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58F793B-5069-4FDA-8E24-733D3D33C9C7}"/>
                  </a:ext>
                </a:extLst>
              </p:cNvPr>
              <p:cNvSpPr>
                <a:spLocks noGrp="1"/>
              </p:cNvSpPr>
              <p:nvPr>
                <p:ph idx="1"/>
              </p:nvPr>
            </p:nvSpPr>
            <p:spPr>
              <a:xfrm>
                <a:off x="838200" y="723900"/>
                <a:ext cx="10515600" cy="5453063"/>
              </a:xfrm>
            </p:spPr>
            <p:txBody>
              <a:bodyPr>
                <a:normAutofit/>
              </a:bodyPr>
              <a:lstStyle/>
              <a:p>
                <a:r>
                  <a:rPr lang="zh-TW" altLang="en-US" dirty="0"/>
                  <a:t>用</a:t>
                </a:r>
                <a14:m>
                  <m:oMath xmlns:m="http://schemas.openxmlformats.org/officeDocument/2006/math">
                    <m:r>
                      <m:rPr>
                        <m:sty m:val="p"/>
                      </m:rPr>
                      <a:rPr lang="en-US" altLang="zh-TW" i="1" dirty="0">
                        <a:latin typeface="Cambria Math" panose="02040503050406030204" pitchFamily="18" charset="0"/>
                      </a:rPr>
                      <m:t>N</m:t>
                    </m:r>
                    <m:acc>
                      <m:accPr>
                        <m:chr m:val="̅"/>
                        <m:ctrlPr>
                          <a:rPr lang="en-US" altLang="zh-TW" i="1" dirty="0">
                            <a:latin typeface="Cambria Math" panose="02040503050406030204" pitchFamily="18" charset="0"/>
                          </a:rPr>
                        </m:ctrlPr>
                      </m:accPr>
                      <m:e>
                        <m:sSub>
                          <m:sSubPr>
                            <m:ctrlPr>
                              <a:rPr lang="en-US" altLang="zh-TW" i="1" dirty="0">
                                <a:latin typeface="Cambria Math" panose="02040503050406030204" pitchFamily="18" charset="0"/>
                              </a:rPr>
                            </m:ctrlPr>
                          </m:sSubPr>
                          <m:e>
                            <m:r>
                              <a:rPr lang="en-GB" altLang="zh-TW" i="1" dirty="0">
                                <a:latin typeface="Cambria Math" panose="02040503050406030204" pitchFamily="18" charset="0"/>
                              </a:rPr>
                              <m:t>𝑦</m:t>
                            </m:r>
                          </m:e>
                          <m:sub>
                            <m:r>
                              <a:rPr lang="en-GB" altLang="zh-TW" i="1" dirty="0">
                                <a:latin typeface="Cambria Math" panose="02040503050406030204" pitchFamily="18" charset="0"/>
                              </a:rPr>
                              <m:t>𝑡</m:t>
                            </m:r>
                          </m:sub>
                        </m:sSub>
                      </m:e>
                    </m:acc>
                  </m:oMath>
                </a14:m>
                <a:r>
                  <a:rPr lang="zh-TW" altLang="en-US" dirty="0"/>
                  <a:t>估計具有估計誤差</a:t>
                </a:r>
                <a:r>
                  <a:rPr lang="en-US" altLang="zh-TW" dirty="0"/>
                  <a:t>B</a:t>
                </a:r>
                <a:r>
                  <a:rPr lang="zh-TW" altLang="en-US" dirty="0"/>
                  <a:t>的 </a:t>
                </a:r>
                <a14:m>
                  <m:oMath xmlns:m="http://schemas.openxmlformats.org/officeDocument/2006/math">
                    <m:r>
                      <a:rPr lang="en-GB" i="1">
                        <a:latin typeface="Cambria Math" panose="02040503050406030204" pitchFamily="18" charset="0"/>
                        <a:ea typeface="Cambria Math" panose="02040503050406030204" pitchFamily="18" charset="0"/>
                      </a:rPr>
                      <m:t>𝜏</m:t>
                    </m:r>
                  </m:oMath>
                </a14:m>
                <a:r>
                  <a:rPr lang="zh-TW" altLang="en-US" dirty="0"/>
                  <a:t>樣本大小</a:t>
                </a:r>
                <a:endParaRPr lang="en-GB" altLang="zh-TW" dirty="0"/>
              </a:p>
              <a:p>
                <a:r>
                  <a:rPr lang="zh-TW" altLang="en-US" dirty="0"/>
                  <a:t>當</a:t>
                </a:r>
                <a:r>
                  <a:rPr lang="en-US" altLang="zh-TW" dirty="0"/>
                  <a:t>M</a:t>
                </a:r>
                <a:r>
                  <a:rPr lang="zh-TW" altLang="en-US" dirty="0"/>
                  <a:t>未知時我們需要使用</a:t>
                </a:r>
                <a14:m>
                  <m:oMath xmlns:m="http://schemas.openxmlformats.org/officeDocument/2006/math">
                    <m:r>
                      <m:rPr>
                        <m:sty m:val="p"/>
                      </m:rPr>
                      <a:rPr lang="en-US" altLang="zh-TW" i="1" dirty="0">
                        <a:latin typeface="Cambria Math" panose="02040503050406030204" pitchFamily="18" charset="0"/>
                      </a:rPr>
                      <m:t>N</m:t>
                    </m:r>
                    <m:acc>
                      <m:accPr>
                        <m:chr m:val="̅"/>
                        <m:ctrlPr>
                          <a:rPr lang="en-US" altLang="zh-TW" i="1" dirty="0" smtClean="0">
                            <a:latin typeface="Cambria Math" panose="02040503050406030204" pitchFamily="18" charset="0"/>
                          </a:rPr>
                        </m:ctrlPr>
                      </m:accPr>
                      <m:e>
                        <m:sSub>
                          <m:sSubPr>
                            <m:ctrlPr>
                              <a:rPr lang="en-US" altLang="zh-TW" i="1" dirty="0" smtClean="0">
                                <a:latin typeface="Cambria Math" panose="02040503050406030204" pitchFamily="18" charset="0"/>
                              </a:rPr>
                            </m:ctrlPr>
                          </m:sSubPr>
                          <m:e>
                            <m:r>
                              <a:rPr lang="en-GB" altLang="zh-TW" b="0" i="1" dirty="0" smtClean="0">
                                <a:latin typeface="Cambria Math" panose="02040503050406030204" pitchFamily="18" charset="0"/>
                              </a:rPr>
                              <m:t>𝑦</m:t>
                            </m:r>
                          </m:e>
                          <m:sub>
                            <m:r>
                              <a:rPr lang="en-GB" altLang="zh-TW" b="0" i="1" dirty="0" smtClean="0">
                                <a:latin typeface="Cambria Math" panose="02040503050406030204" pitchFamily="18" charset="0"/>
                              </a:rPr>
                              <m:t>𝑡</m:t>
                            </m:r>
                          </m:sub>
                        </m:sSub>
                      </m:e>
                    </m:acc>
                  </m:oMath>
                </a14:m>
                <a:r>
                  <a:rPr lang="zh-TW" altLang="en-US" dirty="0"/>
                  <a:t>去估計</a:t>
                </a:r>
                <a14:m>
                  <m:oMath xmlns:m="http://schemas.openxmlformats.org/officeDocument/2006/math">
                    <m:r>
                      <a:rPr lang="en-GB" i="1">
                        <a:latin typeface="Cambria Math" panose="02040503050406030204" pitchFamily="18" charset="0"/>
                        <a:ea typeface="Cambria Math" panose="02040503050406030204" pitchFamily="18" charset="0"/>
                      </a:rPr>
                      <m:t>𝜏</m:t>
                    </m:r>
                  </m:oMath>
                </a14:m>
                <a:endParaRPr lang="en-GB" altLang="zh-TW" dirty="0"/>
              </a:p>
              <a:p>
                <a14:m>
                  <m:oMath xmlns:m="http://schemas.openxmlformats.org/officeDocument/2006/math">
                    <m:r>
                      <m:rPr>
                        <m:sty m:val="p"/>
                      </m:rPr>
                      <a:rPr lang="en-US" altLang="zh-TW" i="1" dirty="0">
                        <a:latin typeface="Cambria Math" panose="02040503050406030204" pitchFamily="18" charset="0"/>
                      </a:rPr>
                      <m:t>N</m:t>
                    </m:r>
                    <m:acc>
                      <m:accPr>
                        <m:chr m:val="̅"/>
                        <m:ctrlPr>
                          <a:rPr lang="en-US" altLang="zh-TW" i="1" dirty="0">
                            <a:latin typeface="Cambria Math" panose="02040503050406030204" pitchFamily="18" charset="0"/>
                          </a:rPr>
                        </m:ctrlPr>
                      </m:accPr>
                      <m:e>
                        <m:sSub>
                          <m:sSubPr>
                            <m:ctrlPr>
                              <a:rPr lang="en-US" altLang="zh-TW" i="1" dirty="0">
                                <a:latin typeface="Cambria Math" panose="02040503050406030204" pitchFamily="18" charset="0"/>
                              </a:rPr>
                            </m:ctrlPr>
                          </m:sSubPr>
                          <m:e>
                            <m:r>
                              <a:rPr lang="en-GB" altLang="zh-TW" i="1" dirty="0">
                                <a:latin typeface="Cambria Math" panose="02040503050406030204" pitchFamily="18" charset="0"/>
                              </a:rPr>
                              <m:t>𝑦</m:t>
                            </m:r>
                          </m:e>
                          <m:sub>
                            <m:r>
                              <a:rPr lang="en-GB" altLang="zh-TW" i="1" dirty="0">
                                <a:latin typeface="Cambria Math" panose="02040503050406030204" pitchFamily="18" charset="0"/>
                              </a:rPr>
                              <m:t>𝑡</m:t>
                            </m:r>
                          </m:sub>
                        </m:sSub>
                      </m:e>
                    </m:acc>
                  </m:oMath>
                </a14:m>
                <a:r>
                  <a:rPr lang="zh-TW" altLang="en-US" dirty="0"/>
                  <a:t>的估計變異數為</a:t>
                </a:r>
                <a:endParaRPr lang="en-GB" altLang="zh-TW" dirty="0"/>
              </a:p>
              <a:p>
                <a:pPr marL="0" indent="0">
                  <a:buNone/>
                </a:pPr>
                <a14:m>
                  <m:oMathPara xmlns:m="http://schemas.openxmlformats.org/officeDocument/2006/math">
                    <m:oMathParaPr>
                      <m:jc m:val="centerGroup"/>
                    </m:oMathParaPr>
                    <m:oMath xmlns:m="http://schemas.openxmlformats.org/officeDocument/2006/math">
                      <m:acc>
                        <m:accPr>
                          <m:chr m:val="̂"/>
                          <m:ctrlPr>
                            <a:rPr lang="zh-TW" altLang="en-US" i="1">
                              <a:latin typeface="Cambria Math" panose="02040503050406030204" pitchFamily="18" charset="0"/>
                            </a:rPr>
                          </m:ctrlPr>
                        </m:accPr>
                        <m:e>
                          <m:r>
                            <m:rPr>
                              <m:sty m:val="p"/>
                            </m:rPr>
                            <a:rPr lang="en-US" altLang="zh-TW" i="1">
                              <a:latin typeface="Cambria Math" panose="02040503050406030204" pitchFamily="18" charset="0"/>
                            </a:rPr>
                            <m:t>V</m:t>
                          </m:r>
                        </m:e>
                      </m:acc>
                      <m:d>
                        <m:dPr>
                          <m:ctrlPr>
                            <a:rPr lang="en-US" altLang="zh-TW" i="1">
                              <a:latin typeface="Cambria Math" panose="02040503050406030204" pitchFamily="18" charset="0"/>
                            </a:rPr>
                          </m:ctrlPr>
                        </m:dPr>
                        <m:e>
                          <m:r>
                            <m:rPr>
                              <m:sty m:val="p"/>
                            </m:rPr>
                            <a:rPr lang="en-US" altLang="zh-TW" i="1">
                              <a:latin typeface="Cambria Math" panose="02040503050406030204" pitchFamily="18" charset="0"/>
                            </a:rPr>
                            <m:t>N</m:t>
                          </m:r>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GB" altLang="zh-TW" i="1">
                                      <a:latin typeface="Cambria Math" panose="02040503050406030204" pitchFamily="18" charset="0"/>
                                    </a:rPr>
                                    <m:t>𝑦</m:t>
                                  </m:r>
                                </m:e>
                              </m:acc>
                            </m:e>
                            <m:sub>
                              <m:r>
                                <a:rPr lang="en-GB" altLang="zh-TW" i="1">
                                  <a:latin typeface="Cambria Math" panose="02040503050406030204" pitchFamily="18" charset="0"/>
                                </a:rPr>
                                <m:t>𝑡</m:t>
                              </m:r>
                            </m:sub>
                          </m:sSub>
                        </m:e>
                      </m:d>
                      <m:r>
                        <a:rPr lang="en-GB" altLang="zh-TW">
                          <a:latin typeface="Cambria Math" panose="02040503050406030204" pitchFamily="18" charset="0"/>
                        </a:rPr>
                        <m:t>=</m:t>
                      </m:r>
                      <m:sSup>
                        <m:sSupPr>
                          <m:ctrlPr>
                            <a:rPr lang="en-GB" altLang="zh-TW" i="1">
                              <a:latin typeface="Cambria Math" panose="02040503050406030204" pitchFamily="18" charset="0"/>
                            </a:rPr>
                          </m:ctrlPr>
                        </m:sSupPr>
                        <m:e>
                          <m:r>
                            <m:rPr>
                              <m:sty m:val="p"/>
                            </m:rPr>
                            <a:rPr lang="en-US" altLang="zh-TW" i="1">
                              <a:latin typeface="Cambria Math" panose="02040503050406030204" pitchFamily="18" charset="0"/>
                            </a:rPr>
                            <m:t>N</m:t>
                          </m:r>
                        </m:e>
                        <m:sup>
                          <m:r>
                            <a:rPr lang="en-GB" altLang="zh-TW" i="1">
                              <a:latin typeface="Cambria Math" panose="02040503050406030204" pitchFamily="18" charset="0"/>
                            </a:rPr>
                            <m:t>2</m:t>
                          </m:r>
                        </m:sup>
                      </m:sSup>
                      <m:acc>
                        <m:accPr>
                          <m:chr m:val="̂"/>
                          <m:ctrlPr>
                            <a:rPr lang="zh-TW" altLang="en-US" i="1">
                              <a:latin typeface="Cambria Math" panose="02040503050406030204" pitchFamily="18" charset="0"/>
                            </a:rPr>
                          </m:ctrlPr>
                        </m:accPr>
                        <m:e>
                          <m:r>
                            <m:rPr>
                              <m:sty m:val="p"/>
                            </m:rPr>
                            <a:rPr lang="en-US" altLang="zh-TW" i="1">
                              <a:latin typeface="Cambria Math" panose="02040503050406030204" pitchFamily="18" charset="0"/>
                            </a:rPr>
                            <m:t>V</m:t>
                          </m:r>
                        </m:e>
                      </m:acc>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GB" altLang="zh-TW" i="1">
                                      <a:latin typeface="Cambria Math" panose="02040503050406030204" pitchFamily="18" charset="0"/>
                                    </a:rPr>
                                    <m:t>𝑦</m:t>
                                  </m:r>
                                </m:e>
                              </m:acc>
                            </m:e>
                            <m:sub>
                              <m:r>
                                <a:rPr lang="en-GB" altLang="zh-TW" i="1">
                                  <a:latin typeface="Cambria Math" panose="02040503050406030204" pitchFamily="18" charset="0"/>
                                </a:rPr>
                                <m:t>𝑡</m:t>
                              </m:r>
                            </m:sub>
                          </m:sSub>
                        </m:e>
                      </m:d>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en-GB" altLang="zh-TW" i="1">
                              <a:latin typeface="Cambria Math" panose="02040503050406030204" pitchFamily="18" charset="0"/>
                            </a:rPr>
                            <m:t>𝑁</m:t>
                          </m:r>
                        </m:e>
                        <m:sup>
                          <m:r>
                            <a:rPr lang="en-GB" altLang="zh-TW" i="1">
                              <a:latin typeface="Cambria Math" panose="02040503050406030204" pitchFamily="18" charset="0"/>
                            </a:rPr>
                            <m:t>2</m:t>
                          </m:r>
                        </m:sup>
                      </m:sSup>
                      <m:d>
                        <m:dPr>
                          <m:ctrlPr>
                            <a:rPr lang="en-GB" altLang="zh-TW" i="1">
                              <a:latin typeface="Cambria Math" panose="02040503050406030204" pitchFamily="18" charset="0"/>
                            </a:rPr>
                          </m:ctrlPr>
                        </m:dPr>
                        <m:e>
                          <m:r>
                            <a:rPr lang="en-GB" altLang="zh-TW">
                              <a:latin typeface="Cambria Math" panose="02040503050406030204" pitchFamily="18" charset="0"/>
                            </a:rPr>
                            <m:t>1</m:t>
                          </m:r>
                          <m:r>
                            <a:rPr lang="en-GB" altLang="zh-TW">
                              <a:latin typeface="Cambria Math" panose="02040503050406030204" pitchFamily="18" charset="0"/>
                            </a:rPr>
                            <m:t>−</m:t>
                          </m:r>
                          <m:f>
                            <m:fPr>
                              <m:ctrlPr>
                                <a:rPr lang="en-GB" altLang="zh-TW" i="1">
                                  <a:latin typeface="Cambria Math" panose="02040503050406030204" pitchFamily="18" charset="0"/>
                                </a:rPr>
                              </m:ctrlPr>
                            </m:fPr>
                            <m:num>
                              <m:r>
                                <a:rPr lang="en-GB" altLang="zh-TW" i="1">
                                  <a:latin typeface="Cambria Math" panose="02040503050406030204" pitchFamily="18" charset="0"/>
                                </a:rPr>
                                <m:t>𝑛</m:t>
                              </m:r>
                            </m:num>
                            <m:den>
                              <m:r>
                                <a:rPr lang="en-GB" altLang="zh-TW" i="1">
                                  <a:latin typeface="Cambria Math" panose="02040503050406030204" pitchFamily="18" charset="0"/>
                                </a:rPr>
                                <m:t>𝑁</m:t>
                              </m:r>
                            </m:den>
                          </m:f>
                        </m:e>
                      </m:d>
                      <m:f>
                        <m:fPr>
                          <m:ctrlPr>
                            <a:rPr lang="en-GB" altLang="zh-TW" i="1">
                              <a:latin typeface="Cambria Math" panose="02040503050406030204" pitchFamily="18" charset="0"/>
                            </a:rPr>
                          </m:ctrlPr>
                        </m:fPr>
                        <m:num>
                          <m:sSubSup>
                            <m:sSubSupPr>
                              <m:ctrlPr>
                                <a:rPr lang="en-GB" altLang="zh-TW" i="1">
                                  <a:latin typeface="Cambria Math" panose="02040503050406030204" pitchFamily="18" charset="0"/>
                                </a:rPr>
                              </m:ctrlPr>
                            </m:sSubSupPr>
                            <m:e>
                              <m:r>
                                <a:rPr lang="en-GB" altLang="zh-TW" i="1">
                                  <a:latin typeface="Cambria Math" panose="02040503050406030204" pitchFamily="18" charset="0"/>
                                </a:rPr>
                                <m:t>𝑠</m:t>
                              </m:r>
                            </m:e>
                            <m:sub>
                              <m:r>
                                <a:rPr lang="en-GB" altLang="zh-TW" i="1">
                                  <a:latin typeface="Cambria Math" panose="02040503050406030204" pitchFamily="18" charset="0"/>
                                </a:rPr>
                                <m:t>𝑡</m:t>
                              </m:r>
                            </m:sub>
                            <m:sup>
                              <m:r>
                                <a:rPr lang="en-GB" altLang="zh-TW" i="1">
                                  <a:latin typeface="Cambria Math" panose="02040503050406030204" pitchFamily="18" charset="0"/>
                                </a:rPr>
                                <m:t>2</m:t>
                              </m:r>
                            </m:sup>
                          </m:sSubSup>
                        </m:num>
                        <m:den>
                          <m:r>
                            <a:rPr lang="en-GB" altLang="zh-TW" i="1">
                              <a:latin typeface="Cambria Math" panose="02040503050406030204" pitchFamily="18" charset="0"/>
                            </a:rPr>
                            <m:t>𝑛</m:t>
                          </m:r>
                        </m:den>
                      </m:f>
                    </m:oMath>
                  </m:oMathPara>
                </a14:m>
                <a:endParaRPr lang="en-GB" altLang="zh-TW" dirty="0"/>
              </a:p>
              <a:p>
                <a:r>
                  <a:rPr lang="zh-TW" altLang="en-US" b="0" i="0" dirty="0">
                    <a:latin typeface="Cambria Math" panose="02040503050406030204" pitchFamily="18" charset="0"/>
                    <a:ea typeface="Cambria Math" panose="02040503050406030204" pitchFamily="18" charset="0"/>
                  </a:rPr>
                  <a:t>而實際的母群體變異數為</a:t>
                </a:r>
                <a:endParaRPr lang="en-GB" altLang="zh-TW" b="0" i="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zh-TW" altLang="en-US" i="1">
                              <a:latin typeface="Cambria Math" panose="02040503050406030204" pitchFamily="18" charset="0"/>
                            </a:rPr>
                          </m:ctrlPr>
                        </m:accPr>
                        <m:e>
                          <m:r>
                            <m:rPr>
                              <m:sty m:val="p"/>
                            </m:rPr>
                            <a:rPr lang="en-US" altLang="zh-TW" i="1">
                              <a:latin typeface="Cambria Math" panose="02040503050406030204" pitchFamily="18" charset="0"/>
                            </a:rPr>
                            <m:t>V</m:t>
                          </m:r>
                        </m:e>
                      </m:acc>
                      <m:d>
                        <m:dPr>
                          <m:ctrlPr>
                            <a:rPr lang="en-US" altLang="zh-TW" i="1">
                              <a:latin typeface="Cambria Math" panose="02040503050406030204" pitchFamily="18" charset="0"/>
                            </a:rPr>
                          </m:ctrlPr>
                        </m:dPr>
                        <m:e>
                          <m:r>
                            <m:rPr>
                              <m:sty m:val="p"/>
                            </m:rPr>
                            <a:rPr lang="en-US" altLang="zh-TW" i="1">
                              <a:latin typeface="Cambria Math" panose="02040503050406030204" pitchFamily="18" charset="0"/>
                            </a:rPr>
                            <m:t>N</m:t>
                          </m:r>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GB" altLang="zh-TW" i="1">
                                      <a:latin typeface="Cambria Math" panose="02040503050406030204" pitchFamily="18" charset="0"/>
                                    </a:rPr>
                                    <m:t>𝑦</m:t>
                                  </m:r>
                                </m:e>
                              </m:acc>
                            </m:e>
                            <m:sub>
                              <m:r>
                                <a:rPr lang="en-GB" altLang="zh-TW" i="1">
                                  <a:latin typeface="Cambria Math" panose="02040503050406030204" pitchFamily="18" charset="0"/>
                                </a:rPr>
                                <m:t>𝑡</m:t>
                              </m:r>
                            </m:sub>
                          </m:sSub>
                        </m:e>
                      </m:d>
                      <m:r>
                        <a:rPr lang="en-GB" altLang="zh-TW">
                          <a:latin typeface="Cambria Math" panose="02040503050406030204" pitchFamily="18" charset="0"/>
                        </a:rPr>
                        <m:t>=</m:t>
                      </m:r>
                      <m:sSup>
                        <m:sSupPr>
                          <m:ctrlPr>
                            <a:rPr lang="en-GB" altLang="zh-TW" i="1">
                              <a:latin typeface="Cambria Math" panose="02040503050406030204" pitchFamily="18" charset="0"/>
                            </a:rPr>
                          </m:ctrlPr>
                        </m:sSupPr>
                        <m:e>
                          <m:r>
                            <m:rPr>
                              <m:sty m:val="p"/>
                            </m:rPr>
                            <a:rPr lang="en-US" altLang="zh-TW" i="1">
                              <a:latin typeface="Cambria Math" panose="02040503050406030204" pitchFamily="18" charset="0"/>
                            </a:rPr>
                            <m:t>N</m:t>
                          </m:r>
                        </m:e>
                        <m:sup>
                          <m:r>
                            <a:rPr lang="en-GB" altLang="zh-TW" i="1">
                              <a:latin typeface="Cambria Math" panose="02040503050406030204" pitchFamily="18" charset="0"/>
                            </a:rPr>
                            <m:t>2</m:t>
                          </m:r>
                        </m:sup>
                      </m:sSup>
                      <m:acc>
                        <m:accPr>
                          <m:chr m:val="̂"/>
                          <m:ctrlPr>
                            <a:rPr lang="zh-TW" altLang="en-US" i="1">
                              <a:latin typeface="Cambria Math" panose="02040503050406030204" pitchFamily="18" charset="0"/>
                            </a:rPr>
                          </m:ctrlPr>
                        </m:accPr>
                        <m:e>
                          <m:r>
                            <m:rPr>
                              <m:sty m:val="p"/>
                            </m:rPr>
                            <a:rPr lang="en-US" altLang="zh-TW" i="1">
                              <a:latin typeface="Cambria Math" panose="02040503050406030204" pitchFamily="18" charset="0"/>
                            </a:rPr>
                            <m:t>V</m:t>
                          </m:r>
                        </m:e>
                      </m:acc>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GB" altLang="zh-TW" i="1">
                                      <a:latin typeface="Cambria Math" panose="02040503050406030204" pitchFamily="18" charset="0"/>
                                    </a:rPr>
                                    <m:t>𝑦</m:t>
                                  </m:r>
                                </m:e>
                              </m:acc>
                            </m:e>
                            <m:sub>
                              <m:r>
                                <a:rPr lang="en-GB" altLang="zh-TW" i="1">
                                  <a:latin typeface="Cambria Math" panose="02040503050406030204" pitchFamily="18" charset="0"/>
                                </a:rPr>
                                <m:t>𝑡</m:t>
                              </m:r>
                            </m:sub>
                          </m:sSub>
                        </m:e>
                      </m:d>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en-GB" altLang="zh-TW" i="1">
                              <a:latin typeface="Cambria Math" panose="02040503050406030204" pitchFamily="18" charset="0"/>
                            </a:rPr>
                            <m:t>𝑁</m:t>
                          </m:r>
                        </m:e>
                        <m:sup>
                          <m:r>
                            <a:rPr lang="en-GB" altLang="zh-TW" i="1">
                              <a:latin typeface="Cambria Math" panose="02040503050406030204" pitchFamily="18" charset="0"/>
                            </a:rPr>
                            <m:t>2</m:t>
                          </m:r>
                        </m:sup>
                      </m:sSup>
                      <m:d>
                        <m:dPr>
                          <m:ctrlPr>
                            <a:rPr lang="en-GB" altLang="zh-TW" i="1">
                              <a:latin typeface="Cambria Math" panose="02040503050406030204" pitchFamily="18" charset="0"/>
                            </a:rPr>
                          </m:ctrlPr>
                        </m:dPr>
                        <m:e>
                          <m:r>
                            <a:rPr lang="en-GB" altLang="zh-TW">
                              <a:latin typeface="Cambria Math" panose="02040503050406030204" pitchFamily="18" charset="0"/>
                            </a:rPr>
                            <m:t>1</m:t>
                          </m:r>
                          <m:r>
                            <a:rPr lang="en-GB" altLang="zh-TW">
                              <a:latin typeface="Cambria Math" panose="02040503050406030204" pitchFamily="18" charset="0"/>
                            </a:rPr>
                            <m:t>−</m:t>
                          </m:r>
                          <m:f>
                            <m:fPr>
                              <m:ctrlPr>
                                <a:rPr lang="en-GB" altLang="zh-TW" i="1">
                                  <a:latin typeface="Cambria Math" panose="02040503050406030204" pitchFamily="18" charset="0"/>
                                </a:rPr>
                              </m:ctrlPr>
                            </m:fPr>
                            <m:num>
                              <m:r>
                                <a:rPr lang="en-GB" altLang="zh-TW" i="1">
                                  <a:latin typeface="Cambria Math" panose="02040503050406030204" pitchFamily="18" charset="0"/>
                                </a:rPr>
                                <m:t>𝑛</m:t>
                              </m:r>
                            </m:num>
                            <m:den>
                              <m:r>
                                <a:rPr lang="en-GB" altLang="zh-TW" i="1">
                                  <a:latin typeface="Cambria Math" panose="02040503050406030204" pitchFamily="18" charset="0"/>
                                </a:rPr>
                                <m:t>𝑁</m:t>
                              </m:r>
                            </m:den>
                          </m:f>
                        </m:e>
                      </m:d>
                      <m:f>
                        <m:fPr>
                          <m:ctrlPr>
                            <a:rPr lang="en-GB" altLang="zh-TW" i="1">
                              <a:latin typeface="Cambria Math" panose="02040503050406030204" pitchFamily="18" charset="0"/>
                            </a:rPr>
                          </m:ctrlPr>
                        </m:fPr>
                        <m:num>
                          <m:sSubSup>
                            <m:sSubSupPr>
                              <m:ctrlPr>
                                <a:rPr lang="en-GB" altLang="zh-TW" i="1">
                                  <a:latin typeface="Cambria Math" panose="02040503050406030204" pitchFamily="18" charset="0"/>
                                </a:rPr>
                              </m:ctrlPr>
                            </m:sSubSupPr>
                            <m:e>
                              <m:r>
                                <a:rPr lang="zh-TW" altLang="en-GB" i="1">
                                  <a:latin typeface="Cambria Math" panose="02040503050406030204" pitchFamily="18" charset="0"/>
                                </a:rPr>
                                <m:t>𝜎</m:t>
                              </m:r>
                            </m:e>
                            <m:sub>
                              <m:r>
                                <a:rPr lang="en-GB" altLang="zh-TW" i="1">
                                  <a:latin typeface="Cambria Math" panose="02040503050406030204" pitchFamily="18" charset="0"/>
                                </a:rPr>
                                <m:t>𝑡</m:t>
                              </m:r>
                            </m:sub>
                            <m:sup>
                              <m:r>
                                <a:rPr lang="en-GB" altLang="zh-TW" i="1">
                                  <a:latin typeface="Cambria Math" panose="02040503050406030204" pitchFamily="18" charset="0"/>
                                </a:rPr>
                                <m:t>2</m:t>
                              </m:r>
                            </m:sup>
                          </m:sSubSup>
                        </m:num>
                        <m:den>
                          <m:r>
                            <a:rPr lang="en-GB" altLang="zh-TW" i="1">
                              <a:latin typeface="Cambria Math" panose="02040503050406030204" pitchFamily="18" charset="0"/>
                            </a:rPr>
                            <m:t>𝑛</m:t>
                          </m:r>
                        </m:den>
                      </m:f>
                    </m:oMath>
                  </m:oMathPara>
                </a14:m>
                <a:endParaRPr lang="en-GB" b="0" i="0" dirty="0">
                  <a:latin typeface="Cambria Math" panose="02040503050406030204" pitchFamily="18" charset="0"/>
                  <a:ea typeface="Cambria Math" panose="02040503050406030204" pitchFamily="18" charset="0"/>
                </a:endParaRPr>
              </a:p>
              <a:p>
                <a:r>
                  <a:rPr lang="zh-TW" altLang="en-US" b="0" i="0" dirty="0">
                    <a:latin typeface="Cambria Math" panose="02040503050406030204" pitchFamily="18" charset="0"/>
                    <a:ea typeface="Cambria Math" panose="02040503050406030204" pitchFamily="18" charset="0"/>
                  </a:rPr>
                  <a:t>其中母群體</a:t>
                </a:r>
                <a14:m>
                  <m:oMath xmlns:m="http://schemas.openxmlformats.org/officeDocument/2006/math">
                    <m:sSubSup>
                      <m:sSubSupPr>
                        <m:ctrlPr>
                          <a:rPr lang="en-GB" altLang="zh-TW" i="1">
                            <a:latin typeface="Cambria Math" panose="02040503050406030204" pitchFamily="18" charset="0"/>
                          </a:rPr>
                        </m:ctrlPr>
                      </m:sSubSupPr>
                      <m:e>
                        <m:r>
                          <a:rPr lang="zh-TW" altLang="en-GB" i="1">
                            <a:latin typeface="Cambria Math" panose="02040503050406030204" pitchFamily="18" charset="0"/>
                          </a:rPr>
                          <m:t>𝜎</m:t>
                        </m:r>
                      </m:e>
                      <m:sub>
                        <m:r>
                          <a:rPr lang="en-GB" altLang="zh-TW" i="1">
                            <a:latin typeface="Cambria Math" panose="02040503050406030204" pitchFamily="18" charset="0"/>
                          </a:rPr>
                          <m:t>𝑡</m:t>
                        </m:r>
                      </m:sub>
                      <m:sup>
                        <m:r>
                          <a:rPr lang="en-GB" altLang="zh-TW" i="1">
                            <a:latin typeface="Cambria Math" panose="02040503050406030204" pitchFamily="18" charset="0"/>
                          </a:rPr>
                          <m:t>2</m:t>
                        </m:r>
                      </m:sup>
                    </m:sSubSup>
                  </m:oMath>
                </a14:m>
                <a:r>
                  <a:rPr lang="zh-TW" altLang="en-US" b="0" i="0" dirty="0">
                    <a:latin typeface="Cambria Math" panose="02040503050406030204" pitchFamily="18" charset="0"/>
                    <a:ea typeface="Cambria Math" panose="02040503050406030204" pitchFamily="18" charset="0"/>
                  </a:rPr>
                  <a:t>是被</a:t>
                </a:r>
                <a14:m>
                  <m:oMath xmlns:m="http://schemas.openxmlformats.org/officeDocument/2006/math">
                    <m:sSubSup>
                      <m:sSubSupPr>
                        <m:ctrlPr>
                          <a:rPr lang="en-GB" altLang="zh-TW" i="1">
                            <a:latin typeface="Cambria Math" panose="02040503050406030204" pitchFamily="18" charset="0"/>
                          </a:rPr>
                        </m:ctrlPr>
                      </m:sSubSupPr>
                      <m:e>
                        <m:r>
                          <a:rPr lang="en-GB" altLang="zh-TW" i="1">
                            <a:latin typeface="Cambria Math" panose="02040503050406030204" pitchFamily="18" charset="0"/>
                          </a:rPr>
                          <m:t>𝑠</m:t>
                        </m:r>
                      </m:e>
                      <m:sub>
                        <m:r>
                          <a:rPr lang="en-GB" altLang="zh-TW" i="1">
                            <a:latin typeface="Cambria Math" panose="02040503050406030204" pitchFamily="18" charset="0"/>
                          </a:rPr>
                          <m:t>𝑡</m:t>
                        </m:r>
                      </m:sub>
                      <m:sup>
                        <m:r>
                          <a:rPr lang="en-GB" altLang="zh-TW" i="1">
                            <a:latin typeface="Cambria Math" panose="02040503050406030204" pitchFamily="18" charset="0"/>
                          </a:rPr>
                          <m:t>2</m:t>
                        </m:r>
                      </m:sup>
                    </m:sSubSup>
                  </m:oMath>
                </a14:m>
                <a:r>
                  <a:rPr lang="zh-TW" altLang="en-US" b="0" i="0" dirty="0">
                    <a:latin typeface="Cambria Math" panose="02040503050406030204" pitchFamily="18" charset="0"/>
                    <a:ea typeface="Cambria Math" panose="02040503050406030204" pitchFamily="18" charset="0"/>
                  </a:rPr>
                  <a:t>估計</a:t>
                </a:r>
                <a:endParaRPr lang="en-GB" altLang="zh-TW" b="0" i="0" dirty="0">
                  <a:latin typeface="Cambria Math" panose="02040503050406030204" pitchFamily="18" charset="0"/>
                  <a:ea typeface="Cambria Math" panose="02040503050406030204" pitchFamily="18" charset="0"/>
                </a:endParaRPr>
              </a:p>
              <a:p>
                <a:r>
                  <a:rPr lang="zh-TW" altLang="en-US" b="0" i="0" dirty="0">
                    <a:latin typeface="Cambria Math" panose="02040503050406030204" pitchFamily="18" charset="0"/>
                    <a:ea typeface="Cambria Math" panose="02040503050406030204" pitchFamily="18" charset="0"/>
                  </a:rPr>
                  <a:t>且</a:t>
                </a:r>
                <a14:m>
                  <m:oMath xmlns:m="http://schemas.openxmlformats.org/officeDocument/2006/math">
                    <m:r>
                      <a:rPr lang="en-GB" b="0" i="0" smtClean="0">
                        <a:latin typeface="Cambria Math" panose="02040503050406030204" pitchFamily="18" charset="0"/>
                        <a:ea typeface="Cambria Math" panose="02040503050406030204" pitchFamily="18" charset="0"/>
                      </a:rPr>
                      <m:t> </m:t>
                    </m:r>
                    <m:r>
                      <a:rPr lang="en-GB" i="1">
                        <a:latin typeface="Cambria Math" panose="02040503050406030204" pitchFamily="18" charset="0"/>
                      </a:rPr>
                      <m:t>𝑛</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𝑁</m:t>
                        </m:r>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ea typeface="Cambria Math" panose="02040503050406030204" pitchFamily="18" charset="0"/>
                              </a:rPr>
                              <m:t>𝑡</m:t>
                            </m:r>
                          </m:sub>
                          <m:sup>
                            <m:r>
                              <a:rPr lang="en-GB" i="1">
                                <a:latin typeface="Cambria Math" panose="02040503050406030204" pitchFamily="18" charset="0"/>
                              </a:rPr>
                              <m:t>2</m:t>
                            </m:r>
                          </m:sup>
                        </m:sSubSup>
                      </m:num>
                      <m:den>
                        <m:r>
                          <a:rPr lang="en-GB" i="1">
                            <a:latin typeface="Cambria Math" panose="02040503050406030204" pitchFamily="18" charset="0"/>
                          </a:rPr>
                          <m:t>𝑁𝐷</m:t>
                        </m:r>
                        <m:r>
                          <a:rPr lang="en-GB" i="1">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ea typeface="Cambria Math" panose="02040503050406030204" pitchFamily="18" charset="0"/>
                              </a:rPr>
                              <m:t>𝑡</m:t>
                            </m:r>
                          </m:sub>
                          <m:sup>
                            <m:r>
                              <a:rPr lang="en-GB" i="1">
                                <a:latin typeface="Cambria Math" panose="02040503050406030204" pitchFamily="18" charset="0"/>
                              </a:rPr>
                              <m:t>2</m:t>
                            </m:r>
                          </m:sup>
                        </m:sSubSup>
                      </m:den>
                    </m:f>
                  </m:oMath>
                </a14:m>
                <a:r>
                  <a:rPr lang="en-GB" altLang="zh-TW" dirty="0"/>
                  <a:t>  </a:t>
                </a:r>
                <a:r>
                  <a:rPr lang="zh-TW" altLang="en-US" dirty="0"/>
                  <a:t>，</a:t>
                </a:r>
                <a:r>
                  <a:rPr lang="en-GB" altLang="zh-TW" dirty="0"/>
                  <a:t> </a:t>
                </a:r>
                <a:r>
                  <a:rPr lang="zh-TW" altLang="en-US" dirty="0"/>
                  <a:t> </a:t>
                </a:r>
                <a14:m>
                  <m:oMath xmlns:m="http://schemas.openxmlformats.org/officeDocument/2006/math">
                    <m:r>
                      <m:rPr>
                        <m:sty m:val="p"/>
                      </m:rPr>
                      <a:rPr lang="en-US" altLang="zh-TW" i="1" dirty="0">
                        <a:latin typeface="Cambria Math" panose="02040503050406030204" pitchFamily="18" charset="0"/>
                      </a:rPr>
                      <m:t>D</m:t>
                    </m:r>
                    <m:r>
                      <a:rPr lang="en-US" altLang="zh-TW" i="1" dirty="0">
                        <a:latin typeface="Cambria Math" panose="02040503050406030204" pitchFamily="18" charset="0"/>
                      </a:rPr>
                      <m:t>=</m:t>
                    </m:r>
                    <m:f>
                      <m:fPr>
                        <m:ctrlPr>
                          <a:rPr lang="en-US" altLang="zh-TW" i="1" dirty="0">
                            <a:latin typeface="Cambria Math" panose="02040503050406030204" pitchFamily="18" charset="0"/>
                          </a:rPr>
                        </m:ctrlPr>
                      </m:fPr>
                      <m:num>
                        <m:sSup>
                          <m:sSupPr>
                            <m:ctrlPr>
                              <a:rPr lang="en-US" altLang="zh-TW" i="1" dirty="0">
                                <a:latin typeface="Cambria Math" panose="02040503050406030204" pitchFamily="18" charset="0"/>
                              </a:rPr>
                            </m:ctrlPr>
                          </m:sSupPr>
                          <m:e>
                            <m:r>
                              <m:rPr>
                                <m:sty m:val="p"/>
                              </m:rPr>
                              <a:rPr lang="en-US" altLang="zh-TW" i="1" dirty="0">
                                <a:latin typeface="Cambria Math" panose="02040503050406030204" pitchFamily="18" charset="0"/>
                              </a:rPr>
                              <m:t>B</m:t>
                            </m:r>
                          </m:e>
                          <m:sup>
                            <m:r>
                              <a:rPr lang="en-GB" altLang="zh-TW" i="1" dirty="0">
                                <a:latin typeface="Cambria Math" panose="02040503050406030204" pitchFamily="18" charset="0"/>
                              </a:rPr>
                              <m:t>2</m:t>
                            </m:r>
                          </m:sup>
                        </m:sSup>
                      </m:num>
                      <m:den>
                        <m:r>
                          <a:rPr lang="en-GB" altLang="zh-TW" i="1" dirty="0">
                            <a:latin typeface="Cambria Math" panose="02040503050406030204" pitchFamily="18" charset="0"/>
                          </a:rPr>
                          <m:t>4</m:t>
                        </m:r>
                        <m:sSup>
                          <m:sSupPr>
                            <m:ctrlPr>
                              <a:rPr lang="en-GB" altLang="zh-TW" i="1" dirty="0">
                                <a:latin typeface="Cambria Math" panose="02040503050406030204" pitchFamily="18" charset="0"/>
                              </a:rPr>
                            </m:ctrlPr>
                          </m:sSupPr>
                          <m:e>
                            <m:r>
                              <a:rPr lang="en-GB" altLang="zh-TW" i="1" dirty="0">
                                <a:latin typeface="Cambria Math" panose="02040503050406030204" pitchFamily="18" charset="0"/>
                              </a:rPr>
                              <m:t>𝑁</m:t>
                            </m:r>
                          </m:e>
                          <m:sup>
                            <m:r>
                              <a:rPr lang="en-GB" altLang="zh-TW" i="1" dirty="0">
                                <a:latin typeface="Cambria Math" panose="02040503050406030204" pitchFamily="18" charset="0"/>
                              </a:rPr>
                              <m:t>2</m:t>
                            </m:r>
                          </m:sup>
                        </m:sSup>
                      </m:den>
                    </m:f>
                  </m:oMath>
                </a14:m>
                <a:endParaRPr lang="en-GB" altLang="zh-TW" dirty="0"/>
              </a:p>
              <a:p>
                <a:endParaRPr lang="en-GB" altLang="zh-TW" dirty="0"/>
              </a:p>
              <a:p>
                <a:endParaRPr lang="en-GB" altLang="zh-TW" dirty="0"/>
              </a:p>
              <a:p>
                <a:pPr marL="0" indent="0">
                  <a:buNone/>
                </a:pPr>
                <a:endParaRPr lang="en-GB" altLang="zh-TW" dirty="0"/>
              </a:p>
              <a:p>
                <a:endParaRPr lang="en-GB" altLang="zh-TW" dirty="0"/>
              </a:p>
              <a:p>
                <a:endParaRPr lang="en-GB" dirty="0"/>
              </a:p>
              <a:p>
                <a:endParaRPr lang="en-GB" dirty="0"/>
              </a:p>
              <a:p>
                <a:endParaRPr lang="en-GB" dirty="0"/>
              </a:p>
            </p:txBody>
          </p:sp>
        </mc:Choice>
        <mc:Fallback>
          <p:sp>
            <p:nvSpPr>
              <p:cNvPr id="3" name="Content Placeholder 2">
                <a:extLst>
                  <a:ext uri="{FF2B5EF4-FFF2-40B4-BE49-F238E27FC236}">
                    <a16:creationId xmlns:a16="http://schemas.microsoft.com/office/drawing/2014/main" id="{058F793B-5069-4FDA-8E24-733D3D33C9C7}"/>
                  </a:ext>
                </a:extLst>
              </p:cNvPr>
              <p:cNvSpPr>
                <a:spLocks noGrp="1" noRot="1" noChangeAspect="1" noMove="1" noResize="1" noEditPoints="1" noAdjustHandles="1" noChangeArrowheads="1" noChangeShapeType="1" noTextEdit="1"/>
              </p:cNvSpPr>
              <p:nvPr>
                <p:ph idx="1"/>
              </p:nvPr>
            </p:nvSpPr>
            <p:spPr>
              <a:xfrm>
                <a:off x="838200" y="723900"/>
                <a:ext cx="10515600" cy="5453063"/>
              </a:xfrm>
              <a:blipFill>
                <a:blip r:embed="rId2"/>
                <a:stretch>
                  <a:fillRect l="-1043" t="-2125"/>
                </a:stretch>
              </a:blipFill>
            </p:spPr>
            <p:txBody>
              <a:bodyPr/>
              <a:lstStyle/>
              <a:p>
                <a:r>
                  <a:rPr lang="en-GB">
                    <a:noFill/>
                  </a:rPr>
                  <a:t> </a:t>
                </a:r>
              </a:p>
            </p:txBody>
          </p:sp>
        </mc:Fallback>
      </mc:AlternateContent>
    </p:spTree>
    <p:extLst>
      <p:ext uri="{BB962C8B-B14F-4D97-AF65-F5344CB8AC3E}">
        <p14:creationId xmlns:p14="http://schemas.microsoft.com/office/powerpoint/2010/main" val="1716692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body" idx="1"/>
          </p:nvPr>
        </p:nvSpPr>
        <p:spPr>
          <a:xfrm>
            <a:off x="2193727" y="-1967822"/>
            <a:ext cx="7804548" cy="5072063"/>
          </a:xfrm>
          <a:prstGeom prst="rect">
            <a:avLst/>
          </a:prstGeom>
        </p:spPr>
        <p:txBody>
          <a:bodyPr/>
          <a:lstStyle/>
          <a:p>
            <a:pPr marL="0" indent="0">
              <a:spcBef>
                <a:spcPts val="0"/>
              </a:spcBef>
              <a:buNone/>
              <a:defRPr sz="2400"/>
            </a:pPr>
            <a:r>
              <a:t>下</a:t>
            </a:r>
            <a:r>
              <a:rPr baseline="4166"/>
              <a:t>表城市中收入的初步樣本，在未來</a:t>
            </a:r>
            <a:r>
              <a:t>的調查中，應抽取多少樣本來估計所有居民總收入τ具有$1,000,000美金的誤差?(M未知) </a:t>
            </a:r>
            <a:endParaRPr sz="844"/>
          </a:p>
        </p:txBody>
      </p:sp>
      <p:pic>
        <p:nvPicPr>
          <p:cNvPr id="215" name="S__32882987.jpg"/>
          <p:cNvPicPr>
            <a:picLocks noChangeAspect="1"/>
          </p:cNvPicPr>
          <p:nvPr/>
        </p:nvPicPr>
        <p:blipFill>
          <a:blip r:embed="rId2">
            <a:extLst/>
          </a:blip>
          <a:stretch>
            <a:fillRect/>
          </a:stretch>
        </p:blipFill>
        <p:spPr>
          <a:xfrm>
            <a:off x="2095340" y="1268920"/>
            <a:ext cx="7584878" cy="4320161"/>
          </a:xfrm>
          <a:prstGeom prst="rect">
            <a:avLst/>
          </a:prstGeom>
          <a:ln w="12700">
            <a:miter lim="400000"/>
          </a:ln>
        </p:spPr>
      </p:pic>
    </p:spTree>
    <p:extLst>
      <p:ext uri="{BB962C8B-B14F-4D97-AF65-F5344CB8AC3E}">
        <p14:creationId xmlns:p14="http://schemas.microsoft.com/office/powerpoint/2010/main" val="190171195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9C5C5-3297-4B07-B945-05F19D947789}"/>
              </a:ext>
            </a:extLst>
          </p:cNvPr>
          <p:cNvSpPr>
            <a:spLocks noGrp="1"/>
          </p:cNvSpPr>
          <p:nvPr>
            <p:ph type="title"/>
          </p:nvPr>
        </p:nvSpPr>
        <p:spPr/>
        <p:txBody>
          <a:bodyPr/>
          <a:lstStyle/>
          <a:p>
            <a:r>
              <a:rPr lang="zh-TW" altLang="en-US" dirty="0"/>
              <a:t>分層抽樣</a:t>
            </a:r>
            <a:endParaRPr lang="en-GB" dirty="0"/>
          </a:p>
        </p:txBody>
      </p:sp>
      <p:pic>
        <p:nvPicPr>
          <p:cNvPr id="10" name="Picture 9">
            <a:extLst>
              <a:ext uri="{FF2B5EF4-FFF2-40B4-BE49-F238E27FC236}">
                <a16:creationId xmlns:a16="http://schemas.microsoft.com/office/drawing/2014/main" id="{2905C272-0117-4D6F-B2DA-8AB9E3CDD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35" y="1563197"/>
            <a:ext cx="1625397" cy="1625397"/>
          </a:xfrm>
          <a:prstGeom prst="rect">
            <a:avLst/>
          </a:prstGeom>
        </p:spPr>
      </p:pic>
      <p:pic>
        <p:nvPicPr>
          <p:cNvPr id="12" name="Picture 11">
            <a:extLst>
              <a:ext uri="{FF2B5EF4-FFF2-40B4-BE49-F238E27FC236}">
                <a16:creationId xmlns:a16="http://schemas.microsoft.com/office/drawing/2014/main" id="{596110D6-679E-4CA8-807B-C0A91645A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9059" y="2015074"/>
            <a:ext cx="1625397" cy="1625397"/>
          </a:xfrm>
          <a:prstGeom prst="rect">
            <a:avLst/>
          </a:prstGeom>
        </p:spPr>
      </p:pic>
      <p:pic>
        <p:nvPicPr>
          <p:cNvPr id="14" name="Content Placeholder 4">
            <a:extLst>
              <a:ext uri="{FF2B5EF4-FFF2-40B4-BE49-F238E27FC236}">
                <a16:creationId xmlns:a16="http://schemas.microsoft.com/office/drawing/2014/main" id="{A1D3BCFE-55EB-4680-946F-53171243F2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5950" y="3384809"/>
            <a:ext cx="1625397" cy="1625397"/>
          </a:xfrm>
          <a:prstGeom prst="rect">
            <a:avLst/>
          </a:prstGeom>
        </p:spPr>
      </p:pic>
      <p:sp>
        <p:nvSpPr>
          <p:cNvPr id="15" name="Arrow: Right 14">
            <a:extLst>
              <a:ext uri="{FF2B5EF4-FFF2-40B4-BE49-F238E27FC236}">
                <a16:creationId xmlns:a16="http://schemas.microsoft.com/office/drawing/2014/main" id="{EB6EF2D1-0DDF-41F0-AB24-0AE98ACFB7BD}"/>
              </a:ext>
            </a:extLst>
          </p:cNvPr>
          <p:cNvSpPr/>
          <p:nvPr/>
        </p:nvSpPr>
        <p:spPr>
          <a:xfrm rot="10800000">
            <a:off x="5745480" y="3384809"/>
            <a:ext cx="990600" cy="623311"/>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Picture 2">
            <a:extLst>
              <a:ext uri="{FF2B5EF4-FFF2-40B4-BE49-F238E27FC236}">
                <a16:creationId xmlns:a16="http://schemas.microsoft.com/office/drawing/2014/main" id="{AFA67BE7-D174-4EAB-88BF-B3A3210F6FAA}"/>
              </a:ext>
            </a:extLst>
          </p:cNvPr>
          <p:cNvPicPr>
            <a:picLocks noChangeAspect="1"/>
          </p:cNvPicPr>
          <p:nvPr/>
        </p:nvPicPr>
        <p:blipFill rotWithShape="1">
          <a:blip r:embed="rId5"/>
          <a:srcRect l="68478"/>
          <a:stretch/>
        </p:blipFill>
        <p:spPr>
          <a:xfrm>
            <a:off x="8348870" y="0"/>
            <a:ext cx="3843130" cy="6858000"/>
          </a:xfrm>
          <a:prstGeom prst="rect">
            <a:avLst/>
          </a:prstGeom>
        </p:spPr>
      </p:pic>
    </p:spTree>
    <p:extLst>
      <p:ext uri="{BB962C8B-B14F-4D97-AF65-F5344CB8AC3E}">
        <p14:creationId xmlns:p14="http://schemas.microsoft.com/office/powerpoint/2010/main" val="409632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2.70833E-6 2.22222E-6 L 0.51849 0.01643 " pathEditMode="relative" rAng="0" ptsTypes="AA">
                                      <p:cBhvr>
                                        <p:cTn id="6" dur="2000" spd="-100000" fill="hold"/>
                                        <p:tgtEl>
                                          <p:spTgt spid="10"/>
                                        </p:tgtEl>
                                        <p:attrNameLst>
                                          <p:attrName>ppt_x</p:attrName>
                                          <p:attrName>ppt_y</p:attrName>
                                        </p:attrNameLst>
                                      </p:cBhvr>
                                      <p:rCtr x="25924" y="810"/>
                                    </p:animMotion>
                                  </p:childTnLst>
                                </p:cTn>
                              </p:par>
                              <p:par>
                                <p:cTn id="7" presetID="42" presetClass="path" presetSubtype="0" accel="50000" decel="50000" fill="hold" nodeType="withEffect">
                                  <p:stCondLst>
                                    <p:cond delay="0"/>
                                  </p:stCondLst>
                                  <p:childTnLst>
                                    <p:animMotion origin="layout" path="M 5E-6 1.48148E-6 L 0.40834 0.12778 " pathEditMode="relative" rAng="0" ptsTypes="AA">
                                      <p:cBhvr>
                                        <p:cTn id="8" dur="2000" spd="-100000" fill="hold"/>
                                        <p:tgtEl>
                                          <p:spTgt spid="12"/>
                                        </p:tgtEl>
                                        <p:attrNameLst>
                                          <p:attrName>ppt_x</p:attrName>
                                          <p:attrName>ppt_y</p:attrName>
                                        </p:attrNameLst>
                                      </p:cBhvr>
                                      <p:rCtr x="20417" y="6389"/>
                                    </p:animMotion>
                                  </p:childTnLst>
                                </p:cTn>
                              </p:par>
                              <p:par>
                                <p:cTn id="9" presetID="42" presetClass="path" presetSubtype="0" accel="50000" decel="50000" fill="hold" nodeType="withEffect">
                                  <p:stCondLst>
                                    <p:cond delay="0"/>
                                  </p:stCondLst>
                                  <p:childTnLst>
                                    <p:animMotion origin="layout" path="M -2.91667E-6 2.96296E-6 L 0.38998 0.12291 " pathEditMode="relative" rAng="0" ptsTypes="AA">
                                      <p:cBhvr>
                                        <p:cTn id="10" dur="2000" spd="-100000" fill="hold"/>
                                        <p:tgtEl>
                                          <p:spTgt spid="14"/>
                                        </p:tgtEl>
                                        <p:attrNameLst>
                                          <p:attrName>ppt_x</p:attrName>
                                          <p:attrName>ppt_y</p:attrName>
                                        </p:attrNameLst>
                                      </p:cBhvr>
                                      <p:rCtr x="19492" y="61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2C84365-0C2D-46AF-8395-193BB3DDF29D}"/>
                  </a:ext>
                </a:extLst>
              </p:cNvPr>
              <p:cNvSpPr>
                <a:spLocks noGrp="1"/>
              </p:cNvSpPr>
              <p:nvPr>
                <p:ph idx="1"/>
              </p:nvPr>
            </p:nvSpPr>
            <p:spPr>
              <a:xfrm>
                <a:off x="1371600" y="876300"/>
                <a:ext cx="9563099" cy="5374481"/>
              </a:xfrm>
            </p:spPr>
            <p:txBody>
              <a:bodyPr/>
              <a:lstStyle/>
              <a:p>
                <a14:m>
                  <m:oMath xmlns:m="http://schemas.openxmlformats.org/officeDocument/2006/math">
                    <m:sSubSup>
                      <m:sSubSupPr>
                        <m:ctrlPr>
                          <a:rPr lang="en-GB" i="1" smtClean="0">
                            <a:latin typeface="Cambria Math" panose="02040503050406030204" pitchFamily="18" charset="0"/>
                          </a:rPr>
                        </m:ctrlPr>
                      </m:sSubSupPr>
                      <m:e>
                        <m:r>
                          <a:rPr lang="en-GB"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rPr>
                          <m:t>𝑡</m:t>
                        </m:r>
                      </m:sub>
                      <m:sup>
                        <m:r>
                          <a:rPr lang="en-GB" b="0" i="1" smtClean="0">
                            <a:latin typeface="Cambria Math" panose="02040503050406030204" pitchFamily="18" charset="0"/>
                          </a:rPr>
                          <m:t>2</m:t>
                        </m:r>
                      </m:sup>
                    </m:sSubSup>
                  </m:oMath>
                </a14:m>
                <a:r>
                  <a:rPr lang="zh-TW" altLang="en-US" dirty="0"/>
                  <a:t>必須要是由</a:t>
                </a:r>
                <a14:m>
                  <m:oMath xmlns:m="http://schemas.openxmlformats.org/officeDocument/2006/math">
                    <m:sSubSup>
                      <m:sSubSupPr>
                        <m:ctrlPr>
                          <a:rPr lang="en-GB" i="1" smtClean="0">
                            <a:latin typeface="Cambria Math" panose="02040503050406030204" pitchFamily="18" charset="0"/>
                          </a:rPr>
                        </m:ctrlPr>
                      </m:sSubSupPr>
                      <m:e>
                        <m:r>
                          <a:rPr lang="en-GB" b="0" i="1" smtClean="0">
                            <a:latin typeface="Cambria Math" panose="02040503050406030204" pitchFamily="18" charset="0"/>
                          </a:rPr>
                          <m:t>𝑠</m:t>
                        </m:r>
                      </m:e>
                      <m:sub>
                        <m:r>
                          <a:rPr lang="en-GB" b="0" i="1" smtClean="0">
                            <a:latin typeface="Cambria Math" panose="02040503050406030204" pitchFamily="18" charset="0"/>
                          </a:rPr>
                          <m:t>𝑡</m:t>
                        </m:r>
                      </m:sub>
                      <m:sup>
                        <m:r>
                          <a:rPr lang="en-GB" b="0" i="1" smtClean="0">
                            <a:latin typeface="Cambria Math" panose="02040503050406030204" pitchFamily="18" charset="0"/>
                          </a:rPr>
                          <m:t>2</m:t>
                        </m:r>
                      </m:sup>
                    </m:sSubSup>
                  </m:oMath>
                </a14:m>
                <a:r>
                  <a:rPr lang="zh-TW" altLang="en-US" dirty="0"/>
                  <a:t>所估計</a:t>
                </a:r>
                <a:endParaRPr lang="en-GB" altLang="zh-TW" dirty="0"/>
              </a:p>
              <a:p>
                <a14:m>
                  <m:oMath xmlns:m="http://schemas.openxmlformats.org/officeDocument/2006/math">
                    <m:sSubSup>
                      <m:sSubSupPr>
                        <m:ctrlPr>
                          <a:rPr lang="en-GB" i="1" smtClean="0">
                            <a:latin typeface="Cambria Math" panose="02040503050406030204" pitchFamily="18" charset="0"/>
                          </a:rPr>
                        </m:ctrlPr>
                      </m:sSubSupPr>
                      <m:e>
                        <m:r>
                          <a:rPr lang="en-GB" b="0" i="1" smtClean="0">
                            <a:latin typeface="Cambria Math" panose="02040503050406030204" pitchFamily="18" charset="0"/>
                          </a:rPr>
                          <m:t>𝑠</m:t>
                        </m:r>
                      </m:e>
                      <m:sub>
                        <m:r>
                          <a:rPr lang="en-GB" b="0" i="1" smtClean="0">
                            <a:latin typeface="Cambria Math" panose="02040503050406030204" pitchFamily="18" charset="0"/>
                          </a:rPr>
                          <m:t>𝑡</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f>
                      <m:fPr>
                        <m:ctrlPr>
                          <a:rPr lang="en-GB" b="0" i="1" smtClean="0">
                            <a:latin typeface="Cambria Math" panose="02040503050406030204" pitchFamily="18" charset="0"/>
                          </a:rPr>
                        </m:ctrlPr>
                      </m:fPr>
                      <m:num>
                        <m:nary>
                          <m:naryPr>
                            <m:chr m:val="∑"/>
                            <m:limLoc m:val="subSup"/>
                            <m:ctrlPr>
                              <a:rPr lang="en-GB" b="0" i="1" smtClean="0">
                                <a:latin typeface="Cambria Math" panose="02040503050406030204" pitchFamily="18" charset="0"/>
                              </a:rPr>
                            </m:ctrlPr>
                          </m:naryPr>
                          <m:sub>
                            <m:r>
                              <m:rPr>
                                <m:brk m:alnAt="25"/>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𝑦</m:t>
                                    </m:r>
                                  </m:e>
                                  <m:sub>
                                    <m:r>
                                      <a:rPr lang="en-GB" b="0" i="1" smtClean="0">
                                        <a:latin typeface="Cambria Math" panose="02040503050406030204" pitchFamily="18" charset="0"/>
                                      </a:rPr>
                                      <m:t>𝑖</m:t>
                                    </m:r>
                                  </m:sub>
                                  <m:sup/>
                                </m:sSubSup>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sub>
                                    </m:sSub>
                                  </m:e>
                                </m:acc>
                                <m:r>
                                  <a:rPr lang="en-GB" b="0" i="1" smtClean="0">
                                    <a:latin typeface="Cambria Math" panose="02040503050406030204" pitchFamily="18" charset="0"/>
                                  </a:rPr>
                                  <m:t>)</m:t>
                                </m:r>
                              </m:e>
                              <m:sup>
                                <m:r>
                                  <a:rPr lang="en-GB" b="0" i="1" smtClean="0">
                                    <a:latin typeface="Cambria Math" panose="02040503050406030204" pitchFamily="18" charset="0"/>
                                  </a:rPr>
                                  <m:t>2</m:t>
                                </m:r>
                              </m:sup>
                            </m:sSup>
                          </m:e>
                        </m:nary>
                      </m:num>
                      <m:den>
                        <m:r>
                          <a:rPr lang="en-GB" b="0" i="1" smtClean="0">
                            <a:latin typeface="Cambria Math" panose="02040503050406030204" pitchFamily="18" charset="0"/>
                          </a:rPr>
                          <m:t>𝑛</m:t>
                        </m:r>
                        <m:r>
                          <a:rPr lang="en-GB" b="0" i="1" smtClean="0">
                            <a:latin typeface="Cambria Math" panose="02040503050406030204" pitchFamily="18" charset="0"/>
                          </a:rPr>
                          <m:t>−1</m:t>
                        </m:r>
                      </m:den>
                    </m:f>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(21784)</m:t>
                        </m:r>
                      </m:e>
                      <m:sup>
                        <m:r>
                          <a:rPr lang="en-GB" b="0" i="1" smtClean="0">
                            <a:latin typeface="Cambria Math" panose="02040503050406030204" pitchFamily="18" charset="0"/>
                          </a:rPr>
                          <m:t>2</m:t>
                        </m:r>
                      </m:sup>
                    </m:sSup>
                  </m:oMath>
                </a14:m>
                <a:endParaRPr lang="en-GB" dirty="0"/>
              </a:p>
              <a:p>
                <a14:m>
                  <m:oMath xmlns:m="http://schemas.openxmlformats.org/officeDocument/2006/math">
                    <m:r>
                      <a:rPr lang="en-GB" b="0" i="1" smtClean="0">
                        <a:latin typeface="Cambria Math" panose="02040503050406030204" pitchFamily="18" charset="0"/>
                      </a:rPr>
                      <m:t>𝐷</m:t>
                    </m:r>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𝐵</m:t>
                            </m:r>
                          </m:e>
                          <m:sup>
                            <m:r>
                              <a:rPr lang="en-GB" b="0" i="1" smtClean="0">
                                <a:latin typeface="Cambria Math" panose="02040503050406030204" pitchFamily="18" charset="0"/>
                              </a:rPr>
                              <m:t>2</m:t>
                            </m:r>
                          </m:sup>
                        </m:sSup>
                      </m:num>
                      <m:den>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𝑁</m:t>
                            </m:r>
                          </m:e>
                          <m:sup>
                            <m:r>
                              <a:rPr lang="en-GB" b="0" i="1" smtClean="0">
                                <a:latin typeface="Cambria Math" panose="02040503050406030204" pitchFamily="18" charset="0"/>
                              </a:rPr>
                              <m:t>2</m:t>
                            </m:r>
                          </m:sup>
                        </m:sSup>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(1000000)</m:t>
                            </m:r>
                          </m:e>
                          <m:sup>
                            <m:r>
                              <a:rPr lang="en-GB" b="0" i="1" smtClean="0">
                                <a:latin typeface="Cambria Math" panose="02040503050406030204" pitchFamily="18" charset="0"/>
                              </a:rPr>
                              <m:t>2</m:t>
                            </m:r>
                          </m:sup>
                        </m:sSup>
                      </m:num>
                      <m:den>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(415)</m:t>
                            </m:r>
                          </m:e>
                          <m:sup>
                            <m:r>
                              <a:rPr lang="en-GB" b="0" i="1" smtClean="0">
                                <a:latin typeface="Cambria Math" panose="02040503050406030204" pitchFamily="18" charset="0"/>
                              </a:rPr>
                              <m:t>2</m:t>
                            </m:r>
                          </m:sup>
                        </m:sSup>
                      </m:den>
                    </m:f>
                  </m:oMath>
                </a14:m>
                <a:endParaRPr lang="en-GB" dirty="0"/>
              </a:p>
              <a:p>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𝑁</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rPr>
                              <m:t>𝑡</m:t>
                            </m:r>
                          </m:sub>
                          <m:sup>
                            <m:r>
                              <a:rPr lang="en-GB" b="0" i="1" smtClean="0">
                                <a:latin typeface="Cambria Math" panose="02040503050406030204" pitchFamily="18" charset="0"/>
                              </a:rPr>
                              <m:t>2</m:t>
                            </m:r>
                          </m:sup>
                        </m:sSubSup>
                      </m:num>
                      <m:den>
                        <m:r>
                          <a:rPr lang="en-GB" b="0" i="1" smtClean="0">
                            <a:latin typeface="Cambria Math" panose="02040503050406030204" pitchFamily="18" charset="0"/>
                          </a:rPr>
                          <m:t>𝑁𝐷</m:t>
                        </m:r>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rPr>
                              <m:t>𝑡</m:t>
                            </m:r>
                          </m:sub>
                          <m:sup>
                            <m:r>
                              <a:rPr lang="en-GB" b="0" i="1" smtClean="0">
                                <a:latin typeface="Cambria Math" panose="02040503050406030204" pitchFamily="18" charset="0"/>
                              </a:rPr>
                              <m:t>2</m:t>
                            </m:r>
                          </m:sup>
                        </m:sSubSup>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415</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(21784)</m:t>
                            </m:r>
                          </m:e>
                          <m:sub/>
                          <m:sup>
                            <m:r>
                              <a:rPr lang="en-GB" b="0" i="1" smtClean="0">
                                <a:latin typeface="Cambria Math" panose="02040503050406030204" pitchFamily="18" charset="0"/>
                              </a:rPr>
                              <m:t>2</m:t>
                            </m:r>
                          </m:sup>
                        </m:sSubSup>
                      </m:num>
                      <m:den>
                        <m:r>
                          <a:rPr lang="en-GB" b="0" i="1" smtClean="0">
                            <a:latin typeface="Cambria Math" panose="02040503050406030204" pitchFamily="18" charset="0"/>
                          </a:rPr>
                          <m:t>415∗</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1000000</m:t>
                                    </m:r>
                                  </m:e>
                                </m:d>
                              </m:e>
                              <m:sup>
                                <m:r>
                                  <a:rPr lang="en-GB" b="0" i="1" smtClean="0">
                                    <a:latin typeface="Cambria Math" panose="02040503050406030204" pitchFamily="18" charset="0"/>
                                  </a:rPr>
                                  <m:t>2</m:t>
                                </m:r>
                              </m:sup>
                            </m:sSup>
                          </m:num>
                          <m:den>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415</m:t>
                                    </m:r>
                                  </m:e>
                                </m:d>
                              </m:e>
                              <m:sup>
                                <m:r>
                                  <a:rPr lang="en-GB" b="0" i="1" smtClean="0">
                                    <a:latin typeface="Cambria Math" panose="02040503050406030204" pitchFamily="18" charset="0"/>
                                  </a:rPr>
                                  <m:t>2</m:t>
                                </m:r>
                              </m:sup>
                            </m:sSup>
                          </m:den>
                        </m:f>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(21784)</m:t>
                            </m:r>
                          </m:e>
                          <m:sup>
                            <m:r>
                              <a:rPr lang="en-GB" b="0" i="1" smtClean="0">
                                <a:latin typeface="Cambria Math" panose="02040503050406030204" pitchFamily="18" charset="0"/>
                              </a:rPr>
                              <m:t>2</m:t>
                            </m:r>
                          </m:sup>
                        </m:sSup>
                      </m:den>
                    </m:f>
                    <m:r>
                      <a:rPr lang="en-GB" b="0" i="1" smtClean="0">
                        <a:latin typeface="Cambria Math" panose="02040503050406030204" pitchFamily="18" charset="0"/>
                      </a:rPr>
                      <m:t>=182.88</m:t>
                    </m:r>
                  </m:oMath>
                </a14:m>
                <a:endParaRPr lang="en-GB" dirty="0"/>
              </a:p>
              <a:p>
                <a:r>
                  <a:rPr lang="zh-TW" altLang="en-US" dirty="0"/>
                  <a:t>因此，在估計誤差為</a:t>
                </a:r>
                <a:r>
                  <a:rPr lang="en-US" altLang="zh-TW" dirty="0"/>
                  <a:t>$1000000</a:t>
                </a:r>
                <a:r>
                  <a:rPr lang="zh-TW" altLang="en-US" dirty="0"/>
                  <a:t>時，需要</a:t>
                </a:r>
                <a:r>
                  <a:rPr lang="en-GB" altLang="zh-TW" dirty="0"/>
                  <a:t>183</a:t>
                </a:r>
                <a:r>
                  <a:rPr lang="zh-TW" altLang="en-US" dirty="0"/>
                  <a:t>個集群樣本</a:t>
                </a:r>
                <a:endParaRPr lang="en-GB" dirty="0"/>
              </a:p>
            </p:txBody>
          </p:sp>
        </mc:Choice>
        <mc:Fallback>
          <p:sp>
            <p:nvSpPr>
              <p:cNvPr id="3" name="Content Placeholder 2">
                <a:extLst>
                  <a:ext uri="{FF2B5EF4-FFF2-40B4-BE49-F238E27FC236}">
                    <a16:creationId xmlns:a16="http://schemas.microsoft.com/office/drawing/2014/main" id="{82C84365-0C2D-46AF-8395-193BB3DDF29D}"/>
                  </a:ext>
                </a:extLst>
              </p:cNvPr>
              <p:cNvSpPr>
                <a:spLocks noGrp="1" noRot="1" noChangeAspect="1" noMove="1" noResize="1" noEditPoints="1" noAdjustHandles="1" noChangeArrowheads="1" noChangeShapeType="1" noTextEdit="1"/>
              </p:cNvSpPr>
              <p:nvPr>
                <p:ph idx="1"/>
              </p:nvPr>
            </p:nvSpPr>
            <p:spPr>
              <a:xfrm>
                <a:off x="1371600" y="876300"/>
                <a:ext cx="9563099" cy="5374481"/>
              </a:xfrm>
              <a:blipFill>
                <a:blip r:embed="rId2"/>
                <a:stretch>
                  <a:fillRect l="-1147" t="-2043"/>
                </a:stretch>
              </a:blipFill>
            </p:spPr>
            <p:txBody>
              <a:bodyPr/>
              <a:lstStyle/>
              <a:p>
                <a:r>
                  <a:rPr lang="en-GB">
                    <a:noFill/>
                  </a:rPr>
                  <a:t> </a:t>
                </a:r>
              </a:p>
            </p:txBody>
          </p:sp>
        </mc:Fallback>
      </mc:AlternateContent>
    </p:spTree>
    <p:extLst>
      <p:ext uri="{BB962C8B-B14F-4D97-AF65-F5344CB8AC3E}">
        <p14:creationId xmlns:p14="http://schemas.microsoft.com/office/powerpoint/2010/main" val="264836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96E-1AB9-499F-93CA-855AFDAB54EB}"/>
              </a:ext>
            </a:extLst>
          </p:cNvPr>
          <p:cNvSpPr>
            <a:spLocks noGrp="1"/>
          </p:cNvSpPr>
          <p:nvPr>
            <p:ph type="ctrTitle"/>
          </p:nvPr>
        </p:nvSpPr>
        <p:spPr>
          <a:xfrm>
            <a:off x="1524000" y="1493838"/>
            <a:ext cx="9144000" cy="2387600"/>
          </a:xfrm>
        </p:spPr>
        <p:txBody>
          <a:bodyPr/>
          <a:lstStyle/>
          <a:p>
            <a:r>
              <a:rPr lang="en-US" altLang="zh-TW" sz="4400" dirty="0">
                <a:solidFill>
                  <a:srgbClr val="FF0000"/>
                </a:solidFill>
              </a:rPr>
              <a:t>Estimation of a Population Proportion</a:t>
            </a:r>
            <a:endParaRPr lang="en-GB" sz="4400" dirty="0">
              <a:solidFill>
                <a:srgbClr val="FF0000"/>
              </a:solidFill>
            </a:endParaRPr>
          </a:p>
        </p:txBody>
      </p:sp>
      <p:sp>
        <p:nvSpPr>
          <p:cNvPr id="3" name="Subtitle 2">
            <a:extLst>
              <a:ext uri="{FF2B5EF4-FFF2-40B4-BE49-F238E27FC236}">
                <a16:creationId xmlns:a16="http://schemas.microsoft.com/office/drawing/2014/main" id="{476E9F90-EF08-41E7-B7DB-EECAAB538E13}"/>
              </a:ext>
            </a:extLst>
          </p:cNvPr>
          <p:cNvSpPr>
            <a:spLocks noGrp="1"/>
          </p:cNvSpPr>
          <p:nvPr>
            <p:ph type="subTitle" idx="1"/>
          </p:nvPr>
        </p:nvSpPr>
        <p:spPr>
          <a:xfrm>
            <a:off x="1524000" y="3811588"/>
            <a:ext cx="9144000" cy="1655762"/>
          </a:xfrm>
        </p:spPr>
        <p:txBody>
          <a:bodyPr/>
          <a:lstStyle/>
          <a:p>
            <a:pPr>
              <a:spcBef>
                <a:spcPct val="20000"/>
              </a:spcBef>
            </a:pPr>
            <a:r>
              <a:rPr lang="zh-TW" altLang="en-US" sz="3200" dirty="0">
                <a:solidFill>
                  <a:schemeClr val="tx1">
                    <a:tint val="75000"/>
                  </a:schemeClr>
                </a:solidFill>
              </a:rPr>
              <a:t>估計母群體比例</a:t>
            </a:r>
            <a:endParaRPr lang="en-GB" sz="3200" dirty="0">
              <a:solidFill>
                <a:schemeClr val="tx1">
                  <a:tint val="75000"/>
                </a:schemeClr>
              </a:solidFill>
            </a:endParaRPr>
          </a:p>
        </p:txBody>
      </p:sp>
    </p:spTree>
    <p:extLst>
      <p:ext uri="{BB962C8B-B14F-4D97-AF65-F5344CB8AC3E}">
        <p14:creationId xmlns:p14="http://schemas.microsoft.com/office/powerpoint/2010/main" val="30186588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latin typeface="標楷體" panose="03000509000000000000" pitchFamily="65" charset="-120"/>
                <a:ea typeface="標楷體" panose="03000509000000000000" pitchFamily="65" charset="-120"/>
              </a:rPr>
              <a:t>母體比例估計</a:t>
            </a:r>
            <a:endParaRPr lang="zh-TW" altLang="en-US" dirty="0"/>
          </a:p>
        </p:txBody>
      </p:sp>
      <p:sp>
        <p:nvSpPr>
          <p:cNvPr id="3" name="內容版面配置區 2"/>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家庭沒有寬頻網路的比例</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公司總裁具有研究所學歷的比例</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輔仁大學有修抽樣調查的學生比例</a:t>
            </a:r>
            <a:br>
              <a:rPr lang="en-US" altLang="zh-TW" dirty="0">
                <a:latin typeface="標楷體" panose="03000509000000000000" pitchFamily="65" charset="-120"/>
                <a:ea typeface="標楷體" panose="03000509000000000000" pitchFamily="65" charset="-120"/>
              </a:rPr>
            </a:br>
            <a:br>
              <a:rPr lang="en-US" altLang="zh-TW" dirty="0">
                <a:latin typeface="標楷體" panose="03000509000000000000" pitchFamily="65" charset="-120"/>
                <a:ea typeface="標楷體" panose="03000509000000000000" pitchFamily="65" charset="-120"/>
              </a:rPr>
            </a:br>
            <a:endParaRPr lang="zh-TW" altLang="en-US" dirty="0"/>
          </a:p>
        </p:txBody>
      </p:sp>
    </p:spTree>
    <p:extLst>
      <p:ext uri="{BB962C8B-B14F-4D97-AF65-F5344CB8AC3E}">
        <p14:creationId xmlns:p14="http://schemas.microsoft.com/office/powerpoint/2010/main" val="3920116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母體比例估計</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zh-TW" altLang="en-US" dirty="0">
                    <a:solidFill>
                      <a:srgbClr val="FF0000"/>
                    </a:solidFill>
                    <a:latin typeface="標楷體" panose="03000509000000000000" pitchFamily="65" charset="-120"/>
                    <a:ea typeface="標楷體" panose="03000509000000000000" pitchFamily="65" charset="-120"/>
                  </a:rPr>
                  <a:t>用樣本比例</a:t>
                </a:r>
                <a14:m>
                  <m:oMath xmlns:m="http://schemas.openxmlformats.org/officeDocument/2006/math">
                    <m:r>
                      <a:rPr lang="zh-TW" altLang="en-US">
                        <a:solidFill>
                          <a:srgbClr val="FF0000"/>
                        </a:solidFill>
                        <a:latin typeface="Cambria Math"/>
                        <a:ea typeface="標楷體" panose="03000509000000000000" pitchFamily="65" charset="-120"/>
                      </a:rPr>
                      <m:t> </m:t>
                    </m:r>
                    <m:acc>
                      <m:accPr>
                        <m:chr m:val="̂"/>
                        <m:ctrlPr>
                          <a:rPr lang="zh-TW" altLang="en-US" i="1">
                            <a:solidFill>
                              <a:srgbClr val="FF0000"/>
                            </a:solidFill>
                            <a:latin typeface="Cambria Math" panose="02040503050406030204" pitchFamily="18" charset="0"/>
                            <a:ea typeface="標楷體" panose="03000509000000000000" pitchFamily="65" charset="-120"/>
                          </a:rPr>
                        </m:ctrlPr>
                      </m:accPr>
                      <m:e>
                        <m:r>
                          <a:rPr lang="zh-TW" altLang="en-US">
                            <a:solidFill>
                              <a:srgbClr val="FF0000"/>
                            </a:solidFill>
                            <a:latin typeface="Cambria Math"/>
                            <a:ea typeface="標楷體" panose="03000509000000000000" pitchFamily="65" charset="-120"/>
                          </a:rPr>
                          <m:t>𝑃</m:t>
                        </m:r>
                      </m:e>
                    </m:acc>
                  </m:oMath>
                </a14:m>
                <a:r>
                  <a:rPr lang="zh-TW" altLang="en-US" dirty="0">
                    <a:solidFill>
                      <a:srgbClr val="FF0000"/>
                    </a:solidFill>
                    <a:latin typeface="標楷體" panose="03000509000000000000" pitchFamily="65" charset="-120"/>
                    <a:ea typeface="標楷體" panose="03000509000000000000" pitchFamily="65" charset="-120"/>
                  </a:rPr>
                  <a:t>估計母體比例 </a:t>
                </a:r>
                <a:r>
                  <a:rPr lang="en-US" altLang="zh-TW" dirty="0">
                    <a:solidFill>
                      <a:srgbClr val="FF0000"/>
                    </a:solidFill>
                    <a:latin typeface="標楷體" panose="03000509000000000000" pitchFamily="65" charset="-120"/>
                    <a:ea typeface="標楷體" panose="03000509000000000000" pitchFamily="65" charset="-120"/>
                  </a:rPr>
                  <a:t>p</a:t>
                </a:r>
              </a:p>
              <a:p>
                <a:r>
                  <a:rPr lang="zh-TW" altLang="en-US" dirty="0">
                    <a:latin typeface="標楷體" panose="03000509000000000000" pitchFamily="65" charset="-120"/>
                    <a:ea typeface="標楷體" panose="03000509000000000000" pitchFamily="65" charset="-120"/>
                  </a:rPr>
                  <a:t>公式 </a:t>
                </a:r>
                <a:r>
                  <a:rPr lang="en-US" altLang="zh-TW" dirty="0">
                    <a:latin typeface="標楷體" panose="03000509000000000000" pitchFamily="65" charset="-120"/>
                    <a:ea typeface="標楷體" panose="03000509000000000000" pitchFamily="65" charset="-120"/>
                  </a:rPr>
                  <a:t>: </a:t>
                </a:r>
              </a:p>
              <a:p>
                <a:endParaRPr lang="zh-TW" altLang="en-US" dirty="0">
                  <a:latin typeface="標楷體" panose="03000509000000000000" pitchFamily="65" charset="-120"/>
                  <a:ea typeface="標楷體" panose="03000509000000000000" pitchFamily="65" charset="-12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1630" t="-148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副標題 2"/>
              <p:cNvSpPr txBox="1">
                <a:spLocks/>
              </p:cNvSpPr>
              <p:nvPr/>
            </p:nvSpPr>
            <p:spPr>
              <a:xfrm>
                <a:off x="1991544" y="2996952"/>
                <a:ext cx="8136904" cy="316835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4400" dirty="0">
                    <a:solidFill>
                      <a:prstClr val="black"/>
                    </a:solidFill>
                    <a:latin typeface="Calibri"/>
                    <a:ea typeface="新細明體" panose="02020500000000000000" pitchFamily="18" charset="-120"/>
                  </a:rPr>
                  <a:t>p̂ =</a:t>
                </a:r>
                <a14:m>
                  <m:oMath xmlns:m="http://schemas.openxmlformats.org/officeDocument/2006/math">
                    <m:f>
                      <m:fPr>
                        <m:ctrlPr>
                          <a:rPr lang="en-US" altLang="zh-TW" sz="4400" i="1">
                            <a:solidFill>
                              <a:prstClr val="black"/>
                            </a:solidFill>
                            <a:latin typeface="Cambria Math" panose="02040503050406030204" pitchFamily="18" charset="0"/>
                          </a:rPr>
                        </m:ctrlPr>
                      </m:fPr>
                      <m:num>
                        <m:nary>
                          <m:naryPr>
                            <m:chr m:val="∑"/>
                            <m:ctrlPr>
                              <a:rPr lang="en-US" altLang="zh-TW" sz="4400" i="1">
                                <a:solidFill>
                                  <a:prstClr val="black"/>
                                </a:solidFill>
                                <a:latin typeface="Cambria Math" panose="02040503050406030204" pitchFamily="18" charset="0"/>
                              </a:rPr>
                            </m:ctrlPr>
                          </m:naryPr>
                          <m:sub>
                            <m:r>
                              <m:rPr>
                                <m:brk m:alnAt="23"/>
                              </m:rPr>
                              <a:rPr lang="en-US" altLang="zh-TW" sz="4400" i="1">
                                <a:solidFill>
                                  <a:prstClr val="black"/>
                                </a:solidFill>
                                <a:latin typeface="Cambria Math"/>
                              </a:rPr>
                              <m:t>𝑖</m:t>
                            </m:r>
                            <m:r>
                              <a:rPr lang="en-US" altLang="zh-TW" sz="4400" i="1">
                                <a:solidFill>
                                  <a:prstClr val="black"/>
                                </a:solidFill>
                                <a:latin typeface="Cambria Math"/>
                              </a:rPr>
                              <m:t>=1</m:t>
                            </m:r>
                          </m:sub>
                          <m:sup>
                            <m:r>
                              <a:rPr lang="en-US" altLang="zh-TW" sz="4400" i="1">
                                <a:solidFill>
                                  <a:prstClr val="black"/>
                                </a:solidFill>
                                <a:latin typeface="Cambria Math"/>
                              </a:rPr>
                              <m:t>𝑛</m:t>
                            </m:r>
                          </m:sup>
                          <m:e>
                            <m:sSub>
                              <m:sSubPr>
                                <m:ctrlPr>
                                  <a:rPr lang="en-US" altLang="zh-TW" sz="4400" i="1">
                                    <a:solidFill>
                                      <a:prstClr val="black"/>
                                    </a:solidFill>
                                    <a:latin typeface="Cambria Math" panose="02040503050406030204" pitchFamily="18" charset="0"/>
                                  </a:rPr>
                                </m:ctrlPr>
                              </m:sSubPr>
                              <m:e>
                                <m:r>
                                  <a:rPr lang="en-US" altLang="zh-TW" sz="4400" i="1">
                                    <a:solidFill>
                                      <a:prstClr val="black"/>
                                    </a:solidFill>
                                    <a:latin typeface="Cambria Math"/>
                                  </a:rPr>
                                  <m:t>𝑎</m:t>
                                </m:r>
                              </m:e>
                              <m:sub>
                                <m:r>
                                  <a:rPr lang="en-US" altLang="zh-TW" sz="4400" i="1">
                                    <a:solidFill>
                                      <a:prstClr val="black"/>
                                    </a:solidFill>
                                    <a:latin typeface="Cambria Math"/>
                                  </a:rPr>
                                  <m:t>𝑖</m:t>
                                </m:r>
                              </m:sub>
                            </m:sSub>
                          </m:e>
                        </m:nary>
                      </m:num>
                      <m:den>
                        <m:nary>
                          <m:naryPr>
                            <m:chr m:val="∑"/>
                            <m:limLoc m:val="subSup"/>
                            <m:ctrlPr>
                              <a:rPr lang="en-US" altLang="zh-TW" sz="4400" i="1">
                                <a:solidFill>
                                  <a:prstClr val="black"/>
                                </a:solidFill>
                                <a:latin typeface="Cambria Math" panose="02040503050406030204" pitchFamily="18" charset="0"/>
                              </a:rPr>
                            </m:ctrlPr>
                          </m:naryPr>
                          <m:sub>
                            <m:r>
                              <m:rPr>
                                <m:brk m:alnAt="25"/>
                              </m:rPr>
                              <a:rPr lang="en-US" altLang="zh-TW" sz="4400" i="1">
                                <a:solidFill>
                                  <a:prstClr val="black"/>
                                </a:solidFill>
                                <a:latin typeface="Cambria Math"/>
                              </a:rPr>
                              <m:t>𝑖</m:t>
                            </m:r>
                            <m:r>
                              <a:rPr lang="en-US" altLang="zh-TW" sz="4400" i="1">
                                <a:solidFill>
                                  <a:prstClr val="black"/>
                                </a:solidFill>
                                <a:latin typeface="Cambria Math"/>
                              </a:rPr>
                              <m:t>=1</m:t>
                            </m:r>
                          </m:sub>
                          <m:sup>
                            <m:r>
                              <a:rPr lang="en-US" altLang="zh-TW" sz="4400" i="1">
                                <a:solidFill>
                                  <a:prstClr val="black"/>
                                </a:solidFill>
                                <a:latin typeface="Cambria Math"/>
                              </a:rPr>
                              <m:t>𝑛</m:t>
                            </m:r>
                          </m:sup>
                          <m:e>
                            <m:sSub>
                              <m:sSubPr>
                                <m:ctrlPr>
                                  <a:rPr lang="en-US" altLang="zh-TW" sz="4400" i="1">
                                    <a:solidFill>
                                      <a:prstClr val="black"/>
                                    </a:solidFill>
                                    <a:latin typeface="Cambria Math" panose="02040503050406030204" pitchFamily="18" charset="0"/>
                                  </a:rPr>
                                </m:ctrlPr>
                              </m:sSubPr>
                              <m:e>
                                <m:r>
                                  <a:rPr lang="en-US" altLang="zh-TW" sz="4400" i="1">
                                    <a:solidFill>
                                      <a:prstClr val="black"/>
                                    </a:solidFill>
                                    <a:latin typeface="Cambria Math"/>
                                  </a:rPr>
                                  <m:t>𝑚</m:t>
                                </m:r>
                              </m:e>
                              <m:sub>
                                <m:r>
                                  <a:rPr lang="en-US" altLang="zh-TW" sz="4400" i="1">
                                    <a:solidFill>
                                      <a:prstClr val="black"/>
                                    </a:solidFill>
                                    <a:latin typeface="Cambria Math"/>
                                  </a:rPr>
                                  <m:t>𝑖</m:t>
                                </m:r>
                              </m:sub>
                            </m:sSub>
                          </m:e>
                        </m:nary>
                      </m:den>
                    </m:f>
                  </m:oMath>
                </a14:m>
                <a:endParaRPr lang="en-US" altLang="zh-TW" sz="4400" dirty="0">
                  <a:solidFill>
                    <a:prstClr val="black"/>
                  </a:solidFill>
                  <a:latin typeface="Calibri"/>
                  <a:ea typeface="新細明體" panose="02020500000000000000" pitchFamily="18" charset="-120"/>
                </a:endParaRPr>
              </a:p>
              <a:p>
                <a:endParaRPr lang="en-US" altLang="zh-TW" sz="4000" dirty="0">
                  <a:solidFill>
                    <a:prstClr val="black"/>
                  </a:solidFill>
                  <a:latin typeface="Calibri"/>
                  <a:ea typeface="新細明體" panose="02020500000000000000" pitchFamily="18" charset="-120"/>
                </a:endParaRPr>
              </a:p>
              <a:p>
                <a14:m>
                  <m:oMath xmlns:m="http://schemas.openxmlformats.org/officeDocument/2006/math">
                    <m:sSub>
                      <m:sSubPr>
                        <m:ctrlPr>
                          <a:rPr lang="zh-TW" altLang="en-US" i="1">
                            <a:solidFill>
                              <a:prstClr val="black"/>
                            </a:solidFill>
                            <a:latin typeface="Cambria Math" panose="02040503050406030204" pitchFamily="18" charset="0"/>
                          </a:rPr>
                        </m:ctrlPr>
                      </m:sSubPr>
                      <m:e>
                        <m:r>
                          <a:rPr lang="zh-TW" altLang="en-US" i="1">
                            <a:solidFill>
                              <a:prstClr val="black"/>
                            </a:solidFill>
                            <a:latin typeface="Cambria Math"/>
                          </a:rPr>
                          <m:t>𝑎</m:t>
                        </m:r>
                      </m:e>
                      <m:sub>
                        <m:r>
                          <a:rPr lang="zh-TW" altLang="en-US" i="1">
                            <a:solidFill>
                              <a:prstClr val="black"/>
                            </a:solidFill>
                            <a:latin typeface="Cambria Math"/>
                          </a:rPr>
                          <m:t>𝑖</m:t>
                        </m:r>
                      </m:sub>
                    </m:sSub>
                  </m:oMath>
                </a14:m>
                <a:r>
                  <a:rPr lang="zh-TW" altLang="en-US" dirty="0">
                    <a:solidFill>
                      <a:prstClr val="black"/>
                    </a:solidFill>
                    <a:latin typeface="標楷體" panose="03000509000000000000" pitchFamily="65" charset="-120"/>
                    <a:ea typeface="標楷體" panose="03000509000000000000" pitchFamily="65" charset="-120"/>
                  </a:rPr>
                  <a:t>為在</a:t>
                </a:r>
                <a:r>
                  <a:rPr lang="en-US" altLang="zh-TW" dirty="0" err="1">
                    <a:solidFill>
                      <a:prstClr val="black"/>
                    </a:solidFill>
                    <a:latin typeface="標楷體" panose="03000509000000000000" pitchFamily="65" charset="-120"/>
                    <a:ea typeface="標楷體" panose="03000509000000000000" pitchFamily="65" charset="-120"/>
                  </a:rPr>
                  <a:t>i</a:t>
                </a:r>
                <a:r>
                  <a:rPr lang="zh-TW" altLang="en-US" dirty="0">
                    <a:solidFill>
                      <a:prstClr val="black"/>
                    </a:solidFill>
                    <a:latin typeface="標楷體" panose="03000509000000000000" pitchFamily="65" charset="-120"/>
                    <a:ea typeface="標楷體" panose="03000509000000000000" pitchFamily="65" charset="-120"/>
                  </a:rPr>
                  <a:t>集群中</a:t>
                </a:r>
                <a:r>
                  <a:rPr lang="zh-TW" altLang="en-US" dirty="0">
                    <a:solidFill>
                      <a:srgbClr val="FF0000"/>
                    </a:solidFill>
                    <a:latin typeface="標楷體" panose="03000509000000000000" pitchFamily="65" charset="-120"/>
                    <a:ea typeface="標楷體" panose="03000509000000000000" pitchFamily="65" charset="-120"/>
                  </a:rPr>
                  <a:t>感興趣</a:t>
                </a:r>
                <a:r>
                  <a:rPr lang="zh-TW" altLang="en-US" dirty="0">
                    <a:solidFill>
                      <a:prstClr val="black"/>
                    </a:solidFill>
                    <a:latin typeface="標楷體" panose="03000509000000000000" pitchFamily="65" charset="-120"/>
                    <a:ea typeface="標楷體" panose="03000509000000000000" pitchFamily="65" charset="-120"/>
                  </a:rPr>
                  <a:t>的元素總數</a:t>
                </a:r>
                <a:endParaRPr lang="en-US" altLang="zh-TW" dirty="0">
                  <a:solidFill>
                    <a:prstClr val="black"/>
                  </a:solidFill>
                  <a:latin typeface="標楷體" panose="03000509000000000000" pitchFamily="65" charset="-120"/>
                  <a:ea typeface="標楷體" panose="03000509000000000000" pitchFamily="65" charset="-120"/>
                </a:endParaRPr>
              </a:p>
              <a:p>
                <a14:m>
                  <m:oMath xmlns:m="http://schemas.openxmlformats.org/officeDocument/2006/math">
                    <m:sSub>
                      <m:sSubPr>
                        <m:ctrlPr>
                          <a:rPr lang="zh-TW" altLang="en-US" i="1">
                            <a:solidFill>
                              <a:prstClr val="black"/>
                            </a:solidFill>
                            <a:latin typeface="Cambria Math" panose="02040503050406030204" pitchFamily="18" charset="0"/>
                          </a:rPr>
                        </m:ctrlPr>
                      </m:sSubPr>
                      <m:e>
                        <m:r>
                          <a:rPr lang="zh-TW" altLang="en-US" i="1">
                            <a:solidFill>
                              <a:prstClr val="black"/>
                            </a:solidFill>
                            <a:latin typeface="Cambria Math"/>
                          </a:rPr>
                          <m:t>𝑚</m:t>
                        </m:r>
                      </m:e>
                      <m:sub>
                        <m:r>
                          <a:rPr lang="zh-TW" altLang="en-US" i="1">
                            <a:solidFill>
                              <a:prstClr val="black"/>
                            </a:solidFill>
                            <a:latin typeface="Cambria Math"/>
                          </a:rPr>
                          <m:t>𝑖</m:t>
                        </m:r>
                      </m:sub>
                    </m:sSub>
                  </m:oMath>
                </a14:m>
                <a:r>
                  <a:rPr lang="zh-TW" altLang="en-US" dirty="0">
                    <a:solidFill>
                      <a:prstClr val="black"/>
                    </a:solidFill>
                    <a:latin typeface="標楷體" panose="03000509000000000000" pitchFamily="65" charset="-120"/>
                    <a:ea typeface="標楷體" panose="03000509000000000000" pitchFamily="65" charset="-120"/>
                  </a:rPr>
                  <a:t>為 </a:t>
                </a:r>
                <a:r>
                  <a:rPr lang="en-US" altLang="zh-TW" dirty="0">
                    <a:solidFill>
                      <a:prstClr val="black"/>
                    </a:solidFill>
                    <a:latin typeface="標楷體" panose="03000509000000000000" pitchFamily="65" charset="-120"/>
                    <a:ea typeface="標楷體" panose="03000509000000000000" pitchFamily="65" charset="-120"/>
                  </a:rPr>
                  <a:t>i</a:t>
                </a:r>
                <a:r>
                  <a:rPr lang="zh-TW" altLang="en-US" dirty="0">
                    <a:solidFill>
                      <a:prstClr val="black"/>
                    </a:solidFill>
                    <a:latin typeface="標楷體" panose="03000509000000000000" pitchFamily="65" charset="-120"/>
                    <a:ea typeface="標楷體" panose="03000509000000000000" pitchFamily="65" charset="-120"/>
                  </a:rPr>
                  <a:t> 集群中的元素個數</a:t>
                </a:r>
              </a:p>
              <a:p>
                <a:endParaRPr lang="en-US" altLang="zh-TW" dirty="0">
                  <a:solidFill>
                    <a:prstClr val="black"/>
                  </a:solidFill>
                  <a:latin typeface="標楷體" panose="03000509000000000000" pitchFamily="65" charset="-120"/>
                  <a:ea typeface="標楷體" panose="03000509000000000000" pitchFamily="65" charset="-120"/>
                </a:endParaRPr>
              </a:p>
              <a:p>
                <a:endParaRPr lang="en-US" altLang="zh-TW" sz="4000" dirty="0">
                  <a:solidFill>
                    <a:prstClr val="black"/>
                  </a:solidFill>
                  <a:latin typeface="Calibri"/>
                  <a:ea typeface="新細明體" panose="02020500000000000000" pitchFamily="18" charset="-120"/>
                </a:endParaRPr>
              </a:p>
            </p:txBody>
          </p:sp>
        </mc:Choice>
        <mc:Fallback xmlns="">
          <p:sp>
            <p:nvSpPr>
              <p:cNvPr id="4" name="副標題 2"/>
              <p:cNvSpPr txBox="1">
                <a:spLocks noRot="1" noChangeAspect="1" noMove="1" noResize="1" noEditPoints="1" noAdjustHandles="1" noChangeArrowheads="1" noChangeShapeType="1" noTextEdit="1"/>
              </p:cNvSpPr>
              <p:nvPr/>
            </p:nvSpPr>
            <p:spPr>
              <a:xfrm>
                <a:off x="1991544" y="2996952"/>
                <a:ext cx="8136904" cy="3168352"/>
              </a:xfrm>
              <a:prstGeom prst="rect">
                <a:avLst/>
              </a:prstGeom>
              <a:blipFill>
                <a:blip r:embed="rId3"/>
                <a:stretch>
                  <a:fillRect l="-2774"/>
                </a:stretch>
              </a:blipFill>
            </p:spPr>
            <p:txBody>
              <a:bodyPr/>
              <a:lstStyle/>
              <a:p>
                <a:r>
                  <a:rPr lang="en-GB">
                    <a:noFill/>
                  </a:rPr>
                  <a:t> </a:t>
                </a:r>
              </a:p>
            </p:txBody>
          </p:sp>
        </mc:Fallback>
      </mc:AlternateContent>
    </p:spTree>
    <p:extLst>
      <p:ext uri="{BB962C8B-B14F-4D97-AF65-F5344CB8AC3E}">
        <p14:creationId xmlns:p14="http://schemas.microsoft.com/office/powerpoint/2010/main" val="24175388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母體比例估計</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981200" y="1600200"/>
                <a:ext cx="8229600" cy="5501208"/>
              </a:xfrm>
            </p:spPr>
            <p:txBody>
              <a:bodyPr>
                <a:normAutofit/>
              </a:bodyPr>
              <a:lstStyle/>
              <a:p>
                <a:r>
                  <a:rPr lang="zh-TW" altLang="en-US" dirty="0">
                    <a:solidFill>
                      <a:srgbClr val="FF0000"/>
                    </a:solidFill>
                    <a:latin typeface="標楷體" panose="03000509000000000000" pitchFamily="65" charset="-120"/>
                    <a:ea typeface="標楷體" panose="03000509000000000000" pitchFamily="65" charset="-120"/>
                  </a:rPr>
                  <a:t>母群體比例</a:t>
                </a:r>
                <a:r>
                  <a:rPr lang="en-US" altLang="zh-TW" dirty="0">
                    <a:solidFill>
                      <a:srgbClr val="FF0000"/>
                    </a:solidFill>
                    <a:latin typeface="標楷體" panose="03000509000000000000" pitchFamily="65" charset="-120"/>
                    <a:ea typeface="標楷體" panose="03000509000000000000" pitchFamily="65" charset="-120"/>
                  </a:rPr>
                  <a:t>p</a:t>
                </a:r>
                <a:r>
                  <a:rPr lang="zh-TW" altLang="en-US" dirty="0">
                    <a:solidFill>
                      <a:srgbClr val="FF0000"/>
                    </a:solidFill>
                    <a:latin typeface="標楷體" panose="03000509000000000000" pitchFamily="65" charset="-120"/>
                    <a:ea typeface="標楷體" panose="03000509000000000000" pitchFamily="65" charset="-120"/>
                  </a:rPr>
                  <a:t>的估計值</a:t>
                </a:r>
                <a:r>
                  <a:rPr lang="en-US" altLang="zh-TW" dirty="0">
                    <a:solidFill>
                      <a:srgbClr val="FF0000"/>
                    </a:solidFill>
                    <a:latin typeface="標楷體" panose="03000509000000000000" pitchFamily="65" charset="-120"/>
                    <a:ea typeface="標楷體" panose="03000509000000000000" pitchFamily="65" charset="-120"/>
                  </a:rPr>
                  <a:t>:</a:t>
                </a:r>
              </a:p>
              <a:p>
                <a:r>
                  <a:rPr lang="en-US" altLang="zh-TW" dirty="0"/>
                  <a:t>p̂ =</a:t>
                </a:r>
                <a14:m>
                  <m:oMath xmlns:m="http://schemas.openxmlformats.org/officeDocument/2006/math">
                    <m:f>
                      <m:fPr>
                        <m:ctrlPr>
                          <a:rPr lang="en-US" altLang="zh-TW" i="1">
                            <a:latin typeface="Cambria Math" panose="02040503050406030204" pitchFamily="18" charset="0"/>
                          </a:rPr>
                        </m:ctrlPr>
                      </m:fPr>
                      <m:num>
                        <m:nary>
                          <m:naryPr>
                            <m:chr m:val="∑"/>
                            <m:ctrlPr>
                              <a:rPr lang="en-US" altLang="zh-TW" i="1">
                                <a:latin typeface="Cambria Math" panose="02040503050406030204" pitchFamily="18" charset="0"/>
                              </a:rPr>
                            </m:ctrlPr>
                          </m:naryPr>
                          <m:sub>
                            <m:r>
                              <m:rPr>
                                <m:brk m:alnAt="23"/>
                              </m:rPr>
                              <a:rPr lang="en-US" altLang="zh-TW" i="1">
                                <a:latin typeface="Cambria Math"/>
                              </a:rPr>
                              <m:t>𝑖</m:t>
                            </m:r>
                            <m:r>
                              <a:rPr lang="en-US" altLang="zh-TW" i="1">
                                <a:latin typeface="Cambria Math"/>
                              </a:rPr>
                              <m:t>=1</m:t>
                            </m:r>
                          </m:sub>
                          <m:sup>
                            <m:r>
                              <a:rPr lang="en-US" altLang="zh-TW" i="1">
                                <a:latin typeface="Cambria Math"/>
                              </a:rPr>
                              <m:t>𝑛</m:t>
                            </m:r>
                          </m:sup>
                          <m:e>
                            <m:sSub>
                              <m:sSubPr>
                                <m:ctrlPr>
                                  <a:rPr lang="en-US" altLang="zh-TW" i="1">
                                    <a:latin typeface="Cambria Math" panose="02040503050406030204" pitchFamily="18" charset="0"/>
                                  </a:rPr>
                                </m:ctrlPr>
                              </m:sSubPr>
                              <m:e>
                                <m:r>
                                  <a:rPr lang="en-US" altLang="zh-TW" i="1">
                                    <a:latin typeface="Cambria Math"/>
                                  </a:rPr>
                                  <m:t>𝑎</m:t>
                                </m:r>
                              </m:e>
                              <m:sub>
                                <m:r>
                                  <a:rPr lang="en-US" altLang="zh-TW" i="1">
                                    <a:latin typeface="Cambria Math"/>
                                  </a:rPr>
                                  <m:t>𝑖</m:t>
                                </m:r>
                              </m:sub>
                            </m:sSub>
                          </m:e>
                        </m:nary>
                      </m:num>
                      <m:den>
                        <m:nary>
                          <m:naryPr>
                            <m:chr m:val="∑"/>
                            <m:limLoc m:val="subSup"/>
                            <m:ctrlPr>
                              <a:rPr lang="en-US" altLang="zh-TW" i="1">
                                <a:latin typeface="Cambria Math" panose="02040503050406030204" pitchFamily="18" charset="0"/>
                              </a:rPr>
                            </m:ctrlPr>
                          </m:naryPr>
                          <m:sub>
                            <m:r>
                              <m:rPr>
                                <m:brk m:alnAt="25"/>
                              </m:rPr>
                              <a:rPr lang="en-US" altLang="zh-TW" i="1">
                                <a:latin typeface="Cambria Math"/>
                              </a:rPr>
                              <m:t>𝑖</m:t>
                            </m:r>
                            <m:r>
                              <a:rPr lang="en-US" altLang="zh-TW" i="1">
                                <a:latin typeface="Cambria Math"/>
                              </a:rPr>
                              <m:t>=1</m:t>
                            </m:r>
                          </m:sub>
                          <m:sup>
                            <m:r>
                              <a:rPr lang="en-US" altLang="zh-TW" i="1">
                                <a:latin typeface="Cambria Math"/>
                              </a:rPr>
                              <m:t>𝑛</m:t>
                            </m:r>
                          </m:sup>
                          <m:e>
                            <m:sSub>
                              <m:sSubPr>
                                <m:ctrlPr>
                                  <a:rPr lang="en-US" altLang="zh-TW" i="1">
                                    <a:latin typeface="Cambria Math" panose="02040503050406030204" pitchFamily="18" charset="0"/>
                                  </a:rPr>
                                </m:ctrlPr>
                              </m:sSubPr>
                              <m:e>
                                <m:r>
                                  <a:rPr lang="en-US" altLang="zh-TW" i="1">
                                    <a:latin typeface="Cambria Math"/>
                                  </a:rPr>
                                  <m:t>𝑚</m:t>
                                </m:r>
                              </m:e>
                              <m:sub>
                                <m:r>
                                  <a:rPr lang="en-US" altLang="zh-TW" i="1">
                                    <a:latin typeface="Cambria Math"/>
                                  </a:rPr>
                                  <m:t>𝑖</m:t>
                                </m:r>
                              </m:sub>
                            </m:sSub>
                          </m:e>
                        </m:nary>
                      </m:den>
                    </m:f>
                  </m:oMath>
                </a14:m>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14:m>
                  <m:oMath xmlns:m="http://schemas.openxmlformats.org/officeDocument/2006/math">
                    <m:acc>
                      <m:accPr>
                        <m:chr m:val="̂"/>
                        <m:ctrlPr>
                          <a:rPr lang="zh-TW" altLang="en-US" i="1" smtClean="0">
                            <a:solidFill>
                              <a:srgbClr val="FF0000"/>
                            </a:solidFill>
                            <a:latin typeface="Cambria Math" panose="02040503050406030204" pitchFamily="18" charset="0"/>
                          </a:rPr>
                        </m:ctrlPr>
                      </m:accPr>
                      <m:e>
                        <m:r>
                          <a:rPr lang="zh-TW" altLang="en-US" i="1">
                            <a:solidFill>
                              <a:srgbClr val="FF0000"/>
                            </a:solidFill>
                            <a:latin typeface="Cambria Math"/>
                          </a:rPr>
                          <m:t>𝑃</m:t>
                        </m:r>
                      </m:e>
                    </m:acc>
                  </m:oMath>
                </a14:m>
                <a:r>
                  <a:rPr lang="zh-TW" altLang="en-US" dirty="0">
                    <a:solidFill>
                      <a:srgbClr val="FF0000"/>
                    </a:solidFill>
                    <a:latin typeface="標楷體" panose="03000509000000000000" pitchFamily="65" charset="-120"/>
                    <a:ea typeface="標楷體" panose="03000509000000000000" pitchFamily="65" charset="-120"/>
                  </a:rPr>
                  <a:t>的估計變異數</a:t>
                </a:r>
                <a:endParaRPr lang="en-US" altLang="zh-TW" dirty="0">
                  <a:solidFill>
                    <a:srgbClr val="FF0000"/>
                  </a:solidFill>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14:m>
                  <m:oMath xmlns:m="http://schemas.openxmlformats.org/officeDocument/2006/math">
                    <m:sSubSup>
                      <m:sSubSupPr>
                        <m:ctrlPr>
                          <a:rPr lang="zh-TW" altLang="en-US" i="1">
                            <a:latin typeface="Cambria Math" panose="02040503050406030204" pitchFamily="18" charset="0"/>
                          </a:rPr>
                        </m:ctrlPr>
                      </m:sSubSupPr>
                      <m:e>
                        <m:r>
                          <a:rPr lang="zh-TW" altLang="en-US" i="1">
                            <a:latin typeface="Cambria Math"/>
                          </a:rPr>
                          <m:t>𝑠</m:t>
                        </m:r>
                      </m:e>
                      <m:sub>
                        <m:r>
                          <a:rPr lang="zh-TW" altLang="en-US" i="1">
                            <a:latin typeface="Cambria Math"/>
                          </a:rPr>
                          <m:t>𝑝</m:t>
                        </m:r>
                      </m:sub>
                      <m:sup>
                        <m:r>
                          <a:rPr lang="zh-TW" altLang="en-US">
                            <a:latin typeface="Cambria Math"/>
                          </a:rPr>
                          <m:t>2</m:t>
                        </m:r>
                      </m:sup>
                    </m:sSubSup>
                    <m:r>
                      <a:rPr lang="zh-TW" altLang="en-US">
                        <a:latin typeface="Cambria Math"/>
                      </a:rPr>
                      <m:t>=</m:t>
                    </m:r>
                    <m:f>
                      <m:fPr>
                        <m:ctrlPr>
                          <a:rPr lang="zh-TW" altLang="en-US" i="1">
                            <a:latin typeface="Cambria Math" panose="02040503050406030204" pitchFamily="18" charset="0"/>
                          </a:rPr>
                        </m:ctrlPr>
                      </m:fPr>
                      <m:num>
                        <m:nary>
                          <m:naryPr>
                            <m:chr m:val="∑"/>
                            <m:limLoc m:val="undOvr"/>
                            <m:grow m:val="on"/>
                            <m:ctrlPr>
                              <a:rPr lang="zh-TW" altLang="en-US" i="1">
                                <a:latin typeface="Cambria Math" panose="02040503050406030204" pitchFamily="18" charset="0"/>
                              </a:rPr>
                            </m:ctrlPr>
                          </m:naryPr>
                          <m:sub>
                            <m:r>
                              <a:rPr lang="zh-TW" altLang="en-US" i="1">
                                <a:latin typeface="Cambria Math"/>
                              </a:rPr>
                              <m:t>𝑖</m:t>
                            </m:r>
                            <m:r>
                              <a:rPr lang="zh-TW" altLang="en-US">
                                <a:latin typeface="Cambria Math"/>
                              </a:rPr>
                              <m:t>=1</m:t>
                            </m:r>
                          </m:sub>
                          <m:sup>
                            <m:r>
                              <a:rPr lang="zh-TW" altLang="en-US" i="1">
                                <a:latin typeface="Cambria Math"/>
                              </a:rPr>
                              <m:t>𝑛</m:t>
                            </m:r>
                          </m:sup>
                          <m:e>
                            <m:sSup>
                              <m:sSupPr>
                                <m:ctrlPr>
                                  <a:rPr lang="zh-TW" altLang="en-US" i="1">
                                    <a:latin typeface="Cambria Math" panose="02040503050406030204" pitchFamily="18" charset="0"/>
                                  </a:rPr>
                                </m:ctrlPr>
                              </m:sSupPr>
                              <m:e>
                                <m:d>
                                  <m:dPr>
                                    <m:begChr m:val="["/>
                                    <m:endChr m:val="]"/>
                                    <m:ctrlPr>
                                      <a:rPr lang="zh-TW" altLang="en-US" i="1">
                                        <a:latin typeface="Cambria Math" panose="02040503050406030204" pitchFamily="18" charset="0"/>
                                      </a:rPr>
                                    </m:ctrlPr>
                                  </m:dPr>
                                  <m:e>
                                    <m:sSub>
                                      <m:sSubPr>
                                        <m:ctrlPr>
                                          <a:rPr lang="zh-TW" altLang="en-US" i="1">
                                            <a:latin typeface="Cambria Math" panose="02040503050406030204" pitchFamily="18" charset="0"/>
                                          </a:rPr>
                                        </m:ctrlPr>
                                      </m:sSubPr>
                                      <m:e>
                                        <m:r>
                                          <a:rPr lang="zh-TW" altLang="en-US" i="1">
                                            <a:latin typeface="Cambria Math"/>
                                          </a:rPr>
                                          <m:t>𝑎</m:t>
                                        </m:r>
                                      </m:e>
                                      <m:sub>
                                        <m:r>
                                          <a:rPr lang="zh-TW" altLang="en-US" i="1">
                                            <a:latin typeface="Cambria Math"/>
                                          </a:rPr>
                                          <m:t>𝑖</m:t>
                                        </m:r>
                                      </m:sub>
                                    </m:sSub>
                                    <m:r>
                                      <a:rPr lang="zh-TW" altLang="en-US">
                                        <a:latin typeface="Cambria Math"/>
                                      </a:rPr>
                                      <m:t>−</m:t>
                                    </m:r>
                                    <m:acc>
                                      <m:accPr>
                                        <m:chr m:val="̂"/>
                                        <m:ctrlPr>
                                          <a:rPr lang="zh-TW" altLang="en-US" i="1">
                                            <a:latin typeface="Cambria Math" panose="02040503050406030204" pitchFamily="18" charset="0"/>
                                          </a:rPr>
                                        </m:ctrlPr>
                                      </m:accPr>
                                      <m:e>
                                        <m:r>
                                          <a:rPr lang="zh-TW" altLang="en-US" i="1">
                                            <a:latin typeface="Cambria Math"/>
                                          </a:rPr>
                                          <m:t>𝑝</m:t>
                                        </m:r>
                                      </m:e>
                                    </m:acc>
                                    <m:sSub>
                                      <m:sSubPr>
                                        <m:ctrlPr>
                                          <a:rPr lang="zh-TW" altLang="en-US" i="1">
                                            <a:latin typeface="Cambria Math" panose="02040503050406030204" pitchFamily="18" charset="0"/>
                                          </a:rPr>
                                        </m:ctrlPr>
                                      </m:sSubPr>
                                      <m:e>
                                        <m:r>
                                          <a:rPr lang="zh-TW" altLang="en-US" i="1">
                                            <a:latin typeface="Cambria Math"/>
                                          </a:rPr>
                                          <m:t>𝑚</m:t>
                                        </m:r>
                                      </m:e>
                                      <m:sub>
                                        <m:r>
                                          <a:rPr lang="zh-TW" altLang="en-US" i="1">
                                            <a:latin typeface="Cambria Math"/>
                                          </a:rPr>
                                          <m:t>𝑖</m:t>
                                        </m:r>
                                      </m:sub>
                                    </m:sSub>
                                  </m:e>
                                </m:d>
                              </m:e>
                              <m:sup>
                                <m:r>
                                  <a:rPr lang="zh-TW" altLang="en-US">
                                    <a:latin typeface="Cambria Math"/>
                                  </a:rPr>
                                  <m:t>2</m:t>
                                </m:r>
                              </m:sup>
                            </m:sSup>
                          </m:e>
                        </m:nary>
                      </m:num>
                      <m:den>
                        <m:r>
                          <a:rPr lang="zh-TW" altLang="en-US" i="1">
                            <a:latin typeface="Cambria Math"/>
                          </a:rPr>
                          <m:t>𝑛</m:t>
                        </m:r>
                        <m:r>
                          <a:rPr lang="zh-TW" altLang="en-US">
                            <a:latin typeface="Cambria Math"/>
                          </a:rPr>
                          <m:t>−1</m:t>
                        </m:r>
                      </m:den>
                    </m:f>
                  </m:oMath>
                </a14:m>
                <a:endParaRPr lang="zh-TW" altLang="en-US" dirty="0"/>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981200" y="1600200"/>
                <a:ext cx="8229600" cy="5501208"/>
              </a:xfrm>
              <a:blipFill>
                <a:blip r:embed="rId2"/>
                <a:stretch>
                  <a:fillRect l="-1704" t="-1441"/>
                </a:stretch>
              </a:blipFill>
            </p:spPr>
            <p:txBody>
              <a:bodyPr/>
              <a:lstStyle/>
              <a:p>
                <a:r>
                  <a:rPr lang="en-GB">
                    <a:noFill/>
                  </a:rPr>
                  <a:t> </a:t>
                </a:r>
              </a:p>
            </p:txBody>
          </p:sp>
        </mc:Fallback>
      </mc:AlternateContent>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576" y="4509121"/>
            <a:ext cx="3672408" cy="987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21316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母體比例估計</a:t>
            </a:r>
            <a:endParaRPr lang="zh-TW" altLang="en-US" dirty="0"/>
          </a:p>
        </p:txBody>
      </p:sp>
      <p:sp>
        <p:nvSpPr>
          <p:cNvPr id="3" name="內容版面配置區 2"/>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續例題</a:t>
            </a:r>
            <a:r>
              <a:rPr lang="en-US" altLang="zh-TW" dirty="0">
                <a:latin typeface="標楷體" panose="03000509000000000000" pitchFamily="65" charset="-120"/>
                <a:ea typeface="標楷體" panose="03000509000000000000" pitchFamily="65" charset="-120"/>
              </a:rPr>
              <a:t>8-1</a:t>
            </a:r>
            <a:r>
              <a:rPr lang="zh-TW" altLang="en-US" dirty="0">
                <a:latin typeface="標楷體" panose="03000509000000000000" pitchFamily="65" charset="-120"/>
                <a:ea typeface="標楷體" panose="03000509000000000000" pitchFamily="65" charset="-120"/>
              </a:rPr>
              <a:t>，當中的居民除了收入外，還被問到她們的房子是否為租的，利用下表來估計租房子居民的比例及估計誤差</a:t>
            </a:r>
          </a:p>
          <a:p>
            <a:endParaRPr lang="zh-TW" altLang="en-US" dirty="0"/>
          </a:p>
        </p:txBody>
      </p:sp>
    </p:spTree>
    <p:extLst>
      <p:ext uri="{BB962C8B-B14F-4D97-AF65-F5344CB8AC3E}">
        <p14:creationId xmlns:p14="http://schemas.microsoft.com/office/powerpoint/2010/main" val="21416185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內容版面配置區 4"/>
              <p:cNvGraphicFramePr>
                <a:graphicFrameLocks noGrp="1"/>
              </p:cNvGraphicFramePr>
              <p:nvPr>
                <p:ph idx="1"/>
                <p:extLst/>
              </p:nvPr>
            </p:nvGraphicFramePr>
            <p:xfrm>
              <a:off x="1703513" y="116633"/>
              <a:ext cx="4644007" cy="5919205"/>
            </p:xfrm>
            <a:graphic>
              <a:graphicData uri="http://schemas.openxmlformats.org/drawingml/2006/table">
                <a:tbl>
                  <a:tblPr firstRow="1" bandRow="1">
                    <a:tableStyleId>{5C22544A-7EE6-4342-B048-85BDC9FD1C3A}</a:tableStyleId>
                  </a:tblPr>
                  <a:tblGrid>
                    <a:gridCol w="1101783">
                      <a:extLst>
                        <a:ext uri="{9D8B030D-6E8A-4147-A177-3AD203B41FA5}">
                          <a16:colId xmlns:a16="http://schemas.microsoft.com/office/drawing/2014/main" val="20000"/>
                        </a:ext>
                      </a:extLst>
                    </a:gridCol>
                    <a:gridCol w="1101783">
                      <a:extLst>
                        <a:ext uri="{9D8B030D-6E8A-4147-A177-3AD203B41FA5}">
                          <a16:colId xmlns:a16="http://schemas.microsoft.com/office/drawing/2014/main" val="20001"/>
                        </a:ext>
                      </a:extLst>
                    </a:gridCol>
                    <a:gridCol w="1101783">
                      <a:extLst>
                        <a:ext uri="{9D8B030D-6E8A-4147-A177-3AD203B41FA5}">
                          <a16:colId xmlns:a16="http://schemas.microsoft.com/office/drawing/2014/main" val="20002"/>
                        </a:ext>
                      </a:extLst>
                    </a:gridCol>
                    <a:gridCol w="1338658">
                      <a:extLst>
                        <a:ext uri="{9D8B030D-6E8A-4147-A177-3AD203B41FA5}">
                          <a16:colId xmlns:a16="http://schemas.microsoft.com/office/drawing/2014/main" val="20003"/>
                        </a:ext>
                      </a:extLst>
                    </a:gridCol>
                  </a:tblGrid>
                  <a:tr h="432805">
                    <a:tc>
                      <a:txBody>
                        <a:bodyPr/>
                        <a:lstStyle/>
                        <a:p>
                          <a:r>
                            <a:rPr lang="zh-TW" altLang="en-US" dirty="0"/>
                            <a:t>集群</a:t>
                          </a:r>
                        </a:p>
                      </a:txBody>
                      <a:tcPr/>
                    </a:tc>
                    <a:tc>
                      <a:txBody>
                        <a:bodyPr/>
                        <a:lstStyle/>
                        <a:p>
                          <a:r>
                            <a:rPr lang="zh-TW" altLang="en-US" dirty="0"/>
                            <a:t>居民</a:t>
                          </a:r>
                          <a:r>
                            <a:rPr lang="en-US" altLang="zh-TW" dirty="0"/>
                            <a:t>m</a:t>
                          </a:r>
                          <a:endParaRPr lang="zh-TW" altLang="en-US" dirty="0"/>
                        </a:p>
                      </a:txBody>
                      <a:tcPr/>
                    </a:tc>
                    <a:tc>
                      <a:txBody>
                        <a:bodyPr/>
                        <a:lstStyle/>
                        <a:p>
                          <a:r>
                            <a:rPr lang="zh-TW" altLang="en-US" dirty="0"/>
                            <a:t>租用者</a:t>
                          </a:r>
                          <a:r>
                            <a:rPr lang="en-US" altLang="zh-TW" dirty="0"/>
                            <a:t>a</a:t>
                          </a:r>
                          <a:endParaRPr lang="zh-TW"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zh-TW" altLang="en-US" sz="1800" b="1" i="1" kern="1200" smtClean="0">
                                        <a:solidFill>
                                          <a:schemeClr val="lt1"/>
                                        </a:solidFill>
                                        <a:latin typeface="Cambria Math" panose="02040503050406030204" pitchFamily="18" charset="0"/>
                                        <a:ea typeface="+mn-ea"/>
                                        <a:cs typeface="+mn-cs"/>
                                      </a:rPr>
                                    </m:ctrlPr>
                                  </m:sSubPr>
                                  <m:e>
                                    <m:r>
                                      <a:rPr lang="zh-TW" altLang="en-US" sz="1800" b="1" i="1" kern="1200">
                                        <a:solidFill>
                                          <a:schemeClr val="lt1"/>
                                        </a:solidFill>
                                        <a:latin typeface="Cambria Math"/>
                                        <a:ea typeface="+mn-ea"/>
                                        <a:cs typeface="+mn-cs"/>
                                      </a:rPr>
                                      <m:t>𝑎</m:t>
                                    </m:r>
                                  </m:e>
                                  <m:sub>
                                    <m:r>
                                      <a:rPr lang="zh-TW" altLang="en-US" sz="1800" b="1" i="1" kern="1200">
                                        <a:solidFill>
                                          <a:schemeClr val="lt1"/>
                                        </a:solidFill>
                                        <a:latin typeface="Cambria Math"/>
                                        <a:ea typeface="+mn-ea"/>
                                        <a:cs typeface="+mn-cs"/>
                                      </a:rPr>
                                      <m:t>𝑖</m:t>
                                    </m:r>
                                  </m:sub>
                                </m:sSub>
                                <m:r>
                                  <a:rPr lang="zh-TW" altLang="en-US" sz="1800" b="1" i="0" kern="1200">
                                    <a:solidFill>
                                      <a:schemeClr val="lt1"/>
                                    </a:solidFill>
                                    <a:latin typeface="Cambria Math"/>
                                    <a:ea typeface="+mn-ea"/>
                                    <a:cs typeface="+mn-cs"/>
                                  </a:rPr>
                                  <m:t>−</m:t>
                                </m:r>
                                <m:acc>
                                  <m:accPr>
                                    <m:chr m:val="̂"/>
                                    <m:ctrlPr>
                                      <a:rPr lang="zh-TW" altLang="en-US" sz="1800" b="1" i="1" kern="1200">
                                        <a:solidFill>
                                          <a:schemeClr val="lt1"/>
                                        </a:solidFill>
                                        <a:latin typeface="Cambria Math" panose="02040503050406030204" pitchFamily="18" charset="0"/>
                                        <a:ea typeface="+mn-ea"/>
                                        <a:cs typeface="+mn-cs"/>
                                      </a:rPr>
                                    </m:ctrlPr>
                                  </m:accPr>
                                  <m:e>
                                    <m:r>
                                      <a:rPr lang="zh-TW" altLang="en-US" sz="1800" b="1" i="1" kern="1200">
                                        <a:solidFill>
                                          <a:schemeClr val="lt1"/>
                                        </a:solidFill>
                                        <a:latin typeface="Cambria Math"/>
                                        <a:ea typeface="+mn-ea"/>
                                        <a:cs typeface="+mn-cs"/>
                                      </a:rPr>
                                      <m:t>𝑝</m:t>
                                    </m:r>
                                  </m:e>
                                </m:acc>
                                <m:sSub>
                                  <m:sSubPr>
                                    <m:ctrlPr>
                                      <a:rPr lang="zh-TW" altLang="en-US" sz="1800" b="1" i="1" kern="1200">
                                        <a:solidFill>
                                          <a:schemeClr val="lt1"/>
                                        </a:solidFill>
                                        <a:latin typeface="Cambria Math" panose="02040503050406030204" pitchFamily="18" charset="0"/>
                                        <a:ea typeface="+mn-ea"/>
                                        <a:cs typeface="+mn-cs"/>
                                      </a:rPr>
                                    </m:ctrlPr>
                                  </m:sSubPr>
                                  <m:e>
                                    <m:r>
                                      <a:rPr lang="zh-TW" altLang="en-US" sz="1800" b="1" i="1" kern="1200">
                                        <a:solidFill>
                                          <a:schemeClr val="lt1"/>
                                        </a:solidFill>
                                        <a:latin typeface="Cambria Math"/>
                                        <a:ea typeface="+mn-ea"/>
                                        <a:cs typeface="+mn-cs"/>
                                      </a:rPr>
                                      <m:t>𝑚</m:t>
                                    </m:r>
                                  </m:e>
                                  <m:sub>
                                    <m:r>
                                      <a:rPr lang="zh-TW" altLang="en-US" sz="1800" b="1" i="1" kern="1200">
                                        <a:solidFill>
                                          <a:schemeClr val="lt1"/>
                                        </a:solidFill>
                                        <a:latin typeface="Cambria Math"/>
                                        <a:ea typeface="+mn-ea"/>
                                        <a:cs typeface="+mn-cs"/>
                                      </a:rPr>
                                      <m:t>𝑖</m:t>
                                    </m:r>
                                  </m:sub>
                                </m:sSub>
                              </m:oMath>
                            </m:oMathPara>
                          </a14:m>
                          <a:endParaRPr lang="zh-TW" altLang="en-US" dirty="0"/>
                        </a:p>
                      </a:txBody>
                      <a:tcPr/>
                    </a:tc>
                    <a:extLst>
                      <a:ext uri="{0D108BD9-81ED-4DB2-BD59-A6C34878D82A}">
                        <a16:rowId xmlns:a16="http://schemas.microsoft.com/office/drawing/2014/main" val="10000"/>
                      </a:ext>
                    </a:extLst>
                  </a:tr>
                  <a:tr h="247317">
                    <a:tc>
                      <a:txBody>
                        <a:bodyPr/>
                        <a:lstStyle/>
                        <a:p>
                          <a:r>
                            <a:rPr lang="en-US" altLang="zh-TW" dirty="0"/>
                            <a:t>1</a:t>
                          </a:r>
                          <a:endParaRPr lang="zh-TW" altLang="en-US" dirty="0"/>
                        </a:p>
                      </a:txBody>
                      <a:tcPr/>
                    </a:tc>
                    <a:tc>
                      <a:txBody>
                        <a:bodyPr/>
                        <a:lstStyle/>
                        <a:p>
                          <a:r>
                            <a:rPr lang="en-US" altLang="zh-TW" dirty="0"/>
                            <a:t>8</a:t>
                          </a:r>
                          <a:endParaRPr lang="zh-TW" altLang="en-US" dirty="0"/>
                        </a:p>
                      </a:txBody>
                      <a:tcPr/>
                    </a:tc>
                    <a:tc>
                      <a:txBody>
                        <a:bodyPr/>
                        <a:lstStyle/>
                        <a:p>
                          <a:r>
                            <a:rPr lang="en-US" altLang="zh-TW" dirty="0"/>
                            <a:t>4</a:t>
                          </a:r>
                          <a:endParaRPr lang="zh-TW" altLang="en-US" dirty="0"/>
                        </a:p>
                      </a:txBody>
                      <a:tcPr/>
                    </a:tc>
                    <a:tc>
                      <a:txBody>
                        <a:bodyPr/>
                        <a:lstStyle/>
                        <a:p>
                          <a:r>
                            <a:rPr lang="en-US" altLang="zh-TW" dirty="0"/>
                            <a:t>0.16</a:t>
                          </a:r>
                          <a:endParaRPr lang="zh-TW" altLang="en-US" dirty="0"/>
                        </a:p>
                      </a:txBody>
                      <a:tcPr/>
                    </a:tc>
                    <a:extLst>
                      <a:ext uri="{0D108BD9-81ED-4DB2-BD59-A6C34878D82A}">
                        <a16:rowId xmlns:a16="http://schemas.microsoft.com/office/drawing/2014/main" val="10001"/>
                      </a:ext>
                    </a:extLst>
                  </a:tr>
                  <a:tr h="247317">
                    <a:tc>
                      <a:txBody>
                        <a:bodyPr/>
                        <a:lstStyle/>
                        <a:p>
                          <a:r>
                            <a:rPr lang="en-US" altLang="zh-TW" dirty="0"/>
                            <a:t>2</a:t>
                          </a:r>
                          <a:endParaRPr lang="zh-TW" altLang="en-US" dirty="0"/>
                        </a:p>
                      </a:txBody>
                      <a:tcPr/>
                    </a:tc>
                    <a:tc>
                      <a:txBody>
                        <a:bodyPr/>
                        <a:lstStyle/>
                        <a:p>
                          <a:r>
                            <a:rPr lang="en-US" altLang="zh-TW" dirty="0"/>
                            <a:t>12</a:t>
                          </a:r>
                          <a:endParaRPr lang="zh-TW" altLang="en-US" dirty="0"/>
                        </a:p>
                      </a:txBody>
                      <a:tcPr/>
                    </a:tc>
                    <a:tc>
                      <a:txBody>
                        <a:bodyPr/>
                        <a:lstStyle/>
                        <a:p>
                          <a:r>
                            <a:rPr lang="en-US" altLang="zh-TW" dirty="0"/>
                            <a:t>7</a:t>
                          </a:r>
                          <a:endParaRPr lang="zh-TW" altLang="en-US" dirty="0"/>
                        </a:p>
                      </a:txBody>
                      <a:tcPr/>
                    </a:tc>
                    <a:tc>
                      <a:txBody>
                        <a:bodyPr/>
                        <a:lstStyle/>
                        <a:p>
                          <a:r>
                            <a:rPr lang="en-US" altLang="zh-TW" dirty="0"/>
                            <a:t>1.24</a:t>
                          </a:r>
                          <a:endParaRPr lang="zh-TW" altLang="en-US" dirty="0"/>
                        </a:p>
                      </a:txBody>
                      <a:tcPr/>
                    </a:tc>
                    <a:extLst>
                      <a:ext uri="{0D108BD9-81ED-4DB2-BD59-A6C34878D82A}">
                        <a16:rowId xmlns:a16="http://schemas.microsoft.com/office/drawing/2014/main" val="10002"/>
                      </a:ext>
                    </a:extLst>
                  </a:tr>
                  <a:tr h="247317">
                    <a:tc>
                      <a:txBody>
                        <a:bodyPr/>
                        <a:lstStyle/>
                        <a:p>
                          <a:r>
                            <a:rPr lang="en-US" altLang="zh-TW" dirty="0"/>
                            <a:t>3</a:t>
                          </a:r>
                          <a:endParaRPr lang="zh-TW" altLang="en-US" dirty="0"/>
                        </a:p>
                      </a:txBody>
                      <a:tcPr/>
                    </a:tc>
                    <a:tc>
                      <a:txBody>
                        <a:bodyPr/>
                        <a:lstStyle/>
                        <a:p>
                          <a:r>
                            <a:rPr lang="en-US" altLang="zh-TW" dirty="0"/>
                            <a:t>4</a:t>
                          </a:r>
                          <a:endParaRPr lang="zh-TW" altLang="en-US" dirty="0"/>
                        </a:p>
                      </a:txBody>
                      <a:tcPr/>
                    </a:tc>
                    <a:tc>
                      <a:txBody>
                        <a:bodyPr/>
                        <a:lstStyle/>
                        <a:p>
                          <a:r>
                            <a:rPr lang="en-US" altLang="zh-TW" dirty="0"/>
                            <a:t>1</a:t>
                          </a:r>
                          <a:endParaRPr lang="zh-TW" altLang="en-US" dirty="0"/>
                        </a:p>
                      </a:txBody>
                      <a:tcPr/>
                    </a:tc>
                    <a:tc>
                      <a:txBody>
                        <a:bodyPr/>
                        <a:lstStyle/>
                        <a:p>
                          <a:r>
                            <a:rPr lang="en-US" altLang="zh-TW" dirty="0"/>
                            <a:t>-0.92</a:t>
                          </a:r>
                          <a:endParaRPr lang="zh-TW" altLang="en-US" dirty="0"/>
                        </a:p>
                      </a:txBody>
                      <a:tcPr/>
                    </a:tc>
                    <a:extLst>
                      <a:ext uri="{0D108BD9-81ED-4DB2-BD59-A6C34878D82A}">
                        <a16:rowId xmlns:a16="http://schemas.microsoft.com/office/drawing/2014/main" val="10003"/>
                      </a:ext>
                    </a:extLst>
                  </a:tr>
                  <a:tr h="247317">
                    <a:tc>
                      <a:txBody>
                        <a:bodyPr/>
                        <a:lstStyle/>
                        <a:p>
                          <a:r>
                            <a:rPr lang="en-US" altLang="zh-TW" dirty="0"/>
                            <a:t>4</a:t>
                          </a:r>
                          <a:endParaRPr lang="zh-TW" altLang="en-US" dirty="0"/>
                        </a:p>
                      </a:txBody>
                      <a:tcPr/>
                    </a:tc>
                    <a:tc>
                      <a:txBody>
                        <a:bodyPr/>
                        <a:lstStyle/>
                        <a:p>
                          <a:r>
                            <a:rPr lang="en-US" altLang="zh-TW" dirty="0"/>
                            <a:t>5</a:t>
                          </a:r>
                          <a:endParaRPr lang="zh-TW" altLang="en-US" dirty="0"/>
                        </a:p>
                      </a:txBody>
                      <a:tcPr/>
                    </a:tc>
                    <a:tc>
                      <a:txBody>
                        <a:bodyPr/>
                        <a:lstStyle/>
                        <a:p>
                          <a:r>
                            <a:rPr lang="en-US" altLang="zh-TW" dirty="0"/>
                            <a:t>3</a:t>
                          </a:r>
                          <a:endParaRPr lang="zh-TW" altLang="en-US" dirty="0"/>
                        </a:p>
                      </a:txBody>
                      <a:tcPr/>
                    </a:tc>
                    <a:tc>
                      <a:txBody>
                        <a:bodyPr/>
                        <a:lstStyle/>
                        <a:p>
                          <a:r>
                            <a:rPr lang="en-US" altLang="zh-TW" dirty="0"/>
                            <a:t>0.60</a:t>
                          </a:r>
                          <a:endParaRPr lang="zh-TW" altLang="en-US" dirty="0"/>
                        </a:p>
                      </a:txBody>
                      <a:tcPr/>
                    </a:tc>
                    <a:extLst>
                      <a:ext uri="{0D108BD9-81ED-4DB2-BD59-A6C34878D82A}">
                        <a16:rowId xmlns:a16="http://schemas.microsoft.com/office/drawing/2014/main" val="10004"/>
                      </a:ext>
                    </a:extLst>
                  </a:tr>
                  <a:tr h="247317">
                    <a:tc>
                      <a:txBody>
                        <a:bodyPr/>
                        <a:lstStyle/>
                        <a:p>
                          <a:r>
                            <a:rPr lang="en-US" altLang="zh-TW" dirty="0"/>
                            <a:t>5</a:t>
                          </a:r>
                          <a:endParaRPr lang="zh-TW" altLang="en-US" dirty="0"/>
                        </a:p>
                      </a:txBody>
                      <a:tcPr/>
                    </a:tc>
                    <a:tc>
                      <a:txBody>
                        <a:bodyPr/>
                        <a:lstStyle/>
                        <a:p>
                          <a:r>
                            <a:rPr lang="en-US" altLang="zh-TW" dirty="0"/>
                            <a:t>6</a:t>
                          </a:r>
                          <a:endParaRPr lang="zh-TW" altLang="en-US" dirty="0"/>
                        </a:p>
                      </a:txBody>
                      <a:tcPr/>
                    </a:tc>
                    <a:tc>
                      <a:txBody>
                        <a:bodyPr/>
                        <a:lstStyle/>
                        <a:p>
                          <a:r>
                            <a:rPr lang="en-US" altLang="zh-TW" dirty="0"/>
                            <a:t>3</a:t>
                          </a:r>
                          <a:endParaRPr lang="zh-TW" altLang="en-US" dirty="0"/>
                        </a:p>
                      </a:txBody>
                      <a:tcPr/>
                    </a:tc>
                    <a:tc>
                      <a:txBody>
                        <a:bodyPr/>
                        <a:lstStyle/>
                        <a:p>
                          <a:r>
                            <a:rPr lang="en-US" altLang="zh-TW" dirty="0"/>
                            <a:t>0.12</a:t>
                          </a:r>
                          <a:endParaRPr lang="zh-TW" altLang="en-US" dirty="0"/>
                        </a:p>
                      </a:txBody>
                      <a:tcPr/>
                    </a:tc>
                    <a:extLst>
                      <a:ext uri="{0D108BD9-81ED-4DB2-BD59-A6C34878D82A}">
                        <a16:rowId xmlns:a16="http://schemas.microsoft.com/office/drawing/2014/main" val="10005"/>
                      </a:ext>
                    </a:extLst>
                  </a:tr>
                  <a:tr h="247317">
                    <a:tc>
                      <a:txBody>
                        <a:bodyPr/>
                        <a:lstStyle/>
                        <a:p>
                          <a:r>
                            <a:rPr lang="en-US" altLang="zh-TW" dirty="0"/>
                            <a:t>6</a:t>
                          </a:r>
                          <a:endParaRPr lang="zh-TW" altLang="en-US" dirty="0"/>
                        </a:p>
                      </a:txBody>
                      <a:tcPr/>
                    </a:tc>
                    <a:tc>
                      <a:txBody>
                        <a:bodyPr/>
                        <a:lstStyle/>
                        <a:p>
                          <a:r>
                            <a:rPr lang="en-US" altLang="zh-TW" dirty="0"/>
                            <a:t>6</a:t>
                          </a:r>
                          <a:endParaRPr lang="zh-TW" altLang="en-US" dirty="0"/>
                        </a:p>
                      </a:txBody>
                      <a:tcPr/>
                    </a:tc>
                    <a:tc>
                      <a:txBody>
                        <a:bodyPr/>
                        <a:lstStyle/>
                        <a:p>
                          <a:r>
                            <a:rPr lang="en-US" altLang="zh-TW" dirty="0"/>
                            <a:t>4</a:t>
                          </a:r>
                          <a:endParaRPr lang="zh-TW" altLang="en-US" dirty="0"/>
                        </a:p>
                      </a:txBody>
                      <a:tcPr/>
                    </a:tc>
                    <a:tc>
                      <a:txBody>
                        <a:bodyPr/>
                        <a:lstStyle/>
                        <a:p>
                          <a:r>
                            <a:rPr lang="en-US" altLang="zh-TW" dirty="0"/>
                            <a:t>1.12</a:t>
                          </a:r>
                          <a:endParaRPr lang="zh-TW" altLang="en-US" dirty="0"/>
                        </a:p>
                      </a:txBody>
                      <a:tcPr/>
                    </a:tc>
                    <a:extLst>
                      <a:ext uri="{0D108BD9-81ED-4DB2-BD59-A6C34878D82A}">
                        <a16:rowId xmlns:a16="http://schemas.microsoft.com/office/drawing/2014/main" val="10006"/>
                      </a:ext>
                    </a:extLst>
                  </a:tr>
                  <a:tr h="247317">
                    <a:tc>
                      <a:txBody>
                        <a:bodyPr/>
                        <a:lstStyle/>
                        <a:p>
                          <a:r>
                            <a:rPr lang="en-US" altLang="zh-TW" dirty="0"/>
                            <a:t>7</a:t>
                          </a:r>
                          <a:endParaRPr lang="zh-TW" altLang="en-US" dirty="0"/>
                        </a:p>
                      </a:txBody>
                      <a:tcPr/>
                    </a:tc>
                    <a:tc>
                      <a:txBody>
                        <a:bodyPr/>
                        <a:lstStyle/>
                        <a:p>
                          <a:r>
                            <a:rPr lang="en-US" altLang="zh-TW" dirty="0"/>
                            <a:t>7</a:t>
                          </a:r>
                          <a:endParaRPr lang="zh-TW" altLang="en-US" dirty="0"/>
                        </a:p>
                      </a:txBody>
                      <a:tcPr/>
                    </a:tc>
                    <a:tc>
                      <a:txBody>
                        <a:bodyPr/>
                        <a:lstStyle/>
                        <a:p>
                          <a:r>
                            <a:rPr lang="en-US" altLang="zh-TW" dirty="0"/>
                            <a:t>4</a:t>
                          </a:r>
                          <a:endParaRPr lang="zh-TW" altLang="en-US" dirty="0"/>
                        </a:p>
                      </a:txBody>
                      <a:tcPr/>
                    </a:tc>
                    <a:tc>
                      <a:txBody>
                        <a:bodyPr/>
                        <a:lstStyle/>
                        <a:p>
                          <a:r>
                            <a:rPr lang="en-US" altLang="zh-TW" dirty="0"/>
                            <a:t>0.64</a:t>
                          </a:r>
                          <a:endParaRPr lang="zh-TW" altLang="en-US" dirty="0"/>
                        </a:p>
                      </a:txBody>
                      <a:tcPr/>
                    </a:tc>
                    <a:extLst>
                      <a:ext uri="{0D108BD9-81ED-4DB2-BD59-A6C34878D82A}">
                        <a16:rowId xmlns:a16="http://schemas.microsoft.com/office/drawing/2014/main" val="10007"/>
                      </a:ext>
                    </a:extLst>
                  </a:tr>
                  <a:tr h="247317">
                    <a:tc>
                      <a:txBody>
                        <a:bodyPr/>
                        <a:lstStyle/>
                        <a:p>
                          <a:r>
                            <a:rPr lang="en-US" altLang="zh-TW" dirty="0"/>
                            <a:t>8</a:t>
                          </a:r>
                          <a:endParaRPr lang="zh-TW" altLang="en-US" dirty="0"/>
                        </a:p>
                      </a:txBody>
                      <a:tcPr/>
                    </a:tc>
                    <a:tc>
                      <a:txBody>
                        <a:bodyPr/>
                        <a:lstStyle/>
                        <a:p>
                          <a:r>
                            <a:rPr lang="en-US" altLang="zh-TW" dirty="0"/>
                            <a:t>5</a:t>
                          </a:r>
                          <a:endParaRPr lang="zh-TW" altLang="en-US" dirty="0"/>
                        </a:p>
                      </a:txBody>
                      <a:tcPr/>
                    </a:tc>
                    <a:tc>
                      <a:txBody>
                        <a:bodyPr/>
                        <a:lstStyle/>
                        <a:p>
                          <a:r>
                            <a:rPr lang="en-US" altLang="zh-TW" dirty="0"/>
                            <a:t>2</a:t>
                          </a:r>
                          <a:endParaRPr lang="zh-TW" altLang="en-US" dirty="0"/>
                        </a:p>
                      </a:txBody>
                      <a:tcPr/>
                    </a:tc>
                    <a:tc>
                      <a:txBody>
                        <a:bodyPr/>
                        <a:lstStyle/>
                        <a:p>
                          <a:r>
                            <a:rPr lang="en-US" altLang="zh-TW" dirty="0"/>
                            <a:t>-0.40</a:t>
                          </a:r>
                          <a:endParaRPr lang="zh-TW" altLang="en-US" dirty="0"/>
                        </a:p>
                      </a:txBody>
                      <a:tcPr/>
                    </a:tc>
                    <a:extLst>
                      <a:ext uri="{0D108BD9-81ED-4DB2-BD59-A6C34878D82A}">
                        <a16:rowId xmlns:a16="http://schemas.microsoft.com/office/drawing/2014/main" val="10008"/>
                      </a:ext>
                    </a:extLst>
                  </a:tr>
                  <a:tr h="247317">
                    <a:tc>
                      <a:txBody>
                        <a:bodyPr/>
                        <a:lstStyle/>
                        <a:p>
                          <a:r>
                            <a:rPr lang="en-US" altLang="zh-TW" dirty="0"/>
                            <a:t>9</a:t>
                          </a:r>
                          <a:endParaRPr lang="zh-TW" altLang="en-US" dirty="0"/>
                        </a:p>
                      </a:txBody>
                      <a:tcPr/>
                    </a:tc>
                    <a:tc>
                      <a:txBody>
                        <a:bodyPr/>
                        <a:lstStyle/>
                        <a:p>
                          <a:r>
                            <a:rPr lang="en-US" altLang="zh-TW" dirty="0"/>
                            <a:t>8</a:t>
                          </a:r>
                          <a:endParaRPr lang="zh-TW" altLang="en-US" dirty="0"/>
                        </a:p>
                      </a:txBody>
                      <a:tcPr/>
                    </a:tc>
                    <a:tc>
                      <a:txBody>
                        <a:bodyPr/>
                        <a:lstStyle/>
                        <a:p>
                          <a:r>
                            <a:rPr lang="en-US" altLang="zh-TW" dirty="0"/>
                            <a:t>3</a:t>
                          </a:r>
                          <a:endParaRPr lang="zh-TW" altLang="en-US" dirty="0"/>
                        </a:p>
                      </a:txBody>
                      <a:tcPr/>
                    </a:tc>
                    <a:tc>
                      <a:txBody>
                        <a:bodyPr/>
                        <a:lstStyle/>
                        <a:p>
                          <a:r>
                            <a:rPr lang="en-US" altLang="zh-TW" dirty="0"/>
                            <a:t>-0.84</a:t>
                          </a:r>
                          <a:endParaRPr lang="zh-TW" altLang="en-US" dirty="0"/>
                        </a:p>
                      </a:txBody>
                      <a:tcPr/>
                    </a:tc>
                    <a:extLst>
                      <a:ext uri="{0D108BD9-81ED-4DB2-BD59-A6C34878D82A}">
                        <a16:rowId xmlns:a16="http://schemas.microsoft.com/office/drawing/2014/main" val="10009"/>
                      </a:ext>
                    </a:extLst>
                  </a:tr>
                  <a:tr h="247317">
                    <a:tc>
                      <a:txBody>
                        <a:bodyPr/>
                        <a:lstStyle/>
                        <a:p>
                          <a:r>
                            <a:rPr lang="en-US" altLang="zh-TW" dirty="0"/>
                            <a:t>10</a:t>
                          </a:r>
                          <a:endParaRPr lang="zh-TW" altLang="en-US" dirty="0"/>
                        </a:p>
                      </a:txBody>
                      <a:tcPr/>
                    </a:tc>
                    <a:tc>
                      <a:txBody>
                        <a:bodyPr/>
                        <a:lstStyle/>
                        <a:p>
                          <a:r>
                            <a:rPr lang="en-US" altLang="zh-TW" dirty="0"/>
                            <a:t>3</a:t>
                          </a:r>
                          <a:endParaRPr lang="zh-TW" altLang="en-US" dirty="0"/>
                        </a:p>
                      </a:txBody>
                      <a:tcPr/>
                    </a:tc>
                    <a:tc>
                      <a:txBody>
                        <a:bodyPr/>
                        <a:lstStyle/>
                        <a:p>
                          <a:r>
                            <a:rPr lang="en-US" altLang="zh-TW" dirty="0"/>
                            <a:t>2</a:t>
                          </a:r>
                          <a:endParaRPr lang="zh-TW" altLang="en-US" dirty="0"/>
                        </a:p>
                      </a:txBody>
                      <a:tcPr/>
                    </a:tc>
                    <a:tc>
                      <a:txBody>
                        <a:bodyPr/>
                        <a:lstStyle/>
                        <a:p>
                          <a:r>
                            <a:rPr lang="en-US" altLang="zh-TW" dirty="0"/>
                            <a:t>0.56</a:t>
                          </a:r>
                          <a:endParaRPr lang="zh-TW" altLang="en-US" dirty="0"/>
                        </a:p>
                      </a:txBody>
                      <a:tcPr/>
                    </a:tc>
                    <a:extLst>
                      <a:ext uri="{0D108BD9-81ED-4DB2-BD59-A6C34878D82A}">
                        <a16:rowId xmlns:a16="http://schemas.microsoft.com/office/drawing/2014/main" val="10010"/>
                      </a:ext>
                    </a:extLst>
                  </a:tr>
                  <a:tr h="247317">
                    <a:tc>
                      <a:txBody>
                        <a:bodyPr/>
                        <a:lstStyle/>
                        <a:p>
                          <a:r>
                            <a:rPr lang="en-US" altLang="zh-TW" dirty="0"/>
                            <a:t>11</a:t>
                          </a:r>
                          <a:endParaRPr lang="zh-TW" altLang="en-US" dirty="0"/>
                        </a:p>
                      </a:txBody>
                      <a:tcPr/>
                    </a:tc>
                    <a:tc>
                      <a:txBody>
                        <a:bodyPr/>
                        <a:lstStyle/>
                        <a:p>
                          <a:r>
                            <a:rPr lang="en-US" altLang="zh-TW" dirty="0"/>
                            <a:t>2</a:t>
                          </a:r>
                          <a:endParaRPr lang="zh-TW" altLang="en-US" dirty="0"/>
                        </a:p>
                      </a:txBody>
                      <a:tcPr/>
                    </a:tc>
                    <a:tc>
                      <a:txBody>
                        <a:bodyPr/>
                        <a:lstStyle/>
                        <a:p>
                          <a:r>
                            <a:rPr lang="en-US" altLang="zh-TW" dirty="0"/>
                            <a:t>1</a:t>
                          </a:r>
                          <a:endParaRPr lang="zh-TW" altLang="en-US" dirty="0"/>
                        </a:p>
                      </a:txBody>
                      <a:tcPr/>
                    </a:tc>
                    <a:tc>
                      <a:txBody>
                        <a:bodyPr/>
                        <a:lstStyle/>
                        <a:p>
                          <a:r>
                            <a:rPr lang="en-US" altLang="zh-TW" dirty="0"/>
                            <a:t>0.04</a:t>
                          </a:r>
                          <a:endParaRPr lang="zh-TW" altLang="en-US" dirty="0"/>
                        </a:p>
                      </a:txBody>
                      <a:tcPr/>
                    </a:tc>
                    <a:extLst>
                      <a:ext uri="{0D108BD9-81ED-4DB2-BD59-A6C34878D82A}">
                        <a16:rowId xmlns:a16="http://schemas.microsoft.com/office/drawing/2014/main" val="10011"/>
                      </a:ext>
                    </a:extLst>
                  </a:tr>
                  <a:tr h="247317">
                    <a:tc>
                      <a:txBody>
                        <a:bodyPr/>
                        <a:lstStyle/>
                        <a:p>
                          <a:r>
                            <a:rPr lang="en-US" altLang="zh-TW" dirty="0"/>
                            <a:t>12</a:t>
                          </a:r>
                          <a:endParaRPr lang="zh-TW" altLang="en-US" dirty="0"/>
                        </a:p>
                      </a:txBody>
                      <a:tcPr/>
                    </a:tc>
                    <a:tc>
                      <a:txBody>
                        <a:bodyPr/>
                        <a:lstStyle/>
                        <a:p>
                          <a:r>
                            <a:rPr lang="en-US" altLang="zh-TW" dirty="0"/>
                            <a:t>6</a:t>
                          </a:r>
                          <a:endParaRPr lang="zh-TW" altLang="en-US" dirty="0"/>
                        </a:p>
                      </a:txBody>
                      <a:tcPr/>
                    </a:tc>
                    <a:tc>
                      <a:txBody>
                        <a:bodyPr/>
                        <a:lstStyle/>
                        <a:p>
                          <a:r>
                            <a:rPr lang="en-US" altLang="zh-TW" dirty="0"/>
                            <a:t>3</a:t>
                          </a:r>
                          <a:endParaRPr lang="zh-TW" altLang="en-US" dirty="0"/>
                        </a:p>
                      </a:txBody>
                      <a:tcPr/>
                    </a:tc>
                    <a:tc>
                      <a:txBody>
                        <a:bodyPr/>
                        <a:lstStyle/>
                        <a:p>
                          <a:r>
                            <a:rPr lang="en-US" altLang="zh-TW" dirty="0"/>
                            <a:t>0.12</a:t>
                          </a:r>
                          <a:endParaRPr lang="zh-TW" altLang="en-US" dirty="0"/>
                        </a:p>
                      </a:txBody>
                      <a:tcPr/>
                    </a:tc>
                    <a:extLst>
                      <a:ext uri="{0D108BD9-81ED-4DB2-BD59-A6C34878D82A}">
                        <a16:rowId xmlns:a16="http://schemas.microsoft.com/office/drawing/2014/main" val="10012"/>
                      </a:ext>
                    </a:extLst>
                  </a:tr>
                  <a:tr h="362652">
                    <a:tc>
                      <a:txBody>
                        <a:bodyPr/>
                        <a:lstStyle/>
                        <a:p>
                          <a:r>
                            <a:rPr lang="en-US" altLang="zh-TW" dirty="0"/>
                            <a:t>13</a:t>
                          </a:r>
                          <a:endParaRPr lang="zh-TW" altLang="en-US" dirty="0"/>
                        </a:p>
                      </a:txBody>
                      <a:tcPr/>
                    </a:tc>
                    <a:tc>
                      <a:txBody>
                        <a:bodyPr/>
                        <a:lstStyle/>
                        <a:p>
                          <a:r>
                            <a:rPr lang="en-US" altLang="zh-TW" dirty="0"/>
                            <a:t>5</a:t>
                          </a:r>
                          <a:endParaRPr lang="zh-TW" altLang="en-US" dirty="0"/>
                        </a:p>
                      </a:txBody>
                      <a:tcPr/>
                    </a:tc>
                    <a:tc>
                      <a:txBody>
                        <a:bodyPr/>
                        <a:lstStyle/>
                        <a:p>
                          <a:r>
                            <a:rPr lang="en-US" altLang="zh-TW" dirty="0"/>
                            <a:t>2</a:t>
                          </a:r>
                          <a:endParaRPr lang="zh-TW" altLang="en-US" dirty="0"/>
                        </a:p>
                      </a:txBody>
                      <a:tcPr/>
                    </a:tc>
                    <a:tc>
                      <a:txBody>
                        <a:bodyPr/>
                        <a:lstStyle/>
                        <a:p>
                          <a:r>
                            <a:rPr lang="en-US" altLang="zh-TW" dirty="0"/>
                            <a:t>-0.40</a:t>
                          </a:r>
                          <a:endParaRPr lang="zh-TW" altLang="en-US" dirty="0"/>
                        </a:p>
                      </a:txBody>
                      <a:tcPr/>
                    </a:tc>
                    <a:extLst>
                      <a:ext uri="{0D108BD9-81ED-4DB2-BD59-A6C34878D82A}">
                        <a16:rowId xmlns:a16="http://schemas.microsoft.com/office/drawing/2014/main" val="10013"/>
                      </a:ext>
                    </a:extLst>
                  </a:tr>
                  <a:tr h="247317">
                    <a:tc>
                      <a:txBody>
                        <a:bodyPr/>
                        <a:lstStyle/>
                        <a:p>
                          <a:r>
                            <a:rPr lang="en-US" altLang="zh-TW" dirty="0"/>
                            <a:t>14</a:t>
                          </a:r>
                          <a:endParaRPr lang="zh-TW" altLang="en-US" dirty="0"/>
                        </a:p>
                      </a:txBody>
                      <a:tcPr/>
                    </a:tc>
                    <a:tc>
                      <a:txBody>
                        <a:bodyPr/>
                        <a:lstStyle/>
                        <a:p>
                          <a:r>
                            <a:rPr lang="en-US" altLang="zh-TW" dirty="0"/>
                            <a:t>10</a:t>
                          </a:r>
                          <a:endParaRPr lang="zh-TW" altLang="en-US" dirty="0"/>
                        </a:p>
                      </a:txBody>
                      <a:tcPr/>
                    </a:tc>
                    <a:tc>
                      <a:txBody>
                        <a:bodyPr/>
                        <a:lstStyle/>
                        <a:p>
                          <a:r>
                            <a:rPr lang="en-US" altLang="zh-TW" dirty="0"/>
                            <a:t>5</a:t>
                          </a:r>
                          <a:endParaRPr lang="zh-TW" altLang="en-US" dirty="0"/>
                        </a:p>
                      </a:txBody>
                      <a:tcPr/>
                    </a:tc>
                    <a:tc>
                      <a:txBody>
                        <a:bodyPr/>
                        <a:lstStyle/>
                        <a:p>
                          <a:r>
                            <a:rPr lang="en-US" altLang="zh-TW" dirty="0"/>
                            <a:t>0.20</a:t>
                          </a:r>
                          <a:endParaRPr lang="zh-TW" altLang="en-US" dirty="0"/>
                        </a:p>
                      </a:txBody>
                      <a:tcPr/>
                    </a:tc>
                    <a:extLst>
                      <a:ext uri="{0D108BD9-81ED-4DB2-BD59-A6C34878D82A}">
                        <a16:rowId xmlns:a16="http://schemas.microsoft.com/office/drawing/2014/main" val="10014"/>
                      </a:ext>
                    </a:extLst>
                  </a:tr>
                  <a:tr h="247317">
                    <a:tc>
                      <a:txBody>
                        <a:bodyPr/>
                        <a:lstStyle/>
                        <a:p>
                          <a:r>
                            <a:rPr lang="en-US" altLang="zh-TW" dirty="0"/>
                            <a:t>15</a:t>
                          </a:r>
                          <a:endParaRPr lang="zh-TW" altLang="en-US" dirty="0"/>
                        </a:p>
                      </a:txBody>
                      <a:tcPr/>
                    </a:tc>
                    <a:tc>
                      <a:txBody>
                        <a:bodyPr/>
                        <a:lstStyle/>
                        <a:p>
                          <a:r>
                            <a:rPr lang="en-US" altLang="zh-TW" dirty="0"/>
                            <a:t>9</a:t>
                          </a:r>
                          <a:endParaRPr lang="zh-TW" altLang="en-US" dirty="0"/>
                        </a:p>
                      </a:txBody>
                      <a:tcPr/>
                    </a:tc>
                    <a:tc>
                      <a:txBody>
                        <a:bodyPr/>
                        <a:lstStyle/>
                        <a:p>
                          <a:r>
                            <a:rPr lang="en-US" altLang="zh-TW" dirty="0"/>
                            <a:t>4</a:t>
                          </a:r>
                          <a:endParaRPr lang="zh-TW" altLang="en-US" dirty="0"/>
                        </a:p>
                      </a:txBody>
                      <a:tcPr/>
                    </a:tc>
                    <a:tc>
                      <a:txBody>
                        <a:bodyPr/>
                        <a:lstStyle/>
                        <a:p>
                          <a:r>
                            <a:rPr lang="en-US" altLang="zh-TW" dirty="0"/>
                            <a:t>-0.32</a:t>
                          </a:r>
                          <a:endParaRPr lang="zh-TW" altLang="en-US" dirty="0"/>
                        </a:p>
                      </a:txBody>
                      <a:tcPr/>
                    </a:tc>
                    <a:extLst>
                      <a:ext uri="{0D108BD9-81ED-4DB2-BD59-A6C34878D82A}">
                        <a16:rowId xmlns:a16="http://schemas.microsoft.com/office/drawing/2014/main" val="10015"/>
                      </a:ext>
                    </a:extLst>
                  </a:tr>
                </a:tbl>
              </a:graphicData>
            </a:graphic>
          </p:graphicFrame>
        </mc:Choice>
        <mc:Fallback xmlns="">
          <p:graphicFrame>
            <p:nvGraphicFramePr>
              <p:cNvPr id="5" name="內容版面配置區 4"/>
              <p:cNvGraphicFramePr>
                <a:graphicFrameLocks noGrp="1"/>
              </p:cNvGraphicFramePr>
              <p:nvPr>
                <p:ph idx="1"/>
                <p:extLst/>
              </p:nvPr>
            </p:nvGraphicFramePr>
            <p:xfrm>
              <a:off x="1703513" y="116633"/>
              <a:ext cx="4644007" cy="5919205"/>
            </p:xfrm>
            <a:graphic>
              <a:graphicData uri="http://schemas.openxmlformats.org/drawingml/2006/table">
                <a:tbl>
                  <a:tblPr firstRow="1" bandRow="1">
                    <a:tableStyleId>{5C22544A-7EE6-4342-B048-85BDC9FD1C3A}</a:tableStyleId>
                  </a:tblPr>
                  <a:tblGrid>
                    <a:gridCol w="1101783">
                      <a:extLst>
                        <a:ext uri="{9D8B030D-6E8A-4147-A177-3AD203B41FA5}">
                          <a16:colId xmlns:a16="http://schemas.microsoft.com/office/drawing/2014/main" val="20000"/>
                        </a:ext>
                      </a:extLst>
                    </a:gridCol>
                    <a:gridCol w="1101783">
                      <a:extLst>
                        <a:ext uri="{9D8B030D-6E8A-4147-A177-3AD203B41FA5}">
                          <a16:colId xmlns:a16="http://schemas.microsoft.com/office/drawing/2014/main" val="20001"/>
                        </a:ext>
                      </a:extLst>
                    </a:gridCol>
                    <a:gridCol w="1101783">
                      <a:extLst>
                        <a:ext uri="{9D8B030D-6E8A-4147-A177-3AD203B41FA5}">
                          <a16:colId xmlns:a16="http://schemas.microsoft.com/office/drawing/2014/main" val="20002"/>
                        </a:ext>
                      </a:extLst>
                    </a:gridCol>
                    <a:gridCol w="1338658">
                      <a:extLst>
                        <a:ext uri="{9D8B030D-6E8A-4147-A177-3AD203B41FA5}">
                          <a16:colId xmlns:a16="http://schemas.microsoft.com/office/drawing/2014/main" val="20003"/>
                        </a:ext>
                      </a:extLst>
                    </a:gridCol>
                  </a:tblGrid>
                  <a:tr h="432805">
                    <a:tc>
                      <a:txBody>
                        <a:bodyPr/>
                        <a:lstStyle/>
                        <a:p>
                          <a:r>
                            <a:rPr lang="zh-TW" altLang="en-US" dirty="0"/>
                            <a:t>集群</a:t>
                          </a:r>
                        </a:p>
                      </a:txBody>
                      <a:tcPr/>
                    </a:tc>
                    <a:tc>
                      <a:txBody>
                        <a:bodyPr/>
                        <a:lstStyle/>
                        <a:p>
                          <a:r>
                            <a:rPr lang="zh-TW" altLang="en-US" dirty="0"/>
                            <a:t>居民</a:t>
                          </a:r>
                          <a:r>
                            <a:rPr lang="en-US" altLang="zh-TW" dirty="0"/>
                            <a:t>m</a:t>
                          </a:r>
                          <a:endParaRPr lang="zh-TW" altLang="en-US" dirty="0"/>
                        </a:p>
                      </a:txBody>
                      <a:tcPr/>
                    </a:tc>
                    <a:tc>
                      <a:txBody>
                        <a:bodyPr/>
                        <a:lstStyle/>
                        <a:p>
                          <a:r>
                            <a:rPr lang="zh-TW" altLang="en-US" dirty="0"/>
                            <a:t>租用者</a:t>
                          </a:r>
                          <a:r>
                            <a:rPr lang="en-US" altLang="zh-TW" dirty="0"/>
                            <a:t>a</a:t>
                          </a:r>
                          <a:endParaRPr lang="zh-TW" altLang="en-US" dirty="0"/>
                        </a:p>
                      </a:txBody>
                      <a:tcPr/>
                    </a:tc>
                    <a:tc>
                      <a:txBody>
                        <a:bodyPr/>
                        <a:lstStyle/>
                        <a:p>
                          <a:endParaRPr lang="en-US"/>
                        </a:p>
                      </a:txBody>
                      <a:tcPr>
                        <a:blipFill>
                          <a:blip r:embed="rId2"/>
                          <a:stretch>
                            <a:fillRect l="-247273" t="-7042" r="-1818" b="-1290141"/>
                          </a:stretch>
                        </a:blipFill>
                      </a:tcPr>
                    </a:tc>
                    <a:extLst>
                      <a:ext uri="{0D108BD9-81ED-4DB2-BD59-A6C34878D82A}">
                        <a16:rowId xmlns:a16="http://schemas.microsoft.com/office/drawing/2014/main" val="10000"/>
                      </a:ext>
                    </a:extLst>
                  </a:tr>
                  <a:tr h="365760">
                    <a:tc>
                      <a:txBody>
                        <a:bodyPr/>
                        <a:lstStyle/>
                        <a:p>
                          <a:r>
                            <a:rPr lang="en-US" altLang="zh-TW" dirty="0"/>
                            <a:t>1</a:t>
                          </a:r>
                          <a:endParaRPr lang="zh-TW" altLang="en-US" dirty="0"/>
                        </a:p>
                      </a:txBody>
                      <a:tcPr/>
                    </a:tc>
                    <a:tc>
                      <a:txBody>
                        <a:bodyPr/>
                        <a:lstStyle/>
                        <a:p>
                          <a:r>
                            <a:rPr lang="en-US" altLang="zh-TW" dirty="0"/>
                            <a:t>8</a:t>
                          </a:r>
                          <a:endParaRPr lang="zh-TW" altLang="en-US" dirty="0"/>
                        </a:p>
                      </a:txBody>
                      <a:tcPr/>
                    </a:tc>
                    <a:tc>
                      <a:txBody>
                        <a:bodyPr/>
                        <a:lstStyle/>
                        <a:p>
                          <a:r>
                            <a:rPr lang="en-US" altLang="zh-TW" dirty="0"/>
                            <a:t>4</a:t>
                          </a:r>
                          <a:endParaRPr lang="zh-TW" altLang="en-US" dirty="0"/>
                        </a:p>
                      </a:txBody>
                      <a:tcPr/>
                    </a:tc>
                    <a:tc>
                      <a:txBody>
                        <a:bodyPr/>
                        <a:lstStyle/>
                        <a:p>
                          <a:r>
                            <a:rPr lang="en-US" altLang="zh-TW" dirty="0"/>
                            <a:t>0.16</a:t>
                          </a:r>
                          <a:endParaRPr lang="zh-TW" altLang="en-US" dirty="0"/>
                        </a:p>
                      </a:txBody>
                      <a:tcPr/>
                    </a:tc>
                    <a:extLst>
                      <a:ext uri="{0D108BD9-81ED-4DB2-BD59-A6C34878D82A}">
                        <a16:rowId xmlns:a16="http://schemas.microsoft.com/office/drawing/2014/main" val="10001"/>
                      </a:ext>
                    </a:extLst>
                  </a:tr>
                  <a:tr h="365760">
                    <a:tc>
                      <a:txBody>
                        <a:bodyPr/>
                        <a:lstStyle/>
                        <a:p>
                          <a:r>
                            <a:rPr lang="en-US" altLang="zh-TW" dirty="0"/>
                            <a:t>2</a:t>
                          </a:r>
                          <a:endParaRPr lang="zh-TW" altLang="en-US" dirty="0"/>
                        </a:p>
                      </a:txBody>
                      <a:tcPr/>
                    </a:tc>
                    <a:tc>
                      <a:txBody>
                        <a:bodyPr/>
                        <a:lstStyle/>
                        <a:p>
                          <a:r>
                            <a:rPr lang="en-US" altLang="zh-TW" dirty="0"/>
                            <a:t>12</a:t>
                          </a:r>
                          <a:endParaRPr lang="zh-TW" altLang="en-US" dirty="0"/>
                        </a:p>
                      </a:txBody>
                      <a:tcPr/>
                    </a:tc>
                    <a:tc>
                      <a:txBody>
                        <a:bodyPr/>
                        <a:lstStyle/>
                        <a:p>
                          <a:r>
                            <a:rPr lang="en-US" altLang="zh-TW" dirty="0"/>
                            <a:t>7</a:t>
                          </a:r>
                          <a:endParaRPr lang="zh-TW" altLang="en-US" dirty="0"/>
                        </a:p>
                      </a:txBody>
                      <a:tcPr/>
                    </a:tc>
                    <a:tc>
                      <a:txBody>
                        <a:bodyPr/>
                        <a:lstStyle/>
                        <a:p>
                          <a:r>
                            <a:rPr lang="en-US" altLang="zh-TW" dirty="0"/>
                            <a:t>1.24</a:t>
                          </a:r>
                          <a:endParaRPr lang="zh-TW" altLang="en-US" dirty="0"/>
                        </a:p>
                      </a:txBody>
                      <a:tcPr/>
                    </a:tc>
                    <a:extLst>
                      <a:ext uri="{0D108BD9-81ED-4DB2-BD59-A6C34878D82A}">
                        <a16:rowId xmlns:a16="http://schemas.microsoft.com/office/drawing/2014/main" val="10002"/>
                      </a:ext>
                    </a:extLst>
                  </a:tr>
                  <a:tr h="365760">
                    <a:tc>
                      <a:txBody>
                        <a:bodyPr/>
                        <a:lstStyle/>
                        <a:p>
                          <a:r>
                            <a:rPr lang="en-US" altLang="zh-TW" dirty="0"/>
                            <a:t>3</a:t>
                          </a:r>
                          <a:endParaRPr lang="zh-TW" altLang="en-US" dirty="0"/>
                        </a:p>
                      </a:txBody>
                      <a:tcPr/>
                    </a:tc>
                    <a:tc>
                      <a:txBody>
                        <a:bodyPr/>
                        <a:lstStyle/>
                        <a:p>
                          <a:r>
                            <a:rPr lang="en-US" altLang="zh-TW" dirty="0"/>
                            <a:t>4</a:t>
                          </a:r>
                          <a:endParaRPr lang="zh-TW" altLang="en-US" dirty="0"/>
                        </a:p>
                      </a:txBody>
                      <a:tcPr/>
                    </a:tc>
                    <a:tc>
                      <a:txBody>
                        <a:bodyPr/>
                        <a:lstStyle/>
                        <a:p>
                          <a:r>
                            <a:rPr lang="en-US" altLang="zh-TW" dirty="0"/>
                            <a:t>1</a:t>
                          </a:r>
                          <a:endParaRPr lang="zh-TW" altLang="en-US" dirty="0"/>
                        </a:p>
                      </a:txBody>
                      <a:tcPr/>
                    </a:tc>
                    <a:tc>
                      <a:txBody>
                        <a:bodyPr/>
                        <a:lstStyle/>
                        <a:p>
                          <a:r>
                            <a:rPr lang="en-US" altLang="zh-TW" dirty="0"/>
                            <a:t>-0.92</a:t>
                          </a:r>
                          <a:endParaRPr lang="zh-TW" altLang="en-US" dirty="0"/>
                        </a:p>
                      </a:txBody>
                      <a:tcPr/>
                    </a:tc>
                    <a:extLst>
                      <a:ext uri="{0D108BD9-81ED-4DB2-BD59-A6C34878D82A}">
                        <a16:rowId xmlns:a16="http://schemas.microsoft.com/office/drawing/2014/main" val="10003"/>
                      </a:ext>
                    </a:extLst>
                  </a:tr>
                  <a:tr h="365760">
                    <a:tc>
                      <a:txBody>
                        <a:bodyPr/>
                        <a:lstStyle/>
                        <a:p>
                          <a:r>
                            <a:rPr lang="en-US" altLang="zh-TW" dirty="0"/>
                            <a:t>4</a:t>
                          </a:r>
                          <a:endParaRPr lang="zh-TW" altLang="en-US" dirty="0"/>
                        </a:p>
                      </a:txBody>
                      <a:tcPr/>
                    </a:tc>
                    <a:tc>
                      <a:txBody>
                        <a:bodyPr/>
                        <a:lstStyle/>
                        <a:p>
                          <a:r>
                            <a:rPr lang="en-US" altLang="zh-TW" dirty="0"/>
                            <a:t>5</a:t>
                          </a:r>
                          <a:endParaRPr lang="zh-TW" altLang="en-US" dirty="0"/>
                        </a:p>
                      </a:txBody>
                      <a:tcPr/>
                    </a:tc>
                    <a:tc>
                      <a:txBody>
                        <a:bodyPr/>
                        <a:lstStyle/>
                        <a:p>
                          <a:r>
                            <a:rPr lang="en-US" altLang="zh-TW" dirty="0"/>
                            <a:t>3</a:t>
                          </a:r>
                          <a:endParaRPr lang="zh-TW" altLang="en-US" dirty="0"/>
                        </a:p>
                      </a:txBody>
                      <a:tcPr/>
                    </a:tc>
                    <a:tc>
                      <a:txBody>
                        <a:bodyPr/>
                        <a:lstStyle/>
                        <a:p>
                          <a:r>
                            <a:rPr lang="en-US" altLang="zh-TW" dirty="0"/>
                            <a:t>0.60</a:t>
                          </a:r>
                          <a:endParaRPr lang="zh-TW" altLang="en-US" dirty="0"/>
                        </a:p>
                      </a:txBody>
                      <a:tcPr/>
                    </a:tc>
                    <a:extLst>
                      <a:ext uri="{0D108BD9-81ED-4DB2-BD59-A6C34878D82A}">
                        <a16:rowId xmlns:a16="http://schemas.microsoft.com/office/drawing/2014/main" val="10004"/>
                      </a:ext>
                    </a:extLst>
                  </a:tr>
                  <a:tr h="365760">
                    <a:tc>
                      <a:txBody>
                        <a:bodyPr/>
                        <a:lstStyle/>
                        <a:p>
                          <a:r>
                            <a:rPr lang="en-US" altLang="zh-TW" dirty="0"/>
                            <a:t>5</a:t>
                          </a:r>
                          <a:endParaRPr lang="zh-TW" altLang="en-US" dirty="0"/>
                        </a:p>
                      </a:txBody>
                      <a:tcPr/>
                    </a:tc>
                    <a:tc>
                      <a:txBody>
                        <a:bodyPr/>
                        <a:lstStyle/>
                        <a:p>
                          <a:r>
                            <a:rPr lang="en-US" altLang="zh-TW" dirty="0"/>
                            <a:t>6</a:t>
                          </a:r>
                          <a:endParaRPr lang="zh-TW" altLang="en-US" dirty="0"/>
                        </a:p>
                      </a:txBody>
                      <a:tcPr/>
                    </a:tc>
                    <a:tc>
                      <a:txBody>
                        <a:bodyPr/>
                        <a:lstStyle/>
                        <a:p>
                          <a:r>
                            <a:rPr lang="en-US" altLang="zh-TW" dirty="0"/>
                            <a:t>3</a:t>
                          </a:r>
                          <a:endParaRPr lang="zh-TW" altLang="en-US" dirty="0"/>
                        </a:p>
                      </a:txBody>
                      <a:tcPr/>
                    </a:tc>
                    <a:tc>
                      <a:txBody>
                        <a:bodyPr/>
                        <a:lstStyle/>
                        <a:p>
                          <a:r>
                            <a:rPr lang="en-US" altLang="zh-TW" dirty="0"/>
                            <a:t>0.12</a:t>
                          </a:r>
                          <a:endParaRPr lang="zh-TW" altLang="en-US" dirty="0"/>
                        </a:p>
                      </a:txBody>
                      <a:tcPr/>
                    </a:tc>
                    <a:extLst>
                      <a:ext uri="{0D108BD9-81ED-4DB2-BD59-A6C34878D82A}">
                        <a16:rowId xmlns:a16="http://schemas.microsoft.com/office/drawing/2014/main" val="10005"/>
                      </a:ext>
                    </a:extLst>
                  </a:tr>
                  <a:tr h="365760">
                    <a:tc>
                      <a:txBody>
                        <a:bodyPr/>
                        <a:lstStyle/>
                        <a:p>
                          <a:r>
                            <a:rPr lang="en-US" altLang="zh-TW" dirty="0"/>
                            <a:t>6</a:t>
                          </a:r>
                          <a:endParaRPr lang="zh-TW" altLang="en-US" dirty="0"/>
                        </a:p>
                      </a:txBody>
                      <a:tcPr/>
                    </a:tc>
                    <a:tc>
                      <a:txBody>
                        <a:bodyPr/>
                        <a:lstStyle/>
                        <a:p>
                          <a:r>
                            <a:rPr lang="en-US" altLang="zh-TW" dirty="0"/>
                            <a:t>6</a:t>
                          </a:r>
                          <a:endParaRPr lang="zh-TW" altLang="en-US" dirty="0"/>
                        </a:p>
                      </a:txBody>
                      <a:tcPr/>
                    </a:tc>
                    <a:tc>
                      <a:txBody>
                        <a:bodyPr/>
                        <a:lstStyle/>
                        <a:p>
                          <a:r>
                            <a:rPr lang="en-US" altLang="zh-TW" dirty="0"/>
                            <a:t>4</a:t>
                          </a:r>
                          <a:endParaRPr lang="zh-TW" altLang="en-US" dirty="0"/>
                        </a:p>
                      </a:txBody>
                      <a:tcPr/>
                    </a:tc>
                    <a:tc>
                      <a:txBody>
                        <a:bodyPr/>
                        <a:lstStyle/>
                        <a:p>
                          <a:r>
                            <a:rPr lang="en-US" altLang="zh-TW" dirty="0"/>
                            <a:t>1.12</a:t>
                          </a:r>
                          <a:endParaRPr lang="zh-TW" altLang="en-US" dirty="0"/>
                        </a:p>
                      </a:txBody>
                      <a:tcPr/>
                    </a:tc>
                    <a:extLst>
                      <a:ext uri="{0D108BD9-81ED-4DB2-BD59-A6C34878D82A}">
                        <a16:rowId xmlns:a16="http://schemas.microsoft.com/office/drawing/2014/main" val="10006"/>
                      </a:ext>
                    </a:extLst>
                  </a:tr>
                  <a:tr h="365760">
                    <a:tc>
                      <a:txBody>
                        <a:bodyPr/>
                        <a:lstStyle/>
                        <a:p>
                          <a:r>
                            <a:rPr lang="en-US" altLang="zh-TW" dirty="0"/>
                            <a:t>7</a:t>
                          </a:r>
                          <a:endParaRPr lang="zh-TW" altLang="en-US" dirty="0"/>
                        </a:p>
                      </a:txBody>
                      <a:tcPr/>
                    </a:tc>
                    <a:tc>
                      <a:txBody>
                        <a:bodyPr/>
                        <a:lstStyle/>
                        <a:p>
                          <a:r>
                            <a:rPr lang="en-US" altLang="zh-TW" dirty="0"/>
                            <a:t>7</a:t>
                          </a:r>
                          <a:endParaRPr lang="zh-TW" altLang="en-US" dirty="0"/>
                        </a:p>
                      </a:txBody>
                      <a:tcPr/>
                    </a:tc>
                    <a:tc>
                      <a:txBody>
                        <a:bodyPr/>
                        <a:lstStyle/>
                        <a:p>
                          <a:r>
                            <a:rPr lang="en-US" altLang="zh-TW" dirty="0"/>
                            <a:t>4</a:t>
                          </a:r>
                          <a:endParaRPr lang="zh-TW" altLang="en-US" dirty="0"/>
                        </a:p>
                      </a:txBody>
                      <a:tcPr/>
                    </a:tc>
                    <a:tc>
                      <a:txBody>
                        <a:bodyPr/>
                        <a:lstStyle/>
                        <a:p>
                          <a:r>
                            <a:rPr lang="en-US" altLang="zh-TW" dirty="0"/>
                            <a:t>0.64</a:t>
                          </a:r>
                          <a:endParaRPr lang="zh-TW" altLang="en-US" dirty="0"/>
                        </a:p>
                      </a:txBody>
                      <a:tcPr/>
                    </a:tc>
                    <a:extLst>
                      <a:ext uri="{0D108BD9-81ED-4DB2-BD59-A6C34878D82A}">
                        <a16:rowId xmlns:a16="http://schemas.microsoft.com/office/drawing/2014/main" val="10007"/>
                      </a:ext>
                    </a:extLst>
                  </a:tr>
                  <a:tr h="365760">
                    <a:tc>
                      <a:txBody>
                        <a:bodyPr/>
                        <a:lstStyle/>
                        <a:p>
                          <a:r>
                            <a:rPr lang="en-US" altLang="zh-TW" dirty="0"/>
                            <a:t>8</a:t>
                          </a:r>
                          <a:endParaRPr lang="zh-TW" altLang="en-US" dirty="0"/>
                        </a:p>
                      </a:txBody>
                      <a:tcPr/>
                    </a:tc>
                    <a:tc>
                      <a:txBody>
                        <a:bodyPr/>
                        <a:lstStyle/>
                        <a:p>
                          <a:r>
                            <a:rPr lang="en-US" altLang="zh-TW" dirty="0"/>
                            <a:t>5</a:t>
                          </a:r>
                          <a:endParaRPr lang="zh-TW" altLang="en-US" dirty="0"/>
                        </a:p>
                      </a:txBody>
                      <a:tcPr/>
                    </a:tc>
                    <a:tc>
                      <a:txBody>
                        <a:bodyPr/>
                        <a:lstStyle/>
                        <a:p>
                          <a:r>
                            <a:rPr lang="en-US" altLang="zh-TW" dirty="0"/>
                            <a:t>2</a:t>
                          </a:r>
                          <a:endParaRPr lang="zh-TW" altLang="en-US" dirty="0"/>
                        </a:p>
                      </a:txBody>
                      <a:tcPr/>
                    </a:tc>
                    <a:tc>
                      <a:txBody>
                        <a:bodyPr/>
                        <a:lstStyle/>
                        <a:p>
                          <a:r>
                            <a:rPr lang="en-US" altLang="zh-TW" dirty="0"/>
                            <a:t>-0.40</a:t>
                          </a:r>
                          <a:endParaRPr lang="zh-TW" altLang="en-US" dirty="0"/>
                        </a:p>
                      </a:txBody>
                      <a:tcPr/>
                    </a:tc>
                    <a:extLst>
                      <a:ext uri="{0D108BD9-81ED-4DB2-BD59-A6C34878D82A}">
                        <a16:rowId xmlns:a16="http://schemas.microsoft.com/office/drawing/2014/main" val="10008"/>
                      </a:ext>
                    </a:extLst>
                  </a:tr>
                  <a:tr h="365760">
                    <a:tc>
                      <a:txBody>
                        <a:bodyPr/>
                        <a:lstStyle/>
                        <a:p>
                          <a:r>
                            <a:rPr lang="en-US" altLang="zh-TW" dirty="0"/>
                            <a:t>9</a:t>
                          </a:r>
                          <a:endParaRPr lang="zh-TW" altLang="en-US" dirty="0"/>
                        </a:p>
                      </a:txBody>
                      <a:tcPr/>
                    </a:tc>
                    <a:tc>
                      <a:txBody>
                        <a:bodyPr/>
                        <a:lstStyle/>
                        <a:p>
                          <a:r>
                            <a:rPr lang="en-US" altLang="zh-TW" dirty="0"/>
                            <a:t>8</a:t>
                          </a:r>
                          <a:endParaRPr lang="zh-TW" altLang="en-US" dirty="0"/>
                        </a:p>
                      </a:txBody>
                      <a:tcPr/>
                    </a:tc>
                    <a:tc>
                      <a:txBody>
                        <a:bodyPr/>
                        <a:lstStyle/>
                        <a:p>
                          <a:r>
                            <a:rPr lang="en-US" altLang="zh-TW" dirty="0"/>
                            <a:t>3</a:t>
                          </a:r>
                          <a:endParaRPr lang="zh-TW" altLang="en-US" dirty="0"/>
                        </a:p>
                      </a:txBody>
                      <a:tcPr/>
                    </a:tc>
                    <a:tc>
                      <a:txBody>
                        <a:bodyPr/>
                        <a:lstStyle/>
                        <a:p>
                          <a:r>
                            <a:rPr lang="en-US" altLang="zh-TW" dirty="0"/>
                            <a:t>-0.84</a:t>
                          </a:r>
                          <a:endParaRPr lang="zh-TW" altLang="en-US" dirty="0"/>
                        </a:p>
                      </a:txBody>
                      <a:tcPr/>
                    </a:tc>
                    <a:extLst>
                      <a:ext uri="{0D108BD9-81ED-4DB2-BD59-A6C34878D82A}">
                        <a16:rowId xmlns:a16="http://schemas.microsoft.com/office/drawing/2014/main" val="10009"/>
                      </a:ext>
                    </a:extLst>
                  </a:tr>
                  <a:tr h="365760">
                    <a:tc>
                      <a:txBody>
                        <a:bodyPr/>
                        <a:lstStyle/>
                        <a:p>
                          <a:r>
                            <a:rPr lang="en-US" altLang="zh-TW" dirty="0"/>
                            <a:t>10</a:t>
                          </a:r>
                          <a:endParaRPr lang="zh-TW" altLang="en-US" dirty="0"/>
                        </a:p>
                      </a:txBody>
                      <a:tcPr/>
                    </a:tc>
                    <a:tc>
                      <a:txBody>
                        <a:bodyPr/>
                        <a:lstStyle/>
                        <a:p>
                          <a:r>
                            <a:rPr lang="en-US" altLang="zh-TW" dirty="0"/>
                            <a:t>3</a:t>
                          </a:r>
                          <a:endParaRPr lang="zh-TW" altLang="en-US" dirty="0"/>
                        </a:p>
                      </a:txBody>
                      <a:tcPr/>
                    </a:tc>
                    <a:tc>
                      <a:txBody>
                        <a:bodyPr/>
                        <a:lstStyle/>
                        <a:p>
                          <a:r>
                            <a:rPr lang="en-US" altLang="zh-TW" dirty="0"/>
                            <a:t>2</a:t>
                          </a:r>
                          <a:endParaRPr lang="zh-TW" altLang="en-US" dirty="0"/>
                        </a:p>
                      </a:txBody>
                      <a:tcPr/>
                    </a:tc>
                    <a:tc>
                      <a:txBody>
                        <a:bodyPr/>
                        <a:lstStyle/>
                        <a:p>
                          <a:r>
                            <a:rPr lang="en-US" altLang="zh-TW" dirty="0"/>
                            <a:t>0.56</a:t>
                          </a:r>
                          <a:endParaRPr lang="zh-TW" altLang="en-US" dirty="0"/>
                        </a:p>
                      </a:txBody>
                      <a:tcPr/>
                    </a:tc>
                    <a:extLst>
                      <a:ext uri="{0D108BD9-81ED-4DB2-BD59-A6C34878D82A}">
                        <a16:rowId xmlns:a16="http://schemas.microsoft.com/office/drawing/2014/main" val="10010"/>
                      </a:ext>
                    </a:extLst>
                  </a:tr>
                  <a:tr h="365760">
                    <a:tc>
                      <a:txBody>
                        <a:bodyPr/>
                        <a:lstStyle/>
                        <a:p>
                          <a:r>
                            <a:rPr lang="en-US" altLang="zh-TW" dirty="0"/>
                            <a:t>11</a:t>
                          </a:r>
                          <a:endParaRPr lang="zh-TW" altLang="en-US" dirty="0"/>
                        </a:p>
                      </a:txBody>
                      <a:tcPr/>
                    </a:tc>
                    <a:tc>
                      <a:txBody>
                        <a:bodyPr/>
                        <a:lstStyle/>
                        <a:p>
                          <a:r>
                            <a:rPr lang="en-US" altLang="zh-TW" dirty="0"/>
                            <a:t>2</a:t>
                          </a:r>
                          <a:endParaRPr lang="zh-TW" altLang="en-US" dirty="0"/>
                        </a:p>
                      </a:txBody>
                      <a:tcPr/>
                    </a:tc>
                    <a:tc>
                      <a:txBody>
                        <a:bodyPr/>
                        <a:lstStyle/>
                        <a:p>
                          <a:r>
                            <a:rPr lang="en-US" altLang="zh-TW" dirty="0"/>
                            <a:t>1</a:t>
                          </a:r>
                          <a:endParaRPr lang="zh-TW" altLang="en-US" dirty="0"/>
                        </a:p>
                      </a:txBody>
                      <a:tcPr/>
                    </a:tc>
                    <a:tc>
                      <a:txBody>
                        <a:bodyPr/>
                        <a:lstStyle/>
                        <a:p>
                          <a:r>
                            <a:rPr lang="en-US" altLang="zh-TW" dirty="0"/>
                            <a:t>0.04</a:t>
                          </a:r>
                          <a:endParaRPr lang="zh-TW" altLang="en-US" dirty="0"/>
                        </a:p>
                      </a:txBody>
                      <a:tcPr/>
                    </a:tc>
                    <a:extLst>
                      <a:ext uri="{0D108BD9-81ED-4DB2-BD59-A6C34878D82A}">
                        <a16:rowId xmlns:a16="http://schemas.microsoft.com/office/drawing/2014/main" val="10011"/>
                      </a:ext>
                    </a:extLst>
                  </a:tr>
                  <a:tr h="365760">
                    <a:tc>
                      <a:txBody>
                        <a:bodyPr/>
                        <a:lstStyle/>
                        <a:p>
                          <a:r>
                            <a:rPr lang="en-US" altLang="zh-TW" dirty="0"/>
                            <a:t>12</a:t>
                          </a:r>
                          <a:endParaRPr lang="zh-TW" altLang="en-US" dirty="0"/>
                        </a:p>
                      </a:txBody>
                      <a:tcPr/>
                    </a:tc>
                    <a:tc>
                      <a:txBody>
                        <a:bodyPr/>
                        <a:lstStyle/>
                        <a:p>
                          <a:r>
                            <a:rPr lang="en-US" altLang="zh-TW" dirty="0"/>
                            <a:t>6</a:t>
                          </a:r>
                          <a:endParaRPr lang="zh-TW" altLang="en-US" dirty="0"/>
                        </a:p>
                      </a:txBody>
                      <a:tcPr/>
                    </a:tc>
                    <a:tc>
                      <a:txBody>
                        <a:bodyPr/>
                        <a:lstStyle/>
                        <a:p>
                          <a:r>
                            <a:rPr lang="en-US" altLang="zh-TW" dirty="0"/>
                            <a:t>3</a:t>
                          </a:r>
                          <a:endParaRPr lang="zh-TW" altLang="en-US" dirty="0"/>
                        </a:p>
                      </a:txBody>
                      <a:tcPr/>
                    </a:tc>
                    <a:tc>
                      <a:txBody>
                        <a:bodyPr/>
                        <a:lstStyle/>
                        <a:p>
                          <a:r>
                            <a:rPr lang="en-US" altLang="zh-TW" dirty="0"/>
                            <a:t>0.12</a:t>
                          </a:r>
                          <a:endParaRPr lang="zh-TW" altLang="en-US" dirty="0"/>
                        </a:p>
                      </a:txBody>
                      <a:tcPr/>
                    </a:tc>
                    <a:extLst>
                      <a:ext uri="{0D108BD9-81ED-4DB2-BD59-A6C34878D82A}">
                        <a16:rowId xmlns:a16="http://schemas.microsoft.com/office/drawing/2014/main" val="10012"/>
                      </a:ext>
                    </a:extLst>
                  </a:tr>
                  <a:tr h="365760">
                    <a:tc>
                      <a:txBody>
                        <a:bodyPr/>
                        <a:lstStyle/>
                        <a:p>
                          <a:r>
                            <a:rPr lang="en-US" altLang="zh-TW" dirty="0"/>
                            <a:t>13</a:t>
                          </a:r>
                          <a:endParaRPr lang="zh-TW" altLang="en-US" dirty="0"/>
                        </a:p>
                      </a:txBody>
                      <a:tcPr/>
                    </a:tc>
                    <a:tc>
                      <a:txBody>
                        <a:bodyPr/>
                        <a:lstStyle/>
                        <a:p>
                          <a:r>
                            <a:rPr lang="en-US" altLang="zh-TW" dirty="0"/>
                            <a:t>5</a:t>
                          </a:r>
                          <a:endParaRPr lang="zh-TW" altLang="en-US" dirty="0"/>
                        </a:p>
                      </a:txBody>
                      <a:tcPr/>
                    </a:tc>
                    <a:tc>
                      <a:txBody>
                        <a:bodyPr/>
                        <a:lstStyle/>
                        <a:p>
                          <a:r>
                            <a:rPr lang="en-US" altLang="zh-TW" dirty="0"/>
                            <a:t>2</a:t>
                          </a:r>
                          <a:endParaRPr lang="zh-TW" altLang="en-US" dirty="0"/>
                        </a:p>
                      </a:txBody>
                      <a:tcPr/>
                    </a:tc>
                    <a:tc>
                      <a:txBody>
                        <a:bodyPr/>
                        <a:lstStyle/>
                        <a:p>
                          <a:r>
                            <a:rPr lang="en-US" altLang="zh-TW" dirty="0"/>
                            <a:t>-0.40</a:t>
                          </a:r>
                          <a:endParaRPr lang="zh-TW" altLang="en-US" dirty="0"/>
                        </a:p>
                      </a:txBody>
                      <a:tcPr/>
                    </a:tc>
                    <a:extLst>
                      <a:ext uri="{0D108BD9-81ED-4DB2-BD59-A6C34878D82A}">
                        <a16:rowId xmlns:a16="http://schemas.microsoft.com/office/drawing/2014/main" val="10013"/>
                      </a:ext>
                    </a:extLst>
                  </a:tr>
                  <a:tr h="365760">
                    <a:tc>
                      <a:txBody>
                        <a:bodyPr/>
                        <a:lstStyle/>
                        <a:p>
                          <a:r>
                            <a:rPr lang="en-US" altLang="zh-TW" dirty="0"/>
                            <a:t>14</a:t>
                          </a:r>
                          <a:endParaRPr lang="zh-TW" altLang="en-US" dirty="0"/>
                        </a:p>
                      </a:txBody>
                      <a:tcPr/>
                    </a:tc>
                    <a:tc>
                      <a:txBody>
                        <a:bodyPr/>
                        <a:lstStyle/>
                        <a:p>
                          <a:r>
                            <a:rPr lang="en-US" altLang="zh-TW" dirty="0"/>
                            <a:t>10</a:t>
                          </a:r>
                          <a:endParaRPr lang="zh-TW" altLang="en-US" dirty="0"/>
                        </a:p>
                      </a:txBody>
                      <a:tcPr/>
                    </a:tc>
                    <a:tc>
                      <a:txBody>
                        <a:bodyPr/>
                        <a:lstStyle/>
                        <a:p>
                          <a:r>
                            <a:rPr lang="en-US" altLang="zh-TW" dirty="0"/>
                            <a:t>5</a:t>
                          </a:r>
                          <a:endParaRPr lang="zh-TW" altLang="en-US" dirty="0"/>
                        </a:p>
                      </a:txBody>
                      <a:tcPr/>
                    </a:tc>
                    <a:tc>
                      <a:txBody>
                        <a:bodyPr/>
                        <a:lstStyle/>
                        <a:p>
                          <a:r>
                            <a:rPr lang="en-US" altLang="zh-TW" dirty="0"/>
                            <a:t>0.20</a:t>
                          </a:r>
                          <a:endParaRPr lang="zh-TW" altLang="en-US" dirty="0"/>
                        </a:p>
                      </a:txBody>
                      <a:tcPr/>
                    </a:tc>
                    <a:extLst>
                      <a:ext uri="{0D108BD9-81ED-4DB2-BD59-A6C34878D82A}">
                        <a16:rowId xmlns:a16="http://schemas.microsoft.com/office/drawing/2014/main" val="10014"/>
                      </a:ext>
                    </a:extLst>
                  </a:tr>
                  <a:tr h="365760">
                    <a:tc>
                      <a:txBody>
                        <a:bodyPr/>
                        <a:lstStyle/>
                        <a:p>
                          <a:r>
                            <a:rPr lang="en-US" altLang="zh-TW" dirty="0"/>
                            <a:t>15</a:t>
                          </a:r>
                          <a:endParaRPr lang="zh-TW" altLang="en-US" dirty="0"/>
                        </a:p>
                      </a:txBody>
                      <a:tcPr/>
                    </a:tc>
                    <a:tc>
                      <a:txBody>
                        <a:bodyPr/>
                        <a:lstStyle/>
                        <a:p>
                          <a:r>
                            <a:rPr lang="en-US" altLang="zh-TW" dirty="0"/>
                            <a:t>9</a:t>
                          </a:r>
                          <a:endParaRPr lang="zh-TW" altLang="en-US" dirty="0"/>
                        </a:p>
                      </a:txBody>
                      <a:tcPr/>
                    </a:tc>
                    <a:tc>
                      <a:txBody>
                        <a:bodyPr/>
                        <a:lstStyle/>
                        <a:p>
                          <a:r>
                            <a:rPr lang="en-US" altLang="zh-TW" dirty="0"/>
                            <a:t>4</a:t>
                          </a:r>
                          <a:endParaRPr lang="zh-TW" altLang="en-US" dirty="0"/>
                        </a:p>
                      </a:txBody>
                      <a:tcPr/>
                    </a:tc>
                    <a:tc>
                      <a:txBody>
                        <a:bodyPr/>
                        <a:lstStyle/>
                        <a:p>
                          <a:r>
                            <a:rPr lang="en-US" altLang="zh-TW" dirty="0"/>
                            <a:t>-0.32</a:t>
                          </a:r>
                          <a:endParaRPr lang="zh-TW" altLang="en-US" dirty="0"/>
                        </a:p>
                      </a:txBody>
                      <a:tcPr/>
                    </a:tc>
                    <a:extLst>
                      <a:ext uri="{0D108BD9-81ED-4DB2-BD59-A6C34878D82A}">
                        <a16:rowId xmlns:a16="http://schemas.microsoft.com/office/drawing/2014/main" val="1001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nvPr>
            </p:nvGraphicFramePr>
            <p:xfrm>
              <a:off x="6364724" y="197728"/>
              <a:ext cx="4267780" cy="4023360"/>
            </p:xfrm>
            <a:graphic>
              <a:graphicData uri="http://schemas.openxmlformats.org/drawingml/2006/table">
                <a:tbl>
                  <a:tblPr firstRow="1" bandRow="1">
                    <a:tableStyleId>{5C22544A-7EE6-4342-B048-85BDC9FD1C3A}</a:tableStyleId>
                  </a:tblPr>
                  <a:tblGrid>
                    <a:gridCol w="1066945">
                      <a:extLst>
                        <a:ext uri="{9D8B030D-6E8A-4147-A177-3AD203B41FA5}">
                          <a16:colId xmlns:a16="http://schemas.microsoft.com/office/drawing/2014/main" val="20000"/>
                        </a:ext>
                      </a:extLst>
                    </a:gridCol>
                    <a:gridCol w="1066945">
                      <a:extLst>
                        <a:ext uri="{9D8B030D-6E8A-4147-A177-3AD203B41FA5}">
                          <a16:colId xmlns:a16="http://schemas.microsoft.com/office/drawing/2014/main" val="20001"/>
                        </a:ext>
                      </a:extLst>
                    </a:gridCol>
                    <a:gridCol w="1066945">
                      <a:extLst>
                        <a:ext uri="{9D8B030D-6E8A-4147-A177-3AD203B41FA5}">
                          <a16:colId xmlns:a16="http://schemas.microsoft.com/office/drawing/2014/main" val="20002"/>
                        </a:ext>
                      </a:extLst>
                    </a:gridCol>
                    <a:gridCol w="1066945">
                      <a:extLst>
                        <a:ext uri="{9D8B030D-6E8A-4147-A177-3AD203B41FA5}">
                          <a16:colId xmlns:a16="http://schemas.microsoft.com/office/drawing/2014/main" val="20003"/>
                        </a:ext>
                      </a:extLst>
                    </a:gridCol>
                  </a:tblGrid>
                  <a:tr h="362860">
                    <a:tc>
                      <a:txBody>
                        <a:bodyPr/>
                        <a:lstStyle/>
                        <a:p>
                          <a:r>
                            <a:rPr lang="zh-TW" altLang="en-US" dirty="0"/>
                            <a:t>集群</a:t>
                          </a:r>
                        </a:p>
                      </a:txBody>
                      <a:tcPr/>
                    </a:tc>
                    <a:tc>
                      <a:txBody>
                        <a:bodyPr/>
                        <a:lstStyle/>
                        <a:p>
                          <a:r>
                            <a:rPr lang="zh-TW" altLang="en-US" dirty="0"/>
                            <a:t>居民</a:t>
                          </a:r>
                          <a:r>
                            <a:rPr lang="en-US" altLang="zh-TW" dirty="0"/>
                            <a:t>m</a:t>
                          </a:r>
                          <a:endParaRPr lang="zh-TW" altLang="en-US" dirty="0"/>
                        </a:p>
                      </a:txBody>
                      <a:tcPr/>
                    </a:tc>
                    <a:tc>
                      <a:txBody>
                        <a:bodyPr/>
                        <a:lstStyle/>
                        <a:p>
                          <a:r>
                            <a:rPr lang="zh-TW" altLang="en-US" dirty="0"/>
                            <a:t>租用者</a:t>
                          </a:r>
                          <a:r>
                            <a:rPr lang="en-US" altLang="zh-TW" dirty="0"/>
                            <a:t>a</a:t>
                          </a:r>
                          <a:endParaRPr lang="zh-TW"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zh-TW" altLang="en-US" sz="1800" b="1" i="1" kern="1200" smtClean="0">
                                        <a:solidFill>
                                          <a:schemeClr val="lt1"/>
                                        </a:solidFill>
                                        <a:latin typeface="Cambria Math" panose="02040503050406030204" pitchFamily="18" charset="0"/>
                                        <a:ea typeface="+mn-ea"/>
                                        <a:cs typeface="+mn-cs"/>
                                      </a:rPr>
                                    </m:ctrlPr>
                                  </m:sSubPr>
                                  <m:e>
                                    <m:r>
                                      <a:rPr lang="zh-TW" altLang="en-US" sz="1800" b="1" i="1" kern="1200">
                                        <a:solidFill>
                                          <a:schemeClr val="lt1"/>
                                        </a:solidFill>
                                        <a:latin typeface="Cambria Math"/>
                                        <a:ea typeface="+mn-ea"/>
                                        <a:cs typeface="+mn-cs"/>
                                      </a:rPr>
                                      <m:t>𝑎</m:t>
                                    </m:r>
                                  </m:e>
                                  <m:sub>
                                    <m:r>
                                      <a:rPr lang="zh-TW" altLang="en-US" sz="1800" b="1" i="1" kern="1200">
                                        <a:solidFill>
                                          <a:schemeClr val="lt1"/>
                                        </a:solidFill>
                                        <a:latin typeface="Cambria Math"/>
                                        <a:ea typeface="+mn-ea"/>
                                        <a:cs typeface="+mn-cs"/>
                                      </a:rPr>
                                      <m:t>𝑖</m:t>
                                    </m:r>
                                  </m:sub>
                                </m:sSub>
                                <m:r>
                                  <a:rPr lang="zh-TW" altLang="en-US" sz="1800" b="1" i="0" kern="1200">
                                    <a:solidFill>
                                      <a:schemeClr val="lt1"/>
                                    </a:solidFill>
                                    <a:latin typeface="Cambria Math"/>
                                    <a:ea typeface="+mn-ea"/>
                                    <a:cs typeface="+mn-cs"/>
                                  </a:rPr>
                                  <m:t>−</m:t>
                                </m:r>
                                <m:acc>
                                  <m:accPr>
                                    <m:chr m:val="̂"/>
                                    <m:ctrlPr>
                                      <a:rPr lang="zh-TW" altLang="en-US" sz="1800" b="1" i="1" kern="1200">
                                        <a:solidFill>
                                          <a:schemeClr val="lt1"/>
                                        </a:solidFill>
                                        <a:latin typeface="Cambria Math" panose="02040503050406030204" pitchFamily="18" charset="0"/>
                                        <a:ea typeface="+mn-ea"/>
                                        <a:cs typeface="+mn-cs"/>
                                      </a:rPr>
                                    </m:ctrlPr>
                                  </m:accPr>
                                  <m:e>
                                    <m:r>
                                      <a:rPr lang="zh-TW" altLang="en-US" sz="1800" b="1" i="1" kern="1200">
                                        <a:solidFill>
                                          <a:schemeClr val="lt1"/>
                                        </a:solidFill>
                                        <a:latin typeface="Cambria Math"/>
                                        <a:ea typeface="+mn-ea"/>
                                        <a:cs typeface="+mn-cs"/>
                                      </a:rPr>
                                      <m:t>𝑝</m:t>
                                    </m:r>
                                  </m:e>
                                </m:acc>
                                <m:sSub>
                                  <m:sSubPr>
                                    <m:ctrlPr>
                                      <a:rPr lang="zh-TW" altLang="en-US" sz="1800" b="1" i="1" kern="1200">
                                        <a:solidFill>
                                          <a:schemeClr val="lt1"/>
                                        </a:solidFill>
                                        <a:latin typeface="Cambria Math" panose="02040503050406030204" pitchFamily="18" charset="0"/>
                                        <a:ea typeface="+mn-ea"/>
                                        <a:cs typeface="+mn-cs"/>
                                      </a:rPr>
                                    </m:ctrlPr>
                                  </m:sSubPr>
                                  <m:e>
                                    <m:r>
                                      <a:rPr lang="zh-TW" altLang="en-US" sz="1800" b="1" i="1" kern="1200">
                                        <a:solidFill>
                                          <a:schemeClr val="lt1"/>
                                        </a:solidFill>
                                        <a:latin typeface="Cambria Math"/>
                                        <a:ea typeface="+mn-ea"/>
                                        <a:cs typeface="+mn-cs"/>
                                      </a:rPr>
                                      <m:t>𝑚</m:t>
                                    </m:r>
                                  </m:e>
                                  <m:sub>
                                    <m:r>
                                      <a:rPr lang="zh-TW" altLang="en-US" sz="1800" b="1" i="1" kern="1200">
                                        <a:solidFill>
                                          <a:schemeClr val="lt1"/>
                                        </a:solidFill>
                                        <a:latin typeface="Cambria Math"/>
                                        <a:ea typeface="+mn-ea"/>
                                        <a:cs typeface="+mn-cs"/>
                                      </a:rPr>
                                      <m:t>𝑖</m:t>
                                    </m:r>
                                  </m:sub>
                                </m:sSub>
                              </m:oMath>
                            </m:oMathPara>
                          </a14:m>
                          <a:endParaRPr lang="zh-TW" altLang="en-US" dirty="0"/>
                        </a:p>
                      </a:txBody>
                      <a:tcPr/>
                    </a:tc>
                    <a:extLst>
                      <a:ext uri="{0D108BD9-81ED-4DB2-BD59-A6C34878D82A}">
                        <a16:rowId xmlns:a16="http://schemas.microsoft.com/office/drawing/2014/main" val="10000"/>
                      </a:ext>
                    </a:extLst>
                  </a:tr>
                  <a:tr h="362860">
                    <a:tc>
                      <a:txBody>
                        <a:bodyPr/>
                        <a:lstStyle/>
                        <a:p>
                          <a:r>
                            <a:rPr lang="en-US" altLang="zh-TW" dirty="0"/>
                            <a:t>16</a:t>
                          </a:r>
                          <a:endParaRPr lang="zh-TW" altLang="en-US" dirty="0"/>
                        </a:p>
                      </a:txBody>
                      <a:tcPr/>
                    </a:tc>
                    <a:tc>
                      <a:txBody>
                        <a:bodyPr/>
                        <a:lstStyle/>
                        <a:p>
                          <a:r>
                            <a:rPr lang="en-US" altLang="zh-TW" dirty="0"/>
                            <a:t>3</a:t>
                          </a:r>
                          <a:endParaRPr lang="zh-TW" altLang="en-US" dirty="0"/>
                        </a:p>
                      </a:txBody>
                      <a:tcPr/>
                    </a:tc>
                    <a:tc>
                      <a:txBody>
                        <a:bodyPr/>
                        <a:lstStyle/>
                        <a:p>
                          <a:r>
                            <a:rPr lang="en-US" altLang="zh-TW" dirty="0"/>
                            <a:t>1</a:t>
                          </a:r>
                          <a:endParaRPr lang="zh-TW" altLang="en-US" dirty="0"/>
                        </a:p>
                      </a:txBody>
                      <a:tcPr/>
                    </a:tc>
                    <a:tc>
                      <a:txBody>
                        <a:bodyPr/>
                        <a:lstStyle/>
                        <a:p>
                          <a:r>
                            <a:rPr lang="en-US" altLang="zh-TW" dirty="0"/>
                            <a:t>-0.44</a:t>
                          </a:r>
                          <a:endParaRPr lang="zh-TW" altLang="en-US" dirty="0"/>
                        </a:p>
                      </a:txBody>
                      <a:tcPr/>
                    </a:tc>
                    <a:extLst>
                      <a:ext uri="{0D108BD9-81ED-4DB2-BD59-A6C34878D82A}">
                        <a16:rowId xmlns:a16="http://schemas.microsoft.com/office/drawing/2014/main" val="10001"/>
                      </a:ext>
                    </a:extLst>
                  </a:tr>
                  <a:tr h="362860">
                    <a:tc>
                      <a:txBody>
                        <a:bodyPr/>
                        <a:lstStyle/>
                        <a:p>
                          <a:r>
                            <a:rPr lang="en-US" altLang="zh-TW" dirty="0"/>
                            <a:t>17</a:t>
                          </a:r>
                          <a:endParaRPr lang="zh-TW" altLang="en-US" dirty="0"/>
                        </a:p>
                      </a:txBody>
                      <a:tcPr/>
                    </a:tc>
                    <a:tc>
                      <a:txBody>
                        <a:bodyPr/>
                        <a:lstStyle/>
                        <a:p>
                          <a:r>
                            <a:rPr lang="en-US" altLang="zh-TW" dirty="0"/>
                            <a:t>6</a:t>
                          </a:r>
                          <a:endParaRPr lang="zh-TW" altLang="en-US" dirty="0"/>
                        </a:p>
                      </a:txBody>
                      <a:tcPr/>
                    </a:tc>
                    <a:tc>
                      <a:txBody>
                        <a:bodyPr/>
                        <a:lstStyle/>
                        <a:p>
                          <a:r>
                            <a:rPr lang="en-US" altLang="zh-TW" dirty="0"/>
                            <a:t>4</a:t>
                          </a:r>
                          <a:endParaRPr lang="zh-TW" altLang="en-US" dirty="0"/>
                        </a:p>
                      </a:txBody>
                      <a:tcPr/>
                    </a:tc>
                    <a:tc>
                      <a:txBody>
                        <a:bodyPr/>
                        <a:lstStyle/>
                        <a:p>
                          <a:r>
                            <a:rPr lang="en-US" altLang="zh-TW" dirty="0"/>
                            <a:t>1.12</a:t>
                          </a:r>
                          <a:endParaRPr lang="zh-TW" altLang="en-US" dirty="0"/>
                        </a:p>
                      </a:txBody>
                      <a:tcPr/>
                    </a:tc>
                    <a:extLst>
                      <a:ext uri="{0D108BD9-81ED-4DB2-BD59-A6C34878D82A}">
                        <a16:rowId xmlns:a16="http://schemas.microsoft.com/office/drawing/2014/main" val="10002"/>
                      </a:ext>
                    </a:extLst>
                  </a:tr>
                  <a:tr h="362860">
                    <a:tc>
                      <a:txBody>
                        <a:bodyPr/>
                        <a:lstStyle/>
                        <a:p>
                          <a:r>
                            <a:rPr lang="en-US" altLang="zh-TW" dirty="0"/>
                            <a:t>18</a:t>
                          </a:r>
                          <a:endParaRPr lang="zh-TW" altLang="en-US" dirty="0"/>
                        </a:p>
                      </a:txBody>
                      <a:tcPr/>
                    </a:tc>
                    <a:tc>
                      <a:txBody>
                        <a:bodyPr/>
                        <a:lstStyle/>
                        <a:p>
                          <a:r>
                            <a:rPr lang="en-US" altLang="zh-TW" dirty="0"/>
                            <a:t>5</a:t>
                          </a:r>
                          <a:endParaRPr lang="zh-TW" altLang="en-US" dirty="0"/>
                        </a:p>
                      </a:txBody>
                      <a:tcPr/>
                    </a:tc>
                    <a:tc>
                      <a:txBody>
                        <a:bodyPr/>
                        <a:lstStyle/>
                        <a:p>
                          <a:r>
                            <a:rPr lang="en-US" altLang="zh-TW" dirty="0"/>
                            <a:t>2</a:t>
                          </a:r>
                          <a:endParaRPr lang="zh-TW" altLang="en-US" dirty="0"/>
                        </a:p>
                      </a:txBody>
                      <a:tcPr/>
                    </a:tc>
                    <a:tc>
                      <a:txBody>
                        <a:bodyPr/>
                        <a:lstStyle/>
                        <a:p>
                          <a:r>
                            <a:rPr lang="en-US" altLang="zh-TW" dirty="0"/>
                            <a:t>-0.40</a:t>
                          </a:r>
                          <a:endParaRPr lang="zh-TW" altLang="en-US" dirty="0"/>
                        </a:p>
                      </a:txBody>
                      <a:tcPr/>
                    </a:tc>
                    <a:extLst>
                      <a:ext uri="{0D108BD9-81ED-4DB2-BD59-A6C34878D82A}">
                        <a16:rowId xmlns:a16="http://schemas.microsoft.com/office/drawing/2014/main" val="10003"/>
                      </a:ext>
                    </a:extLst>
                  </a:tr>
                  <a:tr h="362860">
                    <a:tc>
                      <a:txBody>
                        <a:bodyPr/>
                        <a:lstStyle/>
                        <a:p>
                          <a:r>
                            <a:rPr lang="en-US" altLang="zh-TW" dirty="0"/>
                            <a:t>19</a:t>
                          </a:r>
                          <a:endParaRPr lang="zh-TW" altLang="en-US" dirty="0"/>
                        </a:p>
                      </a:txBody>
                      <a:tcPr/>
                    </a:tc>
                    <a:tc>
                      <a:txBody>
                        <a:bodyPr/>
                        <a:lstStyle/>
                        <a:p>
                          <a:r>
                            <a:rPr lang="en-US" altLang="zh-TW" dirty="0"/>
                            <a:t>5</a:t>
                          </a:r>
                          <a:endParaRPr lang="zh-TW" altLang="en-US" dirty="0"/>
                        </a:p>
                      </a:txBody>
                      <a:tcPr/>
                    </a:tc>
                    <a:tc>
                      <a:txBody>
                        <a:bodyPr/>
                        <a:lstStyle/>
                        <a:p>
                          <a:r>
                            <a:rPr lang="en-US" altLang="zh-TW" dirty="0"/>
                            <a:t>3</a:t>
                          </a:r>
                          <a:endParaRPr lang="zh-TW" altLang="en-US" dirty="0"/>
                        </a:p>
                      </a:txBody>
                      <a:tcPr/>
                    </a:tc>
                    <a:tc>
                      <a:txBody>
                        <a:bodyPr/>
                        <a:lstStyle/>
                        <a:p>
                          <a:r>
                            <a:rPr lang="en-US" altLang="zh-TW" dirty="0"/>
                            <a:t>0.60</a:t>
                          </a:r>
                          <a:endParaRPr lang="zh-TW" altLang="en-US" dirty="0"/>
                        </a:p>
                      </a:txBody>
                      <a:tcPr/>
                    </a:tc>
                    <a:extLst>
                      <a:ext uri="{0D108BD9-81ED-4DB2-BD59-A6C34878D82A}">
                        <a16:rowId xmlns:a16="http://schemas.microsoft.com/office/drawing/2014/main" val="10004"/>
                      </a:ext>
                    </a:extLst>
                  </a:tr>
                  <a:tr h="362860">
                    <a:tc>
                      <a:txBody>
                        <a:bodyPr/>
                        <a:lstStyle/>
                        <a:p>
                          <a:r>
                            <a:rPr lang="en-US" altLang="zh-TW" dirty="0"/>
                            <a:t>20</a:t>
                          </a:r>
                          <a:endParaRPr lang="zh-TW" altLang="en-US" dirty="0"/>
                        </a:p>
                      </a:txBody>
                      <a:tcPr/>
                    </a:tc>
                    <a:tc>
                      <a:txBody>
                        <a:bodyPr/>
                        <a:lstStyle/>
                        <a:p>
                          <a:r>
                            <a:rPr lang="en-US" altLang="zh-TW" dirty="0"/>
                            <a:t>4</a:t>
                          </a:r>
                          <a:endParaRPr lang="zh-TW" altLang="en-US" dirty="0"/>
                        </a:p>
                      </a:txBody>
                      <a:tcPr/>
                    </a:tc>
                    <a:tc>
                      <a:txBody>
                        <a:bodyPr/>
                        <a:lstStyle/>
                        <a:p>
                          <a:r>
                            <a:rPr lang="en-US" altLang="zh-TW" dirty="0"/>
                            <a:t>1</a:t>
                          </a:r>
                          <a:endParaRPr lang="zh-TW" altLang="en-US" dirty="0"/>
                        </a:p>
                      </a:txBody>
                      <a:tcPr/>
                    </a:tc>
                    <a:tc>
                      <a:txBody>
                        <a:bodyPr/>
                        <a:lstStyle/>
                        <a:p>
                          <a:r>
                            <a:rPr lang="en-US" altLang="zh-TW" dirty="0"/>
                            <a:t>-0.92</a:t>
                          </a:r>
                          <a:endParaRPr lang="zh-TW" altLang="en-US" dirty="0"/>
                        </a:p>
                      </a:txBody>
                      <a:tcPr/>
                    </a:tc>
                    <a:extLst>
                      <a:ext uri="{0D108BD9-81ED-4DB2-BD59-A6C34878D82A}">
                        <a16:rowId xmlns:a16="http://schemas.microsoft.com/office/drawing/2014/main" val="10005"/>
                      </a:ext>
                    </a:extLst>
                  </a:tr>
                  <a:tr h="362860">
                    <a:tc>
                      <a:txBody>
                        <a:bodyPr/>
                        <a:lstStyle/>
                        <a:p>
                          <a:r>
                            <a:rPr lang="en-US" altLang="zh-TW" dirty="0"/>
                            <a:t>21</a:t>
                          </a:r>
                          <a:endParaRPr lang="zh-TW" altLang="en-US" dirty="0"/>
                        </a:p>
                      </a:txBody>
                      <a:tcPr/>
                    </a:tc>
                    <a:tc>
                      <a:txBody>
                        <a:bodyPr/>
                        <a:lstStyle/>
                        <a:p>
                          <a:r>
                            <a:rPr lang="en-US" altLang="zh-TW" dirty="0"/>
                            <a:t>6</a:t>
                          </a:r>
                          <a:endParaRPr lang="zh-TW" altLang="en-US" dirty="0"/>
                        </a:p>
                      </a:txBody>
                      <a:tcPr/>
                    </a:tc>
                    <a:tc>
                      <a:txBody>
                        <a:bodyPr/>
                        <a:lstStyle/>
                        <a:p>
                          <a:r>
                            <a:rPr lang="en-US" altLang="zh-TW" dirty="0"/>
                            <a:t>3</a:t>
                          </a:r>
                          <a:endParaRPr lang="zh-TW" altLang="en-US" dirty="0"/>
                        </a:p>
                      </a:txBody>
                      <a:tcPr/>
                    </a:tc>
                    <a:tc>
                      <a:txBody>
                        <a:bodyPr/>
                        <a:lstStyle/>
                        <a:p>
                          <a:r>
                            <a:rPr lang="en-US" altLang="zh-TW" dirty="0"/>
                            <a:t>0.12</a:t>
                          </a:r>
                          <a:endParaRPr lang="zh-TW" altLang="en-US" dirty="0"/>
                        </a:p>
                      </a:txBody>
                      <a:tcPr/>
                    </a:tc>
                    <a:extLst>
                      <a:ext uri="{0D108BD9-81ED-4DB2-BD59-A6C34878D82A}">
                        <a16:rowId xmlns:a16="http://schemas.microsoft.com/office/drawing/2014/main" val="10006"/>
                      </a:ext>
                    </a:extLst>
                  </a:tr>
                  <a:tr h="362860">
                    <a:tc>
                      <a:txBody>
                        <a:bodyPr/>
                        <a:lstStyle/>
                        <a:p>
                          <a:r>
                            <a:rPr lang="en-US" altLang="zh-TW" dirty="0"/>
                            <a:t>22</a:t>
                          </a:r>
                          <a:endParaRPr lang="zh-TW" altLang="en-US" dirty="0"/>
                        </a:p>
                      </a:txBody>
                      <a:tcPr/>
                    </a:tc>
                    <a:tc>
                      <a:txBody>
                        <a:bodyPr/>
                        <a:lstStyle/>
                        <a:p>
                          <a:r>
                            <a:rPr lang="en-US" altLang="zh-TW" dirty="0"/>
                            <a:t>8</a:t>
                          </a:r>
                          <a:endParaRPr lang="zh-TW" altLang="en-US" dirty="0"/>
                        </a:p>
                      </a:txBody>
                      <a:tcPr/>
                    </a:tc>
                    <a:tc>
                      <a:txBody>
                        <a:bodyPr/>
                        <a:lstStyle/>
                        <a:p>
                          <a:r>
                            <a:rPr lang="en-US" altLang="zh-TW" dirty="0"/>
                            <a:t>3</a:t>
                          </a:r>
                          <a:endParaRPr lang="zh-TW" altLang="en-US" dirty="0"/>
                        </a:p>
                      </a:txBody>
                      <a:tcPr/>
                    </a:tc>
                    <a:tc>
                      <a:txBody>
                        <a:bodyPr/>
                        <a:lstStyle/>
                        <a:p>
                          <a:r>
                            <a:rPr lang="en-US" altLang="zh-TW" dirty="0"/>
                            <a:t>-0.84</a:t>
                          </a:r>
                          <a:endParaRPr lang="zh-TW" altLang="en-US" dirty="0"/>
                        </a:p>
                      </a:txBody>
                      <a:tcPr/>
                    </a:tc>
                    <a:extLst>
                      <a:ext uri="{0D108BD9-81ED-4DB2-BD59-A6C34878D82A}">
                        <a16:rowId xmlns:a16="http://schemas.microsoft.com/office/drawing/2014/main" val="10007"/>
                      </a:ext>
                    </a:extLst>
                  </a:tr>
                  <a:tr h="362860">
                    <a:tc>
                      <a:txBody>
                        <a:bodyPr/>
                        <a:lstStyle/>
                        <a:p>
                          <a:r>
                            <a:rPr lang="en-US" altLang="zh-TW" dirty="0"/>
                            <a:t>23</a:t>
                          </a:r>
                          <a:endParaRPr lang="zh-TW" altLang="en-US" dirty="0"/>
                        </a:p>
                      </a:txBody>
                      <a:tcPr/>
                    </a:tc>
                    <a:tc>
                      <a:txBody>
                        <a:bodyPr/>
                        <a:lstStyle/>
                        <a:p>
                          <a:r>
                            <a:rPr lang="en-US" altLang="zh-TW" dirty="0"/>
                            <a:t>7</a:t>
                          </a:r>
                          <a:endParaRPr lang="zh-TW" altLang="en-US" dirty="0"/>
                        </a:p>
                      </a:txBody>
                      <a:tcPr/>
                    </a:tc>
                    <a:tc>
                      <a:txBody>
                        <a:bodyPr/>
                        <a:lstStyle/>
                        <a:p>
                          <a:r>
                            <a:rPr lang="en-US" altLang="zh-TW" dirty="0"/>
                            <a:t>4</a:t>
                          </a:r>
                          <a:endParaRPr lang="zh-TW" altLang="en-US" dirty="0"/>
                        </a:p>
                      </a:txBody>
                      <a:tcPr/>
                    </a:tc>
                    <a:tc>
                      <a:txBody>
                        <a:bodyPr/>
                        <a:lstStyle/>
                        <a:p>
                          <a:r>
                            <a:rPr lang="en-US" altLang="zh-TW" dirty="0"/>
                            <a:t>0.64</a:t>
                          </a:r>
                          <a:endParaRPr lang="zh-TW" altLang="en-US" dirty="0"/>
                        </a:p>
                      </a:txBody>
                      <a:tcPr/>
                    </a:tc>
                    <a:extLst>
                      <a:ext uri="{0D108BD9-81ED-4DB2-BD59-A6C34878D82A}">
                        <a16:rowId xmlns:a16="http://schemas.microsoft.com/office/drawing/2014/main" val="10008"/>
                      </a:ext>
                    </a:extLst>
                  </a:tr>
                  <a:tr h="362860">
                    <a:tc>
                      <a:txBody>
                        <a:bodyPr/>
                        <a:lstStyle/>
                        <a:p>
                          <a:r>
                            <a:rPr lang="en-US" altLang="zh-TW" dirty="0"/>
                            <a:t>24</a:t>
                          </a:r>
                          <a:endParaRPr lang="zh-TW" altLang="en-US" dirty="0"/>
                        </a:p>
                      </a:txBody>
                      <a:tcPr/>
                    </a:tc>
                    <a:tc>
                      <a:txBody>
                        <a:bodyPr/>
                        <a:lstStyle/>
                        <a:p>
                          <a:r>
                            <a:rPr lang="en-US" altLang="zh-TW" dirty="0"/>
                            <a:t>3</a:t>
                          </a:r>
                          <a:endParaRPr lang="zh-TW" altLang="en-US" dirty="0"/>
                        </a:p>
                      </a:txBody>
                      <a:tcPr/>
                    </a:tc>
                    <a:tc>
                      <a:txBody>
                        <a:bodyPr/>
                        <a:lstStyle/>
                        <a:p>
                          <a:r>
                            <a:rPr lang="en-US" altLang="zh-TW" dirty="0"/>
                            <a:t>0</a:t>
                          </a:r>
                          <a:endParaRPr lang="zh-TW" altLang="en-US" dirty="0"/>
                        </a:p>
                      </a:txBody>
                      <a:tcPr/>
                    </a:tc>
                    <a:tc>
                      <a:txBody>
                        <a:bodyPr/>
                        <a:lstStyle/>
                        <a:p>
                          <a:r>
                            <a:rPr lang="en-US" altLang="zh-TW" dirty="0"/>
                            <a:t>-1.44</a:t>
                          </a:r>
                          <a:endParaRPr lang="zh-TW" altLang="en-US" dirty="0"/>
                        </a:p>
                      </a:txBody>
                      <a:tcPr/>
                    </a:tc>
                    <a:extLst>
                      <a:ext uri="{0D108BD9-81ED-4DB2-BD59-A6C34878D82A}">
                        <a16:rowId xmlns:a16="http://schemas.microsoft.com/office/drawing/2014/main" val="10009"/>
                      </a:ext>
                    </a:extLst>
                  </a:tr>
                  <a:tr h="362860">
                    <a:tc>
                      <a:txBody>
                        <a:bodyPr/>
                        <a:lstStyle/>
                        <a:p>
                          <a:r>
                            <a:rPr lang="en-US" altLang="zh-TW" dirty="0"/>
                            <a:t>25</a:t>
                          </a:r>
                          <a:endParaRPr lang="zh-TW" altLang="en-US" dirty="0"/>
                        </a:p>
                      </a:txBody>
                      <a:tcPr/>
                    </a:tc>
                    <a:tc>
                      <a:txBody>
                        <a:bodyPr/>
                        <a:lstStyle/>
                        <a:p>
                          <a:r>
                            <a:rPr lang="en-US" altLang="zh-TW" dirty="0"/>
                            <a:t>8</a:t>
                          </a:r>
                          <a:endParaRPr lang="zh-TW" altLang="en-US" dirty="0"/>
                        </a:p>
                      </a:txBody>
                      <a:tcPr/>
                    </a:tc>
                    <a:tc>
                      <a:txBody>
                        <a:bodyPr/>
                        <a:lstStyle/>
                        <a:p>
                          <a:r>
                            <a:rPr lang="en-US" altLang="zh-TW" dirty="0"/>
                            <a:t>3</a:t>
                          </a:r>
                          <a:endParaRPr lang="zh-TW" altLang="en-US" dirty="0"/>
                        </a:p>
                      </a:txBody>
                      <a:tcPr/>
                    </a:tc>
                    <a:tc>
                      <a:txBody>
                        <a:bodyPr/>
                        <a:lstStyle/>
                        <a:p>
                          <a:r>
                            <a:rPr lang="en-US" altLang="zh-TW" dirty="0"/>
                            <a:t>-0.84</a:t>
                          </a:r>
                          <a:endParaRPr lang="zh-TW" altLang="en-US" dirty="0"/>
                        </a:p>
                      </a:txBody>
                      <a:tcPr/>
                    </a:tc>
                    <a:extLst>
                      <a:ext uri="{0D108BD9-81ED-4DB2-BD59-A6C34878D82A}">
                        <a16:rowId xmlns:a16="http://schemas.microsoft.com/office/drawing/2014/main" val="10010"/>
                      </a:ext>
                    </a:extLst>
                  </a:tr>
                </a:tbl>
              </a:graphicData>
            </a:graphic>
          </p:graphicFrame>
        </mc:Choice>
        <mc:Fallback xmlns="">
          <p:graphicFrame>
            <p:nvGraphicFramePr>
              <p:cNvPr id="7" name="表格 6"/>
              <p:cNvGraphicFramePr>
                <a:graphicFrameLocks noGrp="1"/>
              </p:cNvGraphicFramePr>
              <p:nvPr>
                <p:extLst/>
              </p:nvPr>
            </p:nvGraphicFramePr>
            <p:xfrm>
              <a:off x="6364724" y="197728"/>
              <a:ext cx="4267780" cy="4023360"/>
            </p:xfrm>
            <a:graphic>
              <a:graphicData uri="http://schemas.openxmlformats.org/drawingml/2006/table">
                <a:tbl>
                  <a:tblPr firstRow="1" bandRow="1">
                    <a:tableStyleId>{5C22544A-7EE6-4342-B048-85BDC9FD1C3A}</a:tableStyleId>
                  </a:tblPr>
                  <a:tblGrid>
                    <a:gridCol w="1066945">
                      <a:extLst>
                        <a:ext uri="{9D8B030D-6E8A-4147-A177-3AD203B41FA5}">
                          <a16:colId xmlns:a16="http://schemas.microsoft.com/office/drawing/2014/main" val="20000"/>
                        </a:ext>
                      </a:extLst>
                    </a:gridCol>
                    <a:gridCol w="1066945">
                      <a:extLst>
                        <a:ext uri="{9D8B030D-6E8A-4147-A177-3AD203B41FA5}">
                          <a16:colId xmlns:a16="http://schemas.microsoft.com/office/drawing/2014/main" val="20001"/>
                        </a:ext>
                      </a:extLst>
                    </a:gridCol>
                    <a:gridCol w="1066945">
                      <a:extLst>
                        <a:ext uri="{9D8B030D-6E8A-4147-A177-3AD203B41FA5}">
                          <a16:colId xmlns:a16="http://schemas.microsoft.com/office/drawing/2014/main" val="20002"/>
                        </a:ext>
                      </a:extLst>
                    </a:gridCol>
                    <a:gridCol w="1066945">
                      <a:extLst>
                        <a:ext uri="{9D8B030D-6E8A-4147-A177-3AD203B41FA5}">
                          <a16:colId xmlns:a16="http://schemas.microsoft.com/office/drawing/2014/main" val="20003"/>
                        </a:ext>
                      </a:extLst>
                    </a:gridCol>
                  </a:tblGrid>
                  <a:tr h="365760">
                    <a:tc>
                      <a:txBody>
                        <a:bodyPr/>
                        <a:lstStyle/>
                        <a:p>
                          <a:r>
                            <a:rPr lang="zh-TW" altLang="en-US" dirty="0"/>
                            <a:t>集群</a:t>
                          </a:r>
                        </a:p>
                      </a:txBody>
                      <a:tcPr/>
                    </a:tc>
                    <a:tc>
                      <a:txBody>
                        <a:bodyPr/>
                        <a:lstStyle/>
                        <a:p>
                          <a:r>
                            <a:rPr lang="zh-TW" altLang="en-US" dirty="0"/>
                            <a:t>居民</a:t>
                          </a:r>
                          <a:r>
                            <a:rPr lang="en-US" altLang="zh-TW" dirty="0"/>
                            <a:t>m</a:t>
                          </a:r>
                          <a:endParaRPr lang="zh-TW" altLang="en-US" dirty="0"/>
                        </a:p>
                      </a:txBody>
                      <a:tcPr/>
                    </a:tc>
                    <a:tc>
                      <a:txBody>
                        <a:bodyPr/>
                        <a:lstStyle/>
                        <a:p>
                          <a:r>
                            <a:rPr lang="zh-TW" altLang="en-US" dirty="0"/>
                            <a:t>租用者</a:t>
                          </a:r>
                          <a:r>
                            <a:rPr lang="en-US" altLang="zh-TW" dirty="0"/>
                            <a:t>a</a:t>
                          </a:r>
                          <a:endParaRPr lang="zh-TW" altLang="en-US" dirty="0"/>
                        </a:p>
                      </a:txBody>
                      <a:tcPr/>
                    </a:tc>
                    <a:tc>
                      <a:txBody>
                        <a:bodyPr/>
                        <a:lstStyle/>
                        <a:p>
                          <a:endParaRPr lang="en-US"/>
                        </a:p>
                      </a:txBody>
                      <a:tcPr>
                        <a:blipFill>
                          <a:blip r:embed="rId3"/>
                          <a:stretch>
                            <a:fillRect l="-301143" t="-8333" r="-2286" b="-1026667"/>
                          </a:stretch>
                        </a:blipFill>
                      </a:tcPr>
                    </a:tc>
                    <a:extLst>
                      <a:ext uri="{0D108BD9-81ED-4DB2-BD59-A6C34878D82A}">
                        <a16:rowId xmlns:a16="http://schemas.microsoft.com/office/drawing/2014/main" val="10000"/>
                      </a:ext>
                    </a:extLst>
                  </a:tr>
                  <a:tr h="365760">
                    <a:tc>
                      <a:txBody>
                        <a:bodyPr/>
                        <a:lstStyle/>
                        <a:p>
                          <a:r>
                            <a:rPr lang="en-US" altLang="zh-TW" dirty="0"/>
                            <a:t>16</a:t>
                          </a:r>
                          <a:endParaRPr lang="zh-TW" altLang="en-US" dirty="0"/>
                        </a:p>
                      </a:txBody>
                      <a:tcPr/>
                    </a:tc>
                    <a:tc>
                      <a:txBody>
                        <a:bodyPr/>
                        <a:lstStyle/>
                        <a:p>
                          <a:r>
                            <a:rPr lang="en-US" altLang="zh-TW" dirty="0"/>
                            <a:t>3</a:t>
                          </a:r>
                          <a:endParaRPr lang="zh-TW" altLang="en-US" dirty="0"/>
                        </a:p>
                      </a:txBody>
                      <a:tcPr/>
                    </a:tc>
                    <a:tc>
                      <a:txBody>
                        <a:bodyPr/>
                        <a:lstStyle/>
                        <a:p>
                          <a:r>
                            <a:rPr lang="en-US" altLang="zh-TW" dirty="0"/>
                            <a:t>1</a:t>
                          </a:r>
                          <a:endParaRPr lang="zh-TW" altLang="en-US" dirty="0"/>
                        </a:p>
                      </a:txBody>
                      <a:tcPr/>
                    </a:tc>
                    <a:tc>
                      <a:txBody>
                        <a:bodyPr/>
                        <a:lstStyle/>
                        <a:p>
                          <a:r>
                            <a:rPr lang="en-US" altLang="zh-TW" dirty="0"/>
                            <a:t>-0.44</a:t>
                          </a:r>
                          <a:endParaRPr lang="zh-TW" altLang="en-US" dirty="0"/>
                        </a:p>
                      </a:txBody>
                      <a:tcPr/>
                    </a:tc>
                    <a:extLst>
                      <a:ext uri="{0D108BD9-81ED-4DB2-BD59-A6C34878D82A}">
                        <a16:rowId xmlns:a16="http://schemas.microsoft.com/office/drawing/2014/main" val="10001"/>
                      </a:ext>
                    </a:extLst>
                  </a:tr>
                  <a:tr h="365760">
                    <a:tc>
                      <a:txBody>
                        <a:bodyPr/>
                        <a:lstStyle/>
                        <a:p>
                          <a:r>
                            <a:rPr lang="en-US" altLang="zh-TW" dirty="0"/>
                            <a:t>17</a:t>
                          </a:r>
                          <a:endParaRPr lang="zh-TW" altLang="en-US" dirty="0"/>
                        </a:p>
                      </a:txBody>
                      <a:tcPr/>
                    </a:tc>
                    <a:tc>
                      <a:txBody>
                        <a:bodyPr/>
                        <a:lstStyle/>
                        <a:p>
                          <a:r>
                            <a:rPr lang="en-US" altLang="zh-TW" dirty="0"/>
                            <a:t>6</a:t>
                          </a:r>
                          <a:endParaRPr lang="zh-TW" altLang="en-US" dirty="0"/>
                        </a:p>
                      </a:txBody>
                      <a:tcPr/>
                    </a:tc>
                    <a:tc>
                      <a:txBody>
                        <a:bodyPr/>
                        <a:lstStyle/>
                        <a:p>
                          <a:r>
                            <a:rPr lang="en-US" altLang="zh-TW" dirty="0"/>
                            <a:t>4</a:t>
                          </a:r>
                          <a:endParaRPr lang="zh-TW" altLang="en-US" dirty="0"/>
                        </a:p>
                      </a:txBody>
                      <a:tcPr/>
                    </a:tc>
                    <a:tc>
                      <a:txBody>
                        <a:bodyPr/>
                        <a:lstStyle/>
                        <a:p>
                          <a:r>
                            <a:rPr lang="en-US" altLang="zh-TW" dirty="0"/>
                            <a:t>1.12</a:t>
                          </a:r>
                          <a:endParaRPr lang="zh-TW" altLang="en-US" dirty="0"/>
                        </a:p>
                      </a:txBody>
                      <a:tcPr/>
                    </a:tc>
                    <a:extLst>
                      <a:ext uri="{0D108BD9-81ED-4DB2-BD59-A6C34878D82A}">
                        <a16:rowId xmlns:a16="http://schemas.microsoft.com/office/drawing/2014/main" val="10002"/>
                      </a:ext>
                    </a:extLst>
                  </a:tr>
                  <a:tr h="365760">
                    <a:tc>
                      <a:txBody>
                        <a:bodyPr/>
                        <a:lstStyle/>
                        <a:p>
                          <a:r>
                            <a:rPr lang="en-US" altLang="zh-TW" dirty="0"/>
                            <a:t>18</a:t>
                          </a:r>
                          <a:endParaRPr lang="zh-TW" altLang="en-US" dirty="0"/>
                        </a:p>
                      </a:txBody>
                      <a:tcPr/>
                    </a:tc>
                    <a:tc>
                      <a:txBody>
                        <a:bodyPr/>
                        <a:lstStyle/>
                        <a:p>
                          <a:r>
                            <a:rPr lang="en-US" altLang="zh-TW" dirty="0"/>
                            <a:t>5</a:t>
                          </a:r>
                          <a:endParaRPr lang="zh-TW" altLang="en-US" dirty="0"/>
                        </a:p>
                      </a:txBody>
                      <a:tcPr/>
                    </a:tc>
                    <a:tc>
                      <a:txBody>
                        <a:bodyPr/>
                        <a:lstStyle/>
                        <a:p>
                          <a:r>
                            <a:rPr lang="en-US" altLang="zh-TW" dirty="0"/>
                            <a:t>2</a:t>
                          </a:r>
                          <a:endParaRPr lang="zh-TW" altLang="en-US" dirty="0"/>
                        </a:p>
                      </a:txBody>
                      <a:tcPr/>
                    </a:tc>
                    <a:tc>
                      <a:txBody>
                        <a:bodyPr/>
                        <a:lstStyle/>
                        <a:p>
                          <a:r>
                            <a:rPr lang="en-US" altLang="zh-TW" dirty="0"/>
                            <a:t>-0.40</a:t>
                          </a:r>
                          <a:endParaRPr lang="zh-TW" altLang="en-US" dirty="0"/>
                        </a:p>
                      </a:txBody>
                      <a:tcPr/>
                    </a:tc>
                    <a:extLst>
                      <a:ext uri="{0D108BD9-81ED-4DB2-BD59-A6C34878D82A}">
                        <a16:rowId xmlns:a16="http://schemas.microsoft.com/office/drawing/2014/main" val="10003"/>
                      </a:ext>
                    </a:extLst>
                  </a:tr>
                  <a:tr h="365760">
                    <a:tc>
                      <a:txBody>
                        <a:bodyPr/>
                        <a:lstStyle/>
                        <a:p>
                          <a:r>
                            <a:rPr lang="en-US" altLang="zh-TW" dirty="0"/>
                            <a:t>19</a:t>
                          </a:r>
                          <a:endParaRPr lang="zh-TW" altLang="en-US" dirty="0"/>
                        </a:p>
                      </a:txBody>
                      <a:tcPr/>
                    </a:tc>
                    <a:tc>
                      <a:txBody>
                        <a:bodyPr/>
                        <a:lstStyle/>
                        <a:p>
                          <a:r>
                            <a:rPr lang="en-US" altLang="zh-TW" dirty="0"/>
                            <a:t>5</a:t>
                          </a:r>
                          <a:endParaRPr lang="zh-TW" altLang="en-US" dirty="0"/>
                        </a:p>
                      </a:txBody>
                      <a:tcPr/>
                    </a:tc>
                    <a:tc>
                      <a:txBody>
                        <a:bodyPr/>
                        <a:lstStyle/>
                        <a:p>
                          <a:r>
                            <a:rPr lang="en-US" altLang="zh-TW" dirty="0"/>
                            <a:t>3</a:t>
                          </a:r>
                          <a:endParaRPr lang="zh-TW" altLang="en-US" dirty="0"/>
                        </a:p>
                      </a:txBody>
                      <a:tcPr/>
                    </a:tc>
                    <a:tc>
                      <a:txBody>
                        <a:bodyPr/>
                        <a:lstStyle/>
                        <a:p>
                          <a:r>
                            <a:rPr lang="en-US" altLang="zh-TW" dirty="0"/>
                            <a:t>0.60</a:t>
                          </a:r>
                          <a:endParaRPr lang="zh-TW" altLang="en-US" dirty="0"/>
                        </a:p>
                      </a:txBody>
                      <a:tcPr/>
                    </a:tc>
                    <a:extLst>
                      <a:ext uri="{0D108BD9-81ED-4DB2-BD59-A6C34878D82A}">
                        <a16:rowId xmlns:a16="http://schemas.microsoft.com/office/drawing/2014/main" val="10004"/>
                      </a:ext>
                    </a:extLst>
                  </a:tr>
                  <a:tr h="365760">
                    <a:tc>
                      <a:txBody>
                        <a:bodyPr/>
                        <a:lstStyle/>
                        <a:p>
                          <a:r>
                            <a:rPr lang="en-US" altLang="zh-TW" dirty="0"/>
                            <a:t>20</a:t>
                          </a:r>
                          <a:endParaRPr lang="zh-TW" altLang="en-US" dirty="0"/>
                        </a:p>
                      </a:txBody>
                      <a:tcPr/>
                    </a:tc>
                    <a:tc>
                      <a:txBody>
                        <a:bodyPr/>
                        <a:lstStyle/>
                        <a:p>
                          <a:r>
                            <a:rPr lang="en-US" altLang="zh-TW" dirty="0"/>
                            <a:t>4</a:t>
                          </a:r>
                          <a:endParaRPr lang="zh-TW" altLang="en-US" dirty="0"/>
                        </a:p>
                      </a:txBody>
                      <a:tcPr/>
                    </a:tc>
                    <a:tc>
                      <a:txBody>
                        <a:bodyPr/>
                        <a:lstStyle/>
                        <a:p>
                          <a:r>
                            <a:rPr lang="en-US" altLang="zh-TW" dirty="0"/>
                            <a:t>1</a:t>
                          </a:r>
                          <a:endParaRPr lang="zh-TW" altLang="en-US" dirty="0"/>
                        </a:p>
                      </a:txBody>
                      <a:tcPr/>
                    </a:tc>
                    <a:tc>
                      <a:txBody>
                        <a:bodyPr/>
                        <a:lstStyle/>
                        <a:p>
                          <a:r>
                            <a:rPr lang="en-US" altLang="zh-TW" dirty="0"/>
                            <a:t>-0.92</a:t>
                          </a:r>
                          <a:endParaRPr lang="zh-TW" altLang="en-US" dirty="0"/>
                        </a:p>
                      </a:txBody>
                      <a:tcPr/>
                    </a:tc>
                    <a:extLst>
                      <a:ext uri="{0D108BD9-81ED-4DB2-BD59-A6C34878D82A}">
                        <a16:rowId xmlns:a16="http://schemas.microsoft.com/office/drawing/2014/main" val="10005"/>
                      </a:ext>
                    </a:extLst>
                  </a:tr>
                  <a:tr h="365760">
                    <a:tc>
                      <a:txBody>
                        <a:bodyPr/>
                        <a:lstStyle/>
                        <a:p>
                          <a:r>
                            <a:rPr lang="en-US" altLang="zh-TW" dirty="0"/>
                            <a:t>21</a:t>
                          </a:r>
                          <a:endParaRPr lang="zh-TW" altLang="en-US" dirty="0"/>
                        </a:p>
                      </a:txBody>
                      <a:tcPr/>
                    </a:tc>
                    <a:tc>
                      <a:txBody>
                        <a:bodyPr/>
                        <a:lstStyle/>
                        <a:p>
                          <a:r>
                            <a:rPr lang="en-US" altLang="zh-TW" dirty="0"/>
                            <a:t>6</a:t>
                          </a:r>
                          <a:endParaRPr lang="zh-TW" altLang="en-US" dirty="0"/>
                        </a:p>
                      </a:txBody>
                      <a:tcPr/>
                    </a:tc>
                    <a:tc>
                      <a:txBody>
                        <a:bodyPr/>
                        <a:lstStyle/>
                        <a:p>
                          <a:r>
                            <a:rPr lang="en-US" altLang="zh-TW" dirty="0"/>
                            <a:t>3</a:t>
                          </a:r>
                          <a:endParaRPr lang="zh-TW" altLang="en-US" dirty="0"/>
                        </a:p>
                      </a:txBody>
                      <a:tcPr/>
                    </a:tc>
                    <a:tc>
                      <a:txBody>
                        <a:bodyPr/>
                        <a:lstStyle/>
                        <a:p>
                          <a:r>
                            <a:rPr lang="en-US" altLang="zh-TW" dirty="0"/>
                            <a:t>0.12</a:t>
                          </a:r>
                          <a:endParaRPr lang="zh-TW" altLang="en-US" dirty="0"/>
                        </a:p>
                      </a:txBody>
                      <a:tcPr/>
                    </a:tc>
                    <a:extLst>
                      <a:ext uri="{0D108BD9-81ED-4DB2-BD59-A6C34878D82A}">
                        <a16:rowId xmlns:a16="http://schemas.microsoft.com/office/drawing/2014/main" val="10006"/>
                      </a:ext>
                    </a:extLst>
                  </a:tr>
                  <a:tr h="365760">
                    <a:tc>
                      <a:txBody>
                        <a:bodyPr/>
                        <a:lstStyle/>
                        <a:p>
                          <a:r>
                            <a:rPr lang="en-US" altLang="zh-TW" dirty="0"/>
                            <a:t>22</a:t>
                          </a:r>
                          <a:endParaRPr lang="zh-TW" altLang="en-US" dirty="0"/>
                        </a:p>
                      </a:txBody>
                      <a:tcPr/>
                    </a:tc>
                    <a:tc>
                      <a:txBody>
                        <a:bodyPr/>
                        <a:lstStyle/>
                        <a:p>
                          <a:r>
                            <a:rPr lang="en-US" altLang="zh-TW" dirty="0"/>
                            <a:t>8</a:t>
                          </a:r>
                          <a:endParaRPr lang="zh-TW" altLang="en-US" dirty="0"/>
                        </a:p>
                      </a:txBody>
                      <a:tcPr/>
                    </a:tc>
                    <a:tc>
                      <a:txBody>
                        <a:bodyPr/>
                        <a:lstStyle/>
                        <a:p>
                          <a:r>
                            <a:rPr lang="en-US" altLang="zh-TW" dirty="0"/>
                            <a:t>3</a:t>
                          </a:r>
                          <a:endParaRPr lang="zh-TW" altLang="en-US" dirty="0"/>
                        </a:p>
                      </a:txBody>
                      <a:tcPr/>
                    </a:tc>
                    <a:tc>
                      <a:txBody>
                        <a:bodyPr/>
                        <a:lstStyle/>
                        <a:p>
                          <a:r>
                            <a:rPr lang="en-US" altLang="zh-TW" dirty="0"/>
                            <a:t>-0.84</a:t>
                          </a:r>
                          <a:endParaRPr lang="zh-TW" altLang="en-US" dirty="0"/>
                        </a:p>
                      </a:txBody>
                      <a:tcPr/>
                    </a:tc>
                    <a:extLst>
                      <a:ext uri="{0D108BD9-81ED-4DB2-BD59-A6C34878D82A}">
                        <a16:rowId xmlns:a16="http://schemas.microsoft.com/office/drawing/2014/main" val="10007"/>
                      </a:ext>
                    </a:extLst>
                  </a:tr>
                  <a:tr h="365760">
                    <a:tc>
                      <a:txBody>
                        <a:bodyPr/>
                        <a:lstStyle/>
                        <a:p>
                          <a:r>
                            <a:rPr lang="en-US" altLang="zh-TW" dirty="0"/>
                            <a:t>23</a:t>
                          </a:r>
                          <a:endParaRPr lang="zh-TW" altLang="en-US" dirty="0"/>
                        </a:p>
                      </a:txBody>
                      <a:tcPr/>
                    </a:tc>
                    <a:tc>
                      <a:txBody>
                        <a:bodyPr/>
                        <a:lstStyle/>
                        <a:p>
                          <a:r>
                            <a:rPr lang="en-US" altLang="zh-TW" dirty="0"/>
                            <a:t>7</a:t>
                          </a:r>
                          <a:endParaRPr lang="zh-TW" altLang="en-US" dirty="0"/>
                        </a:p>
                      </a:txBody>
                      <a:tcPr/>
                    </a:tc>
                    <a:tc>
                      <a:txBody>
                        <a:bodyPr/>
                        <a:lstStyle/>
                        <a:p>
                          <a:r>
                            <a:rPr lang="en-US" altLang="zh-TW" dirty="0"/>
                            <a:t>4</a:t>
                          </a:r>
                          <a:endParaRPr lang="zh-TW" altLang="en-US" dirty="0"/>
                        </a:p>
                      </a:txBody>
                      <a:tcPr/>
                    </a:tc>
                    <a:tc>
                      <a:txBody>
                        <a:bodyPr/>
                        <a:lstStyle/>
                        <a:p>
                          <a:r>
                            <a:rPr lang="en-US" altLang="zh-TW" dirty="0"/>
                            <a:t>0.64</a:t>
                          </a:r>
                          <a:endParaRPr lang="zh-TW" altLang="en-US" dirty="0"/>
                        </a:p>
                      </a:txBody>
                      <a:tcPr/>
                    </a:tc>
                    <a:extLst>
                      <a:ext uri="{0D108BD9-81ED-4DB2-BD59-A6C34878D82A}">
                        <a16:rowId xmlns:a16="http://schemas.microsoft.com/office/drawing/2014/main" val="10008"/>
                      </a:ext>
                    </a:extLst>
                  </a:tr>
                  <a:tr h="365760">
                    <a:tc>
                      <a:txBody>
                        <a:bodyPr/>
                        <a:lstStyle/>
                        <a:p>
                          <a:r>
                            <a:rPr lang="en-US" altLang="zh-TW" dirty="0"/>
                            <a:t>24</a:t>
                          </a:r>
                          <a:endParaRPr lang="zh-TW" altLang="en-US" dirty="0"/>
                        </a:p>
                      </a:txBody>
                      <a:tcPr/>
                    </a:tc>
                    <a:tc>
                      <a:txBody>
                        <a:bodyPr/>
                        <a:lstStyle/>
                        <a:p>
                          <a:r>
                            <a:rPr lang="en-US" altLang="zh-TW" dirty="0"/>
                            <a:t>3</a:t>
                          </a:r>
                          <a:endParaRPr lang="zh-TW" altLang="en-US" dirty="0"/>
                        </a:p>
                      </a:txBody>
                      <a:tcPr/>
                    </a:tc>
                    <a:tc>
                      <a:txBody>
                        <a:bodyPr/>
                        <a:lstStyle/>
                        <a:p>
                          <a:r>
                            <a:rPr lang="en-US" altLang="zh-TW" dirty="0"/>
                            <a:t>0</a:t>
                          </a:r>
                          <a:endParaRPr lang="zh-TW" altLang="en-US" dirty="0"/>
                        </a:p>
                      </a:txBody>
                      <a:tcPr/>
                    </a:tc>
                    <a:tc>
                      <a:txBody>
                        <a:bodyPr/>
                        <a:lstStyle/>
                        <a:p>
                          <a:r>
                            <a:rPr lang="en-US" altLang="zh-TW" dirty="0"/>
                            <a:t>-1.44</a:t>
                          </a:r>
                          <a:endParaRPr lang="zh-TW" altLang="en-US" dirty="0"/>
                        </a:p>
                      </a:txBody>
                      <a:tcPr/>
                    </a:tc>
                    <a:extLst>
                      <a:ext uri="{0D108BD9-81ED-4DB2-BD59-A6C34878D82A}">
                        <a16:rowId xmlns:a16="http://schemas.microsoft.com/office/drawing/2014/main" val="10009"/>
                      </a:ext>
                    </a:extLst>
                  </a:tr>
                  <a:tr h="365760">
                    <a:tc>
                      <a:txBody>
                        <a:bodyPr/>
                        <a:lstStyle/>
                        <a:p>
                          <a:r>
                            <a:rPr lang="en-US" altLang="zh-TW" dirty="0"/>
                            <a:t>25</a:t>
                          </a:r>
                          <a:endParaRPr lang="zh-TW" altLang="en-US" dirty="0"/>
                        </a:p>
                      </a:txBody>
                      <a:tcPr/>
                    </a:tc>
                    <a:tc>
                      <a:txBody>
                        <a:bodyPr/>
                        <a:lstStyle/>
                        <a:p>
                          <a:r>
                            <a:rPr lang="en-US" altLang="zh-TW" dirty="0"/>
                            <a:t>8</a:t>
                          </a:r>
                          <a:endParaRPr lang="zh-TW" altLang="en-US" dirty="0"/>
                        </a:p>
                      </a:txBody>
                      <a:tcPr/>
                    </a:tc>
                    <a:tc>
                      <a:txBody>
                        <a:bodyPr/>
                        <a:lstStyle/>
                        <a:p>
                          <a:r>
                            <a:rPr lang="en-US" altLang="zh-TW" dirty="0"/>
                            <a:t>3</a:t>
                          </a:r>
                          <a:endParaRPr lang="zh-TW" altLang="en-US" dirty="0"/>
                        </a:p>
                      </a:txBody>
                      <a:tcPr/>
                    </a:tc>
                    <a:tc>
                      <a:txBody>
                        <a:bodyPr/>
                        <a:lstStyle/>
                        <a:p>
                          <a:r>
                            <a:rPr lang="en-US" altLang="zh-TW" dirty="0"/>
                            <a:t>-0.84</a:t>
                          </a:r>
                          <a:endParaRPr lang="zh-TW" altLang="en-US" dirty="0"/>
                        </a:p>
                      </a:txBody>
                      <a:tcPr/>
                    </a:tc>
                    <a:extLst>
                      <a:ext uri="{0D108BD9-81ED-4DB2-BD59-A6C34878D82A}">
                        <a16:rowId xmlns:a16="http://schemas.microsoft.com/office/drawing/2014/main" val="10010"/>
                      </a:ext>
                    </a:extLst>
                  </a:tr>
                </a:tbl>
              </a:graphicData>
            </a:graphic>
          </p:graphicFrame>
        </mc:Fallback>
      </mc:AlternateContent>
    </p:spTree>
    <p:extLst>
      <p:ext uri="{BB962C8B-B14F-4D97-AF65-F5344CB8AC3E}">
        <p14:creationId xmlns:p14="http://schemas.microsoft.com/office/powerpoint/2010/main" val="3591419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919536" y="1916832"/>
                <a:ext cx="8229600" cy="4752528"/>
              </a:xfrm>
            </p:spPr>
            <p:txBody>
              <a:bodyPr>
                <a:normAutofit fontScale="92500" lnSpcReduction="20000"/>
              </a:bodyPr>
              <a:lstStyle/>
              <a:p>
                <a14:m>
                  <m:oMath xmlns:m="http://schemas.openxmlformats.org/officeDocument/2006/math">
                    <m:acc>
                      <m:accPr>
                        <m:chr m:val="̂"/>
                        <m:ctrlPr>
                          <a:rPr lang="zh-TW" altLang="en-US" i="1" smtClean="0">
                            <a:latin typeface="Cambria Math" panose="02040503050406030204" pitchFamily="18" charset="0"/>
                          </a:rPr>
                        </m:ctrlPr>
                      </m:accPr>
                      <m:e>
                        <m:r>
                          <a:rPr lang="zh-TW" altLang="en-US" i="1">
                            <a:latin typeface="Cambria Math"/>
                          </a:rPr>
                          <m:t>𝑃</m:t>
                        </m:r>
                      </m:e>
                    </m:acc>
                    <m:r>
                      <a:rPr lang="zh-TW" altLang="en-US">
                        <a:latin typeface="Cambria Math"/>
                      </a:rPr>
                      <m:t>=</m:t>
                    </m:r>
                    <m:f>
                      <m:fPr>
                        <m:ctrlPr>
                          <a:rPr lang="zh-TW" altLang="en-US" i="1">
                            <a:latin typeface="Cambria Math" panose="02040503050406030204" pitchFamily="18" charset="0"/>
                          </a:rPr>
                        </m:ctrlPr>
                      </m:fPr>
                      <m:num>
                        <m:nary>
                          <m:naryPr>
                            <m:chr m:val="∑"/>
                            <m:limLoc m:val="undOvr"/>
                            <m:grow m:val="on"/>
                            <m:ctrlPr>
                              <a:rPr lang="zh-TW" altLang="en-US" i="1">
                                <a:latin typeface="Cambria Math" panose="02040503050406030204" pitchFamily="18" charset="0"/>
                              </a:rPr>
                            </m:ctrlPr>
                          </m:naryPr>
                          <m:sub>
                            <m:r>
                              <a:rPr lang="zh-TW" altLang="en-US" i="1">
                                <a:latin typeface="Cambria Math"/>
                              </a:rPr>
                              <m:t>𝑖</m:t>
                            </m:r>
                            <m:r>
                              <a:rPr lang="zh-TW" altLang="en-US">
                                <a:latin typeface="Cambria Math"/>
                              </a:rPr>
                              <m:t>=1</m:t>
                            </m:r>
                          </m:sub>
                          <m:sup>
                            <m:r>
                              <a:rPr lang="zh-TW" altLang="en-US" i="1">
                                <a:latin typeface="Cambria Math"/>
                              </a:rPr>
                              <m:t>𝑛</m:t>
                            </m:r>
                          </m:sup>
                          <m:e>
                            <m:sSub>
                              <m:sSubPr>
                                <m:ctrlPr>
                                  <a:rPr lang="zh-TW" altLang="en-US" i="1">
                                    <a:latin typeface="Cambria Math" panose="02040503050406030204" pitchFamily="18" charset="0"/>
                                  </a:rPr>
                                </m:ctrlPr>
                              </m:sSubPr>
                              <m:e>
                                <m:r>
                                  <a:rPr lang="zh-TW" altLang="en-US" i="1">
                                    <a:latin typeface="Cambria Math"/>
                                  </a:rPr>
                                  <m:t>𝑎</m:t>
                                </m:r>
                              </m:e>
                              <m:sub>
                                <m:r>
                                  <a:rPr lang="zh-TW" altLang="en-US" i="1">
                                    <a:latin typeface="Cambria Math"/>
                                  </a:rPr>
                                  <m:t>𝑖</m:t>
                                </m:r>
                              </m:sub>
                            </m:sSub>
                          </m:e>
                        </m:nary>
                      </m:num>
                      <m:den>
                        <m:nary>
                          <m:naryPr>
                            <m:chr m:val="∑"/>
                            <m:limLoc m:val="undOvr"/>
                            <m:grow m:val="on"/>
                            <m:ctrlPr>
                              <a:rPr lang="zh-TW" altLang="en-US" i="1">
                                <a:latin typeface="Cambria Math" panose="02040503050406030204" pitchFamily="18" charset="0"/>
                              </a:rPr>
                            </m:ctrlPr>
                          </m:naryPr>
                          <m:sub>
                            <m:r>
                              <a:rPr lang="zh-TW" altLang="en-US" i="1">
                                <a:latin typeface="Cambria Math"/>
                              </a:rPr>
                              <m:t>𝑖</m:t>
                            </m:r>
                            <m:r>
                              <a:rPr lang="zh-TW" altLang="en-US">
                                <a:latin typeface="Cambria Math"/>
                              </a:rPr>
                              <m:t>=1</m:t>
                            </m:r>
                          </m:sub>
                          <m:sup>
                            <m:r>
                              <a:rPr lang="zh-TW" altLang="en-US" i="1">
                                <a:latin typeface="Cambria Math"/>
                              </a:rPr>
                              <m:t>𝑛</m:t>
                            </m:r>
                          </m:sup>
                          <m:e>
                            <m:sSub>
                              <m:sSubPr>
                                <m:ctrlPr>
                                  <a:rPr lang="zh-TW" altLang="en-US" i="1">
                                    <a:latin typeface="Cambria Math" panose="02040503050406030204" pitchFamily="18" charset="0"/>
                                  </a:rPr>
                                </m:ctrlPr>
                              </m:sSubPr>
                              <m:e>
                                <m:r>
                                  <a:rPr lang="zh-TW" altLang="en-US" i="1">
                                    <a:latin typeface="Cambria Math"/>
                                  </a:rPr>
                                  <m:t>𝑚</m:t>
                                </m:r>
                              </m:e>
                              <m:sub>
                                <m:r>
                                  <a:rPr lang="zh-TW" altLang="en-US" i="1">
                                    <a:latin typeface="Cambria Math"/>
                                  </a:rPr>
                                  <m:t>𝑖</m:t>
                                </m:r>
                              </m:sub>
                            </m:sSub>
                          </m:e>
                        </m:nary>
                      </m:den>
                    </m:f>
                  </m:oMath>
                </a14:m>
                <a:r>
                  <a:rPr lang="zh-TW" altLang="en-US" dirty="0"/>
                  <a:t> </a:t>
                </a:r>
                <a:r>
                  <a:rPr lang="en-US" altLang="zh-TW" dirty="0"/>
                  <a:t>= </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a:rPr>
                          <m:t>72</m:t>
                        </m:r>
                      </m:num>
                      <m:den>
                        <m:r>
                          <a:rPr lang="en-US" altLang="zh-TW" b="0" i="1" smtClean="0">
                            <a:latin typeface="Cambria Math"/>
                          </a:rPr>
                          <m:t>151</m:t>
                        </m:r>
                      </m:den>
                    </m:f>
                  </m:oMath>
                </a14:m>
                <a:r>
                  <a:rPr lang="zh-TW" altLang="en-US" dirty="0"/>
                  <a:t> </a:t>
                </a:r>
                <a:r>
                  <a:rPr lang="en-US" altLang="zh-TW" dirty="0"/>
                  <a:t>= 0.48</a:t>
                </a:r>
              </a:p>
              <a:p>
                <a:endParaRPr lang="en-US" altLang="zh-TW" dirty="0"/>
              </a:p>
              <a:p>
                <a14:m>
                  <m:oMath xmlns:m="http://schemas.openxmlformats.org/officeDocument/2006/math">
                    <m:sSubSup>
                      <m:sSubSupPr>
                        <m:ctrlPr>
                          <a:rPr lang="zh-TW" altLang="en-US" i="1">
                            <a:latin typeface="Cambria Math" panose="02040503050406030204" pitchFamily="18" charset="0"/>
                          </a:rPr>
                        </m:ctrlPr>
                      </m:sSubSupPr>
                      <m:e>
                        <m:r>
                          <a:rPr lang="zh-TW" altLang="en-US" i="1">
                            <a:latin typeface="Cambria Math"/>
                          </a:rPr>
                          <m:t>𝑠</m:t>
                        </m:r>
                      </m:e>
                      <m:sub>
                        <m:r>
                          <a:rPr lang="zh-TW" altLang="en-US" i="1">
                            <a:latin typeface="Cambria Math"/>
                          </a:rPr>
                          <m:t>𝑝</m:t>
                        </m:r>
                      </m:sub>
                      <m:sup>
                        <m:r>
                          <a:rPr lang="zh-TW" altLang="en-US">
                            <a:latin typeface="Cambria Math"/>
                          </a:rPr>
                          <m:t>2</m:t>
                        </m:r>
                      </m:sup>
                    </m:sSubSup>
                  </m:oMath>
                </a14:m>
                <a:r>
                  <a:rPr lang="en-US" altLang="zh-TW" dirty="0"/>
                  <a:t> = (0.726)^2</a:t>
                </a:r>
              </a:p>
              <a:p>
                <a:endParaRPr lang="en-US" altLang="zh-TW" dirty="0"/>
              </a:p>
              <a:p>
                <a14:m>
                  <m:oMath xmlns:m="http://schemas.openxmlformats.org/officeDocument/2006/math">
                    <m:acc>
                      <m:accPr>
                        <m:chr m:val="̅"/>
                        <m:ctrlPr>
                          <a:rPr lang="zh-TW" altLang="en-US" i="1">
                            <a:latin typeface="Cambria Math" panose="02040503050406030204" pitchFamily="18" charset="0"/>
                          </a:rPr>
                        </m:ctrlPr>
                      </m:accPr>
                      <m:e>
                        <m:r>
                          <a:rPr lang="zh-TW" altLang="en-US" i="1">
                            <a:latin typeface="Cambria Math"/>
                          </a:rPr>
                          <m:t>𝑚</m:t>
                        </m:r>
                      </m:e>
                    </m:acc>
                    <m:r>
                      <a:rPr lang="en-US" altLang="zh-TW" b="0" i="0" smtClean="0">
                        <a:latin typeface="Cambria Math"/>
                      </a:rPr>
                      <m:t>=</m:t>
                    </m:r>
                    <m:f>
                      <m:fPr>
                        <m:ctrlPr>
                          <a:rPr lang="zh-TW" altLang="en-US" i="1">
                            <a:latin typeface="Cambria Math" panose="02040503050406030204" pitchFamily="18" charset="0"/>
                          </a:rPr>
                        </m:ctrlPr>
                      </m:fPr>
                      <m:num>
                        <m:nary>
                          <m:naryPr>
                            <m:chr m:val="∑"/>
                            <m:limLoc m:val="undOvr"/>
                            <m:grow m:val="on"/>
                            <m:ctrlPr>
                              <a:rPr lang="zh-TW" altLang="en-US" i="1">
                                <a:latin typeface="Cambria Math" panose="02040503050406030204" pitchFamily="18" charset="0"/>
                              </a:rPr>
                            </m:ctrlPr>
                          </m:naryPr>
                          <m:sub>
                            <m:r>
                              <a:rPr lang="zh-TW" altLang="en-US" i="1">
                                <a:latin typeface="Cambria Math"/>
                              </a:rPr>
                              <m:t>𝑖</m:t>
                            </m:r>
                            <m:r>
                              <a:rPr lang="zh-TW" altLang="en-US">
                                <a:latin typeface="Cambria Math"/>
                              </a:rPr>
                              <m:t>=1</m:t>
                            </m:r>
                          </m:sub>
                          <m:sup>
                            <m:r>
                              <a:rPr lang="zh-TW" altLang="en-US" i="1">
                                <a:latin typeface="Cambria Math"/>
                              </a:rPr>
                              <m:t>𝑛</m:t>
                            </m:r>
                          </m:sup>
                          <m:e>
                            <m:sSub>
                              <m:sSubPr>
                                <m:ctrlPr>
                                  <a:rPr lang="zh-TW" altLang="en-US" i="1">
                                    <a:latin typeface="Cambria Math" panose="02040503050406030204" pitchFamily="18" charset="0"/>
                                  </a:rPr>
                                </m:ctrlPr>
                              </m:sSubPr>
                              <m:e>
                                <m:r>
                                  <a:rPr lang="zh-TW" altLang="en-US" i="1">
                                    <a:latin typeface="Cambria Math"/>
                                  </a:rPr>
                                  <m:t>𝑛</m:t>
                                </m:r>
                              </m:e>
                              <m:sub>
                                <m:r>
                                  <a:rPr lang="zh-TW" altLang="en-US" i="1">
                                    <a:latin typeface="Cambria Math"/>
                                  </a:rPr>
                                  <m:t>𝑖</m:t>
                                </m:r>
                              </m:sub>
                            </m:sSub>
                          </m:e>
                        </m:nary>
                      </m:num>
                      <m:den>
                        <m:r>
                          <a:rPr lang="zh-TW" altLang="en-US" i="1">
                            <a:latin typeface="Cambria Math"/>
                          </a:rPr>
                          <m:t>𝑛</m:t>
                        </m:r>
                      </m:den>
                    </m:f>
                  </m:oMath>
                </a14:m>
                <a:r>
                  <a:rPr lang="zh-TW" altLang="en-US" dirty="0"/>
                  <a:t> </a:t>
                </a:r>
                <a:r>
                  <a:rPr lang="en-US" altLang="zh-TW" dirty="0"/>
                  <a:t>= </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a:rPr>
                          <m:t>151</m:t>
                        </m:r>
                      </m:num>
                      <m:den>
                        <m:r>
                          <a:rPr lang="en-US" altLang="zh-TW" b="0" i="1" smtClean="0">
                            <a:latin typeface="Cambria Math"/>
                          </a:rPr>
                          <m:t>25</m:t>
                        </m:r>
                      </m:den>
                    </m:f>
                  </m:oMath>
                </a14:m>
                <a:r>
                  <a:rPr lang="zh-TW" altLang="en-US" dirty="0"/>
                  <a:t> </a:t>
                </a:r>
                <a:r>
                  <a:rPr lang="en-US" altLang="zh-TW" dirty="0"/>
                  <a:t>= 6.04</a:t>
                </a:r>
              </a:p>
              <a:p>
                <a:endParaRPr lang="en-US" altLang="zh-TW" dirty="0"/>
              </a:p>
              <a:p>
                <a:r>
                  <a:rPr lang="en-US" altLang="zh-TW" dirty="0"/>
                  <a:t>.                               = </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a:rPr>
                          <m:t>(415−25)</m:t>
                        </m:r>
                      </m:num>
                      <m:den>
                        <m:r>
                          <a:rPr lang="en-US" altLang="zh-TW" b="0" i="1" smtClean="0">
                            <a:latin typeface="Cambria Math"/>
                          </a:rPr>
                          <m:t>415(25)(6.04)^2</m:t>
                        </m:r>
                      </m:den>
                    </m:f>
                  </m:oMath>
                </a14:m>
                <a:r>
                  <a:rPr lang="en-US" altLang="zh-TW" dirty="0"/>
                  <a:t> (0.726)^2 =</a:t>
                </a:r>
              </a:p>
              <a:p>
                <a:pPr marL="0" indent="0">
                  <a:buNone/>
                </a:pPr>
                <a:r>
                  <a:rPr lang="zh-TW" altLang="en-US" dirty="0"/>
                  <a:t>    </a:t>
                </a:r>
                <a:r>
                  <a:rPr lang="en-US" altLang="zh-TW" dirty="0"/>
                  <a:t> 0.00054</a:t>
                </a:r>
              </a:p>
              <a:p>
                <a:endParaRPr lang="en-US" altLang="zh-TW" dirty="0"/>
              </a:p>
              <a:p>
                <a:endParaRPr lang="en-US" altLang="zh-TW" dirty="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919536" y="1916832"/>
                <a:ext cx="8229600" cy="4752528"/>
              </a:xfrm>
              <a:blipFill>
                <a:blip r:embed="rId2"/>
                <a:stretch>
                  <a:fillRect l="-1556" t="-1026" b="-37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4" name="內容版面配置區 3"/>
              <p:cNvGraphicFramePr>
                <a:graphicFrameLocks/>
              </p:cNvGraphicFramePr>
              <p:nvPr>
                <p:extLst/>
              </p:nvPr>
            </p:nvGraphicFramePr>
            <p:xfrm>
              <a:off x="1919536" y="260648"/>
              <a:ext cx="8229600" cy="148336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endParaRPr lang="zh-TW" altLang="en-US" dirty="0"/>
                        </a:p>
                      </a:txBody>
                      <a:tcPr/>
                    </a:tc>
                    <a:tc>
                      <a:txBody>
                        <a:bodyPr/>
                        <a:lstStyle/>
                        <a:p>
                          <a:r>
                            <a:rPr lang="en-US" altLang="zh-TW" dirty="0"/>
                            <a:t>N</a:t>
                          </a:r>
                          <a:endParaRPr lang="zh-TW" altLang="en-US" dirty="0"/>
                        </a:p>
                      </a:txBody>
                      <a:tcPr/>
                    </a:tc>
                    <a:tc>
                      <a:txBody>
                        <a:bodyPr/>
                        <a:lstStyle/>
                        <a:p>
                          <a:r>
                            <a:rPr lang="en-US" altLang="zh-TW" dirty="0"/>
                            <a:t>Mean</a:t>
                          </a:r>
                          <a:endParaRPr lang="zh-TW" altLang="en-US" dirty="0"/>
                        </a:p>
                      </a:txBody>
                      <a:tcPr/>
                    </a:tc>
                    <a:tc>
                      <a:txBody>
                        <a:bodyPr/>
                        <a:lstStyle/>
                        <a:p>
                          <a:r>
                            <a:rPr lang="en-US" altLang="zh-TW" dirty="0"/>
                            <a:t>Median</a:t>
                          </a:r>
                          <a:endParaRPr lang="zh-TW" altLang="en-US" dirty="0"/>
                        </a:p>
                      </a:txBody>
                      <a:tcPr/>
                    </a:tc>
                    <a:tc>
                      <a:txBody>
                        <a:bodyPr/>
                        <a:lstStyle/>
                        <a:p>
                          <a:r>
                            <a:rPr lang="en-US" altLang="zh-TW" dirty="0"/>
                            <a:t>SD</a:t>
                          </a:r>
                          <a:endParaRPr lang="zh-TW" altLang="en-US" dirty="0"/>
                        </a:p>
                      </a:txBody>
                      <a:tcPr/>
                    </a:tc>
                    <a:tc>
                      <a:txBody>
                        <a:bodyPr/>
                        <a:lstStyle/>
                        <a:p>
                          <a:r>
                            <a:rPr lang="en-US" altLang="zh-TW" dirty="0"/>
                            <a:t>Total</a:t>
                          </a:r>
                          <a:endParaRPr lang="zh-TW" altLang="en-US" dirty="0"/>
                        </a:p>
                      </a:txBody>
                      <a:tcPr/>
                    </a:tc>
                    <a:extLst>
                      <a:ext uri="{0D108BD9-81ED-4DB2-BD59-A6C34878D82A}">
                        <a16:rowId xmlns:a16="http://schemas.microsoft.com/office/drawing/2014/main" val="10000"/>
                      </a:ext>
                    </a:extLst>
                  </a:tr>
                  <a:tr h="370840">
                    <a:tc>
                      <a:txBody>
                        <a:bodyPr/>
                        <a:lstStyle/>
                        <a:p>
                          <a:r>
                            <a:rPr lang="zh-TW" altLang="en-US" dirty="0"/>
                            <a:t>居民</a:t>
                          </a:r>
                          <a:r>
                            <a:rPr lang="en-US" altLang="zh-TW" dirty="0"/>
                            <a:t>m</a:t>
                          </a:r>
                          <a:endParaRPr lang="zh-TW" altLang="en-US" dirty="0"/>
                        </a:p>
                      </a:txBody>
                      <a:tcPr/>
                    </a:tc>
                    <a:tc>
                      <a:txBody>
                        <a:bodyPr/>
                        <a:lstStyle/>
                        <a:p>
                          <a:r>
                            <a:rPr lang="en-US" altLang="zh-TW" dirty="0"/>
                            <a:t>25</a:t>
                          </a:r>
                          <a:endParaRPr lang="zh-TW" altLang="en-US" dirty="0"/>
                        </a:p>
                      </a:txBody>
                      <a:tcPr/>
                    </a:tc>
                    <a:tc>
                      <a:txBody>
                        <a:bodyPr/>
                        <a:lstStyle/>
                        <a:p>
                          <a:r>
                            <a:rPr lang="en-US" altLang="zh-TW" dirty="0"/>
                            <a:t>6.04</a:t>
                          </a:r>
                          <a:endParaRPr lang="zh-TW" altLang="en-US" dirty="0"/>
                        </a:p>
                      </a:txBody>
                      <a:tcPr/>
                    </a:tc>
                    <a:tc>
                      <a:txBody>
                        <a:bodyPr/>
                        <a:lstStyle/>
                        <a:p>
                          <a:r>
                            <a:rPr lang="en-US" altLang="zh-TW" dirty="0"/>
                            <a:t>6.00</a:t>
                          </a:r>
                          <a:endParaRPr lang="zh-TW" altLang="en-US" dirty="0"/>
                        </a:p>
                      </a:txBody>
                      <a:tcPr/>
                    </a:tc>
                    <a:tc>
                      <a:txBody>
                        <a:bodyPr/>
                        <a:lstStyle/>
                        <a:p>
                          <a:r>
                            <a:rPr lang="en-US" altLang="zh-TW" dirty="0"/>
                            <a:t>2.371</a:t>
                          </a:r>
                          <a:endParaRPr lang="zh-TW" altLang="en-US" dirty="0"/>
                        </a:p>
                      </a:txBody>
                      <a:tcPr/>
                    </a:tc>
                    <a:tc>
                      <a:txBody>
                        <a:bodyPr/>
                        <a:lstStyle/>
                        <a:p>
                          <a:r>
                            <a:rPr lang="en-US" altLang="zh-TW" dirty="0"/>
                            <a:t>151</a:t>
                          </a:r>
                          <a:endParaRPr lang="zh-TW" altLang="en-US" dirty="0"/>
                        </a:p>
                      </a:txBody>
                      <a:tcPr/>
                    </a:tc>
                    <a:extLst>
                      <a:ext uri="{0D108BD9-81ED-4DB2-BD59-A6C34878D82A}">
                        <a16:rowId xmlns:a16="http://schemas.microsoft.com/office/drawing/2014/main" val="10001"/>
                      </a:ext>
                    </a:extLst>
                  </a:tr>
                  <a:tr h="370840">
                    <a:tc>
                      <a:txBody>
                        <a:bodyPr/>
                        <a:lstStyle/>
                        <a:p>
                          <a:r>
                            <a:rPr lang="zh-TW" altLang="en-US" dirty="0"/>
                            <a:t>租用者</a:t>
                          </a:r>
                          <a:r>
                            <a:rPr lang="en-US" altLang="zh-TW" dirty="0" err="1"/>
                            <a:t>ai</a:t>
                          </a:r>
                          <a:endParaRPr lang="zh-TW" altLang="en-US" dirty="0"/>
                        </a:p>
                      </a:txBody>
                      <a:tcPr/>
                    </a:tc>
                    <a:tc>
                      <a:txBody>
                        <a:bodyPr/>
                        <a:lstStyle/>
                        <a:p>
                          <a:r>
                            <a:rPr lang="en-US" altLang="zh-TW" dirty="0"/>
                            <a:t>25</a:t>
                          </a:r>
                          <a:endParaRPr lang="zh-TW" altLang="en-US" dirty="0"/>
                        </a:p>
                      </a:txBody>
                      <a:tcPr/>
                    </a:tc>
                    <a:tc>
                      <a:txBody>
                        <a:bodyPr/>
                        <a:lstStyle/>
                        <a:p>
                          <a:r>
                            <a:rPr lang="en-US" altLang="zh-TW" dirty="0"/>
                            <a:t>2.88</a:t>
                          </a:r>
                        </a:p>
                      </a:txBody>
                      <a:tcPr/>
                    </a:tc>
                    <a:tc>
                      <a:txBody>
                        <a:bodyPr/>
                        <a:lstStyle/>
                        <a:p>
                          <a:r>
                            <a:rPr lang="en-US" altLang="zh-TW" dirty="0"/>
                            <a:t>3.00</a:t>
                          </a:r>
                          <a:endParaRPr lang="zh-TW" altLang="en-US" dirty="0"/>
                        </a:p>
                      </a:txBody>
                      <a:tcPr/>
                    </a:tc>
                    <a:tc>
                      <a:txBody>
                        <a:bodyPr/>
                        <a:lstStyle/>
                        <a:p>
                          <a:r>
                            <a:rPr lang="en-US" altLang="zh-TW" dirty="0"/>
                            <a:t>1.509</a:t>
                          </a:r>
                          <a:endParaRPr lang="zh-TW" altLang="en-US" dirty="0"/>
                        </a:p>
                      </a:txBody>
                      <a:tcPr/>
                    </a:tc>
                    <a:tc>
                      <a:txBody>
                        <a:bodyPr/>
                        <a:lstStyle/>
                        <a:p>
                          <a:r>
                            <a:rPr lang="en-US" altLang="zh-TW" dirty="0"/>
                            <a:t>72</a:t>
                          </a:r>
                          <a:endParaRPr lang="zh-TW" altLang="en-US" dirty="0"/>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zh-TW" altLang="en-US" sz="1800" b="1" i="1" kern="1200" smtClean="0">
                                        <a:solidFill>
                                          <a:schemeClr val="tx1"/>
                                        </a:solidFill>
                                        <a:latin typeface="Cambria Math" panose="02040503050406030204" pitchFamily="18" charset="0"/>
                                        <a:ea typeface="+mn-ea"/>
                                        <a:cs typeface="+mn-cs"/>
                                      </a:rPr>
                                    </m:ctrlPr>
                                  </m:sSubPr>
                                  <m:e>
                                    <m:r>
                                      <a:rPr lang="zh-TW" altLang="en-US" sz="1800" b="1" i="1" kern="1200">
                                        <a:solidFill>
                                          <a:schemeClr val="tx1"/>
                                        </a:solidFill>
                                        <a:latin typeface="Cambria Math"/>
                                        <a:ea typeface="+mn-ea"/>
                                        <a:cs typeface="+mn-cs"/>
                                      </a:rPr>
                                      <m:t>𝑎</m:t>
                                    </m:r>
                                  </m:e>
                                  <m:sub>
                                    <m:r>
                                      <a:rPr lang="zh-TW" altLang="en-US" sz="1800" b="1" i="1" kern="1200">
                                        <a:solidFill>
                                          <a:schemeClr val="tx1"/>
                                        </a:solidFill>
                                        <a:latin typeface="Cambria Math"/>
                                        <a:ea typeface="+mn-ea"/>
                                        <a:cs typeface="+mn-cs"/>
                                      </a:rPr>
                                      <m:t>𝑖</m:t>
                                    </m:r>
                                  </m:sub>
                                </m:sSub>
                                <m:r>
                                  <a:rPr lang="zh-TW" altLang="en-US" sz="1800" b="1" i="0" kern="1200">
                                    <a:solidFill>
                                      <a:schemeClr val="tx1"/>
                                    </a:solidFill>
                                    <a:latin typeface="Cambria Math"/>
                                    <a:ea typeface="+mn-ea"/>
                                    <a:cs typeface="+mn-cs"/>
                                  </a:rPr>
                                  <m:t>−</m:t>
                                </m:r>
                                <m:acc>
                                  <m:accPr>
                                    <m:chr m:val="̂"/>
                                    <m:ctrlPr>
                                      <a:rPr lang="zh-TW" altLang="en-US" sz="1800" b="1" i="1" kern="1200">
                                        <a:solidFill>
                                          <a:schemeClr val="tx1"/>
                                        </a:solidFill>
                                        <a:latin typeface="Cambria Math" panose="02040503050406030204" pitchFamily="18" charset="0"/>
                                        <a:ea typeface="+mn-ea"/>
                                        <a:cs typeface="+mn-cs"/>
                                      </a:rPr>
                                    </m:ctrlPr>
                                  </m:accPr>
                                  <m:e>
                                    <m:r>
                                      <a:rPr lang="zh-TW" altLang="en-US" sz="1800" b="1" i="1" kern="1200">
                                        <a:solidFill>
                                          <a:schemeClr val="tx1"/>
                                        </a:solidFill>
                                        <a:latin typeface="Cambria Math"/>
                                        <a:ea typeface="+mn-ea"/>
                                        <a:cs typeface="+mn-cs"/>
                                      </a:rPr>
                                      <m:t>𝑝</m:t>
                                    </m:r>
                                  </m:e>
                                </m:acc>
                                <m:sSub>
                                  <m:sSubPr>
                                    <m:ctrlPr>
                                      <a:rPr lang="zh-TW" altLang="en-US" sz="1800" b="1" i="1" kern="1200">
                                        <a:solidFill>
                                          <a:schemeClr val="tx1"/>
                                        </a:solidFill>
                                        <a:latin typeface="Cambria Math" panose="02040503050406030204" pitchFamily="18" charset="0"/>
                                        <a:ea typeface="+mn-ea"/>
                                        <a:cs typeface="+mn-cs"/>
                                      </a:rPr>
                                    </m:ctrlPr>
                                  </m:sSubPr>
                                  <m:e>
                                    <m:r>
                                      <a:rPr lang="zh-TW" altLang="en-US" sz="1800" b="1" i="1" kern="1200">
                                        <a:solidFill>
                                          <a:schemeClr val="tx1"/>
                                        </a:solidFill>
                                        <a:latin typeface="Cambria Math"/>
                                        <a:ea typeface="+mn-ea"/>
                                        <a:cs typeface="+mn-cs"/>
                                      </a:rPr>
                                      <m:t>𝑚</m:t>
                                    </m:r>
                                  </m:e>
                                  <m:sub>
                                    <m:r>
                                      <a:rPr lang="zh-TW" altLang="en-US" sz="1800" b="1" i="1" kern="1200">
                                        <a:solidFill>
                                          <a:schemeClr val="tx1"/>
                                        </a:solidFill>
                                        <a:latin typeface="Cambria Math"/>
                                        <a:ea typeface="+mn-ea"/>
                                        <a:cs typeface="+mn-cs"/>
                                      </a:rPr>
                                      <m:t>𝑖</m:t>
                                    </m:r>
                                  </m:sub>
                                </m:sSub>
                              </m:oMath>
                            </m:oMathPara>
                          </a14:m>
                          <a:endParaRPr lang="zh-TW" altLang="en-US" dirty="0"/>
                        </a:p>
                      </a:txBody>
                      <a:tcPr/>
                    </a:tc>
                    <a:tc>
                      <a:txBody>
                        <a:bodyPr/>
                        <a:lstStyle/>
                        <a:p>
                          <a:r>
                            <a:rPr lang="en-US" altLang="zh-TW" dirty="0"/>
                            <a:t>25</a:t>
                          </a:r>
                          <a:endParaRPr lang="zh-TW" altLang="en-US" dirty="0"/>
                        </a:p>
                      </a:txBody>
                      <a:tcPr/>
                    </a:tc>
                    <a:tc>
                      <a:txBody>
                        <a:bodyPr/>
                        <a:lstStyle/>
                        <a:p>
                          <a:r>
                            <a:rPr lang="en-US" altLang="zh-TW" dirty="0"/>
                            <a:t>-0.019</a:t>
                          </a:r>
                          <a:endParaRPr lang="zh-TW" altLang="en-US" dirty="0"/>
                        </a:p>
                      </a:txBody>
                      <a:tcPr/>
                    </a:tc>
                    <a:tc>
                      <a:txBody>
                        <a:bodyPr/>
                        <a:lstStyle/>
                        <a:p>
                          <a:r>
                            <a:rPr lang="en-US" altLang="zh-TW" dirty="0"/>
                            <a:t>0.12</a:t>
                          </a:r>
                          <a:endParaRPr lang="zh-TW" altLang="en-US" dirty="0"/>
                        </a:p>
                      </a:txBody>
                      <a:tcPr/>
                    </a:tc>
                    <a:tc>
                      <a:txBody>
                        <a:bodyPr/>
                        <a:lstStyle/>
                        <a:p>
                          <a:r>
                            <a:rPr lang="en-US" altLang="zh-TW" dirty="0"/>
                            <a:t>0.726</a:t>
                          </a:r>
                          <a:endParaRPr lang="zh-TW" altLang="en-US" dirty="0"/>
                        </a:p>
                      </a:txBody>
                      <a:tcPr/>
                    </a:tc>
                    <a:tc>
                      <a:txBody>
                        <a:bodyPr/>
                        <a:lstStyle/>
                        <a:p>
                          <a:endParaRPr lang="zh-TW" alt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4" name="內容版面配置區 3"/>
              <p:cNvGraphicFramePr>
                <a:graphicFrameLocks/>
              </p:cNvGraphicFramePr>
              <p:nvPr>
                <p:extLst/>
              </p:nvPr>
            </p:nvGraphicFramePr>
            <p:xfrm>
              <a:off x="1919536" y="260648"/>
              <a:ext cx="8229600" cy="148336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endParaRPr lang="zh-TW" altLang="en-US" dirty="0"/>
                        </a:p>
                      </a:txBody>
                      <a:tcPr/>
                    </a:tc>
                    <a:tc>
                      <a:txBody>
                        <a:bodyPr/>
                        <a:lstStyle/>
                        <a:p>
                          <a:r>
                            <a:rPr lang="en-US" altLang="zh-TW" dirty="0"/>
                            <a:t>N</a:t>
                          </a:r>
                          <a:endParaRPr lang="zh-TW" altLang="en-US" dirty="0"/>
                        </a:p>
                      </a:txBody>
                      <a:tcPr/>
                    </a:tc>
                    <a:tc>
                      <a:txBody>
                        <a:bodyPr/>
                        <a:lstStyle/>
                        <a:p>
                          <a:r>
                            <a:rPr lang="en-US" altLang="zh-TW" dirty="0"/>
                            <a:t>Mean</a:t>
                          </a:r>
                          <a:endParaRPr lang="zh-TW" altLang="en-US" dirty="0"/>
                        </a:p>
                      </a:txBody>
                      <a:tcPr/>
                    </a:tc>
                    <a:tc>
                      <a:txBody>
                        <a:bodyPr/>
                        <a:lstStyle/>
                        <a:p>
                          <a:r>
                            <a:rPr lang="en-US" altLang="zh-TW" dirty="0"/>
                            <a:t>Median</a:t>
                          </a:r>
                          <a:endParaRPr lang="zh-TW" altLang="en-US" dirty="0"/>
                        </a:p>
                      </a:txBody>
                      <a:tcPr/>
                    </a:tc>
                    <a:tc>
                      <a:txBody>
                        <a:bodyPr/>
                        <a:lstStyle/>
                        <a:p>
                          <a:r>
                            <a:rPr lang="en-US" altLang="zh-TW" dirty="0"/>
                            <a:t>SD</a:t>
                          </a:r>
                          <a:endParaRPr lang="zh-TW" altLang="en-US" dirty="0"/>
                        </a:p>
                      </a:txBody>
                      <a:tcPr/>
                    </a:tc>
                    <a:tc>
                      <a:txBody>
                        <a:bodyPr/>
                        <a:lstStyle/>
                        <a:p>
                          <a:r>
                            <a:rPr lang="en-US" altLang="zh-TW" dirty="0"/>
                            <a:t>Total</a:t>
                          </a:r>
                          <a:endParaRPr lang="zh-TW" altLang="en-US" dirty="0"/>
                        </a:p>
                      </a:txBody>
                      <a:tcPr/>
                    </a:tc>
                    <a:extLst>
                      <a:ext uri="{0D108BD9-81ED-4DB2-BD59-A6C34878D82A}">
                        <a16:rowId xmlns:a16="http://schemas.microsoft.com/office/drawing/2014/main" val="10000"/>
                      </a:ext>
                    </a:extLst>
                  </a:tr>
                  <a:tr h="370840">
                    <a:tc>
                      <a:txBody>
                        <a:bodyPr/>
                        <a:lstStyle/>
                        <a:p>
                          <a:r>
                            <a:rPr lang="zh-TW" altLang="en-US" dirty="0"/>
                            <a:t>居民</a:t>
                          </a:r>
                          <a:r>
                            <a:rPr lang="en-US" altLang="zh-TW" dirty="0"/>
                            <a:t>m</a:t>
                          </a:r>
                          <a:endParaRPr lang="zh-TW" altLang="en-US" dirty="0"/>
                        </a:p>
                      </a:txBody>
                      <a:tcPr/>
                    </a:tc>
                    <a:tc>
                      <a:txBody>
                        <a:bodyPr/>
                        <a:lstStyle/>
                        <a:p>
                          <a:r>
                            <a:rPr lang="en-US" altLang="zh-TW" dirty="0"/>
                            <a:t>25</a:t>
                          </a:r>
                          <a:endParaRPr lang="zh-TW" altLang="en-US" dirty="0"/>
                        </a:p>
                      </a:txBody>
                      <a:tcPr/>
                    </a:tc>
                    <a:tc>
                      <a:txBody>
                        <a:bodyPr/>
                        <a:lstStyle/>
                        <a:p>
                          <a:r>
                            <a:rPr lang="en-US" altLang="zh-TW" dirty="0"/>
                            <a:t>6.04</a:t>
                          </a:r>
                          <a:endParaRPr lang="zh-TW" altLang="en-US" dirty="0"/>
                        </a:p>
                      </a:txBody>
                      <a:tcPr/>
                    </a:tc>
                    <a:tc>
                      <a:txBody>
                        <a:bodyPr/>
                        <a:lstStyle/>
                        <a:p>
                          <a:r>
                            <a:rPr lang="en-US" altLang="zh-TW" dirty="0"/>
                            <a:t>6.00</a:t>
                          </a:r>
                          <a:endParaRPr lang="zh-TW" altLang="en-US" dirty="0"/>
                        </a:p>
                      </a:txBody>
                      <a:tcPr/>
                    </a:tc>
                    <a:tc>
                      <a:txBody>
                        <a:bodyPr/>
                        <a:lstStyle/>
                        <a:p>
                          <a:r>
                            <a:rPr lang="en-US" altLang="zh-TW" dirty="0"/>
                            <a:t>2.371</a:t>
                          </a:r>
                          <a:endParaRPr lang="zh-TW" altLang="en-US" dirty="0"/>
                        </a:p>
                      </a:txBody>
                      <a:tcPr/>
                    </a:tc>
                    <a:tc>
                      <a:txBody>
                        <a:bodyPr/>
                        <a:lstStyle/>
                        <a:p>
                          <a:r>
                            <a:rPr lang="en-US" altLang="zh-TW" dirty="0"/>
                            <a:t>151</a:t>
                          </a:r>
                          <a:endParaRPr lang="zh-TW" altLang="en-US" dirty="0"/>
                        </a:p>
                      </a:txBody>
                      <a:tcPr/>
                    </a:tc>
                    <a:extLst>
                      <a:ext uri="{0D108BD9-81ED-4DB2-BD59-A6C34878D82A}">
                        <a16:rowId xmlns:a16="http://schemas.microsoft.com/office/drawing/2014/main" val="10001"/>
                      </a:ext>
                    </a:extLst>
                  </a:tr>
                  <a:tr h="370840">
                    <a:tc>
                      <a:txBody>
                        <a:bodyPr/>
                        <a:lstStyle/>
                        <a:p>
                          <a:r>
                            <a:rPr lang="zh-TW" altLang="en-US" dirty="0"/>
                            <a:t>租用者</a:t>
                          </a:r>
                          <a:r>
                            <a:rPr lang="en-US" altLang="zh-TW" dirty="0" err="1"/>
                            <a:t>ai</a:t>
                          </a:r>
                          <a:endParaRPr lang="zh-TW" altLang="en-US" dirty="0"/>
                        </a:p>
                      </a:txBody>
                      <a:tcPr/>
                    </a:tc>
                    <a:tc>
                      <a:txBody>
                        <a:bodyPr/>
                        <a:lstStyle/>
                        <a:p>
                          <a:r>
                            <a:rPr lang="en-US" altLang="zh-TW" dirty="0"/>
                            <a:t>25</a:t>
                          </a:r>
                          <a:endParaRPr lang="zh-TW" altLang="en-US" dirty="0"/>
                        </a:p>
                      </a:txBody>
                      <a:tcPr/>
                    </a:tc>
                    <a:tc>
                      <a:txBody>
                        <a:bodyPr/>
                        <a:lstStyle/>
                        <a:p>
                          <a:r>
                            <a:rPr lang="en-US" altLang="zh-TW" dirty="0"/>
                            <a:t>2.88</a:t>
                          </a:r>
                        </a:p>
                      </a:txBody>
                      <a:tcPr/>
                    </a:tc>
                    <a:tc>
                      <a:txBody>
                        <a:bodyPr/>
                        <a:lstStyle/>
                        <a:p>
                          <a:r>
                            <a:rPr lang="en-US" altLang="zh-TW" dirty="0"/>
                            <a:t>3.00</a:t>
                          </a:r>
                          <a:endParaRPr lang="zh-TW" altLang="en-US" dirty="0"/>
                        </a:p>
                      </a:txBody>
                      <a:tcPr/>
                    </a:tc>
                    <a:tc>
                      <a:txBody>
                        <a:bodyPr/>
                        <a:lstStyle/>
                        <a:p>
                          <a:r>
                            <a:rPr lang="en-US" altLang="zh-TW" dirty="0"/>
                            <a:t>1.509</a:t>
                          </a:r>
                          <a:endParaRPr lang="zh-TW" altLang="en-US" dirty="0"/>
                        </a:p>
                      </a:txBody>
                      <a:tcPr/>
                    </a:tc>
                    <a:tc>
                      <a:txBody>
                        <a:bodyPr/>
                        <a:lstStyle/>
                        <a:p>
                          <a:r>
                            <a:rPr lang="en-US" altLang="zh-TW" dirty="0"/>
                            <a:t>72</a:t>
                          </a:r>
                          <a:endParaRPr lang="zh-TW" altLang="en-US" dirty="0"/>
                        </a:p>
                      </a:txBody>
                      <a:tcPr/>
                    </a:tc>
                    <a:extLst>
                      <a:ext uri="{0D108BD9-81ED-4DB2-BD59-A6C34878D82A}">
                        <a16:rowId xmlns:a16="http://schemas.microsoft.com/office/drawing/2014/main" val="10002"/>
                      </a:ext>
                    </a:extLst>
                  </a:tr>
                  <a:tr h="370840">
                    <a:tc>
                      <a:txBody>
                        <a:bodyPr/>
                        <a:lstStyle/>
                        <a:p>
                          <a:endParaRPr lang="en-US"/>
                        </a:p>
                      </a:txBody>
                      <a:tcPr>
                        <a:blipFill>
                          <a:blip r:embed="rId3"/>
                          <a:stretch>
                            <a:fillRect l="-444" t="-309836" r="-502667" b="-22951"/>
                          </a:stretch>
                        </a:blipFill>
                      </a:tcPr>
                    </a:tc>
                    <a:tc>
                      <a:txBody>
                        <a:bodyPr/>
                        <a:lstStyle/>
                        <a:p>
                          <a:r>
                            <a:rPr lang="en-US" altLang="zh-TW" dirty="0"/>
                            <a:t>25</a:t>
                          </a:r>
                          <a:endParaRPr lang="zh-TW" altLang="en-US" dirty="0"/>
                        </a:p>
                      </a:txBody>
                      <a:tcPr/>
                    </a:tc>
                    <a:tc>
                      <a:txBody>
                        <a:bodyPr/>
                        <a:lstStyle/>
                        <a:p>
                          <a:r>
                            <a:rPr lang="en-US" altLang="zh-TW" dirty="0"/>
                            <a:t>-0.019</a:t>
                          </a:r>
                          <a:endParaRPr lang="zh-TW" altLang="en-US" dirty="0"/>
                        </a:p>
                      </a:txBody>
                      <a:tcPr/>
                    </a:tc>
                    <a:tc>
                      <a:txBody>
                        <a:bodyPr/>
                        <a:lstStyle/>
                        <a:p>
                          <a:r>
                            <a:rPr lang="en-US" altLang="zh-TW" dirty="0"/>
                            <a:t>0.12</a:t>
                          </a:r>
                          <a:endParaRPr lang="zh-TW" altLang="en-US" dirty="0"/>
                        </a:p>
                      </a:txBody>
                      <a:tcPr/>
                    </a:tc>
                    <a:tc>
                      <a:txBody>
                        <a:bodyPr/>
                        <a:lstStyle/>
                        <a:p>
                          <a:r>
                            <a:rPr lang="en-US" altLang="zh-TW" dirty="0"/>
                            <a:t>0.726</a:t>
                          </a:r>
                          <a:endParaRPr lang="zh-TW" altLang="en-US" dirty="0"/>
                        </a:p>
                      </a:txBody>
                      <a:tcPr/>
                    </a:tc>
                    <a:tc>
                      <a:txBody>
                        <a:bodyPr/>
                        <a:lstStyle/>
                        <a:p>
                          <a:endParaRPr lang="zh-TW" altLang="en-US" dirty="0"/>
                        </a:p>
                      </a:txBody>
                      <a:tcPr/>
                    </a:tc>
                    <a:extLst>
                      <a:ext uri="{0D108BD9-81ED-4DB2-BD59-A6C34878D82A}">
                        <a16:rowId xmlns:a16="http://schemas.microsoft.com/office/drawing/2014/main" val="10003"/>
                      </a:ext>
                    </a:extLst>
                  </a:tr>
                </a:tbl>
              </a:graphicData>
            </a:graphic>
          </p:graphicFrame>
        </mc:Fallback>
      </mc:AlternateContent>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9598" y="5318590"/>
            <a:ext cx="2880320" cy="774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60456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母體比例估計</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pPr marL="0" indent="0">
                  <a:buNone/>
                </a:pPr>
                <a:r>
                  <a:rPr lang="zh-TW" altLang="en-US" sz="2800" dirty="0">
                    <a:latin typeface="標楷體" panose="03000509000000000000" pitchFamily="65" charset="-120"/>
                    <a:ea typeface="標楷體" panose="03000509000000000000" pitchFamily="65" charset="-120"/>
                  </a:rPr>
                  <a:t>   </a:t>
                </a:r>
                <a:r>
                  <a:rPr lang="en-US" altLang="zh-TW" sz="2800" dirty="0">
                    <a:latin typeface="標楷體" panose="03000509000000000000" pitchFamily="65" charset="-120"/>
                    <a:ea typeface="標楷體" panose="03000509000000000000" pitchFamily="65" charset="-120"/>
                  </a:rPr>
                  <a:t>95%</a:t>
                </a:r>
                <a:r>
                  <a:rPr lang="zh-TW" altLang="en-US" sz="2800" dirty="0">
                    <a:latin typeface="標楷體" panose="03000509000000000000" pitchFamily="65" charset="-120"/>
                    <a:ea typeface="標楷體" panose="03000509000000000000" pitchFamily="65" charset="-120"/>
                  </a:rPr>
                  <a:t>信賴水準下，點估計式與</a:t>
                </a:r>
                <a:r>
                  <a:rPr lang="en-US" altLang="zh-TW" sz="2800" dirty="0">
                    <a:latin typeface="標楷體" panose="03000509000000000000" pitchFamily="65" charset="-120"/>
                    <a:ea typeface="標楷體" panose="03000509000000000000" pitchFamily="65" charset="-120"/>
                  </a:rPr>
                  <a:t>95%</a:t>
                </a:r>
                <a:r>
                  <a:rPr lang="zh-TW" altLang="en-US" sz="2800" dirty="0">
                    <a:latin typeface="標楷體" panose="03000509000000000000" pitchFamily="65" charset="-120"/>
                    <a:ea typeface="標楷體" panose="03000509000000000000" pitchFamily="65" charset="-120"/>
                  </a:rPr>
                  <a:t>信心水準為</a:t>
                </a:r>
                <a:r>
                  <a:rPr lang="en-US" altLang="zh-TW" sz="2800" dirty="0">
                    <a:latin typeface="標楷體" panose="03000509000000000000" pitchFamily="65" charset="-120"/>
                    <a:ea typeface="標楷體" panose="03000509000000000000" pitchFamily="65" charset="-120"/>
                  </a:rPr>
                  <a:t>:</a:t>
                </a:r>
              </a:p>
              <a:p>
                <a:endParaRPr lang="en-US" altLang="zh-TW" sz="2800" dirty="0">
                  <a:latin typeface="標楷體" panose="03000509000000000000" pitchFamily="65" charset="-120"/>
                  <a:ea typeface="標楷體" panose="03000509000000000000" pitchFamily="65" charset="-120"/>
                </a:endParaRPr>
              </a:p>
              <a:p>
                <a:endParaRPr lang="en-US" altLang="zh-TW" sz="2800" dirty="0">
                  <a:latin typeface="標楷體" panose="03000509000000000000" pitchFamily="65" charset="-120"/>
                  <a:ea typeface="標楷體" panose="03000509000000000000" pitchFamily="65" charset="-120"/>
                </a:endParaRPr>
              </a:p>
              <a:p>
                <a:pPr marL="0" indent="0">
                  <a:buNone/>
                </a:pPr>
                <a14:m>
                  <m:oMath xmlns:m="http://schemas.openxmlformats.org/officeDocument/2006/math">
                    <m:acc>
                      <m:accPr>
                        <m:chr m:val="̂"/>
                        <m:ctrlPr>
                          <a:rPr lang="zh-TW" altLang="en-US" sz="2400" i="1">
                            <a:solidFill>
                              <a:srgbClr val="FF0000"/>
                            </a:solidFill>
                            <a:latin typeface="Cambria Math" panose="02040503050406030204" pitchFamily="18" charset="0"/>
                          </a:rPr>
                        </m:ctrlPr>
                      </m:accPr>
                      <m:e>
                        <m:r>
                          <a:rPr lang="zh-TW" altLang="en-US" sz="2400" i="1">
                            <a:solidFill>
                              <a:srgbClr val="FF0000"/>
                            </a:solidFill>
                            <a:latin typeface="Cambria Math"/>
                          </a:rPr>
                          <m:t>𝑝</m:t>
                        </m:r>
                      </m:e>
                    </m:acc>
                    <m:r>
                      <a:rPr lang="zh-TW" altLang="en-US" sz="2400">
                        <a:solidFill>
                          <a:srgbClr val="FF0000"/>
                        </a:solidFill>
                        <a:latin typeface="Cambria Math"/>
                      </a:rPr>
                      <m:t>±</m:t>
                    </m:r>
                    <m:r>
                      <a:rPr lang="en-US" altLang="zh-TW" sz="2400" i="1">
                        <a:solidFill>
                          <a:srgbClr val="FF0000"/>
                        </a:solidFill>
                        <a:latin typeface="Cambria Math"/>
                      </a:rPr>
                      <m:t>1</m:t>
                    </m:r>
                    <m:r>
                      <a:rPr lang="en-US" altLang="zh-TW" sz="2400" i="1">
                        <a:solidFill>
                          <a:srgbClr val="FF0000"/>
                        </a:solidFill>
                        <a:latin typeface="Cambria Math"/>
                      </a:rPr>
                      <m:t>.</m:t>
                    </m:r>
                    <m:r>
                      <a:rPr lang="en-US" altLang="zh-TW" sz="2400" i="1">
                        <a:solidFill>
                          <a:srgbClr val="FF0000"/>
                        </a:solidFill>
                        <a:latin typeface="Cambria Math"/>
                      </a:rPr>
                      <m:t>96</m:t>
                    </m:r>
                    <m:rad>
                      <m:radPr>
                        <m:degHide m:val="on"/>
                        <m:ctrlPr>
                          <a:rPr lang="zh-TW" altLang="en-US" sz="2400" i="1">
                            <a:solidFill>
                              <a:srgbClr val="FF0000"/>
                            </a:solidFill>
                            <a:latin typeface="Cambria Math" panose="02040503050406030204" pitchFamily="18" charset="0"/>
                          </a:rPr>
                        </m:ctrlPr>
                      </m:radPr>
                      <m:deg/>
                      <m:e>
                        <m:acc>
                          <m:accPr>
                            <m:chr m:val="̂"/>
                            <m:ctrlPr>
                              <a:rPr lang="zh-TW" altLang="en-US" sz="2400" i="1">
                                <a:solidFill>
                                  <a:srgbClr val="FF0000"/>
                                </a:solidFill>
                                <a:latin typeface="Cambria Math" panose="02040503050406030204" pitchFamily="18" charset="0"/>
                              </a:rPr>
                            </m:ctrlPr>
                          </m:accPr>
                          <m:e>
                            <m:r>
                              <a:rPr lang="zh-TW" altLang="en-US" sz="2400" i="1">
                                <a:solidFill>
                                  <a:srgbClr val="FF0000"/>
                                </a:solidFill>
                                <a:latin typeface="Cambria Math"/>
                              </a:rPr>
                              <m:t>𝑣</m:t>
                            </m:r>
                          </m:e>
                        </m:acc>
                        <m:d>
                          <m:dPr>
                            <m:ctrlPr>
                              <a:rPr lang="zh-TW" altLang="en-US" sz="2400" i="1">
                                <a:solidFill>
                                  <a:srgbClr val="FF0000"/>
                                </a:solidFill>
                                <a:latin typeface="Cambria Math" panose="02040503050406030204" pitchFamily="18" charset="0"/>
                              </a:rPr>
                            </m:ctrlPr>
                          </m:dPr>
                          <m:e>
                            <m:acc>
                              <m:accPr>
                                <m:chr m:val="̂"/>
                                <m:ctrlPr>
                                  <a:rPr lang="zh-TW" altLang="en-US" sz="2400" i="1">
                                    <a:solidFill>
                                      <a:srgbClr val="FF0000"/>
                                    </a:solidFill>
                                    <a:latin typeface="Cambria Math" panose="02040503050406030204" pitchFamily="18" charset="0"/>
                                  </a:rPr>
                                </m:ctrlPr>
                              </m:accPr>
                              <m:e>
                                <m:r>
                                  <a:rPr lang="zh-TW" altLang="en-US" sz="2400" i="1">
                                    <a:solidFill>
                                      <a:srgbClr val="FF0000"/>
                                    </a:solidFill>
                                    <a:latin typeface="Cambria Math"/>
                                  </a:rPr>
                                  <m:t>𝑝</m:t>
                                </m:r>
                              </m:e>
                            </m:acc>
                          </m:e>
                        </m:d>
                      </m:e>
                    </m:rad>
                  </m:oMath>
                </a14:m>
                <a:r>
                  <a:rPr lang="zh-TW" altLang="en-US" sz="2400" dirty="0">
                    <a:solidFill>
                      <a:srgbClr val="FF0000"/>
                    </a:solidFill>
                    <a:latin typeface="標楷體" panose="03000509000000000000" pitchFamily="65" charset="-120"/>
                    <a:ea typeface="標楷體" panose="03000509000000000000" pitchFamily="65" charset="-120"/>
                  </a:rPr>
                  <a:t> </a:t>
                </a:r>
                <a:r>
                  <a:rPr lang="en-US" altLang="zh-TW" sz="2400" dirty="0">
                    <a:solidFill>
                      <a:srgbClr val="FF0000"/>
                    </a:solidFill>
                    <a:latin typeface="標楷體" panose="03000509000000000000" pitchFamily="65" charset="-120"/>
                    <a:ea typeface="標楷體" panose="03000509000000000000" pitchFamily="65" charset="-120"/>
                  </a:rPr>
                  <a:t>=</a:t>
                </a:r>
                <a:r>
                  <a:rPr lang="zh-TW" altLang="en-US" sz="2400" dirty="0">
                    <a:solidFill>
                      <a:srgbClr val="FF0000"/>
                    </a:solidFill>
                    <a:latin typeface="標楷體" panose="03000509000000000000" pitchFamily="65" charset="-120"/>
                    <a:ea typeface="標楷體" panose="03000509000000000000" pitchFamily="65" charset="-120"/>
                  </a:rPr>
                  <a:t> </a:t>
                </a:r>
                <a:r>
                  <a:rPr lang="en-US" altLang="zh-TW" sz="2400" dirty="0">
                    <a:solidFill>
                      <a:srgbClr val="FF0000"/>
                    </a:solidFill>
                    <a:latin typeface="標楷體" panose="03000509000000000000" pitchFamily="65" charset="-120"/>
                    <a:ea typeface="標楷體" panose="03000509000000000000" pitchFamily="65" charset="-120"/>
                  </a:rPr>
                  <a:t>0.48</a:t>
                </a:r>
                <a:r>
                  <a:rPr lang="zh-TW" altLang="en-US" sz="2400" dirty="0">
                    <a:solidFill>
                      <a:srgbClr val="FF0000"/>
                    </a:solidFill>
                    <a:latin typeface="標楷體" panose="03000509000000000000" pitchFamily="65" charset="-120"/>
                    <a:ea typeface="標楷體" panose="03000509000000000000" pitchFamily="65" charset="-120"/>
                  </a:rPr>
                  <a:t> </a:t>
                </a:r>
                <a14:m>
                  <m:oMath xmlns:m="http://schemas.openxmlformats.org/officeDocument/2006/math">
                    <m:r>
                      <a:rPr lang="zh-TW" altLang="en-US" sz="2400">
                        <a:solidFill>
                          <a:srgbClr val="FF0000"/>
                        </a:solidFill>
                        <a:latin typeface="Cambria Math"/>
                      </a:rPr>
                      <m:t>±</m:t>
                    </m:r>
                  </m:oMath>
                </a14:m>
                <a:r>
                  <a:rPr lang="zh-TW" altLang="en-US" sz="2400" dirty="0">
                    <a:solidFill>
                      <a:srgbClr val="FF0000"/>
                    </a:solidFill>
                    <a:latin typeface="標楷體" panose="03000509000000000000" pitchFamily="65" charset="-120"/>
                    <a:ea typeface="標楷體" panose="03000509000000000000" pitchFamily="65" charset="-120"/>
                  </a:rPr>
                  <a:t> </a:t>
                </a:r>
                <a:r>
                  <a:rPr lang="en-US" altLang="zh-TW" sz="2400" dirty="0">
                    <a:solidFill>
                      <a:srgbClr val="FF0000"/>
                    </a:solidFill>
                    <a:latin typeface="標楷體" panose="03000509000000000000" pitchFamily="65" charset="-120"/>
                    <a:ea typeface="標楷體" panose="03000509000000000000" pitchFamily="65" charset="-120"/>
                  </a:rPr>
                  <a:t>1.96</a:t>
                </a:r>
                <a14:m>
                  <m:oMath xmlns:m="http://schemas.openxmlformats.org/officeDocument/2006/math">
                    <m:rad>
                      <m:radPr>
                        <m:degHide m:val="on"/>
                        <m:ctrlPr>
                          <a:rPr lang="zh-TW" altLang="en-US" sz="2400" i="1">
                            <a:solidFill>
                              <a:srgbClr val="FF0000"/>
                            </a:solidFill>
                            <a:latin typeface="Cambria Math" panose="02040503050406030204" pitchFamily="18" charset="0"/>
                          </a:rPr>
                        </m:ctrlPr>
                      </m:radPr>
                      <m:deg/>
                      <m:e>
                        <m:r>
                          <a:rPr lang="zh-TW" altLang="en-US" sz="2400">
                            <a:solidFill>
                              <a:srgbClr val="FF0000"/>
                            </a:solidFill>
                            <a:latin typeface="Cambria Math"/>
                          </a:rPr>
                          <m:t>0</m:t>
                        </m:r>
                        <m:r>
                          <a:rPr lang="zh-TW" altLang="en-US" sz="2400">
                            <a:solidFill>
                              <a:srgbClr val="FF0000"/>
                            </a:solidFill>
                            <a:latin typeface="Cambria Math"/>
                          </a:rPr>
                          <m:t>.</m:t>
                        </m:r>
                        <m:r>
                          <a:rPr lang="zh-TW" altLang="en-US" sz="2400">
                            <a:solidFill>
                              <a:srgbClr val="FF0000"/>
                            </a:solidFill>
                            <a:latin typeface="Cambria Math"/>
                          </a:rPr>
                          <m:t>000</m:t>
                        </m:r>
                      </m:e>
                    </m:rad>
                    <m:r>
                      <a:rPr lang="zh-TW" altLang="en-US" sz="2400">
                        <a:solidFill>
                          <a:srgbClr val="FF0000"/>
                        </a:solidFill>
                        <a:latin typeface="Cambria Math"/>
                      </a:rPr>
                      <m:t>54</m:t>
                    </m:r>
                  </m:oMath>
                </a14:m>
                <a:r>
                  <a:rPr lang="zh-TW" altLang="en-US" sz="2400" dirty="0">
                    <a:solidFill>
                      <a:srgbClr val="FF0000"/>
                    </a:solidFill>
                    <a:latin typeface="標楷體" panose="03000509000000000000" pitchFamily="65" charset="-120"/>
                    <a:ea typeface="標楷體" panose="03000509000000000000" pitchFamily="65" charset="-120"/>
                  </a:rPr>
                  <a:t> </a:t>
                </a:r>
                <a:r>
                  <a:rPr lang="en-US" altLang="zh-TW" sz="2400" dirty="0">
                    <a:solidFill>
                      <a:srgbClr val="FF0000"/>
                    </a:solidFill>
                    <a:latin typeface="標楷體" panose="03000509000000000000" pitchFamily="65" charset="-120"/>
                    <a:ea typeface="標楷體" panose="03000509000000000000" pitchFamily="65" charset="-120"/>
                  </a:rPr>
                  <a:t>=</a:t>
                </a:r>
                <a:r>
                  <a:rPr lang="zh-TW" altLang="en-US" sz="2400" dirty="0">
                    <a:solidFill>
                      <a:srgbClr val="FF0000"/>
                    </a:solidFill>
                    <a:latin typeface="標楷體" panose="03000509000000000000" pitchFamily="65" charset="-120"/>
                    <a:ea typeface="標楷體" panose="03000509000000000000" pitchFamily="65" charset="-120"/>
                  </a:rPr>
                  <a:t> </a:t>
                </a:r>
                <a:r>
                  <a:rPr lang="en-US" altLang="zh-TW" sz="2400" dirty="0">
                    <a:solidFill>
                      <a:srgbClr val="FF0000"/>
                    </a:solidFill>
                    <a:latin typeface="標楷體" panose="03000509000000000000" pitchFamily="65" charset="-120"/>
                    <a:ea typeface="標楷體" panose="03000509000000000000" pitchFamily="65" charset="-120"/>
                  </a:rPr>
                  <a:t>0.48</a:t>
                </a:r>
                <a:r>
                  <a:rPr lang="zh-TW" altLang="en-US" sz="2400" dirty="0">
                    <a:solidFill>
                      <a:srgbClr val="FF0000"/>
                    </a:solidFill>
                    <a:latin typeface="標楷體" panose="03000509000000000000" pitchFamily="65" charset="-120"/>
                    <a:ea typeface="標楷體" panose="03000509000000000000" pitchFamily="65" charset="-120"/>
                  </a:rPr>
                  <a:t> </a:t>
                </a:r>
                <a14:m>
                  <m:oMath xmlns:m="http://schemas.openxmlformats.org/officeDocument/2006/math">
                    <m:r>
                      <a:rPr lang="zh-TW" altLang="en-US" sz="2400">
                        <a:solidFill>
                          <a:srgbClr val="FF0000"/>
                        </a:solidFill>
                        <a:latin typeface="Cambria Math"/>
                      </a:rPr>
                      <m:t>±</m:t>
                    </m:r>
                  </m:oMath>
                </a14:m>
                <a:r>
                  <a:rPr lang="zh-TW" altLang="en-US" sz="2400" dirty="0">
                    <a:solidFill>
                      <a:srgbClr val="FF0000"/>
                    </a:solidFill>
                    <a:latin typeface="標楷體" panose="03000509000000000000" pitchFamily="65" charset="-120"/>
                    <a:ea typeface="標楷體" panose="03000509000000000000" pitchFamily="65" charset="-120"/>
                  </a:rPr>
                  <a:t> </a:t>
                </a:r>
                <a:r>
                  <a:rPr lang="en-US" altLang="zh-TW" sz="2400" dirty="0">
                    <a:solidFill>
                      <a:srgbClr val="FF0000"/>
                    </a:solidFill>
                    <a:latin typeface="標楷體" panose="03000509000000000000" pitchFamily="65" charset="-120"/>
                    <a:ea typeface="標楷體" panose="03000509000000000000" pitchFamily="65" charset="-120"/>
                  </a:rPr>
                  <a:t>0.05</a:t>
                </a:r>
              </a:p>
              <a:p>
                <a:endParaRPr lang="zh-TW" altLang="en-US" sz="2800" dirty="0">
                  <a:latin typeface="標楷體" panose="03000509000000000000" pitchFamily="65" charset="-120"/>
                  <a:ea typeface="標楷體" panose="03000509000000000000" pitchFamily="65" charset="-12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t="-134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898500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96E-1AB9-499F-93CA-855AFDAB54EB}"/>
              </a:ext>
            </a:extLst>
          </p:cNvPr>
          <p:cNvSpPr>
            <a:spLocks noGrp="1"/>
          </p:cNvSpPr>
          <p:nvPr>
            <p:ph type="ctrTitle"/>
          </p:nvPr>
        </p:nvSpPr>
        <p:spPr>
          <a:xfrm>
            <a:off x="1524000" y="1493838"/>
            <a:ext cx="9144000" cy="2387600"/>
          </a:xfrm>
        </p:spPr>
        <p:txBody>
          <a:bodyPr/>
          <a:lstStyle/>
          <a:p>
            <a:r>
              <a:rPr lang="en-US" altLang="zh-TW" sz="4400" dirty="0">
                <a:solidFill>
                  <a:srgbClr val="FF0000"/>
                </a:solidFill>
              </a:rPr>
              <a:t>Selecting the Sample Size for Estimating Proportions</a:t>
            </a:r>
            <a:endParaRPr lang="en-GB" sz="4400" dirty="0">
              <a:solidFill>
                <a:srgbClr val="FF0000"/>
              </a:solidFill>
            </a:endParaRPr>
          </a:p>
        </p:txBody>
      </p:sp>
      <p:sp>
        <p:nvSpPr>
          <p:cNvPr id="3" name="Subtitle 2">
            <a:extLst>
              <a:ext uri="{FF2B5EF4-FFF2-40B4-BE49-F238E27FC236}">
                <a16:creationId xmlns:a16="http://schemas.microsoft.com/office/drawing/2014/main" id="{476E9F90-EF08-41E7-B7DB-EECAAB538E13}"/>
              </a:ext>
            </a:extLst>
          </p:cNvPr>
          <p:cNvSpPr>
            <a:spLocks noGrp="1"/>
          </p:cNvSpPr>
          <p:nvPr>
            <p:ph type="subTitle" idx="1"/>
          </p:nvPr>
        </p:nvSpPr>
        <p:spPr>
          <a:xfrm>
            <a:off x="1524000" y="3811588"/>
            <a:ext cx="9144000" cy="1655762"/>
          </a:xfrm>
        </p:spPr>
        <p:txBody>
          <a:bodyPr/>
          <a:lstStyle/>
          <a:p>
            <a:pPr>
              <a:spcBef>
                <a:spcPct val="20000"/>
              </a:spcBef>
            </a:pPr>
            <a:r>
              <a:rPr lang="zh-TW" altLang="en-US" sz="3200" dirty="0">
                <a:solidFill>
                  <a:schemeClr val="tx1">
                    <a:tint val="75000"/>
                  </a:schemeClr>
                </a:solidFill>
              </a:rPr>
              <a:t>決定估計比例所需樣本</a:t>
            </a:r>
            <a:endParaRPr lang="en-GB" sz="3200" dirty="0">
              <a:solidFill>
                <a:schemeClr val="tx1">
                  <a:tint val="75000"/>
                </a:schemeClr>
              </a:solidFill>
            </a:endParaRPr>
          </a:p>
        </p:txBody>
      </p:sp>
    </p:spTree>
    <p:extLst>
      <p:ext uri="{BB962C8B-B14F-4D97-AF65-F5344CB8AC3E}">
        <p14:creationId xmlns:p14="http://schemas.microsoft.com/office/powerpoint/2010/main" val="2177274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9C5C5-3297-4B07-B945-05F19D947789}"/>
              </a:ext>
            </a:extLst>
          </p:cNvPr>
          <p:cNvSpPr>
            <a:spLocks noGrp="1"/>
          </p:cNvSpPr>
          <p:nvPr>
            <p:ph type="title"/>
          </p:nvPr>
        </p:nvSpPr>
        <p:spPr/>
        <p:txBody>
          <a:bodyPr/>
          <a:lstStyle/>
          <a:p>
            <a:r>
              <a:rPr lang="zh-TW" altLang="en-US" dirty="0"/>
              <a:t>群集抽樣</a:t>
            </a:r>
            <a:endParaRPr lang="en-GB" dirty="0"/>
          </a:p>
        </p:txBody>
      </p:sp>
      <p:sp>
        <p:nvSpPr>
          <p:cNvPr id="15" name="Arrow: Right 14">
            <a:extLst>
              <a:ext uri="{FF2B5EF4-FFF2-40B4-BE49-F238E27FC236}">
                <a16:creationId xmlns:a16="http://schemas.microsoft.com/office/drawing/2014/main" id="{EB6EF2D1-0DDF-41F0-AB24-0AE98ACFB7BD}"/>
              </a:ext>
            </a:extLst>
          </p:cNvPr>
          <p:cNvSpPr/>
          <p:nvPr/>
        </p:nvSpPr>
        <p:spPr>
          <a:xfrm>
            <a:off x="5745480" y="3384809"/>
            <a:ext cx="990600" cy="623311"/>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39" name="Group 138">
            <a:extLst>
              <a:ext uri="{FF2B5EF4-FFF2-40B4-BE49-F238E27FC236}">
                <a16:creationId xmlns:a16="http://schemas.microsoft.com/office/drawing/2014/main" id="{03CDBD2B-A409-448D-A121-46A7BC9EB77B}"/>
              </a:ext>
            </a:extLst>
          </p:cNvPr>
          <p:cNvGrpSpPr/>
          <p:nvPr/>
        </p:nvGrpSpPr>
        <p:grpSpPr>
          <a:xfrm>
            <a:off x="861279" y="1690688"/>
            <a:ext cx="1938130" cy="1100674"/>
            <a:chOff x="861279" y="1690688"/>
            <a:chExt cx="1938130" cy="1100674"/>
          </a:xfrm>
        </p:grpSpPr>
        <p:pic>
          <p:nvPicPr>
            <p:cNvPr id="11" name="Picture 10">
              <a:extLst>
                <a:ext uri="{FF2B5EF4-FFF2-40B4-BE49-F238E27FC236}">
                  <a16:creationId xmlns:a16="http://schemas.microsoft.com/office/drawing/2014/main" id="{B8B9C7F5-73BE-485E-950B-31044A0E5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110" y="1781941"/>
              <a:ext cx="360000" cy="360000"/>
            </a:xfrm>
            <a:prstGeom prst="rect">
              <a:avLst/>
            </a:prstGeom>
          </p:spPr>
        </p:pic>
        <p:pic>
          <p:nvPicPr>
            <p:cNvPr id="12" name="Picture 11">
              <a:extLst>
                <a:ext uri="{FF2B5EF4-FFF2-40B4-BE49-F238E27FC236}">
                  <a16:creationId xmlns:a16="http://schemas.microsoft.com/office/drawing/2014/main" id="{596110D6-679E-4CA8-807B-C0A91645A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503" y="2373464"/>
              <a:ext cx="360000" cy="360000"/>
            </a:xfrm>
            <a:prstGeom prst="rect">
              <a:avLst/>
            </a:prstGeom>
          </p:spPr>
        </p:pic>
        <p:sp>
          <p:nvSpPr>
            <p:cNvPr id="16" name="Rectangle 15">
              <a:extLst>
                <a:ext uri="{FF2B5EF4-FFF2-40B4-BE49-F238E27FC236}">
                  <a16:creationId xmlns:a16="http://schemas.microsoft.com/office/drawing/2014/main" id="{3D36BEDD-B4F7-4E16-B81D-54B15D75BDFD}"/>
                </a:ext>
              </a:extLst>
            </p:cNvPr>
            <p:cNvSpPr/>
            <p:nvPr/>
          </p:nvSpPr>
          <p:spPr>
            <a:xfrm>
              <a:off x="861279" y="1690688"/>
              <a:ext cx="1938130" cy="11006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 name="Picture 17">
              <a:extLst>
                <a:ext uri="{FF2B5EF4-FFF2-40B4-BE49-F238E27FC236}">
                  <a16:creationId xmlns:a16="http://schemas.microsoft.com/office/drawing/2014/main" id="{6560877E-D702-4300-A2D6-595131E210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110" y="2169783"/>
              <a:ext cx="360000" cy="360000"/>
            </a:xfrm>
            <a:prstGeom prst="rect">
              <a:avLst/>
            </a:prstGeom>
          </p:spPr>
        </p:pic>
        <p:pic>
          <p:nvPicPr>
            <p:cNvPr id="19" name="Picture 18">
              <a:extLst>
                <a:ext uri="{FF2B5EF4-FFF2-40B4-BE49-F238E27FC236}">
                  <a16:creationId xmlns:a16="http://schemas.microsoft.com/office/drawing/2014/main" id="{5614EB0A-F2E0-4742-910E-56D3D0B8C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881" y="1843412"/>
              <a:ext cx="360000" cy="360000"/>
            </a:xfrm>
            <a:prstGeom prst="rect">
              <a:avLst/>
            </a:prstGeom>
          </p:spPr>
        </p:pic>
        <p:pic>
          <p:nvPicPr>
            <p:cNvPr id="20" name="Picture 19">
              <a:extLst>
                <a:ext uri="{FF2B5EF4-FFF2-40B4-BE49-F238E27FC236}">
                  <a16:creationId xmlns:a16="http://schemas.microsoft.com/office/drawing/2014/main" id="{BE356C8E-01B3-49EC-841D-4F7EEE80E5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8723" y="2431362"/>
              <a:ext cx="360000" cy="360000"/>
            </a:xfrm>
            <a:prstGeom prst="rect">
              <a:avLst/>
            </a:prstGeom>
          </p:spPr>
        </p:pic>
        <p:pic>
          <p:nvPicPr>
            <p:cNvPr id="21" name="Picture 20">
              <a:extLst>
                <a:ext uri="{FF2B5EF4-FFF2-40B4-BE49-F238E27FC236}">
                  <a16:creationId xmlns:a16="http://schemas.microsoft.com/office/drawing/2014/main" id="{4007BB8F-1A71-4163-9F82-EF6EA7A21D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0653" y="1809783"/>
              <a:ext cx="360000" cy="360000"/>
            </a:xfrm>
            <a:prstGeom prst="rect">
              <a:avLst/>
            </a:prstGeom>
          </p:spPr>
        </p:pic>
        <p:pic>
          <p:nvPicPr>
            <p:cNvPr id="22" name="Picture 21">
              <a:extLst>
                <a:ext uri="{FF2B5EF4-FFF2-40B4-BE49-F238E27FC236}">
                  <a16:creationId xmlns:a16="http://schemas.microsoft.com/office/drawing/2014/main" id="{48460700-7FD2-4E06-8747-D973ADC35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8101" y="2140274"/>
              <a:ext cx="360000" cy="360000"/>
            </a:xfrm>
            <a:prstGeom prst="rect">
              <a:avLst/>
            </a:prstGeom>
          </p:spPr>
        </p:pic>
        <p:pic>
          <p:nvPicPr>
            <p:cNvPr id="23" name="Picture 22">
              <a:extLst>
                <a:ext uri="{FF2B5EF4-FFF2-40B4-BE49-F238E27FC236}">
                  <a16:creationId xmlns:a16="http://schemas.microsoft.com/office/drawing/2014/main" id="{7D3EEC48-85E4-4348-8FEB-676DC2CB6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2567" y="1731806"/>
              <a:ext cx="360000" cy="360000"/>
            </a:xfrm>
            <a:prstGeom prst="rect">
              <a:avLst/>
            </a:prstGeom>
          </p:spPr>
        </p:pic>
        <p:pic>
          <p:nvPicPr>
            <p:cNvPr id="24" name="Picture 23">
              <a:extLst>
                <a:ext uri="{FF2B5EF4-FFF2-40B4-BE49-F238E27FC236}">
                  <a16:creationId xmlns:a16="http://schemas.microsoft.com/office/drawing/2014/main" id="{F85B2284-91B6-43DF-A582-3DA967896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192" y="2333003"/>
              <a:ext cx="360000" cy="360000"/>
            </a:xfrm>
            <a:prstGeom prst="rect">
              <a:avLst/>
            </a:prstGeom>
          </p:spPr>
        </p:pic>
        <p:pic>
          <p:nvPicPr>
            <p:cNvPr id="25" name="Picture 24">
              <a:extLst>
                <a:ext uri="{FF2B5EF4-FFF2-40B4-BE49-F238E27FC236}">
                  <a16:creationId xmlns:a16="http://schemas.microsoft.com/office/drawing/2014/main" id="{F3BB2CCC-D4E5-4A01-94A4-E74CA63D2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114" y="2136926"/>
              <a:ext cx="360000" cy="360000"/>
            </a:xfrm>
            <a:prstGeom prst="rect">
              <a:avLst/>
            </a:prstGeom>
          </p:spPr>
        </p:pic>
        <p:pic>
          <p:nvPicPr>
            <p:cNvPr id="26" name="Picture 25">
              <a:extLst>
                <a:ext uri="{FF2B5EF4-FFF2-40B4-BE49-F238E27FC236}">
                  <a16:creationId xmlns:a16="http://schemas.microsoft.com/office/drawing/2014/main" id="{E2C5EB72-9D73-4B22-9C8C-B12D693BF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836" y="2073547"/>
              <a:ext cx="360000" cy="360000"/>
            </a:xfrm>
            <a:prstGeom prst="rect">
              <a:avLst/>
            </a:prstGeom>
          </p:spPr>
        </p:pic>
        <p:pic>
          <p:nvPicPr>
            <p:cNvPr id="27" name="Picture 26">
              <a:extLst>
                <a:ext uri="{FF2B5EF4-FFF2-40B4-BE49-F238E27FC236}">
                  <a16:creationId xmlns:a16="http://schemas.microsoft.com/office/drawing/2014/main" id="{B33F6EC9-568F-4696-B1D7-D101F74714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7934" y="1753980"/>
              <a:ext cx="360000" cy="360000"/>
            </a:xfrm>
            <a:prstGeom prst="rect">
              <a:avLst/>
            </a:prstGeom>
          </p:spPr>
        </p:pic>
      </p:grpSp>
      <p:grpSp>
        <p:nvGrpSpPr>
          <p:cNvPr id="134" name="Group 133">
            <a:extLst>
              <a:ext uri="{FF2B5EF4-FFF2-40B4-BE49-F238E27FC236}">
                <a16:creationId xmlns:a16="http://schemas.microsoft.com/office/drawing/2014/main" id="{2BD23841-9B4E-414F-9E68-109660386B9B}"/>
              </a:ext>
            </a:extLst>
          </p:cNvPr>
          <p:cNvGrpSpPr/>
          <p:nvPr/>
        </p:nvGrpSpPr>
        <p:grpSpPr>
          <a:xfrm>
            <a:off x="861279" y="2811834"/>
            <a:ext cx="1938130" cy="1100674"/>
            <a:chOff x="861279" y="2811834"/>
            <a:chExt cx="1938130" cy="1100674"/>
          </a:xfrm>
        </p:grpSpPr>
        <p:pic>
          <p:nvPicPr>
            <p:cNvPr id="41" name="Picture 40">
              <a:extLst>
                <a:ext uri="{FF2B5EF4-FFF2-40B4-BE49-F238E27FC236}">
                  <a16:creationId xmlns:a16="http://schemas.microsoft.com/office/drawing/2014/main" id="{EB3F7280-032A-40CE-BAD8-A5357ACE7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503" y="3494610"/>
              <a:ext cx="360000" cy="360000"/>
            </a:xfrm>
            <a:prstGeom prst="rect">
              <a:avLst/>
            </a:prstGeom>
          </p:spPr>
        </p:pic>
        <p:sp>
          <p:nvSpPr>
            <p:cNvPr id="42" name="Rectangle 41">
              <a:extLst>
                <a:ext uri="{FF2B5EF4-FFF2-40B4-BE49-F238E27FC236}">
                  <a16:creationId xmlns:a16="http://schemas.microsoft.com/office/drawing/2014/main" id="{E3191B9A-D989-4E7A-9839-8EA15A92A2C1}"/>
                </a:ext>
              </a:extLst>
            </p:cNvPr>
            <p:cNvSpPr/>
            <p:nvPr/>
          </p:nvSpPr>
          <p:spPr>
            <a:xfrm>
              <a:off x="861279" y="2811834"/>
              <a:ext cx="1938130" cy="11006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3" name="Picture 42">
              <a:extLst>
                <a:ext uri="{FF2B5EF4-FFF2-40B4-BE49-F238E27FC236}">
                  <a16:creationId xmlns:a16="http://schemas.microsoft.com/office/drawing/2014/main" id="{1D3E44A5-3C8F-49F2-BDC4-119BA2E76F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110" y="3290929"/>
              <a:ext cx="360000" cy="360000"/>
            </a:xfrm>
            <a:prstGeom prst="rect">
              <a:avLst/>
            </a:prstGeom>
          </p:spPr>
        </p:pic>
        <p:pic>
          <p:nvPicPr>
            <p:cNvPr id="44" name="Picture 43">
              <a:extLst>
                <a:ext uri="{FF2B5EF4-FFF2-40B4-BE49-F238E27FC236}">
                  <a16:creationId xmlns:a16="http://schemas.microsoft.com/office/drawing/2014/main" id="{4A2B680E-51EF-41CC-934C-868013C1D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881" y="2964558"/>
              <a:ext cx="360000" cy="360000"/>
            </a:xfrm>
            <a:prstGeom prst="rect">
              <a:avLst/>
            </a:prstGeom>
          </p:spPr>
        </p:pic>
        <p:pic>
          <p:nvPicPr>
            <p:cNvPr id="45" name="Picture 44">
              <a:extLst>
                <a:ext uri="{FF2B5EF4-FFF2-40B4-BE49-F238E27FC236}">
                  <a16:creationId xmlns:a16="http://schemas.microsoft.com/office/drawing/2014/main" id="{CA2A3BC8-4F15-430E-A01B-C7E0961EE2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8723" y="3552508"/>
              <a:ext cx="360000" cy="360000"/>
            </a:xfrm>
            <a:prstGeom prst="rect">
              <a:avLst/>
            </a:prstGeom>
          </p:spPr>
        </p:pic>
        <p:pic>
          <p:nvPicPr>
            <p:cNvPr id="46" name="Picture 45">
              <a:extLst>
                <a:ext uri="{FF2B5EF4-FFF2-40B4-BE49-F238E27FC236}">
                  <a16:creationId xmlns:a16="http://schemas.microsoft.com/office/drawing/2014/main" id="{B32B7B80-FA40-4A4B-953C-6CA4A08500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0653" y="2930929"/>
              <a:ext cx="360000" cy="360000"/>
            </a:xfrm>
            <a:prstGeom prst="rect">
              <a:avLst/>
            </a:prstGeom>
          </p:spPr>
        </p:pic>
        <p:pic>
          <p:nvPicPr>
            <p:cNvPr id="47" name="Picture 46">
              <a:extLst>
                <a:ext uri="{FF2B5EF4-FFF2-40B4-BE49-F238E27FC236}">
                  <a16:creationId xmlns:a16="http://schemas.microsoft.com/office/drawing/2014/main" id="{B700DDEC-1B5A-4802-B3AE-736AE214F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8101" y="3261420"/>
              <a:ext cx="360000" cy="360000"/>
            </a:xfrm>
            <a:prstGeom prst="rect">
              <a:avLst/>
            </a:prstGeom>
          </p:spPr>
        </p:pic>
        <p:pic>
          <p:nvPicPr>
            <p:cNvPr id="49" name="Picture 48">
              <a:extLst>
                <a:ext uri="{FF2B5EF4-FFF2-40B4-BE49-F238E27FC236}">
                  <a16:creationId xmlns:a16="http://schemas.microsoft.com/office/drawing/2014/main" id="{37289014-2A1E-4A60-8BA1-89EF3FAF0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192" y="3454149"/>
              <a:ext cx="360000" cy="360000"/>
            </a:xfrm>
            <a:prstGeom prst="rect">
              <a:avLst/>
            </a:prstGeom>
          </p:spPr>
        </p:pic>
        <p:pic>
          <p:nvPicPr>
            <p:cNvPr id="51" name="Picture 50">
              <a:extLst>
                <a:ext uri="{FF2B5EF4-FFF2-40B4-BE49-F238E27FC236}">
                  <a16:creationId xmlns:a16="http://schemas.microsoft.com/office/drawing/2014/main" id="{2A9543D0-931E-4653-B0A4-325B09ECB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836" y="3194693"/>
              <a:ext cx="360000" cy="360000"/>
            </a:xfrm>
            <a:prstGeom prst="rect">
              <a:avLst/>
            </a:prstGeom>
          </p:spPr>
        </p:pic>
        <p:pic>
          <p:nvPicPr>
            <p:cNvPr id="52" name="Picture 51">
              <a:extLst>
                <a:ext uri="{FF2B5EF4-FFF2-40B4-BE49-F238E27FC236}">
                  <a16:creationId xmlns:a16="http://schemas.microsoft.com/office/drawing/2014/main" id="{00F6BCA9-3FFD-4275-8D58-892BDEAD2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7934" y="2875126"/>
              <a:ext cx="360000" cy="360000"/>
            </a:xfrm>
            <a:prstGeom prst="rect">
              <a:avLst/>
            </a:prstGeom>
          </p:spPr>
        </p:pic>
      </p:grpSp>
      <p:grpSp>
        <p:nvGrpSpPr>
          <p:cNvPr id="135" name="Group 134">
            <a:extLst>
              <a:ext uri="{FF2B5EF4-FFF2-40B4-BE49-F238E27FC236}">
                <a16:creationId xmlns:a16="http://schemas.microsoft.com/office/drawing/2014/main" id="{D7ACDA40-948A-417B-BBE4-9909F3AEFF55}"/>
              </a:ext>
            </a:extLst>
          </p:cNvPr>
          <p:cNvGrpSpPr/>
          <p:nvPr/>
        </p:nvGrpSpPr>
        <p:grpSpPr>
          <a:xfrm>
            <a:off x="2812862" y="1686891"/>
            <a:ext cx="1938130" cy="1100674"/>
            <a:chOff x="2812862" y="1686891"/>
            <a:chExt cx="1938130" cy="1100674"/>
          </a:xfrm>
        </p:grpSpPr>
        <p:pic>
          <p:nvPicPr>
            <p:cNvPr id="54" name="Picture 53">
              <a:extLst>
                <a:ext uri="{FF2B5EF4-FFF2-40B4-BE49-F238E27FC236}">
                  <a16:creationId xmlns:a16="http://schemas.microsoft.com/office/drawing/2014/main" id="{4482C87F-5A1A-4CDA-83EF-BFB098DD09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086" y="2369667"/>
              <a:ext cx="360000" cy="360000"/>
            </a:xfrm>
            <a:prstGeom prst="rect">
              <a:avLst/>
            </a:prstGeom>
          </p:spPr>
        </p:pic>
        <p:sp>
          <p:nvSpPr>
            <p:cNvPr id="55" name="Rectangle 54">
              <a:extLst>
                <a:ext uri="{FF2B5EF4-FFF2-40B4-BE49-F238E27FC236}">
                  <a16:creationId xmlns:a16="http://schemas.microsoft.com/office/drawing/2014/main" id="{9B00EA9E-34DB-4178-86E3-2250AEB4AFEE}"/>
                </a:ext>
              </a:extLst>
            </p:cNvPr>
            <p:cNvSpPr/>
            <p:nvPr/>
          </p:nvSpPr>
          <p:spPr>
            <a:xfrm>
              <a:off x="2812862" y="1686891"/>
              <a:ext cx="1938130" cy="11006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6" name="Picture 55">
              <a:extLst>
                <a:ext uri="{FF2B5EF4-FFF2-40B4-BE49-F238E27FC236}">
                  <a16:creationId xmlns:a16="http://schemas.microsoft.com/office/drawing/2014/main" id="{F0112468-E1C8-43A7-A9D7-A53B82B7AD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0693" y="2165986"/>
              <a:ext cx="360000" cy="360000"/>
            </a:xfrm>
            <a:prstGeom prst="rect">
              <a:avLst/>
            </a:prstGeom>
          </p:spPr>
        </p:pic>
        <p:pic>
          <p:nvPicPr>
            <p:cNvPr id="57" name="Picture 56">
              <a:extLst>
                <a:ext uri="{FF2B5EF4-FFF2-40B4-BE49-F238E27FC236}">
                  <a16:creationId xmlns:a16="http://schemas.microsoft.com/office/drawing/2014/main" id="{A1605B1C-0253-46E1-BF7A-815905EB0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464" y="1839615"/>
              <a:ext cx="360000" cy="360000"/>
            </a:xfrm>
            <a:prstGeom prst="rect">
              <a:avLst/>
            </a:prstGeom>
          </p:spPr>
        </p:pic>
        <p:pic>
          <p:nvPicPr>
            <p:cNvPr id="60" name="Picture 59">
              <a:extLst>
                <a:ext uri="{FF2B5EF4-FFF2-40B4-BE49-F238E27FC236}">
                  <a16:creationId xmlns:a16="http://schemas.microsoft.com/office/drawing/2014/main" id="{F4EC0B6B-4E72-4612-B62A-136413030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9684" y="2136477"/>
              <a:ext cx="360000" cy="360000"/>
            </a:xfrm>
            <a:prstGeom prst="rect">
              <a:avLst/>
            </a:prstGeom>
          </p:spPr>
        </p:pic>
        <p:pic>
          <p:nvPicPr>
            <p:cNvPr id="62" name="Picture 61">
              <a:extLst>
                <a:ext uri="{FF2B5EF4-FFF2-40B4-BE49-F238E27FC236}">
                  <a16:creationId xmlns:a16="http://schemas.microsoft.com/office/drawing/2014/main" id="{6DE9BA66-38A2-43EC-8700-ADA533F7D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775" y="2329206"/>
              <a:ext cx="360000" cy="360000"/>
            </a:xfrm>
            <a:prstGeom prst="rect">
              <a:avLst/>
            </a:prstGeom>
          </p:spPr>
        </p:pic>
        <p:pic>
          <p:nvPicPr>
            <p:cNvPr id="63" name="Picture 62">
              <a:extLst>
                <a:ext uri="{FF2B5EF4-FFF2-40B4-BE49-F238E27FC236}">
                  <a16:creationId xmlns:a16="http://schemas.microsoft.com/office/drawing/2014/main" id="{9C79B02C-61F6-44E2-870D-2A558A5C0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0697" y="2133129"/>
              <a:ext cx="360000" cy="360000"/>
            </a:xfrm>
            <a:prstGeom prst="rect">
              <a:avLst/>
            </a:prstGeom>
          </p:spPr>
        </p:pic>
        <p:pic>
          <p:nvPicPr>
            <p:cNvPr id="65" name="Picture 64">
              <a:extLst>
                <a:ext uri="{FF2B5EF4-FFF2-40B4-BE49-F238E27FC236}">
                  <a16:creationId xmlns:a16="http://schemas.microsoft.com/office/drawing/2014/main" id="{3A17EEAC-BCDA-4E03-AE2B-8EA33673AE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9517" y="1750183"/>
              <a:ext cx="360000" cy="360000"/>
            </a:xfrm>
            <a:prstGeom prst="rect">
              <a:avLst/>
            </a:prstGeom>
          </p:spPr>
        </p:pic>
      </p:grpSp>
      <p:grpSp>
        <p:nvGrpSpPr>
          <p:cNvPr id="131" name="Group 130">
            <a:extLst>
              <a:ext uri="{FF2B5EF4-FFF2-40B4-BE49-F238E27FC236}">
                <a16:creationId xmlns:a16="http://schemas.microsoft.com/office/drawing/2014/main" id="{0030D0F6-9389-47AC-B280-05D23568CD96}"/>
              </a:ext>
            </a:extLst>
          </p:cNvPr>
          <p:cNvGrpSpPr/>
          <p:nvPr/>
        </p:nvGrpSpPr>
        <p:grpSpPr>
          <a:xfrm>
            <a:off x="2812862" y="2816215"/>
            <a:ext cx="1938130" cy="1100674"/>
            <a:chOff x="8168367" y="2110183"/>
            <a:chExt cx="1938130" cy="1100674"/>
          </a:xfrm>
        </p:grpSpPr>
        <p:pic>
          <p:nvPicPr>
            <p:cNvPr id="66" name="Picture 65">
              <a:extLst>
                <a:ext uri="{FF2B5EF4-FFF2-40B4-BE49-F238E27FC236}">
                  <a16:creationId xmlns:a16="http://schemas.microsoft.com/office/drawing/2014/main" id="{E1D88529-1E3B-41F6-8AC1-EC12AD0BF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198" y="2201436"/>
              <a:ext cx="360000" cy="360000"/>
            </a:xfrm>
            <a:prstGeom prst="rect">
              <a:avLst/>
            </a:prstGeom>
          </p:spPr>
        </p:pic>
        <p:pic>
          <p:nvPicPr>
            <p:cNvPr id="67" name="Picture 66">
              <a:extLst>
                <a:ext uri="{FF2B5EF4-FFF2-40B4-BE49-F238E27FC236}">
                  <a16:creationId xmlns:a16="http://schemas.microsoft.com/office/drawing/2014/main" id="{85EA191A-C365-47AD-94D0-D501618BF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8591" y="2792959"/>
              <a:ext cx="360000" cy="360000"/>
            </a:xfrm>
            <a:prstGeom prst="rect">
              <a:avLst/>
            </a:prstGeom>
          </p:spPr>
        </p:pic>
        <p:sp>
          <p:nvSpPr>
            <p:cNvPr id="68" name="Rectangle 67">
              <a:extLst>
                <a:ext uri="{FF2B5EF4-FFF2-40B4-BE49-F238E27FC236}">
                  <a16:creationId xmlns:a16="http://schemas.microsoft.com/office/drawing/2014/main" id="{B582E7DA-EFA8-4962-9ADF-FC9E15C05BCB}"/>
                </a:ext>
              </a:extLst>
            </p:cNvPr>
            <p:cNvSpPr/>
            <p:nvPr/>
          </p:nvSpPr>
          <p:spPr>
            <a:xfrm>
              <a:off x="8168367" y="2110183"/>
              <a:ext cx="1938130" cy="11006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0" name="Picture 69">
              <a:extLst>
                <a:ext uri="{FF2B5EF4-FFF2-40B4-BE49-F238E27FC236}">
                  <a16:creationId xmlns:a16="http://schemas.microsoft.com/office/drawing/2014/main" id="{0742FB6D-29DD-43DE-BC7F-4B0EA860E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969" y="2262907"/>
              <a:ext cx="360000" cy="360000"/>
            </a:xfrm>
            <a:prstGeom prst="rect">
              <a:avLst/>
            </a:prstGeom>
          </p:spPr>
        </p:pic>
        <p:pic>
          <p:nvPicPr>
            <p:cNvPr id="73" name="Picture 72">
              <a:extLst>
                <a:ext uri="{FF2B5EF4-FFF2-40B4-BE49-F238E27FC236}">
                  <a16:creationId xmlns:a16="http://schemas.microsoft.com/office/drawing/2014/main" id="{ABF41840-9719-4986-B605-4587C88B4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189" y="2559769"/>
              <a:ext cx="360000" cy="360000"/>
            </a:xfrm>
            <a:prstGeom prst="rect">
              <a:avLst/>
            </a:prstGeom>
          </p:spPr>
        </p:pic>
        <p:pic>
          <p:nvPicPr>
            <p:cNvPr id="74" name="Picture 73">
              <a:extLst>
                <a:ext uri="{FF2B5EF4-FFF2-40B4-BE49-F238E27FC236}">
                  <a16:creationId xmlns:a16="http://schemas.microsoft.com/office/drawing/2014/main" id="{6D37418E-BEED-4508-85AA-9C5BEB11A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9655" y="2151301"/>
              <a:ext cx="360000" cy="360000"/>
            </a:xfrm>
            <a:prstGeom prst="rect">
              <a:avLst/>
            </a:prstGeom>
          </p:spPr>
        </p:pic>
        <p:pic>
          <p:nvPicPr>
            <p:cNvPr id="75" name="Picture 74">
              <a:extLst>
                <a:ext uri="{FF2B5EF4-FFF2-40B4-BE49-F238E27FC236}">
                  <a16:creationId xmlns:a16="http://schemas.microsoft.com/office/drawing/2014/main" id="{E8FF41B9-0E22-4FE8-97DA-B7FC7F9D2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8280" y="2752498"/>
              <a:ext cx="360000" cy="360000"/>
            </a:xfrm>
            <a:prstGeom prst="rect">
              <a:avLst/>
            </a:prstGeom>
          </p:spPr>
        </p:pic>
        <p:pic>
          <p:nvPicPr>
            <p:cNvPr id="76" name="Picture 75">
              <a:extLst>
                <a:ext uri="{FF2B5EF4-FFF2-40B4-BE49-F238E27FC236}">
                  <a16:creationId xmlns:a16="http://schemas.microsoft.com/office/drawing/2014/main" id="{7F679DC6-B38D-4075-9362-8B0B8D6B8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202" y="2556421"/>
              <a:ext cx="360000" cy="360000"/>
            </a:xfrm>
            <a:prstGeom prst="rect">
              <a:avLst/>
            </a:prstGeom>
          </p:spPr>
        </p:pic>
        <p:pic>
          <p:nvPicPr>
            <p:cNvPr id="77" name="Picture 76">
              <a:extLst>
                <a:ext uri="{FF2B5EF4-FFF2-40B4-BE49-F238E27FC236}">
                  <a16:creationId xmlns:a16="http://schemas.microsoft.com/office/drawing/2014/main" id="{1C93AC7E-5036-4052-A77B-3FA114B06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5924" y="2493042"/>
              <a:ext cx="360000" cy="360000"/>
            </a:xfrm>
            <a:prstGeom prst="rect">
              <a:avLst/>
            </a:prstGeom>
          </p:spPr>
        </p:pic>
      </p:grpSp>
      <p:grpSp>
        <p:nvGrpSpPr>
          <p:cNvPr id="133" name="Group 132">
            <a:extLst>
              <a:ext uri="{FF2B5EF4-FFF2-40B4-BE49-F238E27FC236}">
                <a16:creationId xmlns:a16="http://schemas.microsoft.com/office/drawing/2014/main" id="{B6982349-AE67-43E4-A9C2-3C06BC03068D}"/>
              </a:ext>
            </a:extLst>
          </p:cNvPr>
          <p:cNvGrpSpPr/>
          <p:nvPr/>
        </p:nvGrpSpPr>
        <p:grpSpPr>
          <a:xfrm>
            <a:off x="856641" y="3938930"/>
            <a:ext cx="1938130" cy="1100674"/>
            <a:chOff x="856641" y="3938930"/>
            <a:chExt cx="1938130" cy="1100674"/>
          </a:xfrm>
        </p:grpSpPr>
        <p:pic>
          <p:nvPicPr>
            <p:cNvPr id="79" name="Picture 78">
              <a:extLst>
                <a:ext uri="{FF2B5EF4-FFF2-40B4-BE49-F238E27FC236}">
                  <a16:creationId xmlns:a16="http://schemas.microsoft.com/office/drawing/2014/main" id="{6163C047-9D36-4BB8-A450-7C7722C5F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472" y="4030183"/>
              <a:ext cx="360000" cy="360000"/>
            </a:xfrm>
            <a:prstGeom prst="rect">
              <a:avLst/>
            </a:prstGeom>
          </p:spPr>
        </p:pic>
        <p:sp>
          <p:nvSpPr>
            <p:cNvPr id="81" name="Rectangle 80">
              <a:extLst>
                <a:ext uri="{FF2B5EF4-FFF2-40B4-BE49-F238E27FC236}">
                  <a16:creationId xmlns:a16="http://schemas.microsoft.com/office/drawing/2014/main" id="{D6044B0A-FC31-4107-BD49-24D4C0FBAD87}"/>
                </a:ext>
              </a:extLst>
            </p:cNvPr>
            <p:cNvSpPr/>
            <p:nvPr/>
          </p:nvSpPr>
          <p:spPr>
            <a:xfrm>
              <a:off x="856641" y="3938930"/>
              <a:ext cx="1938130" cy="11006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4" name="Picture 83">
              <a:extLst>
                <a:ext uri="{FF2B5EF4-FFF2-40B4-BE49-F238E27FC236}">
                  <a16:creationId xmlns:a16="http://schemas.microsoft.com/office/drawing/2014/main" id="{A73EF9A0-81D6-4A3E-92BF-B2175B9311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4085" y="4679604"/>
              <a:ext cx="360000" cy="360000"/>
            </a:xfrm>
            <a:prstGeom prst="rect">
              <a:avLst/>
            </a:prstGeom>
          </p:spPr>
        </p:pic>
        <p:pic>
          <p:nvPicPr>
            <p:cNvPr id="85" name="Picture 84">
              <a:extLst>
                <a:ext uri="{FF2B5EF4-FFF2-40B4-BE49-F238E27FC236}">
                  <a16:creationId xmlns:a16="http://schemas.microsoft.com/office/drawing/2014/main" id="{9571650F-B9EB-40AA-BFAE-9BB312C5E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6015" y="4058025"/>
              <a:ext cx="360000" cy="360000"/>
            </a:xfrm>
            <a:prstGeom prst="rect">
              <a:avLst/>
            </a:prstGeom>
          </p:spPr>
        </p:pic>
        <p:pic>
          <p:nvPicPr>
            <p:cNvPr id="86" name="Picture 85">
              <a:extLst>
                <a:ext uri="{FF2B5EF4-FFF2-40B4-BE49-F238E27FC236}">
                  <a16:creationId xmlns:a16="http://schemas.microsoft.com/office/drawing/2014/main" id="{E0935AC4-91B9-4D57-9F31-F117B6A66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3463" y="4388516"/>
              <a:ext cx="360000" cy="360000"/>
            </a:xfrm>
            <a:prstGeom prst="rect">
              <a:avLst/>
            </a:prstGeom>
          </p:spPr>
        </p:pic>
        <p:pic>
          <p:nvPicPr>
            <p:cNvPr id="87" name="Picture 86">
              <a:extLst>
                <a:ext uri="{FF2B5EF4-FFF2-40B4-BE49-F238E27FC236}">
                  <a16:creationId xmlns:a16="http://schemas.microsoft.com/office/drawing/2014/main" id="{97144B10-D5EB-4D04-A8A7-4F119913E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7929" y="3980048"/>
              <a:ext cx="360000" cy="360000"/>
            </a:xfrm>
            <a:prstGeom prst="rect">
              <a:avLst/>
            </a:prstGeom>
          </p:spPr>
        </p:pic>
        <p:pic>
          <p:nvPicPr>
            <p:cNvPr id="89" name="Picture 88">
              <a:extLst>
                <a:ext uri="{FF2B5EF4-FFF2-40B4-BE49-F238E27FC236}">
                  <a16:creationId xmlns:a16="http://schemas.microsoft.com/office/drawing/2014/main" id="{58F0DE0D-298A-4DC1-B2D3-293F5D7D9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476" y="4385168"/>
              <a:ext cx="360000" cy="360000"/>
            </a:xfrm>
            <a:prstGeom prst="rect">
              <a:avLst/>
            </a:prstGeom>
          </p:spPr>
        </p:pic>
        <p:pic>
          <p:nvPicPr>
            <p:cNvPr id="90" name="Picture 89">
              <a:extLst>
                <a:ext uri="{FF2B5EF4-FFF2-40B4-BE49-F238E27FC236}">
                  <a16:creationId xmlns:a16="http://schemas.microsoft.com/office/drawing/2014/main" id="{274BB2B2-9038-4D42-A870-961AE4047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198" y="4321789"/>
              <a:ext cx="360000" cy="360000"/>
            </a:xfrm>
            <a:prstGeom prst="rect">
              <a:avLst/>
            </a:prstGeom>
          </p:spPr>
        </p:pic>
        <p:pic>
          <p:nvPicPr>
            <p:cNvPr id="91" name="Picture 90">
              <a:extLst>
                <a:ext uri="{FF2B5EF4-FFF2-40B4-BE49-F238E27FC236}">
                  <a16:creationId xmlns:a16="http://schemas.microsoft.com/office/drawing/2014/main" id="{98C812E5-C98B-4772-84F5-CE447A7775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3296" y="4002222"/>
              <a:ext cx="360000" cy="360000"/>
            </a:xfrm>
            <a:prstGeom prst="rect">
              <a:avLst/>
            </a:prstGeom>
          </p:spPr>
        </p:pic>
      </p:grpSp>
      <p:grpSp>
        <p:nvGrpSpPr>
          <p:cNvPr id="136" name="Group 135">
            <a:extLst>
              <a:ext uri="{FF2B5EF4-FFF2-40B4-BE49-F238E27FC236}">
                <a16:creationId xmlns:a16="http://schemas.microsoft.com/office/drawing/2014/main" id="{70D95440-76BD-4E8A-81AC-FC6A72F0194E}"/>
              </a:ext>
            </a:extLst>
          </p:cNvPr>
          <p:cNvGrpSpPr/>
          <p:nvPr/>
        </p:nvGrpSpPr>
        <p:grpSpPr>
          <a:xfrm>
            <a:off x="2812599" y="3933671"/>
            <a:ext cx="1938130" cy="1100674"/>
            <a:chOff x="2800927" y="3923931"/>
            <a:chExt cx="1938130" cy="1100674"/>
          </a:xfrm>
        </p:grpSpPr>
        <p:pic>
          <p:nvPicPr>
            <p:cNvPr id="92" name="Picture 91">
              <a:extLst>
                <a:ext uri="{FF2B5EF4-FFF2-40B4-BE49-F238E27FC236}">
                  <a16:creationId xmlns:a16="http://schemas.microsoft.com/office/drawing/2014/main" id="{21F89BB0-FBE7-4C15-9162-360304F63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758" y="4015184"/>
              <a:ext cx="360000" cy="360000"/>
            </a:xfrm>
            <a:prstGeom prst="rect">
              <a:avLst/>
            </a:prstGeom>
          </p:spPr>
        </p:pic>
        <p:pic>
          <p:nvPicPr>
            <p:cNvPr id="93" name="Picture 92">
              <a:extLst>
                <a:ext uri="{FF2B5EF4-FFF2-40B4-BE49-F238E27FC236}">
                  <a16:creationId xmlns:a16="http://schemas.microsoft.com/office/drawing/2014/main" id="{6B3E10B0-607B-4A5F-B2EF-074327635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1151" y="4606707"/>
              <a:ext cx="360000" cy="360000"/>
            </a:xfrm>
            <a:prstGeom prst="rect">
              <a:avLst/>
            </a:prstGeom>
          </p:spPr>
        </p:pic>
        <p:sp>
          <p:nvSpPr>
            <p:cNvPr id="94" name="Rectangle 93">
              <a:extLst>
                <a:ext uri="{FF2B5EF4-FFF2-40B4-BE49-F238E27FC236}">
                  <a16:creationId xmlns:a16="http://schemas.microsoft.com/office/drawing/2014/main" id="{12F9AF48-5A10-4BF3-B5EF-4BC2679F3D8E}"/>
                </a:ext>
              </a:extLst>
            </p:cNvPr>
            <p:cNvSpPr/>
            <p:nvPr/>
          </p:nvSpPr>
          <p:spPr>
            <a:xfrm>
              <a:off x="2800927" y="3923931"/>
              <a:ext cx="1938130" cy="11006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6" name="Picture 95">
              <a:extLst>
                <a:ext uri="{FF2B5EF4-FFF2-40B4-BE49-F238E27FC236}">
                  <a16:creationId xmlns:a16="http://schemas.microsoft.com/office/drawing/2014/main" id="{7410A46A-9810-446E-A027-F026345281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529" y="4076655"/>
              <a:ext cx="360000" cy="360000"/>
            </a:xfrm>
            <a:prstGeom prst="rect">
              <a:avLst/>
            </a:prstGeom>
          </p:spPr>
        </p:pic>
        <p:pic>
          <p:nvPicPr>
            <p:cNvPr id="97" name="Picture 96">
              <a:extLst>
                <a:ext uri="{FF2B5EF4-FFF2-40B4-BE49-F238E27FC236}">
                  <a16:creationId xmlns:a16="http://schemas.microsoft.com/office/drawing/2014/main" id="{3B944F5A-9A5E-49E4-A428-10A16D9BBE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8371" y="4664605"/>
              <a:ext cx="360000" cy="360000"/>
            </a:xfrm>
            <a:prstGeom prst="rect">
              <a:avLst/>
            </a:prstGeom>
          </p:spPr>
        </p:pic>
        <p:pic>
          <p:nvPicPr>
            <p:cNvPr id="99" name="Picture 98">
              <a:extLst>
                <a:ext uri="{FF2B5EF4-FFF2-40B4-BE49-F238E27FC236}">
                  <a16:creationId xmlns:a16="http://schemas.microsoft.com/office/drawing/2014/main" id="{E2C75F86-E6E8-4E9F-8E67-B553398A6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7749" y="4373517"/>
              <a:ext cx="360000" cy="360000"/>
            </a:xfrm>
            <a:prstGeom prst="rect">
              <a:avLst/>
            </a:prstGeom>
          </p:spPr>
        </p:pic>
        <p:pic>
          <p:nvPicPr>
            <p:cNvPr id="100" name="Picture 99">
              <a:extLst>
                <a:ext uri="{FF2B5EF4-FFF2-40B4-BE49-F238E27FC236}">
                  <a16:creationId xmlns:a16="http://schemas.microsoft.com/office/drawing/2014/main" id="{9A683332-AE58-45E3-992D-8822C25CF4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2215" y="3965049"/>
              <a:ext cx="360000" cy="360000"/>
            </a:xfrm>
            <a:prstGeom prst="rect">
              <a:avLst/>
            </a:prstGeom>
          </p:spPr>
        </p:pic>
        <p:pic>
          <p:nvPicPr>
            <p:cNvPr id="102" name="Picture 101">
              <a:extLst>
                <a:ext uri="{FF2B5EF4-FFF2-40B4-BE49-F238E27FC236}">
                  <a16:creationId xmlns:a16="http://schemas.microsoft.com/office/drawing/2014/main" id="{5FD975CC-262E-405A-B6EE-66BB104C8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762" y="4370169"/>
              <a:ext cx="360000" cy="360000"/>
            </a:xfrm>
            <a:prstGeom prst="rect">
              <a:avLst/>
            </a:prstGeom>
          </p:spPr>
        </p:pic>
        <p:pic>
          <p:nvPicPr>
            <p:cNvPr id="103" name="Picture 102">
              <a:extLst>
                <a:ext uri="{FF2B5EF4-FFF2-40B4-BE49-F238E27FC236}">
                  <a16:creationId xmlns:a16="http://schemas.microsoft.com/office/drawing/2014/main" id="{C4491BB9-A056-4193-8847-8568EC47F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484" y="4306790"/>
              <a:ext cx="360000" cy="360000"/>
            </a:xfrm>
            <a:prstGeom prst="rect">
              <a:avLst/>
            </a:prstGeom>
          </p:spPr>
        </p:pic>
      </p:grpSp>
      <p:grpSp>
        <p:nvGrpSpPr>
          <p:cNvPr id="137" name="Group 136">
            <a:extLst>
              <a:ext uri="{FF2B5EF4-FFF2-40B4-BE49-F238E27FC236}">
                <a16:creationId xmlns:a16="http://schemas.microsoft.com/office/drawing/2014/main" id="{F6A75B74-F4E0-48FF-A59B-3CC795133DBC}"/>
              </a:ext>
            </a:extLst>
          </p:cNvPr>
          <p:cNvGrpSpPr/>
          <p:nvPr/>
        </p:nvGrpSpPr>
        <p:grpSpPr>
          <a:xfrm>
            <a:off x="851928" y="5062971"/>
            <a:ext cx="1938130" cy="1100674"/>
            <a:chOff x="851928" y="5062971"/>
            <a:chExt cx="1938130" cy="1100674"/>
          </a:xfrm>
        </p:grpSpPr>
        <p:pic>
          <p:nvPicPr>
            <p:cNvPr id="106" name="Picture 105">
              <a:extLst>
                <a:ext uri="{FF2B5EF4-FFF2-40B4-BE49-F238E27FC236}">
                  <a16:creationId xmlns:a16="http://schemas.microsoft.com/office/drawing/2014/main" id="{7B9EB21B-5762-4D3E-883D-24D70D10AE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152" y="5745747"/>
              <a:ext cx="360000" cy="360000"/>
            </a:xfrm>
            <a:prstGeom prst="rect">
              <a:avLst/>
            </a:prstGeom>
          </p:spPr>
        </p:pic>
        <p:sp>
          <p:nvSpPr>
            <p:cNvPr id="107" name="Rectangle 106">
              <a:extLst>
                <a:ext uri="{FF2B5EF4-FFF2-40B4-BE49-F238E27FC236}">
                  <a16:creationId xmlns:a16="http://schemas.microsoft.com/office/drawing/2014/main" id="{17B5D120-E6C9-47BE-9112-EE650D4EC811}"/>
                </a:ext>
              </a:extLst>
            </p:cNvPr>
            <p:cNvSpPr/>
            <p:nvPr/>
          </p:nvSpPr>
          <p:spPr>
            <a:xfrm>
              <a:off x="851928" y="5062971"/>
              <a:ext cx="1938130" cy="11006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0" name="Picture 109">
              <a:extLst>
                <a:ext uri="{FF2B5EF4-FFF2-40B4-BE49-F238E27FC236}">
                  <a16:creationId xmlns:a16="http://schemas.microsoft.com/office/drawing/2014/main" id="{D788C80B-E7F8-4295-8705-F4C14D0F53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9372" y="5803645"/>
              <a:ext cx="360000" cy="360000"/>
            </a:xfrm>
            <a:prstGeom prst="rect">
              <a:avLst/>
            </a:prstGeom>
          </p:spPr>
        </p:pic>
        <p:pic>
          <p:nvPicPr>
            <p:cNvPr id="111" name="Picture 110">
              <a:extLst>
                <a:ext uri="{FF2B5EF4-FFF2-40B4-BE49-F238E27FC236}">
                  <a16:creationId xmlns:a16="http://schemas.microsoft.com/office/drawing/2014/main" id="{97981985-9CC5-46FD-82B2-6BD5641403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1302" y="5182066"/>
              <a:ext cx="360000" cy="360000"/>
            </a:xfrm>
            <a:prstGeom prst="rect">
              <a:avLst/>
            </a:prstGeom>
          </p:spPr>
        </p:pic>
        <p:pic>
          <p:nvPicPr>
            <p:cNvPr id="112" name="Picture 111">
              <a:extLst>
                <a:ext uri="{FF2B5EF4-FFF2-40B4-BE49-F238E27FC236}">
                  <a16:creationId xmlns:a16="http://schemas.microsoft.com/office/drawing/2014/main" id="{CCAE5C81-2902-4E9D-BE8D-0D69F29BD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750" y="5512557"/>
              <a:ext cx="360000" cy="360000"/>
            </a:xfrm>
            <a:prstGeom prst="rect">
              <a:avLst/>
            </a:prstGeom>
          </p:spPr>
        </p:pic>
        <p:pic>
          <p:nvPicPr>
            <p:cNvPr id="114" name="Picture 113">
              <a:extLst>
                <a:ext uri="{FF2B5EF4-FFF2-40B4-BE49-F238E27FC236}">
                  <a16:creationId xmlns:a16="http://schemas.microsoft.com/office/drawing/2014/main" id="{1FD02710-0C22-435A-8352-CC9DA9FAF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841" y="5705286"/>
              <a:ext cx="360000" cy="360000"/>
            </a:xfrm>
            <a:prstGeom prst="rect">
              <a:avLst/>
            </a:prstGeom>
          </p:spPr>
        </p:pic>
        <p:pic>
          <p:nvPicPr>
            <p:cNvPr id="116" name="Picture 115">
              <a:extLst>
                <a:ext uri="{FF2B5EF4-FFF2-40B4-BE49-F238E27FC236}">
                  <a16:creationId xmlns:a16="http://schemas.microsoft.com/office/drawing/2014/main" id="{65D72F65-1B52-420D-9B7A-A42F417A3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485" y="5445830"/>
              <a:ext cx="360000" cy="360000"/>
            </a:xfrm>
            <a:prstGeom prst="rect">
              <a:avLst/>
            </a:prstGeom>
          </p:spPr>
        </p:pic>
        <p:pic>
          <p:nvPicPr>
            <p:cNvPr id="117" name="Picture 116">
              <a:extLst>
                <a:ext uri="{FF2B5EF4-FFF2-40B4-BE49-F238E27FC236}">
                  <a16:creationId xmlns:a16="http://schemas.microsoft.com/office/drawing/2014/main" id="{607EA020-3046-4E4A-8824-4A12A846BE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8583" y="5126263"/>
              <a:ext cx="360000" cy="360000"/>
            </a:xfrm>
            <a:prstGeom prst="rect">
              <a:avLst/>
            </a:prstGeom>
          </p:spPr>
        </p:pic>
      </p:grpSp>
      <p:grpSp>
        <p:nvGrpSpPr>
          <p:cNvPr id="138" name="Group 137">
            <a:extLst>
              <a:ext uri="{FF2B5EF4-FFF2-40B4-BE49-F238E27FC236}">
                <a16:creationId xmlns:a16="http://schemas.microsoft.com/office/drawing/2014/main" id="{D4878C5D-45BF-49EA-A771-45593B29C57F}"/>
              </a:ext>
            </a:extLst>
          </p:cNvPr>
          <p:cNvGrpSpPr/>
          <p:nvPr/>
        </p:nvGrpSpPr>
        <p:grpSpPr>
          <a:xfrm>
            <a:off x="2802606" y="5063897"/>
            <a:ext cx="1938130" cy="1100674"/>
            <a:chOff x="2802606" y="5063897"/>
            <a:chExt cx="1938130" cy="1100674"/>
          </a:xfrm>
        </p:grpSpPr>
        <p:pic>
          <p:nvPicPr>
            <p:cNvPr id="118" name="Picture 117">
              <a:extLst>
                <a:ext uri="{FF2B5EF4-FFF2-40B4-BE49-F238E27FC236}">
                  <a16:creationId xmlns:a16="http://schemas.microsoft.com/office/drawing/2014/main" id="{039C0C08-8A00-4010-B277-B0D20CD3E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437" y="5155150"/>
              <a:ext cx="360000" cy="360000"/>
            </a:xfrm>
            <a:prstGeom prst="rect">
              <a:avLst/>
            </a:prstGeom>
          </p:spPr>
        </p:pic>
        <p:pic>
          <p:nvPicPr>
            <p:cNvPr id="119" name="Picture 118">
              <a:extLst>
                <a:ext uri="{FF2B5EF4-FFF2-40B4-BE49-F238E27FC236}">
                  <a16:creationId xmlns:a16="http://schemas.microsoft.com/office/drawing/2014/main" id="{96140816-C418-4222-8FB8-53FDD45373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2830" y="5746673"/>
              <a:ext cx="360000" cy="360000"/>
            </a:xfrm>
            <a:prstGeom prst="rect">
              <a:avLst/>
            </a:prstGeom>
          </p:spPr>
        </p:pic>
        <p:sp>
          <p:nvSpPr>
            <p:cNvPr id="120" name="Rectangle 119">
              <a:extLst>
                <a:ext uri="{FF2B5EF4-FFF2-40B4-BE49-F238E27FC236}">
                  <a16:creationId xmlns:a16="http://schemas.microsoft.com/office/drawing/2014/main" id="{250653C1-851A-432F-9681-BDB398AEB1B1}"/>
                </a:ext>
              </a:extLst>
            </p:cNvPr>
            <p:cNvSpPr/>
            <p:nvPr/>
          </p:nvSpPr>
          <p:spPr>
            <a:xfrm>
              <a:off x="2802606" y="5063897"/>
              <a:ext cx="1938130" cy="11006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1" name="Picture 120">
              <a:extLst>
                <a:ext uri="{FF2B5EF4-FFF2-40B4-BE49-F238E27FC236}">
                  <a16:creationId xmlns:a16="http://schemas.microsoft.com/office/drawing/2014/main" id="{1D1DBDF8-2686-4A06-9D62-0CD5A7B642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0437" y="5542992"/>
              <a:ext cx="360000" cy="360000"/>
            </a:xfrm>
            <a:prstGeom prst="rect">
              <a:avLst/>
            </a:prstGeom>
          </p:spPr>
        </p:pic>
        <p:pic>
          <p:nvPicPr>
            <p:cNvPr id="122" name="Picture 121">
              <a:extLst>
                <a:ext uri="{FF2B5EF4-FFF2-40B4-BE49-F238E27FC236}">
                  <a16:creationId xmlns:a16="http://schemas.microsoft.com/office/drawing/2014/main" id="{D1837B1F-EA51-4863-A853-96EA85CD0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208" y="5216621"/>
              <a:ext cx="360000" cy="360000"/>
            </a:xfrm>
            <a:prstGeom prst="rect">
              <a:avLst/>
            </a:prstGeom>
          </p:spPr>
        </p:pic>
        <p:pic>
          <p:nvPicPr>
            <p:cNvPr id="123" name="Picture 122">
              <a:extLst>
                <a:ext uri="{FF2B5EF4-FFF2-40B4-BE49-F238E27FC236}">
                  <a16:creationId xmlns:a16="http://schemas.microsoft.com/office/drawing/2014/main" id="{E70CFA9D-9CE9-4993-BBE4-1327C3EAD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0050" y="5804571"/>
              <a:ext cx="360000" cy="360000"/>
            </a:xfrm>
            <a:prstGeom prst="rect">
              <a:avLst/>
            </a:prstGeom>
          </p:spPr>
        </p:pic>
        <p:pic>
          <p:nvPicPr>
            <p:cNvPr id="124" name="Picture 123">
              <a:extLst>
                <a:ext uri="{FF2B5EF4-FFF2-40B4-BE49-F238E27FC236}">
                  <a16:creationId xmlns:a16="http://schemas.microsoft.com/office/drawing/2014/main" id="{D6C585D8-4EB2-4210-BD25-5499604A7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1980" y="5182992"/>
              <a:ext cx="360000" cy="360000"/>
            </a:xfrm>
            <a:prstGeom prst="rect">
              <a:avLst/>
            </a:prstGeom>
          </p:spPr>
        </p:pic>
        <p:pic>
          <p:nvPicPr>
            <p:cNvPr id="125" name="Picture 124">
              <a:extLst>
                <a:ext uri="{FF2B5EF4-FFF2-40B4-BE49-F238E27FC236}">
                  <a16:creationId xmlns:a16="http://schemas.microsoft.com/office/drawing/2014/main" id="{C20F8C9A-86AC-41DB-ACF3-3D2F5D3BD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9428" y="5513483"/>
              <a:ext cx="360000" cy="360000"/>
            </a:xfrm>
            <a:prstGeom prst="rect">
              <a:avLst/>
            </a:prstGeom>
          </p:spPr>
        </p:pic>
        <p:pic>
          <p:nvPicPr>
            <p:cNvPr id="126" name="Picture 125">
              <a:extLst>
                <a:ext uri="{FF2B5EF4-FFF2-40B4-BE49-F238E27FC236}">
                  <a16:creationId xmlns:a16="http://schemas.microsoft.com/office/drawing/2014/main" id="{541242EE-D98D-4F2E-96E7-26559C75F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894" y="5105015"/>
              <a:ext cx="360000" cy="360000"/>
            </a:xfrm>
            <a:prstGeom prst="rect">
              <a:avLst/>
            </a:prstGeom>
          </p:spPr>
        </p:pic>
        <p:pic>
          <p:nvPicPr>
            <p:cNvPr id="128" name="Picture 127">
              <a:extLst>
                <a:ext uri="{FF2B5EF4-FFF2-40B4-BE49-F238E27FC236}">
                  <a16:creationId xmlns:a16="http://schemas.microsoft.com/office/drawing/2014/main" id="{60A4A261-300A-4A6C-80EE-2994B26D3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0441" y="5510135"/>
              <a:ext cx="360000" cy="360000"/>
            </a:xfrm>
            <a:prstGeom prst="rect">
              <a:avLst/>
            </a:prstGeom>
          </p:spPr>
        </p:pic>
        <p:pic>
          <p:nvPicPr>
            <p:cNvPr id="129" name="Picture 128">
              <a:extLst>
                <a:ext uri="{FF2B5EF4-FFF2-40B4-BE49-F238E27FC236}">
                  <a16:creationId xmlns:a16="http://schemas.microsoft.com/office/drawing/2014/main" id="{CD5DDF25-FA2A-4CD4-AB64-A8564C7E9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0163" y="5446756"/>
              <a:ext cx="360000" cy="360000"/>
            </a:xfrm>
            <a:prstGeom prst="rect">
              <a:avLst/>
            </a:prstGeom>
          </p:spPr>
        </p:pic>
        <p:pic>
          <p:nvPicPr>
            <p:cNvPr id="130" name="Picture 129">
              <a:extLst>
                <a:ext uri="{FF2B5EF4-FFF2-40B4-BE49-F238E27FC236}">
                  <a16:creationId xmlns:a16="http://schemas.microsoft.com/office/drawing/2014/main" id="{526D9FB6-AD2B-40E9-9DBD-AAB5EEBE92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9261" y="5127189"/>
              <a:ext cx="360000" cy="360000"/>
            </a:xfrm>
            <a:prstGeom prst="rect">
              <a:avLst/>
            </a:prstGeom>
          </p:spPr>
        </p:pic>
      </p:grpSp>
    </p:spTree>
    <p:extLst>
      <p:ext uri="{BB962C8B-B14F-4D97-AF65-F5344CB8AC3E}">
        <p14:creationId xmlns:p14="http://schemas.microsoft.com/office/powerpoint/2010/main" val="14258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75E-6 -7.40741E-7 L 0.38763 0.00926 " pathEditMode="relative" rAng="0" ptsTypes="AA">
                                      <p:cBhvr>
                                        <p:cTn id="6" dur="2000" fill="hold"/>
                                        <p:tgtEl>
                                          <p:spTgt spid="131"/>
                                        </p:tgtEl>
                                        <p:attrNameLst>
                                          <p:attrName>ppt_x</p:attrName>
                                          <p:attrName>ppt_y</p:attrName>
                                        </p:attrNameLst>
                                      </p:cBhvr>
                                      <p:rCtr x="19375" y="463"/>
                                    </p:animMotion>
                                  </p:childTnLst>
                                </p:cTn>
                              </p:par>
                              <p:par>
                                <p:cTn id="7" presetID="63" presetClass="path" presetSubtype="0" accel="50000" decel="50000" fill="hold" nodeType="withEffect">
                                  <p:stCondLst>
                                    <p:cond delay="0"/>
                                  </p:stCondLst>
                                  <p:childTnLst>
                                    <p:animMotion origin="layout" path="M -2.08333E-7 -3.7037E-7 L 0.54766 0.00046 " pathEditMode="relative" rAng="0" ptsTypes="AA">
                                      <p:cBhvr>
                                        <p:cTn id="8" dur="2000" fill="hold"/>
                                        <p:tgtEl>
                                          <p:spTgt spid="139"/>
                                        </p:tgtEl>
                                        <p:attrNameLst>
                                          <p:attrName>ppt_x</p:attrName>
                                          <p:attrName>ppt_y</p:attrName>
                                        </p:attrNameLst>
                                      </p:cBhvr>
                                      <p:rCtr x="27383" y="23"/>
                                    </p:animMotion>
                                  </p:childTnLst>
                                </p:cTn>
                              </p:par>
                              <p:par>
                                <p:cTn id="9" presetID="63" presetClass="path" presetSubtype="0" accel="50000" decel="50000" fill="hold" nodeType="withEffect">
                                  <p:stCondLst>
                                    <p:cond delay="0"/>
                                  </p:stCondLst>
                                  <p:childTnLst>
                                    <p:animMotion origin="layout" path="M 1.04167E-6 1.48148E-6 L 0.54609 -0.14283 " pathEditMode="relative" rAng="0" ptsTypes="AA">
                                      <p:cBhvr>
                                        <p:cTn id="10" dur="2000" fill="hold"/>
                                        <p:tgtEl>
                                          <p:spTgt spid="137"/>
                                        </p:tgtEl>
                                        <p:attrNameLst>
                                          <p:attrName>ppt_x</p:attrName>
                                          <p:attrName>ppt_y</p:attrName>
                                        </p:attrNameLst>
                                      </p:cBhvr>
                                      <p:rCtr x="27305" y="-71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zh-TW" altLang="en-US" sz="4000" dirty="0">
                <a:latin typeface="標楷體" panose="03000509000000000000" pitchFamily="65" charset="-120"/>
                <a:ea typeface="標楷體" panose="03000509000000000000" pitchFamily="65" charset="-120"/>
              </a:rPr>
              <a:t>決定估計比例所需樣本</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981200" y="1600200"/>
                <a:ext cx="8229600" cy="5257800"/>
              </a:xfrm>
            </p:spPr>
            <p:txBody>
              <a:bodyPr/>
              <a:lstStyle/>
              <a:p>
                <a:r>
                  <a:rPr lang="zh-TW" altLang="en-US" dirty="0">
                    <a:latin typeface="標楷體" panose="03000509000000000000" pitchFamily="65" charset="-120"/>
                    <a:ea typeface="標楷體" panose="03000509000000000000" pitchFamily="65" charset="-120"/>
                  </a:rPr>
                  <a:t>母體比例</a:t>
                </a:r>
                <a:r>
                  <a:rPr lang="en-US" altLang="zh-TW" dirty="0">
                    <a:latin typeface="標楷體" panose="03000509000000000000" pitchFamily="65" charset="-120"/>
                    <a:ea typeface="標楷體" panose="03000509000000000000" pitchFamily="65" charset="-120"/>
                  </a:rPr>
                  <a:t>p</a:t>
                </a:r>
                <a:r>
                  <a:rPr lang="zh-TW" altLang="en-US" dirty="0">
                    <a:latin typeface="標楷體" panose="03000509000000000000" pitchFamily="65" charset="-120"/>
                    <a:ea typeface="標楷體" panose="03000509000000000000" pitchFamily="65" charset="-120"/>
                  </a:rPr>
                  <a:t>的估計誤差</a:t>
                </a:r>
                <a:r>
                  <a:rPr lang="en-US" altLang="zh-TW" dirty="0">
                    <a:latin typeface="標楷體" panose="03000509000000000000" pitchFamily="65" charset="-120"/>
                    <a:ea typeface="標楷體" panose="03000509000000000000" pitchFamily="65" charset="-120"/>
                  </a:rPr>
                  <a:t>B</a:t>
                </a:r>
              </a:p>
              <a:p>
                <a:r>
                  <a:rPr lang="en-US" altLang="zh-TW" dirty="0">
                    <a:latin typeface="標楷體" panose="03000509000000000000" pitchFamily="65" charset="-120"/>
                    <a:ea typeface="標楷體" panose="03000509000000000000" pitchFamily="65" charset="-120"/>
                  </a:rPr>
                  <a:t>B</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a:t>
                </a:r>
                <a14:m>
                  <m:oMath xmlns:m="http://schemas.openxmlformats.org/officeDocument/2006/math">
                    <m:r>
                      <a:rPr lang="en-US" altLang="zh-TW">
                        <a:latin typeface="Cambria Math"/>
                      </a:rPr>
                      <m:t>1</m:t>
                    </m:r>
                    <m:r>
                      <a:rPr lang="en-US" altLang="zh-TW" b="0" i="0" smtClean="0">
                        <a:latin typeface="Cambria Math"/>
                      </a:rPr>
                      <m:t>.96</m:t>
                    </m:r>
                    <m:rad>
                      <m:radPr>
                        <m:degHide m:val="on"/>
                        <m:ctrlPr>
                          <a:rPr lang="zh-TW" altLang="en-US" i="1">
                            <a:latin typeface="Cambria Math" panose="02040503050406030204" pitchFamily="18" charset="0"/>
                          </a:rPr>
                        </m:ctrlPr>
                      </m:radPr>
                      <m:deg/>
                      <m:e>
                        <m:r>
                          <a:rPr lang="zh-TW" altLang="en-US" i="1">
                            <a:latin typeface="Cambria Math"/>
                          </a:rPr>
                          <m:t>𝑉</m:t>
                        </m:r>
                        <m:r>
                          <a:rPr lang="zh-TW" altLang="en-US">
                            <a:latin typeface="Cambria Math"/>
                          </a:rPr>
                          <m:t>⋅</m:t>
                        </m:r>
                        <m:d>
                          <m:dPr>
                            <m:ctrlPr>
                              <a:rPr lang="zh-TW" altLang="en-US" i="1">
                                <a:latin typeface="Cambria Math" panose="02040503050406030204" pitchFamily="18" charset="0"/>
                              </a:rPr>
                            </m:ctrlPr>
                          </m:dPr>
                          <m:e>
                            <m:acc>
                              <m:accPr>
                                <m:chr m:val="̂"/>
                                <m:ctrlPr>
                                  <a:rPr lang="zh-TW" altLang="en-US" i="1">
                                    <a:latin typeface="Cambria Math" panose="02040503050406030204" pitchFamily="18" charset="0"/>
                                  </a:rPr>
                                </m:ctrlPr>
                              </m:accPr>
                              <m:e>
                                <m:r>
                                  <a:rPr lang="zh-TW" altLang="en-US" i="1">
                                    <a:latin typeface="Cambria Math"/>
                                  </a:rPr>
                                  <m:t>𝑝</m:t>
                                </m:r>
                              </m:e>
                            </m:acc>
                          </m:e>
                        </m:d>
                      </m:e>
                    </m:rad>
                  </m:oMath>
                </a14:m>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其中</a:t>
                </a:r>
                <a14:m>
                  <m:oMath xmlns:m="http://schemas.openxmlformats.org/officeDocument/2006/math">
                    <m:r>
                      <a:rPr lang="zh-TW" altLang="en-US" i="1">
                        <a:latin typeface="Cambria Math"/>
                      </a:rPr>
                      <m:t>𝐷</m:t>
                    </m:r>
                    <m:r>
                      <a:rPr lang="zh-TW" altLang="en-US">
                        <a:latin typeface="Cambria Math"/>
                      </a:rPr>
                      <m:t>=</m:t>
                    </m:r>
                    <m:f>
                      <m:fPr>
                        <m:ctrlPr>
                          <a:rPr lang="zh-TW" altLang="en-US" i="1">
                            <a:latin typeface="Cambria Math" panose="02040503050406030204" pitchFamily="18" charset="0"/>
                          </a:rPr>
                        </m:ctrlPr>
                      </m:fPr>
                      <m:num>
                        <m:sSup>
                          <m:sSupPr>
                            <m:ctrlPr>
                              <a:rPr lang="zh-TW" altLang="en-US" i="1">
                                <a:latin typeface="Cambria Math" panose="02040503050406030204" pitchFamily="18" charset="0"/>
                              </a:rPr>
                            </m:ctrlPr>
                          </m:sSupPr>
                          <m:e>
                            <m:r>
                              <a:rPr lang="zh-TW" altLang="en-US" i="1">
                                <a:latin typeface="Cambria Math"/>
                              </a:rPr>
                              <m:t>𝐵</m:t>
                            </m:r>
                          </m:e>
                          <m:sup>
                            <m:r>
                              <a:rPr lang="zh-TW" altLang="en-US">
                                <a:latin typeface="Cambria Math"/>
                              </a:rPr>
                              <m:t>2</m:t>
                            </m:r>
                          </m:sup>
                        </m:sSup>
                        <m:sSup>
                          <m:sSupPr>
                            <m:ctrlPr>
                              <a:rPr lang="zh-TW" altLang="en-US" i="1">
                                <a:latin typeface="Cambria Math" panose="02040503050406030204" pitchFamily="18" charset="0"/>
                              </a:rPr>
                            </m:ctrlPr>
                          </m:sSupPr>
                          <m:e>
                            <m:r>
                              <a:rPr lang="en-US" altLang="zh-TW" b="0" i="1" smtClean="0">
                                <a:latin typeface="Cambria Math"/>
                              </a:rPr>
                              <m:t>𝑀</m:t>
                            </m:r>
                          </m:e>
                          <m:sup>
                            <m:r>
                              <a:rPr lang="zh-TW" altLang="en-US">
                                <a:latin typeface="Cambria Math"/>
                              </a:rPr>
                              <m:t>2</m:t>
                            </m:r>
                          </m:sup>
                        </m:sSup>
                      </m:num>
                      <m:den>
                        <m:r>
                          <a:rPr lang="en-US" altLang="zh-TW" b="0" i="0" smtClean="0">
                            <a:latin typeface="Cambria Math"/>
                          </a:rPr>
                          <m:t>1.96^2</m:t>
                        </m:r>
                      </m:den>
                    </m:f>
                  </m:oMath>
                </a14:m>
                <a:r>
                  <a:rPr lang="zh-TW" altLang="en-US" dirty="0">
                    <a:latin typeface="標楷體" panose="03000509000000000000" pitchFamily="65" charset="-120"/>
                    <a:ea typeface="標楷體" panose="03000509000000000000" pitchFamily="65" charset="-120"/>
                  </a:rPr>
                  <a:t>，</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n = </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a:rPr>
                          <m:t>𝑁</m:t>
                        </m:r>
                        <m:sSubSup>
                          <m:sSubSupPr>
                            <m:ctrlPr>
                              <a:rPr lang="zh-TW" altLang="en-US" i="1">
                                <a:latin typeface="Cambria Math" panose="02040503050406030204" pitchFamily="18" charset="0"/>
                              </a:rPr>
                            </m:ctrlPr>
                          </m:sSubSupPr>
                          <m:e>
                            <m:r>
                              <a:rPr lang="zh-TW" altLang="en-US" i="1">
                                <a:latin typeface="Cambria Math"/>
                              </a:rPr>
                              <m:t>𝜎</m:t>
                            </m:r>
                          </m:e>
                          <m:sub>
                            <m:r>
                              <a:rPr lang="zh-TW" altLang="en-US" i="1">
                                <a:latin typeface="Cambria Math"/>
                              </a:rPr>
                              <m:t>𝑝</m:t>
                            </m:r>
                          </m:sub>
                          <m:sup>
                            <m:r>
                              <a:rPr lang="zh-TW" altLang="en-US">
                                <a:latin typeface="Cambria Math"/>
                              </a:rPr>
                              <m:t>2</m:t>
                            </m:r>
                          </m:sup>
                        </m:sSubSup>
                      </m:num>
                      <m:den>
                        <m:r>
                          <a:rPr lang="en-US" altLang="zh-TW" b="0" i="1" smtClean="0">
                            <a:latin typeface="Cambria Math"/>
                          </a:rPr>
                          <m:t>𝑁𝐷</m:t>
                        </m:r>
                        <m:r>
                          <a:rPr lang="en-US" altLang="zh-TW" b="0" i="1" smtClean="0">
                            <a:latin typeface="Cambria Math"/>
                          </a:rPr>
                          <m:t>+</m:t>
                        </m:r>
                        <m:sSubSup>
                          <m:sSubSupPr>
                            <m:ctrlPr>
                              <a:rPr lang="zh-TW" altLang="en-US" i="1">
                                <a:latin typeface="Cambria Math" panose="02040503050406030204" pitchFamily="18" charset="0"/>
                              </a:rPr>
                            </m:ctrlPr>
                          </m:sSubSupPr>
                          <m:e>
                            <m:r>
                              <a:rPr lang="zh-TW" altLang="en-US" i="1">
                                <a:latin typeface="Cambria Math"/>
                              </a:rPr>
                              <m:t>𝜎</m:t>
                            </m:r>
                          </m:e>
                          <m:sub>
                            <m:r>
                              <a:rPr lang="zh-TW" altLang="en-US" i="1">
                                <a:latin typeface="Cambria Math"/>
                              </a:rPr>
                              <m:t>𝑝</m:t>
                            </m:r>
                          </m:sub>
                          <m:sup>
                            <m:r>
                              <a:rPr lang="zh-TW" altLang="en-US">
                                <a:latin typeface="Cambria Math"/>
                              </a:rPr>
                              <m:t>2</m:t>
                            </m:r>
                          </m:sup>
                        </m:sSubSup>
                      </m:den>
                    </m:f>
                    <m:r>
                      <a:rPr lang="zh-TW" altLang="en-US" b="0" i="1" smtClean="0">
                        <a:latin typeface="Cambria Math"/>
                      </a:rPr>
                      <m:t>，</m:t>
                    </m:r>
                  </m:oMath>
                </a14:m>
                <a:r>
                  <a:rPr lang="zh-TW" altLang="en-US" b="0" dirty="0">
                    <a:latin typeface="標楷體" panose="03000509000000000000" pitchFamily="65" charset="-120"/>
                    <a:ea typeface="標楷體" panose="03000509000000000000" pitchFamily="65" charset="-120"/>
                  </a:rPr>
                  <a:t>     </a:t>
                </a:r>
                <a:endParaRPr lang="en-US" altLang="zh-TW" b="0" dirty="0">
                  <a:latin typeface="標楷體" panose="03000509000000000000" pitchFamily="65" charset="-120"/>
                  <a:ea typeface="標楷體" panose="03000509000000000000" pitchFamily="65" charset="-120"/>
                </a:endParaRPr>
              </a:p>
              <a:p>
                <a:pPr marL="0" indent="0">
                  <a:buNone/>
                </a:pP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 </a:t>
                </a:r>
                <a14:m>
                  <m:oMath xmlns:m="http://schemas.openxmlformats.org/officeDocument/2006/math">
                    <m:r>
                      <a:rPr lang="zh-TW" altLang="en-US" b="0" i="1" smtClean="0">
                        <a:latin typeface="Cambria Math"/>
                      </a:rPr>
                      <m:t>   </m:t>
                    </m:r>
                    <m:sSubSup>
                      <m:sSubSupPr>
                        <m:ctrlPr>
                          <a:rPr lang="zh-TW" altLang="en-US" i="1">
                            <a:latin typeface="Cambria Math" panose="02040503050406030204" pitchFamily="18" charset="0"/>
                          </a:rPr>
                        </m:ctrlPr>
                      </m:sSubSupPr>
                      <m:e>
                        <m:r>
                          <a:rPr lang="zh-TW" altLang="en-US" i="1">
                            <a:latin typeface="Cambria Math"/>
                          </a:rPr>
                          <m:t>𝜎</m:t>
                        </m:r>
                      </m:e>
                      <m:sub>
                        <m:r>
                          <a:rPr lang="zh-TW" altLang="en-US" i="1">
                            <a:latin typeface="Cambria Math"/>
                          </a:rPr>
                          <m:t>𝑝</m:t>
                        </m:r>
                      </m:sub>
                      <m:sup>
                        <m:r>
                          <a:rPr lang="zh-TW" altLang="en-US">
                            <a:latin typeface="Cambria Math"/>
                          </a:rPr>
                          <m:t>2</m:t>
                        </m:r>
                      </m:sup>
                    </m:sSubSup>
                  </m:oMath>
                </a14:m>
                <a:r>
                  <a:rPr lang="zh-TW" altLang="en-US" b="0" dirty="0">
                    <a:latin typeface="標楷體" panose="03000509000000000000" pitchFamily="65" charset="-120"/>
                    <a:ea typeface="標楷體" panose="03000509000000000000" pitchFamily="65" charset="-120"/>
                  </a:rPr>
                  <a:t> 被估計為</a:t>
                </a:r>
                <a14:m>
                  <m:oMath xmlns:m="http://schemas.openxmlformats.org/officeDocument/2006/math">
                    <m:sSubSup>
                      <m:sSubSupPr>
                        <m:ctrlPr>
                          <a:rPr lang="zh-TW" altLang="en-US" i="1">
                            <a:latin typeface="Cambria Math" panose="02040503050406030204" pitchFamily="18" charset="0"/>
                          </a:rPr>
                        </m:ctrlPr>
                      </m:sSubSupPr>
                      <m:e>
                        <m:r>
                          <a:rPr lang="zh-TW" altLang="en-US" b="0" i="1" smtClean="0">
                            <a:latin typeface="Cambria Math"/>
                          </a:rPr>
                          <m:t> </m:t>
                        </m:r>
                        <m:r>
                          <a:rPr lang="zh-TW" altLang="en-US" i="1">
                            <a:latin typeface="Cambria Math"/>
                          </a:rPr>
                          <m:t>𝑠</m:t>
                        </m:r>
                      </m:e>
                      <m:sub>
                        <m:r>
                          <a:rPr lang="zh-TW" altLang="en-US" i="1">
                            <a:latin typeface="Cambria Math"/>
                          </a:rPr>
                          <m:t>𝑝</m:t>
                        </m:r>
                      </m:sub>
                      <m:sup>
                        <m:r>
                          <a:rPr lang="zh-TW" altLang="en-US">
                            <a:latin typeface="Cambria Math"/>
                          </a:rPr>
                          <m:t>2</m:t>
                        </m:r>
                      </m:sup>
                    </m:sSubSup>
                  </m:oMath>
                </a14:m>
                <a:r>
                  <a:rPr lang="zh-TW" altLang="en-US" b="0" dirty="0">
                    <a:latin typeface="標楷體" panose="03000509000000000000" pitchFamily="65" charset="-120"/>
                    <a:ea typeface="標楷體" panose="03000509000000000000" pitchFamily="65" charset="-120"/>
                  </a:rPr>
                  <a:t> </a:t>
                </a:r>
                <a:endParaRPr lang="en-US" altLang="zh-TW" b="0" dirty="0">
                  <a:latin typeface="標楷體" panose="03000509000000000000" pitchFamily="65" charset="-120"/>
                  <a:ea typeface="標楷體" panose="03000509000000000000" pitchFamily="65" charset="-12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981200" y="1600200"/>
                <a:ext cx="8229600" cy="5257800"/>
              </a:xfrm>
              <a:blipFill>
                <a:blip r:embed="rId2"/>
                <a:stretch>
                  <a:fillRect l="-1704" t="-1508"/>
                </a:stretch>
              </a:blipFill>
            </p:spPr>
            <p:txBody>
              <a:bodyPr/>
              <a:lstStyle/>
              <a:p>
                <a:r>
                  <a:rPr lang="en-GB">
                    <a:noFill/>
                  </a:rPr>
                  <a:t> </a:t>
                </a:r>
              </a:p>
            </p:txBody>
          </p:sp>
        </mc:Fallback>
      </mc:AlternateContent>
    </p:spTree>
    <p:extLst>
      <p:ext uri="{BB962C8B-B14F-4D97-AF65-F5344CB8AC3E}">
        <p14:creationId xmlns:p14="http://schemas.microsoft.com/office/powerpoint/2010/main" val="7251436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決定估計比例所需樣本</a:t>
            </a:r>
            <a:endParaRPr lang="zh-TW" altLang="en-US" dirty="0"/>
          </a:p>
        </p:txBody>
      </p:sp>
      <p:sp>
        <p:nvSpPr>
          <p:cNvPr id="3" name="內容版面配置區 2"/>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舊表已經過時，現在在同樣的城市裡有新研究出爐，主要目的為估計租用房子居民的比例，在估計誤差為</a:t>
            </a:r>
            <a:r>
              <a:rPr lang="en-US" altLang="zh-TW" dirty="0">
                <a:latin typeface="標楷體" panose="03000509000000000000" pitchFamily="65" charset="-120"/>
                <a:ea typeface="標楷體" panose="03000509000000000000" pitchFamily="65" charset="-120"/>
              </a:rPr>
              <a:t>0.04</a:t>
            </a:r>
            <a:r>
              <a:rPr lang="zh-TW" altLang="en-US" dirty="0">
                <a:latin typeface="標楷體" panose="03000509000000000000" pitchFamily="65" charset="-120"/>
                <a:ea typeface="標楷體" panose="03000509000000000000" pitchFamily="65" charset="-120"/>
              </a:rPr>
              <a:t>下，需要多大的樣本來估計 </a:t>
            </a:r>
            <a:r>
              <a:rPr lang="en-US" altLang="zh-TW" dirty="0">
                <a:latin typeface="標楷體" panose="03000509000000000000" pitchFamily="65" charset="-120"/>
                <a:ea typeface="標楷體" panose="03000509000000000000" pitchFamily="65" charset="-120"/>
              </a:rPr>
              <a:t>p</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568164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決定估計比例所需樣本</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14:m>
                  <m:oMath xmlns:m="http://schemas.openxmlformats.org/officeDocument/2006/math">
                    <m:sSubSup>
                      <m:sSubSupPr>
                        <m:ctrlPr>
                          <a:rPr lang="zh-TW" altLang="en-US" i="1" smtClean="0">
                            <a:latin typeface="Cambria Math" panose="02040503050406030204" pitchFamily="18" charset="0"/>
                          </a:rPr>
                        </m:ctrlPr>
                      </m:sSubSupPr>
                      <m:e>
                        <m:r>
                          <a:rPr lang="zh-TW" altLang="en-US" i="1">
                            <a:latin typeface="Cambria Math"/>
                          </a:rPr>
                          <m:t> </m:t>
                        </m:r>
                        <m:r>
                          <a:rPr lang="zh-TW" altLang="en-US" i="1">
                            <a:latin typeface="Cambria Math"/>
                          </a:rPr>
                          <m:t>𝑠</m:t>
                        </m:r>
                      </m:e>
                      <m:sub>
                        <m:r>
                          <a:rPr lang="zh-TW" altLang="en-US" i="1">
                            <a:latin typeface="Cambria Math"/>
                          </a:rPr>
                          <m:t>𝑝</m:t>
                        </m:r>
                      </m:sub>
                      <m:sup>
                        <m:r>
                          <a:rPr lang="zh-TW" altLang="en-US">
                            <a:latin typeface="Cambria Math"/>
                          </a:rPr>
                          <m:t>2</m:t>
                        </m:r>
                      </m:sup>
                    </m:sSubSup>
                  </m:oMath>
                </a14:m>
                <a:r>
                  <a:rPr lang="zh-TW" altLang="en-US" dirty="0"/>
                  <a:t> </a:t>
                </a:r>
                <a:r>
                  <a:rPr lang="en-US" altLang="zh-TW" dirty="0"/>
                  <a:t>=</a:t>
                </a:r>
                <a:r>
                  <a:rPr lang="zh-TW" altLang="en-US" dirty="0"/>
                  <a:t>  </a:t>
                </a:r>
                <a14:m>
                  <m:oMath xmlns:m="http://schemas.openxmlformats.org/officeDocument/2006/math">
                    <m:f>
                      <m:fPr>
                        <m:ctrlPr>
                          <a:rPr lang="zh-TW" altLang="en-US" i="1">
                            <a:latin typeface="Cambria Math" panose="02040503050406030204" pitchFamily="18" charset="0"/>
                          </a:rPr>
                        </m:ctrlPr>
                      </m:fPr>
                      <m:num>
                        <m:nary>
                          <m:naryPr>
                            <m:chr m:val="∑"/>
                            <m:limLoc m:val="undOvr"/>
                            <m:grow m:val="on"/>
                            <m:ctrlPr>
                              <a:rPr lang="zh-TW" altLang="en-US" i="1">
                                <a:latin typeface="Cambria Math" panose="02040503050406030204" pitchFamily="18" charset="0"/>
                              </a:rPr>
                            </m:ctrlPr>
                          </m:naryPr>
                          <m:sub>
                            <m:r>
                              <a:rPr lang="zh-TW" altLang="en-US" i="1">
                                <a:latin typeface="Cambria Math"/>
                              </a:rPr>
                              <m:t>𝑖</m:t>
                            </m:r>
                            <m:r>
                              <a:rPr lang="zh-TW" altLang="en-US">
                                <a:latin typeface="Cambria Math"/>
                              </a:rPr>
                              <m:t>=</m:t>
                            </m:r>
                            <m:r>
                              <a:rPr lang="zh-TW" altLang="en-US">
                                <a:latin typeface="Cambria Math"/>
                              </a:rPr>
                              <m:t>1</m:t>
                            </m:r>
                          </m:sub>
                          <m:sup>
                            <m:r>
                              <a:rPr lang="zh-TW" altLang="en-US" i="1">
                                <a:latin typeface="Cambria Math"/>
                              </a:rPr>
                              <m:t>𝑛</m:t>
                            </m:r>
                          </m:sup>
                          <m:e>
                            <m:sSup>
                              <m:sSupPr>
                                <m:ctrlPr>
                                  <a:rPr lang="zh-TW" altLang="en-US" i="1">
                                    <a:latin typeface="Cambria Math" panose="02040503050406030204" pitchFamily="18" charset="0"/>
                                  </a:rPr>
                                </m:ctrlPr>
                              </m:sSupPr>
                              <m:e>
                                <m:d>
                                  <m:dPr>
                                    <m:begChr m:val="["/>
                                    <m:endChr m:val="]"/>
                                    <m:ctrlPr>
                                      <a:rPr lang="zh-TW" altLang="en-US" i="1">
                                        <a:latin typeface="Cambria Math" panose="02040503050406030204" pitchFamily="18" charset="0"/>
                                      </a:rPr>
                                    </m:ctrlPr>
                                  </m:dPr>
                                  <m:e>
                                    <m:sSub>
                                      <m:sSubPr>
                                        <m:ctrlPr>
                                          <a:rPr lang="zh-TW" altLang="en-US" i="1">
                                            <a:latin typeface="Cambria Math" panose="02040503050406030204" pitchFamily="18" charset="0"/>
                                          </a:rPr>
                                        </m:ctrlPr>
                                      </m:sSubPr>
                                      <m:e>
                                        <m:r>
                                          <a:rPr lang="zh-TW" altLang="en-US" i="1">
                                            <a:latin typeface="Cambria Math"/>
                                          </a:rPr>
                                          <m:t>𝑎</m:t>
                                        </m:r>
                                      </m:e>
                                      <m:sub>
                                        <m:r>
                                          <a:rPr lang="zh-TW" altLang="en-US" i="1">
                                            <a:latin typeface="Cambria Math"/>
                                          </a:rPr>
                                          <m:t>𝑖</m:t>
                                        </m:r>
                                      </m:sub>
                                    </m:sSub>
                                    <m:r>
                                      <a:rPr lang="zh-TW" altLang="en-US">
                                        <a:latin typeface="Cambria Math"/>
                                      </a:rPr>
                                      <m:t>−</m:t>
                                    </m:r>
                                    <m:acc>
                                      <m:accPr>
                                        <m:chr m:val="̂"/>
                                        <m:ctrlPr>
                                          <a:rPr lang="zh-TW" altLang="en-US" i="1">
                                            <a:latin typeface="Cambria Math" panose="02040503050406030204" pitchFamily="18" charset="0"/>
                                          </a:rPr>
                                        </m:ctrlPr>
                                      </m:accPr>
                                      <m:e>
                                        <m:r>
                                          <a:rPr lang="zh-TW" altLang="en-US" i="1">
                                            <a:latin typeface="Cambria Math"/>
                                          </a:rPr>
                                          <m:t>𝑝</m:t>
                                        </m:r>
                                      </m:e>
                                    </m:acc>
                                    <m:sSub>
                                      <m:sSubPr>
                                        <m:ctrlPr>
                                          <a:rPr lang="zh-TW" altLang="en-US" i="1">
                                            <a:latin typeface="Cambria Math" panose="02040503050406030204" pitchFamily="18" charset="0"/>
                                          </a:rPr>
                                        </m:ctrlPr>
                                      </m:sSubPr>
                                      <m:e>
                                        <m:r>
                                          <a:rPr lang="zh-TW" altLang="en-US" i="1">
                                            <a:latin typeface="Cambria Math"/>
                                          </a:rPr>
                                          <m:t>𝑚</m:t>
                                        </m:r>
                                      </m:e>
                                      <m:sub>
                                        <m:r>
                                          <a:rPr lang="zh-TW" altLang="en-US" i="1">
                                            <a:latin typeface="Cambria Math"/>
                                          </a:rPr>
                                          <m:t>𝑖</m:t>
                                        </m:r>
                                      </m:sub>
                                    </m:sSub>
                                  </m:e>
                                </m:d>
                              </m:e>
                              <m:sup>
                                <m:r>
                                  <a:rPr lang="zh-TW" altLang="en-US">
                                    <a:latin typeface="Cambria Math"/>
                                  </a:rPr>
                                  <m:t>2</m:t>
                                </m:r>
                              </m:sup>
                            </m:sSup>
                          </m:e>
                        </m:nary>
                      </m:num>
                      <m:den>
                        <m:r>
                          <a:rPr lang="zh-TW" altLang="en-US" i="1">
                            <a:latin typeface="Cambria Math"/>
                          </a:rPr>
                          <m:t>𝑛</m:t>
                        </m:r>
                        <m:r>
                          <a:rPr lang="zh-TW" altLang="en-US">
                            <a:latin typeface="Cambria Math"/>
                          </a:rPr>
                          <m:t>−</m:t>
                        </m:r>
                        <m:r>
                          <a:rPr lang="zh-TW" altLang="en-US">
                            <a:latin typeface="Cambria Math"/>
                          </a:rPr>
                          <m:t>1</m:t>
                        </m:r>
                      </m:den>
                    </m:f>
                  </m:oMath>
                </a14:m>
                <a:r>
                  <a:rPr lang="zh-TW" altLang="en-US" dirty="0"/>
                  <a:t>  </a:t>
                </a:r>
                <a:r>
                  <a:rPr lang="en-US" altLang="zh-TW" dirty="0"/>
                  <a:t>=</a:t>
                </a:r>
                <a:r>
                  <a:rPr lang="zh-TW" altLang="en-US" dirty="0"/>
                  <a:t> </a:t>
                </a:r>
                <a:r>
                  <a:rPr lang="en-US" altLang="zh-TW" dirty="0"/>
                  <a:t>(0.726)^2</a:t>
                </a:r>
                <a:r>
                  <a:rPr lang="zh-TW" altLang="en-US" dirty="0"/>
                  <a:t> </a:t>
                </a:r>
                <a:r>
                  <a:rPr lang="en-US" altLang="zh-TW" dirty="0"/>
                  <a:t>=</a:t>
                </a:r>
                <a:r>
                  <a:rPr lang="zh-TW" altLang="en-US" dirty="0"/>
                  <a:t> </a:t>
                </a:r>
                <a:r>
                  <a:rPr lang="en-US" altLang="zh-TW" dirty="0"/>
                  <a:t>0.527</a:t>
                </a:r>
              </a:p>
              <a:p>
                <a14:m>
                  <m:oMath xmlns:m="http://schemas.openxmlformats.org/officeDocument/2006/math">
                    <m:r>
                      <a:rPr lang="zh-TW" altLang="en-US" i="1">
                        <a:latin typeface="Cambria Math"/>
                      </a:rPr>
                      <m:t>𝐷</m:t>
                    </m:r>
                    <m:r>
                      <a:rPr lang="zh-TW" altLang="en-US">
                        <a:latin typeface="Cambria Math"/>
                      </a:rPr>
                      <m:t>=</m:t>
                    </m:r>
                    <m:f>
                      <m:fPr>
                        <m:ctrlPr>
                          <a:rPr lang="zh-TW" altLang="en-US" i="1">
                            <a:latin typeface="Cambria Math" panose="02040503050406030204" pitchFamily="18" charset="0"/>
                          </a:rPr>
                        </m:ctrlPr>
                      </m:fPr>
                      <m:num>
                        <m:sSup>
                          <m:sSupPr>
                            <m:ctrlPr>
                              <a:rPr lang="zh-TW" altLang="en-US" i="1">
                                <a:latin typeface="Cambria Math" panose="02040503050406030204" pitchFamily="18" charset="0"/>
                              </a:rPr>
                            </m:ctrlPr>
                          </m:sSupPr>
                          <m:e>
                            <m:r>
                              <a:rPr lang="zh-TW" altLang="en-US" i="1">
                                <a:latin typeface="Cambria Math"/>
                              </a:rPr>
                              <m:t>𝐵</m:t>
                            </m:r>
                          </m:e>
                          <m:sup>
                            <m:r>
                              <a:rPr lang="zh-TW" altLang="en-US">
                                <a:latin typeface="Cambria Math"/>
                              </a:rPr>
                              <m:t>2</m:t>
                            </m:r>
                          </m:sup>
                        </m:sSup>
                        <m:sSup>
                          <m:sSupPr>
                            <m:ctrlPr>
                              <a:rPr lang="zh-TW" altLang="en-US" i="1">
                                <a:latin typeface="Cambria Math" panose="02040503050406030204" pitchFamily="18" charset="0"/>
                              </a:rPr>
                            </m:ctrlPr>
                          </m:sSupPr>
                          <m:e>
                            <m:r>
                              <a:rPr lang="en-US" altLang="zh-TW" i="1">
                                <a:latin typeface="Cambria Math"/>
                              </a:rPr>
                              <m:t>𝑀</m:t>
                            </m:r>
                          </m:e>
                          <m:sup>
                            <m:r>
                              <a:rPr lang="zh-TW" altLang="en-US">
                                <a:latin typeface="Cambria Math"/>
                              </a:rPr>
                              <m:t>2</m:t>
                            </m:r>
                          </m:sup>
                        </m:sSup>
                      </m:num>
                      <m:den>
                        <m:r>
                          <a:rPr lang="en-US" altLang="zh-TW" b="0" i="0" smtClean="0">
                            <a:latin typeface="Cambria Math"/>
                          </a:rPr>
                          <m:t>1</m:t>
                        </m:r>
                        <m:r>
                          <a:rPr lang="en-US" altLang="zh-TW" b="0" i="0" smtClean="0">
                            <a:latin typeface="Cambria Math"/>
                          </a:rPr>
                          <m:t>.</m:t>
                        </m:r>
                        <m:r>
                          <a:rPr lang="en-US" altLang="zh-TW" b="0" i="0" smtClean="0">
                            <a:latin typeface="Cambria Math"/>
                          </a:rPr>
                          <m:t>96</m:t>
                        </m:r>
                        <m:r>
                          <a:rPr lang="en-US" altLang="zh-TW" b="0" i="0" smtClean="0">
                            <a:latin typeface="Cambria Math"/>
                          </a:rPr>
                          <m:t>^</m:t>
                        </m:r>
                        <m:r>
                          <a:rPr lang="en-US" altLang="zh-TW" b="0" i="0" smtClean="0">
                            <a:latin typeface="Cambria Math"/>
                          </a:rPr>
                          <m:t>2</m:t>
                        </m:r>
                      </m:den>
                    </m:f>
                  </m:oMath>
                </a14:m>
                <a:r>
                  <a:rPr lang="zh-TW" altLang="en-US" dirty="0"/>
                  <a:t> </a:t>
                </a:r>
                <a:r>
                  <a:rPr lang="en-US" altLang="zh-TW" dirty="0"/>
                  <a:t>=</a:t>
                </a:r>
                <a:r>
                  <a:rPr lang="zh-TW" altLang="en-US" dirty="0"/>
                  <a:t> </a:t>
                </a:r>
                <a14:m>
                  <m:oMath xmlns:m="http://schemas.openxmlformats.org/officeDocument/2006/math">
                    <m:f>
                      <m:fPr>
                        <m:ctrlPr>
                          <a:rPr lang="en-US" altLang="zh-TW" i="1" smtClean="0">
                            <a:latin typeface="Cambria Math" panose="02040503050406030204" pitchFamily="18" charset="0"/>
                          </a:rPr>
                        </m:ctrlPr>
                      </m:fPr>
                      <m:num>
                        <m:sSup>
                          <m:sSupPr>
                            <m:ctrlPr>
                              <a:rPr lang="en-US" altLang="zh-TW" i="1" smtClean="0">
                                <a:latin typeface="Cambria Math" panose="02040503050406030204" pitchFamily="18" charset="0"/>
                              </a:rPr>
                            </m:ctrlPr>
                          </m:sSupPr>
                          <m:e>
                            <m:r>
                              <a:rPr lang="en-US" altLang="zh-TW" b="0" i="1" smtClean="0">
                                <a:latin typeface="Cambria Math"/>
                              </a:rPr>
                              <m:t>(</m:t>
                            </m:r>
                            <m:r>
                              <a:rPr lang="en-US" altLang="zh-TW" b="0" i="1" smtClean="0">
                                <a:latin typeface="Cambria Math"/>
                              </a:rPr>
                              <m:t>0</m:t>
                            </m:r>
                            <m:r>
                              <a:rPr lang="en-US" altLang="zh-TW" b="0" i="1" smtClean="0">
                                <a:latin typeface="Cambria Math"/>
                              </a:rPr>
                              <m:t>.</m:t>
                            </m:r>
                            <m:r>
                              <a:rPr lang="en-US" altLang="zh-TW" b="0" i="1" smtClean="0">
                                <a:latin typeface="Cambria Math"/>
                              </a:rPr>
                              <m:t>04</m:t>
                            </m:r>
                            <m:r>
                              <a:rPr lang="en-US" altLang="zh-TW" b="0" i="1" smtClean="0">
                                <a:latin typeface="Cambria Math"/>
                              </a:rPr>
                              <m:t>)</m:t>
                            </m:r>
                          </m:e>
                          <m:sup>
                            <m:r>
                              <a:rPr lang="en-US" altLang="zh-TW" b="0" i="1" smtClean="0">
                                <a:latin typeface="Cambria Math"/>
                              </a:rPr>
                              <m:t>2</m:t>
                            </m:r>
                          </m:sup>
                        </m:sSup>
                        <m:sSup>
                          <m:sSupPr>
                            <m:ctrlPr>
                              <a:rPr lang="en-US" altLang="zh-TW" i="1" smtClean="0">
                                <a:latin typeface="Cambria Math" panose="02040503050406030204" pitchFamily="18" charset="0"/>
                              </a:rPr>
                            </m:ctrlPr>
                          </m:sSupPr>
                          <m:e>
                            <m:r>
                              <a:rPr lang="en-US" altLang="zh-TW" b="0" i="1" smtClean="0">
                                <a:latin typeface="Cambria Math"/>
                              </a:rPr>
                              <m:t>(</m:t>
                            </m:r>
                            <m:r>
                              <a:rPr lang="en-US" altLang="zh-TW" b="0" i="1" smtClean="0">
                                <a:latin typeface="Cambria Math"/>
                              </a:rPr>
                              <m:t>6</m:t>
                            </m:r>
                            <m:r>
                              <a:rPr lang="en-US" altLang="zh-TW" b="0" i="1" smtClean="0">
                                <a:latin typeface="Cambria Math"/>
                              </a:rPr>
                              <m:t>.</m:t>
                            </m:r>
                            <m:r>
                              <a:rPr lang="en-US" altLang="zh-TW" b="0" i="1" smtClean="0">
                                <a:latin typeface="Cambria Math"/>
                              </a:rPr>
                              <m:t>04</m:t>
                            </m:r>
                            <m:r>
                              <a:rPr lang="en-US" altLang="zh-TW" b="0" i="1" smtClean="0">
                                <a:latin typeface="Cambria Math"/>
                              </a:rPr>
                              <m:t>)</m:t>
                            </m:r>
                          </m:e>
                          <m:sup>
                            <m:r>
                              <a:rPr lang="en-US" altLang="zh-TW" b="0" i="1" smtClean="0">
                                <a:latin typeface="Cambria Math"/>
                              </a:rPr>
                              <m:t>2</m:t>
                            </m:r>
                          </m:sup>
                        </m:sSup>
                      </m:num>
                      <m:den>
                        <m:r>
                          <a:rPr lang="en-US" altLang="zh-TW" b="0" i="1" smtClean="0">
                            <a:latin typeface="Cambria Math"/>
                          </a:rPr>
                          <m:t>1</m:t>
                        </m:r>
                        <m:r>
                          <a:rPr lang="en-US" altLang="zh-TW" b="0" i="1" smtClean="0">
                            <a:latin typeface="Cambria Math"/>
                          </a:rPr>
                          <m:t>.</m:t>
                        </m:r>
                        <m:r>
                          <a:rPr lang="en-US" altLang="zh-TW" b="0" i="1" smtClean="0">
                            <a:latin typeface="Cambria Math"/>
                          </a:rPr>
                          <m:t>96</m:t>
                        </m:r>
                        <m:r>
                          <a:rPr lang="en-US" altLang="zh-TW" b="0" i="1" smtClean="0">
                            <a:latin typeface="Cambria Math"/>
                          </a:rPr>
                          <m:t>^</m:t>
                        </m:r>
                        <m:r>
                          <a:rPr lang="en-US" altLang="zh-TW" b="0" i="1" smtClean="0">
                            <a:latin typeface="Cambria Math"/>
                          </a:rPr>
                          <m:t>2</m:t>
                        </m:r>
                      </m:den>
                    </m:f>
                  </m:oMath>
                </a14:m>
                <a:r>
                  <a:rPr lang="zh-TW" altLang="en-US" dirty="0"/>
                  <a:t> </a:t>
                </a:r>
                <a:r>
                  <a:rPr lang="en-US" altLang="zh-TW" dirty="0"/>
                  <a:t>=</a:t>
                </a:r>
                <a:r>
                  <a:rPr lang="zh-TW" altLang="en-US" dirty="0"/>
                  <a:t> </a:t>
                </a:r>
                <a:r>
                  <a:rPr lang="en-US" altLang="zh-TW" dirty="0"/>
                  <a:t>0.0146</a:t>
                </a:r>
              </a:p>
              <a:p>
                <a:r>
                  <a:rPr lang="en-US" altLang="zh-TW" dirty="0"/>
                  <a:t>n = </a:t>
                </a:r>
                <a14:m>
                  <m:oMath xmlns:m="http://schemas.openxmlformats.org/officeDocument/2006/math">
                    <m:f>
                      <m:fPr>
                        <m:ctrlPr>
                          <a:rPr lang="en-US" altLang="zh-TW" i="1">
                            <a:latin typeface="Cambria Math" panose="02040503050406030204" pitchFamily="18" charset="0"/>
                          </a:rPr>
                        </m:ctrlPr>
                      </m:fPr>
                      <m:num>
                        <m:r>
                          <a:rPr lang="en-US" altLang="zh-TW" i="1">
                            <a:latin typeface="Cambria Math"/>
                          </a:rPr>
                          <m:t>𝑁</m:t>
                        </m:r>
                        <m:sSubSup>
                          <m:sSubSupPr>
                            <m:ctrlPr>
                              <a:rPr lang="zh-TW" altLang="en-US" i="1">
                                <a:latin typeface="Cambria Math" panose="02040503050406030204" pitchFamily="18" charset="0"/>
                              </a:rPr>
                            </m:ctrlPr>
                          </m:sSubSupPr>
                          <m:e>
                            <m:r>
                              <a:rPr lang="zh-TW" altLang="en-US" i="1">
                                <a:latin typeface="Cambria Math"/>
                              </a:rPr>
                              <m:t>𝜎</m:t>
                            </m:r>
                          </m:e>
                          <m:sub>
                            <m:r>
                              <a:rPr lang="zh-TW" altLang="en-US" i="1">
                                <a:latin typeface="Cambria Math"/>
                              </a:rPr>
                              <m:t>𝑝</m:t>
                            </m:r>
                          </m:sub>
                          <m:sup>
                            <m:r>
                              <a:rPr lang="zh-TW" altLang="en-US">
                                <a:latin typeface="Cambria Math"/>
                              </a:rPr>
                              <m:t>2</m:t>
                            </m:r>
                          </m:sup>
                        </m:sSubSup>
                      </m:num>
                      <m:den>
                        <m:r>
                          <a:rPr lang="en-US" altLang="zh-TW" i="1">
                            <a:latin typeface="Cambria Math"/>
                          </a:rPr>
                          <m:t>𝑁𝐷</m:t>
                        </m:r>
                        <m:r>
                          <a:rPr lang="en-US" altLang="zh-TW" i="1">
                            <a:latin typeface="Cambria Math"/>
                          </a:rPr>
                          <m:t>+</m:t>
                        </m:r>
                        <m:sSubSup>
                          <m:sSubSupPr>
                            <m:ctrlPr>
                              <a:rPr lang="zh-TW" altLang="en-US" i="1">
                                <a:latin typeface="Cambria Math" panose="02040503050406030204" pitchFamily="18" charset="0"/>
                              </a:rPr>
                            </m:ctrlPr>
                          </m:sSubSupPr>
                          <m:e>
                            <m:r>
                              <a:rPr lang="zh-TW" altLang="en-US" i="1">
                                <a:latin typeface="Cambria Math"/>
                              </a:rPr>
                              <m:t>𝜎</m:t>
                            </m:r>
                          </m:e>
                          <m:sub>
                            <m:r>
                              <a:rPr lang="zh-TW" altLang="en-US" i="1">
                                <a:latin typeface="Cambria Math"/>
                              </a:rPr>
                              <m:t>𝑝</m:t>
                            </m:r>
                          </m:sub>
                          <m:sup>
                            <m:r>
                              <a:rPr lang="zh-TW" altLang="en-US">
                                <a:latin typeface="Cambria Math"/>
                              </a:rPr>
                              <m:t>2</m:t>
                            </m:r>
                          </m:sup>
                        </m:sSubSup>
                      </m:den>
                    </m:f>
                  </m:oMath>
                </a14:m>
                <a:r>
                  <a:rPr lang="zh-TW" altLang="en-US" dirty="0"/>
                  <a:t> </a:t>
                </a:r>
                <a:r>
                  <a:rPr lang="en-US" altLang="zh-TW" dirty="0"/>
                  <a:t>=</a:t>
                </a:r>
                <a:r>
                  <a:rPr lang="zh-TW" altLang="en-US" dirty="0"/>
                  <a:t> </a:t>
                </a:r>
                <a14:m>
                  <m:oMath xmlns:m="http://schemas.openxmlformats.org/officeDocument/2006/math">
                    <m:f>
                      <m:fPr>
                        <m:ctrlPr>
                          <a:rPr lang="zh-TW" altLang="en-US" i="1">
                            <a:latin typeface="Cambria Math" panose="02040503050406030204" pitchFamily="18" charset="0"/>
                          </a:rPr>
                        </m:ctrlPr>
                      </m:fPr>
                      <m:num>
                        <m:d>
                          <m:dPr>
                            <m:ctrlPr>
                              <a:rPr lang="zh-TW" altLang="en-US" i="1">
                                <a:latin typeface="Cambria Math" panose="02040503050406030204" pitchFamily="18" charset="0"/>
                              </a:rPr>
                            </m:ctrlPr>
                          </m:dPr>
                          <m:e>
                            <m:r>
                              <a:rPr lang="zh-TW" altLang="en-US">
                                <a:latin typeface="Cambria Math"/>
                              </a:rPr>
                              <m:t>415</m:t>
                            </m:r>
                          </m:e>
                        </m:d>
                        <m:d>
                          <m:dPr>
                            <m:ctrlPr>
                              <a:rPr lang="zh-TW" altLang="en-US" i="1">
                                <a:latin typeface="Cambria Math" panose="02040503050406030204" pitchFamily="18" charset="0"/>
                              </a:rPr>
                            </m:ctrlPr>
                          </m:dPr>
                          <m:e>
                            <m:r>
                              <a:rPr lang="zh-TW" altLang="en-US">
                                <a:latin typeface="Cambria Math"/>
                              </a:rPr>
                              <m:t>0</m:t>
                            </m:r>
                            <m:r>
                              <a:rPr lang="zh-TW" altLang="en-US">
                                <a:latin typeface="Cambria Math"/>
                              </a:rPr>
                              <m:t>.</m:t>
                            </m:r>
                            <m:r>
                              <a:rPr lang="zh-TW" altLang="en-US">
                                <a:latin typeface="Cambria Math"/>
                              </a:rPr>
                              <m:t>527</m:t>
                            </m:r>
                          </m:e>
                        </m:d>
                      </m:num>
                      <m:den>
                        <m:d>
                          <m:dPr>
                            <m:ctrlPr>
                              <a:rPr lang="zh-TW" altLang="en-US" i="1">
                                <a:latin typeface="Cambria Math" panose="02040503050406030204" pitchFamily="18" charset="0"/>
                              </a:rPr>
                            </m:ctrlPr>
                          </m:dPr>
                          <m:e>
                            <m:r>
                              <a:rPr lang="zh-TW" altLang="en-US">
                                <a:latin typeface="Cambria Math"/>
                              </a:rPr>
                              <m:t>415</m:t>
                            </m:r>
                          </m:e>
                        </m:d>
                        <m:d>
                          <m:dPr>
                            <m:ctrlPr>
                              <a:rPr lang="zh-TW" altLang="en-US" i="1">
                                <a:latin typeface="Cambria Math" panose="02040503050406030204" pitchFamily="18" charset="0"/>
                              </a:rPr>
                            </m:ctrlPr>
                          </m:dPr>
                          <m:e>
                            <m:r>
                              <a:rPr lang="zh-TW" altLang="en-US">
                                <a:latin typeface="Cambria Math"/>
                              </a:rPr>
                              <m:t>0</m:t>
                            </m:r>
                            <m:r>
                              <a:rPr lang="zh-TW" altLang="en-US">
                                <a:latin typeface="Cambria Math"/>
                              </a:rPr>
                              <m:t>.</m:t>
                            </m:r>
                            <m:r>
                              <a:rPr lang="zh-TW" altLang="en-US">
                                <a:latin typeface="Cambria Math"/>
                              </a:rPr>
                              <m:t>0146</m:t>
                            </m:r>
                          </m:e>
                        </m:d>
                        <m:r>
                          <a:rPr lang="zh-TW" altLang="en-US">
                            <a:latin typeface="Cambria Math"/>
                          </a:rPr>
                          <m:t>+</m:t>
                        </m:r>
                        <m:r>
                          <a:rPr lang="zh-TW" altLang="en-US">
                            <a:latin typeface="Cambria Math"/>
                          </a:rPr>
                          <m:t>0</m:t>
                        </m:r>
                        <m:r>
                          <a:rPr lang="zh-TW" altLang="en-US">
                            <a:latin typeface="Cambria Math"/>
                          </a:rPr>
                          <m:t>.</m:t>
                        </m:r>
                        <m:r>
                          <a:rPr lang="zh-TW" altLang="en-US">
                            <a:latin typeface="Cambria Math"/>
                          </a:rPr>
                          <m:t>52</m:t>
                        </m:r>
                        <m:r>
                          <a:rPr lang="en-US" altLang="zh-TW" b="0" i="1" smtClean="0">
                            <a:latin typeface="Cambria Math"/>
                          </a:rPr>
                          <m:t>7</m:t>
                        </m:r>
                      </m:den>
                    </m:f>
                  </m:oMath>
                </a14:m>
                <a:r>
                  <a:rPr lang="zh-TW" altLang="en-US" dirty="0"/>
                  <a:t> </a:t>
                </a:r>
                <a:r>
                  <a:rPr lang="en-US" altLang="zh-TW" dirty="0"/>
                  <a:t>=</a:t>
                </a:r>
                <a:r>
                  <a:rPr lang="zh-TW" altLang="en-US" dirty="0"/>
                  <a:t> </a:t>
                </a:r>
                <a:r>
                  <a:rPr lang="en-US" altLang="zh-TW" dirty="0"/>
                  <a:t>33.20</a:t>
                </a:r>
              </a:p>
              <a:p>
                <a:endParaRPr lang="en-US" altLang="zh-TW" dirty="0"/>
              </a:p>
              <a:p>
                <a:r>
                  <a:rPr lang="zh-TW" altLang="en-US" sz="2800" dirty="0">
                    <a:latin typeface="標楷體" panose="03000509000000000000" pitchFamily="65" charset="-120"/>
                    <a:ea typeface="標楷體" panose="03000509000000000000" pitchFamily="65" charset="-120"/>
                  </a:rPr>
                  <a:t>結論 </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 在估計誤差為</a:t>
                </a:r>
                <a:r>
                  <a:rPr lang="en-US" altLang="zh-TW" sz="2800" dirty="0">
                    <a:latin typeface="標楷體" panose="03000509000000000000" pitchFamily="65" charset="-120"/>
                    <a:ea typeface="標楷體" panose="03000509000000000000" pitchFamily="65" charset="-120"/>
                  </a:rPr>
                  <a:t>0.04</a:t>
                </a:r>
                <a:r>
                  <a:rPr lang="zh-TW" altLang="en-US" sz="2800" dirty="0">
                    <a:latin typeface="標楷體" panose="03000509000000000000" pitchFamily="65" charset="-120"/>
                    <a:ea typeface="標楷體" panose="03000509000000000000" pitchFamily="65" charset="-120"/>
                  </a:rPr>
                  <a:t>下，應抽取</a:t>
                </a:r>
                <a:r>
                  <a:rPr lang="en-US" altLang="zh-TW" sz="2800" dirty="0">
                    <a:latin typeface="標楷體" panose="03000509000000000000" pitchFamily="65" charset="-120"/>
                    <a:ea typeface="標楷體" panose="03000509000000000000" pitchFamily="65" charset="-120"/>
                  </a:rPr>
                  <a:t>34</a:t>
                </a:r>
                <a:r>
                  <a:rPr lang="zh-TW" altLang="en-US" sz="2800" dirty="0">
                    <a:latin typeface="標楷體" panose="03000509000000000000" pitchFamily="65" charset="-120"/>
                    <a:ea typeface="標楷體" panose="03000509000000000000" pitchFamily="65" charset="-120"/>
                  </a:rPr>
                  <a:t>個集群</a:t>
                </a:r>
                <a:endParaRPr lang="en-US" altLang="zh-TW" sz="2800" dirty="0">
                  <a:latin typeface="標楷體" panose="03000509000000000000" pitchFamily="65" charset="-120"/>
                  <a:ea typeface="標楷體" panose="03000509000000000000" pitchFamily="65" charset="-120"/>
                </a:endParaRPr>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163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480508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96E-1AB9-499F-93CA-855AFDAB54EB}"/>
              </a:ext>
            </a:extLst>
          </p:cNvPr>
          <p:cNvSpPr>
            <a:spLocks noGrp="1"/>
          </p:cNvSpPr>
          <p:nvPr>
            <p:ph type="ctrTitle"/>
          </p:nvPr>
        </p:nvSpPr>
        <p:spPr>
          <a:xfrm>
            <a:off x="1524000" y="1493838"/>
            <a:ext cx="9144000" cy="2387600"/>
          </a:xfrm>
        </p:spPr>
        <p:txBody>
          <a:bodyPr/>
          <a:lstStyle/>
          <a:p>
            <a:r>
              <a:rPr lang="en-GB" dirty="0">
                <a:solidFill>
                  <a:srgbClr val="FF0000"/>
                </a:solidFill>
              </a:rPr>
              <a:t>Cluster Sampling Combined with Stratification</a:t>
            </a:r>
          </a:p>
        </p:txBody>
      </p:sp>
      <p:sp>
        <p:nvSpPr>
          <p:cNvPr id="3" name="Subtitle 2">
            <a:extLst>
              <a:ext uri="{FF2B5EF4-FFF2-40B4-BE49-F238E27FC236}">
                <a16:creationId xmlns:a16="http://schemas.microsoft.com/office/drawing/2014/main" id="{476E9F90-EF08-41E7-B7DB-EECAAB538E13}"/>
              </a:ext>
            </a:extLst>
          </p:cNvPr>
          <p:cNvSpPr>
            <a:spLocks noGrp="1"/>
          </p:cNvSpPr>
          <p:nvPr>
            <p:ph type="subTitle" idx="1"/>
          </p:nvPr>
        </p:nvSpPr>
        <p:spPr>
          <a:xfrm>
            <a:off x="1524000" y="3811588"/>
            <a:ext cx="9144000" cy="1655762"/>
          </a:xfrm>
        </p:spPr>
        <p:txBody>
          <a:bodyPr/>
          <a:lstStyle/>
          <a:p>
            <a:r>
              <a:rPr lang="zh-TW" altLang="en-US" dirty="0"/>
              <a:t>分層抽樣結合群集抽樣</a:t>
            </a:r>
            <a:endParaRPr lang="en-GB" dirty="0"/>
          </a:p>
        </p:txBody>
      </p:sp>
    </p:spTree>
    <p:extLst>
      <p:ext uri="{BB962C8B-B14F-4D97-AF65-F5344CB8AC3E}">
        <p14:creationId xmlns:p14="http://schemas.microsoft.com/office/powerpoint/2010/main" val="3825143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BA93-A55B-4204-B8E1-27E259F8A1D5}"/>
              </a:ext>
            </a:extLst>
          </p:cNvPr>
          <p:cNvSpPr>
            <a:spLocks noGrp="1"/>
          </p:cNvSpPr>
          <p:nvPr>
            <p:ph type="title"/>
          </p:nvPr>
        </p:nvSpPr>
        <p:spPr/>
        <p:txBody>
          <a:bodyPr/>
          <a:lstStyle/>
          <a:p>
            <a:r>
              <a:rPr lang="zh-TW" altLang="en-US" dirty="0"/>
              <a:t>為什麼要結合分層跟群集</a:t>
            </a:r>
            <a:endParaRPr lang="en-GB" dirty="0"/>
          </a:p>
        </p:txBody>
      </p:sp>
      <p:sp>
        <p:nvSpPr>
          <p:cNvPr id="3" name="Content Placeholder 2">
            <a:extLst>
              <a:ext uri="{FF2B5EF4-FFF2-40B4-BE49-F238E27FC236}">
                <a16:creationId xmlns:a16="http://schemas.microsoft.com/office/drawing/2014/main" id="{C84E4C29-5447-47CB-BEA8-D4B7F2357B9C}"/>
              </a:ext>
            </a:extLst>
          </p:cNvPr>
          <p:cNvSpPr>
            <a:spLocks noGrp="1"/>
          </p:cNvSpPr>
          <p:nvPr>
            <p:ph idx="1"/>
          </p:nvPr>
        </p:nvSpPr>
        <p:spPr/>
        <p:txBody>
          <a:bodyPr/>
          <a:lstStyle/>
          <a:p>
            <a:r>
              <a:rPr lang="zh-TW" altLang="en-US" dirty="0"/>
              <a:t>以課本習題</a:t>
            </a:r>
            <a:r>
              <a:rPr lang="en-GB" altLang="zh-TW" dirty="0"/>
              <a:t>8.2</a:t>
            </a:r>
            <a:r>
              <a:rPr lang="zh-TW" altLang="en-US" dirty="0"/>
              <a:t>為例，我們發現誤差的估計太大了，若要解決此問題，將有兩種方法：</a:t>
            </a:r>
            <a:endParaRPr lang="en-GB" altLang="zh-TW" dirty="0"/>
          </a:p>
          <a:p>
            <a:pPr marL="0" indent="0">
              <a:buNone/>
            </a:pPr>
            <a:r>
              <a:rPr lang="en-GB" dirty="0"/>
              <a:t>	1.</a:t>
            </a:r>
            <a:r>
              <a:rPr lang="zh-TW" altLang="en-US" dirty="0"/>
              <a:t>在原本的</a:t>
            </a:r>
            <a:r>
              <a:rPr lang="en-US" altLang="zh-TW" dirty="0"/>
              <a:t>N</a:t>
            </a:r>
            <a:r>
              <a:rPr lang="zh-TW" altLang="en-US" dirty="0"/>
              <a:t>中多抽出幾群</a:t>
            </a:r>
            <a:r>
              <a:rPr lang="en-US" altLang="zh-TW" dirty="0"/>
              <a:t>(</a:t>
            </a:r>
            <a:r>
              <a:rPr lang="zh-TW" altLang="en-US" dirty="0"/>
              <a:t>例如原本抽出</a:t>
            </a:r>
            <a:r>
              <a:rPr lang="en-US" altLang="zh-TW" dirty="0"/>
              <a:t>25</a:t>
            </a:r>
            <a:r>
              <a:rPr lang="zh-TW" altLang="en-US" dirty="0"/>
              <a:t>群，改抽出</a:t>
            </a:r>
            <a:r>
              <a:rPr lang="en-US" altLang="zh-TW" dirty="0"/>
              <a:t>35</a:t>
            </a:r>
            <a:r>
              <a:rPr lang="zh-TW" altLang="en-US" dirty="0"/>
              <a:t>群</a:t>
            </a:r>
            <a:r>
              <a:rPr lang="en-US" altLang="zh-TW" dirty="0"/>
              <a:t>)</a:t>
            </a:r>
            <a:endParaRPr lang="en-GB" altLang="zh-TW" dirty="0"/>
          </a:p>
          <a:p>
            <a:pPr marL="0" indent="0">
              <a:buNone/>
            </a:pPr>
            <a:r>
              <a:rPr lang="en-GB" dirty="0"/>
              <a:t>	2.</a:t>
            </a:r>
            <a:r>
              <a:rPr lang="zh-TW" altLang="en-US" dirty="0"/>
              <a:t>結合分層抽樣</a:t>
            </a:r>
            <a:r>
              <a:rPr lang="en-US" altLang="zh-TW" dirty="0"/>
              <a:t>(</a:t>
            </a:r>
            <a:r>
              <a:rPr lang="zh-TW" altLang="en-US" dirty="0"/>
              <a:t>本節所討論重點</a:t>
            </a:r>
            <a:r>
              <a:rPr lang="en-US" altLang="zh-TW" dirty="0"/>
              <a:t>)</a:t>
            </a:r>
            <a:endParaRPr lang="en-GB" dirty="0"/>
          </a:p>
        </p:txBody>
      </p:sp>
    </p:spTree>
    <p:extLst>
      <p:ext uri="{BB962C8B-B14F-4D97-AF65-F5344CB8AC3E}">
        <p14:creationId xmlns:p14="http://schemas.microsoft.com/office/powerpoint/2010/main" val="33067098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D770C-C8B5-40EA-9C9F-6ED0CB7518B7}"/>
              </a:ext>
            </a:extLst>
          </p:cNvPr>
          <p:cNvSpPr>
            <a:spLocks noGrp="1"/>
          </p:cNvSpPr>
          <p:nvPr>
            <p:ph type="title"/>
          </p:nvPr>
        </p:nvSpPr>
        <p:spPr/>
        <p:txBody>
          <a:bodyPr/>
          <a:lstStyle/>
          <a:p>
            <a:r>
              <a:rPr lang="zh-TW" altLang="en-US" dirty="0"/>
              <a:t>觀念釐清</a:t>
            </a:r>
            <a:endParaRPr lang="en-GB" dirty="0"/>
          </a:p>
        </p:txBody>
      </p:sp>
      <p:sp>
        <p:nvSpPr>
          <p:cNvPr id="3" name="Content Placeholder 2">
            <a:extLst>
              <a:ext uri="{FF2B5EF4-FFF2-40B4-BE49-F238E27FC236}">
                <a16:creationId xmlns:a16="http://schemas.microsoft.com/office/drawing/2014/main" id="{26E2FCC8-5460-4453-8A90-2449F23E0627}"/>
              </a:ext>
            </a:extLst>
          </p:cNvPr>
          <p:cNvSpPr>
            <a:spLocks noGrp="1"/>
          </p:cNvSpPr>
          <p:nvPr>
            <p:ph idx="1"/>
          </p:nvPr>
        </p:nvSpPr>
        <p:spPr/>
        <p:txBody>
          <a:bodyPr/>
          <a:lstStyle/>
          <a:p>
            <a:r>
              <a:rPr lang="zh-TW" altLang="en-US" dirty="0"/>
              <a:t>為什麼要結合群集抽樣，而不直接以分層抽樣進行抽樣</a:t>
            </a:r>
            <a:endParaRPr lang="en-GB" altLang="zh-TW" dirty="0"/>
          </a:p>
          <a:p>
            <a:pPr marL="0" indent="0">
              <a:buNone/>
            </a:pPr>
            <a:r>
              <a:rPr lang="en-GB" dirty="0"/>
              <a:t>	1.</a:t>
            </a:r>
            <a:r>
              <a:rPr lang="zh-TW" altLang="en-US" dirty="0"/>
              <a:t>浪費原本已經抽樣好的第一層的資料和結果</a:t>
            </a:r>
            <a:endParaRPr lang="en-GB" altLang="zh-TW" dirty="0"/>
          </a:p>
          <a:p>
            <a:pPr marL="0" indent="0">
              <a:buNone/>
            </a:pPr>
            <a:r>
              <a:rPr lang="en-GB" dirty="0"/>
              <a:t>	2.</a:t>
            </a:r>
            <a:r>
              <a:rPr lang="zh-TW" altLang="en-US" dirty="0"/>
              <a:t>對第一層來說抽樣單位已經是群集的街區</a:t>
            </a:r>
            <a:r>
              <a:rPr lang="en-US" altLang="zh-TW" dirty="0"/>
              <a:t>(blocks)</a:t>
            </a:r>
            <a:r>
              <a:rPr lang="zh-TW" altLang="en-US" dirty="0"/>
              <a:t>，若第二層不同樣以街區為抽樣單位，將造成兩個抽樣單位不同，整個抽樣結果會亂掉且失去意義。</a:t>
            </a:r>
            <a:endParaRPr lang="en-GB" altLang="zh-TW" dirty="0"/>
          </a:p>
          <a:p>
            <a:pPr marL="0" indent="0">
              <a:buNone/>
            </a:pPr>
            <a:r>
              <a:rPr lang="en-GB" dirty="0"/>
              <a:t>	3.</a:t>
            </a:r>
            <a:r>
              <a:rPr lang="zh-TW" altLang="en-US" dirty="0"/>
              <a:t>群集結合分層是個很有效率的抽樣方法，因為</a:t>
            </a:r>
            <a:endParaRPr lang="en-GB" dirty="0"/>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181F9B05-4E6A-4049-9468-B35FC4A0967F}"/>
                  </a:ext>
                </a:extLst>
              </p14:cNvPr>
              <p14:cNvContentPartPr/>
              <p14:nvPr/>
            </p14:nvContentPartPr>
            <p14:xfrm>
              <a:off x="1543035" y="4438485"/>
              <a:ext cx="240" cy="240"/>
            </p14:xfrm>
          </p:contentPart>
        </mc:Choice>
        <mc:Fallback xmlns="">
          <p:pic>
            <p:nvPicPr>
              <p:cNvPr id="21" name="Ink 20">
                <a:extLst>
                  <a:ext uri="{FF2B5EF4-FFF2-40B4-BE49-F238E27FC236}">
                    <a16:creationId xmlns:a16="http://schemas.microsoft.com/office/drawing/2014/main" id="{181F9B05-4E6A-4049-9468-B35FC4A0967F}"/>
                  </a:ext>
                </a:extLst>
              </p:cNvPr>
              <p:cNvPicPr/>
              <p:nvPr/>
            </p:nvPicPr>
            <p:blipFill>
              <a:blip r:embed="rId3"/>
              <a:stretch>
                <a:fillRect/>
              </a:stretch>
            </p:blipFill>
            <p:spPr>
              <a:xfrm>
                <a:off x="1538955" y="4434645"/>
                <a:ext cx="7920" cy="7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627E82D7-DBB8-4811-96A8-96555AB900AC}"/>
                  </a:ext>
                </a:extLst>
              </p14:cNvPr>
              <p14:cNvContentPartPr/>
              <p14:nvPr/>
            </p14:nvContentPartPr>
            <p14:xfrm>
              <a:off x="1571595" y="4467045"/>
              <a:ext cx="240" cy="240"/>
            </p14:xfrm>
          </p:contentPart>
        </mc:Choice>
        <mc:Fallback xmlns="">
          <p:pic>
            <p:nvPicPr>
              <p:cNvPr id="22" name="Ink 21">
                <a:extLst>
                  <a:ext uri="{FF2B5EF4-FFF2-40B4-BE49-F238E27FC236}">
                    <a16:creationId xmlns:a16="http://schemas.microsoft.com/office/drawing/2014/main" id="{627E82D7-DBB8-4811-96A8-96555AB900AC}"/>
                  </a:ext>
                </a:extLst>
              </p:cNvPr>
              <p:cNvPicPr/>
              <p:nvPr/>
            </p:nvPicPr>
            <p:blipFill>
              <a:blip r:embed="rId3"/>
              <a:stretch>
                <a:fillRect/>
              </a:stretch>
            </p:blipFill>
            <p:spPr>
              <a:xfrm>
                <a:off x="1567515" y="4463205"/>
                <a:ext cx="7920" cy="7920"/>
              </a:xfrm>
              <a:prstGeom prst="rect">
                <a:avLst/>
              </a:prstGeom>
            </p:spPr>
          </p:pic>
        </mc:Fallback>
      </mc:AlternateContent>
    </p:spTree>
    <p:extLst>
      <p:ext uri="{BB962C8B-B14F-4D97-AF65-F5344CB8AC3E}">
        <p14:creationId xmlns:p14="http://schemas.microsoft.com/office/powerpoint/2010/main" val="299773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26E4-79EF-4EF3-968F-45DD4C316E7C}"/>
              </a:ext>
            </a:extLst>
          </p:cNvPr>
          <p:cNvSpPr>
            <a:spLocks noGrp="1"/>
          </p:cNvSpPr>
          <p:nvPr>
            <p:ph type="title"/>
          </p:nvPr>
        </p:nvSpPr>
        <p:spPr/>
        <p:txBody>
          <a:bodyPr/>
          <a:lstStyle/>
          <a:p>
            <a:r>
              <a:rPr lang="zh-TW" altLang="en-US" dirty="0"/>
              <a:t>觀念釐清</a:t>
            </a:r>
            <a:endParaRPr lang="en-GB" dirty="0"/>
          </a:p>
        </p:txBody>
      </p:sp>
      <p:sp>
        <p:nvSpPr>
          <p:cNvPr id="3" name="Content Placeholder 2">
            <a:extLst>
              <a:ext uri="{FF2B5EF4-FFF2-40B4-BE49-F238E27FC236}">
                <a16:creationId xmlns:a16="http://schemas.microsoft.com/office/drawing/2014/main" id="{ECE289AC-ED62-440D-A119-5295D8688244}"/>
              </a:ext>
            </a:extLst>
          </p:cNvPr>
          <p:cNvSpPr>
            <a:spLocks noGrp="1"/>
          </p:cNvSpPr>
          <p:nvPr>
            <p:ph idx="1"/>
          </p:nvPr>
        </p:nvSpPr>
        <p:spPr/>
        <p:txBody>
          <a:bodyPr/>
          <a:lstStyle/>
          <a:p>
            <a:r>
              <a:rPr lang="zh-TW" altLang="en-US" dirty="0"/>
              <a:t>如果單純用分層抽樣的話，可能會造成每個抽樣單位距離遙遠，這將會多花很多不必要的時間跟金錢。</a:t>
            </a:r>
            <a:endParaRPr lang="en-GB" altLang="zh-TW" dirty="0"/>
          </a:p>
          <a:p>
            <a:r>
              <a:rPr lang="en-US" altLang="zh-TW" dirty="0"/>
              <a:t>EX:</a:t>
            </a:r>
            <a:r>
              <a:rPr lang="zh-TW" altLang="en-US" dirty="0"/>
              <a:t>我想抽出台北市大安區跟信義區的學生平均零用錢。</a:t>
            </a:r>
            <a:endParaRPr lang="en-GB" altLang="zh-TW" dirty="0"/>
          </a:p>
          <a:p>
            <a:pPr marL="0" indent="0">
              <a:buNone/>
            </a:pPr>
            <a:r>
              <a:rPr lang="en-GB" dirty="0"/>
              <a:t>	</a:t>
            </a:r>
            <a:r>
              <a:rPr lang="zh-TW" altLang="en-US" dirty="0"/>
              <a:t>大安區和信義區為兩層分層，若直接用</a:t>
            </a:r>
            <a:r>
              <a:rPr lang="en-US" altLang="zh-TW" dirty="0"/>
              <a:t>SRS</a:t>
            </a:r>
            <a:r>
              <a:rPr lang="zh-TW" altLang="en-US" dirty="0"/>
              <a:t>抽出學生可能會一個學校只抽出一個學生，這會</a:t>
            </a:r>
            <a:r>
              <a:rPr lang="zh-TW" altLang="en-US" dirty="0">
                <a:solidFill>
                  <a:srgbClr val="FF0000"/>
                </a:solidFill>
              </a:rPr>
              <a:t>耗費相當多的通勤資源</a:t>
            </a:r>
            <a:r>
              <a:rPr lang="zh-TW" altLang="en-US" dirty="0"/>
              <a:t>。因此我們若把學校當成一個群集，我們就只要採訪抽到的學校的學生即可完成所要的調查，這會節省非常多的時間金錢。</a:t>
            </a:r>
            <a:endParaRPr lang="en-GB" dirty="0"/>
          </a:p>
        </p:txBody>
      </p:sp>
    </p:spTree>
    <p:extLst>
      <p:ext uri="{BB962C8B-B14F-4D97-AF65-F5344CB8AC3E}">
        <p14:creationId xmlns:p14="http://schemas.microsoft.com/office/powerpoint/2010/main" val="37050152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15F4-2167-4C05-83D5-FF7FBC02EEEC}"/>
              </a:ext>
            </a:extLst>
          </p:cNvPr>
          <p:cNvSpPr>
            <a:spLocks noGrp="1"/>
          </p:cNvSpPr>
          <p:nvPr>
            <p:ph type="title"/>
          </p:nvPr>
        </p:nvSpPr>
        <p:spPr>
          <a:xfrm>
            <a:off x="838200" y="365125"/>
            <a:ext cx="10515600" cy="1325563"/>
          </a:xfrm>
        </p:spPr>
        <p:txBody>
          <a:bodyPr/>
          <a:lstStyle/>
          <a:p>
            <a:r>
              <a:rPr lang="zh-TW" altLang="en-US" dirty="0"/>
              <a:t>課本例題</a:t>
            </a:r>
            <a:endParaRPr lang="en-GB" dirty="0"/>
          </a:p>
        </p:txBody>
      </p:sp>
      <p:sp>
        <p:nvSpPr>
          <p:cNvPr id="3" name="Content Placeholder 2">
            <a:extLst>
              <a:ext uri="{FF2B5EF4-FFF2-40B4-BE49-F238E27FC236}">
                <a16:creationId xmlns:a16="http://schemas.microsoft.com/office/drawing/2014/main" id="{FA3EA280-ED80-40AD-A130-DD0B6A964956}"/>
              </a:ext>
            </a:extLst>
          </p:cNvPr>
          <p:cNvSpPr>
            <a:spLocks noGrp="1"/>
          </p:cNvSpPr>
          <p:nvPr>
            <p:ph idx="1"/>
          </p:nvPr>
        </p:nvSpPr>
        <p:spPr/>
        <p:txBody>
          <a:bodyPr/>
          <a:lstStyle/>
          <a:p>
            <a:r>
              <a:rPr lang="zh-TW" altLang="en-US" dirty="0"/>
              <a:t>因為例題</a:t>
            </a:r>
            <a:r>
              <a:rPr lang="en-GB" altLang="zh-TW" dirty="0"/>
              <a:t>8.2</a:t>
            </a:r>
            <a:r>
              <a:rPr lang="zh-TW" altLang="en-US" dirty="0"/>
              <a:t>的估計誤差太大，所以我們將隔壁的小城市拉進來當作另一個分層</a:t>
            </a:r>
            <a:endParaRPr lang="en-GB" dirty="0"/>
          </a:p>
        </p:txBody>
      </p:sp>
      <mc:AlternateContent xmlns:mc="http://schemas.openxmlformats.org/markup-compatibility/2006" xmlns:p14="http://schemas.microsoft.com/office/powerpoint/2010/main">
        <mc:Choice Requires="p14">
          <p:contentPart p14:bwMode="auto" r:id="rId2">
            <p14:nvContentPartPr>
              <p14:cNvPr id="39" name="Ink 38">
                <a:extLst>
                  <a:ext uri="{FF2B5EF4-FFF2-40B4-BE49-F238E27FC236}">
                    <a16:creationId xmlns:a16="http://schemas.microsoft.com/office/drawing/2014/main" id="{77132D77-0632-47DC-BB0A-6FD2172F3A15}"/>
                  </a:ext>
                </a:extLst>
              </p14:cNvPr>
              <p14:cNvContentPartPr/>
              <p14:nvPr/>
            </p14:nvContentPartPr>
            <p14:xfrm>
              <a:off x="3562155" y="4724325"/>
              <a:ext cx="240" cy="240"/>
            </p14:xfrm>
          </p:contentPart>
        </mc:Choice>
        <mc:Fallback xmlns="">
          <p:pic>
            <p:nvPicPr>
              <p:cNvPr id="39" name="Ink 38">
                <a:extLst>
                  <a:ext uri="{FF2B5EF4-FFF2-40B4-BE49-F238E27FC236}">
                    <a16:creationId xmlns:a16="http://schemas.microsoft.com/office/drawing/2014/main" id="{77132D77-0632-47DC-BB0A-6FD2172F3A15}"/>
                  </a:ext>
                </a:extLst>
              </p:cNvPr>
              <p:cNvPicPr/>
              <p:nvPr/>
            </p:nvPicPr>
            <p:blipFill>
              <a:blip r:embed="rId3"/>
              <a:stretch>
                <a:fillRect/>
              </a:stretch>
            </p:blipFill>
            <p:spPr>
              <a:xfrm>
                <a:off x="3558315" y="4720485"/>
                <a:ext cx="7920" cy="7920"/>
              </a:xfrm>
              <a:prstGeom prst="rect">
                <a:avLst/>
              </a:prstGeom>
            </p:spPr>
          </p:pic>
        </mc:Fallback>
      </mc:AlternateContent>
    </p:spTree>
    <p:extLst>
      <p:ext uri="{BB962C8B-B14F-4D97-AF65-F5344CB8AC3E}">
        <p14:creationId xmlns:p14="http://schemas.microsoft.com/office/powerpoint/2010/main" val="148152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98DA7B4-059A-4A22-A3C3-FE3551392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0562" y="1620208"/>
            <a:ext cx="2717800" cy="4749800"/>
          </a:xfrm>
          <a:prstGeom prst="rect">
            <a:avLst/>
          </a:prstGeom>
        </p:spPr>
      </p:pic>
      <p:pic>
        <p:nvPicPr>
          <p:cNvPr id="11" name="Picture 10">
            <a:extLst>
              <a:ext uri="{FF2B5EF4-FFF2-40B4-BE49-F238E27FC236}">
                <a16:creationId xmlns:a16="http://schemas.microsoft.com/office/drawing/2014/main" id="{FDBAA87B-4040-40E3-878F-ECC2F5B6EC67}"/>
              </a:ext>
            </a:extLst>
          </p:cNvPr>
          <p:cNvPicPr>
            <a:picLocks noChangeAspect="1"/>
          </p:cNvPicPr>
          <p:nvPr/>
        </p:nvPicPr>
        <p:blipFill>
          <a:blip r:embed="rId3">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tretch>
            <a:fillRect/>
          </a:stretch>
        </p:blipFill>
        <p:spPr>
          <a:xfrm>
            <a:off x="234943" y="2074756"/>
            <a:ext cx="3735301" cy="3875726"/>
          </a:xfrm>
          <a:prstGeom prst="rect">
            <a:avLst/>
          </a:prstGeom>
        </p:spPr>
      </p:pic>
      <p:pic>
        <p:nvPicPr>
          <p:cNvPr id="13" name="Picture 12">
            <a:extLst>
              <a:ext uri="{FF2B5EF4-FFF2-40B4-BE49-F238E27FC236}">
                <a16:creationId xmlns:a16="http://schemas.microsoft.com/office/drawing/2014/main" id="{FB7BAD24-FB04-4DB7-B83E-F46B38F16F08}"/>
              </a:ext>
            </a:extLst>
          </p:cNvPr>
          <p:cNvPicPr>
            <a:picLocks noChangeAspect="1"/>
          </p:cNvPicPr>
          <p:nvPr/>
        </p:nvPicPr>
        <p:blipFill>
          <a:blip r:embed="rId5">
            <a:extLst>
              <a:ext uri="{BEBA8EAE-BF5A-486C-A8C5-ECC9F3942E4B}">
                <a14:imgProps xmlns:a14="http://schemas.microsoft.com/office/drawing/2010/main">
                  <a14:imgLayer r:embed="rId6">
                    <a14:imgEffect>
                      <a14:artisticPaintStrokes/>
                    </a14:imgEffect>
                  </a14:imgLayer>
                </a14:imgProps>
              </a:ext>
              <a:ext uri="{28A0092B-C50C-407E-A947-70E740481C1C}">
                <a14:useLocalDpi xmlns:a14="http://schemas.microsoft.com/office/drawing/2010/main" val="0"/>
              </a:ext>
            </a:extLst>
          </a:blip>
          <a:stretch>
            <a:fillRect/>
          </a:stretch>
        </p:blipFill>
        <p:spPr>
          <a:xfrm>
            <a:off x="3823743" y="49001"/>
            <a:ext cx="4223458" cy="4051511"/>
          </a:xfrm>
          <a:prstGeom prst="rect">
            <a:avLst/>
          </a:prstGeom>
        </p:spPr>
      </p:pic>
      <p:cxnSp>
        <p:nvCxnSpPr>
          <p:cNvPr id="16" name="Straight Arrow Connector 15">
            <a:extLst>
              <a:ext uri="{FF2B5EF4-FFF2-40B4-BE49-F238E27FC236}">
                <a16:creationId xmlns:a16="http://schemas.microsoft.com/office/drawing/2014/main" id="{265A4194-67FC-43BB-BEDF-503C5CC896E4}"/>
              </a:ext>
            </a:extLst>
          </p:cNvPr>
          <p:cNvCxnSpPr>
            <a:cxnSpLocks/>
          </p:cNvCxnSpPr>
          <p:nvPr/>
        </p:nvCxnSpPr>
        <p:spPr>
          <a:xfrm flipV="1">
            <a:off x="3648075" y="3548144"/>
            <a:ext cx="5433499" cy="56020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F2E66F4-7136-42C7-A17C-2B5628197EF1}"/>
              </a:ext>
            </a:extLst>
          </p:cNvPr>
          <p:cNvCxnSpPr>
            <a:cxnSpLocks/>
          </p:cNvCxnSpPr>
          <p:nvPr/>
        </p:nvCxnSpPr>
        <p:spPr>
          <a:xfrm>
            <a:off x="873479" y="3869654"/>
            <a:ext cx="8278622" cy="692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32BD378-3D9C-4375-9334-D7399DE2D0FD}"/>
              </a:ext>
            </a:extLst>
          </p:cNvPr>
          <p:cNvCxnSpPr>
            <a:cxnSpLocks/>
          </p:cNvCxnSpPr>
          <p:nvPr/>
        </p:nvCxnSpPr>
        <p:spPr>
          <a:xfrm>
            <a:off x="1190625" y="4596792"/>
            <a:ext cx="8582025" cy="14325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F17F45C-2CB8-4EAF-949F-D9DC8918CF5F}"/>
              </a:ext>
            </a:extLst>
          </p:cNvPr>
          <p:cNvCxnSpPr>
            <a:cxnSpLocks/>
          </p:cNvCxnSpPr>
          <p:nvPr/>
        </p:nvCxnSpPr>
        <p:spPr>
          <a:xfrm>
            <a:off x="5889657" y="1924050"/>
            <a:ext cx="3565847" cy="101441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DFFA9A2E-26B0-4E5C-A1BA-F782F10FA53B}"/>
              </a:ext>
            </a:extLst>
          </p:cNvPr>
          <p:cNvCxnSpPr>
            <a:cxnSpLocks/>
          </p:cNvCxnSpPr>
          <p:nvPr/>
        </p:nvCxnSpPr>
        <p:spPr>
          <a:xfrm>
            <a:off x="5593036" y="1190625"/>
            <a:ext cx="4179614" cy="88413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E75D13C6-B3BC-4C2E-94F3-F5FDA298E648}"/>
              </a:ext>
            </a:extLst>
          </p:cNvPr>
          <p:cNvCxnSpPr>
            <a:cxnSpLocks/>
          </p:cNvCxnSpPr>
          <p:nvPr/>
        </p:nvCxnSpPr>
        <p:spPr>
          <a:xfrm>
            <a:off x="6124575" y="3368045"/>
            <a:ext cx="3330929" cy="187409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0184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5C898-C4FA-44CF-92C2-E1B054284B8A}"/>
              </a:ext>
            </a:extLst>
          </p:cNvPr>
          <p:cNvSpPr>
            <a:spLocks noGrp="1"/>
          </p:cNvSpPr>
          <p:nvPr>
            <p:ph type="title"/>
          </p:nvPr>
        </p:nvSpPr>
        <p:spPr/>
        <p:txBody>
          <a:bodyPr/>
          <a:lstStyle/>
          <a:p>
            <a:r>
              <a:rPr lang="zh-TW" altLang="en-US" dirty="0"/>
              <a:t>小城市所抽出的</a:t>
            </a:r>
            <a:r>
              <a:rPr lang="en-US" altLang="zh-TW" dirty="0"/>
              <a:t>10</a:t>
            </a:r>
            <a:r>
              <a:rPr lang="zh-TW" altLang="en-US" dirty="0"/>
              <a:t>群</a:t>
            </a:r>
            <a:endParaRPr lang="en-GB" dirty="0"/>
          </a:p>
        </p:txBody>
      </p:sp>
      <p:graphicFrame>
        <p:nvGraphicFramePr>
          <p:cNvPr id="4" name="Content Placeholder 3">
            <a:extLst>
              <a:ext uri="{FF2B5EF4-FFF2-40B4-BE49-F238E27FC236}">
                <a16:creationId xmlns:a16="http://schemas.microsoft.com/office/drawing/2014/main" id="{54A64003-9E50-4545-A9EB-4E99A5F527AE}"/>
              </a:ext>
            </a:extLst>
          </p:cNvPr>
          <p:cNvGraphicFramePr>
            <a:graphicFrameLocks noGrp="1"/>
          </p:cNvGraphicFramePr>
          <p:nvPr>
            <p:ph idx="1"/>
            <p:extLst/>
          </p:nvPr>
        </p:nvGraphicFramePr>
        <p:xfrm>
          <a:off x="838200" y="1825625"/>
          <a:ext cx="10515600" cy="42926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4164077858"/>
                    </a:ext>
                  </a:extLst>
                </a:gridCol>
                <a:gridCol w="3505200">
                  <a:extLst>
                    <a:ext uri="{9D8B030D-6E8A-4147-A177-3AD203B41FA5}">
                      <a16:colId xmlns:a16="http://schemas.microsoft.com/office/drawing/2014/main" val="4259404406"/>
                    </a:ext>
                  </a:extLst>
                </a:gridCol>
                <a:gridCol w="3505200">
                  <a:extLst>
                    <a:ext uri="{9D8B030D-6E8A-4147-A177-3AD203B41FA5}">
                      <a16:colId xmlns:a16="http://schemas.microsoft.com/office/drawing/2014/main" val="3976371574"/>
                    </a:ext>
                  </a:extLst>
                </a:gridCol>
              </a:tblGrid>
              <a:tr h="584200">
                <a:tc>
                  <a:txBody>
                    <a:bodyPr/>
                    <a:lstStyle/>
                    <a:p>
                      <a:r>
                        <a:rPr lang="en-GB" dirty="0"/>
                        <a:t>Cluster</a:t>
                      </a:r>
                    </a:p>
                  </a:txBody>
                  <a:tcPr/>
                </a:tc>
                <a:tc>
                  <a:txBody>
                    <a:bodyPr/>
                    <a:lstStyle/>
                    <a:p>
                      <a:r>
                        <a:rPr lang="en-GB" dirty="0"/>
                        <a:t>Number of residents, mi</a:t>
                      </a:r>
                    </a:p>
                  </a:txBody>
                  <a:tcPr/>
                </a:tc>
                <a:tc>
                  <a:txBody>
                    <a:bodyPr/>
                    <a:lstStyle/>
                    <a:p>
                      <a:r>
                        <a:rPr lang="en-GB" dirty="0"/>
                        <a:t>Total income per cluster, </a:t>
                      </a:r>
                      <a:r>
                        <a:rPr lang="en-GB" dirty="0" err="1"/>
                        <a:t>yi</a:t>
                      </a:r>
                      <a:r>
                        <a:rPr lang="en-GB" dirty="0"/>
                        <a:t>(dollars)</a:t>
                      </a:r>
                    </a:p>
                  </a:txBody>
                  <a:tcPr/>
                </a:tc>
                <a:extLst>
                  <a:ext uri="{0D108BD9-81ED-4DB2-BD59-A6C34878D82A}">
                    <a16:rowId xmlns:a16="http://schemas.microsoft.com/office/drawing/2014/main" val="1905169681"/>
                  </a:ext>
                </a:extLst>
              </a:tr>
              <a:tr h="370840">
                <a:tc>
                  <a:txBody>
                    <a:bodyPr/>
                    <a:lstStyle/>
                    <a:p>
                      <a:r>
                        <a:rPr lang="en-GB" dirty="0"/>
                        <a:t>1</a:t>
                      </a:r>
                    </a:p>
                  </a:txBody>
                  <a:tcPr/>
                </a:tc>
                <a:tc>
                  <a:txBody>
                    <a:bodyPr/>
                    <a:lstStyle/>
                    <a:p>
                      <a:r>
                        <a:rPr lang="en-GB" dirty="0"/>
                        <a:t>2</a:t>
                      </a:r>
                    </a:p>
                  </a:txBody>
                  <a:tcPr/>
                </a:tc>
                <a:tc>
                  <a:txBody>
                    <a:bodyPr/>
                    <a:lstStyle/>
                    <a:p>
                      <a:r>
                        <a:rPr lang="en-GB" dirty="0"/>
                        <a:t>18000</a:t>
                      </a:r>
                    </a:p>
                  </a:txBody>
                  <a:tcPr/>
                </a:tc>
                <a:extLst>
                  <a:ext uri="{0D108BD9-81ED-4DB2-BD59-A6C34878D82A}">
                    <a16:rowId xmlns:a16="http://schemas.microsoft.com/office/drawing/2014/main" val="1568262280"/>
                  </a:ext>
                </a:extLst>
              </a:tr>
              <a:tr h="370840">
                <a:tc>
                  <a:txBody>
                    <a:bodyPr/>
                    <a:lstStyle/>
                    <a:p>
                      <a:r>
                        <a:rPr lang="en-GB" dirty="0"/>
                        <a:t>2</a:t>
                      </a:r>
                    </a:p>
                  </a:txBody>
                  <a:tcPr/>
                </a:tc>
                <a:tc>
                  <a:txBody>
                    <a:bodyPr/>
                    <a:lstStyle/>
                    <a:p>
                      <a:r>
                        <a:rPr lang="en-GB" dirty="0"/>
                        <a:t>5</a:t>
                      </a:r>
                    </a:p>
                  </a:txBody>
                  <a:tcPr/>
                </a:tc>
                <a:tc>
                  <a:txBody>
                    <a:bodyPr/>
                    <a:lstStyle/>
                    <a:p>
                      <a:r>
                        <a:rPr lang="en-GB" dirty="0"/>
                        <a:t>52000</a:t>
                      </a:r>
                    </a:p>
                  </a:txBody>
                  <a:tcPr/>
                </a:tc>
                <a:extLst>
                  <a:ext uri="{0D108BD9-81ED-4DB2-BD59-A6C34878D82A}">
                    <a16:rowId xmlns:a16="http://schemas.microsoft.com/office/drawing/2014/main" val="4209403704"/>
                  </a:ext>
                </a:extLst>
              </a:tr>
              <a:tr h="370840">
                <a:tc>
                  <a:txBody>
                    <a:bodyPr/>
                    <a:lstStyle/>
                    <a:p>
                      <a:r>
                        <a:rPr lang="en-GB" dirty="0"/>
                        <a:t>3</a:t>
                      </a:r>
                    </a:p>
                  </a:txBody>
                  <a:tcPr/>
                </a:tc>
                <a:tc>
                  <a:txBody>
                    <a:bodyPr/>
                    <a:lstStyle/>
                    <a:p>
                      <a:r>
                        <a:rPr lang="en-GB" dirty="0"/>
                        <a:t>7</a:t>
                      </a:r>
                    </a:p>
                  </a:txBody>
                  <a:tcPr/>
                </a:tc>
                <a:tc>
                  <a:txBody>
                    <a:bodyPr/>
                    <a:lstStyle/>
                    <a:p>
                      <a:r>
                        <a:rPr lang="en-GB" dirty="0"/>
                        <a:t>68000</a:t>
                      </a:r>
                    </a:p>
                  </a:txBody>
                  <a:tcPr/>
                </a:tc>
                <a:extLst>
                  <a:ext uri="{0D108BD9-81ED-4DB2-BD59-A6C34878D82A}">
                    <a16:rowId xmlns:a16="http://schemas.microsoft.com/office/drawing/2014/main" val="1791069936"/>
                  </a:ext>
                </a:extLst>
              </a:tr>
              <a:tr h="370840">
                <a:tc>
                  <a:txBody>
                    <a:bodyPr/>
                    <a:lstStyle/>
                    <a:p>
                      <a:r>
                        <a:rPr lang="en-GB" dirty="0"/>
                        <a:t>4</a:t>
                      </a:r>
                    </a:p>
                  </a:txBody>
                  <a:tcPr/>
                </a:tc>
                <a:tc>
                  <a:txBody>
                    <a:bodyPr/>
                    <a:lstStyle/>
                    <a:p>
                      <a:r>
                        <a:rPr lang="en-GB" dirty="0"/>
                        <a:t>4</a:t>
                      </a:r>
                    </a:p>
                  </a:txBody>
                  <a:tcPr/>
                </a:tc>
                <a:tc>
                  <a:txBody>
                    <a:bodyPr/>
                    <a:lstStyle/>
                    <a:p>
                      <a:r>
                        <a:rPr lang="en-GB" dirty="0"/>
                        <a:t>36000</a:t>
                      </a:r>
                    </a:p>
                  </a:txBody>
                  <a:tcPr/>
                </a:tc>
                <a:extLst>
                  <a:ext uri="{0D108BD9-81ED-4DB2-BD59-A6C34878D82A}">
                    <a16:rowId xmlns:a16="http://schemas.microsoft.com/office/drawing/2014/main" val="2404919699"/>
                  </a:ext>
                </a:extLst>
              </a:tr>
              <a:tr h="370840">
                <a:tc>
                  <a:txBody>
                    <a:bodyPr/>
                    <a:lstStyle/>
                    <a:p>
                      <a:r>
                        <a:rPr lang="en-GB" dirty="0"/>
                        <a:t>5</a:t>
                      </a:r>
                    </a:p>
                  </a:txBody>
                  <a:tcPr/>
                </a:tc>
                <a:tc>
                  <a:txBody>
                    <a:bodyPr/>
                    <a:lstStyle/>
                    <a:p>
                      <a:r>
                        <a:rPr lang="en-GB" dirty="0"/>
                        <a:t>3</a:t>
                      </a:r>
                    </a:p>
                  </a:txBody>
                  <a:tcPr/>
                </a:tc>
                <a:tc>
                  <a:txBody>
                    <a:bodyPr/>
                    <a:lstStyle/>
                    <a:p>
                      <a:r>
                        <a:rPr lang="en-GB" dirty="0"/>
                        <a:t>45000</a:t>
                      </a:r>
                    </a:p>
                  </a:txBody>
                  <a:tcPr/>
                </a:tc>
                <a:extLst>
                  <a:ext uri="{0D108BD9-81ED-4DB2-BD59-A6C34878D82A}">
                    <a16:rowId xmlns:a16="http://schemas.microsoft.com/office/drawing/2014/main" val="268699117"/>
                  </a:ext>
                </a:extLst>
              </a:tr>
              <a:tr h="370840">
                <a:tc>
                  <a:txBody>
                    <a:bodyPr/>
                    <a:lstStyle/>
                    <a:p>
                      <a:r>
                        <a:rPr lang="en-GB" dirty="0"/>
                        <a:t>6</a:t>
                      </a:r>
                    </a:p>
                  </a:txBody>
                  <a:tcPr/>
                </a:tc>
                <a:tc>
                  <a:txBody>
                    <a:bodyPr/>
                    <a:lstStyle/>
                    <a:p>
                      <a:r>
                        <a:rPr lang="en-GB" dirty="0"/>
                        <a:t>8</a:t>
                      </a:r>
                    </a:p>
                  </a:txBody>
                  <a:tcPr/>
                </a:tc>
                <a:tc>
                  <a:txBody>
                    <a:bodyPr/>
                    <a:lstStyle/>
                    <a:p>
                      <a:r>
                        <a:rPr lang="en-GB" dirty="0"/>
                        <a:t>96000</a:t>
                      </a:r>
                    </a:p>
                  </a:txBody>
                  <a:tcPr/>
                </a:tc>
                <a:extLst>
                  <a:ext uri="{0D108BD9-81ED-4DB2-BD59-A6C34878D82A}">
                    <a16:rowId xmlns:a16="http://schemas.microsoft.com/office/drawing/2014/main" val="333841827"/>
                  </a:ext>
                </a:extLst>
              </a:tr>
              <a:tr h="370840">
                <a:tc>
                  <a:txBody>
                    <a:bodyPr/>
                    <a:lstStyle/>
                    <a:p>
                      <a:r>
                        <a:rPr lang="en-GB" dirty="0"/>
                        <a:t>7</a:t>
                      </a:r>
                    </a:p>
                  </a:txBody>
                  <a:tcPr/>
                </a:tc>
                <a:tc>
                  <a:txBody>
                    <a:bodyPr/>
                    <a:lstStyle/>
                    <a:p>
                      <a:r>
                        <a:rPr lang="en-GB" dirty="0"/>
                        <a:t>6</a:t>
                      </a:r>
                    </a:p>
                  </a:txBody>
                  <a:tcPr/>
                </a:tc>
                <a:tc>
                  <a:txBody>
                    <a:bodyPr/>
                    <a:lstStyle/>
                    <a:p>
                      <a:r>
                        <a:rPr lang="en-GB" dirty="0"/>
                        <a:t>64000</a:t>
                      </a:r>
                    </a:p>
                  </a:txBody>
                  <a:tcPr/>
                </a:tc>
                <a:extLst>
                  <a:ext uri="{0D108BD9-81ED-4DB2-BD59-A6C34878D82A}">
                    <a16:rowId xmlns:a16="http://schemas.microsoft.com/office/drawing/2014/main" val="2627018277"/>
                  </a:ext>
                </a:extLst>
              </a:tr>
              <a:tr h="370840">
                <a:tc>
                  <a:txBody>
                    <a:bodyPr/>
                    <a:lstStyle/>
                    <a:p>
                      <a:r>
                        <a:rPr lang="en-GB" dirty="0"/>
                        <a:t>8</a:t>
                      </a:r>
                    </a:p>
                  </a:txBody>
                  <a:tcPr/>
                </a:tc>
                <a:tc>
                  <a:txBody>
                    <a:bodyPr/>
                    <a:lstStyle/>
                    <a:p>
                      <a:r>
                        <a:rPr lang="en-GB" dirty="0"/>
                        <a:t>10</a:t>
                      </a:r>
                    </a:p>
                  </a:txBody>
                  <a:tcPr/>
                </a:tc>
                <a:tc>
                  <a:txBody>
                    <a:bodyPr/>
                    <a:lstStyle/>
                    <a:p>
                      <a:r>
                        <a:rPr lang="en-GB" dirty="0"/>
                        <a:t>115000</a:t>
                      </a:r>
                    </a:p>
                  </a:txBody>
                  <a:tcPr/>
                </a:tc>
                <a:extLst>
                  <a:ext uri="{0D108BD9-81ED-4DB2-BD59-A6C34878D82A}">
                    <a16:rowId xmlns:a16="http://schemas.microsoft.com/office/drawing/2014/main" val="4039575430"/>
                  </a:ext>
                </a:extLst>
              </a:tr>
              <a:tr h="370840">
                <a:tc>
                  <a:txBody>
                    <a:bodyPr/>
                    <a:lstStyle/>
                    <a:p>
                      <a:r>
                        <a:rPr lang="en-GB" dirty="0"/>
                        <a:t>9</a:t>
                      </a:r>
                    </a:p>
                  </a:txBody>
                  <a:tcPr/>
                </a:tc>
                <a:tc>
                  <a:txBody>
                    <a:bodyPr/>
                    <a:lstStyle/>
                    <a:p>
                      <a:r>
                        <a:rPr lang="en-GB" dirty="0"/>
                        <a:t>3</a:t>
                      </a:r>
                    </a:p>
                  </a:txBody>
                  <a:tcPr/>
                </a:tc>
                <a:tc>
                  <a:txBody>
                    <a:bodyPr/>
                    <a:lstStyle/>
                    <a:p>
                      <a:r>
                        <a:rPr lang="en-GB" dirty="0"/>
                        <a:t>41000</a:t>
                      </a:r>
                    </a:p>
                  </a:txBody>
                  <a:tcPr/>
                </a:tc>
                <a:extLst>
                  <a:ext uri="{0D108BD9-81ED-4DB2-BD59-A6C34878D82A}">
                    <a16:rowId xmlns:a16="http://schemas.microsoft.com/office/drawing/2014/main" val="2328521602"/>
                  </a:ext>
                </a:extLst>
              </a:tr>
              <a:tr h="370840">
                <a:tc>
                  <a:txBody>
                    <a:bodyPr/>
                    <a:lstStyle/>
                    <a:p>
                      <a:r>
                        <a:rPr lang="en-GB" dirty="0"/>
                        <a:t>10</a:t>
                      </a:r>
                    </a:p>
                  </a:txBody>
                  <a:tcPr/>
                </a:tc>
                <a:tc>
                  <a:txBody>
                    <a:bodyPr/>
                    <a:lstStyle/>
                    <a:p>
                      <a:r>
                        <a:rPr lang="en-GB" dirty="0"/>
                        <a:t>1</a:t>
                      </a:r>
                    </a:p>
                  </a:txBody>
                  <a:tcPr/>
                </a:tc>
                <a:tc>
                  <a:txBody>
                    <a:bodyPr/>
                    <a:lstStyle/>
                    <a:p>
                      <a:r>
                        <a:rPr lang="en-GB" dirty="0"/>
                        <a:t>12000</a:t>
                      </a:r>
                    </a:p>
                  </a:txBody>
                  <a:tcPr/>
                </a:tc>
                <a:extLst>
                  <a:ext uri="{0D108BD9-81ED-4DB2-BD59-A6C34878D82A}">
                    <a16:rowId xmlns:a16="http://schemas.microsoft.com/office/drawing/2014/main" val="3467587209"/>
                  </a:ext>
                </a:extLst>
              </a:tr>
            </a:tbl>
          </a:graphicData>
        </a:graphic>
      </p:graphicFrame>
    </p:spTree>
    <p:extLst>
      <p:ext uri="{BB962C8B-B14F-4D97-AF65-F5344CB8AC3E}">
        <p14:creationId xmlns:p14="http://schemas.microsoft.com/office/powerpoint/2010/main" val="1388087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BACF-6CB4-4B07-A0F0-758005A46EF4}"/>
              </a:ext>
            </a:extLst>
          </p:cNvPr>
          <p:cNvSpPr>
            <a:spLocks noGrp="1"/>
          </p:cNvSpPr>
          <p:nvPr>
            <p:ph type="title"/>
          </p:nvPr>
        </p:nvSpPr>
        <p:spPr/>
        <p:txBody>
          <a:bodyPr/>
          <a:lstStyle/>
          <a:p>
            <a:r>
              <a:rPr lang="zh-TW" altLang="en-US" dirty="0"/>
              <a:t>簡單隨機抽樣、分層抽樣、群集抽樣</a:t>
            </a:r>
            <a:endParaRPr lang="en-GB" dirty="0"/>
          </a:p>
        </p:txBody>
      </p:sp>
      <p:sp>
        <p:nvSpPr>
          <p:cNvPr id="3" name="Content Placeholder 2">
            <a:extLst>
              <a:ext uri="{FF2B5EF4-FFF2-40B4-BE49-F238E27FC236}">
                <a16:creationId xmlns:a16="http://schemas.microsoft.com/office/drawing/2014/main" id="{95FABC38-264E-4151-8A1B-03D386A38C9D}"/>
              </a:ext>
            </a:extLst>
          </p:cNvPr>
          <p:cNvSpPr>
            <a:spLocks noGrp="1"/>
          </p:cNvSpPr>
          <p:nvPr>
            <p:ph idx="1"/>
          </p:nvPr>
        </p:nvSpPr>
        <p:spPr/>
        <p:txBody>
          <a:bodyPr/>
          <a:lstStyle/>
          <a:p>
            <a:pPr>
              <a:buFont typeface="Wingdings" panose="05000000000000000000" pitchFamily="2" charset="2"/>
              <a:buChar char="§"/>
            </a:pPr>
            <a:r>
              <a:rPr lang="zh-TW" altLang="en-US" dirty="0"/>
              <a:t>簡單隨機抽樣</a:t>
            </a:r>
            <a:r>
              <a:rPr lang="en-US" altLang="zh-TW" dirty="0"/>
              <a:t>(SRS)</a:t>
            </a:r>
            <a:r>
              <a:rPr lang="zh-TW" altLang="en-US" dirty="0"/>
              <a:t>：列出全部樣本</a:t>
            </a:r>
            <a:r>
              <a:rPr lang="en-GB" altLang="zh-TW" dirty="0">
                <a:sym typeface="Wingdings" panose="05000000000000000000" pitchFamily="2" charset="2"/>
              </a:rPr>
              <a:t></a:t>
            </a:r>
            <a:r>
              <a:rPr lang="zh-TW" altLang="en-US" dirty="0">
                <a:sym typeface="Wingdings" panose="05000000000000000000" pitchFamily="2" charset="2"/>
              </a:rPr>
              <a:t>隨機抽樣</a:t>
            </a:r>
            <a:endParaRPr lang="en-GB" altLang="zh-TW" dirty="0">
              <a:sym typeface="Wingdings" panose="05000000000000000000" pitchFamily="2" charset="2"/>
            </a:endParaRPr>
          </a:p>
          <a:p>
            <a:pPr>
              <a:buFont typeface="Wingdings" panose="05000000000000000000" pitchFamily="2" charset="2"/>
              <a:buChar char="§"/>
            </a:pPr>
            <a:endParaRPr lang="en-GB" altLang="zh-TW" dirty="0"/>
          </a:p>
          <a:p>
            <a:pPr>
              <a:buFont typeface="Wingdings" panose="05000000000000000000" pitchFamily="2" charset="2"/>
              <a:buChar char="§"/>
            </a:pPr>
            <a:r>
              <a:rPr lang="zh-TW" altLang="en-US" dirty="0"/>
              <a:t>分層抽樣：列出全部樣本</a:t>
            </a:r>
            <a:r>
              <a:rPr lang="en-GB" altLang="zh-TW" dirty="0">
                <a:sym typeface="Wingdings" panose="05000000000000000000" pitchFamily="2" charset="2"/>
              </a:rPr>
              <a:t></a:t>
            </a:r>
            <a:r>
              <a:rPr lang="zh-TW" altLang="en-US" dirty="0"/>
              <a:t>分層</a:t>
            </a:r>
            <a:r>
              <a:rPr lang="en-GB" altLang="zh-TW" dirty="0">
                <a:sym typeface="Wingdings" panose="05000000000000000000" pitchFamily="2" charset="2"/>
              </a:rPr>
              <a:t></a:t>
            </a:r>
            <a:r>
              <a:rPr lang="zh-TW" altLang="en-US" dirty="0">
                <a:sym typeface="Wingdings" panose="05000000000000000000" pitchFamily="2" charset="2"/>
              </a:rPr>
              <a:t>每層個別簡單隨機抽樣</a:t>
            </a:r>
            <a:endParaRPr lang="en-GB" altLang="zh-TW" dirty="0">
              <a:sym typeface="Wingdings" panose="05000000000000000000" pitchFamily="2" charset="2"/>
            </a:endParaRPr>
          </a:p>
          <a:p>
            <a:pPr>
              <a:buFont typeface="Wingdings" panose="05000000000000000000" pitchFamily="2" charset="2"/>
              <a:buChar char="§"/>
            </a:pPr>
            <a:endParaRPr lang="en-GB" altLang="zh-TW" dirty="0">
              <a:sym typeface="Wingdings" panose="05000000000000000000" pitchFamily="2" charset="2"/>
            </a:endParaRPr>
          </a:p>
          <a:p>
            <a:pPr>
              <a:buFont typeface="Wingdings" panose="05000000000000000000" pitchFamily="2" charset="2"/>
              <a:buChar char="§"/>
            </a:pPr>
            <a:r>
              <a:rPr lang="zh-TW" altLang="en-US" dirty="0">
                <a:sym typeface="Wingdings" panose="05000000000000000000" pitchFamily="2" charset="2"/>
              </a:rPr>
              <a:t>群集抽樣：依某標準分群</a:t>
            </a:r>
            <a:r>
              <a:rPr lang="en-GB" altLang="zh-TW" dirty="0">
                <a:sym typeface="Wingdings" panose="05000000000000000000" pitchFamily="2" charset="2"/>
              </a:rPr>
              <a:t></a:t>
            </a:r>
            <a:r>
              <a:rPr lang="zh-TW" altLang="en-US" dirty="0">
                <a:sym typeface="Wingdings" panose="05000000000000000000" pitchFamily="2" charset="2"/>
              </a:rPr>
              <a:t>針對群簡單隨機抽樣</a:t>
            </a:r>
            <a:endParaRPr lang="en-GB" altLang="zh-TW" dirty="0"/>
          </a:p>
        </p:txBody>
      </p:sp>
    </p:spTree>
    <p:extLst>
      <p:ext uri="{BB962C8B-B14F-4D97-AF65-F5344CB8AC3E}">
        <p14:creationId xmlns:p14="http://schemas.microsoft.com/office/powerpoint/2010/main" val="42296362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B2023-1C41-4167-B803-0D9F75D4BCBC}"/>
              </a:ext>
            </a:extLst>
          </p:cNvPr>
          <p:cNvSpPr>
            <a:spLocks noGrp="1"/>
          </p:cNvSpPr>
          <p:nvPr>
            <p:ph type="title"/>
          </p:nvPr>
        </p:nvSpPr>
        <p:spPr/>
        <p:txBody>
          <a:bodyPr/>
          <a:lstStyle/>
          <a:p>
            <a:r>
              <a:rPr lang="zh-TW" altLang="en-US" dirty="0"/>
              <a:t>第一次嘗試</a:t>
            </a:r>
            <a:endParaRPr lang="en-GB" dirty="0"/>
          </a:p>
        </p:txBody>
      </p:sp>
      <p:sp>
        <p:nvSpPr>
          <p:cNvPr id="3" name="Content Placeholder 2">
            <a:extLst>
              <a:ext uri="{FF2B5EF4-FFF2-40B4-BE49-F238E27FC236}">
                <a16:creationId xmlns:a16="http://schemas.microsoft.com/office/drawing/2014/main" id="{FB5F90A3-49EA-4ECE-97E3-A9FA2649B193}"/>
              </a:ext>
            </a:extLst>
          </p:cNvPr>
          <p:cNvSpPr>
            <a:spLocks noGrp="1"/>
          </p:cNvSpPr>
          <p:nvPr>
            <p:ph idx="1"/>
          </p:nvPr>
        </p:nvSpPr>
        <p:spPr/>
        <p:txBody>
          <a:bodyPr/>
          <a:lstStyle/>
          <a:p>
            <a:r>
              <a:rPr lang="zh-TW" altLang="en-US" dirty="0"/>
              <a:t>我們一開始在讀本章節的時候，想用更簡單的方法來結合兩者，因為這樣我們就能用更簡單的公式算出變異數，所以我們直接把兩層合在一起將它變成</a:t>
            </a:r>
            <a:endParaRPr lang="en-GB" dirty="0"/>
          </a:p>
        </p:txBody>
      </p:sp>
      <p:graphicFrame>
        <p:nvGraphicFramePr>
          <p:cNvPr id="4" name="Table 3">
            <a:extLst>
              <a:ext uri="{FF2B5EF4-FFF2-40B4-BE49-F238E27FC236}">
                <a16:creationId xmlns:a16="http://schemas.microsoft.com/office/drawing/2014/main" id="{D9771D3C-04D4-493D-AF57-B626D64D0D07}"/>
              </a:ext>
            </a:extLst>
          </p:cNvPr>
          <p:cNvGraphicFramePr>
            <a:graphicFrameLocks noGrp="1"/>
          </p:cNvGraphicFramePr>
          <p:nvPr>
            <p:extLst/>
          </p:nvPr>
        </p:nvGraphicFramePr>
        <p:xfrm>
          <a:off x="2505075" y="-44926"/>
          <a:ext cx="6524628" cy="6949440"/>
        </p:xfrm>
        <a:graphic>
          <a:graphicData uri="http://schemas.openxmlformats.org/drawingml/2006/table">
            <a:tbl>
              <a:tblPr firstRow="1" bandRow="1">
                <a:tableStyleId>{5C22544A-7EE6-4342-B048-85BDC9FD1C3A}</a:tableStyleId>
              </a:tblPr>
              <a:tblGrid>
                <a:gridCol w="1087438">
                  <a:extLst>
                    <a:ext uri="{9D8B030D-6E8A-4147-A177-3AD203B41FA5}">
                      <a16:colId xmlns:a16="http://schemas.microsoft.com/office/drawing/2014/main" val="2648075856"/>
                    </a:ext>
                  </a:extLst>
                </a:gridCol>
                <a:gridCol w="1087438">
                  <a:extLst>
                    <a:ext uri="{9D8B030D-6E8A-4147-A177-3AD203B41FA5}">
                      <a16:colId xmlns:a16="http://schemas.microsoft.com/office/drawing/2014/main" val="3946235675"/>
                    </a:ext>
                  </a:extLst>
                </a:gridCol>
                <a:gridCol w="1087438">
                  <a:extLst>
                    <a:ext uri="{9D8B030D-6E8A-4147-A177-3AD203B41FA5}">
                      <a16:colId xmlns:a16="http://schemas.microsoft.com/office/drawing/2014/main" val="555923839"/>
                    </a:ext>
                  </a:extLst>
                </a:gridCol>
                <a:gridCol w="1087438">
                  <a:extLst>
                    <a:ext uri="{9D8B030D-6E8A-4147-A177-3AD203B41FA5}">
                      <a16:colId xmlns:a16="http://schemas.microsoft.com/office/drawing/2014/main" val="204428133"/>
                    </a:ext>
                  </a:extLst>
                </a:gridCol>
                <a:gridCol w="1087438">
                  <a:extLst>
                    <a:ext uri="{9D8B030D-6E8A-4147-A177-3AD203B41FA5}">
                      <a16:colId xmlns:a16="http://schemas.microsoft.com/office/drawing/2014/main" val="679924190"/>
                    </a:ext>
                  </a:extLst>
                </a:gridCol>
                <a:gridCol w="1087438">
                  <a:extLst>
                    <a:ext uri="{9D8B030D-6E8A-4147-A177-3AD203B41FA5}">
                      <a16:colId xmlns:a16="http://schemas.microsoft.com/office/drawing/2014/main" val="2153543634"/>
                    </a:ext>
                  </a:extLst>
                </a:gridCol>
              </a:tblGrid>
              <a:tr h="312261">
                <a:tc>
                  <a:txBody>
                    <a:bodyPr/>
                    <a:lstStyle/>
                    <a:p>
                      <a:r>
                        <a:rPr lang="en-GB" dirty="0"/>
                        <a:t>CLUSTER</a:t>
                      </a:r>
                    </a:p>
                  </a:txBody>
                  <a:tcPr/>
                </a:tc>
                <a:tc>
                  <a:txBody>
                    <a:bodyPr/>
                    <a:lstStyle/>
                    <a:p>
                      <a:r>
                        <a:rPr lang="en-GB" dirty="0"/>
                        <a:t>Mi</a:t>
                      </a:r>
                    </a:p>
                  </a:txBody>
                  <a:tcPr/>
                </a:tc>
                <a:tc>
                  <a:txBody>
                    <a:bodyPr/>
                    <a:lstStyle/>
                    <a:p>
                      <a:r>
                        <a:rPr lang="en-GB" dirty="0"/>
                        <a:t>Yi</a:t>
                      </a:r>
                    </a:p>
                  </a:txBody>
                  <a:tcPr/>
                </a:tc>
                <a:tc>
                  <a:txBody>
                    <a:bodyPr/>
                    <a:lstStyle/>
                    <a:p>
                      <a:r>
                        <a:rPr lang="en-GB" dirty="0"/>
                        <a:t>CLUSTER</a:t>
                      </a:r>
                    </a:p>
                  </a:txBody>
                  <a:tcPr/>
                </a:tc>
                <a:tc>
                  <a:txBody>
                    <a:bodyPr/>
                    <a:lstStyle/>
                    <a:p>
                      <a:r>
                        <a:rPr lang="en-GB" dirty="0"/>
                        <a:t>Mi</a:t>
                      </a:r>
                    </a:p>
                  </a:txBody>
                  <a:tcPr/>
                </a:tc>
                <a:tc>
                  <a:txBody>
                    <a:bodyPr/>
                    <a:lstStyle/>
                    <a:p>
                      <a:r>
                        <a:rPr lang="en-GB" dirty="0"/>
                        <a:t>Yi</a:t>
                      </a:r>
                    </a:p>
                  </a:txBody>
                  <a:tcPr/>
                </a:tc>
                <a:extLst>
                  <a:ext uri="{0D108BD9-81ED-4DB2-BD59-A6C34878D82A}">
                    <a16:rowId xmlns:a16="http://schemas.microsoft.com/office/drawing/2014/main" val="325139356"/>
                  </a:ext>
                </a:extLst>
              </a:tr>
              <a:tr h="312261">
                <a:tc>
                  <a:txBody>
                    <a:bodyPr/>
                    <a:lstStyle/>
                    <a:p>
                      <a:r>
                        <a:rPr lang="en-GB" dirty="0"/>
                        <a:t>1</a:t>
                      </a:r>
                    </a:p>
                  </a:txBody>
                  <a:tcPr/>
                </a:tc>
                <a:tc>
                  <a:txBody>
                    <a:bodyPr/>
                    <a:lstStyle/>
                    <a:p>
                      <a:r>
                        <a:rPr lang="en-GB" dirty="0"/>
                        <a:t>8</a:t>
                      </a:r>
                    </a:p>
                  </a:txBody>
                  <a:tcPr/>
                </a:tc>
                <a:tc>
                  <a:txBody>
                    <a:bodyPr/>
                    <a:lstStyle/>
                    <a:p>
                      <a:r>
                        <a:rPr lang="en-GB" dirty="0"/>
                        <a:t>96000</a:t>
                      </a:r>
                    </a:p>
                  </a:txBody>
                  <a:tcPr/>
                </a:tc>
                <a:tc>
                  <a:txBody>
                    <a:bodyPr/>
                    <a:lstStyle/>
                    <a:p>
                      <a:r>
                        <a:rPr lang="en-GB" dirty="0"/>
                        <a:t>19</a:t>
                      </a:r>
                    </a:p>
                  </a:txBody>
                  <a:tcPr/>
                </a:tc>
                <a:tc>
                  <a:txBody>
                    <a:bodyPr/>
                    <a:lstStyle/>
                    <a:p>
                      <a:r>
                        <a:rPr lang="en-GB" dirty="0"/>
                        <a:t>5</a:t>
                      </a:r>
                    </a:p>
                  </a:txBody>
                  <a:tcPr/>
                </a:tc>
                <a:tc>
                  <a:txBody>
                    <a:bodyPr/>
                    <a:lstStyle/>
                    <a:p>
                      <a:r>
                        <a:rPr lang="en-GB" dirty="0"/>
                        <a:t>45000</a:t>
                      </a:r>
                    </a:p>
                  </a:txBody>
                  <a:tcPr/>
                </a:tc>
                <a:extLst>
                  <a:ext uri="{0D108BD9-81ED-4DB2-BD59-A6C34878D82A}">
                    <a16:rowId xmlns:a16="http://schemas.microsoft.com/office/drawing/2014/main" val="102431844"/>
                  </a:ext>
                </a:extLst>
              </a:tr>
              <a:tr h="312261">
                <a:tc>
                  <a:txBody>
                    <a:bodyPr/>
                    <a:lstStyle/>
                    <a:p>
                      <a:r>
                        <a:rPr lang="en-GB" dirty="0"/>
                        <a:t>2</a:t>
                      </a:r>
                    </a:p>
                  </a:txBody>
                  <a:tcPr/>
                </a:tc>
                <a:tc>
                  <a:txBody>
                    <a:bodyPr/>
                    <a:lstStyle/>
                    <a:p>
                      <a:r>
                        <a:rPr lang="en-GB" dirty="0"/>
                        <a:t>12</a:t>
                      </a:r>
                    </a:p>
                  </a:txBody>
                  <a:tcPr/>
                </a:tc>
                <a:tc>
                  <a:txBody>
                    <a:bodyPr/>
                    <a:lstStyle/>
                    <a:p>
                      <a:r>
                        <a:rPr lang="en-GB" dirty="0"/>
                        <a:t>121000</a:t>
                      </a:r>
                    </a:p>
                  </a:txBody>
                  <a:tcPr/>
                </a:tc>
                <a:tc>
                  <a:txBody>
                    <a:bodyPr/>
                    <a:lstStyle/>
                    <a:p>
                      <a:r>
                        <a:rPr lang="en-GB" dirty="0"/>
                        <a:t>20</a:t>
                      </a:r>
                    </a:p>
                  </a:txBody>
                  <a:tcPr/>
                </a:tc>
                <a:tc>
                  <a:txBody>
                    <a:bodyPr/>
                    <a:lstStyle/>
                    <a:p>
                      <a:r>
                        <a:rPr lang="en-GB" dirty="0"/>
                        <a:t>4</a:t>
                      </a:r>
                    </a:p>
                  </a:txBody>
                  <a:tcPr/>
                </a:tc>
                <a:tc>
                  <a:txBody>
                    <a:bodyPr/>
                    <a:lstStyle/>
                    <a:p>
                      <a:r>
                        <a:rPr lang="en-GB" dirty="0"/>
                        <a:t>37000</a:t>
                      </a:r>
                    </a:p>
                  </a:txBody>
                  <a:tcPr/>
                </a:tc>
                <a:extLst>
                  <a:ext uri="{0D108BD9-81ED-4DB2-BD59-A6C34878D82A}">
                    <a16:rowId xmlns:a16="http://schemas.microsoft.com/office/drawing/2014/main" val="3717559026"/>
                  </a:ext>
                </a:extLst>
              </a:tr>
              <a:tr h="312261">
                <a:tc>
                  <a:txBody>
                    <a:bodyPr/>
                    <a:lstStyle/>
                    <a:p>
                      <a:r>
                        <a:rPr lang="en-GB" dirty="0"/>
                        <a:t>3</a:t>
                      </a:r>
                    </a:p>
                  </a:txBody>
                  <a:tcPr/>
                </a:tc>
                <a:tc>
                  <a:txBody>
                    <a:bodyPr/>
                    <a:lstStyle/>
                    <a:p>
                      <a:r>
                        <a:rPr lang="en-GB" dirty="0"/>
                        <a:t>4</a:t>
                      </a:r>
                    </a:p>
                  </a:txBody>
                  <a:tcPr/>
                </a:tc>
                <a:tc>
                  <a:txBody>
                    <a:bodyPr/>
                    <a:lstStyle/>
                    <a:p>
                      <a:r>
                        <a:rPr lang="en-GB" dirty="0"/>
                        <a:t>42000</a:t>
                      </a:r>
                    </a:p>
                  </a:txBody>
                  <a:tcPr/>
                </a:tc>
                <a:tc>
                  <a:txBody>
                    <a:bodyPr/>
                    <a:lstStyle/>
                    <a:p>
                      <a:r>
                        <a:rPr lang="en-GB" dirty="0"/>
                        <a:t>21</a:t>
                      </a:r>
                    </a:p>
                  </a:txBody>
                  <a:tcPr/>
                </a:tc>
                <a:tc>
                  <a:txBody>
                    <a:bodyPr/>
                    <a:lstStyle/>
                    <a:p>
                      <a:r>
                        <a:rPr lang="en-GB" dirty="0"/>
                        <a:t>6</a:t>
                      </a:r>
                    </a:p>
                  </a:txBody>
                  <a:tcPr/>
                </a:tc>
                <a:tc>
                  <a:txBody>
                    <a:bodyPr/>
                    <a:lstStyle/>
                    <a:p>
                      <a:r>
                        <a:rPr lang="en-GB" dirty="0"/>
                        <a:t>51000</a:t>
                      </a:r>
                    </a:p>
                  </a:txBody>
                  <a:tcPr/>
                </a:tc>
                <a:extLst>
                  <a:ext uri="{0D108BD9-81ED-4DB2-BD59-A6C34878D82A}">
                    <a16:rowId xmlns:a16="http://schemas.microsoft.com/office/drawing/2014/main" val="3958485905"/>
                  </a:ext>
                </a:extLst>
              </a:tr>
              <a:tr h="312261">
                <a:tc>
                  <a:txBody>
                    <a:bodyPr/>
                    <a:lstStyle/>
                    <a:p>
                      <a:r>
                        <a:rPr lang="en-GB" dirty="0"/>
                        <a:t>4</a:t>
                      </a:r>
                    </a:p>
                  </a:txBody>
                  <a:tcPr/>
                </a:tc>
                <a:tc>
                  <a:txBody>
                    <a:bodyPr/>
                    <a:lstStyle/>
                    <a:p>
                      <a:r>
                        <a:rPr lang="en-GB" dirty="0"/>
                        <a:t>5</a:t>
                      </a:r>
                    </a:p>
                  </a:txBody>
                  <a:tcPr/>
                </a:tc>
                <a:tc>
                  <a:txBody>
                    <a:bodyPr/>
                    <a:lstStyle/>
                    <a:p>
                      <a:r>
                        <a:rPr lang="en-GB" dirty="0"/>
                        <a:t>65000</a:t>
                      </a:r>
                    </a:p>
                  </a:txBody>
                  <a:tcPr/>
                </a:tc>
                <a:tc>
                  <a:txBody>
                    <a:bodyPr/>
                    <a:lstStyle/>
                    <a:p>
                      <a:r>
                        <a:rPr lang="en-GB" dirty="0"/>
                        <a:t>22</a:t>
                      </a:r>
                    </a:p>
                  </a:txBody>
                  <a:tcPr/>
                </a:tc>
                <a:tc>
                  <a:txBody>
                    <a:bodyPr/>
                    <a:lstStyle/>
                    <a:p>
                      <a:r>
                        <a:rPr lang="en-GB" dirty="0"/>
                        <a:t>8</a:t>
                      </a:r>
                    </a:p>
                  </a:txBody>
                  <a:tcPr/>
                </a:tc>
                <a:tc>
                  <a:txBody>
                    <a:bodyPr/>
                    <a:lstStyle/>
                    <a:p>
                      <a:r>
                        <a:rPr lang="en-GB" dirty="0"/>
                        <a:t>30000</a:t>
                      </a:r>
                    </a:p>
                  </a:txBody>
                  <a:tcPr/>
                </a:tc>
                <a:extLst>
                  <a:ext uri="{0D108BD9-81ED-4DB2-BD59-A6C34878D82A}">
                    <a16:rowId xmlns:a16="http://schemas.microsoft.com/office/drawing/2014/main" val="4203674144"/>
                  </a:ext>
                </a:extLst>
              </a:tr>
              <a:tr h="312261">
                <a:tc>
                  <a:txBody>
                    <a:bodyPr/>
                    <a:lstStyle/>
                    <a:p>
                      <a:r>
                        <a:rPr lang="en-GB" dirty="0"/>
                        <a:t>5</a:t>
                      </a:r>
                    </a:p>
                  </a:txBody>
                  <a:tcPr/>
                </a:tc>
                <a:tc>
                  <a:txBody>
                    <a:bodyPr/>
                    <a:lstStyle/>
                    <a:p>
                      <a:r>
                        <a:rPr lang="en-GB" dirty="0"/>
                        <a:t>6</a:t>
                      </a:r>
                    </a:p>
                  </a:txBody>
                  <a:tcPr/>
                </a:tc>
                <a:tc>
                  <a:txBody>
                    <a:bodyPr/>
                    <a:lstStyle/>
                    <a:p>
                      <a:r>
                        <a:rPr lang="en-GB" dirty="0"/>
                        <a:t>52000</a:t>
                      </a:r>
                    </a:p>
                  </a:txBody>
                  <a:tcPr/>
                </a:tc>
                <a:tc>
                  <a:txBody>
                    <a:bodyPr/>
                    <a:lstStyle/>
                    <a:p>
                      <a:r>
                        <a:rPr lang="en-GB" dirty="0"/>
                        <a:t>23</a:t>
                      </a:r>
                    </a:p>
                  </a:txBody>
                  <a:tcPr/>
                </a:tc>
                <a:tc>
                  <a:txBody>
                    <a:bodyPr/>
                    <a:lstStyle/>
                    <a:p>
                      <a:r>
                        <a:rPr lang="en-GB" dirty="0"/>
                        <a:t>7</a:t>
                      </a:r>
                    </a:p>
                  </a:txBody>
                  <a:tcPr/>
                </a:tc>
                <a:tc>
                  <a:txBody>
                    <a:bodyPr/>
                    <a:lstStyle/>
                    <a:p>
                      <a:r>
                        <a:rPr lang="en-GB" dirty="0"/>
                        <a:t>39000</a:t>
                      </a:r>
                    </a:p>
                  </a:txBody>
                  <a:tcPr/>
                </a:tc>
                <a:extLst>
                  <a:ext uri="{0D108BD9-81ED-4DB2-BD59-A6C34878D82A}">
                    <a16:rowId xmlns:a16="http://schemas.microsoft.com/office/drawing/2014/main" val="938638718"/>
                  </a:ext>
                </a:extLst>
              </a:tr>
              <a:tr h="312261">
                <a:tc>
                  <a:txBody>
                    <a:bodyPr/>
                    <a:lstStyle/>
                    <a:p>
                      <a:r>
                        <a:rPr lang="en-GB" dirty="0"/>
                        <a:t>6</a:t>
                      </a:r>
                    </a:p>
                  </a:txBody>
                  <a:tcPr/>
                </a:tc>
                <a:tc>
                  <a:txBody>
                    <a:bodyPr/>
                    <a:lstStyle/>
                    <a:p>
                      <a:r>
                        <a:rPr lang="en-GB" dirty="0"/>
                        <a:t>6</a:t>
                      </a:r>
                    </a:p>
                  </a:txBody>
                  <a:tcPr/>
                </a:tc>
                <a:tc>
                  <a:txBody>
                    <a:bodyPr/>
                    <a:lstStyle/>
                    <a:p>
                      <a:r>
                        <a:rPr lang="en-GB" dirty="0"/>
                        <a:t>40000</a:t>
                      </a:r>
                    </a:p>
                  </a:txBody>
                  <a:tcPr/>
                </a:tc>
                <a:tc>
                  <a:txBody>
                    <a:bodyPr/>
                    <a:lstStyle/>
                    <a:p>
                      <a:r>
                        <a:rPr lang="en-GB" dirty="0"/>
                        <a:t>24</a:t>
                      </a:r>
                    </a:p>
                  </a:txBody>
                  <a:tcPr/>
                </a:tc>
                <a:tc>
                  <a:txBody>
                    <a:bodyPr/>
                    <a:lstStyle/>
                    <a:p>
                      <a:r>
                        <a:rPr lang="en-GB" dirty="0"/>
                        <a:t>3</a:t>
                      </a:r>
                    </a:p>
                  </a:txBody>
                  <a:tcPr/>
                </a:tc>
                <a:tc>
                  <a:txBody>
                    <a:bodyPr/>
                    <a:lstStyle/>
                    <a:p>
                      <a:r>
                        <a:rPr lang="en-GB" dirty="0"/>
                        <a:t>47000</a:t>
                      </a:r>
                    </a:p>
                  </a:txBody>
                  <a:tcPr/>
                </a:tc>
                <a:extLst>
                  <a:ext uri="{0D108BD9-81ED-4DB2-BD59-A6C34878D82A}">
                    <a16:rowId xmlns:a16="http://schemas.microsoft.com/office/drawing/2014/main" val="1654717814"/>
                  </a:ext>
                </a:extLst>
              </a:tr>
              <a:tr h="312261">
                <a:tc>
                  <a:txBody>
                    <a:bodyPr/>
                    <a:lstStyle/>
                    <a:p>
                      <a:r>
                        <a:rPr lang="en-GB" dirty="0"/>
                        <a:t>7</a:t>
                      </a:r>
                    </a:p>
                  </a:txBody>
                  <a:tcPr/>
                </a:tc>
                <a:tc>
                  <a:txBody>
                    <a:bodyPr/>
                    <a:lstStyle/>
                    <a:p>
                      <a:r>
                        <a:rPr lang="en-GB" dirty="0"/>
                        <a:t>7</a:t>
                      </a:r>
                    </a:p>
                  </a:txBody>
                  <a:tcPr/>
                </a:tc>
                <a:tc>
                  <a:txBody>
                    <a:bodyPr/>
                    <a:lstStyle/>
                    <a:p>
                      <a:r>
                        <a:rPr lang="en-GB" dirty="0"/>
                        <a:t>75000</a:t>
                      </a:r>
                    </a:p>
                  </a:txBody>
                  <a:tcPr/>
                </a:tc>
                <a:tc>
                  <a:txBody>
                    <a:bodyPr/>
                    <a:lstStyle/>
                    <a:p>
                      <a:r>
                        <a:rPr lang="en-GB" dirty="0"/>
                        <a:t>25</a:t>
                      </a:r>
                    </a:p>
                  </a:txBody>
                  <a:tcPr/>
                </a:tc>
                <a:tc>
                  <a:txBody>
                    <a:bodyPr/>
                    <a:lstStyle/>
                    <a:p>
                      <a:r>
                        <a:rPr lang="en-GB" dirty="0"/>
                        <a:t>8</a:t>
                      </a:r>
                    </a:p>
                  </a:txBody>
                  <a:tcPr/>
                </a:tc>
                <a:tc>
                  <a:txBody>
                    <a:bodyPr/>
                    <a:lstStyle/>
                    <a:p>
                      <a:r>
                        <a:rPr lang="en-GB" dirty="0"/>
                        <a:t>41000</a:t>
                      </a:r>
                    </a:p>
                  </a:txBody>
                  <a:tcPr/>
                </a:tc>
                <a:extLst>
                  <a:ext uri="{0D108BD9-81ED-4DB2-BD59-A6C34878D82A}">
                    <a16:rowId xmlns:a16="http://schemas.microsoft.com/office/drawing/2014/main" val="731033044"/>
                  </a:ext>
                </a:extLst>
              </a:tr>
              <a:tr h="312261">
                <a:tc>
                  <a:txBody>
                    <a:bodyPr/>
                    <a:lstStyle/>
                    <a:p>
                      <a:r>
                        <a:rPr lang="en-GB" dirty="0"/>
                        <a:t>8</a:t>
                      </a:r>
                    </a:p>
                  </a:txBody>
                  <a:tcPr/>
                </a:tc>
                <a:tc>
                  <a:txBody>
                    <a:bodyPr/>
                    <a:lstStyle/>
                    <a:p>
                      <a:r>
                        <a:rPr lang="en-GB" dirty="0"/>
                        <a:t>5</a:t>
                      </a:r>
                    </a:p>
                  </a:txBody>
                  <a:tcPr/>
                </a:tc>
                <a:tc>
                  <a:txBody>
                    <a:bodyPr/>
                    <a:lstStyle/>
                    <a:p>
                      <a:r>
                        <a:rPr lang="en-GB" dirty="0"/>
                        <a:t>65000</a:t>
                      </a:r>
                    </a:p>
                  </a:txBody>
                  <a:tcPr/>
                </a:tc>
                <a:tc>
                  <a:txBody>
                    <a:bodyPr/>
                    <a:lstStyle/>
                    <a:p>
                      <a:r>
                        <a:rPr lang="en-GB" dirty="0"/>
                        <a:t>26</a:t>
                      </a:r>
                    </a:p>
                  </a:txBody>
                  <a:tcPr/>
                </a:tc>
                <a:tc>
                  <a:txBody>
                    <a:bodyPr/>
                    <a:lstStyle/>
                    <a:p>
                      <a:r>
                        <a:rPr lang="en-GB" dirty="0"/>
                        <a:t>2</a:t>
                      </a:r>
                    </a:p>
                  </a:txBody>
                  <a:tcPr/>
                </a:tc>
                <a:tc>
                  <a:txBody>
                    <a:bodyPr/>
                    <a:lstStyle/>
                    <a:p>
                      <a:r>
                        <a:rPr lang="en-GB" dirty="0"/>
                        <a:t>18000</a:t>
                      </a:r>
                    </a:p>
                  </a:txBody>
                  <a:tcPr/>
                </a:tc>
                <a:extLst>
                  <a:ext uri="{0D108BD9-81ED-4DB2-BD59-A6C34878D82A}">
                    <a16:rowId xmlns:a16="http://schemas.microsoft.com/office/drawing/2014/main" val="1835079717"/>
                  </a:ext>
                </a:extLst>
              </a:tr>
              <a:tr h="312261">
                <a:tc>
                  <a:txBody>
                    <a:bodyPr/>
                    <a:lstStyle/>
                    <a:p>
                      <a:r>
                        <a:rPr lang="en-GB" dirty="0"/>
                        <a:t>9</a:t>
                      </a:r>
                    </a:p>
                  </a:txBody>
                  <a:tcPr/>
                </a:tc>
                <a:tc>
                  <a:txBody>
                    <a:bodyPr/>
                    <a:lstStyle/>
                    <a:p>
                      <a:r>
                        <a:rPr lang="en-GB" dirty="0"/>
                        <a:t>8</a:t>
                      </a:r>
                    </a:p>
                  </a:txBody>
                  <a:tcPr/>
                </a:tc>
                <a:tc>
                  <a:txBody>
                    <a:bodyPr/>
                    <a:lstStyle/>
                    <a:p>
                      <a:r>
                        <a:rPr lang="en-GB" dirty="0"/>
                        <a:t>45000</a:t>
                      </a:r>
                    </a:p>
                  </a:txBody>
                  <a:tcPr/>
                </a:tc>
                <a:tc>
                  <a:txBody>
                    <a:bodyPr/>
                    <a:lstStyle/>
                    <a:p>
                      <a:r>
                        <a:rPr lang="en-GB" dirty="0"/>
                        <a:t>27</a:t>
                      </a:r>
                    </a:p>
                  </a:txBody>
                  <a:tcPr/>
                </a:tc>
                <a:tc>
                  <a:txBody>
                    <a:bodyPr/>
                    <a:lstStyle/>
                    <a:p>
                      <a:r>
                        <a:rPr lang="en-GB" dirty="0"/>
                        <a:t>5</a:t>
                      </a:r>
                    </a:p>
                  </a:txBody>
                  <a:tcPr/>
                </a:tc>
                <a:tc>
                  <a:txBody>
                    <a:bodyPr/>
                    <a:lstStyle/>
                    <a:p>
                      <a:r>
                        <a:rPr lang="en-GB" dirty="0"/>
                        <a:t>52000</a:t>
                      </a:r>
                    </a:p>
                  </a:txBody>
                  <a:tcPr/>
                </a:tc>
                <a:extLst>
                  <a:ext uri="{0D108BD9-81ED-4DB2-BD59-A6C34878D82A}">
                    <a16:rowId xmlns:a16="http://schemas.microsoft.com/office/drawing/2014/main" val="1847721679"/>
                  </a:ext>
                </a:extLst>
              </a:tr>
              <a:tr h="312261">
                <a:tc>
                  <a:txBody>
                    <a:bodyPr/>
                    <a:lstStyle/>
                    <a:p>
                      <a:r>
                        <a:rPr lang="en-GB" dirty="0"/>
                        <a:t>10</a:t>
                      </a:r>
                    </a:p>
                  </a:txBody>
                  <a:tcPr/>
                </a:tc>
                <a:tc>
                  <a:txBody>
                    <a:bodyPr/>
                    <a:lstStyle/>
                    <a:p>
                      <a:r>
                        <a:rPr lang="en-GB" dirty="0"/>
                        <a:t>3</a:t>
                      </a:r>
                    </a:p>
                  </a:txBody>
                  <a:tcPr/>
                </a:tc>
                <a:tc>
                  <a:txBody>
                    <a:bodyPr/>
                    <a:lstStyle/>
                    <a:p>
                      <a:r>
                        <a:rPr lang="en-GB" dirty="0"/>
                        <a:t>50000</a:t>
                      </a:r>
                    </a:p>
                  </a:txBody>
                  <a:tcPr/>
                </a:tc>
                <a:tc>
                  <a:txBody>
                    <a:bodyPr/>
                    <a:lstStyle/>
                    <a:p>
                      <a:r>
                        <a:rPr lang="en-GB" dirty="0"/>
                        <a:t>28</a:t>
                      </a:r>
                    </a:p>
                  </a:txBody>
                  <a:tcPr/>
                </a:tc>
                <a:tc>
                  <a:txBody>
                    <a:bodyPr/>
                    <a:lstStyle/>
                    <a:p>
                      <a:r>
                        <a:rPr lang="en-GB" dirty="0"/>
                        <a:t>7</a:t>
                      </a:r>
                    </a:p>
                  </a:txBody>
                  <a:tcPr/>
                </a:tc>
                <a:tc>
                  <a:txBody>
                    <a:bodyPr/>
                    <a:lstStyle/>
                    <a:p>
                      <a:r>
                        <a:rPr lang="en-GB" dirty="0"/>
                        <a:t>68000</a:t>
                      </a:r>
                    </a:p>
                  </a:txBody>
                  <a:tcPr/>
                </a:tc>
                <a:extLst>
                  <a:ext uri="{0D108BD9-81ED-4DB2-BD59-A6C34878D82A}">
                    <a16:rowId xmlns:a16="http://schemas.microsoft.com/office/drawing/2014/main" val="156482926"/>
                  </a:ext>
                </a:extLst>
              </a:tr>
              <a:tr h="312261">
                <a:tc>
                  <a:txBody>
                    <a:bodyPr/>
                    <a:lstStyle/>
                    <a:p>
                      <a:r>
                        <a:rPr lang="en-GB" dirty="0"/>
                        <a:t>11</a:t>
                      </a:r>
                    </a:p>
                  </a:txBody>
                  <a:tcPr/>
                </a:tc>
                <a:tc>
                  <a:txBody>
                    <a:bodyPr/>
                    <a:lstStyle/>
                    <a:p>
                      <a:r>
                        <a:rPr lang="en-GB" dirty="0"/>
                        <a:t>2</a:t>
                      </a:r>
                    </a:p>
                  </a:txBody>
                  <a:tcPr/>
                </a:tc>
                <a:tc>
                  <a:txBody>
                    <a:bodyPr/>
                    <a:lstStyle/>
                    <a:p>
                      <a:r>
                        <a:rPr lang="en-GB" dirty="0"/>
                        <a:t>85000</a:t>
                      </a:r>
                    </a:p>
                  </a:txBody>
                  <a:tcPr/>
                </a:tc>
                <a:tc>
                  <a:txBody>
                    <a:bodyPr/>
                    <a:lstStyle/>
                    <a:p>
                      <a:r>
                        <a:rPr lang="en-GB" dirty="0"/>
                        <a:t>29</a:t>
                      </a:r>
                    </a:p>
                  </a:txBody>
                  <a:tcPr/>
                </a:tc>
                <a:tc>
                  <a:txBody>
                    <a:bodyPr/>
                    <a:lstStyle/>
                    <a:p>
                      <a:r>
                        <a:rPr lang="en-GB" dirty="0"/>
                        <a:t>4</a:t>
                      </a:r>
                    </a:p>
                  </a:txBody>
                  <a:tcPr/>
                </a:tc>
                <a:tc>
                  <a:txBody>
                    <a:bodyPr/>
                    <a:lstStyle/>
                    <a:p>
                      <a:r>
                        <a:rPr lang="en-GB" dirty="0"/>
                        <a:t>36000</a:t>
                      </a:r>
                    </a:p>
                  </a:txBody>
                  <a:tcPr/>
                </a:tc>
                <a:extLst>
                  <a:ext uri="{0D108BD9-81ED-4DB2-BD59-A6C34878D82A}">
                    <a16:rowId xmlns:a16="http://schemas.microsoft.com/office/drawing/2014/main" val="1067934460"/>
                  </a:ext>
                </a:extLst>
              </a:tr>
              <a:tr h="312261">
                <a:tc>
                  <a:txBody>
                    <a:bodyPr/>
                    <a:lstStyle/>
                    <a:p>
                      <a:r>
                        <a:rPr lang="en-GB" dirty="0"/>
                        <a:t>12</a:t>
                      </a:r>
                    </a:p>
                  </a:txBody>
                  <a:tcPr/>
                </a:tc>
                <a:tc>
                  <a:txBody>
                    <a:bodyPr/>
                    <a:lstStyle/>
                    <a:p>
                      <a:r>
                        <a:rPr lang="en-GB" dirty="0"/>
                        <a:t>6</a:t>
                      </a:r>
                    </a:p>
                  </a:txBody>
                  <a:tcPr/>
                </a:tc>
                <a:tc>
                  <a:txBody>
                    <a:bodyPr/>
                    <a:lstStyle/>
                    <a:p>
                      <a:r>
                        <a:rPr lang="en-GB" dirty="0"/>
                        <a:t>43000</a:t>
                      </a:r>
                    </a:p>
                  </a:txBody>
                  <a:tcPr/>
                </a:tc>
                <a:tc>
                  <a:txBody>
                    <a:bodyPr/>
                    <a:lstStyle/>
                    <a:p>
                      <a:r>
                        <a:rPr lang="en-GB" dirty="0"/>
                        <a:t>30</a:t>
                      </a:r>
                    </a:p>
                  </a:txBody>
                  <a:tcPr/>
                </a:tc>
                <a:tc>
                  <a:txBody>
                    <a:bodyPr/>
                    <a:lstStyle/>
                    <a:p>
                      <a:r>
                        <a:rPr lang="en-GB" dirty="0"/>
                        <a:t>3</a:t>
                      </a:r>
                    </a:p>
                  </a:txBody>
                  <a:tcPr/>
                </a:tc>
                <a:tc>
                  <a:txBody>
                    <a:bodyPr/>
                    <a:lstStyle/>
                    <a:p>
                      <a:r>
                        <a:rPr lang="en-GB" dirty="0"/>
                        <a:t>45000</a:t>
                      </a:r>
                    </a:p>
                  </a:txBody>
                  <a:tcPr/>
                </a:tc>
                <a:extLst>
                  <a:ext uri="{0D108BD9-81ED-4DB2-BD59-A6C34878D82A}">
                    <a16:rowId xmlns:a16="http://schemas.microsoft.com/office/drawing/2014/main" val="4042998984"/>
                  </a:ext>
                </a:extLst>
              </a:tr>
              <a:tr h="312261">
                <a:tc>
                  <a:txBody>
                    <a:bodyPr/>
                    <a:lstStyle/>
                    <a:p>
                      <a:r>
                        <a:rPr lang="en-GB" dirty="0"/>
                        <a:t>13</a:t>
                      </a:r>
                    </a:p>
                  </a:txBody>
                  <a:tcPr/>
                </a:tc>
                <a:tc>
                  <a:txBody>
                    <a:bodyPr/>
                    <a:lstStyle/>
                    <a:p>
                      <a:r>
                        <a:rPr lang="en-GB" dirty="0"/>
                        <a:t>5</a:t>
                      </a:r>
                    </a:p>
                  </a:txBody>
                  <a:tcPr/>
                </a:tc>
                <a:tc>
                  <a:txBody>
                    <a:bodyPr/>
                    <a:lstStyle/>
                    <a:p>
                      <a:r>
                        <a:rPr lang="en-GB" dirty="0"/>
                        <a:t>54000</a:t>
                      </a:r>
                    </a:p>
                  </a:txBody>
                  <a:tcPr/>
                </a:tc>
                <a:tc>
                  <a:txBody>
                    <a:bodyPr/>
                    <a:lstStyle/>
                    <a:p>
                      <a:r>
                        <a:rPr lang="en-GB" dirty="0"/>
                        <a:t>31</a:t>
                      </a:r>
                    </a:p>
                  </a:txBody>
                  <a:tcPr/>
                </a:tc>
                <a:tc>
                  <a:txBody>
                    <a:bodyPr/>
                    <a:lstStyle/>
                    <a:p>
                      <a:r>
                        <a:rPr lang="en-GB" dirty="0"/>
                        <a:t>8</a:t>
                      </a:r>
                    </a:p>
                  </a:txBody>
                  <a:tcPr/>
                </a:tc>
                <a:tc>
                  <a:txBody>
                    <a:bodyPr/>
                    <a:lstStyle/>
                    <a:p>
                      <a:r>
                        <a:rPr lang="en-GB" dirty="0"/>
                        <a:t>96000</a:t>
                      </a:r>
                    </a:p>
                  </a:txBody>
                  <a:tcPr/>
                </a:tc>
                <a:extLst>
                  <a:ext uri="{0D108BD9-81ED-4DB2-BD59-A6C34878D82A}">
                    <a16:rowId xmlns:a16="http://schemas.microsoft.com/office/drawing/2014/main" val="1509334734"/>
                  </a:ext>
                </a:extLst>
              </a:tr>
              <a:tr h="312261">
                <a:tc>
                  <a:txBody>
                    <a:bodyPr/>
                    <a:lstStyle/>
                    <a:p>
                      <a:r>
                        <a:rPr lang="en-GB" dirty="0"/>
                        <a:t>14</a:t>
                      </a:r>
                    </a:p>
                  </a:txBody>
                  <a:tcPr/>
                </a:tc>
                <a:tc>
                  <a:txBody>
                    <a:bodyPr/>
                    <a:lstStyle/>
                    <a:p>
                      <a:r>
                        <a:rPr lang="en-GB" dirty="0"/>
                        <a:t>10</a:t>
                      </a:r>
                    </a:p>
                  </a:txBody>
                  <a:tcPr/>
                </a:tc>
                <a:tc>
                  <a:txBody>
                    <a:bodyPr/>
                    <a:lstStyle/>
                    <a:p>
                      <a:r>
                        <a:rPr lang="en-GB" dirty="0"/>
                        <a:t>49000</a:t>
                      </a:r>
                    </a:p>
                  </a:txBody>
                  <a:tcPr/>
                </a:tc>
                <a:tc>
                  <a:txBody>
                    <a:bodyPr/>
                    <a:lstStyle/>
                    <a:p>
                      <a:r>
                        <a:rPr lang="en-GB" dirty="0"/>
                        <a:t>32</a:t>
                      </a:r>
                    </a:p>
                  </a:txBody>
                  <a:tcPr/>
                </a:tc>
                <a:tc>
                  <a:txBody>
                    <a:bodyPr/>
                    <a:lstStyle/>
                    <a:p>
                      <a:r>
                        <a:rPr lang="en-GB" dirty="0"/>
                        <a:t>6</a:t>
                      </a:r>
                    </a:p>
                  </a:txBody>
                  <a:tcPr/>
                </a:tc>
                <a:tc>
                  <a:txBody>
                    <a:bodyPr/>
                    <a:lstStyle/>
                    <a:p>
                      <a:r>
                        <a:rPr lang="en-GB" dirty="0"/>
                        <a:t>64000</a:t>
                      </a:r>
                    </a:p>
                  </a:txBody>
                  <a:tcPr/>
                </a:tc>
                <a:extLst>
                  <a:ext uri="{0D108BD9-81ED-4DB2-BD59-A6C34878D82A}">
                    <a16:rowId xmlns:a16="http://schemas.microsoft.com/office/drawing/2014/main" val="574483050"/>
                  </a:ext>
                </a:extLst>
              </a:tr>
              <a:tr h="312261">
                <a:tc>
                  <a:txBody>
                    <a:bodyPr/>
                    <a:lstStyle/>
                    <a:p>
                      <a:r>
                        <a:rPr lang="en-GB" dirty="0"/>
                        <a:t>15</a:t>
                      </a:r>
                    </a:p>
                  </a:txBody>
                  <a:tcPr/>
                </a:tc>
                <a:tc>
                  <a:txBody>
                    <a:bodyPr/>
                    <a:lstStyle/>
                    <a:p>
                      <a:r>
                        <a:rPr lang="en-GB" dirty="0"/>
                        <a:t>9</a:t>
                      </a:r>
                    </a:p>
                  </a:txBody>
                  <a:tcPr/>
                </a:tc>
                <a:tc>
                  <a:txBody>
                    <a:bodyPr/>
                    <a:lstStyle/>
                    <a:p>
                      <a:r>
                        <a:rPr lang="en-GB" dirty="0"/>
                        <a:t>53000</a:t>
                      </a:r>
                    </a:p>
                  </a:txBody>
                  <a:tcPr/>
                </a:tc>
                <a:tc>
                  <a:txBody>
                    <a:bodyPr/>
                    <a:lstStyle/>
                    <a:p>
                      <a:r>
                        <a:rPr lang="en-GB" dirty="0"/>
                        <a:t>33</a:t>
                      </a:r>
                    </a:p>
                  </a:txBody>
                  <a:tcPr/>
                </a:tc>
                <a:tc>
                  <a:txBody>
                    <a:bodyPr/>
                    <a:lstStyle/>
                    <a:p>
                      <a:r>
                        <a:rPr lang="en-GB" dirty="0"/>
                        <a:t>10</a:t>
                      </a:r>
                    </a:p>
                  </a:txBody>
                  <a:tcPr/>
                </a:tc>
                <a:tc>
                  <a:txBody>
                    <a:bodyPr/>
                    <a:lstStyle/>
                    <a:p>
                      <a:r>
                        <a:rPr lang="en-GB" dirty="0"/>
                        <a:t>115000</a:t>
                      </a:r>
                    </a:p>
                  </a:txBody>
                  <a:tcPr/>
                </a:tc>
                <a:extLst>
                  <a:ext uri="{0D108BD9-81ED-4DB2-BD59-A6C34878D82A}">
                    <a16:rowId xmlns:a16="http://schemas.microsoft.com/office/drawing/2014/main" val="4167908889"/>
                  </a:ext>
                </a:extLst>
              </a:tr>
              <a:tr h="312261">
                <a:tc>
                  <a:txBody>
                    <a:bodyPr/>
                    <a:lstStyle/>
                    <a:p>
                      <a:r>
                        <a:rPr lang="en-GB" dirty="0"/>
                        <a:t>16</a:t>
                      </a:r>
                    </a:p>
                  </a:txBody>
                  <a:tcPr/>
                </a:tc>
                <a:tc>
                  <a:txBody>
                    <a:bodyPr/>
                    <a:lstStyle/>
                    <a:p>
                      <a:r>
                        <a:rPr lang="en-GB" dirty="0"/>
                        <a:t>3</a:t>
                      </a:r>
                    </a:p>
                  </a:txBody>
                  <a:tcPr/>
                </a:tc>
                <a:tc>
                  <a:txBody>
                    <a:bodyPr/>
                    <a:lstStyle/>
                    <a:p>
                      <a:r>
                        <a:rPr lang="en-GB" dirty="0"/>
                        <a:t>50000</a:t>
                      </a:r>
                    </a:p>
                  </a:txBody>
                  <a:tcPr/>
                </a:tc>
                <a:tc>
                  <a:txBody>
                    <a:bodyPr/>
                    <a:lstStyle/>
                    <a:p>
                      <a:r>
                        <a:rPr lang="en-GB" dirty="0"/>
                        <a:t>34</a:t>
                      </a:r>
                    </a:p>
                  </a:txBody>
                  <a:tcPr/>
                </a:tc>
                <a:tc>
                  <a:txBody>
                    <a:bodyPr/>
                    <a:lstStyle/>
                    <a:p>
                      <a:r>
                        <a:rPr lang="en-GB" dirty="0"/>
                        <a:t>3</a:t>
                      </a:r>
                    </a:p>
                  </a:txBody>
                  <a:tcPr/>
                </a:tc>
                <a:tc>
                  <a:txBody>
                    <a:bodyPr/>
                    <a:lstStyle/>
                    <a:p>
                      <a:r>
                        <a:rPr lang="en-GB" dirty="0"/>
                        <a:t>41000</a:t>
                      </a:r>
                    </a:p>
                  </a:txBody>
                  <a:tcPr/>
                </a:tc>
                <a:extLst>
                  <a:ext uri="{0D108BD9-81ED-4DB2-BD59-A6C34878D82A}">
                    <a16:rowId xmlns:a16="http://schemas.microsoft.com/office/drawing/2014/main" val="419489489"/>
                  </a:ext>
                </a:extLst>
              </a:tr>
              <a:tr h="312261">
                <a:tc>
                  <a:txBody>
                    <a:bodyPr/>
                    <a:lstStyle/>
                    <a:p>
                      <a:r>
                        <a:rPr lang="en-GB" dirty="0"/>
                        <a:t>17</a:t>
                      </a:r>
                    </a:p>
                  </a:txBody>
                  <a:tcPr/>
                </a:tc>
                <a:tc>
                  <a:txBody>
                    <a:bodyPr/>
                    <a:lstStyle/>
                    <a:p>
                      <a:r>
                        <a:rPr lang="en-GB" dirty="0"/>
                        <a:t>6</a:t>
                      </a:r>
                    </a:p>
                  </a:txBody>
                  <a:tcPr/>
                </a:tc>
                <a:tc>
                  <a:txBody>
                    <a:bodyPr/>
                    <a:lstStyle/>
                    <a:p>
                      <a:r>
                        <a:rPr lang="en-GB" dirty="0"/>
                        <a:t>32000</a:t>
                      </a:r>
                    </a:p>
                  </a:txBody>
                  <a:tcPr/>
                </a:tc>
                <a:tc>
                  <a:txBody>
                    <a:bodyPr/>
                    <a:lstStyle/>
                    <a:p>
                      <a:r>
                        <a:rPr lang="en-GB" dirty="0"/>
                        <a:t>35</a:t>
                      </a:r>
                    </a:p>
                  </a:txBody>
                  <a:tcPr/>
                </a:tc>
                <a:tc>
                  <a:txBody>
                    <a:bodyPr/>
                    <a:lstStyle/>
                    <a:p>
                      <a:r>
                        <a:rPr lang="en-GB" dirty="0"/>
                        <a:t>1</a:t>
                      </a:r>
                    </a:p>
                  </a:txBody>
                  <a:tcPr/>
                </a:tc>
                <a:tc>
                  <a:txBody>
                    <a:bodyPr/>
                    <a:lstStyle/>
                    <a:p>
                      <a:r>
                        <a:rPr lang="en-GB" dirty="0"/>
                        <a:t>12000</a:t>
                      </a:r>
                    </a:p>
                  </a:txBody>
                  <a:tcPr/>
                </a:tc>
                <a:extLst>
                  <a:ext uri="{0D108BD9-81ED-4DB2-BD59-A6C34878D82A}">
                    <a16:rowId xmlns:a16="http://schemas.microsoft.com/office/drawing/2014/main" val="596040848"/>
                  </a:ext>
                </a:extLst>
              </a:tr>
              <a:tr h="312261">
                <a:tc>
                  <a:txBody>
                    <a:bodyPr/>
                    <a:lstStyle/>
                    <a:p>
                      <a:r>
                        <a:rPr lang="en-GB" dirty="0"/>
                        <a:t>18</a:t>
                      </a:r>
                    </a:p>
                  </a:txBody>
                  <a:tcPr/>
                </a:tc>
                <a:tc>
                  <a:txBody>
                    <a:bodyPr/>
                    <a:lstStyle/>
                    <a:p>
                      <a:r>
                        <a:rPr lang="en-GB" dirty="0"/>
                        <a:t>5</a:t>
                      </a:r>
                    </a:p>
                  </a:txBody>
                  <a:tcPr/>
                </a:tc>
                <a:tc>
                  <a:txBody>
                    <a:bodyPr/>
                    <a:lstStyle/>
                    <a:p>
                      <a:r>
                        <a:rPr lang="en-GB" dirty="0"/>
                        <a:t>22000</a:t>
                      </a:r>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2796629027"/>
                  </a:ext>
                </a:extLst>
              </a:tr>
            </a:tbl>
          </a:graphicData>
        </a:graphic>
      </p:graphicFrame>
    </p:spTree>
    <p:extLst>
      <p:ext uri="{BB962C8B-B14F-4D97-AF65-F5344CB8AC3E}">
        <p14:creationId xmlns:p14="http://schemas.microsoft.com/office/powerpoint/2010/main" val="161833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FEC4F-EC21-4FAA-BDCB-F544959C1A7E}"/>
              </a:ext>
            </a:extLst>
          </p:cNvPr>
          <p:cNvSpPr>
            <a:spLocks noGrp="1"/>
          </p:cNvSpPr>
          <p:nvPr>
            <p:ph type="title"/>
          </p:nvPr>
        </p:nvSpPr>
        <p:spPr/>
        <p:txBody>
          <a:bodyPr/>
          <a:lstStyle/>
          <a:p>
            <a:r>
              <a:rPr lang="zh-TW" altLang="en-US" dirty="0"/>
              <a:t>第一次嘗試</a:t>
            </a:r>
            <a:endParaRPr lang="en-GB" dirty="0"/>
          </a:p>
        </p:txBody>
      </p:sp>
      <p:sp>
        <p:nvSpPr>
          <p:cNvPr id="3" name="Content Placeholder 2">
            <a:extLst>
              <a:ext uri="{FF2B5EF4-FFF2-40B4-BE49-F238E27FC236}">
                <a16:creationId xmlns:a16="http://schemas.microsoft.com/office/drawing/2014/main" id="{B0ACA70D-77DD-496E-BAF2-6BFA8DCDC810}"/>
              </a:ext>
            </a:extLst>
          </p:cNvPr>
          <p:cNvSpPr>
            <a:spLocks noGrp="1"/>
          </p:cNvSpPr>
          <p:nvPr>
            <p:ph idx="1"/>
          </p:nvPr>
        </p:nvSpPr>
        <p:spPr/>
        <p:txBody>
          <a:bodyPr/>
          <a:lstStyle/>
          <a:p>
            <a:r>
              <a:rPr lang="zh-TW" altLang="en-US" dirty="0"/>
              <a:t>然而將它合在一起會把它原本的層的結構給打壞了，這樣會使得整個抽樣失去意義。</a:t>
            </a:r>
            <a:endParaRPr lang="en-GB" altLang="zh-TW" dirty="0"/>
          </a:p>
          <a:p>
            <a:r>
              <a:rPr lang="zh-TW" altLang="en-US" dirty="0"/>
              <a:t>因此我們要把分層最核心的觀念帶入，那就是 </a:t>
            </a:r>
            <a:r>
              <a:rPr lang="en-US" altLang="zh-TW" dirty="0"/>
              <a:t>“</a:t>
            </a:r>
            <a:r>
              <a:rPr lang="zh-TW" altLang="en-US" dirty="0">
                <a:solidFill>
                  <a:srgbClr val="FF0000"/>
                </a:solidFill>
              </a:rPr>
              <a:t>加權</a:t>
            </a:r>
            <a:r>
              <a:rPr lang="en-US" altLang="zh-TW" dirty="0"/>
              <a:t>”</a:t>
            </a:r>
            <a:r>
              <a:rPr lang="zh-TW" altLang="en-US" dirty="0"/>
              <a:t>。</a:t>
            </a:r>
            <a:endParaRPr lang="en-GB" dirty="0"/>
          </a:p>
        </p:txBody>
      </p:sp>
    </p:spTree>
    <p:extLst>
      <p:ext uri="{BB962C8B-B14F-4D97-AF65-F5344CB8AC3E}">
        <p14:creationId xmlns:p14="http://schemas.microsoft.com/office/powerpoint/2010/main" val="12445341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B57E-3B7D-4C6C-8CC3-4BA782386AB6}"/>
              </a:ext>
            </a:extLst>
          </p:cNvPr>
          <p:cNvSpPr>
            <a:spLocks noGrp="1"/>
          </p:cNvSpPr>
          <p:nvPr>
            <p:ph type="title"/>
          </p:nvPr>
        </p:nvSpPr>
        <p:spPr>
          <a:xfrm>
            <a:off x="838200" y="222250"/>
            <a:ext cx="10515600" cy="1325563"/>
          </a:xfrm>
        </p:spPr>
        <p:txBody>
          <a:bodyPr/>
          <a:lstStyle/>
          <a:p>
            <a:r>
              <a:rPr lang="zh-TW" altLang="en-US" dirty="0"/>
              <a:t>正確解法</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713659-3185-47A8-AB6D-67451E2CA044}"/>
                  </a:ext>
                </a:extLst>
              </p:cNvPr>
              <p:cNvSpPr>
                <a:spLocks noGrp="1"/>
              </p:cNvSpPr>
              <p:nvPr>
                <p:ph idx="1"/>
              </p:nvPr>
            </p:nvSpPr>
            <p:spPr>
              <a:xfrm>
                <a:off x="838200" y="1377949"/>
                <a:ext cx="10515600" cy="5089526"/>
              </a:xfrm>
            </p:spPr>
            <p:txBody>
              <a:bodyPr>
                <a:normAutofit fontScale="85000" lnSpcReduction="10000"/>
              </a:bodyPr>
              <a:lstStyle/>
              <a:p>
                <a:r>
                  <a:rPr lang="en-GB" dirty="0">
                    <a:solidFill>
                      <a:srgbClr val="FF0000"/>
                    </a:solidFill>
                    <a:latin typeface="Cambria Math" panose="02040503050406030204" pitchFamily="18" charset="0"/>
                  </a:rPr>
                  <a:t>The estimator of the population average cluster total:</a:t>
                </a:r>
              </a:p>
              <a:p>
                <a:pPr marL="0" indent="0">
                  <a:buNone/>
                </a:pPr>
                <a:r>
                  <a:rPr lang="en-GB" dirty="0"/>
                  <a:t>	</a:t>
                </a: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𝑁</m:t>
                        </m:r>
                      </m:den>
                    </m:f>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1</m:t>
                        </m:r>
                      </m:sub>
                    </m:sSub>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r>
                              <a:rPr lang="en-GB" b="0" i="1" smtClean="0">
                                <a:latin typeface="Cambria Math" panose="02040503050406030204" pitchFamily="18" charset="0"/>
                              </a:rPr>
                              <m:t>1</m:t>
                            </m:r>
                          </m:sub>
                        </m:sSub>
                      </m:e>
                    </m:acc>
                    <m:r>
                      <a:rPr lang="en-GB" b="0" i="1" smtClean="0">
                        <a:latin typeface="Cambria Math" panose="02040503050406030204" pitchFamily="18" charset="0"/>
                      </a:rPr>
                      <m:t>+</m:t>
                    </m:r>
                  </m:oMath>
                </a14:m>
                <a:r>
                  <a:rPr lang="en-GB" b="0" dirty="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2</m:t>
                        </m:r>
                      </m:sub>
                    </m:sSub>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r>
                              <a:rPr lang="en-GB" b="0" i="1" smtClean="0">
                                <a:latin typeface="Cambria Math" panose="02040503050406030204" pitchFamily="18" charset="0"/>
                              </a:rPr>
                              <m:t>2</m:t>
                            </m:r>
                          </m:sub>
                        </m:sSub>
                      </m:e>
                    </m:acc>
                    <m:r>
                      <a:rPr lang="en-GB" b="0" i="1" smtClean="0">
                        <a:latin typeface="Cambria Math" panose="02040503050406030204" pitchFamily="18" charset="0"/>
                      </a:rPr>
                      <m:t>)</m:t>
                    </m:r>
                  </m:oMath>
                </a14:m>
                <a:endParaRPr lang="en-GB" b="0" dirty="0"/>
              </a:p>
              <a:p>
                <a:r>
                  <a:rPr lang="en-GB" dirty="0">
                    <a:solidFill>
                      <a:srgbClr val="FF0000"/>
                    </a:solidFill>
                    <a:latin typeface="Cambria Math" panose="02040503050406030204" pitchFamily="18" charset="0"/>
                  </a:rPr>
                  <a:t>The estimate of average cluster size:</a:t>
                </a:r>
              </a:p>
              <a:p>
                <a:pPr marL="0" indent="0">
                  <a:buNone/>
                </a:pPr>
                <a:r>
                  <a:rPr lang="en-GB" dirty="0"/>
                  <a:t>	</a:t>
                </a: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𝑁</m:t>
                        </m:r>
                      </m:den>
                    </m:f>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1</m:t>
                        </m:r>
                      </m:sub>
                    </m:sSub>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1</m:t>
                            </m:r>
                          </m:sub>
                        </m:sSub>
                      </m:e>
                    </m:acc>
                    <m:r>
                      <a:rPr lang="en-GB" b="0" i="1" smtClean="0">
                        <a:latin typeface="Cambria Math" panose="02040503050406030204" pitchFamily="18" charset="0"/>
                      </a:rPr>
                      <m:t>+</m:t>
                    </m:r>
                  </m:oMath>
                </a14:m>
                <a:r>
                  <a:rPr lang="en-GB" b="0" dirty="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2</m:t>
                        </m:r>
                      </m:sub>
                    </m:sSub>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2</m:t>
                            </m:r>
                          </m:sub>
                        </m:sSub>
                      </m:e>
                    </m:acc>
                    <m:r>
                      <a:rPr lang="en-GB" b="0" i="1" smtClean="0">
                        <a:latin typeface="Cambria Math" panose="02040503050406030204" pitchFamily="18" charset="0"/>
                      </a:rPr>
                      <m:t>)</m:t>
                    </m:r>
                  </m:oMath>
                </a14:m>
                <a:endParaRPr lang="en-GB" dirty="0"/>
              </a:p>
              <a:p>
                <a:r>
                  <a:rPr lang="en-GB" dirty="0">
                    <a:solidFill>
                      <a:srgbClr val="FF0000"/>
                    </a:solidFill>
                    <a:latin typeface="Cambria Math" panose="02040503050406030204" pitchFamily="18" charset="0"/>
                  </a:rPr>
                  <a:t>Estimate of the population mean per element: </a:t>
                </a:r>
                <a:r>
                  <a:rPr lang="en-GB" dirty="0">
                    <a:latin typeface="Cambria Math" panose="02040503050406030204" pitchFamily="18" charset="0"/>
                  </a:rPr>
                  <a:t>				</a:t>
                </a:r>
                <a14:m>
                  <m:oMath xmlns:m="http://schemas.openxmlformats.org/officeDocument/2006/math">
                    <m:acc>
                      <m:accPr>
                        <m:chr m:val="̅"/>
                        <m:ctrlPr>
                          <a:rPr lang="en-GB" i="1" smtClean="0">
                            <a:latin typeface="Cambria Math" panose="02040503050406030204" pitchFamily="18" charset="0"/>
                          </a:rPr>
                        </m:ctrlPr>
                      </m:accPr>
                      <m:e>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𝑐</m:t>
                            </m:r>
                          </m:sub>
                        </m:sSub>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1</m:t>
                            </m:r>
                          </m:sub>
                        </m:sSub>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r>
                                  <a:rPr lang="en-GB" b="0" i="1" smtClean="0">
                                    <a:latin typeface="Cambria Math" panose="02040503050406030204" pitchFamily="18" charset="0"/>
                                  </a:rPr>
                                  <m:t>1</m:t>
                                </m:r>
                              </m:sub>
                            </m:sSub>
                          </m:e>
                        </m:acc>
                        <m:r>
                          <a:rPr lang="en-GB" b="0" i="1" smtClean="0">
                            <a:latin typeface="Cambria Math" panose="02040503050406030204" pitchFamily="18" charset="0"/>
                          </a:rPr>
                          <m:t>+</m:t>
                        </m:r>
                        <m:r>
                          <m:rPr>
                            <m:nor/>
                          </m:rPr>
                          <a:rPr lang="en-GB" b="0" dirty="0"/>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2</m:t>
                            </m:r>
                          </m:sub>
                        </m:sSub>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r>
                                  <a:rPr lang="en-GB" b="0" i="1" smtClean="0">
                                    <a:latin typeface="Cambria Math" panose="02040503050406030204" pitchFamily="18" charset="0"/>
                                  </a:rPr>
                                  <m:t>2</m:t>
                                </m:r>
                              </m:sub>
                            </m:sSub>
                          </m:e>
                        </m:acc>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1</m:t>
                            </m:r>
                          </m:sub>
                        </m:sSub>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1</m:t>
                                </m:r>
                              </m:sub>
                            </m:sSub>
                          </m:e>
                        </m:acc>
                        <m:r>
                          <a:rPr lang="en-GB" b="0" i="1" smtClean="0">
                            <a:latin typeface="Cambria Math" panose="02040503050406030204" pitchFamily="18" charset="0"/>
                          </a:rPr>
                          <m:t>+</m:t>
                        </m:r>
                        <m:r>
                          <m:rPr>
                            <m:nor/>
                          </m:rPr>
                          <a:rPr lang="en-GB" b="0" dirty="0"/>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2</m:t>
                            </m:r>
                          </m:sub>
                        </m:sSub>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2</m:t>
                                </m:r>
                              </m:sub>
                            </m:sSub>
                          </m:e>
                        </m:acc>
                      </m:den>
                    </m:f>
                    <m:r>
                      <a:rPr lang="en-GB" b="0" i="0"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415</m:t>
                        </m:r>
                        <m:d>
                          <m:dPr>
                            <m:ctrlPr>
                              <a:rPr lang="en-GB" b="0" i="1" smtClean="0">
                                <a:latin typeface="Cambria Math" panose="02040503050406030204" pitchFamily="18" charset="0"/>
                              </a:rPr>
                            </m:ctrlPr>
                          </m:dPr>
                          <m:e>
                            <m:r>
                              <a:rPr lang="en-GB" b="0" i="1" smtClean="0">
                                <a:latin typeface="Cambria Math" panose="02040503050406030204" pitchFamily="18" charset="0"/>
                              </a:rPr>
                              <m:t>53160</m:t>
                            </m:r>
                          </m:e>
                        </m:d>
                        <m:r>
                          <a:rPr lang="en-GB" altLang="zh-TW" b="0" i="1" smtClean="0">
                            <a:latin typeface="Cambria Math" panose="02040503050406030204" pitchFamily="18" charset="0"/>
                          </a:rPr>
                          <m:t>+</m:t>
                        </m:r>
                        <m:r>
                          <a:rPr lang="en-GB" altLang="zh-TW" b="0" i="1" smtClean="0">
                            <a:latin typeface="Cambria Math" panose="02040503050406030204" pitchFamily="18" charset="0"/>
                          </a:rPr>
                          <m:t>168</m:t>
                        </m:r>
                        <m:r>
                          <a:rPr lang="en-GB" altLang="zh-TW" b="0" i="1" smtClean="0">
                            <a:latin typeface="Cambria Math" panose="02040503050406030204" pitchFamily="18" charset="0"/>
                          </a:rPr>
                          <m:t>(</m:t>
                        </m:r>
                        <m:r>
                          <a:rPr lang="en-GB" altLang="zh-TW" b="0" i="1" smtClean="0">
                            <a:latin typeface="Cambria Math" panose="02040503050406030204" pitchFamily="18" charset="0"/>
                          </a:rPr>
                          <m:t>54700</m:t>
                        </m:r>
                        <m:r>
                          <a:rPr lang="en-GB" altLang="zh-TW" b="0" i="1" smtClean="0">
                            <a:latin typeface="Cambria Math" panose="02040503050406030204" pitchFamily="18" charset="0"/>
                          </a:rPr>
                          <m:t>)</m:t>
                        </m:r>
                      </m:num>
                      <m:den>
                        <m:r>
                          <a:rPr lang="en-GB" b="0" i="1" smtClean="0">
                            <a:latin typeface="Cambria Math" panose="02040503050406030204" pitchFamily="18" charset="0"/>
                          </a:rPr>
                          <m:t>415</m:t>
                        </m:r>
                        <m:d>
                          <m:dPr>
                            <m:ctrlPr>
                              <a:rPr lang="en-GB" b="0" i="1" smtClean="0">
                                <a:latin typeface="Cambria Math" panose="02040503050406030204" pitchFamily="18" charset="0"/>
                              </a:rPr>
                            </m:ctrlPr>
                          </m:dPr>
                          <m:e>
                            <m:r>
                              <a:rPr lang="en-GB" b="0" i="1" smtClean="0">
                                <a:latin typeface="Cambria Math" panose="02040503050406030204" pitchFamily="18" charset="0"/>
                              </a:rPr>
                              <m:t>6</m:t>
                            </m:r>
                            <m:r>
                              <a:rPr lang="en-GB" b="0" i="1" smtClean="0">
                                <a:latin typeface="Cambria Math" panose="02040503050406030204" pitchFamily="18" charset="0"/>
                              </a:rPr>
                              <m:t>.</m:t>
                            </m:r>
                            <m:r>
                              <a:rPr lang="en-GB" b="0" i="1" smtClean="0">
                                <a:latin typeface="Cambria Math" panose="02040503050406030204" pitchFamily="18" charset="0"/>
                              </a:rPr>
                              <m:t>04</m:t>
                            </m:r>
                          </m:e>
                        </m:d>
                        <m:r>
                          <a:rPr lang="en-GB" b="0" i="1" smtClean="0">
                            <a:latin typeface="Cambria Math" panose="02040503050406030204" pitchFamily="18" charset="0"/>
                          </a:rPr>
                          <m:t>+</m:t>
                        </m:r>
                        <m:r>
                          <a:rPr lang="en-GB" b="0" i="1" smtClean="0">
                            <a:latin typeface="Cambria Math" panose="02040503050406030204" pitchFamily="18" charset="0"/>
                          </a:rPr>
                          <m:t>168</m:t>
                        </m:r>
                        <m:r>
                          <a:rPr lang="en-GB" b="0" i="1" smtClean="0">
                            <a:latin typeface="Cambria Math" panose="02040503050406030204" pitchFamily="18" charset="0"/>
                          </a:rPr>
                          <m:t>(</m:t>
                        </m:r>
                        <m:r>
                          <a:rPr lang="en-GB" b="0" i="1" smtClean="0">
                            <a:latin typeface="Cambria Math" panose="02040503050406030204" pitchFamily="18" charset="0"/>
                          </a:rPr>
                          <m:t>4</m:t>
                        </m:r>
                        <m:r>
                          <a:rPr lang="en-GB" b="0" i="1" smtClean="0">
                            <a:latin typeface="Cambria Math" panose="02040503050406030204" pitchFamily="18" charset="0"/>
                          </a:rPr>
                          <m:t>.</m:t>
                        </m:r>
                        <m:r>
                          <a:rPr lang="en-GB" b="0" i="1" smtClean="0">
                            <a:latin typeface="Cambria Math" panose="02040503050406030204" pitchFamily="18" charset="0"/>
                          </a:rPr>
                          <m:t>90</m:t>
                        </m:r>
                        <m:r>
                          <a:rPr lang="en-GB" b="0" i="1" smtClean="0">
                            <a:latin typeface="Cambria Math" panose="02040503050406030204" pitchFamily="18" charset="0"/>
                          </a:rPr>
                          <m:t>)</m:t>
                        </m:r>
                      </m:den>
                    </m:f>
                    <m:r>
                      <a:rPr lang="en-GB" b="0" i="1" smtClean="0">
                        <a:latin typeface="Cambria Math" panose="02040503050406030204" pitchFamily="18" charset="0"/>
                      </a:rPr>
                      <m:t>=</m:t>
                    </m:r>
                    <m:r>
                      <a:rPr lang="en-GB" b="0" i="1" smtClean="0">
                        <a:latin typeface="Cambria Math" panose="02040503050406030204" pitchFamily="18" charset="0"/>
                      </a:rPr>
                      <m:t>9385</m:t>
                    </m:r>
                  </m:oMath>
                </a14:m>
                <a:endParaRPr lang="en-GB" dirty="0"/>
              </a:p>
              <a:p>
                <a:r>
                  <a:rPr lang="en-GB" dirty="0">
                    <a:solidFill>
                      <a:srgbClr val="FF0000"/>
                    </a:solidFill>
                  </a:rPr>
                  <a:t>The variance of terms	</a:t>
                </a:r>
                <a:r>
                  <a:rPr lang="en-GB" dirty="0"/>
                  <a:t>						</a:t>
                </a:r>
              </a:p>
              <a:p>
                <a:pPr marL="0" indent="0">
                  <a:buNone/>
                </a:pPr>
                <a:r>
                  <a:rPr lang="en-GB" b="0" dirty="0"/>
                  <a:t>	</a:t>
                </a:r>
                <a14:m>
                  <m:oMath xmlns:m="http://schemas.openxmlformats.org/officeDocument/2006/math">
                    <m:sSub>
                      <m:sSubPr>
                        <m:ctrlPr>
                          <a:rPr lang="en-GB" b="0" i="1" dirty="0" smtClean="0">
                            <a:latin typeface="Cambria Math" panose="02040503050406030204" pitchFamily="18" charset="0"/>
                          </a:rPr>
                        </m:ctrlPr>
                      </m:sSubPr>
                      <m:e>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𝑠</m:t>
                            </m:r>
                          </m:e>
                          <m:sup>
                            <m:r>
                              <a:rPr lang="en-GB" b="0" i="1" dirty="0" smtClean="0">
                                <a:latin typeface="Cambria Math" panose="02040503050406030204" pitchFamily="18" charset="0"/>
                              </a:rPr>
                              <m:t>2</m:t>
                            </m:r>
                          </m:sup>
                        </m:sSup>
                      </m:e>
                      <m:sub>
                        <m:r>
                          <a:rPr lang="en-GB" b="0" i="1" dirty="0" smtClean="0">
                            <a:latin typeface="Cambria Math" panose="02040503050406030204" pitchFamily="18" charset="0"/>
                          </a:rPr>
                          <m:t>𝑐</m:t>
                        </m:r>
                        <m:r>
                          <a:rPr lang="en-GB" b="0" i="1" dirty="0" smtClean="0">
                            <a:latin typeface="Cambria Math" panose="02040503050406030204" pitchFamily="18" charset="0"/>
                          </a:rPr>
                          <m:t>1</m:t>
                        </m:r>
                      </m:sub>
                    </m:sSub>
                    <m:r>
                      <a:rPr lang="en-GB" b="0" i="1" dirty="0" smtClean="0">
                        <a:latin typeface="Cambria Math" panose="02040503050406030204" pitchFamily="18" charset="0"/>
                      </a:rPr>
                      <m:t>=</m:t>
                    </m:r>
                    <m:nary>
                      <m:naryPr>
                        <m:chr m:val="∑"/>
                        <m:ctrlPr>
                          <a:rPr lang="en-GB"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1</m:t>
                        </m:r>
                      </m:sub>
                      <m:sup>
                        <m:r>
                          <a:rPr lang="en-GB" b="0" i="1" smtClean="0">
                            <a:latin typeface="Cambria Math" panose="02040503050406030204" pitchFamily="18" charset="0"/>
                          </a:rPr>
                          <m:t>25</m:t>
                        </m:r>
                      </m:sup>
                      <m:e>
                        <m:sSup>
                          <m:sSupPr>
                            <m:ctrlPr>
                              <a:rPr lang="en-GB" i="1" smtClean="0">
                                <a:latin typeface="Cambria Math" panose="02040503050406030204" pitchFamily="18" charset="0"/>
                              </a:rPr>
                            </m:ctrlPr>
                          </m:sSupPr>
                          <m:e>
                            <m:f>
                              <m:fPr>
                                <m:ctrlPr>
                                  <a:rPr lang="en-GB" i="1" smtClean="0">
                                    <a:latin typeface="Cambria Math" panose="02040503050406030204" pitchFamily="18" charset="0"/>
                                  </a:rPr>
                                </m:ctrlPr>
                              </m:fPr>
                              <m:num>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𝑐</m:t>
                                        </m:r>
                                      </m:sub>
                                    </m:sSub>
                                  </m:e>
                                </m:acc>
                                <m:sSub>
                                  <m:sSubPr>
                                    <m:ctrlPr>
                                      <a:rPr lang="en-GB"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r>
                                  <a:rPr lang="en-GB" b="0" i="1" smtClean="0">
                                    <a:latin typeface="Cambria Math" panose="02040503050406030204" pitchFamily="18" charset="0"/>
                                  </a:rPr>
                                  <m:t>)</m:t>
                                </m:r>
                              </m:num>
                              <m:den>
                                <m:sSub>
                                  <m:sSubPr>
                                    <m:ctrlPr>
                                      <a:rPr lang="en-GB"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1</m:t>
                                </m:r>
                              </m:den>
                            </m:f>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m:t>
                            </m:r>
                            <m:r>
                              <a:rPr lang="en-GB" b="0" i="1" smtClean="0">
                                <a:latin typeface="Cambria Math" panose="02040503050406030204" pitchFamily="18" charset="0"/>
                              </a:rPr>
                              <m:t>25998</m:t>
                            </m:r>
                            <m:r>
                              <a:rPr lang="en-GB" b="0" i="1" smtClean="0">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m:t>
                        </m:r>
                      </m:e>
                    </m:nary>
                    <m:r>
                      <a:rPr lang="en-GB" b="0" i="1" smtClean="0">
                        <a:latin typeface="Cambria Math" panose="02040503050406030204" pitchFamily="18" charset="0"/>
                      </a:rPr>
                      <m:t>  </m:t>
                    </m:r>
                    <m:sSub>
                      <m:sSubPr>
                        <m:ctrlPr>
                          <a:rPr lang="en-GB" b="0" i="1" dirty="0" smtClean="0">
                            <a:latin typeface="Cambria Math" panose="02040503050406030204" pitchFamily="18" charset="0"/>
                          </a:rPr>
                        </m:ctrlPr>
                      </m:sSubPr>
                      <m:e>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𝑠</m:t>
                            </m:r>
                          </m:e>
                          <m:sup>
                            <m:r>
                              <a:rPr lang="en-GB" b="0" i="1" dirty="0" smtClean="0">
                                <a:latin typeface="Cambria Math" panose="02040503050406030204" pitchFamily="18" charset="0"/>
                              </a:rPr>
                              <m:t>2</m:t>
                            </m:r>
                          </m:sup>
                        </m:sSup>
                      </m:e>
                      <m:sub>
                        <m:r>
                          <a:rPr lang="en-GB" b="0" i="1" dirty="0" smtClean="0">
                            <a:latin typeface="Cambria Math" panose="02040503050406030204" pitchFamily="18" charset="0"/>
                          </a:rPr>
                          <m:t>𝑐</m:t>
                        </m:r>
                        <m:r>
                          <a:rPr lang="en-GB" b="0" i="1" dirty="0" smtClean="0">
                            <a:latin typeface="Cambria Math" panose="02040503050406030204" pitchFamily="18" charset="0"/>
                          </a:rPr>
                          <m:t>2</m:t>
                        </m:r>
                      </m:sub>
                    </m:sSub>
                    <m:r>
                      <a:rPr lang="en-GB" b="0" i="1" dirty="0" smtClean="0">
                        <a:latin typeface="Cambria Math" panose="02040503050406030204" pitchFamily="18" charset="0"/>
                      </a:rPr>
                      <m:t>=</m:t>
                    </m:r>
                    <m:nary>
                      <m:naryPr>
                        <m:chr m:val="∑"/>
                        <m:ctrlPr>
                          <a:rPr lang="en-GB"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1</m:t>
                        </m:r>
                      </m:sub>
                      <m:sup>
                        <m:r>
                          <a:rPr lang="en-GB" b="0" i="1" smtClean="0">
                            <a:latin typeface="Cambria Math" panose="02040503050406030204" pitchFamily="18" charset="0"/>
                          </a:rPr>
                          <m:t>25</m:t>
                        </m:r>
                      </m:sup>
                      <m:e>
                        <m:sSup>
                          <m:sSupPr>
                            <m:ctrlPr>
                              <a:rPr lang="en-GB" i="1" smtClean="0">
                                <a:latin typeface="Cambria Math" panose="02040503050406030204" pitchFamily="18" charset="0"/>
                              </a:rPr>
                            </m:ctrlPr>
                          </m:sSupPr>
                          <m:e>
                            <m:f>
                              <m:fPr>
                                <m:ctrlPr>
                                  <a:rPr lang="en-GB" i="1" smtClean="0">
                                    <a:latin typeface="Cambria Math" panose="02040503050406030204" pitchFamily="18" charset="0"/>
                                  </a:rPr>
                                </m:ctrlPr>
                              </m:fPr>
                              <m:num>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𝑐</m:t>
                                        </m:r>
                                      </m:sub>
                                    </m:sSub>
                                  </m:e>
                                </m:acc>
                                <m:sSub>
                                  <m:sSubPr>
                                    <m:ctrlPr>
                                      <a:rPr lang="en-GB"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r>
                                  <a:rPr lang="en-GB" b="0" i="1" smtClean="0">
                                    <a:latin typeface="Cambria Math" panose="02040503050406030204" pitchFamily="18" charset="0"/>
                                  </a:rPr>
                                  <m:t>)</m:t>
                                </m:r>
                              </m:num>
                              <m:den>
                                <m:sSub>
                                  <m:sSubPr>
                                    <m:ctrlPr>
                                      <a:rPr lang="en-GB"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2</m:t>
                                    </m:r>
                                  </m:sub>
                                </m:sSub>
                                <m:r>
                                  <a:rPr lang="en-GB" b="0" i="1" smtClean="0">
                                    <a:latin typeface="Cambria Math" panose="02040503050406030204" pitchFamily="18" charset="0"/>
                                  </a:rPr>
                                  <m:t>−</m:t>
                                </m:r>
                                <m:r>
                                  <a:rPr lang="en-GB" b="0" i="1" smtClean="0">
                                    <a:latin typeface="Cambria Math" panose="02040503050406030204" pitchFamily="18" charset="0"/>
                                  </a:rPr>
                                  <m:t>1</m:t>
                                </m:r>
                              </m:den>
                            </m:f>
                          </m:e>
                          <m:sup>
                            <m:r>
                              <a:rPr lang="en-GB" b="0" i="1" smtClean="0">
                                <a:latin typeface="Cambria Math" panose="02040503050406030204" pitchFamily="18" charset="0"/>
                              </a:rPr>
                              <m:t>2</m:t>
                            </m:r>
                          </m:sup>
                        </m:sSup>
                      </m:e>
                    </m:nary>
                    <m:r>
                      <a:rPr lang="en-GB" b="0" i="0" smtClean="0">
                        <a:latin typeface="Cambria Math" panose="02040503050406030204" pitchFamily="18" charset="0"/>
                      </a:rPr>
                      <m:t>=</m:t>
                    </m:r>
                  </m:oMath>
                </a14:m>
                <a:r>
                  <a:rPr lang="en-GB" b="0" dirty="0"/>
                  <a:t>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m:t>
                        </m:r>
                        <m:r>
                          <a:rPr lang="en-GB" b="0" i="1" smtClean="0">
                            <a:latin typeface="Cambria Math" panose="02040503050406030204" pitchFamily="18" charset="0"/>
                          </a:rPr>
                          <m:t>8657</m:t>
                        </m:r>
                        <m:r>
                          <a:rPr lang="en-GB" b="0" i="1" smtClean="0">
                            <a:latin typeface="Cambria Math" panose="02040503050406030204" pitchFamily="18" charset="0"/>
                          </a:rPr>
                          <m:t>)</m:t>
                        </m:r>
                      </m:e>
                      <m:sup>
                        <m:r>
                          <a:rPr lang="en-GB" b="0" i="1" smtClean="0">
                            <a:latin typeface="Cambria Math" panose="02040503050406030204" pitchFamily="18" charset="0"/>
                          </a:rPr>
                          <m:t>2</m:t>
                        </m:r>
                      </m:sup>
                    </m:sSup>
                  </m:oMath>
                </a14:m>
                <a:endParaRPr lang="en-GB" dirty="0"/>
              </a:p>
            </p:txBody>
          </p:sp>
        </mc:Choice>
        <mc:Fallback xmlns="">
          <p:sp>
            <p:nvSpPr>
              <p:cNvPr id="3" name="Content Placeholder 2">
                <a:extLst>
                  <a:ext uri="{FF2B5EF4-FFF2-40B4-BE49-F238E27FC236}">
                    <a16:creationId xmlns:a16="http://schemas.microsoft.com/office/drawing/2014/main" id="{FE713659-3185-47A8-AB6D-67451E2CA044}"/>
                  </a:ext>
                </a:extLst>
              </p:cNvPr>
              <p:cNvSpPr>
                <a:spLocks noGrp="1" noRot="1" noChangeAspect="1" noMove="1" noResize="1" noEditPoints="1" noAdjustHandles="1" noChangeArrowheads="1" noChangeShapeType="1" noTextEdit="1"/>
              </p:cNvSpPr>
              <p:nvPr>
                <p:ph idx="1"/>
              </p:nvPr>
            </p:nvSpPr>
            <p:spPr>
              <a:xfrm>
                <a:off x="838200" y="1377949"/>
                <a:ext cx="10515600" cy="5089526"/>
              </a:xfrm>
              <a:blipFill>
                <a:blip r:embed="rId2"/>
                <a:stretch>
                  <a:fillRect l="-986" t="-2036"/>
                </a:stretch>
              </a:blipFill>
            </p:spPr>
            <p:txBody>
              <a:bodyPr/>
              <a:lstStyle/>
              <a:p>
                <a:r>
                  <a:rPr lang="en-GB">
                    <a:noFill/>
                  </a:rPr>
                  <a:t> </a:t>
                </a:r>
              </a:p>
            </p:txBody>
          </p:sp>
        </mc:Fallback>
      </mc:AlternateContent>
    </p:spTree>
    <p:extLst>
      <p:ext uri="{BB962C8B-B14F-4D97-AF65-F5344CB8AC3E}">
        <p14:creationId xmlns:p14="http://schemas.microsoft.com/office/powerpoint/2010/main" val="25414647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6703A8-CDB1-4AF7-AE1C-280AB15B4537}"/>
                  </a:ext>
                </a:extLst>
              </p:cNvPr>
              <p:cNvSpPr>
                <a:spLocks noGrp="1"/>
              </p:cNvSpPr>
              <p:nvPr>
                <p:ph idx="1"/>
              </p:nvPr>
            </p:nvSpPr>
            <p:spPr>
              <a:xfrm>
                <a:off x="838200" y="215900"/>
                <a:ext cx="10515600" cy="5194300"/>
              </a:xfrm>
            </p:spPr>
            <p:txBody>
              <a:bodyPr>
                <a:normAutofit fontScale="85000" lnSpcReduction="20000"/>
              </a:bodyPr>
              <a:lstStyle/>
              <a:p>
                <a:r>
                  <a:rPr lang="en-GB" dirty="0">
                    <a:solidFill>
                      <a:srgbClr val="FF0000"/>
                    </a:solidFill>
                    <a:latin typeface="Cambria Math" panose="02040503050406030204" pitchFamily="18" charset="0"/>
                  </a:rPr>
                  <a:t>The variance of the ratio</a:t>
                </a:r>
                <a:r>
                  <a:rPr lang="en-GB" dirty="0">
                    <a:solidFill>
                      <a:srgbClr val="FF0000"/>
                    </a:solidFill>
                  </a:rPr>
                  <a:t> </a:t>
                </a:r>
                <a14:m>
                  <m:oMath xmlns:m="http://schemas.openxmlformats.org/officeDocument/2006/math">
                    <m:acc>
                      <m:accPr>
                        <m:chr m:val="̅"/>
                        <m:ctrlPr>
                          <a:rPr lang="en-GB" i="1" smtClean="0">
                            <a:solidFill>
                              <a:srgbClr val="FF0000"/>
                            </a:solidFill>
                            <a:latin typeface="Cambria Math" panose="02040503050406030204" pitchFamily="18" charset="0"/>
                          </a:rPr>
                        </m:ctrlPr>
                      </m:accPr>
                      <m:e>
                        <m:sSub>
                          <m:sSubPr>
                            <m:ctrlPr>
                              <a:rPr lang="en-GB"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𝑦</m:t>
                            </m:r>
                          </m:e>
                          <m:sub>
                            <m:r>
                              <a:rPr lang="en-GB" b="0" i="1" smtClean="0">
                                <a:solidFill>
                                  <a:srgbClr val="FF0000"/>
                                </a:solidFill>
                                <a:latin typeface="Cambria Math" panose="02040503050406030204" pitchFamily="18" charset="0"/>
                              </a:rPr>
                              <m:t>𝑐</m:t>
                            </m:r>
                          </m:sub>
                        </m:sSub>
                      </m:e>
                    </m:acc>
                    <m:r>
                      <a:rPr lang="en-GB" b="0" i="0" smtClean="0">
                        <a:solidFill>
                          <a:srgbClr val="FF0000"/>
                        </a:solidFill>
                        <a:latin typeface="Cambria Math" panose="02040503050406030204" pitchFamily="18" charset="0"/>
                      </a:rPr>
                      <m:t> </m:t>
                    </m:r>
                  </m:oMath>
                </a14:m>
                <a:r>
                  <a:rPr lang="en-GB" dirty="0">
                    <a:solidFill>
                      <a:srgbClr val="FF0000"/>
                    </a:solidFill>
                    <a:latin typeface="Cambria Math" panose="02040503050406030204" pitchFamily="18" charset="0"/>
                  </a:rPr>
                  <a:t>can be estimate by:</a:t>
                </a:r>
              </a:p>
              <a:p>
                <a:pPr marL="0" indent="0">
                  <a:buNone/>
                </a:pPr>
                <a:r>
                  <a:rPr lang="en-GB" dirty="0"/>
                  <a:t>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r>
                      <a:rPr lang="en-GB" b="0" i="1" smtClean="0">
                        <a:latin typeface="Cambria Math" panose="02040503050406030204" pitchFamily="18" charset="0"/>
                      </a:rPr>
                      <m:t>(</m:t>
                    </m:r>
                    <m:acc>
                      <m:accPr>
                        <m:chr m:val="̅"/>
                        <m:ctrlPr>
                          <a:rPr lang="en-GB" i="1" smtClean="0">
                            <a:latin typeface="Cambria Math" panose="02040503050406030204" pitchFamily="18" charset="0"/>
                          </a:rPr>
                        </m:ctrlPr>
                      </m:accPr>
                      <m:e>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𝑐</m:t>
                            </m:r>
                          </m:sub>
                        </m:sSub>
                      </m:e>
                    </m:acc>
                  </m:oMath>
                </a14:m>
                <a:r>
                  <a:rPr lang="en-GB" dirty="0"/>
                  <a:t>)=</a:t>
                </a:r>
                <a14:m>
                  <m:oMath xmlns:m="http://schemas.openxmlformats.org/officeDocument/2006/math">
                    <m:d>
                      <m:dPr>
                        <m:ctrlPr>
                          <a:rPr lang="en-GB" b="0" i="1" dirty="0" smtClean="0">
                            <a:latin typeface="Cambria Math" panose="02040503050406030204" pitchFamily="18" charset="0"/>
                          </a:rPr>
                        </m:ctrlPr>
                      </m:dPr>
                      <m:e>
                        <m:r>
                          <a:rPr lang="en-GB" b="0" i="1" dirty="0" smtClean="0">
                            <a:latin typeface="Cambria Math" panose="02040503050406030204" pitchFamily="18" charset="0"/>
                          </a:rPr>
                          <m:t>1−</m:t>
                        </m:r>
                        <m:f>
                          <m:fPr>
                            <m:ctrlPr>
                              <a:rPr lang="en-GB" b="0" i="1" dirty="0" smtClean="0">
                                <a:latin typeface="Cambria Math" panose="02040503050406030204" pitchFamily="18" charset="0"/>
                              </a:rPr>
                            </m:ctrlPr>
                          </m:fPr>
                          <m:num>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𝑛</m:t>
                                </m:r>
                              </m:e>
                              <m:sub>
                                <m:r>
                                  <a:rPr lang="en-GB" b="0" i="1" dirty="0" smtClean="0">
                                    <a:latin typeface="Cambria Math" panose="02040503050406030204" pitchFamily="18" charset="0"/>
                                  </a:rPr>
                                  <m:t>1</m:t>
                                </m:r>
                              </m:sub>
                            </m:sSub>
                          </m:num>
                          <m:den>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𝑁</m:t>
                                </m:r>
                              </m:e>
                              <m:sub>
                                <m:r>
                                  <a:rPr lang="en-GB" b="0" i="1" dirty="0" smtClean="0">
                                    <a:latin typeface="Cambria Math" panose="02040503050406030204" pitchFamily="18" charset="0"/>
                                  </a:rPr>
                                  <m:t>1</m:t>
                                </m:r>
                              </m:sub>
                            </m:sSub>
                          </m:den>
                        </m:f>
                      </m:e>
                    </m:d>
                    <m:f>
                      <m:fPr>
                        <m:ctrlPr>
                          <a:rPr lang="en-GB" b="0" i="1" dirty="0" smtClean="0">
                            <a:latin typeface="Cambria Math" panose="02040503050406030204" pitchFamily="18" charset="0"/>
                          </a:rPr>
                        </m:ctrlPr>
                      </m:fPr>
                      <m:num>
                        <m:sSub>
                          <m:sSubPr>
                            <m:ctrlPr>
                              <a:rPr lang="en-GB" b="0" i="1" dirty="0" smtClean="0">
                                <a:latin typeface="Cambria Math" panose="02040503050406030204" pitchFamily="18" charset="0"/>
                              </a:rPr>
                            </m:ctrlPr>
                          </m:sSubPr>
                          <m:e>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𝑠</m:t>
                                </m:r>
                              </m:e>
                              <m:sup>
                                <m:r>
                                  <a:rPr lang="en-GB" b="0" i="1" dirty="0" smtClean="0">
                                    <a:latin typeface="Cambria Math" panose="02040503050406030204" pitchFamily="18" charset="0"/>
                                  </a:rPr>
                                  <m:t>2</m:t>
                                </m:r>
                              </m:sup>
                            </m:sSup>
                          </m:e>
                          <m:sub>
                            <m:r>
                              <a:rPr lang="en-GB" b="0" i="1" dirty="0" smtClean="0">
                                <a:latin typeface="Cambria Math" panose="02040503050406030204" pitchFamily="18" charset="0"/>
                              </a:rPr>
                              <m:t>𝑐</m:t>
                            </m:r>
                            <m:r>
                              <a:rPr lang="en-GB" b="0" i="1" dirty="0" smtClean="0">
                                <a:latin typeface="Cambria Math" panose="02040503050406030204" pitchFamily="18" charset="0"/>
                              </a:rPr>
                              <m:t>1</m:t>
                            </m:r>
                          </m:sub>
                        </m:sSub>
                      </m:num>
                      <m:den>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𝑛</m:t>
                            </m:r>
                          </m:e>
                          <m:sub>
                            <m:r>
                              <a:rPr lang="en-GB" b="0" i="1" dirty="0" smtClean="0">
                                <a:latin typeface="Cambria Math" panose="02040503050406030204" pitchFamily="18" charset="0"/>
                              </a:rPr>
                              <m:t>1</m:t>
                            </m:r>
                          </m:sub>
                        </m:sSub>
                        <m:sSup>
                          <m:sSupPr>
                            <m:ctrlPr>
                              <a:rPr lang="en-GB" b="0" i="1" dirty="0" smtClean="0">
                                <a:solidFill>
                                  <a:srgbClr val="FF0000"/>
                                </a:solidFill>
                                <a:latin typeface="Cambria Math" panose="02040503050406030204" pitchFamily="18" charset="0"/>
                              </a:rPr>
                            </m:ctrlPr>
                          </m:sSupPr>
                          <m:e>
                            <m:acc>
                              <m:accPr>
                                <m:chr m:val="̅"/>
                                <m:ctrlPr>
                                  <a:rPr lang="en-GB" b="0" i="1" dirty="0" smtClean="0">
                                    <a:solidFill>
                                      <a:srgbClr val="FF0000"/>
                                    </a:solidFill>
                                    <a:latin typeface="Cambria Math" panose="02040503050406030204" pitchFamily="18" charset="0"/>
                                  </a:rPr>
                                </m:ctrlPr>
                              </m:accPr>
                              <m:e>
                                <m:r>
                                  <a:rPr lang="en-GB" b="0" i="1" dirty="0" smtClean="0">
                                    <a:solidFill>
                                      <a:srgbClr val="FF0000"/>
                                    </a:solidFill>
                                    <a:latin typeface="Cambria Math" panose="02040503050406030204" pitchFamily="18" charset="0"/>
                                  </a:rPr>
                                  <m:t>𝑀</m:t>
                                </m:r>
                              </m:e>
                            </m:acc>
                          </m:e>
                          <m:sup>
                            <m:r>
                              <a:rPr lang="en-GB" b="0" i="1" dirty="0" smtClean="0">
                                <a:solidFill>
                                  <a:srgbClr val="FF0000"/>
                                </a:solidFill>
                                <a:latin typeface="Cambria Math" panose="02040503050406030204" pitchFamily="18" charset="0"/>
                              </a:rPr>
                              <m:t>2</m:t>
                            </m:r>
                          </m:sup>
                        </m:sSup>
                      </m:den>
                    </m:f>
                    <m:r>
                      <a:rPr lang="en-GB" b="0" i="0" dirty="0" smtClean="0">
                        <a:latin typeface="Cambria Math" panose="02040503050406030204" pitchFamily="18" charset="0"/>
                      </a:rPr>
                      <m:t>+</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1−</m:t>
                        </m:r>
                        <m:f>
                          <m:fPr>
                            <m:ctrlPr>
                              <a:rPr lang="en-GB" b="0" i="1" dirty="0" smtClean="0">
                                <a:latin typeface="Cambria Math" panose="02040503050406030204" pitchFamily="18" charset="0"/>
                              </a:rPr>
                            </m:ctrlPr>
                          </m:fPr>
                          <m:num>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𝑛</m:t>
                                </m:r>
                              </m:e>
                              <m:sub>
                                <m:r>
                                  <a:rPr lang="en-GB" b="0" i="1" dirty="0" smtClean="0">
                                    <a:latin typeface="Cambria Math" panose="02040503050406030204" pitchFamily="18" charset="0"/>
                                  </a:rPr>
                                  <m:t>2</m:t>
                                </m:r>
                              </m:sub>
                            </m:sSub>
                          </m:num>
                          <m:den>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𝑁</m:t>
                                </m:r>
                              </m:e>
                              <m:sub>
                                <m:r>
                                  <a:rPr lang="en-GB" b="0" i="1" dirty="0" smtClean="0">
                                    <a:latin typeface="Cambria Math" panose="02040503050406030204" pitchFamily="18" charset="0"/>
                                  </a:rPr>
                                  <m:t>2</m:t>
                                </m:r>
                              </m:sub>
                            </m:sSub>
                          </m:den>
                        </m:f>
                      </m:e>
                    </m:d>
                    <m:f>
                      <m:fPr>
                        <m:ctrlPr>
                          <a:rPr lang="en-GB" b="0" i="1" dirty="0" smtClean="0">
                            <a:latin typeface="Cambria Math" panose="02040503050406030204" pitchFamily="18" charset="0"/>
                          </a:rPr>
                        </m:ctrlPr>
                      </m:fPr>
                      <m:num>
                        <m:sSub>
                          <m:sSubPr>
                            <m:ctrlPr>
                              <a:rPr lang="en-GB" b="0" i="1" dirty="0" smtClean="0">
                                <a:latin typeface="Cambria Math" panose="02040503050406030204" pitchFamily="18" charset="0"/>
                              </a:rPr>
                            </m:ctrlPr>
                          </m:sSubPr>
                          <m:e>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𝑠</m:t>
                                </m:r>
                              </m:e>
                              <m:sup>
                                <m:r>
                                  <a:rPr lang="en-GB" b="0" i="1" dirty="0" smtClean="0">
                                    <a:latin typeface="Cambria Math" panose="02040503050406030204" pitchFamily="18" charset="0"/>
                                  </a:rPr>
                                  <m:t>2</m:t>
                                </m:r>
                              </m:sup>
                            </m:sSup>
                          </m:e>
                          <m:sub>
                            <m:r>
                              <a:rPr lang="en-GB" b="0" i="1" dirty="0" smtClean="0">
                                <a:latin typeface="Cambria Math" panose="02040503050406030204" pitchFamily="18" charset="0"/>
                              </a:rPr>
                              <m:t>𝑐</m:t>
                            </m:r>
                            <m:r>
                              <a:rPr lang="en-GB" b="0" i="1" dirty="0" smtClean="0">
                                <a:latin typeface="Cambria Math" panose="02040503050406030204" pitchFamily="18" charset="0"/>
                              </a:rPr>
                              <m:t>2</m:t>
                            </m:r>
                          </m:sub>
                        </m:sSub>
                      </m:num>
                      <m:den>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𝑛</m:t>
                            </m:r>
                          </m:e>
                          <m:sub>
                            <m:r>
                              <a:rPr lang="en-GB" b="0" i="1" dirty="0" smtClean="0">
                                <a:latin typeface="Cambria Math" panose="02040503050406030204" pitchFamily="18" charset="0"/>
                              </a:rPr>
                              <m:t>2</m:t>
                            </m:r>
                          </m:sub>
                        </m:sSub>
                        <m:acc>
                          <m:accPr>
                            <m:chr m:val="̅"/>
                            <m:ctrlPr>
                              <a:rPr lang="en-GB" b="0" i="1" dirty="0" smtClean="0">
                                <a:latin typeface="Cambria Math" panose="02040503050406030204" pitchFamily="18" charset="0"/>
                              </a:rPr>
                            </m:ctrlPr>
                          </m:accPr>
                          <m:e>
                            <m:sSup>
                              <m:sSupPr>
                                <m:ctrlPr>
                                  <a:rPr lang="en-GB" b="0" i="1" dirty="0" smtClean="0">
                                    <a:solidFill>
                                      <a:srgbClr val="FF0000"/>
                                    </a:solidFill>
                                    <a:latin typeface="Cambria Math" panose="02040503050406030204" pitchFamily="18" charset="0"/>
                                  </a:rPr>
                                </m:ctrlPr>
                              </m:sSupPr>
                              <m:e>
                                <m:acc>
                                  <m:accPr>
                                    <m:chr m:val="̅"/>
                                    <m:ctrlPr>
                                      <a:rPr lang="en-GB" b="0" i="1" dirty="0" smtClean="0">
                                        <a:solidFill>
                                          <a:srgbClr val="FF0000"/>
                                        </a:solidFill>
                                        <a:latin typeface="Cambria Math" panose="02040503050406030204" pitchFamily="18" charset="0"/>
                                      </a:rPr>
                                    </m:ctrlPr>
                                  </m:accPr>
                                  <m:e>
                                    <m:r>
                                      <a:rPr lang="en-GB" b="0" i="1" dirty="0" smtClean="0">
                                        <a:solidFill>
                                          <a:srgbClr val="FF0000"/>
                                        </a:solidFill>
                                        <a:latin typeface="Cambria Math" panose="02040503050406030204" pitchFamily="18" charset="0"/>
                                      </a:rPr>
                                      <m:t>𝑀</m:t>
                                    </m:r>
                                  </m:e>
                                </m:acc>
                              </m:e>
                              <m:sup>
                                <m:r>
                                  <a:rPr lang="en-GB" b="0" i="1" dirty="0" smtClean="0">
                                    <a:solidFill>
                                      <a:srgbClr val="FF0000"/>
                                    </a:solidFill>
                                    <a:latin typeface="Cambria Math" panose="02040503050406030204" pitchFamily="18" charset="0"/>
                                  </a:rPr>
                                  <m:t>2</m:t>
                                </m:r>
                              </m:sup>
                            </m:sSup>
                          </m:e>
                        </m:acc>
                      </m:den>
                    </m:f>
                    <m:r>
                      <a:rPr lang="en-GB" i="1" smtClean="0">
                        <a:latin typeface="Cambria Math" panose="02040503050406030204" pitchFamily="18" charset="0"/>
                        <a:ea typeface="Cambria Math" panose="02040503050406030204" pitchFamily="18" charset="0"/>
                      </a:rPr>
                      <m:t>⟹</m:t>
                    </m:r>
                  </m:oMath>
                </a14:m>
                <a:endParaRPr lang="en-GB" dirty="0"/>
              </a:p>
              <a:p>
                <a:pPr marL="0" indent="0">
                  <a:buNone/>
                </a:pPr>
                <a:r>
                  <a:rPr lang="en-GB" dirty="0"/>
                  <a:t> 	</a:t>
                </a:r>
                <a14:m>
                  <m:oMath xmlns:m="http://schemas.openxmlformats.org/officeDocument/2006/math">
                    <m:d>
                      <m:dPr>
                        <m:ctrlPr>
                          <a:rPr lang="en-GB" b="0" i="1" dirty="0" smtClean="0">
                            <a:latin typeface="Cambria Math" panose="02040503050406030204" pitchFamily="18" charset="0"/>
                          </a:rPr>
                        </m:ctrlPr>
                      </m:dPr>
                      <m:e>
                        <m:r>
                          <a:rPr lang="en-GB" b="0" i="1" dirty="0" smtClean="0">
                            <a:latin typeface="Cambria Math" panose="02040503050406030204" pitchFamily="18" charset="0"/>
                          </a:rPr>
                          <m:t>1−</m:t>
                        </m:r>
                        <m:f>
                          <m:fPr>
                            <m:ctrlPr>
                              <a:rPr lang="en-GB" b="0" i="1" dirty="0" smtClean="0">
                                <a:latin typeface="Cambria Math" panose="02040503050406030204" pitchFamily="18" charset="0"/>
                              </a:rPr>
                            </m:ctrlPr>
                          </m:fPr>
                          <m:num>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𝑛</m:t>
                                </m:r>
                              </m:e>
                              <m:sub>
                                <m:r>
                                  <a:rPr lang="en-GB" b="0" i="1" dirty="0" smtClean="0">
                                    <a:latin typeface="Cambria Math" panose="02040503050406030204" pitchFamily="18" charset="0"/>
                                  </a:rPr>
                                  <m:t>1</m:t>
                                </m:r>
                              </m:sub>
                            </m:sSub>
                          </m:num>
                          <m:den>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𝑁</m:t>
                                </m:r>
                              </m:e>
                              <m:sub>
                                <m:r>
                                  <a:rPr lang="en-GB" b="0" i="1" dirty="0" smtClean="0">
                                    <a:latin typeface="Cambria Math" panose="02040503050406030204" pitchFamily="18" charset="0"/>
                                  </a:rPr>
                                  <m:t>1</m:t>
                                </m:r>
                              </m:sub>
                            </m:sSub>
                          </m:den>
                        </m:f>
                      </m:e>
                    </m:d>
                    <m:f>
                      <m:fPr>
                        <m:ctrlPr>
                          <a:rPr lang="en-GB" b="0" i="1" dirty="0" smtClean="0">
                            <a:latin typeface="Cambria Math" panose="02040503050406030204" pitchFamily="18" charset="0"/>
                          </a:rPr>
                        </m:ctrlPr>
                      </m:fPr>
                      <m:num>
                        <m:sSub>
                          <m:sSubPr>
                            <m:ctrlPr>
                              <a:rPr lang="en-GB" b="0" i="1" dirty="0" smtClean="0">
                                <a:latin typeface="Cambria Math" panose="02040503050406030204" pitchFamily="18" charset="0"/>
                              </a:rPr>
                            </m:ctrlPr>
                          </m:sSubPr>
                          <m:e>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𝑠</m:t>
                                </m:r>
                              </m:e>
                              <m:sup>
                                <m:r>
                                  <a:rPr lang="en-GB" b="0" i="1" dirty="0" smtClean="0">
                                    <a:latin typeface="Cambria Math" panose="02040503050406030204" pitchFamily="18" charset="0"/>
                                  </a:rPr>
                                  <m:t>2</m:t>
                                </m:r>
                              </m:sup>
                            </m:sSup>
                          </m:e>
                          <m:sub>
                            <m:r>
                              <a:rPr lang="en-GB" b="0" i="1" dirty="0" smtClean="0">
                                <a:latin typeface="Cambria Math" panose="02040503050406030204" pitchFamily="18" charset="0"/>
                              </a:rPr>
                              <m:t>𝑐</m:t>
                            </m:r>
                            <m:r>
                              <a:rPr lang="en-GB" b="0" i="1" dirty="0" smtClean="0">
                                <a:latin typeface="Cambria Math" panose="02040503050406030204" pitchFamily="18" charset="0"/>
                              </a:rPr>
                              <m:t>1</m:t>
                            </m:r>
                          </m:sub>
                        </m:sSub>
                      </m:num>
                      <m:den>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𝑛</m:t>
                            </m:r>
                          </m:e>
                          <m:sub>
                            <m:r>
                              <a:rPr lang="en-GB" b="0" i="1" dirty="0" smtClean="0">
                                <a:latin typeface="Cambria Math" panose="02040503050406030204" pitchFamily="18" charset="0"/>
                              </a:rPr>
                              <m:t>1</m:t>
                            </m:r>
                          </m:sub>
                        </m:sSub>
                        <m:r>
                          <a:rPr lang="en-GB" b="0" i="1" dirty="0" smtClean="0">
                            <a:solidFill>
                              <a:srgbClr val="FF0000"/>
                            </a:solidFill>
                            <a:latin typeface="Cambria Math" panose="02040503050406030204" pitchFamily="18" charset="0"/>
                          </a:rPr>
                          <m:t>(</m:t>
                        </m:r>
                        <m:sSup>
                          <m:sSupPr>
                            <m:ctrlPr>
                              <a:rPr lang="en-GB" b="0" i="1" dirty="0" smtClean="0">
                                <a:solidFill>
                                  <a:srgbClr val="FF0000"/>
                                </a:solidFill>
                                <a:latin typeface="Cambria Math" panose="02040503050406030204" pitchFamily="18" charset="0"/>
                              </a:rPr>
                            </m:ctrlPr>
                          </m:sSupPr>
                          <m:e>
                            <m:f>
                              <m:fPr>
                                <m:ctrlPr>
                                  <a:rPr lang="en-GB" b="0" i="1" dirty="0" smtClean="0">
                                    <a:solidFill>
                                      <a:srgbClr val="FF0000"/>
                                    </a:solidFill>
                                    <a:latin typeface="Cambria Math" panose="02040503050406030204" pitchFamily="18" charset="0"/>
                                  </a:rPr>
                                </m:ctrlPr>
                              </m:fPr>
                              <m:num>
                                <m:r>
                                  <a:rPr lang="en-GB" b="0" i="1" dirty="0" smtClean="0">
                                    <a:solidFill>
                                      <a:srgbClr val="FF0000"/>
                                    </a:solidFill>
                                    <a:latin typeface="Cambria Math" panose="02040503050406030204" pitchFamily="18" charset="0"/>
                                  </a:rPr>
                                  <m:t>𝑀</m:t>
                                </m:r>
                              </m:num>
                              <m:den>
                                <m:sSub>
                                  <m:sSubPr>
                                    <m:ctrlPr>
                                      <a:rPr lang="en-GB" b="0" i="1" dirty="0" smtClean="0">
                                        <a:solidFill>
                                          <a:srgbClr val="FF0000"/>
                                        </a:solidFill>
                                        <a:latin typeface="Cambria Math" panose="02040503050406030204" pitchFamily="18" charset="0"/>
                                      </a:rPr>
                                    </m:ctrlPr>
                                  </m:sSubPr>
                                  <m:e>
                                    <m:r>
                                      <a:rPr lang="en-GB" b="0" i="1" dirty="0" smtClean="0">
                                        <a:solidFill>
                                          <a:srgbClr val="FF0000"/>
                                        </a:solidFill>
                                        <a:latin typeface="Cambria Math" panose="02040503050406030204" pitchFamily="18" charset="0"/>
                                      </a:rPr>
                                      <m:t>𝑁</m:t>
                                    </m:r>
                                  </m:e>
                                  <m:sub>
                                    <m:r>
                                      <a:rPr lang="en-GB" b="0" i="1" dirty="0" smtClean="0">
                                        <a:solidFill>
                                          <a:srgbClr val="FF0000"/>
                                        </a:solidFill>
                                        <a:latin typeface="Cambria Math" panose="02040503050406030204" pitchFamily="18" charset="0"/>
                                      </a:rPr>
                                      <m:t>1</m:t>
                                    </m:r>
                                  </m:sub>
                                </m:sSub>
                              </m:den>
                            </m:f>
                            <m:r>
                              <a:rPr lang="en-GB" b="0" i="1" dirty="0" smtClean="0">
                                <a:solidFill>
                                  <a:srgbClr val="FF0000"/>
                                </a:solidFill>
                                <a:latin typeface="Cambria Math" panose="02040503050406030204" pitchFamily="18" charset="0"/>
                              </a:rPr>
                              <m:t>)</m:t>
                            </m:r>
                          </m:e>
                          <m:sup>
                            <m:r>
                              <a:rPr lang="en-GB" b="0" i="1" dirty="0" smtClean="0">
                                <a:solidFill>
                                  <a:srgbClr val="FF0000"/>
                                </a:solidFill>
                                <a:latin typeface="Cambria Math" panose="02040503050406030204" pitchFamily="18" charset="0"/>
                              </a:rPr>
                              <m:t>2</m:t>
                            </m:r>
                          </m:sup>
                        </m:sSup>
                      </m:den>
                    </m:f>
                    <m:r>
                      <a:rPr lang="en-GB" b="0" i="0" dirty="0" smtClean="0">
                        <a:latin typeface="Cambria Math" panose="02040503050406030204" pitchFamily="18" charset="0"/>
                      </a:rPr>
                      <m:t>+</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1−</m:t>
                        </m:r>
                        <m:f>
                          <m:fPr>
                            <m:ctrlPr>
                              <a:rPr lang="en-GB" b="0" i="1" dirty="0" smtClean="0">
                                <a:latin typeface="Cambria Math" panose="02040503050406030204" pitchFamily="18" charset="0"/>
                              </a:rPr>
                            </m:ctrlPr>
                          </m:fPr>
                          <m:num>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𝑛</m:t>
                                </m:r>
                              </m:e>
                              <m:sub>
                                <m:r>
                                  <a:rPr lang="en-GB" b="0" i="1" dirty="0" smtClean="0">
                                    <a:latin typeface="Cambria Math" panose="02040503050406030204" pitchFamily="18" charset="0"/>
                                  </a:rPr>
                                  <m:t>2</m:t>
                                </m:r>
                              </m:sub>
                            </m:sSub>
                          </m:num>
                          <m:den>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𝑁</m:t>
                                </m:r>
                              </m:e>
                              <m:sub>
                                <m:r>
                                  <a:rPr lang="en-GB" b="0" i="1" dirty="0" smtClean="0">
                                    <a:latin typeface="Cambria Math" panose="02040503050406030204" pitchFamily="18" charset="0"/>
                                  </a:rPr>
                                  <m:t>2</m:t>
                                </m:r>
                              </m:sub>
                            </m:sSub>
                          </m:den>
                        </m:f>
                      </m:e>
                    </m:d>
                    <m:f>
                      <m:fPr>
                        <m:ctrlPr>
                          <a:rPr lang="en-GB" b="0" i="1" dirty="0" smtClean="0">
                            <a:latin typeface="Cambria Math" panose="02040503050406030204" pitchFamily="18" charset="0"/>
                          </a:rPr>
                        </m:ctrlPr>
                      </m:fPr>
                      <m:num>
                        <m:sSub>
                          <m:sSubPr>
                            <m:ctrlPr>
                              <a:rPr lang="en-GB" b="0" i="1" dirty="0" smtClean="0">
                                <a:latin typeface="Cambria Math" panose="02040503050406030204" pitchFamily="18" charset="0"/>
                              </a:rPr>
                            </m:ctrlPr>
                          </m:sSubPr>
                          <m:e>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𝑠</m:t>
                                </m:r>
                              </m:e>
                              <m:sup>
                                <m:r>
                                  <a:rPr lang="en-GB" b="0" i="1" dirty="0" smtClean="0">
                                    <a:latin typeface="Cambria Math" panose="02040503050406030204" pitchFamily="18" charset="0"/>
                                  </a:rPr>
                                  <m:t>2</m:t>
                                </m:r>
                              </m:sup>
                            </m:sSup>
                          </m:e>
                          <m:sub>
                            <m:r>
                              <a:rPr lang="en-GB" b="0" i="1" dirty="0" smtClean="0">
                                <a:latin typeface="Cambria Math" panose="02040503050406030204" pitchFamily="18" charset="0"/>
                              </a:rPr>
                              <m:t>𝑐</m:t>
                            </m:r>
                            <m:r>
                              <a:rPr lang="en-GB" b="0" i="1" dirty="0" smtClean="0">
                                <a:latin typeface="Cambria Math" panose="02040503050406030204" pitchFamily="18" charset="0"/>
                              </a:rPr>
                              <m:t>2</m:t>
                            </m:r>
                          </m:sub>
                        </m:sSub>
                      </m:num>
                      <m:den>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𝑛</m:t>
                            </m:r>
                          </m:e>
                          <m:sub>
                            <m:r>
                              <a:rPr lang="en-GB" b="0" i="1" dirty="0" smtClean="0">
                                <a:latin typeface="Cambria Math" panose="02040503050406030204" pitchFamily="18" charset="0"/>
                              </a:rPr>
                              <m:t>2</m:t>
                            </m:r>
                          </m:sub>
                        </m:sSub>
                        <m:r>
                          <a:rPr lang="en-GB" b="0" i="1" dirty="0" smtClean="0">
                            <a:solidFill>
                              <a:srgbClr val="FF0000"/>
                            </a:solidFill>
                            <a:latin typeface="Cambria Math" panose="02040503050406030204" pitchFamily="18" charset="0"/>
                          </a:rPr>
                          <m:t>(</m:t>
                        </m:r>
                        <m:sSup>
                          <m:sSupPr>
                            <m:ctrlPr>
                              <a:rPr lang="en-GB" b="0" i="1" dirty="0" smtClean="0">
                                <a:solidFill>
                                  <a:srgbClr val="FF0000"/>
                                </a:solidFill>
                                <a:latin typeface="Cambria Math" panose="02040503050406030204" pitchFamily="18" charset="0"/>
                              </a:rPr>
                            </m:ctrlPr>
                          </m:sSupPr>
                          <m:e>
                            <m:f>
                              <m:fPr>
                                <m:ctrlPr>
                                  <a:rPr lang="en-GB" b="0" i="1" dirty="0" smtClean="0">
                                    <a:solidFill>
                                      <a:srgbClr val="FF0000"/>
                                    </a:solidFill>
                                    <a:latin typeface="Cambria Math" panose="02040503050406030204" pitchFamily="18" charset="0"/>
                                  </a:rPr>
                                </m:ctrlPr>
                              </m:fPr>
                              <m:num>
                                <m:r>
                                  <a:rPr lang="en-GB" b="0" i="1" dirty="0" smtClean="0">
                                    <a:solidFill>
                                      <a:srgbClr val="FF0000"/>
                                    </a:solidFill>
                                    <a:latin typeface="Cambria Math" panose="02040503050406030204" pitchFamily="18" charset="0"/>
                                  </a:rPr>
                                  <m:t>𝑀</m:t>
                                </m:r>
                              </m:num>
                              <m:den>
                                <m:sSub>
                                  <m:sSubPr>
                                    <m:ctrlPr>
                                      <a:rPr lang="en-GB" b="0" i="1" dirty="0" smtClean="0">
                                        <a:solidFill>
                                          <a:srgbClr val="FF0000"/>
                                        </a:solidFill>
                                        <a:latin typeface="Cambria Math" panose="02040503050406030204" pitchFamily="18" charset="0"/>
                                      </a:rPr>
                                    </m:ctrlPr>
                                  </m:sSubPr>
                                  <m:e>
                                    <m:r>
                                      <a:rPr lang="en-GB" b="0" i="1" dirty="0" smtClean="0">
                                        <a:solidFill>
                                          <a:srgbClr val="FF0000"/>
                                        </a:solidFill>
                                        <a:latin typeface="Cambria Math" panose="02040503050406030204" pitchFamily="18" charset="0"/>
                                      </a:rPr>
                                      <m:t>𝑁</m:t>
                                    </m:r>
                                  </m:e>
                                  <m:sub>
                                    <m:r>
                                      <a:rPr lang="en-GB" b="0" i="1" dirty="0" smtClean="0">
                                        <a:solidFill>
                                          <a:srgbClr val="FF0000"/>
                                        </a:solidFill>
                                        <a:latin typeface="Cambria Math" panose="02040503050406030204" pitchFamily="18" charset="0"/>
                                      </a:rPr>
                                      <m:t>2</m:t>
                                    </m:r>
                                  </m:sub>
                                </m:sSub>
                              </m:den>
                            </m:f>
                            <m:r>
                              <a:rPr lang="en-GB" b="0" i="1" dirty="0" smtClean="0">
                                <a:solidFill>
                                  <a:srgbClr val="FF0000"/>
                                </a:solidFill>
                                <a:latin typeface="Cambria Math" panose="02040503050406030204" pitchFamily="18" charset="0"/>
                              </a:rPr>
                              <m:t>)</m:t>
                            </m:r>
                          </m:e>
                          <m:sup>
                            <m:r>
                              <a:rPr lang="en-GB" b="0" i="1" dirty="0" smtClean="0">
                                <a:solidFill>
                                  <a:srgbClr val="FF0000"/>
                                </a:solidFill>
                                <a:latin typeface="Cambria Math" panose="02040503050406030204" pitchFamily="18" charset="0"/>
                              </a:rPr>
                              <m:t>2</m:t>
                            </m:r>
                          </m:sup>
                        </m:sSup>
                      </m:den>
                    </m:f>
                    <m:r>
                      <a:rPr lang="en-GB" i="1" smtClean="0">
                        <a:latin typeface="Cambria Math" panose="02040503050406030204" pitchFamily="18" charset="0"/>
                        <a:ea typeface="Cambria Math" panose="02040503050406030204" pitchFamily="18" charset="0"/>
                      </a:rPr>
                      <m:t>⟹</m:t>
                    </m:r>
                  </m:oMath>
                </a14:m>
                <a:endParaRPr lang="en-GB" dirty="0">
                  <a:ea typeface="Cambria Math" panose="02040503050406030204" pitchFamily="18" charset="0"/>
                </a:endParaRPr>
              </a:p>
              <a:p>
                <a:pPr marL="0" indent="0">
                  <a:buNone/>
                </a:pPr>
                <a:r>
                  <a:rPr lang="en-GB" b="0" dirty="0"/>
                  <a:t>	</a:t>
                </a:r>
                <a14:m>
                  <m:oMath xmlns:m="http://schemas.openxmlformats.org/officeDocument/2006/math">
                    <m:f>
                      <m:fPr>
                        <m:ctrlPr>
                          <a:rPr lang="en-GB" b="0" i="1" smtClean="0">
                            <a:solidFill>
                              <a:srgbClr val="FF0000"/>
                            </a:solidFill>
                            <a:latin typeface="Cambria Math" panose="02040503050406030204" pitchFamily="18" charset="0"/>
                          </a:rPr>
                        </m:ctrlPr>
                      </m:fPr>
                      <m:num>
                        <m:r>
                          <a:rPr lang="en-GB" b="0" i="1" smtClean="0">
                            <a:solidFill>
                              <a:srgbClr val="FF0000"/>
                            </a:solidFill>
                            <a:latin typeface="Cambria Math" panose="02040503050406030204" pitchFamily="18" charset="0"/>
                          </a:rPr>
                          <m:t>1</m:t>
                        </m:r>
                      </m:num>
                      <m:den>
                        <m:sSup>
                          <m:sSupPr>
                            <m:ctrlPr>
                              <a:rPr lang="en-GB" b="0" i="1" smtClean="0">
                                <a:solidFill>
                                  <a:srgbClr val="FF0000"/>
                                </a:solidFill>
                                <a:latin typeface="Cambria Math" panose="02040503050406030204" pitchFamily="18" charset="0"/>
                              </a:rPr>
                            </m:ctrlPr>
                          </m:sSupPr>
                          <m:e>
                            <m:r>
                              <a:rPr lang="en-GB" b="0" i="1" smtClean="0">
                                <a:solidFill>
                                  <a:srgbClr val="FF0000"/>
                                </a:solidFill>
                                <a:latin typeface="Cambria Math" panose="02040503050406030204" pitchFamily="18" charset="0"/>
                              </a:rPr>
                              <m:t>𝑀</m:t>
                            </m:r>
                          </m:e>
                          <m:sup>
                            <m:r>
                              <a:rPr lang="en-GB" b="0" i="1" smtClean="0">
                                <a:solidFill>
                                  <a:srgbClr val="FF0000"/>
                                </a:solidFill>
                                <a:latin typeface="Cambria Math" panose="02040503050406030204" pitchFamily="18" charset="0"/>
                              </a:rPr>
                              <m:t>2</m:t>
                            </m:r>
                          </m:sup>
                        </m:sSup>
                      </m:den>
                    </m:f>
                  </m:oMath>
                </a14:m>
                <a:r>
                  <a:rPr lang="en-GB" b="0" dirty="0"/>
                  <a:t> [</a:t>
                </a:r>
                <a14:m>
                  <m:oMath xmlns:m="http://schemas.openxmlformats.org/officeDocument/2006/math">
                    <m:sSup>
                      <m:sSupPr>
                        <m:ctrlPr>
                          <a:rPr lang="en-GB" b="0" i="1" dirty="0" smtClean="0">
                            <a:solidFill>
                              <a:srgbClr val="FF0000"/>
                            </a:solidFill>
                            <a:latin typeface="Cambria Math" panose="02040503050406030204" pitchFamily="18" charset="0"/>
                          </a:rPr>
                        </m:ctrlPr>
                      </m:sSupPr>
                      <m:e>
                        <m:sSub>
                          <m:sSubPr>
                            <m:ctrlPr>
                              <a:rPr lang="en-GB" b="0" i="1" dirty="0" smtClean="0">
                                <a:solidFill>
                                  <a:srgbClr val="FF0000"/>
                                </a:solidFill>
                                <a:latin typeface="Cambria Math" panose="02040503050406030204" pitchFamily="18" charset="0"/>
                              </a:rPr>
                            </m:ctrlPr>
                          </m:sSubPr>
                          <m:e>
                            <m:r>
                              <a:rPr lang="en-GB" b="0" i="1" dirty="0" smtClean="0">
                                <a:solidFill>
                                  <a:srgbClr val="FF0000"/>
                                </a:solidFill>
                                <a:latin typeface="Cambria Math" panose="02040503050406030204" pitchFamily="18" charset="0"/>
                              </a:rPr>
                              <m:t>𝑁</m:t>
                            </m:r>
                          </m:e>
                          <m:sub>
                            <m:r>
                              <a:rPr lang="en-GB" b="0" i="1" dirty="0" smtClean="0">
                                <a:solidFill>
                                  <a:srgbClr val="FF0000"/>
                                </a:solidFill>
                                <a:latin typeface="Cambria Math" panose="02040503050406030204" pitchFamily="18" charset="0"/>
                              </a:rPr>
                              <m:t>1</m:t>
                            </m:r>
                          </m:sub>
                        </m:sSub>
                      </m:e>
                      <m:sup>
                        <m:r>
                          <a:rPr lang="en-GB" b="0" i="1" dirty="0" smtClean="0">
                            <a:solidFill>
                              <a:srgbClr val="FF0000"/>
                            </a:solidFill>
                            <a:latin typeface="Cambria Math" panose="02040503050406030204" pitchFamily="18" charset="0"/>
                          </a:rPr>
                          <m:t>2</m:t>
                        </m:r>
                      </m:sup>
                    </m:sSup>
                    <m:d>
                      <m:dPr>
                        <m:ctrlPr>
                          <a:rPr lang="en-GB" b="0" i="1" dirty="0" smtClean="0">
                            <a:latin typeface="Cambria Math" panose="02040503050406030204" pitchFamily="18" charset="0"/>
                          </a:rPr>
                        </m:ctrlPr>
                      </m:dPr>
                      <m:e>
                        <m:r>
                          <a:rPr lang="en-GB" b="0" i="1" dirty="0" smtClean="0">
                            <a:latin typeface="Cambria Math" panose="02040503050406030204" pitchFamily="18" charset="0"/>
                          </a:rPr>
                          <m:t>1−</m:t>
                        </m:r>
                        <m:f>
                          <m:fPr>
                            <m:ctrlPr>
                              <a:rPr lang="en-GB" b="0" i="1" dirty="0" smtClean="0">
                                <a:latin typeface="Cambria Math" panose="02040503050406030204" pitchFamily="18" charset="0"/>
                              </a:rPr>
                            </m:ctrlPr>
                          </m:fPr>
                          <m:num>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𝑛</m:t>
                                </m:r>
                              </m:e>
                              <m:sub>
                                <m:r>
                                  <a:rPr lang="en-GB" b="0" i="1" dirty="0" smtClean="0">
                                    <a:latin typeface="Cambria Math" panose="02040503050406030204" pitchFamily="18" charset="0"/>
                                  </a:rPr>
                                  <m:t>1</m:t>
                                </m:r>
                              </m:sub>
                            </m:sSub>
                          </m:num>
                          <m:den>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𝑁</m:t>
                                </m:r>
                              </m:e>
                              <m:sub>
                                <m:r>
                                  <a:rPr lang="en-GB" b="0" i="1" dirty="0" smtClean="0">
                                    <a:latin typeface="Cambria Math" panose="02040503050406030204" pitchFamily="18" charset="0"/>
                                  </a:rPr>
                                  <m:t>1</m:t>
                                </m:r>
                              </m:sub>
                            </m:sSub>
                          </m:den>
                        </m:f>
                      </m:e>
                    </m:d>
                    <m:f>
                      <m:fPr>
                        <m:ctrlPr>
                          <a:rPr lang="en-GB" b="0" i="1" dirty="0" smtClean="0">
                            <a:latin typeface="Cambria Math" panose="02040503050406030204" pitchFamily="18" charset="0"/>
                          </a:rPr>
                        </m:ctrlPr>
                      </m:fPr>
                      <m:num>
                        <m:sSub>
                          <m:sSubPr>
                            <m:ctrlPr>
                              <a:rPr lang="en-GB" b="0" i="1" dirty="0" smtClean="0">
                                <a:latin typeface="Cambria Math" panose="02040503050406030204" pitchFamily="18" charset="0"/>
                              </a:rPr>
                            </m:ctrlPr>
                          </m:sSubPr>
                          <m:e>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𝑠</m:t>
                                </m:r>
                              </m:e>
                              <m:sup>
                                <m:r>
                                  <a:rPr lang="en-GB" b="0" i="1" dirty="0" smtClean="0">
                                    <a:latin typeface="Cambria Math" panose="02040503050406030204" pitchFamily="18" charset="0"/>
                                  </a:rPr>
                                  <m:t>2</m:t>
                                </m:r>
                              </m:sup>
                            </m:sSup>
                          </m:e>
                          <m:sub>
                            <m:r>
                              <a:rPr lang="en-GB" b="0" i="1" dirty="0" smtClean="0">
                                <a:latin typeface="Cambria Math" panose="02040503050406030204" pitchFamily="18" charset="0"/>
                              </a:rPr>
                              <m:t>𝑐</m:t>
                            </m:r>
                            <m:r>
                              <a:rPr lang="en-GB" b="0" i="1" dirty="0" smtClean="0">
                                <a:latin typeface="Cambria Math" panose="02040503050406030204" pitchFamily="18" charset="0"/>
                              </a:rPr>
                              <m:t>1</m:t>
                            </m:r>
                          </m:sub>
                        </m:sSub>
                      </m:num>
                      <m:den>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𝑛</m:t>
                            </m:r>
                          </m:e>
                          <m:sub>
                            <m:r>
                              <a:rPr lang="en-GB" b="0" i="1" dirty="0" smtClean="0">
                                <a:latin typeface="Cambria Math" panose="02040503050406030204" pitchFamily="18" charset="0"/>
                              </a:rPr>
                              <m:t>1</m:t>
                            </m:r>
                          </m:sub>
                        </m:sSub>
                      </m:den>
                    </m:f>
                    <m:r>
                      <a:rPr lang="en-GB" b="0" i="0" dirty="0" smtClean="0">
                        <a:latin typeface="Cambria Math" panose="02040503050406030204" pitchFamily="18" charset="0"/>
                      </a:rPr>
                      <m:t>+</m:t>
                    </m:r>
                    <m:sSup>
                      <m:sSupPr>
                        <m:ctrlPr>
                          <a:rPr lang="en-GB" b="0" i="1" dirty="0" smtClean="0">
                            <a:solidFill>
                              <a:srgbClr val="FF0000"/>
                            </a:solidFill>
                            <a:latin typeface="Cambria Math" panose="02040503050406030204" pitchFamily="18" charset="0"/>
                          </a:rPr>
                        </m:ctrlPr>
                      </m:sSupPr>
                      <m:e>
                        <m:sSub>
                          <m:sSubPr>
                            <m:ctrlPr>
                              <a:rPr lang="en-GB" b="0" i="1" dirty="0" smtClean="0">
                                <a:solidFill>
                                  <a:srgbClr val="FF0000"/>
                                </a:solidFill>
                                <a:latin typeface="Cambria Math" panose="02040503050406030204" pitchFamily="18" charset="0"/>
                              </a:rPr>
                            </m:ctrlPr>
                          </m:sSubPr>
                          <m:e>
                            <m:r>
                              <a:rPr lang="en-GB" b="0" i="1" dirty="0" smtClean="0">
                                <a:solidFill>
                                  <a:srgbClr val="FF0000"/>
                                </a:solidFill>
                                <a:latin typeface="Cambria Math" panose="02040503050406030204" pitchFamily="18" charset="0"/>
                              </a:rPr>
                              <m:t>𝑁</m:t>
                            </m:r>
                          </m:e>
                          <m:sub>
                            <m:r>
                              <a:rPr lang="en-GB" b="0" i="1" dirty="0" smtClean="0">
                                <a:solidFill>
                                  <a:srgbClr val="FF0000"/>
                                </a:solidFill>
                                <a:latin typeface="Cambria Math" panose="02040503050406030204" pitchFamily="18" charset="0"/>
                              </a:rPr>
                              <m:t>2</m:t>
                            </m:r>
                          </m:sub>
                        </m:sSub>
                      </m:e>
                      <m:sup>
                        <m:r>
                          <a:rPr lang="en-GB" b="0" i="1" dirty="0" smtClean="0">
                            <a:solidFill>
                              <a:srgbClr val="FF0000"/>
                            </a:solidFill>
                            <a:latin typeface="Cambria Math" panose="02040503050406030204" pitchFamily="18" charset="0"/>
                          </a:rPr>
                          <m:t>2</m:t>
                        </m:r>
                      </m:sup>
                    </m:sSup>
                    <m:d>
                      <m:dPr>
                        <m:ctrlPr>
                          <a:rPr lang="en-GB" b="0" i="1" dirty="0" smtClean="0">
                            <a:latin typeface="Cambria Math" panose="02040503050406030204" pitchFamily="18" charset="0"/>
                          </a:rPr>
                        </m:ctrlPr>
                      </m:dPr>
                      <m:e>
                        <m:r>
                          <a:rPr lang="en-GB" b="0" i="1" dirty="0" smtClean="0">
                            <a:latin typeface="Cambria Math" panose="02040503050406030204" pitchFamily="18" charset="0"/>
                          </a:rPr>
                          <m:t>1−</m:t>
                        </m:r>
                        <m:f>
                          <m:fPr>
                            <m:ctrlPr>
                              <a:rPr lang="en-GB" b="0" i="1" dirty="0" smtClean="0">
                                <a:latin typeface="Cambria Math" panose="02040503050406030204" pitchFamily="18" charset="0"/>
                              </a:rPr>
                            </m:ctrlPr>
                          </m:fPr>
                          <m:num>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𝑛</m:t>
                                </m:r>
                              </m:e>
                              <m:sub>
                                <m:r>
                                  <a:rPr lang="en-GB" b="0" i="1" dirty="0" smtClean="0">
                                    <a:latin typeface="Cambria Math" panose="02040503050406030204" pitchFamily="18" charset="0"/>
                                  </a:rPr>
                                  <m:t>2</m:t>
                                </m:r>
                              </m:sub>
                            </m:sSub>
                          </m:num>
                          <m:den>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𝑁</m:t>
                                </m:r>
                              </m:e>
                              <m:sub>
                                <m:r>
                                  <a:rPr lang="en-GB" b="0" i="1" dirty="0" smtClean="0">
                                    <a:latin typeface="Cambria Math" panose="02040503050406030204" pitchFamily="18" charset="0"/>
                                  </a:rPr>
                                  <m:t>2</m:t>
                                </m:r>
                              </m:sub>
                            </m:sSub>
                          </m:den>
                        </m:f>
                      </m:e>
                    </m:d>
                    <m:f>
                      <m:fPr>
                        <m:ctrlPr>
                          <a:rPr lang="en-GB" b="0" i="1" dirty="0" smtClean="0">
                            <a:latin typeface="Cambria Math" panose="02040503050406030204" pitchFamily="18" charset="0"/>
                          </a:rPr>
                        </m:ctrlPr>
                      </m:fPr>
                      <m:num>
                        <m:sSub>
                          <m:sSubPr>
                            <m:ctrlPr>
                              <a:rPr lang="en-GB" b="0" i="1" dirty="0" smtClean="0">
                                <a:latin typeface="Cambria Math" panose="02040503050406030204" pitchFamily="18" charset="0"/>
                              </a:rPr>
                            </m:ctrlPr>
                          </m:sSubPr>
                          <m:e>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𝑠</m:t>
                                </m:r>
                              </m:e>
                              <m:sup>
                                <m:r>
                                  <a:rPr lang="en-GB" b="0" i="1" dirty="0" smtClean="0">
                                    <a:latin typeface="Cambria Math" panose="02040503050406030204" pitchFamily="18" charset="0"/>
                                  </a:rPr>
                                  <m:t>2</m:t>
                                </m:r>
                              </m:sup>
                            </m:sSup>
                          </m:e>
                          <m:sub>
                            <m:r>
                              <a:rPr lang="en-GB" b="0" i="1" dirty="0" smtClean="0">
                                <a:latin typeface="Cambria Math" panose="02040503050406030204" pitchFamily="18" charset="0"/>
                              </a:rPr>
                              <m:t>𝑐</m:t>
                            </m:r>
                            <m:r>
                              <a:rPr lang="en-GB" b="0" i="1" dirty="0" smtClean="0">
                                <a:latin typeface="Cambria Math" panose="02040503050406030204" pitchFamily="18" charset="0"/>
                              </a:rPr>
                              <m:t>2</m:t>
                            </m:r>
                          </m:sub>
                        </m:sSub>
                      </m:num>
                      <m:den>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𝑛</m:t>
                            </m:r>
                          </m:e>
                          <m:sub>
                            <m:r>
                              <a:rPr lang="en-GB" b="0" i="1" dirty="0" smtClean="0">
                                <a:latin typeface="Cambria Math" panose="02040503050406030204" pitchFamily="18" charset="0"/>
                              </a:rPr>
                              <m:t>2</m:t>
                            </m:r>
                          </m:sub>
                        </m:sSub>
                      </m:den>
                    </m:f>
                  </m:oMath>
                </a14:m>
                <a:r>
                  <a:rPr lang="en-GB" dirty="0"/>
                  <a:t>]</a:t>
                </a:r>
              </a:p>
              <a:p>
                <a:pPr marL="0" indent="0">
                  <a:buNone/>
                </a:pPr>
                <a:r>
                  <a:rPr lang="zh-TW" altLang="en-US" dirty="0"/>
                  <a:t>若</a:t>
                </a:r>
                <a:r>
                  <a:rPr lang="en-US" altLang="zh-TW" dirty="0"/>
                  <a:t>M</a:t>
                </a:r>
                <a:r>
                  <a:rPr lang="zh-TW" altLang="en-US" dirty="0"/>
                  <a:t>未知，可以用</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1</m:t>
                        </m:r>
                      </m:sub>
                    </m:sSub>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1</m:t>
                            </m:r>
                          </m:sub>
                        </m:sSub>
                      </m:e>
                    </m:acc>
                    <m:r>
                      <a:rPr lang="en-GB" b="0" i="1" smtClean="0">
                        <a:latin typeface="Cambria Math" panose="02040503050406030204" pitchFamily="18" charset="0"/>
                      </a:rPr>
                      <m:t>+</m:t>
                    </m:r>
                  </m:oMath>
                </a14:m>
                <a:r>
                  <a:rPr lang="en-GB" b="0" dirty="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2</m:t>
                        </m:r>
                      </m:sub>
                    </m:sSub>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2</m:t>
                            </m:r>
                          </m:sub>
                        </m:sSub>
                      </m:e>
                    </m:acc>
                  </m:oMath>
                </a14:m>
                <a:r>
                  <a:rPr lang="zh-TW" altLang="en-US" dirty="0"/>
                  <a:t>來估計</a:t>
                </a:r>
                <a:endParaRPr lang="en-GB" altLang="zh-TW" dirty="0"/>
              </a:p>
              <a:p>
                <a:pPr marL="0" indent="0">
                  <a:buNone/>
                </a:pPr>
                <a:r>
                  <a:rPr lang="zh-TW" altLang="en-US" dirty="0"/>
                  <a:t>所以</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r>
                      <a:rPr lang="en-GB" b="0" i="1" smtClean="0">
                        <a:latin typeface="Cambria Math" panose="02040503050406030204" pitchFamily="18" charset="0"/>
                      </a:rPr>
                      <m:t>(</m:t>
                    </m:r>
                    <m:acc>
                      <m:accPr>
                        <m:chr m:val="̅"/>
                        <m:ctrlPr>
                          <a:rPr lang="en-GB" i="1" smtClean="0">
                            <a:latin typeface="Cambria Math" panose="02040503050406030204" pitchFamily="18" charset="0"/>
                          </a:rPr>
                        </m:ctrlPr>
                      </m:accPr>
                      <m:e>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𝑐</m:t>
                            </m:r>
                          </m:sub>
                        </m:sSub>
                      </m:e>
                    </m:acc>
                  </m:oMath>
                </a14:m>
                <a:r>
                  <a:rPr lang="en-GB" dirty="0"/>
                  <a:t>)=412563.8</a:t>
                </a:r>
              </a:p>
              <a:p>
                <a:pPr marL="0" indent="0">
                  <a:buNone/>
                </a:pPr>
                <a:r>
                  <a:rPr lang="en-GB" dirty="0"/>
                  <a:t>         2</a:t>
                </a:r>
                <a14:m>
                  <m:oMath xmlns:m="http://schemas.openxmlformats.org/officeDocument/2006/math">
                    <m:rad>
                      <m:radPr>
                        <m:degHide m:val="on"/>
                        <m:ctrlPr>
                          <a:rPr lang="en-GB" i="1" smtClean="0">
                            <a:latin typeface="Cambria Math" panose="02040503050406030204" pitchFamily="18" charset="0"/>
                          </a:rPr>
                        </m:ctrlPr>
                      </m:radPr>
                      <m:deg/>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r>
                          <a:rPr lang="en-GB" b="0" i="1" smtClean="0">
                            <a:latin typeface="Cambria Math" panose="02040503050406030204" pitchFamily="18" charset="0"/>
                          </a:rPr>
                          <m:t>(</m:t>
                        </m:r>
                        <m:acc>
                          <m:accPr>
                            <m:chr m:val="̅"/>
                            <m:ctrlPr>
                              <a:rPr lang="en-GB" i="1" smtClean="0">
                                <a:latin typeface="Cambria Math" panose="02040503050406030204" pitchFamily="18" charset="0"/>
                              </a:rPr>
                            </m:ctrlPr>
                          </m:accPr>
                          <m:e>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𝑐</m:t>
                                </m:r>
                              </m:sub>
                            </m:sSub>
                          </m:e>
                        </m:acc>
                        <m:r>
                          <m:rPr>
                            <m:nor/>
                          </m:rPr>
                          <a:rPr lang="en-GB" dirty="0"/>
                          <m:t>)</m:t>
                        </m:r>
                      </m:e>
                    </m:rad>
                    <m:r>
                      <a:rPr lang="en-GB" b="0" i="1" smtClean="0">
                        <a:latin typeface="Cambria Math" panose="02040503050406030204" pitchFamily="18" charset="0"/>
                      </a:rPr>
                      <m:t>=1285</m:t>
                    </m:r>
                  </m:oMath>
                </a14:m>
                <a:endParaRPr lang="en-GB" dirty="0"/>
              </a:p>
              <a:p>
                <a:pPr marL="0" indent="0">
                  <a:buNone/>
                </a:pPr>
                <a:r>
                  <a:rPr lang="zh-TW" altLang="en-US" dirty="0"/>
                  <a:t>因此最後算出的結果為</a:t>
                </a:r>
                <a:r>
                  <a:rPr lang="en-US" altLang="zh-TW" dirty="0"/>
                  <a:t>$</a:t>
                </a:r>
                <a:r>
                  <a:rPr lang="en-GB" altLang="zh-TW" dirty="0"/>
                  <a:t>9385</a:t>
                </a:r>
                <a:r>
                  <a:rPr lang="zh-TW" altLang="en-US" dirty="0"/>
                  <a:t> </a:t>
                </a:r>
                <a:r>
                  <a:rPr lang="en-GB" altLang="zh-TW" dirty="0"/>
                  <a:t>±</a:t>
                </a:r>
                <a:r>
                  <a:rPr lang="zh-TW" altLang="en-US" dirty="0"/>
                  <a:t> </a:t>
                </a:r>
                <a:r>
                  <a:rPr lang="en-US" altLang="zh-TW" dirty="0"/>
                  <a:t>$1285</a:t>
                </a:r>
                <a:r>
                  <a:rPr lang="zh-TW" altLang="en-US" dirty="0"/>
                  <a:t>，而此估計誤差明顯比只有一層的時候還要少。</a:t>
                </a:r>
                <a:endParaRPr lang="en-GB" dirty="0"/>
              </a:p>
              <a:p>
                <a:pPr marL="0" indent="0">
                  <a:buNone/>
                </a:pPr>
                <a:endParaRPr lang="en-GB" dirty="0"/>
              </a:p>
              <a:p>
                <a:endParaRPr lang="en-GB" dirty="0"/>
              </a:p>
            </p:txBody>
          </p:sp>
        </mc:Choice>
        <mc:Fallback xmlns="">
          <p:sp>
            <p:nvSpPr>
              <p:cNvPr id="3" name="Content Placeholder 2">
                <a:extLst>
                  <a:ext uri="{FF2B5EF4-FFF2-40B4-BE49-F238E27FC236}">
                    <a16:creationId xmlns:a16="http://schemas.microsoft.com/office/drawing/2014/main" id="{7F6703A8-CDB1-4AF7-AE1C-280AB15B4537}"/>
                  </a:ext>
                </a:extLst>
              </p:cNvPr>
              <p:cNvSpPr>
                <a:spLocks noGrp="1" noRot="1" noChangeAspect="1" noMove="1" noResize="1" noEditPoints="1" noAdjustHandles="1" noChangeArrowheads="1" noChangeShapeType="1" noTextEdit="1"/>
              </p:cNvSpPr>
              <p:nvPr>
                <p:ph idx="1"/>
              </p:nvPr>
            </p:nvSpPr>
            <p:spPr>
              <a:xfrm>
                <a:off x="838200" y="215900"/>
                <a:ext cx="10515600" cy="5194300"/>
              </a:xfrm>
              <a:blipFill>
                <a:blip r:embed="rId2"/>
                <a:stretch>
                  <a:fillRect l="-1101" t="-2696" r="-348"/>
                </a:stretch>
              </a:blipFill>
            </p:spPr>
            <p:txBody>
              <a:bodyPr/>
              <a:lstStyle/>
              <a:p>
                <a:r>
                  <a:rPr lang="en-GB">
                    <a:noFill/>
                  </a:rPr>
                  <a:t> </a:t>
                </a:r>
              </a:p>
            </p:txBody>
          </p:sp>
        </mc:Fallback>
      </mc:AlternateContent>
    </p:spTree>
    <p:extLst>
      <p:ext uri="{BB962C8B-B14F-4D97-AF65-F5344CB8AC3E}">
        <p14:creationId xmlns:p14="http://schemas.microsoft.com/office/powerpoint/2010/main" val="1290398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96E-1AB9-499F-93CA-855AFDAB54EB}"/>
              </a:ext>
            </a:extLst>
          </p:cNvPr>
          <p:cNvSpPr>
            <a:spLocks noGrp="1"/>
          </p:cNvSpPr>
          <p:nvPr>
            <p:ph type="ctrTitle"/>
          </p:nvPr>
        </p:nvSpPr>
        <p:spPr>
          <a:xfrm>
            <a:off x="1524000" y="1493838"/>
            <a:ext cx="9144000" cy="2387600"/>
          </a:xfrm>
        </p:spPr>
        <p:txBody>
          <a:bodyPr/>
          <a:lstStyle/>
          <a:p>
            <a:r>
              <a:rPr lang="en-US" altLang="zh-TW" dirty="0">
                <a:solidFill>
                  <a:srgbClr val="FF0000"/>
                </a:solidFill>
              </a:rPr>
              <a:t>Cluster Sampling with Probability Proportional to Size</a:t>
            </a:r>
            <a:endParaRPr lang="en-GB" sz="4400" dirty="0">
              <a:solidFill>
                <a:srgbClr val="FF0000"/>
              </a:solidFill>
            </a:endParaRPr>
          </a:p>
        </p:txBody>
      </p:sp>
      <p:sp>
        <p:nvSpPr>
          <p:cNvPr id="3" name="Subtitle 2">
            <a:extLst>
              <a:ext uri="{FF2B5EF4-FFF2-40B4-BE49-F238E27FC236}">
                <a16:creationId xmlns:a16="http://schemas.microsoft.com/office/drawing/2014/main" id="{476E9F90-EF08-41E7-B7DB-EECAAB538E13}"/>
              </a:ext>
            </a:extLst>
          </p:cNvPr>
          <p:cNvSpPr>
            <a:spLocks noGrp="1"/>
          </p:cNvSpPr>
          <p:nvPr>
            <p:ph type="subTitle" idx="1"/>
          </p:nvPr>
        </p:nvSpPr>
        <p:spPr>
          <a:xfrm>
            <a:off x="1524000" y="3811588"/>
            <a:ext cx="9144000" cy="1655762"/>
          </a:xfrm>
        </p:spPr>
        <p:txBody>
          <a:bodyPr/>
          <a:lstStyle/>
          <a:p>
            <a:r>
              <a:rPr lang="zh-TW" altLang="en-US" dirty="0"/>
              <a:t>集群抽樣</a:t>
            </a:r>
            <a:r>
              <a:rPr lang="en-US" altLang="zh-TW" dirty="0"/>
              <a:t>__</a:t>
            </a:r>
            <a:r>
              <a:rPr lang="en-GB" altLang="zh-TW" dirty="0"/>
              <a:t>PPS</a:t>
            </a:r>
          </a:p>
        </p:txBody>
      </p:sp>
    </p:spTree>
    <p:extLst>
      <p:ext uri="{BB962C8B-B14F-4D97-AF65-F5344CB8AC3E}">
        <p14:creationId xmlns:p14="http://schemas.microsoft.com/office/powerpoint/2010/main" val="36035297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lstStyle/>
              <a:p>
                <a:r>
                  <a:rPr lang="en-US" altLang="zh-TW" dirty="0"/>
                  <a:t>Small Review on </a:t>
                </a:r>
                <a:r>
                  <a:rPr lang="en-US" altLang="zh-TW" dirty="0" err="1"/>
                  <a:t>pps</a:t>
                </a:r>
                <a:r>
                  <a:rPr lang="en-US" altLang="zh-TW" dirty="0"/>
                  <a:t> </a:t>
                </a:r>
                <a:r>
                  <a:rPr lang="en-US" altLang="zh-TW" dirty="0">
                    <a:sym typeface="Wingdings" panose="05000000000000000000" pitchFamily="2" charset="2"/>
                  </a:rPr>
                  <a:t> </a:t>
                </a:r>
                <a14:m>
                  <m:oMath xmlns:m="http://schemas.openxmlformats.org/officeDocument/2006/math">
                    <m:sSub>
                      <m:sSubPr>
                        <m:ctrlPr>
                          <a:rPr lang="en-US" altLang="zh-TW" i="1" dirty="0" smtClean="0">
                            <a:latin typeface="Cambria Math" panose="02040503050406030204" pitchFamily="18" charset="0"/>
                          </a:rPr>
                        </m:ctrlPr>
                      </m:sSubPr>
                      <m:e>
                        <m:r>
                          <a:rPr lang="zh-TW" altLang="en-US" i="1" dirty="0" smtClean="0">
                            <a:latin typeface="Cambria Math" panose="02040503050406030204" pitchFamily="18" charset="0"/>
                          </a:rPr>
                          <m:t>𝛿</m:t>
                        </m:r>
                      </m:e>
                      <m:sub>
                        <m:r>
                          <a:rPr lang="en-US" altLang="zh-TW" b="0" i="1" dirty="0" smtClean="0">
                            <a:latin typeface="Cambria Math" panose="02040503050406030204" pitchFamily="18" charset="0"/>
                          </a:rPr>
                          <m:t>𝑖</m:t>
                        </m:r>
                      </m:sub>
                    </m:sSub>
                    <m:r>
                      <a:rPr lang="en-US" altLang="zh-TW" i="1" dirty="0" smtClean="0">
                        <a:latin typeface="Cambria Math" panose="02040503050406030204" pitchFamily="18" charset="0"/>
                      </a:rPr>
                      <m:t>=</m:t>
                    </m:r>
                  </m:oMath>
                </a14:m>
                <a:r>
                  <a:rPr lang="en-US" altLang="zh-TW" dirty="0"/>
                  <a:t>1/N</a:t>
                </a:r>
                <a:endParaRPr lang="zh-TW" altLang="en-US" dirty="0"/>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TW" altLang="en-US">
                    <a:noFill/>
                  </a:rPr>
                  <a:t> </a:t>
                </a:r>
              </a:p>
            </p:txBody>
          </p:sp>
        </mc:Fallback>
      </mc:AlternateContent>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68782" y="1690688"/>
            <a:ext cx="5250415" cy="4553358"/>
          </a:xfrm>
        </p:spPr>
      </p:pic>
    </p:spTree>
    <p:extLst>
      <p:ext uri="{BB962C8B-B14F-4D97-AF65-F5344CB8AC3E}">
        <p14:creationId xmlns:p14="http://schemas.microsoft.com/office/powerpoint/2010/main" val="41774816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222" y="118048"/>
            <a:ext cx="8358051" cy="6739952"/>
          </a:xfrm>
          <a:prstGeom prst="rect">
            <a:avLst/>
          </a:prstGeom>
        </p:spPr>
      </p:pic>
    </p:spTree>
    <p:extLst>
      <p:ext uri="{BB962C8B-B14F-4D97-AF65-F5344CB8AC3E}">
        <p14:creationId xmlns:p14="http://schemas.microsoft.com/office/powerpoint/2010/main" val="22647499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Examples : Job opening survey in the city</a:t>
            </a:r>
            <a:endParaRPr lang="zh-TW" altLang="en-US" dirty="0"/>
          </a:p>
        </p:txBody>
      </p:sp>
      <p:sp>
        <p:nvSpPr>
          <p:cNvPr id="3" name="內容版面配置區 2"/>
          <p:cNvSpPr>
            <a:spLocks noGrp="1"/>
          </p:cNvSpPr>
          <p:nvPr>
            <p:ph idx="1"/>
          </p:nvPr>
        </p:nvSpPr>
        <p:spPr/>
        <p:txBody>
          <a:bodyPr>
            <a:normAutofit lnSpcReduction="10000"/>
          </a:bodyPr>
          <a:lstStyle/>
          <a:p>
            <a:pPr marL="0" indent="0">
              <a:buNone/>
            </a:pPr>
            <a:r>
              <a:rPr lang="en-US" altLang="zh-TW" dirty="0"/>
              <a:t>Question:</a:t>
            </a:r>
          </a:p>
          <a:p>
            <a:pPr marL="0" indent="0">
              <a:buNone/>
            </a:pPr>
            <a:r>
              <a:rPr lang="zh-TW" altLang="en-US" dirty="0"/>
              <a:t>地區政府欲了解城市中的職缺總數情況，採用集群抽樣方法，以企業</a:t>
            </a:r>
            <a:r>
              <a:rPr lang="en-US" altLang="zh-TW" dirty="0"/>
              <a:t>(firm)</a:t>
            </a:r>
            <a:r>
              <a:rPr lang="zh-TW" altLang="en-US" dirty="0"/>
              <a:t>為抽樣單位</a:t>
            </a:r>
            <a:r>
              <a:rPr lang="en-US" altLang="zh-TW" dirty="0"/>
              <a:t>(sampling unit) </a:t>
            </a:r>
            <a:r>
              <a:rPr lang="zh-TW" altLang="en-US" dirty="0"/>
              <a:t>做分群。</a:t>
            </a:r>
            <a:endParaRPr lang="en-US" altLang="zh-TW" dirty="0"/>
          </a:p>
          <a:p>
            <a:r>
              <a:rPr lang="zh-TW" altLang="en-US" dirty="0"/>
              <a:t>概念一</a:t>
            </a:r>
            <a:r>
              <a:rPr lang="en-US" altLang="zh-TW" dirty="0"/>
              <a:t>:</a:t>
            </a:r>
            <a:r>
              <a:rPr lang="zh-TW" altLang="en-US" dirty="0"/>
              <a:t> 使用</a:t>
            </a:r>
            <a:r>
              <a:rPr lang="en-US" altLang="zh-TW" dirty="0"/>
              <a:t>SRS</a:t>
            </a:r>
            <a:r>
              <a:rPr lang="zh-TW" altLang="en-US" dirty="0"/>
              <a:t>決定所抽的</a:t>
            </a:r>
            <a:r>
              <a:rPr lang="en-US" altLang="zh-TW" dirty="0"/>
              <a:t>Cluster</a:t>
            </a:r>
          </a:p>
          <a:p>
            <a:pPr lvl="1">
              <a:buFont typeface="Wingdings" panose="05000000000000000000" pitchFamily="2" charset="2"/>
              <a:buChar char="Ø"/>
            </a:pPr>
            <a:r>
              <a:rPr lang="zh-TW" altLang="en-US" dirty="0"/>
              <a:t>每個企業被抽到的機率是一樣的</a:t>
            </a:r>
            <a:endParaRPr lang="en-US" altLang="zh-TW" dirty="0"/>
          </a:p>
          <a:p>
            <a:r>
              <a:rPr lang="zh-TW" altLang="en-US" dirty="0"/>
              <a:t>概念二</a:t>
            </a:r>
            <a:r>
              <a:rPr lang="en-US" altLang="zh-TW" dirty="0"/>
              <a:t>:</a:t>
            </a:r>
            <a:r>
              <a:rPr lang="zh-TW" altLang="en-US" dirty="0"/>
              <a:t> 大企業會影響職缺總數的估計</a:t>
            </a:r>
            <a:endParaRPr lang="en-US" altLang="zh-TW" dirty="0"/>
          </a:p>
          <a:p>
            <a:pPr lvl="1">
              <a:buFont typeface="Wingdings" panose="05000000000000000000" pitchFamily="2" charset="2"/>
              <a:buChar char="Ø"/>
            </a:pPr>
            <a:r>
              <a:rPr lang="zh-TW" altLang="en-US" dirty="0"/>
              <a:t>應該針對每個企業的大小判定被抽到的機率</a:t>
            </a:r>
            <a:endParaRPr lang="en-US" altLang="zh-TW" dirty="0"/>
          </a:p>
          <a:p>
            <a:pPr lvl="1">
              <a:buFont typeface="Wingdings" panose="05000000000000000000" pitchFamily="2" charset="2"/>
              <a:buChar char="Ø"/>
            </a:pPr>
            <a:r>
              <a:rPr lang="zh-TW" altLang="en-US" dirty="0"/>
              <a:t>界定</a:t>
            </a:r>
            <a:r>
              <a:rPr lang="en-US" altLang="zh-TW" dirty="0"/>
              <a:t>firms</a:t>
            </a:r>
            <a:r>
              <a:rPr lang="zh-TW" altLang="en-US" dirty="0"/>
              <a:t>大小在</a:t>
            </a:r>
            <a:r>
              <a:rPr lang="en-US" altLang="zh-TW" dirty="0"/>
              <a:t>cluster</a:t>
            </a:r>
            <a:r>
              <a:rPr lang="zh-TW" altLang="en-US" dirty="0"/>
              <a:t> </a:t>
            </a:r>
            <a:r>
              <a:rPr lang="en-US" altLang="zh-TW" dirty="0"/>
              <a:t>sampling</a:t>
            </a:r>
            <a:r>
              <a:rPr lang="zh-TW" altLang="en-US" dirty="0"/>
              <a:t>中代表的意義 </a:t>
            </a:r>
            <a:r>
              <a:rPr lang="en-US" altLang="zh-TW" dirty="0">
                <a:sym typeface="Wingdings" panose="05000000000000000000" pitchFamily="2" charset="2"/>
              </a:rPr>
              <a:t> m¡</a:t>
            </a:r>
            <a:endParaRPr lang="en-US" altLang="zh-TW" dirty="0"/>
          </a:p>
          <a:p>
            <a:r>
              <a:rPr lang="zh-TW" altLang="en-US" dirty="0"/>
              <a:t>概念三</a:t>
            </a:r>
            <a:r>
              <a:rPr lang="en-US" altLang="zh-TW" dirty="0"/>
              <a:t>:</a:t>
            </a:r>
            <a:r>
              <a:rPr lang="zh-TW" altLang="en-US" dirty="0">
                <a:sym typeface="Wingdings" panose="05000000000000000000" pitchFamily="2" charset="2"/>
              </a:rPr>
              <a:t> </a:t>
            </a:r>
            <a:r>
              <a:rPr lang="zh-TW" altLang="en-US" dirty="0"/>
              <a:t>使用</a:t>
            </a:r>
            <a:r>
              <a:rPr lang="en-US" altLang="zh-TW" dirty="0"/>
              <a:t>PPS</a:t>
            </a:r>
            <a:r>
              <a:rPr lang="zh-TW" altLang="en-US" dirty="0"/>
              <a:t>決定所抽的</a:t>
            </a:r>
            <a:r>
              <a:rPr lang="en-US" altLang="zh-TW" dirty="0"/>
              <a:t>Cluster</a:t>
            </a:r>
          </a:p>
          <a:p>
            <a:pPr lvl="1">
              <a:buFont typeface="Wingdings" panose="05000000000000000000" pitchFamily="2" charset="2"/>
              <a:buChar char="Ø"/>
            </a:pPr>
            <a:endParaRPr lang="en-US" altLang="zh-TW" dirty="0"/>
          </a:p>
        </p:txBody>
      </p:sp>
    </p:spTree>
    <p:extLst>
      <p:ext uri="{BB962C8B-B14F-4D97-AF65-F5344CB8AC3E}">
        <p14:creationId xmlns:p14="http://schemas.microsoft.com/office/powerpoint/2010/main" val="8756404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Examples : Job opening survey in the city</a:t>
            </a:r>
            <a:endParaRPr lang="zh-TW" altLang="en-US" dirty="0"/>
          </a:p>
        </p:txBody>
      </p:sp>
      <p:sp>
        <p:nvSpPr>
          <p:cNvPr id="3" name="內容版面配置區 2"/>
          <p:cNvSpPr>
            <a:spLocks noGrp="1"/>
          </p:cNvSpPr>
          <p:nvPr>
            <p:ph idx="1"/>
          </p:nvPr>
        </p:nvSpPr>
        <p:spPr/>
        <p:txBody>
          <a:bodyPr/>
          <a:lstStyle/>
          <a:p>
            <a:r>
              <a:rPr lang="zh-TW" altLang="en-US" dirty="0">
                <a:sym typeface="Wingdings" panose="05000000000000000000" pitchFamily="2" charset="2"/>
              </a:rPr>
              <a:t> </a:t>
            </a:r>
            <a:r>
              <a:rPr lang="zh-TW" altLang="en-US" dirty="0"/>
              <a:t>使用</a:t>
            </a:r>
            <a:r>
              <a:rPr lang="en-US" altLang="zh-TW" dirty="0"/>
              <a:t>PPS</a:t>
            </a:r>
            <a:r>
              <a:rPr lang="zh-TW" altLang="en-US" dirty="0"/>
              <a:t>決定所抽的</a:t>
            </a:r>
            <a:r>
              <a:rPr lang="en-US" altLang="zh-TW" dirty="0"/>
              <a:t>Cluster</a:t>
            </a:r>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162" y="2270639"/>
            <a:ext cx="7051675" cy="3906324"/>
          </a:xfrm>
          <a:prstGeom prst="rect">
            <a:avLst/>
          </a:prstGeom>
        </p:spPr>
      </p:pic>
      <p:sp>
        <p:nvSpPr>
          <p:cNvPr id="5" name="向右箭號 4"/>
          <p:cNvSpPr/>
          <p:nvPr/>
        </p:nvSpPr>
        <p:spPr>
          <a:xfrm>
            <a:off x="5606795" y="400129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5606795" y="3420613"/>
            <a:ext cx="921150" cy="707886"/>
          </a:xfrm>
          <a:prstGeom prst="rect">
            <a:avLst/>
          </a:prstGeom>
          <a:noFill/>
        </p:spPr>
        <p:txBody>
          <a:bodyPr wrap="none" rtlCol="0">
            <a:spAutoFit/>
          </a:bodyPr>
          <a:lstStyle/>
          <a:p>
            <a:r>
              <a:rPr lang="en-US" altLang="zh-TW" sz="4000" dirty="0" err="1"/>
              <a:t>pps</a:t>
            </a:r>
            <a:endParaRPr lang="zh-TW" altLang="en-US" sz="4000" dirty="0"/>
          </a:p>
        </p:txBody>
      </p:sp>
    </p:spTree>
    <p:extLst>
      <p:ext uri="{BB962C8B-B14F-4D97-AF65-F5344CB8AC3E}">
        <p14:creationId xmlns:p14="http://schemas.microsoft.com/office/powerpoint/2010/main" val="30486948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With or Without Replacement?</a:t>
            </a:r>
            <a:endParaRPr lang="zh-TW" altLang="en-US" b="1"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838200" y="1564367"/>
                <a:ext cx="10896600" cy="4767159"/>
              </a:xfrm>
            </p:spPr>
            <p:txBody>
              <a:bodyPr>
                <a:normAutofit fontScale="92500" lnSpcReduction="10000"/>
              </a:bodyPr>
              <a:lstStyle/>
              <a:p>
                <a:pPr marL="0" indent="0">
                  <a:buNone/>
                </a:pPr>
                <a:r>
                  <a:rPr lang="en-US" altLang="zh-TW" sz="3600" dirty="0"/>
                  <a:t>With replacement:</a:t>
                </a:r>
              </a:p>
              <a:p>
                <a:pPr marL="457200" lvl="1" indent="0">
                  <a:buNone/>
                </a:pPr>
                <a:r>
                  <a:rPr lang="en-US" altLang="zh-TW" sz="4000" dirty="0"/>
                  <a:t>	</a:t>
                </a:r>
                <a14:m>
                  <m:oMath xmlns:m="http://schemas.openxmlformats.org/officeDocument/2006/math">
                    <m:acc>
                      <m:accPr>
                        <m:chr m:val="̂"/>
                        <m:ctrlPr>
                          <a:rPr lang="en-US" altLang="zh-TW" sz="4000" i="1" smtClean="0">
                            <a:latin typeface="Cambria Math" panose="02040503050406030204" pitchFamily="18" charset="0"/>
                          </a:rPr>
                        </m:ctrlPr>
                      </m:accPr>
                      <m:e>
                        <m:r>
                          <a:rPr lang="zh-TW" altLang="en-US" sz="4000" i="1" smtClean="0">
                            <a:latin typeface="Cambria Math" panose="02040503050406030204" pitchFamily="18" charset="0"/>
                          </a:rPr>
                          <m:t>𝜏</m:t>
                        </m:r>
                      </m:e>
                    </m:acc>
                    <m:r>
                      <a:rPr lang="en-US" altLang="zh-TW" sz="4000" b="0" i="1" smtClean="0">
                        <a:latin typeface="Cambria Math" panose="02040503050406030204" pitchFamily="18" charset="0"/>
                      </a:rPr>
                      <m:t>=</m:t>
                    </m:r>
                    <m:f>
                      <m:fPr>
                        <m:ctrlPr>
                          <a:rPr lang="en-US" altLang="zh-TW" sz="4000" b="0" i="1" smtClean="0">
                            <a:latin typeface="Cambria Math" panose="02040503050406030204" pitchFamily="18" charset="0"/>
                          </a:rPr>
                        </m:ctrlPr>
                      </m:fPr>
                      <m:num>
                        <m:r>
                          <a:rPr lang="en-US" altLang="zh-TW" sz="4000" b="0" i="1" smtClean="0">
                            <a:latin typeface="Cambria Math" panose="02040503050406030204" pitchFamily="18" charset="0"/>
                          </a:rPr>
                          <m:t>1</m:t>
                        </m:r>
                      </m:num>
                      <m:den>
                        <m:r>
                          <a:rPr lang="en-US" altLang="zh-TW" sz="4000" b="0" i="1" smtClean="0">
                            <a:latin typeface="Cambria Math" panose="02040503050406030204" pitchFamily="18" charset="0"/>
                          </a:rPr>
                          <m:t>𝑛</m:t>
                        </m:r>
                      </m:den>
                    </m:f>
                    <m:nary>
                      <m:naryPr>
                        <m:chr m:val="∑"/>
                        <m:ctrlPr>
                          <a:rPr lang="en-US" altLang="zh-TW" sz="4000" b="0" i="1" smtClean="0">
                            <a:latin typeface="Cambria Math" panose="02040503050406030204" pitchFamily="18" charset="0"/>
                          </a:rPr>
                        </m:ctrlPr>
                      </m:naryPr>
                      <m:sub>
                        <m:r>
                          <m:rPr>
                            <m:brk m:alnAt="23"/>
                          </m:rPr>
                          <a:rPr lang="en-US" altLang="zh-TW" sz="4000" b="0" i="1" smtClean="0">
                            <a:latin typeface="Cambria Math" panose="02040503050406030204" pitchFamily="18" charset="0"/>
                          </a:rPr>
                          <m:t>𝑖</m:t>
                        </m:r>
                        <m:r>
                          <a:rPr lang="en-US" altLang="zh-TW" sz="4000" b="0" i="1" smtClean="0">
                            <a:latin typeface="Cambria Math" panose="02040503050406030204" pitchFamily="18" charset="0"/>
                          </a:rPr>
                          <m:t>=1</m:t>
                        </m:r>
                      </m:sub>
                      <m:sup>
                        <m:r>
                          <a:rPr lang="en-US" altLang="zh-TW" sz="4000" b="0" i="1" smtClean="0">
                            <a:latin typeface="Cambria Math" panose="02040503050406030204" pitchFamily="18" charset="0"/>
                          </a:rPr>
                          <m:t>𝑛</m:t>
                        </m:r>
                      </m:sup>
                      <m:e>
                        <m:f>
                          <m:fPr>
                            <m:ctrlPr>
                              <a:rPr lang="en-US" altLang="zh-TW" sz="4000" b="0" i="1" smtClean="0">
                                <a:latin typeface="Cambria Math" panose="02040503050406030204" pitchFamily="18" charset="0"/>
                              </a:rPr>
                            </m:ctrlPr>
                          </m:fPr>
                          <m:num>
                            <m:sSub>
                              <m:sSubPr>
                                <m:ctrlPr>
                                  <a:rPr lang="en-US" altLang="zh-TW" sz="4000" b="0" i="1" smtClean="0">
                                    <a:latin typeface="Cambria Math" panose="02040503050406030204" pitchFamily="18" charset="0"/>
                                  </a:rPr>
                                </m:ctrlPr>
                              </m:sSubPr>
                              <m:e>
                                <m:r>
                                  <a:rPr lang="en-US" altLang="zh-TW" sz="4000" b="0" i="1" smtClean="0">
                                    <a:latin typeface="Cambria Math" panose="02040503050406030204" pitchFamily="18" charset="0"/>
                                  </a:rPr>
                                  <m:t>𝑦</m:t>
                                </m:r>
                              </m:e>
                              <m:sub>
                                <m:r>
                                  <a:rPr lang="en-US" altLang="zh-TW" sz="4000" b="0" i="1" smtClean="0">
                                    <a:latin typeface="Cambria Math" panose="02040503050406030204" pitchFamily="18" charset="0"/>
                                  </a:rPr>
                                  <m:t>𝑖</m:t>
                                </m:r>
                              </m:sub>
                            </m:sSub>
                          </m:num>
                          <m:den>
                            <m:sSub>
                              <m:sSubPr>
                                <m:ctrlPr>
                                  <a:rPr lang="en-US" altLang="zh-TW" sz="4000" b="0" i="1" smtClean="0">
                                    <a:latin typeface="Cambria Math" panose="02040503050406030204" pitchFamily="18" charset="0"/>
                                  </a:rPr>
                                </m:ctrlPr>
                              </m:sSubPr>
                              <m:e>
                                <m:r>
                                  <a:rPr lang="zh-TW" altLang="en-US" sz="4000" b="0" i="1" smtClean="0">
                                    <a:latin typeface="Cambria Math" panose="02040503050406030204" pitchFamily="18" charset="0"/>
                                  </a:rPr>
                                  <m:t>𝛿</m:t>
                                </m:r>
                              </m:e>
                              <m:sub>
                                <m:r>
                                  <a:rPr lang="en-US" altLang="zh-TW" sz="4000" b="0" i="1" smtClean="0">
                                    <a:latin typeface="Cambria Math" panose="02040503050406030204" pitchFamily="18" charset="0"/>
                                  </a:rPr>
                                  <m:t>𝑖</m:t>
                                </m:r>
                              </m:sub>
                            </m:sSub>
                          </m:den>
                        </m:f>
                      </m:e>
                    </m:nary>
                  </m:oMath>
                </a14:m>
                <a:r>
                  <a:rPr lang="en-US" altLang="zh-TW" sz="4000" dirty="0"/>
                  <a:t>    </a:t>
                </a:r>
                <a:r>
                  <a:rPr lang="en-US" altLang="zh-TW" sz="4000" dirty="0">
                    <a:sym typeface="Wingdings" panose="05000000000000000000" pitchFamily="2" charset="2"/>
                  </a:rPr>
                  <a:t>   unbiased estimator of </a:t>
                </a:r>
                <a14:m>
                  <m:oMath xmlns:m="http://schemas.openxmlformats.org/officeDocument/2006/math">
                    <m:r>
                      <a:rPr lang="zh-TW" altLang="en-US" sz="4000" i="1" smtClean="0">
                        <a:latin typeface="Cambria Math" panose="02040503050406030204" pitchFamily="18" charset="0"/>
                        <a:sym typeface="Wingdings" panose="05000000000000000000" pitchFamily="2" charset="2"/>
                      </a:rPr>
                      <m:t>𝜏</m:t>
                    </m:r>
                  </m:oMath>
                </a14:m>
                <a:endParaRPr lang="en-US" altLang="zh-TW" sz="4000" dirty="0">
                  <a:sym typeface="Wingdings" panose="05000000000000000000" pitchFamily="2" charset="2"/>
                </a:endParaRPr>
              </a:p>
              <a:p>
                <a:pPr marL="0" indent="0">
                  <a:buNone/>
                </a:pPr>
                <a:r>
                  <a:rPr lang="en-US" altLang="zh-TW" sz="3600" dirty="0"/>
                  <a:t>Review: Why do we need unbiased estimators?</a:t>
                </a:r>
              </a:p>
              <a:p>
                <a:pPr marL="0" indent="0">
                  <a:buNone/>
                </a:pPr>
                <a:r>
                  <a:rPr lang="en-US" altLang="zh-TW" sz="3600" dirty="0"/>
                  <a:t>Statistical inferences </a:t>
                </a:r>
                <a:r>
                  <a:rPr lang="en-US" altLang="zh-TW" sz="3600" dirty="0">
                    <a:sym typeface="Wingdings" panose="05000000000000000000" pitchFamily="2" charset="2"/>
                  </a:rPr>
                  <a:t> good estimators(bias &amp; variance)</a:t>
                </a:r>
              </a:p>
              <a:p>
                <a:pPr marL="0" indent="0">
                  <a:buNone/>
                </a:pPr>
                <a:endParaRPr lang="en-US" altLang="zh-TW" sz="3600" dirty="0">
                  <a:sym typeface="Wingdings" panose="05000000000000000000" pitchFamily="2" charset="2"/>
                </a:endParaRPr>
              </a:p>
              <a:p>
                <a:pPr marL="0" indent="0">
                  <a:buNone/>
                </a:pPr>
                <a:r>
                  <a:rPr lang="en-US" altLang="zh-TW" sz="3600" dirty="0">
                    <a:sym typeface="Wingdings" panose="05000000000000000000" pitchFamily="2" charset="2"/>
                  </a:rPr>
                  <a:t>! Repeated Selection  not wanted. </a:t>
                </a:r>
              </a:p>
              <a:p>
                <a:pPr marL="0" indent="0">
                  <a:buNone/>
                </a:pPr>
                <a:r>
                  <a:rPr lang="en-US" altLang="zh-TW" sz="3600" dirty="0"/>
                  <a:t>If </a:t>
                </a:r>
                <a14:m>
                  <m:oMath xmlns:m="http://schemas.openxmlformats.org/officeDocument/2006/math">
                    <m:f>
                      <m:fPr>
                        <m:ctrlPr>
                          <a:rPr lang="en-US" altLang="zh-TW" sz="3600" i="1" smtClean="0">
                            <a:latin typeface="Cambria Math" panose="02040503050406030204" pitchFamily="18" charset="0"/>
                          </a:rPr>
                        </m:ctrlPr>
                      </m:fPr>
                      <m:num>
                        <m:r>
                          <a:rPr lang="en-US" altLang="zh-TW" sz="3600" b="0" i="1" smtClean="0">
                            <a:latin typeface="Cambria Math" panose="02040503050406030204" pitchFamily="18" charset="0"/>
                          </a:rPr>
                          <m:t>𝑛</m:t>
                        </m:r>
                      </m:num>
                      <m:den>
                        <m:r>
                          <a:rPr lang="en-US" altLang="zh-TW" sz="3600" b="0" i="1" smtClean="0">
                            <a:latin typeface="Cambria Math" panose="02040503050406030204" pitchFamily="18" charset="0"/>
                          </a:rPr>
                          <m:t>𝑁</m:t>
                        </m:r>
                      </m:den>
                    </m:f>
                  </m:oMath>
                </a14:m>
                <a:r>
                  <a:rPr lang="en-US" altLang="zh-TW" sz="3600" dirty="0"/>
                  <a:t> is small enough, repeated selection won’t happen.</a:t>
                </a:r>
              </a:p>
              <a:p>
                <a:pPr marL="457200" lvl="1" indent="0">
                  <a:buNone/>
                </a:pPr>
                <a:endParaRPr lang="zh-TW" altLang="en-US"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838200" y="1564367"/>
                <a:ext cx="10896600" cy="4767159"/>
              </a:xfrm>
              <a:blipFill>
                <a:blip r:embed="rId3"/>
                <a:stretch>
                  <a:fillRect l="-1511" t="-2813"/>
                </a:stretch>
              </a:blipFill>
            </p:spPr>
            <p:txBody>
              <a:bodyPr/>
              <a:lstStyle/>
              <a:p>
                <a:r>
                  <a:rPr lang="en-GB">
                    <a:noFill/>
                  </a:rPr>
                  <a:t> </a:t>
                </a:r>
              </a:p>
            </p:txBody>
          </p:sp>
        </mc:Fallback>
      </mc:AlternateContent>
    </p:spTree>
    <p:extLst>
      <p:ext uri="{BB962C8B-B14F-4D97-AF65-F5344CB8AC3E}">
        <p14:creationId xmlns:p14="http://schemas.microsoft.com/office/powerpoint/2010/main" val="41057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F50D9-193B-4D66-A719-CBE06CC541E7}"/>
              </a:ext>
            </a:extLst>
          </p:cNvPr>
          <p:cNvSpPr>
            <a:spLocks noGrp="1"/>
          </p:cNvSpPr>
          <p:nvPr>
            <p:ph type="title"/>
          </p:nvPr>
        </p:nvSpPr>
        <p:spPr/>
        <p:txBody>
          <a:bodyPr/>
          <a:lstStyle/>
          <a:p>
            <a:r>
              <a:rPr lang="zh-TW" altLang="en-US" dirty="0"/>
              <a:t>簡單隨機抽樣</a:t>
            </a:r>
            <a:r>
              <a:rPr lang="en-US" altLang="zh-TW" dirty="0"/>
              <a:t>&amp;</a:t>
            </a:r>
            <a:r>
              <a:rPr lang="zh-TW" altLang="en-US" dirty="0"/>
              <a:t>分層抽樣 </a:t>
            </a:r>
            <a:r>
              <a:rPr lang="en-GB" altLang="zh-TW" dirty="0"/>
              <a:t>vs</a:t>
            </a:r>
            <a:r>
              <a:rPr lang="zh-TW" altLang="en-US" dirty="0"/>
              <a:t>集群抽樣</a:t>
            </a:r>
            <a:endParaRPr lang="en-GB" dirty="0"/>
          </a:p>
        </p:txBody>
      </p:sp>
      <p:sp>
        <p:nvSpPr>
          <p:cNvPr id="3" name="Content Placeholder 2">
            <a:extLst>
              <a:ext uri="{FF2B5EF4-FFF2-40B4-BE49-F238E27FC236}">
                <a16:creationId xmlns:a16="http://schemas.microsoft.com/office/drawing/2014/main" id="{4BA5FC74-922C-4FB5-ABA7-FD4572A3FA45}"/>
              </a:ext>
            </a:extLst>
          </p:cNvPr>
          <p:cNvSpPr>
            <a:spLocks noGrp="1"/>
          </p:cNvSpPr>
          <p:nvPr>
            <p:ph idx="1"/>
          </p:nvPr>
        </p:nvSpPr>
        <p:spPr/>
        <p:txBody>
          <a:bodyPr/>
          <a:lstStyle/>
          <a:p>
            <a:pPr>
              <a:buFont typeface="Wingdings" panose="05000000000000000000" pitchFamily="2" charset="2"/>
              <a:buChar char="§"/>
            </a:pPr>
            <a:r>
              <a:rPr lang="zh-TW" altLang="en-US" dirty="0"/>
              <a:t>簡單隨機抽樣</a:t>
            </a:r>
            <a:r>
              <a:rPr lang="en-US" altLang="zh-TW" dirty="0"/>
              <a:t>&amp;</a:t>
            </a:r>
            <a:r>
              <a:rPr lang="zh-TW" altLang="en-US" dirty="0"/>
              <a:t>分層抽樣：母體很小，或是蒐集觀察值所要花費的成本不會過高時</a:t>
            </a:r>
            <a:endParaRPr lang="en-GB" altLang="zh-TW" dirty="0"/>
          </a:p>
          <a:p>
            <a:pPr>
              <a:buFont typeface="Wingdings" panose="05000000000000000000" pitchFamily="2" charset="2"/>
              <a:buChar char="§"/>
            </a:pPr>
            <a:endParaRPr lang="en-GB" dirty="0"/>
          </a:p>
          <a:p>
            <a:pPr>
              <a:buFont typeface="Wingdings" panose="05000000000000000000" pitchFamily="2" charset="2"/>
              <a:buChar char="§"/>
            </a:pPr>
            <a:r>
              <a:rPr lang="zh-TW" altLang="en-US" dirty="0"/>
              <a:t>集群抽樣：母體很大，或是蒐集觀察值所要花費的成本過高時</a:t>
            </a:r>
            <a:endParaRPr lang="en-GB" dirty="0"/>
          </a:p>
        </p:txBody>
      </p:sp>
    </p:spTree>
    <p:extLst>
      <p:ext uri="{BB962C8B-B14F-4D97-AF65-F5344CB8AC3E}">
        <p14:creationId xmlns:p14="http://schemas.microsoft.com/office/powerpoint/2010/main" val="2978645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Idea 1 – how we connect Cluster Sampling with these feature?</a:t>
            </a:r>
            <a:endParaRPr lang="zh-TW" altLang="en-US" b="1"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2406" y="2269843"/>
            <a:ext cx="3658467" cy="3509522"/>
          </a:xfr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4324" y="2662889"/>
            <a:ext cx="2437822" cy="2529469"/>
          </a:xfrm>
          <a:prstGeom prst="rect">
            <a:avLst/>
          </a:prstGeom>
        </p:spPr>
      </p:pic>
      <p:sp>
        <p:nvSpPr>
          <p:cNvPr id="6" name="向右箭號 5"/>
          <p:cNvSpPr/>
          <p:nvPr/>
        </p:nvSpPr>
        <p:spPr>
          <a:xfrm>
            <a:off x="5805343" y="3927624"/>
            <a:ext cx="121920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3194654" y="1690688"/>
            <a:ext cx="453970" cy="707886"/>
          </a:xfrm>
          <a:prstGeom prst="rect">
            <a:avLst/>
          </a:prstGeom>
          <a:noFill/>
        </p:spPr>
        <p:txBody>
          <a:bodyPr wrap="none" rtlCol="0">
            <a:spAutoFit/>
          </a:bodyPr>
          <a:lstStyle/>
          <a:p>
            <a:r>
              <a:rPr lang="en-US" altLang="zh-TW" sz="4000" dirty="0"/>
              <a:t>p</a:t>
            </a:r>
            <a:endParaRPr lang="zh-TW" altLang="en-US" sz="4000" dirty="0"/>
          </a:p>
        </p:txBody>
      </p:sp>
      <p:sp>
        <p:nvSpPr>
          <p:cNvPr id="9" name="矩形 8"/>
          <p:cNvSpPr/>
          <p:nvPr/>
        </p:nvSpPr>
        <p:spPr>
          <a:xfrm>
            <a:off x="8463081" y="2398574"/>
            <a:ext cx="420308" cy="707886"/>
          </a:xfrm>
          <a:prstGeom prst="rect">
            <a:avLst/>
          </a:prstGeom>
        </p:spPr>
        <p:txBody>
          <a:bodyPr wrap="none">
            <a:spAutoFit/>
          </a:bodyPr>
          <a:lstStyle/>
          <a:p>
            <a:r>
              <a:rPr lang="en-US" altLang="zh-TW" sz="4000" dirty="0"/>
              <a:t>S</a:t>
            </a:r>
            <a:endParaRPr lang="zh-TW" altLang="en-US" sz="4000" dirty="0"/>
          </a:p>
        </p:txBody>
      </p:sp>
      <mc:AlternateContent xmlns:mc="http://schemas.openxmlformats.org/markup-compatibility/2006" xmlns:a14="http://schemas.microsoft.com/office/drawing/2010/main">
        <mc:Choice Requires="a14">
          <p:sp>
            <p:nvSpPr>
              <p:cNvPr id="10" name="文字方塊 9"/>
              <p:cNvSpPr txBox="1"/>
              <p:nvPr/>
            </p:nvSpPr>
            <p:spPr>
              <a:xfrm>
                <a:off x="8170024" y="5192358"/>
                <a:ext cx="1426729" cy="707886"/>
              </a:xfrm>
              <a:prstGeom prst="rect">
                <a:avLst/>
              </a:prstGeom>
              <a:noFill/>
            </p:spPr>
            <p:txBody>
              <a:bodyPr wrap="square" rtlCol="0">
                <a:spAutoFit/>
              </a:bodyPr>
              <a:lstStyle/>
              <a:p>
                <a:r>
                  <a:rPr lang="en-US" altLang="zh-TW" sz="4000" dirty="0"/>
                  <a:t>n</a:t>
                </a:r>
                <a14:m>
                  <m:oMath xmlns:m="http://schemas.openxmlformats.org/officeDocument/2006/math">
                    <m:r>
                      <a:rPr lang="en-US" altLang="zh-TW" sz="4000" b="0" i="1" smtClean="0">
                        <a:latin typeface="Cambria Math" panose="02040503050406030204" pitchFamily="18" charset="0"/>
                      </a:rPr>
                      <m:t>≥</m:t>
                    </m:r>
                  </m:oMath>
                </a14:m>
                <a:r>
                  <a:rPr lang="en-US" altLang="zh-TW" sz="4000" dirty="0"/>
                  <a:t>30</a:t>
                </a:r>
                <a:endParaRPr lang="zh-TW" altLang="en-US" sz="40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8170024" y="5192358"/>
                <a:ext cx="1426729" cy="707886"/>
              </a:xfrm>
              <a:prstGeom prst="rect">
                <a:avLst/>
              </a:prstGeom>
              <a:blipFill>
                <a:blip r:embed="rId5"/>
                <a:stretch>
                  <a:fillRect l="-14957" t="-15517" r="-9829" b="-36207"/>
                </a:stretch>
              </a:blipFill>
            </p:spPr>
            <p:txBody>
              <a:bodyPr/>
              <a:lstStyle/>
              <a:p>
                <a:r>
                  <a:rPr lang="zh-TW" altLang="en-US">
                    <a:noFill/>
                  </a:rPr>
                  <a:t> </a:t>
                </a:r>
              </a:p>
            </p:txBody>
          </p:sp>
        </mc:Fallback>
      </mc:AlternateContent>
      <p:sp>
        <p:nvSpPr>
          <p:cNvPr id="12" name="文字方塊 11"/>
          <p:cNvSpPr txBox="1"/>
          <p:nvPr/>
        </p:nvSpPr>
        <p:spPr>
          <a:xfrm>
            <a:off x="3099376" y="5611090"/>
            <a:ext cx="644526" cy="707886"/>
          </a:xfrm>
          <a:prstGeom prst="rect">
            <a:avLst/>
          </a:prstGeom>
          <a:noFill/>
        </p:spPr>
        <p:txBody>
          <a:bodyPr wrap="square" rtlCol="0">
            <a:spAutoFit/>
          </a:bodyPr>
          <a:lstStyle/>
          <a:p>
            <a:r>
              <a:rPr lang="en-US" altLang="zh-TW" sz="4000" dirty="0"/>
              <a:t>N</a:t>
            </a:r>
            <a:endParaRPr lang="zh-TW" altLang="en-US" sz="4000" dirty="0"/>
          </a:p>
        </p:txBody>
      </p:sp>
    </p:spTree>
    <p:extLst>
      <p:ext uri="{BB962C8B-B14F-4D97-AF65-F5344CB8AC3E}">
        <p14:creationId xmlns:p14="http://schemas.microsoft.com/office/powerpoint/2010/main" val="3134746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Idea 2 – natural benefit of cluster sampling using </a:t>
            </a:r>
            <a:r>
              <a:rPr lang="en-US" altLang="zh-TW" b="1" dirty="0" err="1"/>
              <a:t>pps</a:t>
            </a:r>
            <a:endParaRPr lang="zh-TW" altLang="en-US" b="1"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3600" dirty="0"/>
                  <a:t>CS provides an ideal situation to use </a:t>
                </a:r>
                <a:r>
                  <a:rPr lang="en-US" altLang="zh-TW" sz="3600" dirty="0" err="1"/>
                  <a:t>pps</a:t>
                </a:r>
                <a:endParaRPr lang="en-US" altLang="zh-TW" sz="3600" dirty="0"/>
              </a:p>
              <a:p>
                <a:pPr marL="0" indent="0">
                  <a:buNone/>
                </a:pPr>
                <a:endParaRPr lang="en-US" altLang="zh-TW" sz="3600" dirty="0"/>
              </a:p>
              <a:p>
                <a:pPr lvl="1">
                  <a:buFont typeface="Wingdings" panose="05000000000000000000" pitchFamily="2" charset="2"/>
                  <a:buChar char="Ø"/>
                </a:pPr>
                <a:r>
                  <a:rPr lang="en-US" altLang="zh-TW" sz="3200" dirty="0">
                    <a:sym typeface="Wingdings" panose="05000000000000000000" pitchFamily="2" charset="2"/>
                  </a:rPr>
                  <a:t>Number of elements in a cluster </a:t>
                </a:r>
                <a14:m>
                  <m:oMath xmlns:m="http://schemas.openxmlformats.org/officeDocument/2006/math">
                    <m:sSub>
                      <m:sSubPr>
                        <m:ctrlPr>
                          <a:rPr lang="en-US" altLang="zh-TW" sz="3200" i="1" smtClean="0">
                            <a:latin typeface="Cambria Math" panose="02040503050406030204" pitchFamily="18" charset="0"/>
                            <a:sym typeface="Wingdings" panose="05000000000000000000" pitchFamily="2" charset="2"/>
                          </a:rPr>
                        </m:ctrlPr>
                      </m:sSubPr>
                      <m:e>
                        <m:r>
                          <a:rPr lang="en-US" altLang="zh-TW" sz="3200" b="0" i="1" smtClean="0">
                            <a:latin typeface="Cambria Math" panose="02040503050406030204" pitchFamily="18" charset="0"/>
                            <a:sym typeface="Wingdings" panose="05000000000000000000" pitchFamily="2" charset="2"/>
                          </a:rPr>
                          <m:t>𝑚</m:t>
                        </m:r>
                      </m:e>
                      <m:sub>
                        <m:r>
                          <a:rPr lang="en-US" altLang="zh-TW" sz="3200" b="0" i="1" smtClean="0">
                            <a:latin typeface="Cambria Math" panose="02040503050406030204" pitchFamily="18" charset="0"/>
                            <a:sym typeface="Wingdings" panose="05000000000000000000" pitchFamily="2" charset="2"/>
                          </a:rPr>
                          <m:t>𝑖</m:t>
                        </m:r>
                      </m:sub>
                    </m:sSub>
                  </m:oMath>
                </a14:m>
                <a:r>
                  <a:rPr lang="zh-TW" altLang="en-US" sz="3200" dirty="0"/>
                  <a:t> </a:t>
                </a:r>
                <a:r>
                  <a:rPr lang="en-US" altLang="zh-TW" sz="3200" dirty="0"/>
                  <a:t>forms a natural measurement of the size of the cluster.</a:t>
                </a:r>
              </a:p>
              <a:p>
                <a:pPr lvl="1">
                  <a:buFont typeface="Wingdings" panose="05000000000000000000" pitchFamily="2" charset="2"/>
                  <a:buChar char="Ø"/>
                </a:pPr>
                <a:endParaRPr lang="en-US" altLang="zh-TW" sz="3200" dirty="0"/>
              </a:p>
              <a:p>
                <a:pPr lvl="1">
                  <a:buFont typeface="Wingdings" panose="05000000000000000000" pitchFamily="2" charset="2"/>
                  <a:buChar char="Ø"/>
                </a:pPr>
                <a:r>
                  <a:rPr lang="en-US" altLang="zh-TW" sz="3200" dirty="0"/>
                  <a:t>Choosing </a:t>
                </a:r>
                <a14:m>
                  <m:oMath xmlns:m="http://schemas.openxmlformats.org/officeDocument/2006/math">
                    <m:sSub>
                      <m:sSubPr>
                        <m:ctrlPr>
                          <a:rPr lang="en-US" altLang="zh-TW" sz="3200" i="1" smtClean="0">
                            <a:latin typeface="Cambria Math" panose="02040503050406030204" pitchFamily="18" charset="0"/>
                          </a:rPr>
                        </m:ctrlPr>
                      </m:sSubPr>
                      <m:e>
                        <m:r>
                          <a:rPr lang="zh-TW" altLang="en-US" sz="3200" i="1" smtClean="0">
                            <a:latin typeface="Cambria Math" panose="02040503050406030204" pitchFamily="18" charset="0"/>
                          </a:rPr>
                          <m:t>𝛿</m:t>
                        </m:r>
                      </m:e>
                      <m:sub>
                        <m:r>
                          <a:rPr lang="en-US" altLang="zh-TW" sz="3200" b="0" i="1" smtClean="0">
                            <a:latin typeface="Cambria Math" panose="02040503050406030204" pitchFamily="18" charset="0"/>
                          </a:rPr>
                          <m:t>𝑖</m:t>
                        </m:r>
                      </m:sub>
                    </m:sSub>
                  </m:oMath>
                </a14:m>
                <a:r>
                  <a:rPr lang="en-US" altLang="zh-TW" sz="3200" dirty="0"/>
                  <a:t> = </a:t>
                </a:r>
                <a14:m>
                  <m:oMath xmlns:m="http://schemas.openxmlformats.org/officeDocument/2006/math">
                    <m:f>
                      <m:fPr>
                        <m:ctrlPr>
                          <a:rPr lang="en-US" altLang="zh-TW" sz="3200" i="1" smtClean="0">
                            <a:latin typeface="Cambria Math" panose="02040503050406030204" pitchFamily="18" charset="0"/>
                          </a:rPr>
                        </m:ctrlPr>
                      </m:fPr>
                      <m:num>
                        <m:sSub>
                          <m:sSubPr>
                            <m:ctrlPr>
                              <a:rPr lang="en-US" altLang="zh-TW" sz="3200" i="1" smtClean="0">
                                <a:latin typeface="Cambria Math" panose="02040503050406030204" pitchFamily="18" charset="0"/>
                              </a:rPr>
                            </m:ctrlPr>
                          </m:sSubPr>
                          <m:e>
                            <m:r>
                              <a:rPr lang="en-US" altLang="zh-TW" sz="3200" b="0" i="1" smtClean="0">
                                <a:latin typeface="Cambria Math" panose="02040503050406030204" pitchFamily="18" charset="0"/>
                              </a:rPr>
                              <m:t>𝑚</m:t>
                            </m:r>
                          </m:e>
                          <m:sub>
                            <m:r>
                              <a:rPr lang="en-US" altLang="zh-TW" sz="3200" b="0" i="1" smtClean="0">
                                <a:latin typeface="Cambria Math" panose="02040503050406030204" pitchFamily="18" charset="0"/>
                              </a:rPr>
                              <m:t>𝑖</m:t>
                            </m:r>
                          </m:sub>
                        </m:sSub>
                      </m:num>
                      <m:den>
                        <m:r>
                          <a:rPr lang="en-US" altLang="zh-TW" sz="3200" b="0" i="1" smtClean="0">
                            <a:latin typeface="Cambria Math" panose="02040503050406030204" pitchFamily="18" charset="0"/>
                          </a:rPr>
                          <m:t>𝑀</m:t>
                        </m:r>
                      </m:den>
                    </m:f>
                  </m:oMath>
                </a14:m>
                <a:r>
                  <a:rPr lang="en-US" altLang="zh-TW" sz="3200" dirty="0"/>
                  <a:t> </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623" t="-336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513624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estimators</a:t>
            </a:r>
            <a:endParaRPr lang="zh-TW" altLang="en-US" b="1"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normAutofit fontScale="85000" lnSpcReduction="10000"/>
              </a:bodyPr>
              <a:lstStyle/>
              <a:p>
                <a14:m>
                  <m:oMath xmlns:m="http://schemas.openxmlformats.org/officeDocument/2006/math">
                    <m:sSub>
                      <m:sSubPr>
                        <m:ctrlPr>
                          <a:rPr lang="en-US" altLang="zh-TW" sz="4000" b="0" i="1" smtClean="0">
                            <a:latin typeface="Cambria Math" panose="02040503050406030204" pitchFamily="18" charset="0"/>
                          </a:rPr>
                        </m:ctrlPr>
                      </m:sSubPr>
                      <m:e>
                        <m:acc>
                          <m:accPr>
                            <m:chr m:val="̂"/>
                            <m:ctrlPr>
                              <a:rPr lang="en-US" altLang="zh-TW" sz="4000" b="0" i="1" smtClean="0">
                                <a:latin typeface="Cambria Math" panose="02040503050406030204" pitchFamily="18" charset="0"/>
                              </a:rPr>
                            </m:ctrlPr>
                          </m:accPr>
                          <m:e>
                            <m:r>
                              <a:rPr lang="zh-TW" altLang="en-US" sz="4000" b="0" i="1" smtClean="0">
                                <a:latin typeface="Cambria Math" panose="02040503050406030204" pitchFamily="18" charset="0"/>
                              </a:rPr>
                              <m:t>𝜏</m:t>
                            </m:r>
                          </m:e>
                        </m:acc>
                      </m:e>
                      <m:sub>
                        <m:r>
                          <a:rPr lang="en-US" altLang="zh-TW" sz="4000" b="0" i="1" smtClean="0">
                            <a:latin typeface="Cambria Math" panose="02040503050406030204" pitchFamily="18" charset="0"/>
                          </a:rPr>
                          <m:t>𝑝𝑝𝑠</m:t>
                        </m:r>
                      </m:sub>
                    </m:sSub>
                    <m:r>
                      <a:rPr lang="en-US" altLang="zh-TW" sz="4000" b="0" i="1" smtClean="0">
                        <a:latin typeface="Cambria Math" panose="02040503050406030204" pitchFamily="18" charset="0"/>
                      </a:rPr>
                      <m:t>=</m:t>
                    </m:r>
                    <m:f>
                      <m:fPr>
                        <m:ctrlPr>
                          <a:rPr lang="en-US" altLang="zh-TW" sz="4000" b="0" i="1" smtClean="0">
                            <a:latin typeface="Cambria Math" panose="02040503050406030204" pitchFamily="18" charset="0"/>
                          </a:rPr>
                        </m:ctrlPr>
                      </m:fPr>
                      <m:num>
                        <m:r>
                          <a:rPr lang="en-US" altLang="zh-TW" sz="4000" b="0" i="1" smtClean="0">
                            <a:latin typeface="Cambria Math" panose="02040503050406030204" pitchFamily="18" charset="0"/>
                          </a:rPr>
                          <m:t>1</m:t>
                        </m:r>
                      </m:num>
                      <m:den>
                        <m:r>
                          <a:rPr lang="en-US" altLang="zh-TW" sz="4000" b="0" i="1" smtClean="0">
                            <a:latin typeface="Cambria Math" panose="02040503050406030204" pitchFamily="18" charset="0"/>
                          </a:rPr>
                          <m:t>𝑛</m:t>
                        </m:r>
                      </m:den>
                    </m:f>
                    <m:nary>
                      <m:naryPr>
                        <m:chr m:val="∑"/>
                        <m:ctrlPr>
                          <a:rPr lang="en-US" altLang="zh-TW" sz="4000" b="0" i="1" smtClean="0">
                            <a:latin typeface="Cambria Math" panose="02040503050406030204" pitchFamily="18" charset="0"/>
                          </a:rPr>
                        </m:ctrlPr>
                      </m:naryPr>
                      <m:sub>
                        <m:r>
                          <m:rPr>
                            <m:brk m:alnAt="23"/>
                          </m:rPr>
                          <a:rPr lang="en-US" altLang="zh-TW" sz="4000" b="0" i="1" smtClean="0">
                            <a:latin typeface="Cambria Math" panose="02040503050406030204" pitchFamily="18" charset="0"/>
                          </a:rPr>
                          <m:t>𝑖</m:t>
                        </m:r>
                        <m:r>
                          <a:rPr lang="en-US" altLang="zh-TW" sz="4000" b="0" i="1" smtClean="0">
                            <a:latin typeface="Cambria Math" panose="02040503050406030204" pitchFamily="18" charset="0"/>
                          </a:rPr>
                          <m:t>=1</m:t>
                        </m:r>
                      </m:sub>
                      <m:sup>
                        <m:r>
                          <a:rPr lang="en-US" altLang="zh-TW" sz="4000" b="0" i="1" smtClean="0">
                            <a:latin typeface="Cambria Math" panose="02040503050406030204" pitchFamily="18" charset="0"/>
                          </a:rPr>
                          <m:t>𝑛</m:t>
                        </m:r>
                      </m:sup>
                      <m:e>
                        <m:f>
                          <m:fPr>
                            <m:ctrlPr>
                              <a:rPr lang="en-US" altLang="zh-TW" sz="4000" b="0" i="1" smtClean="0">
                                <a:latin typeface="Cambria Math" panose="02040503050406030204" pitchFamily="18" charset="0"/>
                              </a:rPr>
                            </m:ctrlPr>
                          </m:fPr>
                          <m:num>
                            <m:sSub>
                              <m:sSubPr>
                                <m:ctrlPr>
                                  <a:rPr lang="en-US" altLang="zh-TW" sz="4000" b="0" i="1" smtClean="0">
                                    <a:latin typeface="Cambria Math" panose="02040503050406030204" pitchFamily="18" charset="0"/>
                                  </a:rPr>
                                </m:ctrlPr>
                              </m:sSubPr>
                              <m:e>
                                <m:r>
                                  <a:rPr lang="en-US" altLang="zh-TW" sz="4000" b="0" i="1" smtClean="0">
                                    <a:latin typeface="Cambria Math" panose="02040503050406030204" pitchFamily="18" charset="0"/>
                                  </a:rPr>
                                  <m:t>𝑦</m:t>
                                </m:r>
                              </m:e>
                              <m:sub>
                                <m:r>
                                  <a:rPr lang="en-US" altLang="zh-TW" sz="4000" b="0" i="1" smtClean="0">
                                    <a:latin typeface="Cambria Math" panose="02040503050406030204" pitchFamily="18" charset="0"/>
                                  </a:rPr>
                                  <m:t>𝑖</m:t>
                                </m:r>
                              </m:sub>
                            </m:sSub>
                          </m:num>
                          <m:den>
                            <m:sSub>
                              <m:sSubPr>
                                <m:ctrlPr>
                                  <a:rPr lang="en-US" altLang="zh-TW" sz="4000" b="0" i="1" smtClean="0">
                                    <a:solidFill>
                                      <a:srgbClr val="FF0000"/>
                                    </a:solidFill>
                                    <a:latin typeface="Cambria Math" panose="02040503050406030204" pitchFamily="18" charset="0"/>
                                  </a:rPr>
                                </m:ctrlPr>
                              </m:sSubPr>
                              <m:e>
                                <m:r>
                                  <a:rPr lang="zh-TW" altLang="en-US" sz="4000" b="0" i="1" smtClean="0">
                                    <a:solidFill>
                                      <a:srgbClr val="FF0000"/>
                                    </a:solidFill>
                                    <a:latin typeface="Cambria Math" panose="02040503050406030204" pitchFamily="18" charset="0"/>
                                  </a:rPr>
                                  <m:t>𝛿</m:t>
                                </m:r>
                              </m:e>
                              <m:sub>
                                <m:r>
                                  <a:rPr lang="en-US" altLang="zh-TW" sz="4000" b="0" i="1" smtClean="0">
                                    <a:solidFill>
                                      <a:srgbClr val="FF0000"/>
                                    </a:solidFill>
                                    <a:latin typeface="Cambria Math" panose="02040503050406030204" pitchFamily="18" charset="0"/>
                                  </a:rPr>
                                  <m:t>𝑖</m:t>
                                </m:r>
                              </m:sub>
                            </m:sSub>
                          </m:den>
                        </m:f>
                      </m:e>
                    </m:nary>
                    <m:r>
                      <a:rPr lang="en-US" altLang="zh-TW" sz="4000" b="0" i="1" smtClean="0">
                        <a:latin typeface="Cambria Math" panose="02040503050406030204" pitchFamily="18" charset="0"/>
                      </a:rPr>
                      <m:t> =</m:t>
                    </m:r>
                    <m:f>
                      <m:fPr>
                        <m:ctrlPr>
                          <a:rPr lang="en-US" altLang="zh-TW" sz="4000" b="0" i="1" smtClean="0">
                            <a:latin typeface="Cambria Math" panose="02040503050406030204" pitchFamily="18" charset="0"/>
                          </a:rPr>
                        </m:ctrlPr>
                      </m:fPr>
                      <m:num>
                        <m:r>
                          <a:rPr lang="en-US" altLang="zh-TW" sz="4000" b="0" i="1" smtClean="0">
                            <a:latin typeface="Cambria Math" panose="02040503050406030204" pitchFamily="18" charset="0"/>
                          </a:rPr>
                          <m:t>1</m:t>
                        </m:r>
                      </m:num>
                      <m:den>
                        <m:r>
                          <a:rPr lang="en-US" altLang="zh-TW" sz="4000" b="0" i="1" smtClean="0">
                            <a:latin typeface="Cambria Math" panose="02040503050406030204" pitchFamily="18" charset="0"/>
                          </a:rPr>
                          <m:t>𝑛</m:t>
                        </m:r>
                      </m:den>
                    </m:f>
                    <m:nary>
                      <m:naryPr>
                        <m:chr m:val="∑"/>
                        <m:ctrlPr>
                          <a:rPr lang="en-US" altLang="zh-TW" sz="4000" b="0" i="1" smtClean="0">
                            <a:latin typeface="Cambria Math" panose="02040503050406030204" pitchFamily="18" charset="0"/>
                          </a:rPr>
                        </m:ctrlPr>
                      </m:naryPr>
                      <m:sub>
                        <m:r>
                          <m:rPr>
                            <m:brk m:alnAt="23"/>
                          </m:rPr>
                          <a:rPr lang="en-US" altLang="zh-TW" sz="4000" b="0" i="1" smtClean="0">
                            <a:latin typeface="Cambria Math" panose="02040503050406030204" pitchFamily="18" charset="0"/>
                          </a:rPr>
                          <m:t>𝑖</m:t>
                        </m:r>
                        <m:r>
                          <a:rPr lang="en-US" altLang="zh-TW" sz="4000" b="0" i="1" smtClean="0">
                            <a:latin typeface="Cambria Math" panose="02040503050406030204" pitchFamily="18" charset="0"/>
                          </a:rPr>
                          <m:t>=1</m:t>
                        </m:r>
                      </m:sub>
                      <m:sup>
                        <m:r>
                          <a:rPr lang="en-US" altLang="zh-TW" sz="4000" b="0" i="1" smtClean="0">
                            <a:latin typeface="Cambria Math" panose="02040503050406030204" pitchFamily="18" charset="0"/>
                          </a:rPr>
                          <m:t>𝑛</m:t>
                        </m:r>
                      </m:sup>
                      <m:e>
                        <m:f>
                          <m:fPr>
                            <m:ctrlPr>
                              <a:rPr lang="en-US" altLang="zh-TW" sz="4000" b="0" i="1" smtClean="0">
                                <a:latin typeface="Cambria Math" panose="02040503050406030204" pitchFamily="18" charset="0"/>
                              </a:rPr>
                            </m:ctrlPr>
                          </m:fPr>
                          <m:num>
                            <m:sSub>
                              <m:sSubPr>
                                <m:ctrlPr>
                                  <a:rPr lang="en-US" altLang="zh-TW" sz="4000" b="0" i="1" smtClean="0">
                                    <a:latin typeface="Cambria Math" panose="02040503050406030204" pitchFamily="18" charset="0"/>
                                  </a:rPr>
                                </m:ctrlPr>
                              </m:sSubPr>
                              <m:e>
                                <m:r>
                                  <a:rPr lang="en-US" altLang="zh-TW" sz="4000" b="0" i="1" smtClean="0">
                                    <a:latin typeface="Cambria Math" panose="02040503050406030204" pitchFamily="18" charset="0"/>
                                  </a:rPr>
                                  <m:t>𝑦</m:t>
                                </m:r>
                              </m:e>
                              <m:sub>
                                <m:r>
                                  <a:rPr lang="en-US" altLang="zh-TW" sz="4000" b="0" i="1" smtClean="0">
                                    <a:latin typeface="Cambria Math" panose="02040503050406030204" pitchFamily="18" charset="0"/>
                                  </a:rPr>
                                  <m:t>𝑖</m:t>
                                </m:r>
                              </m:sub>
                            </m:sSub>
                          </m:num>
                          <m:den>
                            <m:f>
                              <m:fPr>
                                <m:type m:val="skw"/>
                                <m:ctrlPr>
                                  <a:rPr lang="en-US" altLang="zh-TW" sz="4000" b="0" i="1" smtClean="0">
                                    <a:solidFill>
                                      <a:srgbClr val="FF0000"/>
                                    </a:solidFill>
                                    <a:latin typeface="Cambria Math" panose="02040503050406030204" pitchFamily="18" charset="0"/>
                                  </a:rPr>
                                </m:ctrlPr>
                              </m:fPr>
                              <m:num>
                                <m:sSub>
                                  <m:sSubPr>
                                    <m:ctrlPr>
                                      <a:rPr lang="en-US" altLang="zh-TW" sz="4000" b="0" i="1" smtClean="0">
                                        <a:solidFill>
                                          <a:srgbClr val="FF0000"/>
                                        </a:solidFill>
                                        <a:latin typeface="Cambria Math" panose="02040503050406030204" pitchFamily="18" charset="0"/>
                                      </a:rPr>
                                    </m:ctrlPr>
                                  </m:sSubPr>
                                  <m:e>
                                    <m:r>
                                      <a:rPr lang="en-US" altLang="zh-TW" sz="4000" b="0" i="1" smtClean="0">
                                        <a:solidFill>
                                          <a:srgbClr val="FF0000"/>
                                        </a:solidFill>
                                        <a:latin typeface="Cambria Math" panose="02040503050406030204" pitchFamily="18" charset="0"/>
                                      </a:rPr>
                                      <m:t>𝑚</m:t>
                                    </m:r>
                                  </m:e>
                                  <m:sub>
                                    <m:r>
                                      <a:rPr lang="en-US" altLang="zh-TW" sz="4000" b="0" i="1" smtClean="0">
                                        <a:solidFill>
                                          <a:srgbClr val="FF0000"/>
                                        </a:solidFill>
                                        <a:latin typeface="Cambria Math" panose="02040503050406030204" pitchFamily="18" charset="0"/>
                                      </a:rPr>
                                      <m:t>𝑖</m:t>
                                    </m:r>
                                  </m:sub>
                                </m:sSub>
                              </m:num>
                              <m:den>
                                <m:r>
                                  <a:rPr lang="en-US" altLang="zh-TW" sz="4000" b="0" i="1" smtClean="0">
                                    <a:solidFill>
                                      <a:srgbClr val="FF0000"/>
                                    </a:solidFill>
                                    <a:latin typeface="Cambria Math" panose="02040503050406030204" pitchFamily="18" charset="0"/>
                                  </a:rPr>
                                  <m:t>𝑀</m:t>
                                </m:r>
                              </m:den>
                            </m:f>
                          </m:den>
                        </m:f>
                      </m:e>
                    </m:nary>
                    <m:r>
                      <a:rPr lang="en-US" altLang="zh-TW" sz="4000" b="0" i="1" smtClean="0">
                        <a:latin typeface="Cambria Math" panose="02040503050406030204" pitchFamily="18" charset="0"/>
                      </a:rPr>
                      <m:t> =</m:t>
                    </m:r>
                    <m:f>
                      <m:fPr>
                        <m:ctrlPr>
                          <a:rPr lang="en-US" altLang="zh-TW" sz="4000" b="0" i="1" smtClean="0">
                            <a:latin typeface="Cambria Math" panose="02040503050406030204" pitchFamily="18" charset="0"/>
                          </a:rPr>
                        </m:ctrlPr>
                      </m:fPr>
                      <m:num>
                        <m:r>
                          <a:rPr lang="en-US" altLang="zh-TW" sz="4000" b="0" i="1" smtClean="0">
                            <a:solidFill>
                              <a:srgbClr val="FF0000"/>
                            </a:solidFill>
                            <a:latin typeface="Cambria Math" panose="02040503050406030204" pitchFamily="18" charset="0"/>
                          </a:rPr>
                          <m:t>𝑀</m:t>
                        </m:r>
                      </m:num>
                      <m:den>
                        <m:r>
                          <a:rPr lang="en-US" altLang="zh-TW" sz="4000" b="0" i="1" smtClean="0">
                            <a:latin typeface="Cambria Math" panose="02040503050406030204" pitchFamily="18" charset="0"/>
                          </a:rPr>
                          <m:t>𝑛</m:t>
                        </m:r>
                      </m:den>
                    </m:f>
                    <m:nary>
                      <m:naryPr>
                        <m:chr m:val="∑"/>
                        <m:ctrlPr>
                          <a:rPr lang="en-US" altLang="zh-TW" sz="4000" b="0" i="1" smtClean="0">
                            <a:latin typeface="Cambria Math" panose="02040503050406030204" pitchFamily="18" charset="0"/>
                          </a:rPr>
                        </m:ctrlPr>
                      </m:naryPr>
                      <m:sub>
                        <m:r>
                          <m:rPr>
                            <m:brk m:alnAt="23"/>
                          </m:rPr>
                          <a:rPr lang="en-US" altLang="zh-TW" sz="4000" b="0" i="1" smtClean="0">
                            <a:latin typeface="Cambria Math" panose="02040503050406030204" pitchFamily="18" charset="0"/>
                          </a:rPr>
                          <m:t>𝑖</m:t>
                        </m:r>
                        <m:r>
                          <a:rPr lang="en-US" altLang="zh-TW" sz="4000" b="0" i="1" smtClean="0">
                            <a:latin typeface="Cambria Math" panose="02040503050406030204" pitchFamily="18" charset="0"/>
                          </a:rPr>
                          <m:t>=1</m:t>
                        </m:r>
                      </m:sub>
                      <m:sup>
                        <m:r>
                          <a:rPr lang="en-US" altLang="zh-TW" sz="4000" b="0" i="1" smtClean="0">
                            <a:latin typeface="Cambria Math" panose="02040503050406030204" pitchFamily="18" charset="0"/>
                          </a:rPr>
                          <m:t>𝑛</m:t>
                        </m:r>
                      </m:sup>
                      <m:e>
                        <m:acc>
                          <m:accPr>
                            <m:chr m:val="̅"/>
                            <m:ctrlPr>
                              <a:rPr lang="en-US" altLang="zh-TW" sz="4000" b="0" i="1" smtClean="0">
                                <a:latin typeface="Cambria Math" panose="02040503050406030204" pitchFamily="18" charset="0"/>
                              </a:rPr>
                            </m:ctrlPr>
                          </m:accPr>
                          <m:e>
                            <m:sSub>
                              <m:sSubPr>
                                <m:ctrlPr>
                                  <a:rPr lang="en-US" altLang="zh-TW" sz="4000" b="0" i="1" smtClean="0">
                                    <a:latin typeface="Cambria Math" panose="02040503050406030204" pitchFamily="18" charset="0"/>
                                  </a:rPr>
                                </m:ctrlPr>
                              </m:sSubPr>
                              <m:e>
                                <m:r>
                                  <a:rPr lang="en-US" altLang="zh-TW" sz="4000" b="0" i="1" smtClean="0">
                                    <a:latin typeface="Cambria Math" panose="02040503050406030204" pitchFamily="18" charset="0"/>
                                  </a:rPr>
                                  <m:t>𝑦</m:t>
                                </m:r>
                              </m:e>
                              <m:sub>
                                <m:r>
                                  <a:rPr lang="en-US" altLang="zh-TW" sz="4000" b="0" i="1" smtClean="0">
                                    <a:latin typeface="Cambria Math" panose="02040503050406030204" pitchFamily="18" charset="0"/>
                                  </a:rPr>
                                  <m:t>𝑖</m:t>
                                </m:r>
                              </m:sub>
                            </m:sSub>
                          </m:e>
                        </m:acc>
                      </m:e>
                    </m:nary>
                  </m:oMath>
                </a14:m>
                <a:endParaRPr lang="en-US" altLang="zh-TW" sz="4000" b="0" dirty="0"/>
              </a:p>
              <a:p>
                <a:pPr marL="914400" lvl="2" indent="0">
                  <a:buNone/>
                </a:pPr>
                <a:r>
                  <a:rPr lang="en-US" altLang="zh-TW" sz="3200" dirty="0"/>
                  <a:t>Note: </a:t>
                </a:r>
                <a14:m>
                  <m:oMath xmlns:m="http://schemas.openxmlformats.org/officeDocument/2006/math">
                    <m:acc>
                      <m:accPr>
                        <m:chr m:val="̅"/>
                        <m:ctrlPr>
                          <a:rPr lang="en-US" altLang="zh-TW" sz="3200" b="0" i="1" smtClean="0">
                            <a:latin typeface="Cambria Math" panose="02040503050406030204" pitchFamily="18" charset="0"/>
                          </a:rPr>
                        </m:ctrlPr>
                      </m:accPr>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𝑦</m:t>
                            </m:r>
                          </m:e>
                          <m:sub>
                            <m:r>
                              <a:rPr lang="en-US" altLang="zh-TW" sz="3200" b="0" i="1" smtClean="0">
                                <a:latin typeface="Cambria Math" panose="02040503050406030204" pitchFamily="18" charset="0"/>
                              </a:rPr>
                              <m:t>𝑖</m:t>
                            </m:r>
                          </m:sub>
                        </m:sSub>
                      </m:e>
                    </m:acc>
                    <m:r>
                      <a:rPr lang="en-US" altLang="zh-TW" sz="3200" b="0" i="1" smtClean="0">
                        <a:latin typeface="Cambria Math" panose="02040503050406030204" pitchFamily="18" charset="0"/>
                      </a:rPr>
                      <m:t>=</m:t>
                    </m:r>
                    <m:f>
                      <m:fPr>
                        <m:ctrlPr>
                          <a:rPr lang="en-US" altLang="zh-TW" sz="3200" b="0" i="1" smtClean="0">
                            <a:latin typeface="Cambria Math" panose="02040503050406030204" pitchFamily="18" charset="0"/>
                          </a:rPr>
                        </m:ctrlPr>
                      </m:fPr>
                      <m:num>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𝑦</m:t>
                            </m:r>
                          </m:e>
                          <m:sub>
                            <m:r>
                              <a:rPr lang="en-US" altLang="zh-TW" sz="3200" b="0" i="1" smtClean="0">
                                <a:latin typeface="Cambria Math" panose="02040503050406030204" pitchFamily="18" charset="0"/>
                              </a:rPr>
                              <m:t>𝑖</m:t>
                            </m:r>
                          </m:sub>
                        </m:sSub>
                      </m:num>
                      <m:den>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𝑚</m:t>
                            </m:r>
                          </m:e>
                          <m:sub>
                            <m:r>
                              <a:rPr lang="en-US" altLang="zh-TW" sz="3200" b="0" i="1" smtClean="0">
                                <a:latin typeface="Cambria Math" panose="02040503050406030204" pitchFamily="18" charset="0"/>
                              </a:rPr>
                              <m:t>𝑖</m:t>
                            </m:r>
                          </m:sub>
                        </m:sSub>
                      </m:den>
                    </m:f>
                    <m:r>
                      <a:rPr lang="en-US" altLang="zh-TW" sz="3200" b="0" i="1" smtClean="0">
                        <a:solidFill>
                          <a:srgbClr val="FF0000"/>
                        </a:solidFill>
                        <a:latin typeface="Cambria Math" panose="02040503050406030204" pitchFamily="18" charset="0"/>
                      </a:rPr>
                      <m:t>=</m:t>
                    </m:r>
                    <m:r>
                      <a:rPr lang="en-US" altLang="zh-TW" sz="3200" b="0" i="1" smtClean="0">
                        <a:latin typeface="Cambria Math" panose="02040503050406030204" pitchFamily="18" charset="0"/>
                      </a:rPr>
                      <m:t> </m:t>
                    </m:r>
                    <m:acc>
                      <m:accPr>
                        <m:chr m:val="̅"/>
                        <m:ctrlPr>
                          <a:rPr lang="en-US" altLang="zh-TW" sz="3200" b="0" i="1" dirty="0" smtClean="0">
                            <a:latin typeface="Cambria Math" panose="02040503050406030204" pitchFamily="18" charset="0"/>
                          </a:rPr>
                        </m:ctrlPr>
                      </m:accPr>
                      <m:e>
                        <m:r>
                          <a:rPr lang="en-US" altLang="zh-TW" sz="3200" b="0" i="1" dirty="0" smtClean="0">
                            <a:latin typeface="Cambria Math" panose="02040503050406030204" pitchFamily="18" charset="0"/>
                          </a:rPr>
                          <m:t>𝑦</m:t>
                        </m:r>
                      </m:e>
                    </m:acc>
                    <m:r>
                      <a:rPr lang="en-US" altLang="zh-TW" sz="3200" b="0" i="1" smtClean="0">
                        <a:latin typeface="Cambria Math" panose="02040503050406030204" pitchFamily="18" charset="0"/>
                      </a:rPr>
                      <m:t>=</m:t>
                    </m:r>
                    <m:f>
                      <m:fPr>
                        <m:ctrlPr>
                          <a:rPr lang="en-US" altLang="zh-TW" sz="3200" b="0" i="1" smtClean="0">
                            <a:latin typeface="Cambria Math" panose="02040503050406030204" pitchFamily="18" charset="0"/>
                          </a:rPr>
                        </m:ctrlPr>
                      </m:fPr>
                      <m:num>
                        <m:nary>
                          <m:naryPr>
                            <m:chr m:val="∑"/>
                            <m:ctrlPr>
                              <a:rPr lang="en-US" altLang="zh-TW" sz="3200" b="0" i="1" smtClean="0">
                                <a:latin typeface="Cambria Math" panose="02040503050406030204" pitchFamily="18" charset="0"/>
                              </a:rPr>
                            </m:ctrlPr>
                          </m:naryPr>
                          <m:sub>
                            <m:r>
                              <m:rPr>
                                <m:brk m:alnAt="23"/>
                              </m:rPr>
                              <a:rPr lang="en-US" altLang="zh-TW" sz="3200" b="0" i="1" smtClean="0">
                                <a:latin typeface="Cambria Math" panose="02040503050406030204" pitchFamily="18" charset="0"/>
                              </a:rPr>
                              <m:t>𝑖</m:t>
                            </m:r>
                            <m:r>
                              <a:rPr lang="en-US" altLang="zh-TW" sz="3200" b="0" i="1" smtClean="0">
                                <a:latin typeface="Cambria Math" panose="02040503050406030204" pitchFamily="18" charset="0"/>
                              </a:rPr>
                              <m:t>=1</m:t>
                            </m:r>
                          </m:sub>
                          <m:sup>
                            <m:r>
                              <a:rPr lang="en-US" altLang="zh-TW" sz="3200" b="0" i="1" smtClean="0">
                                <a:latin typeface="Cambria Math" panose="02040503050406030204" pitchFamily="18" charset="0"/>
                              </a:rPr>
                              <m:t>𝑛</m:t>
                            </m:r>
                          </m:sup>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𝑦</m:t>
                                </m:r>
                              </m:e>
                              <m:sub>
                                <m:r>
                                  <a:rPr lang="en-US" altLang="zh-TW" sz="3200" b="0" i="1" smtClean="0">
                                    <a:latin typeface="Cambria Math" panose="02040503050406030204" pitchFamily="18" charset="0"/>
                                  </a:rPr>
                                  <m:t>𝑖</m:t>
                                </m:r>
                              </m:sub>
                            </m:sSub>
                          </m:e>
                        </m:nary>
                      </m:num>
                      <m:den>
                        <m:nary>
                          <m:naryPr>
                            <m:chr m:val="∑"/>
                            <m:ctrlPr>
                              <a:rPr lang="en-US" altLang="zh-TW" sz="3200" b="0" i="1" smtClean="0">
                                <a:latin typeface="Cambria Math" panose="02040503050406030204" pitchFamily="18" charset="0"/>
                              </a:rPr>
                            </m:ctrlPr>
                          </m:naryPr>
                          <m:sub>
                            <m:r>
                              <m:rPr>
                                <m:brk m:alnAt="23"/>
                              </m:rPr>
                              <a:rPr lang="en-US" altLang="zh-TW" sz="3200" b="0" i="1" smtClean="0">
                                <a:latin typeface="Cambria Math" panose="02040503050406030204" pitchFamily="18" charset="0"/>
                              </a:rPr>
                              <m:t>𝑖</m:t>
                            </m:r>
                            <m:r>
                              <a:rPr lang="en-US" altLang="zh-TW" sz="3200" b="0" i="1" smtClean="0">
                                <a:latin typeface="Cambria Math" panose="02040503050406030204" pitchFamily="18" charset="0"/>
                              </a:rPr>
                              <m:t>=1</m:t>
                            </m:r>
                          </m:sub>
                          <m:sup>
                            <m:r>
                              <a:rPr lang="en-US" altLang="zh-TW" sz="3200" b="0" i="1" smtClean="0">
                                <a:latin typeface="Cambria Math" panose="02040503050406030204" pitchFamily="18" charset="0"/>
                              </a:rPr>
                              <m:t>𝑛</m:t>
                            </m:r>
                          </m:sup>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𝑚</m:t>
                                </m:r>
                              </m:e>
                              <m:sub>
                                <m:r>
                                  <a:rPr lang="en-US" altLang="zh-TW" sz="3200" b="0" i="1" smtClean="0">
                                    <a:latin typeface="Cambria Math" panose="02040503050406030204" pitchFamily="18" charset="0"/>
                                  </a:rPr>
                                  <m:t>𝑖</m:t>
                                </m:r>
                              </m:sub>
                            </m:sSub>
                          </m:e>
                        </m:nary>
                      </m:den>
                    </m:f>
                  </m:oMath>
                </a14:m>
                <a:endParaRPr lang="en-US" altLang="zh-TW" sz="3200" dirty="0"/>
              </a:p>
              <a:p>
                <a14:m>
                  <m:oMath xmlns:m="http://schemas.openxmlformats.org/officeDocument/2006/math">
                    <m:sSub>
                      <m:sSubPr>
                        <m:ctrlPr>
                          <a:rPr lang="en-US" altLang="zh-TW" sz="4000" b="0" i="1" smtClean="0">
                            <a:latin typeface="Cambria Math" panose="02040503050406030204" pitchFamily="18" charset="0"/>
                          </a:rPr>
                        </m:ctrlPr>
                      </m:sSubPr>
                      <m:e>
                        <m:acc>
                          <m:accPr>
                            <m:chr m:val="̂"/>
                            <m:ctrlPr>
                              <a:rPr lang="en-US" altLang="zh-TW" sz="4000" b="0" i="1" smtClean="0">
                                <a:latin typeface="Cambria Math" panose="02040503050406030204" pitchFamily="18" charset="0"/>
                              </a:rPr>
                            </m:ctrlPr>
                          </m:accPr>
                          <m:e>
                            <m:r>
                              <a:rPr lang="zh-TW" altLang="en-US" sz="4000" b="0" i="1" smtClean="0">
                                <a:latin typeface="Cambria Math" panose="02040503050406030204" pitchFamily="18" charset="0"/>
                              </a:rPr>
                              <m:t>𝜇</m:t>
                            </m:r>
                          </m:e>
                        </m:acc>
                      </m:e>
                      <m:sub>
                        <m:r>
                          <a:rPr lang="en-US" altLang="zh-TW" sz="4000" b="0" i="1" smtClean="0">
                            <a:latin typeface="Cambria Math" panose="02040503050406030204" pitchFamily="18" charset="0"/>
                          </a:rPr>
                          <m:t>𝑝𝑝𝑠</m:t>
                        </m:r>
                      </m:sub>
                    </m:sSub>
                    <m:r>
                      <a:rPr lang="en-US" altLang="zh-TW" sz="4000" b="0" i="1" smtClean="0">
                        <a:latin typeface="Cambria Math" panose="02040503050406030204" pitchFamily="18" charset="0"/>
                      </a:rPr>
                      <m:t>=</m:t>
                    </m:r>
                    <m:f>
                      <m:fPr>
                        <m:ctrlPr>
                          <a:rPr lang="en-US" altLang="zh-TW" sz="4000" b="0" i="1" smtClean="0">
                            <a:latin typeface="Cambria Math" panose="02040503050406030204" pitchFamily="18" charset="0"/>
                          </a:rPr>
                        </m:ctrlPr>
                      </m:fPr>
                      <m:num>
                        <m:r>
                          <a:rPr lang="en-US" altLang="zh-TW" sz="4000" b="0" i="1" smtClean="0">
                            <a:latin typeface="Cambria Math" panose="02040503050406030204" pitchFamily="18" charset="0"/>
                          </a:rPr>
                          <m:t>1</m:t>
                        </m:r>
                      </m:num>
                      <m:den>
                        <m:r>
                          <a:rPr lang="en-US" altLang="zh-TW" sz="4000" b="0" i="1" smtClean="0">
                            <a:latin typeface="Cambria Math" panose="02040503050406030204" pitchFamily="18" charset="0"/>
                          </a:rPr>
                          <m:t>𝑀</m:t>
                        </m:r>
                      </m:den>
                    </m:f>
                    <m:sSub>
                      <m:sSubPr>
                        <m:ctrlPr>
                          <a:rPr lang="en-US" altLang="zh-TW" sz="4000" b="0" i="1" smtClean="0">
                            <a:latin typeface="Cambria Math" panose="02040503050406030204" pitchFamily="18" charset="0"/>
                          </a:rPr>
                        </m:ctrlPr>
                      </m:sSubPr>
                      <m:e>
                        <m:acc>
                          <m:accPr>
                            <m:chr m:val="̂"/>
                            <m:ctrlPr>
                              <a:rPr lang="en-US" altLang="zh-TW" sz="4000" b="0" i="1" smtClean="0">
                                <a:latin typeface="Cambria Math" panose="02040503050406030204" pitchFamily="18" charset="0"/>
                              </a:rPr>
                            </m:ctrlPr>
                          </m:accPr>
                          <m:e>
                            <m:r>
                              <a:rPr lang="zh-TW" altLang="en-US" sz="4000" b="0" i="1" smtClean="0">
                                <a:latin typeface="Cambria Math" panose="02040503050406030204" pitchFamily="18" charset="0"/>
                              </a:rPr>
                              <m:t>𝜏</m:t>
                            </m:r>
                          </m:e>
                        </m:acc>
                      </m:e>
                      <m:sub>
                        <m:r>
                          <a:rPr lang="en-US" altLang="zh-TW" sz="4000" b="0" i="1" smtClean="0">
                            <a:latin typeface="Cambria Math" panose="02040503050406030204" pitchFamily="18" charset="0"/>
                          </a:rPr>
                          <m:t>𝑝𝑝𝑠</m:t>
                        </m:r>
                      </m:sub>
                    </m:sSub>
                    <m:r>
                      <a:rPr lang="en-US" altLang="zh-TW" sz="4000" b="0" i="1" smtClean="0">
                        <a:latin typeface="Cambria Math" panose="02040503050406030204" pitchFamily="18" charset="0"/>
                      </a:rPr>
                      <m:t>=</m:t>
                    </m:r>
                    <m:f>
                      <m:fPr>
                        <m:ctrlPr>
                          <a:rPr lang="en-US" altLang="zh-TW" sz="4000" b="0" i="1" smtClean="0">
                            <a:latin typeface="Cambria Math" panose="02040503050406030204" pitchFamily="18" charset="0"/>
                          </a:rPr>
                        </m:ctrlPr>
                      </m:fPr>
                      <m:num>
                        <m:r>
                          <a:rPr lang="en-US" altLang="zh-TW" sz="4000" b="0" i="1" smtClean="0">
                            <a:latin typeface="Cambria Math" panose="02040503050406030204" pitchFamily="18" charset="0"/>
                          </a:rPr>
                          <m:t>1</m:t>
                        </m:r>
                      </m:num>
                      <m:den>
                        <m:r>
                          <a:rPr lang="en-US" altLang="zh-TW" sz="4000" b="0" i="1" smtClean="0">
                            <a:latin typeface="Cambria Math" panose="02040503050406030204" pitchFamily="18" charset="0"/>
                          </a:rPr>
                          <m:t>𝑛</m:t>
                        </m:r>
                      </m:den>
                    </m:f>
                    <m:nary>
                      <m:naryPr>
                        <m:chr m:val="∑"/>
                        <m:ctrlPr>
                          <a:rPr lang="en-US" altLang="zh-TW" sz="4000" b="0" i="1" smtClean="0">
                            <a:latin typeface="Cambria Math" panose="02040503050406030204" pitchFamily="18" charset="0"/>
                          </a:rPr>
                        </m:ctrlPr>
                      </m:naryPr>
                      <m:sub>
                        <m:r>
                          <m:rPr>
                            <m:brk m:alnAt="23"/>
                          </m:rPr>
                          <a:rPr lang="en-US" altLang="zh-TW" sz="4000" b="0" i="1" smtClean="0">
                            <a:latin typeface="Cambria Math" panose="02040503050406030204" pitchFamily="18" charset="0"/>
                          </a:rPr>
                          <m:t>𝑖</m:t>
                        </m:r>
                        <m:r>
                          <a:rPr lang="en-US" altLang="zh-TW" sz="4000" b="0" i="1" smtClean="0">
                            <a:latin typeface="Cambria Math" panose="02040503050406030204" pitchFamily="18" charset="0"/>
                          </a:rPr>
                          <m:t>=1</m:t>
                        </m:r>
                      </m:sub>
                      <m:sup>
                        <m:r>
                          <a:rPr lang="en-US" altLang="zh-TW" sz="4000" b="0" i="1" smtClean="0">
                            <a:latin typeface="Cambria Math" panose="02040503050406030204" pitchFamily="18" charset="0"/>
                          </a:rPr>
                          <m:t>𝑛</m:t>
                        </m:r>
                      </m:sup>
                      <m:e>
                        <m:acc>
                          <m:accPr>
                            <m:chr m:val="̅"/>
                            <m:ctrlPr>
                              <a:rPr lang="en-US" altLang="zh-TW" sz="4000" b="0" i="1" smtClean="0">
                                <a:latin typeface="Cambria Math" panose="02040503050406030204" pitchFamily="18" charset="0"/>
                              </a:rPr>
                            </m:ctrlPr>
                          </m:accPr>
                          <m:e>
                            <m:sSub>
                              <m:sSubPr>
                                <m:ctrlPr>
                                  <a:rPr lang="en-US" altLang="zh-TW" sz="4000" b="0" i="1" smtClean="0">
                                    <a:latin typeface="Cambria Math" panose="02040503050406030204" pitchFamily="18" charset="0"/>
                                  </a:rPr>
                                </m:ctrlPr>
                              </m:sSubPr>
                              <m:e>
                                <m:r>
                                  <a:rPr lang="en-US" altLang="zh-TW" sz="4000" b="0" i="1" smtClean="0">
                                    <a:latin typeface="Cambria Math" panose="02040503050406030204" pitchFamily="18" charset="0"/>
                                  </a:rPr>
                                  <m:t>𝑦</m:t>
                                </m:r>
                              </m:e>
                              <m:sub>
                                <m:r>
                                  <a:rPr lang="en-US" altLang="zh-TW" sz="4000" b="0" i="1" smtClean="0">
                                    <a:latin typeface="Cambria Math" panose="02040503050406030204" pitchFamily="18" charset="0"/>
                                  </a:rPr>
                                  <m:t>𝑖</m:t>
                                </m:r>
                              </m:sub>
                            </m:sSub>
                          </m:e>
                        </m:acc>
                      </m:e>
                    </m:nary>
                  </m:oMath>
                </a14:m>
                <a:endParaRPr lang="en-US" altLang="zh-TW" sz="4000" dirty="0"/>
              </a:p>
              <a:p>
                <a14:m>
                  <m:oMath xmlns:m="http://schemas.openxmlformats.org/officeDocument/2006/math">
                    <m:acc>
                      <m:accPr>
                        <m:chr m:val="̂"/>
                        <m:ctrlPr>
                          <a:rPr lang="en-US" altLang="zh-TW" sz="4000" i="1" smtClean="0">
                            <a:latin typeface="Cambria Math" panose="02040503050406030204" pitchFamily="18" charset="0"/>
                          </a:rPr>
                        </m:ctrlPr>
                      </m:accPr>
                      <m:e>
                        <m:r>
                          <a:rPr lang="en-US" altLang="zh-TW" sz="4000" b="0" i="1" smtClean="0">
                            <a:latin typeface="Cambria Math" panose="02040503050406030204" pitchFamily="18" charset="0"/>
                          </a:rPr>
                          <m:t>𝑉</m:t>
                        </m:r>
                      </m:e>
                    </m:acc>
                    <m:d>
                      <m:dPr>
                        <m:ctrlPr>
                          <a:rPr lang="en-US" altLang="zh-TW" sz="4000" b="0" i="1" smtClean="0">
                            <a:latin typeface="Cambria Math" panose="02040503050406030204" pitchFamily="18" charset="0"/>
                          </a:rPr>
                        </m:ctrlPr>
                      </m:dPr>
                      <m:e>
                        <m:sSub>
                          <m:sSubPr>
                            <m:ctrlPr>
                              <a:rPr lang="en-US" altLang="zh-TW" sz="4000" b="0" i="1" smtClean="0">
                                <a:latin typeface="Cambria Math" panose="02040503050406030204" pitchFamily="18" charset="0"/>
                              </a:rPr>
                            </m:ctrlPr>
                          </m:sSubPr>
                          <m:e>
                            <m:acc>
                              <m:accPr>
                                <m:chr m:val="̂"/>
                                <m:ctrlPr>
                                  <a:rPr lang="en-US" altLang="zh-TW" sz="4000" b="0" i="1" smtClean="0">
                                    <a:latin typeface="Cambria Math" panose="02040503050406030204" pitchFamily="18" charset="0"/>
                                  </a:rPr>
                                </m:ctrlPr>
                              </m:accPr>
                              <m:e>
                                <m:r>
                                  <a:rPr lang="zh-TW" altLang="en-US" sz="4000" b="0" i="1" smtClean="0">
                                    <a:latin typeface="Cambria Math" panose="02040503050406030204" pitchFamily="18" charset="0"/>
                                  </a:rPr>
                                  <m:t>𝜇</m:t>
                                </m:r>
                              </m:e>
                            </m:acc>
                          </m:e>
                          <m:sub>
                            <m:r>
                              <a:rPr lang="en-US" altLang="zh-TW" sz="4000" b="0" i="1" smtClean="0">
                                <a:latin typeface="Cambria Math" panose="02040503050406030204" pitchFamily="18" charset="0"/>
                              </a:rPr>
                              <m:t>𝑝𝑝𝑠</m:t>
                            </m:r>
                          </m:sub>
                        </m:sSub>
                      </m:e>
                    </m:d>
                    <m:r>
                      <a:rPr lang="en-US" altLang="zh-TW" sz="4000" b="0" i="1" smtClean="0">
                        <a:latin typeface="Cambria Math" panose="02040503050406030204" pitchFamily="18" charset="0"/>
                      </a:rPr>
                      <m:t>=</m:t>
                    </m:r>
                    <m:f>
                      <m:fPr>
                        <m:ctrlPr>
                          <a:rPr lang="en-US" altLang="zh-TW" sz="4000" b="0" i="1" smtClean="0">
                            <a:latin typeface="Cambria Math" panose="02040503050406030204" pitchFamily="18" charset="0"/>
                          </a:rPr>
                        </m:ctrlPr>
                      </m:fPr>
                      <m:num>
                        <m:r>
                          <a:rPr lang="en-US" altLang="zh-TW" sz="4000" b="0" i="1" smtClean="0">
                            <a:latin typeface="Cambria Math" panose="02040503050406030204" pitchFamily="18" charset="0"/>
                          </a:rPr>
                          <m:t>1</m:t>
                        </m:r>
                      </m:num>
                      <m:den>
                        <m:r>
                          <a:rPr lang="en-US" altLang="zh-TW" sz="4000" b="0" i="1" smtClean="0">
                            <a:latin typeface="Cambria Math" panose="02040503050406030204" pitchFamily="18" charset="0"/>
                          </a:rPr>
                          <m:t>𝑛</m:t>
                        </m:r>
                        <m:r>
                          <a:rPr lang="en-US" altLang="zh-TW" sz="4000" b="0" i="1" smtClean="0">
                            <a:latin typeface="Cambria Math" panose="02040503050406030204" pitchFamily="18" charset="0"/>
                          </a:rPr>
                          <m:t>(</m:t>
                        </m:r>
                        <m:r>
                          <a:rPr lang="en-US" altLang="zh-TW" sz="4000" b="0" i="1" smtClean="0">
                            <a:latin typeface="Cambria Math" panose="02040503050406030204" pitchFamily="18" charset="0"/>
                          </a:rPr>
                          <m:t>𝑛</m:t>
                        </m:r>
                        <m:r>
                          <a:rPr lang="en-US" altLang="zh-TW" sz="4000" b="0" i="1" smtClean="0">
                            <a:latin typeface="Cambria Math" panose="02040503050406030204" pitchFamily="18" charset="0"/>
                          </a:rPr>
                          <m:t>−1)</m:t>
                        </m:r>
                      </m:den>
                    </m:f>
                    <m:nary>
                      <m:naryPr>
                        <m:chr m:val="∑"/>
                        <m:ctrlPr>
                          <a:rPr lang="en-US" altLang="zh-TW" sz="4000" b="0" i="1" smtClean="0">
                            <a:latin typeface="Cambria Math" panose="02040503050406030204" pitchFamily="18" charset="0"/>
                          </a:rPr>
                        </m:ctrlPr>
                      </m:naryPr>
                      <m:sub>
                        <m:r>
                          <m:rPr>
                            <m:brk m:alnAt="23"/>
                          </m:rPr>
                          <a:rPr lang="en-US" altLang="zh-TW" sz="4000" b="0" i="1" smtClean="0">
                            <a:latin typeface="Cambria Math" panose="02040503050406030204" pitchFamily="18" charset="0"/>
                          </a:rPr>
                          <m:t>𝑖</m:t>
                        </m:r>
                        <m:r>
                          <a:rPr lang="en-US" altLang="zh-TW" sz="4000" b="0" i="1" smtClean="0">
                            <a:latin typeface="Cambria Math" panose="02040503050406030204" pitchFamily="18" charset="0"/>
                          </a:rPr>
                          <m:t>=1</m:t>
                        </m:r>
                      </m:sub>
                      <m:sup>
                        <m:r>
                          <a:rPr lang="en-US" altLang="zh-TW" sz="4000" b="0" i="1" smtClean="0">
                            <a:latin typeface="Cambria Math" panose="02040503050406030204" pitchFamily="18" charset="0"/>
                          </a:rPr>
                          <m:t>𝑛</m:t>
                        </m:r>
                      </m:sup>
                      <m:e>
                        <m:sSup>
                          <m:sSupPr>
                            <m:ctrlPr>
                              <a:rPr lang="en-US" altLang="zh-TW" sz="4000" b="0" i="1" smtClean="0">
                                <a:latin typeface="Cambria Math" panose="02040503050406030204" pitchFamily="18" charset="0"/>
                              </a:rPr>
                            </m:ctrlPr>
                          </m:sSupPr>
                          <m:e>
                            <m:r>
                              <a:rPr lang="en-US" altLang="zh-TW" sz="4000" b="0" i="1" smtClean="0">
                                <a:latin typeface="Cambria Math" panose="02040503050406030204" pitchFamily="18" charset="0"/>
                              </a:rPr>
                              <m:t>(</m:t>
                            </m:r>
                            <m:acc>
                              <m:accPr>
                                <m:chr m:val="̅"/>
                                <m:ctrlPr>
                                  <a:rPr lang="en-US" altLang="zh-TW" sz="4000" b="0" i="1" smtClean="0">
                                    <a:latin typeface="Cambria Math" panose="02040503050406030204" pitchFamily="18" charset="0"/>
                                  </a:rPr>
                                </m:ctrlPr>
                              </m:accPr>
                              <m:e>
                                <m:sSub>
                                  <m:sSubPr>
                                    <m:ctrlPr>
                                      <a:rPr lang="en-US" altLang="zh-TW" sz="4000" b="0" i="1" smtClean="0">
                                        <a:latin typeface="Cambria Math" panose="02040503050406030204" pitchFamily="18" charset="0"/>
                                      </a:rPr>
                                    </m:ctrlPr>
                                  </m:sSubPr>
                                  <m:e>
                                    <m:r>
                                      <a:rPr lang="en-US" altLang="zh-TW" sz="4000" b="0" i="1" smtClean="0">
                                        <a:latin typeface="Cambria Math" panose="02040503050406030204" pitchFamily="18" charset="0"/>
                                      </a:rPr>
                                      <m:t>𝑦</m:t>
                                    </m:r>
                                  </m:e>
                                  <m:sub>
                                    <m:r>
                                      <a:rPr lang="en-US" altLang="zh-TW" sz="4000" b="0" i="1" smtClean="0">
                                        <a:latin typeface="Cambria Math" panose="02040503050406030204" pitchFamily="18" charset="0"/>
                                      </a:rPr>
                                      <m:t>𝑖</m:t>
                                    </m:r>
                                  </m:sub>
                                </m:sSub>
                              </m:e>
                            </m:acc>
                            <m:r>
                              <a:rPr lang="en-US" altLang="zh-TW" sz="4000" b="0" i="1" smtClean="0">
                                <a:latin typeface="Cambria Math" panose="02040503050406030204" pitchFamily="18" charset="0"/>
                              </a:rPr>
                              <m:t>−</m:t>
                            </m:r>
                            <m:sSub>
                              <m:sSubPr>
                                <m:ctrlPr>
                                  <a:rPr lang="en-US" altLang="zh-TW" sz="4000" b="0" i="1" smtClean="0">
                                    <a:latin typeface="Cambria Math" panose="02040503050406030204" pitchFamily="18" charset="0"/>
                                  </a:rPr>
                                </m:ctrlPr>
                              </m:sSubPr>
                              <m:e>
                                <m:acc>
                                  <m:accPr>
                                    <m:chr m:val="̂"/>
                                    <m:ctrlPr>
                                      <a:rPr lang="en-US" altLang="zh-TW" sz="4000" b="0" i="1" smtClean="0">
                                        <a:latin typeface="Cambria Math" panose="02040503050406030204" pitchFamily="18" charset="0"/>
                                      </a:rPr>
                                    </m:ctrlPr>
                                  </m:accPr>
                                  <m:e>
                                    <m:r>
                                      <a:rPr lang="zh-TW" altLang="en-US" sz="4000" b="0" i="1" smtClean="0">
                                        <a:latin typeface="Cambria Math" panose="02040503050406030204" pitchFamily="18" charset="0"/>
                                      </a:rPr>
                                      <m:t>𝜇</m:t>
                                    </m:r>
                                  </m:e>
                                </m:acc>
                              </m:e>
                              <m:sub>
                                <m:r>
                                  <a:rPr lang="en-US" altLang="zh-TW" sz="4000" b="0" i="1" smtClean="0">
                                    <a:latin typeface="Cambria Math" panose="02040503050406030204" pitchFamily="18" charset="0"/>
                                  </a:rPr>
                                  <m:t>𝑝𝑝𝑠</m:t>
                                </m:r>
                              </m:sub>
                            </m:sSub>
                            <m:r>
                              <a:rPr lang="en-US" altLang="zh-TW" sz="4000" b="0" i="1" smtClean="0">
                                <a:latin typeface="Cambria Math" panose="02040503050406030204" pitchFamily="18" charset="0"/>
                              </a:rPr>
                              <m:t>)</m:t>
                            </m:r>
                          </m:e>
                          <m:sup>
                            <m:r>
                              <a:rPr lang="en-US" altLang="zh-TW" sz="4000" b="0" i="1" smtClean="0">
                                <a:latin typeface="Cambria Math" panose="02040503050406030204" pitchFamily="18" charset="0"/>
                              </a:rPr>
                              <m:t>2</m:t>
                            </m:r>
                          </m:sup>
                        </m:sSup>
                      </m:e>
                    </m:nary>
                  </m:oMath>
                </a14:m>
                <a:endParaRPr lang="en-US" altLang="zh-TW" sz="4000" dirty="0"/>
              </a:p>
              <a:p>
                <a14:m>
                  <m:oMath xmlns:m="http://schemas.openxmlformats.org/officeDocument/2006/math">
                    <m:acc>
                      <m:accPr>
                        <m:chr m:val="̂"/>
                        <m:ctrlPr>
                          <a:rPr lang="en-US" altLang="zh-TW" sz="4000" i="1" smtClean="0">
                            <a:latin typeface="Cambria Math" panose="02040503050406030204" pitchFamily="18" charset="0"/>
                          </a:rPr>
                        </m:ctrlPr>
                      </m:accPr>
                      <m:e>
                        <m:r>
                          <a:rPr lang="en-US" altLang="zh-TW" sz="4000" b="0" i="1" smtClean="0">
                            <a:latin typeface="Cambria Math" panose="02040503050406030204" pitchFamily="18" charset="0"/>
                          </a:rPr>
                          <m:t>𝑉</m:t>
                        </m:r>
                      </m:e>
                    </m:acc>
                    <m:d>
                      <m:dPr>
                        <m:ctrlPr>
                          <a:rPr lang="en-US" altLang="zh-TW" sz="4000" b="0" i="1" smtClean="0">
                            <a:latin typeface="Cambria Math" panose="02040503050406030204" pitchFamily="18" charset="0"/>
                          </a:rPr>
                        </m:ctrlPr>
                      </m:dPr>
                      <m:e>
                        <m:sSub>
                          <m:sSubPr>
                            <m:ctrlPr>
                              <a:rPr lang="en-US" altLang="zh-TW" sz="4000" b="0" i="1" smtClean="0">
                                <a:latin typeface="Cambria Math" panose="02040503050406030204" pitchFamily="18" charset="0"/>
                              </a:rPr>
                            </m:ctrlPr>
                          </m:sSubPr>
                          <m:e>
                            <m:acc>
                              <m:accPr>
                                <m:chr m:val="̂"/>
                                <m:ctrlPr>
                                  <a:rPr lang="en-US" altLang="zh-TW" sz="4000" b="0" i="1" smtClean="0">
                                    <a:latin typeface="Cambria Math" panose="02040503050406030204" pitchFamily="18" charset="0"/>
                                  </a:rPr>
                                </m:ctrlPr>
                              </m:accPr>
                              <m:e>
                                <m:r>
                                  <a:rPr lang="zh-TW" altLang="en-US" sz="4000" b="0" i="1" smtClean="0">
                                    <a:latin typeface="Cambria Math" panose="02040503050406030204" pitchFamily="18" charset="0"/>
                                  </a:rPr>
                                  <m:t>𝜏</m:t>
                                </m:r>
                              </m:e>
                            </m:acc>
                          </m:e>
                          <m:sub>
                            <m:r>
                              <a:rPr lang="en-US" altLang="zh-TW" sz="4000" b="0" i="1" smtClean="0">
                                <a:latin typeface="Cambria Math" panose="02040503050406030204" pitchFamily="18" charset="0"/>
                              </a:rPr>
                              <m:t>𝑝𝑝𝑠</m:t>
                            </m:r>
                          </m:sub>
                        </m:sSub>
                      </m:e>
                    </m:d>
                    <m:r>
                      <a:rPr lang="en-US" altLang="zh-TW" sz="4000" b="0" i="1" smtClean="0">
                        <a:latin typeface="Cambria Math" panose="02040503050406030204" pitchFamily="18" charset="0"/>
                      </a:rPr>
                      <m:t>=</m:t>
                    </m:r>
                    <m:acc>
                      <m:accPr>
                        <m:chr m:val="̂"/>
                        <m:ctrlPr>
                          <a:rPr lang="en-US" altLang="zh-TW" sz="4000" i="1" smtClean="0">
                            <a:latin typeface="Cambria Math" panose="02040503050406030204" pitchFamily="18" charset="0"/>
                          </a:rPr>
                        </m:ctrlPr>
                      </m:accPr>
                      <m:e>
                        <m:r>
                          <a:rPr lang="en-US" altLang="zh-TW" sz="4000" b="0" i="1" smtClean="0">
                            <a:latin typeface="Cambria Math" panose="02040503050406030204" pitchFamily="18" charset="0"/>
                          </a:rPr>
                          <m:t>𝑉</m:t>
                        </m:r>
                      </m:e>
                    </m:acc>
                    <m:d>
                      <m:dPr>
                        <m:ctrlPr>
                          <a:rPr lang="en-US" altLang="zh-TW" sz="4000" b="0" i="1" smtClean="0">
                            <a:latin typeface="Cambria Math" panose="02040503050406030204" pitchFamily="18" charset="0"/>
                          </a:rPr>
                        </m:ctrlPr>
                      </m:dPr>
                      <m:e>
                        <m:sSub>
                          <m:sSubPr>
                            <m:ctrlPr>
                              <a:rPr lang="en-US" altLang="zh-TW" sz="4000" b="0" i="1" smtClean="0">
                                <a:latin typeface="Cambria Math" panose="02040503050406030204" pitchFamily="18" charset="0"/>
                              </a:rPr>
                            </m:ctrlPr>
                          </m:sSubPr>
                          <m:e>
                            <m:r>
                              <a:rPr lang="en-US" altLang="zh-TW" sz="4000" b="0" i="1" smtClean="0">
                                <a:latin typeface="Cambria Math" panose="02040503050406030204" pitchFamily="18" charset="0"/>
                              </a:rPr>
                              <m:t>𝑀</m:t>
                            </m:r>
                            <m:acc>
                              <m:accPr>
                                <m:chr m:val="̂"/>
                                <m:ctrlPr>
                                  <a:rPr lang="en-US" altLang="zh-TW" sz="4000" b="0" i="1" smtClean="0">
                                    <a:latin typeface="Cambria Math" panose="02040503050406030204" pitchFamily="18" charset="0"/>
                                  </a:rPr>
                                </m:ctrlPr>
                              </m:accPr>
                              <m:e>
                                <m:r>
                                  <a:rPr lang="zh-TW" altLang="en-US" sz="4000" b="0" i="1" smtClean="0">
                                    <a:latin typeface="Cambria Math" panose="02040503050406030204" pitchFamily="18" charset="0"/>
                                  </a:rPr>
                                  <m:t>𝜇</m:t>
                                </m:r>
                              </m:e>
                            </m:acc>
                          </m:e>
                          <m:sub>
                            <m:r>
                              <a:rPr lang="en-US" altLang="zh-TW" sz="4000" b="0" i="1" smtClean="0">
                                <a:latin typeface="Cambria Math" panose="02040503050406030204" pitchFamily="18" charset="0"/>
                              </a:rPr>
                              <m:t>𝑝𝑝𝑠</m:t>
                            </m:r>
                          </m:sub>
                        </m:sSub>
                      </m:e>
                    </m:d>
                    <m:r>
                      <a:rPr lang="en-US" altLang="zh-TW" sz="4000" b="0" i="1" smtClean="0">
                        <a:latin typeface="Cambria Math" panose="02040503050406030204" pitchFamily="18" charset="0"/>
                      </a:rPr>
                      <m:t>=</m:t>
                    </m:r>
                    <m:sSup>
                      <m:sSupPr>
                        <m:ctrlPr>
                          <a:rPr lang="en-US" altLang="zh-TW" sz="4000" b="0" i="1" smtClean="0">
                            <a:latin typeface="Cambria Math" panose="02040503050406030204" pitchFamily="18" charset="0"/>
                          </a:rPr>
                        </m:ctrlPr>
                      </m:sSupPr>
                      <m:e>
                        <m:r>
                          <a:rPr lang="en-US" altLang="zh-TW" sz="4000" b="0" i="1" smtClean="0">
                            <a:latin typeface="Cambria Math" panose="02040503050406030204" pitchFamily="18" charset="0"/>
                          </a:rPr>
                          <m:t>𝑀</m:t>
                        </m:r>
                      </m:e>
                      <m:sup>
                        <m:r>
                          <a:rPr lang="en-US" altLang="zh-TW" sz="4000" b="0" i="1" smtClean="0">
                            <a:latin typeface="Cambria Math" panose="02040503050406030204" pitchFamily="18" charset="0"/>
                          </a:rPr>
                          <m:t>2</m:t>
                        </m:r>
                      </m:sup>
                    </m:sSup>
                    <m:acc>
                      <m:accPr>
                        <m:chr m:val="̂"/>
                        <m:ctrlPr>
                          <a:rPr lang="en-US" altLang="zh-TW" sz="4000" i="1" smtClean="0">
                            <a:latin typeface="Cambria Math" panose="02040503050406030204" pitchFamily="18" charset="0"/>
                          </a:rPr>
                        </m:ctrlPr>
                      </m:accPr>
                      <m:e>
                        <m:r>
                          <a:rPr lang="en-US" altLang="zh-TW" sz="4000" b="0" i="1" smtClean="0">
                            <a:latin typeface="Cambria Math" panose="02040503050406030204" pitchFamily="18" charset="0"/>
                          </a:rPr>
                          <m:t>𝑉</m:t>
                        </m:r>
                      </m:e>
                    </m:acc>
                    <m:d>
                      <m:dPr>
                        <m:ctrlPr>
                          <a:rPr lang="en-US" altLang="zh-TW" sz="4000" b="0" i="1" smtClean="0">
                            <a:latin typeface="Cambria Math" panose="02040503050406030204" pitchFamily="18" charset="0"/>
                          </a:rPr>
                        </m:ctrlPr>
                      </m:dPr>
                      <m:e>
                        <m:sSub>
                          <m:sSubPr>
                            <m:ctrlPr>
                              <a:rPr lang="en-US" altLang="zh-TW" sz="4000" b="0" i="1" smtClean="0">
                                <a:latin typeface="Cambria Math" panose="02040503050406030204" pitchFamily="18" charset="0"/>
                              </a:rPr>
                            </m:ctrlPr>
                          </m:sSubPr>
                          <m:e>
                            <m:acc>
                              <m:accPr>
                                <m:chr m:val="̂"/>
                                <m:ctrlPr>
                                  <a:rPr lang="en-US" altLang="zh-TW" sz="4000" b="0" i="1" smtClean="0">
                                    <a:latin typeface="Cambria Math" panose="02040503050406030204" pitchFamily="18" charset="0"/>
                                  </a:rPr>
                                </m:ctrlPr>
                              </m:accPr>
                              <m:e>
                                <m:r>
                                  <a:rPr lang="zh-TW" altLang="en-US" sz="4000" b="0" i="1" smtClean="0">
                                    <a:latin typeface="Cambria Math" panose="02040503050406030204" pitchFamily="18" charset="0"/>
                                  </a:rPr>
                                  <m:t>𝜇</m:t>
                                </m:r>
                              </m:e>
                            </m:acc>
                          </m:e>
                          <m:sub>
                            <m:r>
                              <a:rPr lang="en-US" altLang="zh-TW" sz="4000" b="0" i="1" smtClean="0">
                                <a:latin typeface="Cambria Math" panose="02040503050406030204" pitchFamily="18" charset="0"/>
                              </a:rPr>
                              <m:t>𝑝𝑝𝑠</m:t>
                            </m:r>
                          </m:sub>
                        </m:sSub>
                      </m:e>
                    </m:d>
                  </m:oMath>
                </a14:m>
                <a:endParaRPr lang="en-US" altLang="zh-TW" sz="4000" dirty="0"/>
              </a:p>
              <a:p>
                <a:endParaRPr lang="en-US" altLang="zh-TW" sz="4000"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GB">
                    <a:noFill/>
                  </a:rPr>
                  <a:t> </a:t>
                </a:r>
              </a:p>
            </p:txBody>
          </p:sp>
        </mc:Fallback>
      </mc:AlternateContent>
      <p:cxnSp>
        <p:nvCxnSpPr>
          <p:cNvPr id="5" name="直線接點 4"/>
          <p:cNvCxnSpPr/>
          <p:nvPr/>
        </p:nvCxnSpPr>
        <p:spPr>
          <a:xfrm>
            <a:off x="4129550" y="2875935"/>
            <a:ext cx="176981" cy="45720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614838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1 textbook p.275</a:t>
            </a:r>
            <a:endParaRPr lang="zh-TW" altLang="en-US" dirty="0"/>
          </a:p>
        </p:txBody>
      </p:sp>
      <p:sp>
        <p:nvSpPr>
          <p:cNvPr id="3" name="內容版面配置區 2"/>
          <p:cNvSpPr>
            <a:spLocks noGrp="1"/>
          </p:cNvSpPr>
          <p:nvPr>
            <p:ph idx="1"/>
          </p:nvPr>
        </p:nvSpPr>
        <p:spPr/>
        <p:txBody>
          <a:bodyPr/>
          <a:lstStyle/>
          <a:p>
            <a:r>
              <a:rPr lang="zh-TW" altLang="en-US" dirty="0"/>
              <a:t>一位審計人員想要抽取一家大型公司的病假紀錄，估計上季每個員工平均病假天數，此公司有</a:t>
            </a:r>
            <a:r>
              <a:rPr lang="en-US" altLang="zh-TW" b="1" dirty="0"/>
              <a:t>8</a:t>
            </a:r>
            <a:r>
              <a:rPr lang="zh-TW" altLang="en-US" dirty="0"/>
              <a:t>個部門，每個部門有不同的員工，因為</a:t>
            </a:r>
            <a:r>
              <a:rPr lang="zh-TW" altLang="en-US" dirty="0">
                <a:solidFill>
                  <a:srgbClr val="FF0000"/>
                </a:solidFill>
              </a:rPr>
              <a:t>每個部門病假天數應與員工數高度相關</a:t>
            </a:r>
            <a:r>
              <a:rPr lang="zh-TW" altLang="en-US" dirty="0"/>
              <a:t>，所以該審計人員決定利用</a:t>
            </a:r>
            <a:r>
              <a:rPr lang="en-US" altLang="zh-TW" dirty="0" err="1"/>
              <a:t>pps</a:t>
            </a:r>
            <a:r>
              <a:rPr lang="zh-TW" altLang="en-US" dirty="0"/>
              <a:t>到各部門員工數的方法抽取</a:t>
            </a:r>
            <a:r>
              <a:rPr lang="en-US" altLang="zh-TW" b="1" dirty="0"/>
              <a:t>n=3</a:t>
            </a:r>
            <a:r>
              <a:rPr lang="zh-TW" altLang="en-US" dirty="0"/>
              <a:t>部門，請列出員工數分別為</a:t>
            </a:r>
            <a:r>
              <a:rPr lang="en-US" altLang="zh-TW" b="1" dirty="0"/>
              <a:t>1200, 450, 2100, 860, 2840,1910, 290, 3200</a:t>
            </a:r>
            <a:r>
              <a:rPr lang="zh-TW" altLang="en-US" dirty="0"/>
              <a:t>的樣本選取方法。</a:t>
            </a:r>
          </a:p>
        </p:txBody>
      </p:sp>
    </p:spTree>
    <p:extLst>
      <p:ext uri="{BB962C8B-B14F-4D97-AF65-F5344CB8AC3E}">
        <p14:creationId xmlns:p14="http://schemas.microsoft.com/office/powerpoint/2010/main" val="22421371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1 textbook p.275</a:t>
            </a:r>
            <a:endParaRPr lang="zh-TW" altLang="en-US" dirty="0"/>
          </a:p>
        </p:txBody>
      </p:sp>
      <p:graphicFrame>
        <p:nvGraphicFramePr>
          <p:cNvPr id="4" name="內容版面配置區 3"/>
          <p:cNvGraphicFramePr>
            <a:graphicFrameLocks noGrp="1"/>
          </p:cNvGraphicFramePr>
          <p:nvPr>
            <p:ph idx="1"/>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455829661"/>
                    </a:ext>
                  </a:extLst>
                </a:gridCol>
                <a:gridCol w="3505200">
                  <a:extLst>
                    <a:ext uri="{9D8B030D-6E8A-4147-A177-3AD203B41FA5}">
                      <a16:colId xmlns:a16="http://schemas.microsoft.com/office/drawing/2014/main" val="2568243946"/>
                    </a:ext>
                  </a:extLst>
                </a:gridCol>
                <a:gridCol w="3505200">
                  <a:extLst>
                    <a:ext uri="{9D8B030D-6E8A-4147-A177-3AD203B41FA5}">
                      <a16:colId xmlns:a16="http://schemas.microsoft.com/office/drawing/2014/main" val="740192880"/>
                    </a:ext>
                  </a:extLst>
                </a:gridCol>
              </a:tblGrid>
              <a:tr h="370840">
                <a:tc>
                  <a:txBody>
                    <a:bodyPr/>
                    <a:lstStyle/>
                    <a:p>
                      <a:r>
                        <a:rPr lang="zh-TW" altLang="en-US" dirty="0"/>
                        <a:t>部門</a:t>
                      </a:r>
                    </a:p>
                  </a:txBody>
                  <a:tcPr/>
                </a:tc>
                <a:tc>
                  <a:txBody>
                    <a:bodyPr/>
                    <a:lstStyle/>
                    <a:p>
                      <a:r>
                        <a:rPr lang="zh-TW" altLang="en-US" dirty="0"/>
                        <a:t>員工數</a:t>
                      </a:r>
                    </a:p>
                  </a:txBody>
                  <a:tcPr/>
                </a:tc>
                <a:tc>
                  <a:txBody>
                    <a:bodyPr/>
                    <a:lstStyle/>
                    <a:p>
                      <a:r>
                        <a:rPr lang="zh-TW" altLang="en-US" dirty="0"/>
                        <a:t>累積範圍</a:t>
                      </a:r>
                      <a:endParaRPr lang="en-US" altLang="zh-TW" dirty="0"/>
                    </a:p>
                  </a:txBody>
                  <a:tcPr/>
                </a:tc>
                <a:extLst>
                  <a:ext uri="{0D108BD9-81ED-4DB2-BD59-A6C34878D82A}">
                    <a16:rowId xmlns:a16="http://schemas.microsoft.com/office/drawing/2014/main" val="3528321331"/>
                  </a:ext>
                </a:extLst>
              </a:tr>
              <a:tr h="370840">
                <a:tc>
                  <a:txBody>
                    <a:bodyPr/>
                    <a:lstStyle/>
                    <a:p>
                      <a:r>
                        <a:rPr lang="en-US" altLang="zh-TW" dirty="0"/>
                        <a:t>1</a:t>
                      </a:r>
                      <a:endParaRPr lang="zh-TW" altLang="en-US" dirty="0"/>
                    </a:p>
                  </a:txBody>
                  <a:tcPr/>
                </a:tc>
                <a:tc>
                  <a:txBody>
                    <a:bodyPr/>
                    <a:lstStyle/>
                    <a:p>
                      <a:r>
                        <a:rPr lang="en-US" altLang="zh-TW" b="0" dirty="0"/>
                        <a:t>1200</a:t>
                      </a:r>
                      <a:endParaRPr lang="zh-TW" altLang="en-US" b="0" dirty="0"/>
                    </a:p>
                  </a:txBody>
                  <a:tcPr/>
                </a:tc>
                <a:tc>
                  <a:txBody>
                    <a:bodyPr/>
                    <a:lstStyle/>
                    <a:p>
                      <a:r>
                        <a:rPr lang="en-US" altLang="zh-TW" dirty="0"/>
                        <a:t>1-1200</a:t>
                      </a:r>
                      <a:endParaRPr lang="zh-TW" altLang="en-US" dirty="0"/>
                    </a:p>
                  </a:txBody>
                  <a:tcPr/>
                </a:tc>
                <a:extLst>
                  <a:ext uri="{0D108BD9-81ED-4DB2-BD59-A6C34878D82A}">
                    <a16:rowId xmlns:a16="http://schemas.microsoft.com/office/drawing/2014/main" val="1669281897"/>
                  </a:ext>
                </a:extLst>
              </a:tr>
              <a:tr h="370840">
                <a:tc>
                  <a:txBody>
                    <a:bodyPr/>
                    <a:lstStyle/>
                    <a:p>
                      <a:r>
                        <a:rPr lang="en-US" altLang="zh-TW" dirty="0"/>
                        <a:t>2</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450</a:t>
                      </a:r>
                      <a:endParaRPr lang="zh-TW" altLang="en-US" b="0" dirty="0"/>
                    </a:p>
                  </a:txBody>
                  <a:tcPr/>
                </a:tc>
                <a:tc>
                  <a:txBody>
                    <a:bodyPr/>
                    <a:lstStyle/>
                    <a:p>
                      <a:r>
                        <a:rPr lang="en-US" altLang="zh-TW" dirty="0"/>
                        <a:t>1201-1650</a:t>
                      </a:r>
                      <a:endParaRPr lang="zh-TW" altLang="en-US" dirty="0"/>
                    </a:p>
                  </a:txBody>
                  <a:tcPr/>
                </a:tc>
                <a:extLst>
                  <a:ext uri="{0D108BD9-81ED-4DB2-BD59-A6C34878D82A}">
                    <a16:rowId xmlns:a16="http://schemas.microsoft.com/office/drawing/2014/main" val="1662273449"/>
                  </a:ext>
                </a:extLst>
              </a:tr>
              <a:tr h="370840">
                <a:tc>
                  <a:txBody>
                    <a:bodyPr/>
                    <a:lstStyle/>
                    <a:p>
                      <a:r>
                        <a:rPr lang="en-US" altLang="zh-TW" dirty="0"/>
                        <a:t>3</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2100</a:t>
                      </a:r>
                      <a:endParaRPr lang="zh-TW" altLang="en-US" b="0" dirty="0"/>
                    </a:p>
                  </a:txBody>
                  <a:tcPr/>
                </a:tc>
                <a:tc>
                  <a:txBody>
                    <a:bodyPr/>
                    <a:lstStyle/>
                    <a:p>
                      <a:r>
                        <a:rPr lang="en-US" altLang="zh-TW" dirty="0"/>
                        <a:t>1651-3750</a:t>
                      </a:r>
                      <a:endParaRPr lang="zh-TW" altLang="en-US" dirty="0"/>
                    </a:p>
                  </a:txBody>
                  <a:tcPr/>
                </a:tc>
                <a:extLst>
                  <a:ext uri="{0D108BD9-81ED-4DB2-BD59-A6C34878D82A}">
                    <a16:rowId xmlns:a16="http://schemas.microsoft.com/office/drawing/2014/main" val="4118708313"/>
                  </a:ext>
                </a:extLst>
              </a:tr>
              <a:tr h="370840">
                <a:tc>
                  <a:txBody>
                    <a:bodyPr/>
                    <a:lstStyle/>
                    <a:p>
                      <a:r>
                        <a:rPr lang="en-US" altLang="zh-TW" dirty="0"/>
                        <a:t>4</a:t>
                      </a:r>
                      <a:endParaRPr lang="zh-TW" altLang="en-US" dirty="0"/>
                    </a:p>
                  </a:txBody>
                  <a:tcPr/>
                </a:tc>
                <a:tc>
                  <a:txBody>
                    <a:bodyPr/>
                    <a:lstStyle/>
                    <a:p>
                      <a:r>
                        <a:rPr lang="en-US" altLang="zh-TW" dirty="0"/>
                        <a:t>860</a:t>
                      </a:r>
                      <a:endParaRPr lang="zh-TW" altLang="en-US" dirty="0"/>
                    </a:p>
                  </a:txBody>
                  <a:tcPr/>
                </a:tc>
                <a:tc>
                  <a:txBody>
                    <a:bodyPr/>
                    <a:lstStyle/>
                    <a:p>
                      <a:r>
                        <a:rPr lang="en-US" altLang="zh-TW" dirty="0"/>
                        <a:t>3751-4610</a:t>
                      </a:r>
                      <a:endParaRPr lang="zh-TW" altLang="en-US" dirty="0"/>
                    </a:p>
                  </a:txBody>
                  <a:tcPr/>
                </a:tc>
                <a:extLst>
                  <a:ext uri="{0D108BD9-81ED-4DB2-BD59-A6C34878D82A}">
                    <a16:rowId xmlns:a16="http://schemas.microsoft.com/office/drawing/2014/main" val="1525625157"/>
                  </a:ext>
                </a:extLst>
              </a:tr>
              <a:tr h="370840">
                <a:tc>
                  <a:txBody>
                    <a:bodyPr/>
                    <a:lstStyle/>
                    <a:p>
                      <a:r>
                        <a:rPr lang="en-US" altLang="zh-TW" dirty="0"/>
                        <a:t>5</a:t>
                      </a:r>
                      <a:endParaRPr lang="zh-TW" altLang="en-US" dirty="0"/>
                    </a:p>
                  </a:txBody>
                  <a:tcPr/>
                </a:tc>
                <a:tc>
                  <a:txBody>
                    <a:bodyPr/>
                    <a:lstStyle/>
                    <a:p>
                      <a:r>
                        <a:rPr lang="en-US" altLang="zh-TW" dirty="0"/>
                        <a:t>2840</a:t>
                      </a:r>
                      <a:endParaRPr lang="zh-TW" altLang="en-US" dirty="0"/>
                    </a:p>
                  </a:txBody>
                  <a:tcPr/>
                </a:tc>
                <a:tc>
                  <a:txBody>
                    <a:bodyPr/>
                    <a:lstStyle/>
                    <a:p>
                      <a:r>
                        <a:rPr lang="en-US" altLang="zh-TW" dirty="0"/>
                        <a:t>4611-7450</a:t>
                      </a:r>
                      <a:endParaRPr lang="zh-TW" altLang="en-US" dirty="0"/>
                    </a:p>
                  </a:txBody>
                  <a:tcPr/>
                </a:tc>
                <a:extLst>
                  <a:ext uri="{0D108BD9-81ED-4DB2-BD59-A6C34878D82A}">
                    <a16:rowId xmlns:a16="http://schemas.microsoft.com/office/drawing/2014/main" val="766872202"/>
                  </a:ext>
                </a:extLst>
              </a:tr>
              <a:tr h="370840">
                <a:tc>
                  <a:txBody>
                    <a:bodyPr/>
                    <a:lstStyle/>
                    <a:p>
                      <a:r>
                        <a:rPr lang="en-US" altLang="zh-TW" dirty="0"/>
                        <a:t>6</a:t>
                      </a:r>
                      <a:endParaRPr lang="zh-TW" altLang="en-US" dirty="0"/>
                    </a:p>
                  </a:txBody>
                  <a:tcPr/>
                </a:tc>
                <a:tc>
                  <a:txBody>
                    <a:bodyPr/>
                    <a:lstStyle/>
                    <a:p>
                      <a:r>
                        <a:rPr lang="en-US" altLang="zh-TW" dirty="0"/>
                        <a:t>1910</a:t>
                      </a:r>
                      <a:endParaRPr lang="zh-TW" altLang="en-US" dirty="0"/>
                    </a:p>
                  </a:txBody>
                  <a:tcPr/>
                </a:tc>
                <a:tc>
                  <a:txBody>
                    <a:bodyPr/>
                    <a:lstStyle/>
                    <a:p>
                      <a:r>
                        <a:rPr lang="en-US" altLang="zh-TW" dirty="0"/>
                        <a:t>7451-9360</a:t>
                      </a:r>
                      <a:endParaRPr lang="zh-TW" altLang="en-US" dirty="0"/>
                    </a:p>
                  </a:txBody>
                  <a:tcPr/>
                </a:tc>
                <a:extLst>
                  <a:ext uri="{0D108BD9-81ED-4DB2-BD59-A6C34878D82A}">
                    <a16:rowId xmlns:a16="http://schemas.microsoft.com/office/drawing/2014/main" val="1497835657"/>
                  </a:ext>
                </a:extLst>
              </a:tr>
              <a:tr h="370840">
                <a:tc>
                  <a:txBody>
                    <a:bodyPr/>
                    <a:lstStyle/>
                    <a:p>
                      <a:r>
                        <a:rPr lang="en-US" altLang="zh-TW" dirty="0"/>
                        <a:t>7</a:t>
                      </a:r>
                      <a:endParaRPr lang="zh-TW" altLang="en-US" dirty="0"/>
                    </a:p>
                  </a:txBody>
                  <a:tcPr/>
                </a:tc>
                <a:tc>
                  <a:txBody>
                    <a:bodyPr/>
                    <a:lstStyle/>
                    <a:p>
                      <a:r>
                        <a:rPr lang="en-US" altLang="zh-TW" dirty="0"/>
                        <a:t>290</a:t>
                      </a:r>
                      <a:endParaRPr lang="zh-TW" altLang="en-US" dirty="0"/>
                    </a:p>
                  </a:txBody>
                  <a:tcPr/>
                </a:tc>
                <a:tc>
                  <a:txBody>
                    <a:bodyPr/>
                    <a:lstStyle/>
                    <a:p>
                      <a:r>
                        <a:rPr lang="en-US" altLang="zh-TW" dirty="0"/>
                        <a:t>9361-9750</a:t>
                      </a:r>
                      <a:endParaRPr lang="zh-TW" altLang="en-US" dirty="0"/>
                    </a:p>
                  </a:txBody>
                  <a:tcPr/>
                </a:tc>
                <a:extLst>
                  <a:ext uri="{0D108BD9-81ED-4DB2-BD59-A6C34878D82A}">
                    <a16:rowId xmlns:a16="http://schemas.microsoft.com/office/drawing/2014/main" val="1398602120"/>
                  </a:ext>
                </a:extLst>
              </a:tr>
              <a:tr h="370840">
                <a:tc>
                  <a:txBody>
                    <a:bodyPr/>
                    <a:lstStyle/>
                    <a:p>
                      <a:r>
                        <a:rPr lang="en-US" altLang="zh-TW" dirty="0"/>
                        <a:t>8</a:t>
                      </a:r>
                      <a:endParaRPr lang="zh-TW" altLang="en-US" dirty="0"/>
                    </a:p>
                  </a:txBody>
                  <a:tcPr/>
                </a:tc>
                <a:tc>
                  <a:txBody>
                    <a:bodyPr/>
                    <a:lstStyle/>
                    <a:p>
                      <a:r>
                        <a:rPr lang="en-US" altLang="zh-TW" dirty="0"/>
                        <a:t>3200</a:t>
                      </a:r>
                      <a:endParaRPr lang="zh-TW" altLang="en-US" dirty="0"/>
                    </a:p>
                  </a:txBody>
                  <a:tcPr/>
                </a:tc>
                <a:tc>
                  <a:txBody>
                    <a:bodyPr/>
                    <a:lstStyle/>
                    <a:p>
                      <a:r>
                        <a:rPr lang="en-US" altLang="zh-TW" dirty="0"/>
                        <a:t>9751-12950</a:t>
                      </a:r>
                      <a:endParaRPr lang="zh-TW" altLang="en-US" dirty="0"/>
                    </a:p>
                  </a:txBody>
                  <a:tcPr/>
                </a:tc>
                <a:extLst>
                  <a:ext uri="{0D108BD9-81ED-4DB2-BD59-A6C34878D82A}">
                    <a16:rowId xmlns:a16="http://schemas.microsoft.com/office/drawing/2014/main" val="1027532296"/>
                  </a:ext>
                </a:extLst>
              </a:tr>
              <a:tr h="370840">
                <a:tc>
                  <a:txBody>
                    <a:bodyPr/>
                    <a:lstStyle/>
                    <a:p>
                      <a:endParaRPr lang="zh-TW" altLang="en-US"/>
                    </a:p>
                  </a:txBody>
                  <a:tcPr/>
                </a:tc>
                <a:tc>
                  <a:txBody>
                    <a:bodyPr/>
                    <a:lstStyle/>
                    <a:p>
                      <a:r>
                        <a:rPr lang="en-US" altLang="zh-TW" dirty="0"/>
                        <a:t>12950</a:t>
                      </a:r>
                      <a:endParaRPr lang="zh-TW" altLang="en-US" dirty="0"/>
                    </a:p>
                  </a:txBody>
                  <a:tcPr/>
                </a:tc>
                <a:tc>
                  <a:txBody>
                    <a:bodyPr/>
                    <a:lstStyle/>
                    <a:p>
                      <a:endParaRPr lang="zh-TW" altLang="en-US" dirty="0"/>
                    </a:p>
                  </a:txBody>
                  <a:tcPr/>
                </a:tc>
                <a:extLst>
                  <a:ext uri="{0D108BD9-81ED-4DB2-BD59-A6C34878D82A}">
                    <a16:rowId xmlns:a16="http://schemas.microsoft.com/office/drawing/2014/main" val="4015204987"/>
                  </a:ext>
                </a:extLst>
              </a:tr>
            </a:tbl>
          </a:graphicData>
        </a:graphic>
      </p:graphicFrame>
    </p:spTree>
    <p:extLst>
      <p:ext uri="{BB962C8B-B14F-4D97-AF65-F5344CB8AC3E}">
        <p14:creationId xmlns:p14="http://schemas.microsoft.com/office/powerpoint/2010/main" val="22193607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1 textbook p.275</a:t>
            </a:r>
            <a:endParaRPr lang="zh-TW" altLang="en-US" dirty="0"/>
          </a:p>
        </p:txBody>
      </p:sp>
      <p:sp>
        <p:nvSpPr>
          <p:cNvPr id="3" name="內容版面配置區 2"/>
          <p:cNvSpPr>
            <a:spLocks noGrp="1"/>
          </p:cNvSpPr>
          <p:nvPr>
            <p:ph idx="1"/>
          </p:nvPr>
        </p:nvSpPr>
        <p:spPr/>
        <p:txBody>
          <a:bodyPr/>
          <a:lstStyle/>
          <a:p>
            <a:pPr marL="0" indent="0">
              <a:buNone/>
            </a:pPr>
            <a:r>
              <a:rPr lang="en-US" altLang="zh-TW" sz="3200" b="1" dirty="0"/>
              <a:t>Since n = 3 divisions are to be sampled, we must select three random numbers between 00001 and 12,950.</a:t>
            </a:r>
          </a:p>
          <a:p>
            <a:pPr marL="0" indent="0">
              <a:buNone/>
            </a:pPr>
            <a:endParaRPr lang="zh-TW" altLang="en-US" dirty="0"/>
          </a:p>
        </p:txBody>
      </p:sp>
      <p:sp>
        <p:nvSpPr>
          <p:cNvPr id="7" name="向下箭號 6"/>
          <p:cNvSpPr/>
          <p:nvPr/>
        </p:nvSpPr>
        <p:spPr>
          <a:xfrm>
            <a:off x="1194619" y="2777178"/>
            <a:ext cx="412955" cy="12241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838200" y="4291781"/>
            <a:ext cx="3448188" cy="1569660"/>
          </a:xfrm>
          <a:prstGeom prst="rect">
            <a:avLst/>
          </a:prstGeom>
          <a:noFill/>
        </p:spPr>
        <p:txBody>
          <a:bodyPr wrap="none" rtlCol="0">
            <a:spAutoFit/>
          </a:bodyPr>
          <a:lstStyle/>
          <a:p>
            <a:r>
              <a:rPr lang="en-US" altLang="zh-TW" sz="3200" dirty="0"/>
              <a:t>Random table with </a:t>
            </a:r>
          </a:p>
          <a:p>
            <a:r>
              <a:rPr lang="en-US" altLang="zh-TW" sz="3200" dirty="0"/>
              <a:t>5-digits number</a:t>
            </a:r>
          </a:p>
          <a:p>
            <a:r>
              <a:rPr lang="en-US" altLang="zh-TW" sz="3200" dirty="0"/>
              <a:t>(Appendix Table 2)</a:t>
            </a:r>
            <a:endParaRPr lang="zh-TW" altLang="en-US" sz="3200" dirty="0"/>
          </a:p>
        </p:txBody>
      </p:sp>
      <p:sp>
        <p:nvSpPr>
          <p:cNvPr id="9" name="向右箭號 8"/>
          <p:cNvSpPr/>
          <p:nvPr/>
        </p:nvSpPr>
        <p:spPr>
          <a:xfrm>
            <a:off x="5034017" y="4834295"/>
            <a:ext cx="116030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7300451" y="4107115"/>
            <a:ext cx="1354858" cy="1754326"/>
          </a:xfrm>
          <a:prstGeom prst="rect">
            <a:avLst/>
          </a:prstGeom>
          <a:noFill/>
        </p:spPr>
        <p:txBody>
          <a:bodyPr wrap="none" rtlCol="0">
            <a:spAutoFit/>
          </a:bodyPr>
          <a:lstStyle/>
          <a:p>
            <a:r>
              <a:rPr lang="en-US" altLang="zh-TW" sz="3600" dirty="0"/>
              <a:t>02011</a:t>
            </a:r>
          </a:p>
          <a:p>
            <a:r>
              <a:rPr lang="en-US" altLang="zh-TW" sz="3600" dirty="0"/>
              <a:t>07972</a:t>
            </a:r>
          </a:p>
          <a:p>
            <a:r>
              <a:rPr lang="en-US" altLang="zh-TW" sz="3600" dirty="0"/>
              <a:t>10281</a:t>
            </a:r>
            <a:endParaRPr lang="zh-TW" altLang="en-US" sz="3600" dirty="0"/>
          </a:p>
        </p:txBody>
      </p:sp>
    </p:spTree>
    <p:extLst>
      <p:ext uri="{BB962C8B-B14F-4D97-AF65-F5344CB8AC3E}">
        <p14:creationId xmlns:p14="http://schemas.microsoft.com/office/powerpoint/2010/main" val="32604738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1 textbook p.275</a:t>
            </a:r>
            <a:endParaRPr lang="zh-TW" altLang="en-US" dirty="0"/>
          </a:p>
        </p:txBody>
      </p:sp>
      <p:pic>
        <p:nvPicPr>
          <p:cNvPr id="4" name="內容版面配置區 3"/>
          <p:cNvPicPr>
            <a:picLocks noGrp="1" noChangeAspect="1"/>
          </p:cNvPicPr>
          <p:nvPr>
            <p:ph idx="1"/>
          </p:nvPr>
        </p:nvPicPr>
        <p:blipFill>
          <a:blip r:embed="rId3"/>
          <a:stretch>
            <a:fillRect/>
          </a:stretch>
        </p:blipFill>
        <p:spPr>
          <a:xfrm>
            <a:off x="838200" y="2083374"/>
            <a:ext cx="10515600" cy="3821092"/>
          </a:xfrm>
          <a:prstGeom prst="rect">
            <a:avLst/>
          </a:prstGeom>
        </p:spPr>
      </p:pic>
      <p:sp>
        <p:nvSpPr>
          <p:cNvPr id="5" name="矩形 4"/>
          <p:cNvSpPr/>
          <p:nvPr/>
        </p:nvSpPr>
        <p:spPr>
          <a:xfrm>
            <a:off x="8490155" y="521088"/>
            <a:ext cx="1966452" cy="1569660"/>
          </a:xfrm>
          <a:prstGeom prst="rect">
            <a:avLst/>
          </a:prstGeom>
        </p:spPr>
        <p:txBody>
          <a:bodyPr wrap="square">
            <a:spAutoFit/>
          </a:bodyPr>
          <a:lstStyle/>
          <a:p>
            <a:r>
              <a:rPr lang="en-US" altLang="zh-TW" sz="3200" dirty="0"/>
              <a:t>02011</a:t>
            </a:r>
          </a:p>
          <a:p>
            <a:r>
              <a:rPr lang="en-US" altLang="zh-TW" sz="3200" dirty="0"/>
              <a:t>07972</a:t>
            </a:r>
          </a:p>
          <a:p>
            <a:r>
              <a:rPr lang="en-US" altLang="zh-TW" sz="3200" dirty="0"/>
              <a:t>10281</a:t>
            </a:r>
            <a:endParaRPr lang="zh-TW" altLang="en-US" sz="3200" dirty="0"/>
          </a:p>
        </p:txBody>
      </p:sp>
      <p:sp>
        <p:nvSpPr>
          <p:cNvPr id="6" name="橢圓 5"/>
          <p:cNvSpPr/>
          <p:nvPr/>
        </p:nvSpPr>
        <p:spPr>
          <a:xfrm>
            <a:off x="7676535" y="3141407"/>
            <a:ext cx="1627239" cy="43401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7676534" y="4292941"/>
            <a:ext cx="1627239" cy="43401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7676533" y="5010457"/>
            <a:ext cx="1627239" cy="43401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1902542" y="6046839"/>
            <a:ext cx="3254417" cy="646331"/>
          </a:xfrm>
          <a:prstGeom prst="rect">
            <a:avLst/>
          </a:prstGeom>
          <a:noFill/>
        </p:spPr>
        <p:txBody>
          <a:bodyPr wrap="none" rtlCol="0">
            <a:spAutoFit/>
          </a:bodyPr>
          <a:lstStyle/>
          <a:p>
            <a:r>
              <a:rPr lang="en-US" altLang="zh-TW" sz="3600" dirty="0">
                <a:sym typeface="Wingdings" panose="05000000000000000000" pitchFamily="2" charset="2"/>
              </a:rPr>
              <a:t> </a:t>
            </a:r>
            <a:r>
              <a:rPr lang="en-US" altLang="zh-TW" sz="3600" dirty="0"/>
              <a:t>Division 3,6,8</a:t>
            </a:r>
            <a:endParaRPr lang="zh-TW" altLang="en-US" sz="3600" dirty="0"/>
          </a:p>
        </p:txBody>
      </p:sp>
    </p:spTree>
    <p:extLst>
      <p:ext uri="{BB962C8B-B14F-4D97-AF65-F5344CB8AC3E}">
        <p14:creationId xmlns:p14="http://schemas.microsoft.com/office/powerpoint/2010/main" val="37958876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2 textbook p.276</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693174" y="1401097"/>
                <a:ext cx="10943302" cy="5102942"/>
              </a:xfrm>
            </p:spPr>
            <p:txBody>
              <a:bodyPr>
                <a:normAutofit fontScale="77500" lnSpcReduction="20000"/>
              </a:bodyPr>
              <a:lstStyle/>
              <a:p>
                <a:pPr marL="0" indent="0">
                  <a:buNone/>
                </a:pPr>
                <a:r>
                  <a:rPr lang="zh-TW" altLang="en-US" sz="3600" dirty="0"/>
                  <a:t>假設過去一季在</a:t>
                </a:r>
                <a:r>
                  <a:rPr lang="en-US" altLang="zh-TW" sz="3600" b="1" dirty="0"/>
                  <a:t>3</a:t>
                </a:r>
                <a:r>
                  <a:rPr lang="zh-TW" altLang="en-US" sz="3600" dirty="0"/>
                  <a:t>個抽取部門總病假數分別為：</a:t>
                </a:r>
                <a:endParaRPr lang="en-US" altLang="zh-TW" sz="3600" dirty="0"/>
              </a:p>
              <a:p>
                <a:pPr marL="457200" lvl="1" indent="0">
                  <a:buNone/>
                </a:pPr>
                <a14:m>
                  <m:oMathPara xmlns:m="http://schemas.openxmlformats.org/officeDocument/2006/math">
                    <m:oMathParaPr>
                      <m:jc m:val="left"/>
                    </m:oMathParaPr>
                    <m:oMath xmlns:m="http://schemas.openxmlformats.org/officeDocument/2006/math">
                      <m:sSub>
                        <m:sSubPr>
                          <m:ctrlPr>
                            <a:rPr lang="en-US" altLang="zh-TW" sz="3200" i="1" smtClean="0">
                              <a:latin typeface="Cambria Math" panose="02040503050406030204" pitchFamily="18" charset="0"/>
                            </a:rPr>
                          </m:ctrlPr>
                        </m:sSubPr>
                        <m:e>
                          <m:r>
                            <a:rPr lang="en-US" altLang="zh-TW" sz="3200" b="0" i="1" smtClean="0">
                              <a:latin typeface="Cambria Math" panose="02040503050406030204" pitchFamily="18" charset="0"/>
                            </a:rPr>
                            <m:t>𝑦</m:t>
                          </m:r>
                        </m:e>
                        <m:sub>
                          <m:r>
                            <a:rPr lang="en-US" altLang="zh-TW" sz="3200" b="0" i="1" smtClean="0">
                              <a:latin typeface="Cambria Math" panose="02040503050406030204" pitchFamily="18" charset="0"/>
                            </a:rPr>
                            <m:t>1</m:t>
                          </m:r>
                        </m:sub>
                      </m:sSub>
                      <m:r>
                        <a:rPr lang="en-US" altLang="zh-TW" sz="3200" b="0" i="1" smtClean="0">
                          <a:latin typeface="Cambria Math" panose="02040503050406030204" pitchFamily="18" charset="0"/>
                        </a:rPr>
                        <m:t>=</m:t>
                      </m:r>
                      <m:r>
                        <a:rPr lang="en-US" altLang="zh-TW" sz="3200" b="0" i="1" smtClean="0">
                          <a:latin typeface="Cambria Math" panose="02040503050406030204" pitchFamily="18" charset="0"/>
                        </a:rPr>
                        <m:t>4320</m:t>
                      </m:r>
                      <m:r>
                        <a:rPr lang="en-US" altLang="zh-TW" sz="3200" b="0" i="1" smtClean="0">
                          <a:latin typeface="Cambria Math" panose="02040503050406030204" pitchFamily="18" charset="0"/>
                        </a:rPr>
                        <m:t>  </m:t>
                      </m:r>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𝑦</m:t>
                          </m:r>
                        </m:e>
                        <m:sub>
                          <m:r>
                            <a:rPr lang="en-US" altLang="zh-TW" sz="3200" b="0" i="1" smtClean="0">
                              <a:latin typeface="Cambria Math" panose="02040503050406030204" pitchFamily="18" charset="0"/>
                            </a:rPr>
                            <m:t>2</m:t>
                          </m:r>
                        </m:sub>
                      </m:sSub>
                      <m:r>
                        <a:rPr lang="en-US" altLang="zh-TW" sz="3200" b="0" i="1" smtClean="0">
                          <a:latin typeface="Cambria Math" panose="02040503050406030204" pitchFamily="18" charset="0"/>
                        </a:rPr>
                        <m:t>=</m:t>
                      </m:r>
                      <m:r>
                        <a:rPr lang="en-US" altLang="zh-TW" sz="3200" b="0" i="1" smtClean="0">
                          <a:latin typeface="Cambria Math" panose="02040503050406030204" pitchFamily="18" charset="0"/>
                        </a:rPr>
                        <m:t>4160</m:t>
                      </m:r>
                      <m:r>
                        <a:rPr lang="en-US" altLang="zh-TW" sz="3200" b="0" i="1" smtClean="0">
                          <a:latin typeface="Cambria Math" panose="02040503050406030204" pitchFamily="18" charset="0"/>
                        </a:rPr>
                        <m:t>  </m:t>
                      </m:r>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𝑦</m:t>
                          </m:r>
                        </m:e>
                        <m:sub>
                          <m:r>
                            <a:rPr lang="en-US" altLang="zh-TW" sz="3200" b="0" i="1" smtClean="0">
                              <a:latin typeface="Cambria Math" panose="02040503050406030204" pitchFamily="18" charset="0"/>
                            </a:rPr>
                            <m:t>3</m:t>
                          </m:r>
                        </m:sub>
                      </m:sSub>
                      <m:r>
                        <a:rPr lang="en-US" altLang="zh-TW" sz="3200" b="0" i="1" smtClean="0">
                          <a:latin typeface="Cambria Math" panose="02040503050406030204" pitchFamily="18" charset="0"/>
                        </a:rPr>
                        <m:t>=</m:t>
                      </m:r>
                      <m:r>
                        <a:rPr lang="en-US" altLang="zh-TW" sz="3200" b="0" i="1" smtClean="0">
                          <a:latin typeface="Cambria Math" panose="02040503050406030204" pitchFamily="18" charset="0"/>
                        </a:rPr>
                        <m:t>5790</m:t>
                      </m:r>
                    </m:oMath>
                  </m:oMathPara>
                </a14:m>
                <a:endParaRPr lang="zh-TW" altLang="en-US" sz="3200" dirty="0"/>
              </a:p>
              <a:p>
                <a:pPr>
                  <a:buFont typeface="Wingdings" panose="05000000000000000000" pitchFamily="2" charset="2"/>
                  <a:buChar char="Ø"/>
                </a:pPr>
                <a:r>
                  <a:rPr lang="zh-TW" altLang="en-US" sz="3200" dirty="0"/>
                  <a:t>估計整個公司每個人病假的平均數及估計誤差。</a:t>
                </a:r>
                <a:endParaRPr lang="en-US" altLang="zh-TW" sz="3200" dirty="0"/>
              </a:p>
              <a:p>
                <a:pPr marL="457200" lvl="1" indent="0">
                  <a:buNone/>
                </a:pPr>
                <a14:m>
                  <m:oMath xmlns:m="http://schemas.openxmlformats.org/officeDocument/2006/math">
                    <m:sSub>
                      <m:sSubPr>
                        <m:ctrlPr>
                          <a:rPr lang="en-US" altLang="zh-TW" i="1" smtClean="0">
                            <a:latin typeface="Cambria Math" panose="02040503050406030204" pitchFamily="18" charset="0"/>
                          </a:rPr>
                        </m:ctrlPr>
                      </m:sSubPr>
                      <m:e>
                        <m:acc>
                          <m:accPr>
                            <m:chr m:val="̅"/>
                            <m:ctrlPr>
                              <a:rPr lang="en-US" altLang="zh-TW" i="1" smtClean="0">
                                <a:latin typeface="Cambria Math" panose="02040503050406030204" pitchFamily="18" charset="0"/>
                              </a:rPr>
                            </m:ctrlPr>
                          </m:accPr>
                          <m:e>
                            <m:r>
                              <a:rPr lang="en-US" altLang="zh-TW" b="0" i="1" smtClean="0">
                                <a:latin typeface="Cambria Math" panose="02040503050406030204" pitchFamily="18" charset="0"/>
                              </a:rPr>
                              <m:t>𝑦</m:t>
                            </m:r>
                          </m:e>
                        </m:acc>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4320</m:t>
                        </m:r>
                      </m:num>
                      <m:den>
                        <m:r>
                          <a:rPr lang="en-US" altLang="zh-TW" b="0" i="1" smtClean="0">
                            <a:latin typeface="Cambria Math" panose="02040503050406030204" pitchFamily="18" charset="0"/>
                          </a:rPr>
                          <m:t>2100</m:t>
                        </m:r>
                      </m:den>
                    </m:f>
                    <m:r>
                      <a:rPr lang="en-US" altLang="zh-TW" b="0" i="1" smtClean="0">
                        <a:latin typeface="Cambria Math" panose="02040503050406030204" pitchFamily="18" charset="0"/>
                      </a:rPr>
                      <m:t>=</m:t>
                    </m:r>
                    <m:r>
                      <a:rPr lang="en-US" altLang="zh-TW" b="0" i="1" smtClean="0">
                        <a:latin typeface="Cambria Math" panose="02040503050406030204" pitchFamily="18" charset="0"/>
                      </a:rPr>
                      <m:t>2</m:t>
                    </m:r>
                    <m:r>
                      <a:rPr lang="en-US" altLang="zh-TW" b="0" i="1" smtClean="0">
                        <a:latin typeface="Cambria Math" panose="02040503050406030204" pitchFamily="18" charset="0"/>
                      </a:rPr>
                      <m:t>.</m:t>
                    </m:r>
                    <m:r>
                      <a:rPr lang="en-US" altLang="zh-TW" b="0" i="1" smtClean="0">
                        <a:latin typeface="Cambria Math" panose="02040503050406030204" pitchFamily="18" charset="0"/>
                      </a:rPr>
                      <m:t>06</m:t>
                    </m:r>
                  </m:oMath>
                </a14:m>
                <a:r>
                  <a:rPr lang="en-US" altLang="zh-TW" dirty="0"/>
                  <a:t>      </a:t>
                </a:r>
                <a14:m>
                  <m:oMath xmlns:m="http://schemas.openxmlformats.org/officeDocument/2006/math">
                    <m:sSub>
                      <m:sSubPr>
                        <m:ctrlPr>
                          <a:rPr lang="en-US" altLang="zh-TW" i="1" smtClean="0">
                            <a:latin typeface="Cambria Math" panose="02040503050406030204" pitchFamily="18" charset="0"/>
                          </a:rPr>
                        </m:ctrlPr>
                      </m:sSubPr>
                      <m:e>
                        <m:acc>
                          <m:accPr>
                            <m:chr m:val="̅"/>
                            <m:ctrlPr>
                              <a:rPr lang="en-US" altLang="zh-TW" i="1" smtClean="0">
                                <a:latin typeface="Cambria Math" panose="02040503050406030204" pitchFamily="18" charset="0"/>
                              </a:rPr>
                            </m:ctrlPr>
                          </m:accPr>
                          <m:e>
                            <m:r>
                              <a:rPr lang="en-US" altLang="zh-TW" b="0" i="1" smtClean="0">
                                <a:latin typeface="Cambria Math" panose="02040503050406030204" pitchFamily="18" charset="0"/>
                              </a:rPr>
                              <m:t>𝑦</m:t>
                            </m:r>
                          </m:e>
                        </m:acc>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4160</m:t>
                        </m:r>
                      </m:num>
                      <m:den>
                        <m:r>
                          <a:rPr lang="en-US" altLang="zh-TW" b="0" i="1" smtClean="0">
                            <a:latin typeface="Cambria Math" panose="02040503050406030204" pitchFamily="18" charset="0"/>
                          </a:rPr>
                          <m:t>1910</m:t>
                        </m:r>
                      </m:den>
                    </m:f>
                    <m:r>
                      <a:rPr lang="en-US" altLang="zh-TW" b="0" i="1" smtClean="0">
                        <a:latin typeface="Cambria Math" panose="02040503050406030204" pitchFamily="18" charset="0"/>
                      </a:rPr>
                      <m:t>=</m:t>
                    </m:r>
                    <m:r>
                      <a:rPr lang="en-US" altLang="zh-TW" b="0" i="1" smtClean="0">
                        <a:latin typeface="Cambria Math" panose="02040503050406030204" pitchFamily="18" charset="0"/>
                      </a:rPr>
                      <m:t>2</m:t>
                    </m:r>
                    <m:r>
                      <a:rPr lang="en-US" altLang="zh-TW" b="0" i="1" smtClean="0">
                        <a:latin typeface="Cambria Math" panose="02040503050406030204" pitchFamily="18" charset="0"/>
                      </a:rPr>
                      <m:t>.</m:t>
                    </m:r>
                    <m:r>
                      <a:rPr lang="en-US" altLang="zh-TW" b="0" i="1" smtClean="0">
                        <a:latin typeface="Cambria Math" panose="02040503050406030204" pitchFamily="18" charset="0"/>
                      </a:rPr>
                      <m:t>18</m:t>
                    </m:r>
                    <m:r>
                      <a:rPr lang="en-US" altLang="zh-TW" b="0" i="1" smtClean="0">
                        <a:latin typeface="Cambria Math" panose="02040503050406030204" pitchFamily="18" charset="0"/>
                      </a:rPr>
                      <m:t>     </m:t>
                    </m:r>
                    <m:sSub>
                      <m:sSubPr>
                        <m:ctrlPr>
                          <a:rPr lang="en-US" altLang="zh-TW" i="1" smtClean="0">
                            <a:latin typeface="Cambria Math" panose="02040503050406030204" pitchFamily="18" charset="0"/>
                          </a:rPr>
                        </m:ctrlPr>
                      </m:sSubPr>
                      <m:e>
                        <m:acc>
                          <m:accPr>
                            <m:chr m:val="̅"/>
                            <m:ctrlPr>
                              <a:rPr lang="en-US" altLang="zh-TW" i="1" smtClean="0">
                                <a:latin typeface="Cambria Math" panose="02040503050406030204" pitchFamily="18" charset="0"/>
                              </a:rPr>
                            </m:ctrlPr>
                          </m:accPr>
                          <m:e>
                            <m:r>
                              <a:rPr lang="en-US" altLang="zh-TW" b="0" i="1" smtClean="0">
                                <a:latin typeface="Cambria Math" panose="02040503050406030204" pitchFamily="18" charset="0"/>
                              </a:rPr>
                              <m:t>𝑦</m:t>
                            </m:r>
                          </m:e>
                        </m:acc>
                      </m:e>
                      <m:sub>
                        <m:r>
                          <a:rPr lang="en-US" altLang="zh-TW" b="0" i="1" smtClean="0">
                            <a:latin typeface="Cambria Math" panose="02040503050406030204" pitchFamily="18" charset="0"/>
                          </a:rPr>
                          <m:t>3</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5790</m:t>
                        </m:r>
                      </m:num>
                      <m:den>
                        <m:r>
                          <a:rPr lang="en-US" altLang="zh-TW" b="0" i="1" smtClean="0">
                            <a:latin typeface="Cambria Math" panose="02040503050406030204" pitchFamily="18" charset="0"/>
                          </a:rPr>
                          <m:t>3200</m:t>
                        </m:r>
                      </m:den>
                    </m:f>
                    <m:r>
                      <a:rPr lang="en-US" altLang="zh-TW" b="0" i="1" smtClean="0">
                        <a:latin typeface="Cambria Math" panose="02040503050406030204" pitchFamily="18" charset="0"/>
                      </a:rPr>
                      <m:t>=</m:t>
                    </m:r>
                    <m:r>
                      <a:rPr lang="en-US" altLang="zh-TW" b="0" i="1" smtClean="0">
                        <a:latin typeface="Cambria Math" panose="02040503050406030204" pitchFamily="18" charset="0"/>
                      </a:rPr>
                      <m:t>1</m:t>
                    </m:r>
                    <m:r>
                      <a:rPr lang="en-US" altLang="zh-TW" b="0" i="1" smtClean="0">
                        <a:latin typeface="Cambria Math" panose="02040503050406030204" pitchFamily="18" charset="0"/>
                      </a:rPr>
                      <m:t>.</m:t>
                    </m:r>
                    <m:r>
                      <a:rPr lang="en-US" altLang="zh-TW" b="0" i="1" smtClean="0">
                        <a:latin typeface="Cambria Math" panose="02040503050406030204" pitchFamily="18" charset="0"/>
                      </a:rPr>
                      <m:t>81</m:t>
                    </m:r>
                  </m:oMath>
                </a14:m>
                <a:endParaRPr lang="en-US" altLang="zh-TW" b="0" dirty="0"/>
              </a:p>
              <a:p>
                <a:pPr marL="457200" lvl="1" indent="0">
                  <a:buNone/>
                </a:pPr>
                <a14:m>
                  <m:oMathPara xmlns:m="http://schemas.openxmlformats.org/officeDocument/2006/math">
                    <m:oMathParaPr>
                      <m:jc m:val="left"/>
                    </m:oMathParaPr>
                    <m:oMath xmlns:m="http://schemas.openxmlformats.org/officeDocument/2006/math">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zh-TW" altLang="en-US" i="1">
                                  <a:latin typeface="Cambria Math" panose="02040503050406030204" pitchFamily="18" charset="0"/>
                                </a:rPr>
                                <m:t>𝜇</m:t>
                              </m:r>
                            </m:e>
                          </m:acc>
                        </m:e>
                        <m:sub>
                          <m:r>
                            <a:rPr lang="en-US" altLang="zh-TW" i="1">
                              <a:latin typeface="Cambria Math" panose="02040503050406030204" pitchFamily="18" charset="0"/>
                            </a:rPr>
                            <m:t>𝑝𝑝𝑠</m:t>
                          </m:r>
                        </m:sub>
                      </m:sSub>
                      <m:r>
                        <a:rPr lang="en-US" altLang="zh-TW" b="0" i="1" smtClean="0">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𝑛</m:t>
                          </m:r>
                        </m:den>
                      </m:f>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m:t>
                          </m:r>
                          <m:r>
                            <a:rPr lang="en-US" altLang="zh-TW" i="1">
                              <a:latin typeface="Cambria Math" panose="02040503050406030204" pitchFamily="18" charset="0"/>
                            </a:rPr>
                            <m:t>1</m:t>
                          </m:r>
                        </m:sub>
                        <m:sup>
                          <m:r>
                            <a:rPr lang="en-US" altLang="zh-TW" i="1">
                              <a:latin typeface="Cambria Math" panose="02040503050406030204" pitchFamily="18" charset="0"/>
                            </a:rPr>
                            <m:t>𝑛</m:t>
                          </m:r>
                        </m:sup>
                        <m:e>
                          <m:acc>
                            <m:accPr>
                              <m:chr m:val="̅"/>
                              <m:ctrlPr>
                                <a:rPr lang="en-US" altLang="zh-TW" i="1">
                                  <a:latin typeface="Cambria Math" panose="02040503050406030204" pitchFamily="18" charset="0"/>
                                </a:rPr>
                              </m:ctrlPr>
                            </m:accPr>
                            <m:e>
                              <m:sSub>
                                <m:sSubPr>
                                  <m:ctrlPr>
                                    <a:rPr lang="en-US"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𝑖</m:t>
                                  </m:r>
                                </m:sub>
                              </m:sSub>
                            </m:e>
                          </m:acc>
                        </m:e>
                      </m:nary>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3</m:t>
                          </m:r>
                        </m:den>
                      </m:f>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2</m:t>
                          </m:r>
                          <m:r>
                            <a:rPr lang="en-US" altLang="zh-TW" b="0" i="1" smtClean="0">
                              <a:latin typeface="Cambria Math" panose="02040503050406030204" pitchFamily="18" charset="0"/>
                            </a:rPr>
                            <m:t>.</m:t>
                          </m:r>
                          <m:r>
                            <a:rPr lang="en-US" altLang="zh-TW" b="0" i="1" smtClean="0">
                              <a:latin typeface="Cambria Math" panose="02040503050406030204" pitchFamily="18" charset="0"/>
                            </a:rPr>
                            <m:t>06</m:t>
                          </m:r>
                          <m:r>
                            <a:rPr lang="en-US" altLang="zh-TW" b="0" i="1" smtClean="0">
                              <a:latin typeface="Cambria Math" panose="02040503050406030204" pitchFamily="18" charset="0"/>
                            </a:rPr>
                            <m:t>+</m:t>
                          </m:r>
                          <m:r>
                            <a:rPr lang="en-US" altLang="zh-TW" b="0" i="1" smtClean="0">
                              <a:latin typeface="Cambria Math" panose="02040503050406030204" pitchFamily="18" charset="0"/>
                            </a:rPr>
                            <m:t>2</m:t>
                          </m:r>
                          <m:r>
                            <a:rPr lang="en-US" altLang="zh-TW" b="0" i="1" smtClean="0">
                              <a:latin typeface="Cambria Math" panose="02040503050406030204" pitchFamily="18" charset="0"/>
                            </a:rPr>
                            <m:t>.</m:t>
                          </m:r>
                          <m:r>
                            <a:rPr lang="en-US" altLang="zh-TW" b="0" i="1" smtClean="0">
                              <a:latin typeface="Cambria Math" panose="02040503050406030204" pitchFamily="18" charset="0"/>
                            </a:rPr>
                            <m:t>18</m:t>
                          </m:r>
                          <m:r>
                            <a:rPr lang="en-US" altLang="zh-TW" b="0" i="1" smtClean="0">
                              <a:latin typeface="Cambria Math" panose="02040503050406030204" pitchFamily="18" charset="0"/>
                            </a:rPr>
                            <m:t>+</m:t>
                          </m:r>
                          <m:r>
                            <a:rPr lang="en-US" altLang="zh-TW" b="0" i="1" smtClean="0">
                              <a:latin typeface="Cambria Math" panose="02040503050406030204" pitchFamily="18" charset="0"/>
                            </a:rPr>
                            <m:t>1</m:t>
                          </m:r>
                          <m:r>
                            <a:rPr lang="en-US" altLang="zh-TW" b="0" i="1" smtClean="0">
                              <a:latin typeface="Cambria Math" panose="02040503050406030204" pitchFamily="18" charset="0"/>
                            </a:rPr>
                            <m:t>.</m:t>
                          </m:r>
                          <m:r>
                            <a:rPr lang="en-US" altLang="zh-TW" b="0" i="1" smtClean="0">
                              <a:latin typeface="Cambria Math" panose="02040503050406030204" pitchFamily="18" charset="0"/>
                            </a:rPr>
                            <m:t>81</m:t>
                          </m:r>
                        </m:e>
                      </m:d>
                      <m:r>
                        <a:rPr lang="en-US" altLang="zh-TW" b="0" i="1" smtClean="0">
                          <a:latin typeface="Cambria Math" panose="02040503050406030204" pitchFamily="18" charset="0"/>
                        </a:rPr>
                        <m:t>=</m:t>
                      </m:r>
                      <m:r>
                        <a:rPr lang="en-US" altLang="zh-TW" b="0" i="1" smtClean="0">
                          <a:latin typeface="Cambria Math" panose="02040503050406030204" pitchFamily="18" charset="0"/>
                        </a:rPr>
                        <m:t>2</m:t>
                      </m:r>
                      <m:r>
                        <a:rPr lang="en-US" altLang="zh-TW" b="0" i="1" smtClean="0">
                          <a:latin typeface="Cambria Math" panose="02040503050406030204" pitchFamily="18" charset="0"/>
                        </a:rPr>
                        <m:t>.</m:t>
                      </m:r>
                      <m:r>
                        <a:rPr lang="en-US" altLang="zh-TW" b="0" i="1" smtClean="0">
                          <a:latin typeface="Cambria Math" panose="02040503050406030204" pitchFamily="18" charset="0"/>
                        </a:rPr>
                        <m:t>02</m:t>
                      </m:r>
                    </m:oMath>
                  </m:oMathPara>
                </a14:m>
                <a:endParaRPr lang="en-US" altLang="zh-TW" b="0" dirty="0"/>
              </a:p>
              <a:p>
                <a:pPr marL="457200" lvl="1" indent="0">
                  <a:buNone/>
                </a:pPr>
                <a14:m>
                  <m:oMathPara xmlns:m="http://schemas.openxmlformats.org/officeDocument/2006/math">
                    <m:oMathParaPr>
                      <m:jc m:val="left"/>
                    </m:oMathParaPr>
                    <m:oMath xmlns:m="http://schemas.openxmlformats.org/officeDocument/2006/math">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𝑉</m:t>
                          </m:r>
                        </m:e>
                      </m:acc>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zh-TW" altLang="en-US" i="1">
                                      <a:latin typeface="Cambria Math" panose="02040503050406030204" pitchFamily="18" charset="0"/>
                                    </a:rPr>
                                    <m:t>𝜇</m:t>
                                  </m:r>
                                </m:e>
                              </m:acc>
                            </m:e>
                            <m:sub>
                              <m:r>
                                <a:rPr lang="en-US" altLang="zh-TW" i="1">
                                  <a:latin typeface="Cambria Math" panose="02040503050406030204" pitchFamily="18" charset="0"/>
                                </a:rPr>
                                <m:t>𝑝𝑝𝑠</m:t>
                              </m:r>
                            </m:sub>
                          </m:sSub>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𝑛</m:t>
                          </m:r>
                          <m:r>
                            <a:rPr lang="en-US" altLang="zh-TW" i="1">
                              <a:latin typeface="Cambria Math" panose="02040503050406030204" pitchFamily="18" charset="0"/>
                            </a:rPr>
                            <m:t>(</m:t>
                          </m:r>
                          <m:r>
                            <a:rPr lang="en-US" altLang="zh-TW" i="1">
                              <a:latin typeface="Cambria Math" panose="02040503050406030204" pitchFamily="18" charset="0"/>
                            </a:rPr>
                            <m:t>𝑛</m:t>
                          </m:r>
                          <m:r>
                            <a:rPr lang="en-US" altLang="zh-TW" i="1">
                              <a:latin typeface="Cambria Math" panose="02040503050406030204" pitchFamily="18" charset="0"/>
                            </a:rPr>
                            <m:t>−</m:t>
                          </m:r>
                          <m:r>
                            <a:rPr lang="en-US" altLang="zh-TW" i="1">
                              <a:latin typeface="Cambria Math" panose="02040503050406030204" pitchFamily="18" charset="0"/>
                            </a:rPr>
                            <m:t>1</m:t>
                          </m:r>
                          <m:r>
                            <a:rPr lang="en-US" altLang="zh-TW" i="1">
                              <a:latin typeface="Cambria Math" panose="02040503050406030204" pitchFamily="18" charset="0"/>
                            </a:rPr>
                            <m:t>)</m:t>
                          </m:r>
                        </m:den>
                      </m:f>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m:t>
                          </m:r>
                          <m:r>
                            <a:rPr lang="en-US" altLang="zh-TW" i="1">
                              <a:latin typeface="Cambria Math" panose="02040503050406030204" pitchFamily="18" charset="0"/>
                            </a:rPr>
                            <m:t>1</m:t>
                          </m:r>
                        </m:sub>
                        <m:sup>
                          <m:r>
                            <a:rPr lang="en-US" altLang="zh-TW" i="1">
                              <a:latin typeface="Cambria Math" panose="02040503050406030204" pitchFamily="18" charset="0"/>
                            </a:rPr>
                            <m:t>𝑛</m:t>
                          </m:r>
                        </m:sup>
                        <m:e>
                          <m:sSup>
                            <m:sSupPr>
                              <m:ctrlPr>
                                <a:rPr lang="en-US" altLang="zh-TW" i="1">
                                  <a:latin typeface="Cambria Math" panose="02040503050406030204" pitchFamily="18" charset="0"/>
                                </a:rPr>
                              </m:ctrlPr>
                            </m:sSupPr>
                            <m:e>
                              <m:r>
                                <a:rPr lang="en-US" altLang="zh-TW" i="1">
                                  <a:latin typeface="Cambria Math" panose="02040503050406030204" pitchFamily="18" charset="0"/>
                                </a:rPr>
                                <m:t>(</m:t>
                              </m:r>
                              <m:acc>
                                <m:accPr>
                                  <m:chr m:val="̅"/>
                                  <m:ctrlPr>
                                    <a:rPr lang="en-US" altLang="zh-TW" i="1">
                                      <a:latin typeface="Cambria Math" panose="02040503050406030204" pitchFamily="18" charset="0"/>
                                    </a:rPr>
                                  </m:ctrlPr>
                                </m:accPr>
                                <m:e>
                                  <m:sSub>
                                    <m:sSubPr>
                                      <m:ctrlPr>
                                        <a:rPr lang="en-US"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𝑖</m:t>
                                      </m:r>
                                    </m:sub>
                                  </m:sSub>
                                </m:e>
                              </m:acc>
                              <m:r>
                                <a:rPr lang="en-US" altLang="zh-TW" i="1">
                                  <a:latin typeface="Cambria Math" panose="02040503050406030204" pitchFamily="18" charset="0"/>
                                </a:rPr>
                                <m:t>−</m:t>
                              </m:r>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zh-TW" altLang="en-US" i="1">
                                          <a:latin typeface="Cambria Math" panose="02040503050406030204" pitchFamily="18" charset="0"/>
                                        </a:rPr>
                                        <m:t>𝜇</m:t>
                                      </m:r>
                                    </m:e>
                                  </m:acc>
                                </m:e>
                                <m:sub>
                                  <m:r>
                                    <a:rPr lang="en-US" altLang="zh-TW" i="1">
                                      <a:latin typeface="Cambria Math" panose="02040503050406030204" pitchFamily="18" charset="0"/>
                                    </a:rPr>
                                    <m:t>𝑝𝑝𝑠</m:t>
                                  </m:r>
                                </m:sub>
                              </m:sSub>
                              <m:r>
                                <a:rPr lang="en-US" altLang="zh-TW" i="1">
                                  <a:latin typeface="Cambria Math" panose="02040503050406030204" pitchFamily="18" charset="0"/>
                                </a:rPr>
                                <m:t>)</m:t>
                              </m:r>
                            </m:e>
                            <m:sup>
                              <m:r>
                                <a:rPr lang="en-US" altLang="zh-TW" i="1">
                                  <a:latin typeface="Cambria Math" panose="02040503050406030204" pitchFamily="18" charset="0"/>
                                </a:rPr>
                                <m:t>2</m:t>
                              </m:r>
                            </m:sup>
                          </m:sSup>
                        </m:e>
                      </m:nary>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3</m:t>
                          </m:r>
                          <m:r>
                            <a:rPr lang="en-US" altLang="zh-TW" b="0" i="1" smtClean="0">
                              <a:latin typeface="Cambria Math" panose="02040503050406030204" pitchFamily="18" charset="0"/>
                            </a:rPr>
                            <m:t>(</m:t>
                          </m:r>
                          <m:r>
                            <a:rPr lang="en-US" altLang="zh-TW" b="0" i="1" smtClean="0">
                              <a:latin typeface="Cambria Math" panose="02040503050406030204" pitchFamily="18" charset="0"/>
                            </a:rPr>
                            <m:t>2</m:t>
                          </m:r>
                          <m:r>
                            <a:rPr lang="en-US" altLang="zh-TW" b="0" i="1" smtClean="0">
                              <a:latin typeface="Cambria Math" panose="02040503050406030204" pitchFamily="18" charset="0"/>
                            </a:rPr>
                            <m:t>)</m:t>
                          </m:r>
                        </m:den>
                      </m:f>
                      <m:d>
                        <m:dPr>
                          <m:ctrlPr>
                            <a:rPr lang="en-US" altLang="zh-TW" b="0" i="1" smtClean="0">
                              <a:latin typeface="Cambria Math" panose="02040503050406030204" pitchFamily="18" charset="0"/>
                            </a:rPr>
                          </m:ctrlPr>
                        </m:dPr>
                        <m:e>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m:t>
                              </m:r>
                              <m:r>
                                <a:rPr lang="en-US" altLang="zh-TW" b="0" i="1" smtClean="0">
                                  <a:latin typeface="Cambria Math" panose="02040503050406030204" pitchFamily="18" charset="0"/>
                                </a:rPr>
                                <m:t>2</m:t>
                              </m:r>
                              <m:r>
                                <a:rPr lang="en-US" altLang="zh-TW" b="0" i="1" smtClean="0">
                                  <a:latin typeface="Cambria Math" panose="02040503050406030204" pitchFamily="18" charset="0"/>
                                </a:rPr>
                                <m:t>.</m:t>
                              </m:r>
                              <m:r>
                                <a:rPr lang="en-US" altLang="zh-TW" b="0" i="1" smtClean="0">
                                  <a:latin typeface="Cambria Math" panose="02040503050406030204" pitchFamily="18" charset="0"/>
                                </a:rPr>
                                <m:t>06</m:t>
                              </m:r>
                              <m:r>
                                <a:rPr lang="en-US" altLang="zh-TW" b="0" i="1" smtClean="0">
                                  <a:latin typeface="Cambria Math" panose="02040503050406030204" pitchFamily="18" charset="0"/>
                                </a:rPr>
                                <m:t>−</m:t>
                              </m:r>
                              <m:r>
                                <a:rPr lang="en-US" altLang="zh-TW" b="0" i="1" smtClean="0">
                                  <a:latin typeface="Cambria Math" panose="02040503050406030204" pitchFamily="18" charset="0"/>
                                </a:rPr>
                                <m:t>2</m:t>
                              </m:r>
                              <m:r>
                                <a:rPr lang="en-US" altLang="zh-TW" b="0" i="1" smtClean="0">
                                  <a:latin typeface="Cambria Math" panose="02040503050406030204" pitchFamily="18" charset="0"/>
                                </a:rPr>
                                <m:t>.</m:t>
                              </m:r>
                              <m:r>
                                <a:rPr lang="en-US" altLang="zh-TW" b="0" i="1" smtClean="0">
                                  <a:latin typeface="Cambria Math" panose="02040503050406030204" pitchFamily="18" charset="0"/>
                                </a:rPr>
                                <m:t>02</m:t>
                              </m:r>
                              <m:r>
                                <a:rPr lang="en-US" altLang="zh-TW" b="0" i="1" smtClean="0">
                                  <a:latin typeface="Cambria Math" panose="02040503050406030204" pitchFamily="18" charset="0"/>
                                </a:rPr>
                                <m:t>)</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m:t>
                              </m:r>
                              <m:r>
                                <a:rPr lang="en-US" altLang="zh-TW" b="0" i="1" smtClean="0">
                                  <a:latin typeface="Cambria Math" panose="02040503050406030204" pitchFamily="18" charset="0"/>
                                </a:rPr>
                                <m:t>2</m:t>
                              </m:r>
                              <m:r>
                                <a:rPr lang="en-US" altLang="zh-TW" b="0" i="1" smtClean="0">
                                  <a:latin typeface="Cambria Math" panose="02040503050406030204" pitchFamily="18" charset="0"/>
                                </a:rPr>
                                <m:t>.</m:t>
                              </m:r>
                              <m:r>
                                <a:rPr lang="en-US" altLang="zh-TW" b="0" i="1" smtClean="0">
                                  <a:latin typeface="Cambria Math" panose="02040503050406030204" pitchFamily="18" charset="0"/>
                                </a:rPr>
                                <m:t>18</m:t>
                              </m:r>
                              <m:r>
                                <a:rPr lang="en-US" altLang="zh-TW" b="0" i="1" smtClean="0">
                                  <a:latin typeface="Cambria Math" panose="02040503050406030204" pitchFamily="18" charset="0"/>
                                </a:rPr>
                                <m:t>−</m:t>
                              </m:r>
                              <m:r>
                                <a:rPr lang="en-US" altLang="zh-TW" b="0" i="1" smtClean="0">
                                  <a:latin typeface="Cambria Math" panose="02040503050406030204" pitchFamily="18" charset="0"/>
                                </a:rPr>
                                <m:t>2</m:t>
                              </m:r>
                              <m:r>
                                <a:rPr lang="en-US" altLang="zh-TW" b="0" i="1" smtClean="0">
                                  <a:latin typeface="Cambria Math" panose="02040503050406030204" pitchFamily="18" charset="0"/>
                                </a:rPr>
                                <m:t>.</m:t>
                              </m:r>
                              <m:r>
                                <a:rPr lang="en-US" altLang="zh-TW" b="0" i="1" smtClean="0">
                                  <a:latin typeface="Cambria Math" panose="02040503050406030204" pitchFamily="18" charset="0"/>
                                </a:rPr>
                                <m:t>02</m:t>
                              </m:r>
                              <m:r>
                                <a:rPr lang="en-US" altLang="zh-TW" b="0" i="1" smtClean="0">
                                  <a:latin typeface="Cambria Math" panose="02040503050406030204" pitchFamily="18" charset="0"/>
                                </a:rPr>
                                <m:t>)</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m:t>
                              </m:r>
                              <m:r>
                                <a:rPr lang="en-US" altLang="zh-TW" b="0" i="1" smtClean="0">
                                  <a:latin typeface="Cambria Math" panose="02040503050406030204" pitchFamily="18" charset="0"/>
                                </a:rPr>
                                <m:t>1</m:t>
                              </m:r>
                              <m:r>
                                <a:rPr lang="en-US" altLang="zh-TW" b="0" i="1" smtClean="0">
                                  <a:latin typeface="Cambria Math" panose="02040503050406030204" pitchFamily="18" charset="0"/>
                                </a:rPr>
                                <m:t>.</m:t>
                              </m:r>
                              <m:r>
                                <a:rPr lang="en-US" altLang="zh-TW" b="0" i="1" smtClean="0">
                                  <a:latin typeface="Cambria Math" panose="02040503050406030204" pitchFamily="18" charset="0"/>
                                </a:rPr>
                                <m:t>81</m:t>
                              </m:r>
                              <m:r>
                                <a:rPr lang="en-US" altLang="zh-TW" b="0" i="1" smtClean="0">
                                  <a:latin typeface="Cambria Math" panose="02040503050406030204" pitchFamily="18" charset="0"/>
                                </a:rPr>
                                <m:t>−</m:t>
                              </m:r>
                              <m:r>
                                <a:rPr lang="en-US" altLang="zh-TW" b="0" i="1" smtClean="0">
                                  <a:latin typeface="Cambria Math" panose="02040503050406030204" pitchFamily="18" charset="0"/>
                                </a:rPr>
                                <m:t>2</m:t>
                              </m:r>
                              <m:r>
                                <a:rPr lang="en-US" altLang="zh-TW" b="0" i="1" smtClean="0">
                                  <a:latin typeface="Cambria Math" panose="02040503050406030204" pitchFamily="18" charset="0"/>
                                </a:rPr>
                                <m:t>.</m:t>
                              </m:r>
                              <m:r>
                                <a:rPr lang="en-US" altLang="zh-TW" b="0" i="1" smtClean="0">
                                  <a:latin typeface="Cambria Math" panose="02040503050406030204" pitchFamily="18" charset="0"/>
                                </a:rPr>
                                <m:t>02</m:t>
                              </m:r>
                              <m:r>
                                <a:rPr lang="en-US" altLang="zh-TW" b="0" i="1" smtClean="0">
                                  <a:latin typeface="Cambria Math" panose="02040503050406030204" pitchFamily="18" charset="0"/>
                                </a:rPr>
                                <m:t>)</m:t>
                              </m:r>
                            </m:e>
                            <m:sup>
                              <m:r>
                                <a:rPr lang="en-US" altLang="zh-TW" b="0" i="1" smtClean="0">
                                  <a:latin typeface="Cambria Math" panose="02040503050406030204" pitchFamily="18" charset="0"/>
                                </a:rPr>
                                <m:t>2</m:t>
                              </m:r>
                            </m:sup>
                          </m:sSup>
                        </m:e>
                      </m:d>
                    </m:oMath>
                  </m:oMathPara>
                </a14:m>
                <a:endParaRPr lang="en-US" altLang="zh-TW" dirty="0"/>
              </a:p>
              <a:p>
                <a:pPr marL="457200" lvl="1" indent="0">
                  <a:buNone/>
                </a:pPr>
                <a14:m>
                  <m:oMathPara xmlns:m="http://schemas.openxmlformats.org/officeDocument/2006/math">
                    <m:oMathParaPr>
                      <m:jc m:val="left"/>
                    </m:oMathParaPr>
                    <m:oMath xmlns:m="http://schemas.openxmlformats.org/officeDocument/2006/math">
                      <m:r>
                        <a:rPr lang="en-US" altLang="zh-TW" b="0" i="1" smtClean="0">
                          <a:latin typeface="Cambria Math" panose="02040503050406030204" pitchFamily="18" charset="0"/>
                        </a:rPr>
                        <m:t>=</m:t>
                      </m:r>
                      <m:r>
                        <a:rPr lang="en-US" altLang="zh-TW" b="0" i="1" smtClean="0">
                          <a:latin typeface="Cambria Math" panose="02040503050406030204" pitchFamily="18" charset="0"/>
                        </a:rPr>
                        <m:t>0</m:t>
                      </m:r>
                      <m:r>
                        <a:rPr lang="en-US" altLang="zh-TW" b="0" i="1" smtClean="0">
                          <a:latin typeface="Cambria Math" panose="02040503050406030204" pitchFamily="18" charset="0"/>
                        </a:rPr>
                        <m:t>.</m:t>
                      </m:r>
                      <m:r>
                        <a:rPr lang="en-US" altLang="zh-TW" b="0" i="1" smtClean="0">
                          <a:latin typeface="Cambria Math" panose="02040503050406030204" pitchFamily="18" charset="0"/>
                        </a:rPr>
                        <m:t>0119</m:t>
                      </m:r>
                    </m:oMath>
                  </m:oMathPara>
                </a14:m>
                <a:endParaRPr lang="en-US" altLang="zh-TW" dirty="0"/>
              </a:p>
              <a:p>
                <a:pPr marL="0" indent="0">
                  <a:buNone/>
                </a:pPr>
                <a:r>
                  <a:rPr lang="en-US" altLang="zh-TW" sz="3900" dirty="0"/>
                  <a:t>Estimate:</a:t>
                </a:r>
                <a:r>
                  <a:rPr lang="en-US" altLang="zh-TW" dirty="0"/>
                  <a:t> </a:t>
                </a:r>
                <a14:m>
                  <m:oMath xmlns:m="http://schemas.openxmlformats.org/officeDocument/2006/math">
                    <m:r>
                      <a:rPr lang="en-US" altLang="zh-TW" b="0" i="1" smtClean="0">
                        <a:latin typeface="Cambria Math" panose="02040503050406030204" pitchFamily="18" charset="0"/>
                      </a:rPr>
                      <m:t>2</m:t>
                    </m:r>
                    <m:r>
                      <a:rPr lang="en-US" altLang="zh-TW" b="0" i="1" smtClean="0">
                        <a:latin typeface="Cambria Math" panose="02040503050406030204" pitchFamily="18" charset="0"/>
                      </a:rPr>
                      <m:t>.</m:t>
                    </m:r>
                    <m:r>
                      <a:rPr lang="en-US" altLang="zh-TW" b="0" i="1" smtClean="0">
                        <a:latin typeface="Cambria Math" panose="02040503050406030204" pitchFamily="18" charset="0"/>
                      </a:rPr>
                      <m:t>02</m:t>
                    </m:r>
                    <m:r>
                      <a:rPr lang="en-US" altLang="zh-TW" b="0" i="1" smtClean="0">
                        <a:latin typeface="Cambria Math" panose="02040503050406030204" pitchFamily="18" charset="0"/>
                      </a:rPr>
                      <m:t>±</m:t>
                    </m:r>
                    <m:r>
                      <a:rPr lang="en-US" altLang="zh-TW" b="0" i="1" smtClean="0">
                        <a:latin typeface="Cambria Math" panose="02040503050406030204" pitchFamily="18" charset="0"/>
                      </a:rPr>
                      <m:t>2</m:t>
                    </m:r>
                    <m:rad>
                      <m:radPr>
                        <m:degHide m:val="on"/>
                        <m:ctrlPr>
                          <a:rPr lang="en-US" altLang="zh-TW" b="0" i="1" smtClean="0">
                            <a:latin typeface="Cambria Math" panose="02040503050406030204" pitchFamily="18" charset="0"/>
                          </a:rPr>
                        </m:ctrlPr>
                      </m:radPr>
                      <m:deg/>
                      <m:e>
                        <m:r>
                          <a:rPr lang="en-US" altLang="zh-TW" b="0" i="1" smtClean="0">
                            <a:latin typeface="Cambria Math" panose="02040503050406030204" pitchFamily="18" charset="0"/>
                          </a:rPr>
                          <m:t>0</m:t>
                        </m:r>
                        <m:r>
                          <a:rPr lang="en-US" altLang="zh-TW" b="0" i="1" smtClean="0">
                            <a:latin typeface="Cambria Math" panose="02040503050406030204" pitchFamily="18" charset="0"/>
                          </a:rPr>
                          <m:t>.</m:t>
                        </m:r>
                        <m:r>
                          <a:rPr lang="en-US" altLang="zh-TW" b="0" i="1" smtClean="0">
                            <a:latin typeface="Cambria Math" panose="02040503050406030204" pitchFamily="18" charset="0"/>
                          </a:rPr>
                          <m:t>0019</m:t>
                        </m:r>
                      </m:e>
                    </m:rad>
                    <m:r>
                      <a:rPr lang="en-US" altLang="zh-TW" b="0" i="1" smtClean="0">
                        <a:latin typeface="Cambria Math" panose="02040503050406030204" pitchFamily="18" charset="0"/>
                      </a:rPr>
                      <m:t>=</m:t>
                    </m:r>
                    <m:r>
                      <a:rPr lang="en-US" altLang="zh-TW" b="0" i="1" smtClean="0">
                        <a:latin typeface="Cambria Math" panose="02040503050406030204" pitchFamily="18" charset="0"/>
                      </a:rPr>
                      <m:t>2</m:t>
                    </m:r>
                    <m:r>
                      <a:rPr lang="en-US" altLang="zh-TW" b="0" i="1" smtClean="0">
                        <a:latin typeface="Cambria Math" panose="02040503050406030204" pitchFamily="18" charset="0"/>
                      </a:rPr>
                      <m:t>.</m:t>
                    </m:r>
                    <m:r>
                      <a:rPr lang="en-US" altLang="zh-TW" b="0" i="1" smtClean="0">
                        <a:latin typeface="Cambria Math" panose="02040503050406030204" pitchFamily="18" charset="0"/>
                      </a:rPr>
                      <m:t>02</m:t>
                    </m:r>
                    <m:r>
                      <a:rPr lang="en-US" altLang="zh-TW" b="0" i="1" smtClean="0">
                        <a:latin typeface="Cambria Math" panose="02040503050406030204" pitchFamily="18" charset="0"/>
                      </a:rPr>
                      <m:t>±</m:t>
                    </m:r>
                    <m:r>
                      <a:rPr lang="en-US" altLang="zh-TW" b="0" i="1" smtClean="0">
                        <a:latin typeface="Cambria Math" panose="02040503050406030204" pitchFamily="18" charset="0"/>
                      </a:rPr>
                      <m:t>0</m:t>
                    </m:r>
                    <m:r>
                      <a:rPr lang="en-US" altLang="zh-TW" b="0" i="1" smtClean="0">
                        <a:latin typeface="Cambria Math" panose="02040503050406030204" pitchFamily="18" charset="0"/>
                      </a:rPr>
                      <m:t>.</m:t>
                    </m:r>
                    <m:r>
                      <a:rPr lang="en-US" altLang="zh-TW" b="0" i="1" smtClean="0">
                        <a:latin typeface="Cambria Math" panose="02040503050406030204" pitchFamily="18" charset="0"/>
                      </a:rPr>
                      <m:t>22</m:t>
                    </m:r>
                  </m:oMath>
                </a14:m>
                <a:endParaRPr lang="en-US" altLang="zh-TW" sz="3900"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693174" y="1401097"/>
                <a:ext cx="10943302" cy="5102942"/>
              </a:xfrm>
              <a:blipFill>
                <a:blip r:embed="rId2"/>
                <a:stretch>
                  <a:fillRect l="-1337" t="-2987" b="-1673"/>
                </a:stretch>
              </a:blipFill>
            </p:spPr>
            <p:txBody>
              <a:bodyPr/>
              <a:lstStyle/>
              <a:p>
                <a:r>
                  <a:rPr lang="en-GB">
                    <a:noFill/>
                  </a:rPr>
                  <a:t> </a:t>
                </a:r>
              </a:p>
            </p:txBody>
          </p:sp>
        </mc:Fallback>
      </mc:AlternateContent>
    </p:spTree>
    <p:extLst>
      <p:ext uri="{BB962C8B-B14F-4D97-AF65-F5344CB8AC3E}">
        <p14:creationId xmlns:p14="http://schemas.microsoft.com/office/powerpoint/2010/main" val="6763232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標題 1"/>
              <p:cNvSpPr>
                <a:spLocks noGrp="1"/>
              </p:cNvSpPr>
              <p:nvPr>
                <p:ph type="title"/>
              </p:nvPr>
            </p:nvSpPr>
            <p:spPr/>
            <p:txBody>
              <a:bodyPr>
                <a:normAutofit fontScale="90000"/>
              </a:bodyPr>
              <a:lstStyle/>
              <a:p>
                <a:r>
                  <a:rPr lang="en-US" altLang="zh-TW" dirty="0"/>
                  <a:t>Estimating </a:t>
                </a:r>
                <a14:m>
                  <m:oMath xmlns:m="http://schemas.openxmlformats.org/officeDocument/2006/math">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𝜏</m:t>
                        </m:r>
                      </m:e>
                      <m:sub>
                        <m:r>
                          <a:rPr lang="en-US" altLang="zh-TW" b="0" i="1" smtClean="0">
                            <a:latin typeface="Cambria Math" panose="02040503050406030204" pitchFamily="18" charset="0"/>
                          </a:rPr>
                          <m:t>𝑖</m:t>
                        </m:r>
                      </m:sub>
                    </m:sSub>
                  </m:oMath>
                </a14:m>
                <a:r>
                  <a:rPr lang="en-US" altLang="zh-TW" dirty="0"/>
                  <a:t> Comparisons</a:t>
                </a:r>
                <a:br>
                  <a:rPr lang="en-US" altLang="zh-TW" dirty="0"/>
                </a:br>
                <a:r>
                  <a:rPr lang="en-US" altLang="zh-TW" dirty="0"/>
                  <a:t>– ratio/unbiased/</a:t>
                </a:r>
                <a:r>
                  <a:rPr lang="en-US" altLang="zh-TW" dirty="0" err="1"/>
                  <a:t>pps</a:t>
                </a:r>
                <a:r>
                  <a:rPr lang="en-US" altLang="zh-TW" dirty="0"/>
                  <a:t> estimators</a:t>
                </a:r>
                <a:endParaRPr lang="zh-TW" altLang="en-US" dirty="0"/>
              </a:p>
            </p:txBody>
          </p:sp>
        </mc:Choice>
        <mc:Fallback>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t="-17021" b="-2978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normAutofit fontScale="92500" lnSpcReduction="10000"/>
              </a:bodyPr>
              <a:lstStyle/>
              <a:p>
                <a:r>
                  <a:rPr lang="en-US" altLang="zh-TW" sz="3600" dirty="0"/>
                  <a:t>If</a:t>
                </a:r>
                <a14:m>
                  <m:oMath xmlns:m="http://schemas.openxmlformats.org/officeDocument/2006/math">
                    <m:sSub>
                      <m:sSubPr>
                        <m:ctrlPr>
                          <a:rPr lang="en-US" altLang="zh-TW" sz="3600" b="0" i="1" smtClean="0">
                            <a:latin typeface="Cambria Math" panose="02040503050406030204" pitchFamily="18" charset="0"/>
                          </a:rPr>
                        </m:ctrlPr>
                      </m:sSubPr>
                      <m:e>
                        <m:r>
                          <a:rPr lang="en-US" altLang="zh-TW" sz="3600" b="0" i="1" smtClean="0">
                            <a:latin typeface="Cambria Math" panose="02040503050406030204" pitchFamily="18" charset="0"/>
                          </a:rPr>
                          <m:t> </m:t>
                        </m:r>
                        <m:r>
                          <a:rPr lang="en-US" altLang="zh-TW" sz="3600" b="0" i="1" smtClean="0">
                            <a:latin typeface="Cambria Math" panose="02040503050406030204" pitchFamily="18" charset="0"/>
                          </a:rPr>
                          <m:t>𝑦</m:t>
                        </m:r>
                      </m:e>
                      <m:sub>
                        <m:r>
                          <a:rPr lang="en-US" altLang="zh-TW" sz="3600" b="0" i="1" smtClean="0">
                            <a:latin typeface="Cambria Math" panose="02040503050406030204" pitchFamily="18" charset="0"/>
                          </a:rPr>
                          <m:t>𝑖</m:t>
                        </m:r>
                      </m:sub>
                    </m:sSub>
                  </m:oMath>
                </a14:m>
                <a:r>
                  <a:rPr lang="zh-TW" altLang="en-US" sz="3600" dirty="0"/>
                  <a:t> </a:t>
                </a:r>
                <a:r>
                  <a:rPr lang="en-US" altLang="zh-TW" sz="3600" dirty="0"/>
                  <a:t>is uncorrelated with </a:t>
                </a:r>
                <a14:m>
                  <m:oMath xmlns:m="http://schemas.openxmlformats.org/officeDocument/2006/math">
                    <m:sSub>
                      <m:sSubPr>
                        <m:ctrlPr>
                          <a:rPr lang="en-US" altLang="zh-TW" sz="3600" i="1" smtClean="0">
                            <a:latin typeface="Cambria Math" panose="02040503050406030204" pitchFamily="18" charset="0"/>
                          </a:rPr>
                        </m:ctrlPr>
                      </m:sSubPr>
                      <m:e>
                        <m:r>
                          <a:rPr lang="en-US" altLang="zh-TW" sz="3600" b="0" i="1" smtClean="0">
                            <a:latin typeface="Cambria Math" panose="02040503050406030204" pitchFamily="18" charset="0"/>
                          </a:rPr>
                          <m:t>𝑚</m:t>
                        </m:r>
                      </m:e>
                      <m:sub>
                        <m:r>
                          <a:rPr lang="en-US" altLang="zh-TW" sz="3600" b="0" i="1" smtClean="0">
                            <a:latin typeface="Cambria Math" panose="02040503050406030204" pitchFamily="18" charset="0"/>
                          </a:rPr>
                          <m:t>𝑖</m:t>
                        </m:r>
                      </m:sub>
                    </m:sSub>
                  </m:oMath>
                </a14:m>
                <a:r>
                  <a:rPr lang="en-US" altLang="zh-TW" sz="3600" dirty="0">
                    <a:sym typeface="Wingdings" panose="05000000000000000000" pitchFamily="2" charset="2"/>
                  </a:rPr>
                  <a:t> </a:t>
                </a:r>
              </a:p>
              <a:p>
                <a:pPr lvl="1">
                  <a:buFont typeface="Wingdings" panose="05000000000000000000" pitchFamily="2" charset="2"/>
                  <a:buChar char="Ø"/>
                </a:pPr>
                <a:r>
                  <a:rPr lang="en-US" altLang="zh-TW" sz="3200" dirty="0">
                    <a:sym typeface="Wingdings" panose="05000000000000000000" pitchFamily="2" charset="2"/>
                  </a:rPr>
                  <a:t>unbiased estimator: </a:t>
                </a:r>
                <a14:m>
                  <m:oMath xmlns:m="http://schemas.openxmlformats.org/officeDocument/2006/math">
                    <m:r>
                      <a:rPr lang="en-US" altLang="zh-TW" sz="3200" b="0" i="1" smtClean="0">
                        <a:latin typeface="Cambria Math" panose="02040503050406030204" pitchFamily="18" charset="0"/>
                        <a:sym typeface="Wingdings" panose="05000000000000000000" pitchFamily="2" charset="2"/>
                      </a:rPr>
                      <m:t>𝑁</m:t>
                    </m:r>
                    <m:acc>
                      <m:accPr>
                        <m:chr m:val="̅"/>
                        <m:ctrlPr>
                          <a:rPr lang="en-US" altLang="zh-TW" sz="3200" b="0" i="1" smtClean="0">
                            <a:latin typeface="Cambria Math" panose="02040503050406030204" pitchFamily="18" charset="0"/>
                            <a:sym typeface="Wingdings" panose="05000000000000000000" pitchFamily="2" charset="2"/>
                          </a:rPr>
                        </m:ctrlPr>
                      </m:accPr>
                      <m:e>
                        <m:sSub>
                          <m:sSubPr>
                            <m:ctrlPr>
                              <a:rPr lang="en-US" altLang="zh-TW" sz="3200" b="0" i="1" smtClean="0">
                                <a:latin typeface="Cambria Math" panose="02040503050406030204" pitchFamily="18" charset="0"/>
                                <a:sym typeface="Wingdings" panose="05000000000000000000" pitchFamily="2" charset="2"/>
                              </a:rPr>
                            </m:ctrlPr>
                          </m:sSubPr>
                          <m:e>
                            <m:r>
                              <a:rPr lang="en-US" altLang="zh-TW" sz="3200" b="0" i="1" smtClean="0">
                                <a:latin typeface="Cambria Math" panose="02040503050406030204" pitchFamily="18" charset="0"/>
                                <a:sym typeface="Wingdings" panose="05000000000000000000" pitchFamily="2" charset="2"/>
                              </a:rPr>
                              <m:t>𝑦</m:t>
                            </m:r>
                          </m:e>
                          <m:sub>
                            <m:r>
                              <a:rPr lang="en-US" altLang="zh-TW" sz="3200" b="0" i="1" smtClean="0">
                                <a:latin typeface="Cambria Math" panose="02040503050406030204" pitchFamily="18" charset="0"/>
                                <a:sym typeface="Wingdings" panose="05000000000000000000" pitchFamily="2" charset="2"/>
                              </a:rPr>
                              <m:t>𝑡</m:t>
                            </m:r>
                          </m:sub>
                        </m:sSub>
                      </m:e>
                    </m:acc>
                    <m:r>
                      <a:rPr lang="en-US" altLang="zh-TW" sz="3200" b="0" i="1" smtClean="0">
                        <a:latin typeface="Cambria Math" panose="02040503050406030204" pitchFamily="18" charset="0"/>
                        <a:sym typeface="Wingdings" panose="05000000000000000000" pitchFamily="2" charset="2"/>
                      </a:rPr>
                      <m:t>=</m:t>
                    </m:r>
                    <m:f>
                      <m:fPr>
                        <m:ctrlPr>
                          <a:rPr lang="en-US" altLang="zh-TW" sz="3200" b="0" i="1" smtClean="0">
                            <a:latin typeface="Cambria Math" panose="02040503050406030204" pitchFamily="18" charset="0"/>
                            <a:sym typeface="Wingdings" panose="05000000000000000000" pitchFamily="2" charset="2"/>
                          </a:rPr>
                        </m:ctrlPr>
                      </m:fPr>
                      <m:num>
                        <m:r>
                          <a:rPr lang="en-US" altLang="zh-TW" sz="3200" b="0" i="1" smtClean="0">
                            <a:latin typeface="Cambria Math" panose="02040503050406030204" pitchFamily="18" charset="0"/>
                            <a:sym typeface="Wingdings" panose="05000000000000000000" pitchFamily="2" charset="2"/>
                          </a:rPr>
                          <m:t>𝑁</m:t>
                        </m:r>
                      </m:num>
                      <m:den>
                        <m:r>
                          <a:rPr lang="en-US" altLang="zh-TW" sz="3200" b="0" i="1" smtClean="0">
                            <a:latin typeface="Cambria Math" panose="02040503050406030204" pitchFamily="18" charset="0"/>
                            <a:sym typeface="Wingdings" panose="05000000000000000000" pitchFamily="2" charset="2"/>
                          </a:rPr>
                          <m:t>𝑛</m:t>
                        </m:r>
                      </m:den>
                    </m:f>
                    <m:nary>
                      <m:naryPr>
                        <m:chr m:val="∑"/>
                        <m:ctrlPr>
                          <a:rPr lang="en-US" altLang="zh-TW" sz="3200" b="0" i="1" smtClean="0">
                            <a:latin typeface="Cambria Math" panose="02040503050406030204" pitchFamily="18" charset="0"/>
                          </a:rPr>
                        </m:ctrlPr>
                      </m:naryPr>
                      <m:sub>
                        <m:r>
                          <m:rPr>
                            <m:brk m:alnAt="23"/>
                          </m:rPr>
                          <a:rPr lang="en-US" altLang="zh-TW" sz="3200" b="0" i="1" smtClean="0">
                            <a:latin typeface="Cambria Math" panose="02040503050406030204" pitchFamily="18" charset="0"/>
                          </a:rPr>
                          <m:t>𝑖</m:t>
                        </m:r>
                        <m:r>
                          <a:rPr lang="en-US" altLang="zh-TW" sz="3200" b="0" i="1" smtClean="0">
                            <a:latin typeface="Cambria Math" panose="02040503050406030204" pitchFamily="18" charset="0"/>
                          </a:rPr>
                          <m:t>=1</m:t>
                        </m:r>
                      </m:sub>
                      <m:sup>
                        <m:r>
                          <a:rPr lang="en-US" altLang="zh-TW" sz="3200" b="0" i="1" smtClean="0">
                            <a:latin typeface="Cambria Math" panose="02040503050406030204" pitchFamily="18" charset="0"/>
                          </a:rPr>
                          <m:t>𝑛</m:t>
                        </m:r>
                      </m:sup>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𝑦</m:t>
                            </m:r>
                          </m:e>
                          <m:sub>
                            <m:r>
                              <a:rPr lang="en-US" altLang="zh-TW" sz="3200" b="0" i="1" smtClean="0">
                                <a:latin typeface="Cambria Math" panose="02040503050406030204" pitchFamily="18" charset="0"/>
                              </a:rPr>
                              <m:t>𝑖</m:t>
                            </m:r>
                          </m:sub>
                        </m:sSub>
                      </m:e>
                    </m:nary>
                  </m:oMath>
                </a14:m>
                <a:endParaRPr lang="en-US" altLang="zh-TW" sz="3200" b="0" dirty="0"/>
              </a:p>
              <a:p>
                <a:r>
                  <a:rPr lang="en-US" altLang="zh-TW" sz="3600" dirty="0"/>
                  <a:t>If</a:t>
                </a:r>
                <a14:m>
                  <m:oMath xmlns:m="http://schemas.openxmlformats.org/officeDocument/2006/math">
                    <m:sSub>
                      <m:sSubPr>
                        <m:ctrlPr>
                          <a:rPr lang="en-US" altLang="zh-TW" sz="3600" b="0" i="1" smtClean="0">
                            <a:latin typeface="Cambria Math" panose="02040503050406030204" pitchFamily="18" charset="0"/>
                          </a:rPr>
                        </m:ctrlPr>
                      </m:sSubPr>
                      <m:e>
                        <m:r>
                          <a:rPr lang="en-US" altLang="zh-TW" sz="3600" b="0" i="1" smtClean="0">
                            <a:latin typeface="Cambria Math" panose="02040503050406030204" pitchFamily="18" charset="0"/>
                          </a:rPr>
                          <m:t> </m:t>
                        </m:r>
                        <m:r>
                          <a:rPr lang="en-US" altLang="zh-TW" sz="3600" b="0" i="1" smtClean="0">
                            <a:latin typeface="Cambria Math" panose="02040503050406030204" pitchFamily="18" charset="0"/>
                          </a:rPr>
                          <m:t>𝑦</m:t>
                        </m:r>
                      </m:e>
                      <m:sub>
                        <m:r>
                          <a:rPr lang="en-US" altLang="zh-TW" sz="3600" b="0" i="1" smtClean="0">
                            <a:latin typeface="Cambria Math" panose="02040503050406030204" pitchFamily="18" charset="0"/>
                          </a:rPr>
                          <m:t>𝑖</m:t>
                        </m:r>
                      </m:sub>
                    </m:sSub>
                  </m:oMath>
                </a14:m>
                <a:r>
                  <a:rPr lang="zh-TW" altLang="en-US" sz="3600" dirty="0"/>
                  <a:t> </a:t>
                </a:r>
                <a:r>
                  <a:rPr lang="en-US" altLang="zh-TW" sz="3600" dirty="0"/>
                  <a:t>is correlated with </a:t>
                </a:r>
                <a14:m>
                  <m:oMath xmlns:m="http://schemas.openxmlformats.org/officeDocument/2006/math">
                    <m:sSub>
                      <m:sSubPr>
                        <m:ctrlPr>
                          <a:rPr lang="en-US" altLang="zh-TW" sz="3600" i="1" smtClean="0">
                            <a:latin typeface="Cambria Math" panose="02040503050406030204" pitchFamily="18" charset="0"/>
                          </a:rPr>
                        </m:ctrlPr>
                      </m:sSubPr>
                      <m:e>
                        <m:r>
                          <a:rPr lang="en-US" altLang="zh-TW" sz="3600" b="0" i="1" smtClean="0">
                            <a:latin typeface="Cambria Math" panose="02040503050406030204" pitchFamily="18" charset="0"/>
                          </a:rPr>
                          <m:t>𝑚</m:t>
                        </m:r>
                      </m:e>
                      <m:sub>
                        <m:r>
                          <a:rPr lang="en-US" altLang="zh-TW" sz="3600" b="0" i="1" smtClean="0">
                            <a:latin typeface="Cambria Math" panose="02040503050406030204" pitchFamily="18" charset="0"/>
                          </a:rPr>
                          <m:t>𝑖</m:t>
                        </m:r>
                      </m:sub>
                    </m:sSub>
                  </m:oMath>
                </a14:m>
                <a:r>
                  <a:rPr lang="en-US" altLang="zh-TW" sz="3600" dirty="0">
                    <a:sym typeface="Wingdings" panose="05000000000000000000" pitchFamily="2" charset="2"/>
                  </a:rPr>
                  <a:t> </a:t>
                </a:r>
              </a:p>
              <a:p>
                <a:pPr lvl="1">
                  <a:buFont typeface="Wingdings" panose="05000000000000000000" pitchFamily="2" charset="2"/>
                  <a:buChar char="Ø"/>
                </a:pPr>
                <a:r>
                  <a:rPr lang="en-US" altLang="zh-TW" sz="2800" dirty="0">
                    <a:sym typeface="Wingdings" panose="05000000000000000000" pitchFamily="2" charset="2"/>
                  </a:rPr>
                  <a:t>If within-cluster variation does not change with changing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oMath>
                </a14:m>
                <a:endParaRPr lang="en-US" altLang="zh-TW" sz="2800" dirty="0">
                  <a:sym typeface="Wingdings" panose="05000000000000000000" pitchFamily="2" charset="2"/>
                </a:endParaRPr>
              </a:p>
              <a:p>
                <a:pPr lvl="2">
                  <a:buFont typeface="Wingdings" panose="05000000000000000000" pitchFamily="2" charset="2"/>
                  <a:buChar char="Ø"/>
                </a:pPr>
                <a:r>
                  <a:rPr lang="en-US" altLang="zh-TW" sz="3200" dirty="0">
                    <a:sym typeface="Wingdings" panose="05000000000000000000" pitchFamily="2" charset="2"/>
                  </a:rPr>
                  <a:t>PPS estimator:</a:t>
                </a:r>
                <a:r>
                  <a:rPr lang="en-US" altLang="zh-TW" sz="3200" dirty="0">
                    <a:solidFill>
                      <a:schemeClr val="tx1"/>
                    </a:solidFill>
                    <a:sym typeface="Wingdings" panose="05000000000000000000" pitchFamily="2" charset="2"/>
                  </a:rPr>
                  <a:t> </a:t>
                </a:r>
                <a14:m>
                  <m:oMath xmlns:m="http://schemas.openxmlformats.org/officeDocument/2006/math">
                    <m:f>
                      <m:fPr>
                        <m:ctrlPr>
                          <a:rPr lang="en-US" altLang="zh-TW" sz="3200" b="0" i="1" smtClean="0">
                            <a:solidFill>
                              <a:schemeClr val="tx1"/>
                            </a:solidFill>
                            <a:latin typeface="Cambria Math" panose="02040503050406030204" pitchFamily="18" charset="0"/>
                          </a:rPr>
                        </m:ctrlPr>
                      </m:fPr>
                      <m:num>
                        <m:r>
                          <a:rPr lang="en-US" altLang="zh-TW" sz="3200" b="0" i="1" smtClean="0">
                            <a:solidFill>
                              <a:schemeClr val="tx1"/>
                            </a:solidFill>
                            <a:latin typeface="Cambria Math" panose="02040503050406030204" pitchFamily="18" charset="0"/>
                          </a:rPr>
                          <m:t>𝑀</m:t>
                        </m:r>
                      </m:num>
                      <m:den>
                        <m:r>
                          <a:rPr lang="en-US" altLang="zh-TW" sz="3200" b="0" i="1" smtClean="0">
                            <a:solidFill>
                              <a:schemeClr val="tx1"/>
                            </a:solidFill>
                            <a:latin typeface="Cambria Math" panose="02040503050406030204" pitchFamily="18" charset="0"/>
                          </a:rPr>
                          <m:t>𝑛</m:t>
                        </m:r>
                      </m:den>
                    </m:f>
                    <m:nary>
                      <m:naryPr>
                        <m:chr m:val="∑"/>
                        <m:ctrlPr>
                          <a:rPr lang="en-US" altLang="zh-TW" sz="3200" b="0" i="1" smtClean="0">
                            <a:latin typeface="Cambria Math" panose="02040503050406030204" pitchFamily="18" charset="0"/>
                          </a:rPr>
                        </m:ctrlPr>
                      </m:naryPr>
                      <m:sub>
                        <m:r>
                          <m:rPr>
                            <m:brk m:alnAt="23"/>
                          </m:rPr>
                          <a:rPr lang="en-US" altLang="zh-TW" sz="3200" b="0" i="1" smtClean="0">
                            <a:latin typeface="Cambria Math" panose="02040503050406030204" pitchFamily="18" charset="0"/>
                          </a:rPr>
                          <m:t>𝑖</m:t>
                        </m:r>
                        <m:r>
                          <a:rPr lang="en-US" altLang="zh-TW" sz="3200" b="0" i="1" smtClean="0">
                            <a:latin typeface="Cambria Math" panose="02040503050406030204" pitchFamily="18" charset="0"/>
                          </a:rPr>
                          <m:t>=1</m:t>
                        </m:r>
                      </m:sub>
                      <m:sup>
                        <m:r>
                          <a:rPr lang="en-US" altLang="zh-TW" sz="3200" b="0" i="1" smtClean="0">
                            <a:latin typeface="Cambria Math" panose="02040503050406030204" pitchFamily="18" charset="0"/>
                          </a:rPr>
                          <m:t>𝑛</m:t>
                        </m:r>
                      </m:sup>
                      <m:e>
                        <m:acc>
                          <m:accPr>
                            <m:chr m:val="̅"/>
                            <m:ctrlPr>
                              <a:rPr lang="en-US" altLang="zh-TW" sz="3200" b="0" i="1" smtClean="0">
                                <a:latin typeface="Cambria Math" panose="02040503050406030204" pitchFamily="18" charset="0"/>
                              </a:rPr>
                            </m:ctrlPr>
                          </m:accPr>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𝑦</m:t>
                                </m:r>
                              </m:e>
                              <m:sub>
                                <m:r>
                                  <a:rPr lang="en-US" altLang="zh-TW" sz="3200" b="0" i="1" smtClean="0">
                                    <a:latin typeface="Cambria Math" panose="02040503050406030204" pitchFamily="18" charset="0"/>
                                  </a:rPr>
                                  <m:t>𝑖</m:t>
                                </m:r>
                              </m:sub>
                            </m:sSub>
                          </m:e>
                        </m:acc>
                      </m:e>
                    </m:nary>
                  </m:oMath>
                </a14:m>
                <a:endParaRPr lang="en-US" altLang="zh-TW" sz="3200" dirty="0">
                  <a:sym typeface="Wingdings" panose="05000000000000000000" pitchFamily="2" charset="2"/>
                </a:endParaRPr>
              </a:p>
              <a:p>
                <a:pPr lvl="1">
                  <a:buFont typeface="Wingdings" panose="05000000000000000000" pitchFamily="2" charset="2"/>
                  <a:buChar char="Ø"/>
                </a:pPr>
                <a:r>
                  <a:rPr lang="en-US" altLang="zh-TW" sz="2800" dirty="0">
                    <a:sym typeface="Wingdings" panose="05000000000000000000" pitchFamily="2" charset="2"/>
                  </a:rPr>
                  <a:t>If within-cluster variation change with changing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oMath>
                </a14:m>
                <a:endParaRPr lang="en-US" altLang="zh-TW" sz="2800" dirty="0">
                  <a:sym typeface="Wingdings" panose="05000000000000000000" pitchFamily="2" charset="2"/>
                </a:endParaRPr>
              </a:p>
              <a:p>
                <a:pPr lvl="2">
                  <a:buFont typeface="Wingdings" panose="05000000000000000000" pitchFamily="2" charset="2"/>
                  <a:buChar char="Ø"/>
                </a:pPr>
                <a:r>
                  <a:rPr lang="en-US" altLang="zh-TW" sz="3200" dirty="0">
                    <a:sym typeface="Wingdings" panose="05000000000000000000" pitchFamily="2" charset="2"/>
                  </a:rPr>
                  <a:t>ratio estimator: </a:t>
                </a:r>
                <a14:m>
                  <m:oMath xmlns:m="http://schemas.openxmlformats.org/officeDocument/2006/math">
                    <m:r>
                      <a:rPr lang="en-US" altLang="zh-TW" sz="3200" b="0" i="1" smtClean="0">
                        <a:latin typeface="Cambria Math" panose="02040503050406030204" pitchFamily="18" charset="0"/>
                        <a:sym typeface="Wingdings" panose="05000000000000000000" pitchFamily="2" charset="2"/>
                      </a:rPr>
                      <m:t>𝑀</m:t>
                    </m:r>
                    <m:acc>
                      <m:accPr>
                        <m:chr m:val="̅"/>
                        <m:ctrlPr>
                          <a:rPr lang="en-US" altLang="zh-TW" sz="3200" b="0" i="1" smtClean="0">
                            <a:latin typeface="Cambria Math" panose="02040503050406030204" pitchFamily="18" charset="0"/>
                            <a:sym typeface="Wingdings" panose="05000000000000000000" pitchFamily="2" charset="2"/>
                          </a:rPr>
                        </m:ctrlPr>
                      </m:accPr>
                      <m:e>
                        <m:r>
                          <a:rPr lang="en-US" altLang="zh-TW" sz="3200" b="0" i="1" smtClean="0">
                            <a:latin typeface="Cambria Math" panose="02040503050406030204" pitchFamily="18" charset="0"/>
                            <a:sym typeface="Wingdings" panose="05000000000000000000" pitchFamily="2" charset="2"/>
                          </a:rPr>
                          <m:t>𝑦</m:t>
                        </m:r>
                      </m:e>
                    </m:acc>
                    <m:r>
                      <a:rPr lang="en-US" altLang="zh-TW" sz="3200" b="0" i="1" smtClean="0">
                        <a:latin typeface="Cambria Math" panose="02040503050406030204" pitchFamily="18" charset="0"/>
                        <a:sym typeface="Wingdings" panose="05000000000000000000" pitchFamily="2" charset="2"/>
                      </a:rPr>
                      <m:t>=</m:t>
                    </m:r>
                    <m:r>
                      <a:rPr lang="en-US" altLang="zh-TW" sz="3200" b="0" i="1" smtClean="0">
                        <a:latin typeface="Cambria Math" panose="02040503050406030204" pitchFamily="18" charset="0"/>
                        <a:sym typeface="Wingdings" panose="05000000000000000000" pitchFamily="2" charset="2"/>
                      </a:rPr>
                      <m:t>𝑀</m:t>
                    </m:r>
                    <m:f>
                      <m:fPr>
                        <m:ctrlPr>
                          <a:rPr lang="en-US" altLang="zh-TW" sz="3200" b="0" i="1" smtClean="0">
                            <a:latin typeface="Cambria Math" panose="02040503050406030204" pitchFamily="18" charset="0"/>
                          </a:rPr>
                        </m:ctrlPr>
                      </m:fPr>
                      <m:num>
                        <m:nary>
                          <m:naryPr>
                            <m:chr m:val="∑"/>
                            <m:ctrlPr>
                              <a:rPr lang="en-US" altLang="zh-TW" sz="3200" b="0" i="1" smtClean="0">
                                <a:latin typeface="Cambria Math" panose="02040503050406030204" pitchFamily="18" charset="0"/>
                              </a:rPr>
                            </m:ctrlPr>
                          </m:naryPr>
                          <m:sub>
                            <m:r>
                              <m:rPr>
                                <m:brk m:alnAt="23"/>
                              </m:rPr>
                              <a:rPr lang="en-US" altLang="zh-TW" sz="3200" b="0" i="1" smtClean="0">
                                <a:latin typeface="Cambria Math" panose="02040503050406030204" pitchFamily="18" charset="0"/>
                              </a:rPr>
                              <m:t>𝑖</m:t>
                            </m:r>
                            <m:r>
                              <a:rPr lang="en-US" altLang="zh-TW" sz="3200" b="0" i="1" smtClean="0">
                                <a:latin typeface="Cambria Math" panose="02040503050406030204" pitchFamily="18" charset="0"/>
                              </a:rPr>
                              <m:t>=1</m:t>
                            </m:r>
                          </m:sub>
                          <m:sup>
                            <m:r>
                              <a:rPr lang="en-US" altLang="zh-TW" sz="3200" b="0" i="1" smtClean="0">
                                <a:latin typeface="Cambria Math" panose="02040503050406030204" pitchFamily="18" charset="0"/>
                              </a:rPr>
                              <m:t>𝑛</m:t>
                            </m:r>
                          </m:sup>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𝑦</m:t>
                                </m:r>
                              </m:e>
                              <m:sub>
                                <m:r>
                                  <a:rPr lang="en-US" altLang="zh-TW" sz="3200" b="0" i="1" smtClean="0">
                                    <a:latin typeface="Cambria Math" panose="02040503050406030204" pitchFamily="18" charset="0"/>
                                  </a:rPr>
                                  <m:t>𝑖</m:t>
                                </m:r>
                              </m:sub>
                            </m:sSub>
                          </m:e>
                        </m:nary>
                      </m:num>
                      <m:den>
                        <m:nary>
                          <m:naryPr>
                            <m:chr m:val="∑"/>
                            <m:ctrlPr>
                              <a:rPr lang="en-US" altLang="zh-TW" sz="3200" b="0" i="1" smtClean="0">
                                <a:latin typeface="Cambria Math" panose="02040503050406030204" pitchFamily="18" charset="0"/>
                              </a:rPr>
                            </m:ctrlPr>
                          </m:naryPr>
                          <m:sub>
                            <m:r>
                              <m:rPr>
                                <m:brk m:alnAt="23"/>
                              </m:rPr>
                              <a:rPr lang="en-US" altLang="zh-TW" sz="3200" b="0" i="1" smtClean="0">
                                <a:latin typeface="Cambria Math" panose="02040503050406030204" pitchFamily="18" charset="0"/>
                              </a:rPr>
                              <m:t>𝑖</m:t>
                            </m:r>
                            <m:r>
                              <a:rPr lang="en-US" altLang="zh-TW" sz="3200" b="0" i="1" smtClean="0">
                                <a:latin typeface="Cambria Math" panose="02040503050406030204" pitchFamily="18" charset="0"/>
                              </a:rPr>
                              <m:t>=1</m:t>
                            </m:r>
                          </m:sub>
                          <m:sup>
                            <m:r>
                              <a:rPr lang="en-US" altLang="zh-TW" sz="3200" b="0" i="1" smtClean="0">
                                <a:latin typeface="Cambria Math" panose="02040503050406030204" pitchFamily="18" charset="0"/>
                              </a:rPr>
                              <m:t>𝑛</m:t>
                            </m:r>
                          </m:sup>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𝑚</m:t>
                                </m:r>
                              </m:e>
                              <m:sub>
                                <m:r>
                                  <a:rPr lang="en-US" altLang="zh-TW" sz="3200" b="0" i="1" smtClean="0">
                                    <a:latin typeface="Cambria Math" panose="02040503050406030204" pitchFamily="18" charset="0"/>
                                  </a:rPr>
                                  <m:t>𝑖</m:t>
                                </m:r>
                              </m:sub>
                            </m:sSub>
                          </m:e>
                        </m:nary>
                      </m:den>
                    </m:f>
                  </m:oMath>
                </a14:m>
                <a:endParaRPr lang="en-US" altLang="zh-TW" sz="3200" dirty="0">
                  <a:sym typeface="Wingdings" panose="05000000000000000000" pitchFamily="2" charset="2"/>
                </a:endParaRPr>
              </a:p>
              <a:p>
                <a:pPr lvl="2">
                  <a:buFont typeface="Wingdings" panose="05000000000000000000" pitchFamily="2" charset="2"/>
                  <a:buChar char="Ø"/>
                </a:pPr>
                <a:endParaRPr lang="en-US" altLang="zh-TW" sz="3200" dirty="0">
                  <a:sym typeface="Wingdings" panose="05000000000000000000" pitchFamily="2" charset="2"/>
                </a:endParaRPr>
              </a:p>
              <a:p>
                <a:endParaRPr lang="en-US" altLang="zh-TW" sz="3600"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a:blip r:embed="rId4"/>
                <a:stretch>
                  <a:fillRect l="-1333" t="-2965"/>
                </a:stretch>
              </a:blipFill>
            </p:spPr>
            <p:txBody>
              <a:bodyPr/>
              <a:lstStyle/>
              <a:p>
                <a:r>
                  <a:rPr lang="en-GB">
                    <a:noFill/>
                  </a:rPr>
                  <a:t> </a:t>
                </a:r>
              </a:p>
            </p:txBody>
          </p:sp>
        </mc:Fallback>
      </mc:AlternateContent>
    </p:spTree>
    <p:extLst>
      <p:ext uri="{BB962C8B-B14F-4D97-AF65-F5344CB8AC3E}">
        <p14:creationId xmlns:p14="http://schemas.microsoft.com/office/powerpoint/2010/main" val="257719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3906-EDE5-48D1-AC41-ACF8AB5D89B3}"/>
              </a:ext>
            </a:extLst>
          </p:cNvPr>
          <p:cNvSpPr>
            <a:spLocks noGrp="1"/>
          </p:cNvSpPr>
          <p:nvPr>
            <p:ph type="title"/>
          </p:nvPr>
        </p:nvSpPr>
        <p:spPr/>
        <p:txBody>
          <a:bodyPr/>
          <a:lstStyle/>
          <a:p>
            <a:r>
              <a:rPr lang="zh-TW" altLang="en-US" dirty="0"/>
              <a:t>分層抽樣 </a:t>
            </a:r>
            <a:r>
              <a:rPr lang="en-GB" dirty="0"/>
              <a:t>vs</a:t>
            </a:r>
            <a:r>
              <a:rPr lang="zh-TW" altLang="en-US" dirty="0"/>
              <a:t> 集群抽樣</a:t>
            </a:r>
            <a:endParaRPr lang="en-GB" dirty="0"/>
          </a:p>
        </p:txBody>
      </p:sp>
      <p:sp>
        <p:nvSpPr>
          <p:cNvPr id="3" name="Content Placeholder 2">
            <a:extLst>
              <a:ext uri="{FF2B5EF4-FFF2-40B4-BE49-F238E27FC236}">
                <a16:creationId xmlns:a16="http://schemas.microsoft.com/office/drawing/2014/main" id="{1CD82EDC-1853-4162-B13A-2918FF2F7568}"/>
              </a:ext>
            </a:extLst>
          </p:cNvPr>
          <p:cNvSpPr>
            <a:spLocks noGrp="1"/>
          </p:cNvSpPr>
          <p:nvPr>
            <p:ph idx="1"/>
          </p:nvPr>
        </p:nvSpPr>
        <p:spPr/>
        <p:txBody>
          <a:bodyPr/>
          <a:lstStyle/>
          <a:p>
            <a:pPr>
              <a:buFont typeface="Wingdings" panose="05000000000000000000" pitchFamily="2" charset="2"/>
              <a:buChar char="§"/>
            </a:pPr>
            <a:r>
              <a:rPr lang="zh-TW" altLang="en-US" dirty="0"/>
              <a:t>分層抽樣是層間個體異質，層內個體同質</a:t>
            </a:r>
            <a:endParaRPr lang="en-GB" altLang="zh-TW" dirty="0"/>
          </a:p>
          <a:p>
            <a:pPr>
              <a:buFont typeface="Wingdings" panose="05000000000000000000" pitchFamily="2" charset="2"/>
              <a:buChar char="§"/>
            </a:pPr>
            <a:endParaRPr lang="en-GB" altLang="zh-TW" dirty="0"/>
          </a:p>
          <a:p>
            <a:pPr>
              <a:buFont typeface="Wingdings" panose="05000000000000000000" pitchFamily="2" charset="2"/>
              <a:buChar char="§"/>
            </a:pPr>
            <a:r>
              <a:rPr lang="zh-TW" altLang="en-US" dirty="0"/>
              <a:t>集群抽樣是群間個體同質，群內個體異質</a:t>
            </a:r>
            <a:endParaRPr lang="en-GB" altLang="zh-TW" dirty="0"/>
          </a:p>
          <a:p>
            <a:endParaRPr lang="en-GB" dirty="0"/>
          </a:p>
        </p:txBody>
      </p:sp>
    </p:spTree>
    <p:extLst>
      <p:ext uri="{BB962C8B-B14F-4D97-AF65-F5344CB8AC3E}">
        <p14:creationId xmlns:p14="http://schemas.microsoft.com/office/powerpoint/2010/main" val="4199034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1356</TotalTime>
  <Words>5238</Words>
  <Application>Microsoft Office PowerPoint</Application>
  <PresentationFormat>Widescreen</PresentationFormat>
  <Paragraphs>876</Paragraphs>
  <Slides>88</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88</vt:i4>
      </vt:variant>
    </vt:vector>
  </HeadingPairs>
  <TitlesOfParts>
    <vt:vector size="98" baseType="lpstr">
      <vt:lpstr>標楷體</vt:lpstr>
      <vt:lpstr>Helvetica Light</vt:lpstr>
      <vt:lpstr>新細明體</vt:lpstr>
      <vt:lpstr>Arial</vt:lpstr>
      <vt:lpstr>Calibri</vt:lpstr>
      <vt:lpstr>Calibri Light</vt:lpstr>
      <vt:lpstr>Cambria Math</vt:lpstr>
      <vt:lpstr>Wingdings</vt:lpstr>
      <vt:lpstr>Office Theme</vt:lpstr>
      <vt:lpstr>Office 佈景主題</vt:lpstr>
      <vt:lpstr>Cluster Sampling 群集抽樣</vt:lpstr>
      <vt:lpstr>PowerPoint Presentation</vt:lpstr>
      <vt:lpstr>簡單隨機抽樣</vt:lpstr>
      <vt:lpstr>分層抽樣</vt:lpstr>
      <vt:lpstr>分層抽樣</vt:lpstr>
      <vt:lpstr>群集抽樣</vt:lpstr>
      <vt:lpstr>簡單隨機抽樣、分層抽樣、群集抽樣</vt:lpstr>
      <vt:lpstr>簡單隨機抽樣&amp;分層抽樣 vs集群抽樣</vt:lpstr>
      <vt:lpstr>分層抽樣 vs 集群抽樣</vt:lpstr>
      <vt:lpstr>Introduction</vt:lpstr>
      <vt:lpstr>Introduction</vt:lpstr>
      <vt:lpstr>Introduction</vt:lpstr>
      <vt:lpstr>Estimation of a Population Mean and Total</vt:lpstr>
      <vt:lpstr>估計母體平均數與總數</vt:lpstr>
      <vt:lpstr>PowerPoint Presentation</vt:lpstr>
      <vt:lpstr>估計母體平均數</vt:lpstr>
      <vt:lpstr>何謂比例估計?    對照英文課本6.1&amp;6.2</vt:lpstr>
      <vt:lpstr>由比例估計變異數 推估 估計變異數公式</vt:lpstr>
      <vt:lpstr>比較</vt:lpstr>
      <vt:lpstr>PowerPoint Presentation</vt:lpstr>
      <vt:lpstr>PowerPoint Presentation</vt:lpstr>
      <vt:lpstr>PowerPoint Presentation</vt:lpstr>
      <vt:lpstr>估計母體總數</vt:lpstr>
      <vt:lpstr>PowerPoint Presentation</vt:lpstr>
      <vt:lpstr>未知母體總數時，估計母體總數</vt:lpstr>
      <vt:lpstr>未知母體總數時，估計母體變異數</vt:lpstr>
      <vt:lpstr>PowerPoint Presentation</vt:lpstr>
      <vt:lpstr>Equal Cluster Sizes: Comparison to Simple Random Sampling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Selecting the Sample Size for Estimating Population Means and Totals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Estimation of a Population Proportion</vt:lpstr>
      <vt:lpstr>母體比例估計</vt:lpstr>
      <vt:lpstr>母體比例估計</vt:lpstr>
      <vt:lpstr>母體比例估計</vt:lpstr>
      <vt:lpstr>母體比例估計</vt:lpstr>
      <vt:lpstr>PowerPoint Presentation</vt:lpstr>
      <vt:lpstr>PowerPoint Presentation</vt:lpstr>
      <vt:lpstr>母體比例估計</vt:lpstr>
      <vt:lpstr>Selecting the Sample Size for Estimating Proportions</vt:lpstr>
      <vt:lpstr>決定估計比例所需樣本</vt:lpstr>
      <vt:lpstr>決定估計比例所需樣本</vt:lpstr>
      <vt:lpstr>決定估計比例所需樣本</vt:lpstr>
      <vt:lpstr>Cluster Sampling Combined with Stratification</vt:lpstr>
      <vt:lpstr>為什麼要結合分層跟群集</vt:lpstr>
      <vt:lpstr>觀念釐清</vt:lpstr>
      <vt:lpstr>觀念釐清</vt:lpstr>
      <vt:lpstr>課本例題</vt:lpstr>
      <vt:lpstr>PowerPoint Presentation</vt:lpstr>
      <vt:lpstr>小城市所抽出的10群</vt:lpstr>
      <vt:lpstr>第一次嘗試</vt:lpstr>
      <vt:lpstr>第一次嘗試</vt:lpstr>
      <vt:lpstr>正確解法</vt:lpstr>
      <vt:lpstr>PowerPoint Presentation</vt:lpstr>
      <vt:lpstr>Cluster Sampling with Probability Proportional to Size</vt:lpstr>
      <vt:lpstr>Small Review on pps  δ_i=1/N</vt:lpstr>
      <vt:lpstr>PowerPoint Presentation</vt:lpstr>
      <vt:lpstr>Examples : Job opening survey in the city</vt:lpstr>
      <vt:lpstr>Examples : Job opening survey in the city</vt:lpstr>
      <vt:lpstr>With or Without Replacement?</vt:lpstr>
      <vt:lpstr>Idea 1 – how we connect Cluster Sampling with these feature?</vt:lpstr>
      <vt:lpstr>Idea 2 – natural benefit of cluster sampling using pps</vt:lpstr>
      <vt:lpstr>estimators</vt:lpstr>
      <vt:lpstr>Example 1 textbook p.275</vt:lpstr>
      <vt:lpstr>Example 1 textbook p.275</vt:lpstr>
      <vt:lpstr>Example 1 textbook p.275</vt:lpstr>
      <vt:lpstr>Example 1 textbook p.275</vt:lpstr>
      <vt:lpstr>Example 2 textbook p.276</vt:lpstr>
      <vt:lpstr>Estimating τ_i Comparisons – ratio/unbiased/pps estimators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Sampling 群集抽樣</dc:title>
  <dc:creator>柯頌竹</dc:creator>
  <cp:lastModifiedBy>柯頌竹</cp:lastModifiedBy>
  <cp:revision>101</cp:revision>
  <dcterms:created xsi:type="dcterms:W3CDTF">2017-10-29T08:39:19Z</dcterms:created>
  <dcterms:modified xsi:type="dcterms:W3CDTF">2017-11-13T03:28:08Z</dcterms:modified>
</cp:coreProperties>
</file>