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66" r:id="rId9"/>
    <p:sldId id="267" r:id="rId10"/>
    <p:sldId id="268" r:id="rId11"/>
    <p:sldId id="271" r:id="rId12"/>
    <p:sldId id="272" r:id="rId13"/>
    <p:sldId id="274" r:id="rId14"/>
    <p:sldId id="269" r:id="rId15"/>
    <p:sldId id="270" r:id="rId16"/>
    <p:sldId id="273" r:id="rId17"/>
    <p:sldId id="282" r:id="rId18"/>
    <p:sldId id="283" r:id="rId19"/>
    <p:sldId id="28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10" r:id="rId42"/>
    <p:sldId id="311" r:id="rId43"/>
    <p:sldId id="312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99" r:id="rId54"/>
    <p:sldId id="319" r:id="rId55"/>
    <p:sldId id="315" r:id="rId56"/>
    <p:sldId id="316" r:id="rId57"/>
    <p:sldId id="317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68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2CD00-119B-4568-9452-231FD92AC572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0AB68-FC17-4321-A0CF-293A25EED0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0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TW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TW" sz="120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TW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  <m:t>i</m:t>
                          </m:r>
                        </m:sub>
                        <m:sup>
                          <m:r>
                            <a:rPr kumimoji="1" lang="en-US" altLang="zh-TW" sz="120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kumimoji="1" lang="zh-TW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aiti TC" charset="-120"/>
                          <a:cs typeface="Kaiti TC" charset="-120"/>
                        </a:rPr>
                        <m:t>用</m:t>
                      </m:r>
                      <m:r>
                        <m:rPr>
                          <m:sty m:val="p"/>
                        </m:rPr>
                        <a:rPr kumimoji="1" lang="en-US" altLang="zh-TW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aiti TC" charset="-120"/>
                        </a:rPr>
                        <m:t>S</m:t>
                      </m:r>
                      <m:r>
                        <a:rPr kumimoji="1" lang="zh-TW" alt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Kaiti TC" charset="-120"/>
                        </a:rPr>
                        <m:t>去帶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kumimoji="1" lang="en-US" altLang="zh-TW" sz="1200" i="0">
                    <a:solidFill>
                      <a:schemeClr val="tx1"/>
                    </a:solidFill>
                    <a:latin typeface="Cambria Math" charset="0"/>
                    <a:ea typeface="Kaiti TC" charset="-120"/>
                    <a:cs typeface="Kaiti TC" charset="-120"/>
                  </a:rPr>
                  <a:t>σ</a:t>
                </a:r>
                <a:r>
                  <a:rPr kumimoji="1" lang="en-US" altLang="zh-TW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Kaiti TC" charset="-120"/>
                    <a:cs typeface="Kaiti TC" charset="-120"/>
                  </a:rPr>
                  <a:t>_</a:t>
                </a:r>
                <a:r>
                  <a:rPr kumimoji="1" lang="en-US" altLang="zh-TW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Kaiti TC" charset="-120"/>
                    <a:cs typeface="Kaiti TC" charset="-120"/>
                  </a:rPr>
                  <a:t>i^</a:t>
                </a:r>
                <a:r>
                  <a:rPr kumimoji="1" lang="en-US" altLang="zh-TW" sz="1200" i="0">
                    <a:solidFill>
                      <a:schemeClr val="tx1"/>
                    </a:solidFill>
                    <a:latin typeface="Cambria Math" charset="0"/>
                    <a:ea typeface="Kaiti TC" charset="-120"/>
                    <a:cs typeface="Kaiti TC" charset="-120"/>
                  </a:rPr>
                  <a:t>2</a:t>
                </a:r>
                <a:r>
                  <a:rPr kumimoji="1" lang="zh-TW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Kaiti TC" charset="-120"/>
                    <a:cs typeface="Kaiti TC" charset="-120"/>
                  </a:rPr>
                  <a:t> 用</a:t>
                </a:r>
                <a:r>
                  <a:rPr kumimoji="1" lang="en-US" altLang="zh-TW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Kaiti TC" charset="-120"/>
                  </a:rPr>
                  <a:t>S</a:t>
                </a:r>
                <a:r>
                  <a:rPr kumimoji="1" lang="zh-TW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Kaiti TC" charset="-120"/>
                  </a:rPr>
                  <a:t>去帶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AB68-FC17-4321-A0CF-293A25EED0A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0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6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2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56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8014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1485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67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9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82820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06BC1B-88FB-4A15-9BC9-4CB955CEA4C1}" type="datetimeFigureOut">
              <a:rPr lang="zh-TW" altLang="en-US" smtClean="0"/>
              <a:t>2017/12/04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12E6B-7CB0-4D63-A7F8-0FBA5AA676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9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二階段集群抽</a:t>
            </a:r>
            <a:r>
              <a:rPr lang="zh-TW" altLang="en-US" dirty="0"/>
              <a:t>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4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923146" y="1448162"/>
            <a:ext cx="5904656" cy="4123222"/>
            <a:chOff x="3214092" y="932773"/>
            <a:chExt cx="5904656" cy="4123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3214092" y="1893280"/>
                  <a:ext cx="5214248" cy="1484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bg-BG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800" i="1">
                                      <a:latin typeface="Cambria Math" charset="0"/>
                                    </a:rPr>
                                    <m:t>𝑑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8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kumimoji="1" lang="bg-BG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bg-BG" altLang="zh-TW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TW" sz="28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TW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sz="2800" b="0" i="1" smtClean="0">
                          <a:latin typeface="Cambria Math" charset="0"/>
                        </a:rPr>
                        <m:t>=</m:t>
                      </m:r>
                    </m:oMath>
                  </a14:m>
                  <a:r>
                    <a:rPr lang="en-US" altLang="zh-TW" sz="2800" dirty="0"/>
                    <a:t>Var(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a14:m>
                  <a:r>
                    <a:rPr lang="en-US" altLang="zh-TW" sz="2800" dirty="0"/>
                    <a:t>)</a:t>
                  </a:r>
                  <a14:m>
                    <m:oMath xmlns:m="http://schemas.openxmlformats.org/officeDocument/2006/math">
                      <m:r>
                        <a:rPr lang="en-US" altLang="zh-TW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/>
                              <a:ea typeface="Kaiti TC" charset="-120"/>
                              <a:cs typeface="Kaiti TC" charset="-12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 dirty="0">
                                  <a:latin typeface="Cambria Math" panose="02040503050406030204" pitchFamily="18" charset="0"/>
                                  <a:ea typeface="Kaiti TC" charset="-12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dirty="0">
                                  <a:latin typeface="Cambria Math"/>
                                  <a:ea typeface="Kaiti TC" charset="-120"/>
                                  <a:cs typeface="Kaiti TC" charset="-12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dirty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2800" dirty="0">
                              <a:latin typeface="Cambria Math"/>
                              <a:ea typeface="Kaiti TC" charset="-120"/>
                              <a:cs typeface="Kaiti TC" charset="-120"/>
                            </a:rPr>
                            <m:t>n</m:t>
                          </m:r>
                        </m:den>
                      </m:f>
                      <m:r>
                        <a:rPr lang="en-US" altLang="zh-TW" sz="2800" dirty="0">
                          <a:latin typeface="Cambria Math" charset="0"/>
                          <a:ea typeface="Kaiti TC" charset="-120"/>
                          <a:cs typeface="Kaiti TC" charset="-12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/>
                          <a:ea typeface="Kaiti TC" charset="-120"/>
                          <a:cs typeface="Kaiti TC" charset="-120"/>
                        </a:rPr>
                        <m:t>N</m:t>
                      </m:r>
                      <m:r>
                        <a:rPr lang="en-US" altLang="zh-TW" sz="2800" dirty="0">
                          <a:latin typeface="Cambria Math" charset="0"/>
                          <a:ea typeface="Kaiti TC" charset="-120"/>
                          <a:cs typeface="Kaiti TC" charset="-12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dirty="0">
                          <a:latin typeface="Cambria Math"/>
                          <a:ea typeface="Kaiti TC" charset="-120"/>
                          <a:cs typeface="Kaiti TC" charset="-120"/>
                        </a:rPr>
                        <m:t>n</m:t>
                      </m:r>
                      <m:r>
                        <a:rPr lang="en-US" altLang="zh-TW" sz="2800" dirty="0">
                          <a:latin typeface="Cambria Math" charset="0"/>
                          <a:ea typeface="Kaiti TC" charset="-120"/>
                          <a:cs typeface="Kaiti TC" charset="-120"/>
                        </a:rPr>
                        <m:t>)</m:t>
                      </m:r>
                      <m:sSubSup>
                        <m:sSubSupPr>
                          <m:ctrlPr>
                            <a:rPr lang="en-US" altLang="zh-TW" sz="2800" i="1" dirty="0"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800" dirty="0"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800" dirty="0"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μ</m:t>
                          </m:r>
                        </m:sub>
                        <m:sup>
                          <m:r>
                            <a:rPr lang="en-US" altLang="zh-TW" sz="2800" dirty="0"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zh-TW" altLang="en-US" sz="2800" dirty="0"/>
                </a:p>
                <a:p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92" y="1893280"/>
                  <a:ext cx="5214248" cy="14841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4874719" y="3037098"/>
                  <a:ext cx="3805785" cy="5293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dirty="0" smtClean="0">
                      <a:ea typeface="Cambria Math" panose="02040503050406030204" pitchFamily="18" charset="0"/>
                    </a:rPr>
                    <a:t>以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dirty="0" smtClean="0"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dirty="0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zh-TW" altLang="en-US" sz="2000" dirty="0" smtClean="0"/>
                    <a:t>估計下界，其中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719" y="3037098"/>
                  <a:ext cx="3805785" cy="5293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3" r="-1122" b="-68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4006180" y="4149080"/>
                  <a:ext cx="3525902" cy="906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dirty="0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US" altLang="zh-TW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TW" sz="2800" dirty="0"/>
                    <a:t> </a:t>
                  </a:r>
                  <a:r>
                    <a:rPr lang="en-US" altLang="zh-TW" sz="2800" dirty="0" smtClean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s-I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dirty="0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dirty="0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 dirty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8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0" i="1" dirty="0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i="1" dirty="0"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altLang="zh-TW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is-IS" altLang="zh-TW" sz="28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800" b="0" i="1" dirty="0" smtClean="0">
                                              <a:latin typeface="Cambria Math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8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800" b="0" i="1" dirty="0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80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sz="280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sz="2800" b="0" i="1" dirty="0" smtClean="0">
                                                      <a:latin typeface="Cambria Math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altLang="zh-TW" sz="2800" b="0" i="1" dirty="0" smtClean="0">
                                          <a:latin typeface="Cambria Math"/>
                                          <a:ea typeface="Cambria Math" charset="0"/>
                                          <a:cs typeface="Cambria Math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zh-TW" sz="2800" i="1" dirty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8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s-IS" altLang="zh-TW" sz="2800" b="0" i="1" dirty="0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altLang="zh-TW" sz="28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800" b="0" i="1" dirty="0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180" y="4149080"/>
                  <a:ext cx="3525902" cy="906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7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502124" y="932773"/>
                  <a:ext cx="561662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3200" dirty="0"/>
                    <a:t>P(|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a14:m>
                  <a:r>
                    <a:rPr lang="en-US" altLang="zh-TW" sz="3200" dirty="0"/>
                    <a:t>-</a:t>
                  </a:r>
                  <a14:m>
                    <m:oMath xmlns:m="http://schemas.openxmlformats.org/officeDocument/2006/math"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zh-TW" sz="3200" dirty="0"/>
                    <a:t>|</a:t>
                  </a:r>
                  <a14:m>
                    <m:oMath xmlns:m="http://schemas.openxmlformats.org/officeDocument/2006/math"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)≥1−</m:t>
                      </m:r>
                      <m:r>
                        <m:rPr>
                          <m:sty m:val="p"/>
                        </m:rPr>
                        <a:rPr lang="en-US" altLang="zh-TW" sz="3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2124" y="932773"/>
                  <a:ext cx="5616624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2823" t="-13684" b="-34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56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Ex8.9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台北市共有</a:t>
            </a:r>
            <a:r>
              <a:rPr lang="en-US" altLang="zh-TW" dirty="0" smtClean="0"/>
              <a:t>N=449</a:t>
            </a:r>
            <a:r>
              <a:rPr lang="zh-TW" altLang="en-US" dirty="0" smtClean="0"/>
              <a:t>個里，總計有</a:t>
            </a:r>
            <a:r>
              <a:rPr lang="en-US" altLang="zh-TW" dirty="0" smtClean="0"/>
              <a:t>M=933532</a:t>
            </a:r>
            <a:r>
              <a:rPr lang="zh-TW" altLang="en-US" dirty="0" smtClean="0"/>
              <a:t>戶。採二段隨機抽樣，以里為主抽樣單位，第一段以簡單隨機抽樣抽出</a:t>
            </a:r>
            <a:r>
              <a:rPr lang="en-US" altLang="zh-TW" dirty="0" smtClean="0"/>
              <a:t>n=18</a:t>
            </a:r>
            <a:r>
              <a:rPr lang="zh-TW" altLang="en-US" dirty="0" smtClean="0"/>
              <a:t>個里，再由每一個被抽到的樣本里中的全部住戶再採簡單隨機抽樣抽出</a:t>
            </a:r>
            <a:r>
              <a:rPr lang="en-US" altLang="zh-TW" dirty="0" smtClean="0">
                <a:solidFill>
                  <a:srgbClr val="FF0000"/>
                </a:solidFill>
              </a:rPr>
              <a:t>k=30</a:t>
            </a:r>
            <a:r>
              <a:rPr lang="zh-TW" altLang="en-US" dirty="0" smtClean="0"/>
              <a:t>個住戶組成試查樣本。第一段抽出的里、其住戶數、及樣本平均數和樣本變異數如下表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0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96704"/>
              </p:ext>
            </p:extLst>
          </p:nvPr>
        </p:nvGraphicFramePr>
        <p:xfrm>
          <a:off x="1654234" y="83127"/>
          <a:ext cx="8927869" cy="670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698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第一段抽出的里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樣本里的住戶數</a:t>
                      </a:r>
                      <a:r>
                        <a:rPr lang="en-US" altLang="zh-TW" sz="1700" dirty="0" smtClean="0"/>
                        <a:t>(m</a:t>
                      </a:r>
                      <a:r>
                        <a:rPr lang="en-US" altLang="zh-TW" sz="1400" dirty="0" smtClean="0"/>
                        <a:t>i</a:t>
                      </a:r>
                      <a:r>
                        <a:rPr lang="en-US" altLang="zh-TW" sz="1700" dirty="0" smtClean="0"/>
                        <a:t>)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第二段樣本數</a:t>
                      </a:r>
                      <a:r>
                        <a:rPr lang="en-US" altLang="zh-TW" sz="1700" dirty="0" smtClean="0"/>
                        <a:t>(k)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樣本平均數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樣本變異數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中華里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2570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2.8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0.67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全德里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1561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3.1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0.85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成福里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2362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3.0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0.46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文盛里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1130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1.68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內湖里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2347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2.8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1.04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集英里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2729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2.4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0.52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永明里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1659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3.0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0.61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六合里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2717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2.8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1.08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大學里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3227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2.07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景仁里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1711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0.74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興亞里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2075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1.12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雅祥里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1891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1.36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福華里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2540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2.8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0.62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敦化里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2567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0.88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臨江里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1616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1.36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蘭興里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2163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3.2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1.55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萬和里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1152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2.9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0.67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7241">
                <a:tc>
                  <a:txBody>
                    <a:bodyPr/>
                    <a:lstStyle/>
                    <a:p>
                      <a:r>
                        <a:rPr lang="zh-TW" altLang="en-US" sz="1700" dirty="0" smtClean="0"/>
                        <a:t>雙連里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3494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30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3.1</a:t>
                      </a:r>
                      <a:endParaRPr lang="zh-TW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700" dirty="0" smtClean="0"/>
                        <a:t>1.32</a:t>
                      </a:r>
                      <a:endParaRPr lang="zh-TW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70859" y="1568553"/>
                <a:ext cx="8736676" cy="28371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於例題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  <a:ea typeface="Kaiti TC" charset="-120"/>
                        <a:cs typeface="Kaiti TC" charset="-120"/>
                      </a:rPr>
                      <m:t>8.4</m:t>
                    </m:r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/>
                        <a:ea typeface="Kaiti TC" charset="-120"/>
                        <a:cs typeface="Kaiti TC" charset="-120"/>
                      </a:rPr>
                      <m:t>中已計算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/>
                        <a:ea typeface="Kaiti TC" charset="-120"/>
                        <a:cs typeface="Kaiti TC" charset="-120"/>
                      </a:rPr>
                      <m:t> </m:t>
                    </m:r>
                    <m:sSubSup>
                      <m:sSubSup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sub>
                      <m: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=3840275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，在二段隨機抽樣下採比例配置法，並以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估計母體平均數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，在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d</m:t>
                    </m:r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sz="2400" b="0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 下要求</a:t>
                </a:r>
                <a:endParaRPr lang="en-US" altLang="zh-TW" sz="2400" b="0" i="0" dirty="0" smtClean="0">
                  <a:solidFill>
                    <a:schemeClr val="tx1"/>
                  </a:solidFill>
                  <a:latin typeface="Cambria Math" charset="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400" b="0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=0.95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，並依例題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8.5,P.312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知，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d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的值最少要大於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0.4267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，在此取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d=0.43</a:t>
                </a: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0859" y="1568553"/>
                <a:ext cx="8736676" cy="2837192"/>
              </a:xfrm>
              <a:blipFill rotWithShape="0">
                <a:blip r:embed="rId2"/>
                <a:stretch>
                  <a:fillRect l="-1047" t="-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590203"/>
            <a:ext cx="10178322" cy="972590"/>
          </a:xfrm>
        </p:spPr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常數配置</a:t>
            </a:r>
            <a:r>
              <a:rPr lang="zh-TW" altLang="en-US" dirty="0">
                <a:latin typeface="+mn-ea"/>
                <a:ea typeface="+mn-ea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1030778" y="2286001"/>
                <a:ext cx="10814858" cy="18287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10000"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在二段隨機抽樣下，預計抽</a:t>
                </a:r>
                <a:r>
                  <a:rPr lang="en-US" altLang="zh-TW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n(</a:t>
                </a: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群數</a:t>
                </a:r>
                <a:r>
                  <a:rPr lang="en-US" altLang="zh-TW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)</a:t>
                </a: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，計算出需抽樣</a:t>
                </a:r>
                <a:r>
                  <a:rPr lang="en-US" altLang="zh-TW" sz="2800" b="1" dirty="0">
                    <a:latin typeface="Kaiti TC" charset="-120"/>
                    <a:ea typeface="Kaiti TC" charset="-120"/>
                    <a:cs typeface="Kaiti TC" charset="-120"/>
                  </a:rPr>
                  <a:t>m</a:t>
                </a: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個樣本數時，</a:t>
                </a:r>
                <a:endParaRPr lang="en-US" altLang="zh-TW" sz="2800" b="1" dirty="0" smtClean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indent="0">
                  <a:buNone/>
                </a:pP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固定</a:t>
                </a:r>
                <a:r>
                  <a:rPr lang="zh-TW" altLang="en-US" sz="2800" b="1" dirty="0">
                    <a:latin typeface="Kaiti TC" charset="-120"/>
                    <a:ea typeface="Kaiti TC" charset="-120"/>
                    <a:cs typeface="Kaiti TC" charset="-120"/>
                  </a:rPr>
                  <a:t>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𝒎</m:t>
                        </m:r>
                      </m:e>
                      <m:sub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𝒊</m:t>
                        </m:r>
                      </m:sub>
                    </m:sSub>
                    <m:r>
                      <a:rPr lang="en-US" altLang="zh-TW" sz="2800" b="1" i="0"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𝒎</m:t>
                        </m:r>
                      </m:num>
                      <m:den>
                        <m:r>
                          <a:rPr lang="en-US" altLang="zh-TW" sz="2800" b="1" i="1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𝒏</m:t>
                        </m:r>
                      </m:den>
                    </m:f>
                    <m:r>
                      <a:rPr lang="en-US" altLang="zh-TW" sz="2800" b="1" i="0">
                        <a:latin typeface="Cambria Math" charset="0"/>
                        <a:ea typeface="Kaiti TC" charset="-120"/>
                        <a:cs typeface="Kaiti TC" charset="-120"/>
                      </a:rPr>
                      <m:t> </m:t>
                    </m:r>
                    <m:r>
                      <a:rPr lang="zh-TW" altLang="en-US" sz="2800" b="1" i="0">
                        <a:latin typeface="Cambria Math" charset="0"/>
                        <a:ea typeface="Kaiti TC" charset="-120"/>
                        <a:cs typeface="Kaiti TC" charset="-120"/>
                      </a:rPr>
                      <m:t>，</m:t>
                    </m:r>
                  </m:oMath>
                </a14:m>
                <a:r>
                  <a:rPr lang="en-US" altLang="zh-TW" sz="2800" b="1" dirty="0" err="1" smtClean="0">
                    <a:latin typeface="Kaiti TC" charset="-120"/>
                    <a:ea typeface="Kaiti TC" charset="-120"/>
                    <a:cs typeface="Kaiti TC" charset="-120"/>
                  </a:rPr>
                  <a:t>i</a:t>
                </a:r>
                <a:r>
                  <a:rPr lang="en-US" altLang="zh-TW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=1,2,3,…,</a:t>
                </a:r>
                <a:r>
                  <a:rPr lang="en-US" altLang="zh-TW" sz="2800" b="1" dirty="0">
                    <a:latin typeface="Kaiti TC" charset="-120"/>
                    <a:ea typeface="Kaiti TC" charset="-120"/>
                    <a:cs typeface="Kaiti TC" charset="-120"/>
                  </a:rPr>
                  <a:t>n</a:t>
                </a: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:endParaRPr lang="en-US" altLang="zh-TW" sz="2800" b="1" dirty="0" smtClean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indent="0">
                  <a:buNone/>
                </a:pPr>
                <a:r>
                  <a:rPr lang="zh-TW" altLang="en-US" sz="2800" b="1" dirty="0" smtClean="0">
                    <a:latin typeface="Kaiti TC" charset="-120"/>
                    <a:ea typeface="Kaiti TC" charset="-120"/>
                    <a:cs typeface="Kaiti TC" charset="-120"/>
                  </a:rPr>
                  <a:t>則</a:t>
                </a:r>
                <a:r>
                  <a:rPr lang="zh-TW" altLang="en-US" sz="2800" b="1" dirty="0">
                    <a:latin typeface="Kaiti TC" charset="-120"/>
                    <a:ea typeface="Kaiti TC" charset="-120"/>
                    <a:cs typeface="Kaiti TC" charset="-120"/>
                  </a:rPr>
                  <a:t>稱此配置為常數配置法</a:t>
                </a: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778" y="2286001"/>
                <a:ext cx="10814858" cy="1828799"/>
              </a:xfrm>
              <a:prstGeom prst="roundRect">
                <a:avLst/>
              </a:prstGeom>
              <a:blipFill>
                <a:blip r:embed="rId2"/>
                <a:stretch>
                  <a:fillRect l="-113" b="-16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656705"/>
            <a:ext cx="10178322" cy="781397"/>
          </a:xfrm>
        </p:spPr>
        <p:txBody>
          <a:bodyPr>
            <a:normAutofit fontScale="90000"/>
          </a:bodyPr>
          <a:lstStyle/>
          <a:p>
            <a:r>
              <a:rPr lang="zh-TW" altLang="en-US" sz="5400" dirty="0">
                <a:latin typeface="+mn-ea"/>
                <a:ea typeface="+mn-ea"/>
                <a:cs typeface="Kaiti TC" charset="-120"/>
              </a:rPr>
              <a:t>採常數配置時的樣本數問題</a:t>
            </a:r>
            <a:br>
              <a:rPr lang="zh-TW" altLang="en-US" sz="5400" dirty="0">
                <a:latin typeface="+mn-ea"/>
                <a:ea typeface="+mn-ea"/>
                <a:cs typeface="Kaiti TC" charset="-120"/>
              </a:rPr>
            </a:b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013859"/>
                <a:ext cx="10178322" cy="6234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二段隨機抽樣採常數配置樣本數，即取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:r>
                  <a:rPr lang="en-US" altLang="zh-TW" dirty="0" err="1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=1,2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,…,n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013859"/>
                <a:ext cx="10178322" cy="623454"/>
              </a:xfrm>
              <a:blipFill rotWithShape="0"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40142" y="2739247"/>
                <a:ext cx="8612229" cy="3114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800" dirty="0" smtClean="0">
                    <a:latin typeface="Kaiti TC" charset="-120"/>
                    <a:ea typeface="Kaiti TC" charset="-120"/>
                    <a:cs typeface="Kaiti TC" charset="-120"/>
                  </a:rPr>
                  <a:t>樣本數</a:t>
                </a:r>
                <a:endParaRPr kumimoji="1" lang="en-US" altLang="zh-TW" sz="2800" dirty="0" smtClean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800"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m</m:t>
                    </m:r>
                    <m:r>
                      <a:rPr kumimoji="1" lang="en-US" altLang="zh-TW" sz="2800" b="0" i="0" smtClean="0"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kumimoji="1" lang="bg-BG" altLang="zh-TW" sz="2800" i="1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bg-BG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sz="2800" i="1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bg-BG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i="1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is-IS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kumimoji="1" lang="en-US" altLang="zh-TW" sz="2800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TW" sz="2800" i="1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kumimoji="1" lang="bg-BG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TW" sz="2800" i="1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bg-BG" altLang="zh-TW" sz="2800" i="1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sz="2800" b="0" i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d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TW" sz="2800" i="1"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TW" sz="2800" b="0" i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kumimoji="1" lang="bg-BG" altLang="zh-TW" sz="2800" i="1">
                                                <a:latin typeface="Cambria Math" panose="02040503050406030204" pitchFamily="18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bg-BG" altLang="zh-TW" sz="2800" b="0" i="0">
                                                <a:latin typeface="Cambria Math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  <m:t>α</m:t>
                                            </m:r>
                                          </m:num>
                                          <m:den>
                                            <m:r>
                                              <a:rPr kumimoji="1" lang="en-US" altLang="zh-TW" sz="2800" b="0" i="0">
                                                <a:latin typeface="Cambria Math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zh-TW" sz="2800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sz="2800" b="0" i="0" smtClean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kumimoji="1" lang="bg-BG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bg-BG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is-IS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kumimoji="1" lang="en-US" altLang="zh-TW" sz="2800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TW" sz="2800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bg-BG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1" lang="bg-BG" altLang="zh-TW" sz="2800" i="1" smtClean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sz="2800" b="0" i="0" smtClean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kumimoji="1" lang="en-US" altLang="zh-TW" sz="2800" b="0" i="0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kumimoji="1" lang="en-US" altLang="zh-TW" sz="280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kumimoji="1" lang="en-US" altLang="zh-TW" sz="2800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kumimoji="1" lang="zh-TW" altLang="en-US" sz="2800" dirty="0" smtClean="0">
                    <a:latin typeface="Kaiti TC" charset="-120"/>
                    <a:ea typeface="Kaiti TC" charset="-120"/>
                    <a:cs typeface="Kaiti TC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800" i="1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TW" sz="2800" b="0" i="0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TW" sz="2800" b="0" i="0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i</m:t>
                        </m:r>
                      </m:sub>
                    </m:sSub>
                    <m:r>
                      <a:rPr kumimoji="1" lang="en-US" altLang="zh-TW" sz="2800" b="0" i="0" dirty="0" smtClean="0"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kumimoji="1" lang="bg-BG" altLang="zh-TW" sz="2800" i="1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TW" sz="2800" b="0" i="0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TW" sz="2800" b="0" i="0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n</m:t>
                        </m:r>
                      </m:den>
                    </m:f>
                    <m:r>
                      <a:rPr kumimoji="1" lang="en-US" altLang="zh-TW" sz="2800" b="0" i="0" dirty="0" smtClean="0">
                        <a:latin typeface="Cambria Math" charset="0"/>
                        <a:ea typeface="Kaiti TC" charset="-120"/>
                        <a:cs typeface="Kaiti TC" charset="-12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TW" sz="2800" b="0" i="0" dirty="0" smtClean="0"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i</m:t>
                    </m:r>
                    <m:r>
                      <a:rPr kumimoji="1" lang="en-US" altLang="zh-TW" sz="2800" b="0" i="0" dirty="0" smtClean="0">
                        <a:latin typeface="Cambria Math" charset="0"/>
                        <a:ea typeface="Kaiti TC" charset="-120"/>
                        <a:cs typeface="Kaiti TC" charset="-120"/>
                      </a:rPr>
                      <m:t>=1,2…,</m:t>
                    </m:r>
                    <m:r>
                      <m:rPr>
                        <m:sty m:val="p"/>
                      </m:rPr>
                      <a:rPr kumimoji="1" lang="en-US" altLang="zh-TW" sz="2800" b="0" i="0" dirty="0" smtClean="0"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n</m:t>
                    </m:r>
                  </m:oMath>
                </a14:m>
                <a:endParaRPr kumimoji="1" lang="en-US" altLang="zh-TW" sz="2800" b="0" dirty="0" smtClean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i</m:t>
                        </m:r>
                      </m:sub>
                      <m:sup>
                        <m:r>
                          <a:rPr lang="en-US" altLang="zh-TW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800"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zh-TW" altLang="en-US" sz="2800" i="1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 sz="2800" i="1" smtClean="0">
                                <a:latin typeface="Cambria Math" panose="02040503050406030204" pitchFamily="18" charset="0"/>
                                <a:ea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Kaiti TC" charset="-12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Kaiti TC" charset="-12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TW" altLang="en-US" sz="2800" i="1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j</m:t>
                                </m:r>
                                <m:r>
                                  <a:rPr lang="en-US" altLang="zh-TW" sz="280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𝑀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TW" altLang="en-US" sz="2800" i="1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TW" altLang="en-US" sz="2800" i="1"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j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zh-TW" altLang="en-US" sz="280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TW" altLang="en-US" sz="2800" i="1"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i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TW" sz="280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TW" sz="280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</m:sub>
                        </m:sSub>
                        <m:r>
                          <a:rPr lang="zh-TW" altLang="en-US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</m:t>
                        </m:r>
                        <m:r>
                          <a:rPr lang="en-US" altLang="zh-TW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zh-TW" altLang="en-US" sz="2800" dirty="0" smtClean="0">
                    <a:latin typeface="Kaiti TC" charset="-120"/>
                    <a:ea typeface="Kaiti TC" charset="-120"/>
                    <a:cs typeface="Kaiti TC" charset="-120"/>
                  </a:rPr>
                  <a:t>   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en-US" sz="2800" i="1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μ</m:t>
                        </m:r>
                      </m:sub>
                      <m:sup>
                        <m:r>
                          <a:rPr lang="en-US" altLang="zh-TW" sz="280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800" dirty="0">
                    <a:latin typeface="Kaiti TC" charset="-120"/>
                    <a:ea typeface="Kaiti TC" charset="-120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 dirty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TW" altLang="en-US" sz="2800" i="1" dirty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0" dirty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dirty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800" b="0" i="0" dirty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en-US" sz="2800" i="1" dirty="0"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dirty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TW" altLang="en-US" sz="2800" i="1" dirty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800" dirty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dirty="0" smtClean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zh-TW" altLang="en-US" sz="2800" i="1" dirty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800" dirty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dirty="0" smtClean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zh-TW" altLang="en-US" sz="2800" dirty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2800" i="1" dirty="0"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bg-BG" altLang="zh-TW" sz="2800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2800" i="1" dirty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zh-TW" altLang="en-US" sz="2800" dirty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zh-TW" sz="2800" dirty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dirty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zh-TW" altLang="en-US" sz="280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M</m:t>
                        </m:r>
                        <m:r>
                          <a:rPr lang="zh-TW" altLang="en-US" sz="280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−1</m:t>
                        </m:r>
                      </m:den>
                    </m:f>
                  </m:oMath>
                </a14:m>
                <a:endParaRPr kumimoji="1" lang="en-US" altLang="zh-TW" sz="2800" dirty="0" smtClean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endParaRPr kumimoji="1" lang="zh-TW" altLang="en-US" sz="2800" dirty="0"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2" y="2739247"/>
                <a:ext cx="8612229" cy="3114763"/>
              </a:xfrm>
              <a:prstGeom prst="rect">
                <a:avLst/>
              </a:prstGeom>
              <a:blipFill rotWithShape="0">
                <a:blip r:embed="rId3"/>
                <a:stretch>
                  <a:fillRect l="-2548" t="-35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01158" y="2504210"/>
                <a:ext cx="8671641" cy="3593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m</m:t>
                    </m:r>
                    <m:r>
                      <a:rPr kumimoji="1" lang="en-US" altLang="zh-TW" sz="2400" smtClean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kumimoji="1" lang="bg-BG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bg-BG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bg-BG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is-I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Sup>
                              <m:sSubSup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p>
                          <m:sSupPr>
                            <m:ctrlPr>
                              <a:rPr kumimoji="1" lang="bg-BG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bg-BG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d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kumimoji="1" lang="bg-BG" altLang="zh-TW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bg-BG" altLang="zh-TW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  <m:t>α</m:t>
                                            </m:r>
                                          </m:num>
                                          <m:den>
                                            <m:r>
                                              <a:rPr kumimoji="1" lang="en-US" altLang="zh-TW" sz="24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charset="0"/>
                                                <a:ea typeface="Kaiti TC" charset="-120"/>
                                                <a:cs typeface="Kaiti TC" charset="-12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sz="240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kumimoji="1" lang="bg-BG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bg-BG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is-I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TW" sz="24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bg-BG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kumimoji="1" lang="bg-BG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kumimoji="1"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  <m:t>n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kumimoji="1"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kumimoji="1" lang="en-US" altLang="zh-TW" sz="24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1.3041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0.43</m:t>
                                </m:r>
                              </m:num>
                              <m:den>
                                <m: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</m:den>
                            </m:f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+0.00003−0.0474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= 1714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𝒎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=1714 / 18 = 95.2222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≒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96</a:t>
                </a: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表示每一組要補抽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96-30=66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個人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158" y="2504210"/>
                <a:ext cx="8671641" cy="3593591"/>
              </a:xfrm>
              <a:blipFill rotWithShape="0">
                <a:blip r:embed="rId3"/>
                <a:stretch>
                  <a:fillRect l="-1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17141"/>
              </p:ext>
            </p:extLst>
          </p:nvPr>
        </p:nvGraphicFramePr>
        <p:xfrm>
          <a:off x="1762299" y="181187"/>
          <a:ext cx="8229600" cy="655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第一段抽出的里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樣本里的住戶數</a:t>
                      </a:r>
                      <a:r>
                        <a:rPr lang="en-US" altLang="zh-TW" sz="1400" dirty="0" smtClean="0"/>
                        <a:t>(mi)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第二段樣本數</a:t>
                      </a:r>
                      <a:r>
                        <a:rPr lang="en-US" altLang="zh-TW" sz="1400" dirty="0" smtClean="0"/>
                        <a:t>(k)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需補抽樣本數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中華里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全德里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1561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成福里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2362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文盛里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內湖里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2347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集英里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2729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永明里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1659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六合里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2717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大學里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景仁里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1711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興亞里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2075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雅祥里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1891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福華里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敦化里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2567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臨江里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蘭興里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2163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萬和里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雙連里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3494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96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66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6477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合計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39511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微軟正黑體" panose="020B0604030504040204" pitchFamily="34" charset="-120"/>
                          <a:cs typeface="+mn-cs"/>
                        </a:rPr>
                        <a:t>1728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1188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8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zh-TW" altLang="en-US" dirty="0" smtClean="0">
                <a:latin typeface="+mn-ea"/>
                <a:ea typeface="+mn-ea"/>
                <a:cs typeface="Kaiti TC" charset="-120"/>
              </a:rPr>
              <a:t>常</a:t>
            </a:r>
            <a:r>
              <a:rPr lang="zh-TW" altLang="en-US" dirty="0">
                <a:latin typeface="+mn-ea"/>
                <a:ea typeface="+mn-ea"/>
                <a:cs typeface="Kaiti TC" charset="-120"/>
              </a:rPr>
              <a:t>數</a:t>
            </a:r>
            <a:r>
              <a:rPr lang="zh-TW" altLang="en-US" dirty="0" smtClean="0">
                <a:latin typeface="+mn-ea"/>
                <a:ea typeface="+mn-ea"/>
                <a:cs typeface="Kaiti TC" charset="-120"/>
              </a:rPr>
              <a:t>配置</a:t>
            </a:r>
            <a:r>
              <a:rPr lang="zh-TW" altLang="en-US" dirty="0">
                <a:latin typeface="+mn-ea"/>
                <a:ea typeface="+mn-ea"/>
                <a:cs typeface="Kaiti TC" charset="-120"/>
              </a:rPr>
              <a:t>時的準確度評估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28801"/>
                <a:ext cx="10178322" cy="40507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在二段隨機抽樣下採比例配置，即給定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n</m:t>
                        </m:r>
                      </m:den>
                    </m:f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i=1,2,3…n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,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  <m: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的準確度為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(1)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，則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的估計值為</m:t>
                    </m:r>
                    <m:acc>
                      <m:accPr>
                        <m:chr m:val="̂"/>
                        <m:ctrlPr>
                          <a:rPr lang="zh-TW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e>
                    </m:acc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st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(2)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d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時，則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的估計值為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      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28801"/>
                <a:ext cx="10178322" cy="4050792"/>
              </a:xfrm>
              <a:blipFill rotWithShape="0"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1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於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例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8.4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中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acc>
                      <m:accPr>
                        <m:chr m:val="̅"/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=3.03</m:t>
                    </m:r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</a:rPr>
                  <a:t>準確度為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</a:rPr>
                  <a:t>的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,1−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(1)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=0.95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，則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的估計值為</m:t>
                    </m:r>
                    <m:acc>
                      <m:accPr>
                        <m:chr m:val="̂"/>
                        <m:ctrlPr>
                          <a:rPr lang="zh-TW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e>
                    </m:acc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st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=1.96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0.0474+1.3041</m:t>
                        </m:r>
                      </m:e>
                    </m:rad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=2.28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(2)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d=1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，則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的估計值為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      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)=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P(|Z|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0.0474+1.3041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)=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P(|Z|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0.860)=0.6102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4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Kaiti TC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965489" y="1662780"/>
            <a:ext cx="4680520" cy="3927324"/>
            <a:chOff x="225657" y="1629529"/>
            <a:chExt cx="4680520" cy="3927324"/>
          </a:xfrm>
        </p:grpSpPr>
        <p:sp>
          <p:nvSpPr>
            <p:cNvPr id="5" name="圓角矩形 4"/>
            <p:cNvSpPr/>
            <p:nvPr/>
          </p:nvSpPr>
          <p:spPr>
            <a:xfrm>
              <a:off x="225657" y="1629529"/>
              <a:ext cx="4680520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何謂二段隨機抽樣</a:t>
              </a:r>
              <a:endPara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25657" y="3121427"/>
              <a:ext cx="4680520" cy="93610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如何選擇樣本</a:t>
              </a:r>
              <a:endPara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25657" y="4620749"/>
              <a:ext cx="4680520" cy="93610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準確度的評估</a:t>
              </a:r>
              <a:endParaRPr kumimoji="1"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6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2837"/>
          </a:xfrm>
        </p:spPr>
        <p:txBody>
          <a:bodyPr/>
          <a:lstStyle/>
          <a:p>
            <a:r>
              <a:rPr lang="zh-TW" altLang="en-US" dirty="0">
                <a:latin typeface="Kaiti TC" charset="-120"/>
                <a:ea typeface="Kaiti TC" charset="-120"/>
                <a:cs typeface="Kaiti TC" charset="-120"/>
              </a:rPr>
              <a:t>比例配置法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副標題 2"/>
              <p:cNvSpPr txBox="1">
                <a:spLocks/>
              </p:cNvSpPr>
              <p:nvPr/>
            </p:nvSpPr>
            <p:spPr>
              <a:xfrm>
                <a:off x="2565841" y="1826694"/>
                <a:ext cx="7704856" cy="3721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在二段隨機抽樣下，給定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n(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抽出群數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配置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  <m:r>
                      <a:rPr lang="en-US" altLang="zh-TW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×</m:t>
                    </m:r>
                    <m:f>
                      <m:f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i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=1,2,3….,n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則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稱此配置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為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比例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配置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法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副標題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1" y="1826694"/>
                <a:ext cx="7704856" cy="3721968"/>
              </a:xfrm>
              <a:prstGeom prst="rect">
                <a:avLst/>
              </a:prstGeom>
              <a:blipFill rotWithShape="0">
                <a:blip r:embed="rId2"/>
                <a:stretch>
                  <a:fillRect l="-1266" t="-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9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  <a:cs typeface="Kaiti TC" charset="-120"/>
              </a:rPr>
              <a:t>採比例配置時的樣本數問題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9912" y="1542011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在二段隨機抽樣下採比例配置法，及給定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</a:t>
                </a:r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×</m:t>
                    </m:r>
                    <m:f>
                      <m:f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zh-TW" altLang="en-US" dirty="0" smtClean="0">
                        <a:solidFill>
                          <a:schemeClr val="tx1"/>
                        </a:solidFill>
                        <a:latin typeface="+mn-ea"/>
                        <a:cs typeface="Kaiti TC" charset="-12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i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chemeClr val="tx1"/>
                        </a:solidFill>
                        <a:latin typeface="+mn-ea"/>
                        <a:cs typeface="Kaiti TC" charset="-120"/>
                      </a:rPr>
                      <m:t>=1,2,3….,</m:t>
                    </m:r>
                    <m:r>
                      <m:rPr>
                        <m:nor/>
                      </m:rPr>
                      <a:rPr lang="en-US" altLang="zh-TW" dirty="0" smtClean="0">
                        <a:solidFill>
                          <a:schemeClr val="tx1"/>
                        </a:solidFill>
                        <a:latin typeface="+mn-ea"/>
                        <a:cs typeface="Kaiti TC" charset="-120"/>
                      </a:rPr>
                      <m:t>n</m:t>
                    </m:r>
                    <m:r>
                      <m:rPr>
                        <m:nor/>
                      </m:rPr>
                      <a:rPr lang="zh-TW" altLang="en-US" dirty="0" smtClean="0">
                        <a:solidFill>
                          <a:schemeClr val="tx1"/>
                        </a:solidFill>
                        <a:latin typeface="+mn-ea"/>
                        <a:cs typeface="Kaiti TC" charset="-120"/>
                      </a:rPr>
                      <m:t>，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以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值為以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之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準確度，則樣本數</a:t>
                </a:r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Nn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d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TW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a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den>
                            </m:f>
                            <m:r>
                              <a:rPr lang="en-US" altLang="zh-TW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i</m:t>
                        </m:r>
                      </m:sub>
                    </m:sSub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m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i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=1,2,…,n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912" y="1542011"/>
                <a:ext cx="8229600" cy="4525963"/>
              </a:xfrm>
              <a:blipFill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834638" y="396458"/>
                <a:ext cx="8229600" cy="5937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其中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)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</m:sub>
                      </m:sSub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</m:sub>
                        <m: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TW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zh-TW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638" y="396458"/>
                <a:ext cx="8229600" cy="5937523"/>
              </a:xfrm>
              <a:blipFill>
                <a:blip r:embed="rId2"/>
                <a:stretch>
                  <a:fillRect l="-1111" t="-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52255" y="360401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TW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=4498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sub>
                      <m: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altLang="zh-TW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sSup>
                                      <m:sSupPr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)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=3541875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</m:sub>
                    </m:sSub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18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2195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</m:sub>
                      <m:sup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=408209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=2303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18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sSubSup>
                                  <m:sSubSupPr>
                                    <m:ctrlPr>
                                      <a:rPr lang="en-US" altLang="zh-TW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sSup>
                                      <m:sSupPr>
                                        <m:ctrlPr>
                                          <a:rPr lang="en-US" altLang="zh-TW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  <m:sup/>
                                </m:sSub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=1968111</a:t>
                </a:r>
                <a:endParaRPr lang="zh-TW" altLang="en-US" sz="28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TW" sz="28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8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zh-TW" altLang="en-US" dirty="0">
                  <a:solidFill>
                    <a:schemeClr val="tx1"/>
                  </a:solidFill>
                  <a:latin typeface="+mn-ea"/>
                </a:endParaRPr>
              </a:p>
              <a:p>
                <a:endParaRPr lang="zh-TW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52255" y="360401"/>
                <a:ext cx="8229600" cy="586551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8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Nn</m:t>
                            </m:r>
                          </m:den>
                        </m:f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sub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+(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M</m:t>
                            </m:r>
                          </m:sub>
                          <m: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M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d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a</m:t>
                                        </m:r>
                                      </m:num>
                                      <m:den>
                                        <m: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den>
                            </m:f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n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=1.1766 / 0.000761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=1547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878676" y="1180661"/>
            <a:ext cx="9055213" cy="26131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試查樣本數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m=540&lt;1547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，需再增加樣本數，採比例配置法分配第二段各抽出子母體的樣本數，樣本數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1547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經分配結果、需另補抽樣數共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1016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、及最後所需樣本數為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1556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如下表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: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7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801634"/>
              </p:ext>
            </p:extLst>
          </p:nvPr>
        </p:nvGraphicFramePr>
        <p:xfrm>
          <a:off x="1742843" y="0"/>
          <a:ext cx="8229600" cy="669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第一段抽出的里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樣本里的住戶數</a:t>
                      </a:r>
                      <a:r>
                        <a:rPr lang="en-US" altLang="zh-TW" sz="1400" dirty="0" smtClean="0"/>
                        <a:t>(mi)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第二段樣本數</a:t>
                      </a:r>
                      <a:r>
                        <a:rPr lang="en-US" altLang="zh-TW" sz="1400" dirty="0" smtClean="0"/>
                        <a:t>(k)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需補抽樣本數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中華里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全德里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1561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成福里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2362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文盛里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內湖里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2347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集英里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2729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永明里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1659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六合里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大學里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3227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景仁里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37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興亞里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雅祥里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1891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福華里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2540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敦化里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臨江里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蘭興里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2163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萬和里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1152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838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雙連里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3494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137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107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6477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合計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39511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1273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  <a:cs typeface="Kaiti TC" charset="-120"/>
              </a:rPr>
              <a:t>比例配置時的準確度評估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08914" y="1528215"/>
                <a:ext cx="9855715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在二段隨機抽樣下採比例配置，即給定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n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時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𝐦</m:t>
                        </m:r>
                      </m:e>
                      <m:sub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𝐢</m:t>
                        </m:r>
                      </m:sub>
                    </m:sSub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/>
                        <a:ea typeface="Kaiti TC" charset="-120"/>
                        <a:cs typeface="Kaiti TC" charset="-120"/>
                      </a:rPr>
                      <m:t>𝐦</m:t>
                    </m:r>
                    <m:f>
                      <m:f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𝐌</m:t>
                            </m:r>
                          </m:e>
                          <m:sub>
                            <m:r>
                              <a:rPr lang="en-US" altLang="zh-TW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𝐢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1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𝐢</m:t>
                            </m:r>
                            <m:r>
                              <a:rPr lang="en-US" altLang="zh-TW" sz="2400" b="1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</m:t>
                            </m:r>
                            <m:r>
                              <a:rPr lang="en-US" altLang="zh-TW" sz="2400" b="1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𝐧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Kaiti TC" charset="-120"/>
                                    <a:cs typeface="Kaiti TC" charset="-120"/>
                                  </a:rPr>
                                  <m:t>𝐌</m:t>
                                </m:r>
                              </m:e>
                              <m:sub>
                                <m:r>
                                  <a:rPr lang="en-US" altLang="zh-TW" sz="2400" b="1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𝐢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TW" altLang="en-US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=1,2,3…n,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a:rPr lang="en-US" altLang="zh-TW" sz="2400" b="1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𝐱</m:t>
                            </m:r>
                          </m:e>
                        </m:bar>
                      </m:e>
                      <m:sub>
                        <m:r>
                          <a:rPr lang="en-US" altLang="zh-TW" sz="2400" b="1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𝟐𝐬𝐭</m:t>
                        </m:r>
                      </m:sub>
                    </m:sSub>
                    <m:r>
                      <a:rPr lang="zh-TW" altLang="en-US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 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估計母體平均數</a:t>
                </a:r>
                <a14:m>
                  <m:oMath xmlns:m="http://schemas.openxmlformats.org/officeDocument/2006/math">
                    <m:r>
                      <a:rPr lang="zh-TW" altLang="en-US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𝛍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的準確度為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a:rPr lang="en-US" altLang="zh-TW" sz="2400" b="1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𝐱</m:t>
                            </m:r>
                          </m:e>
                        </m:bar>
                      </m:e>
                      <m:sub>
                        <m:r>
                          <a:rPr lang="en-US" altLang="zh-TW" sz="2400" b="1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𝟐𝐬𝐭</m:t>
                        </m:r>
                      </m:sub>
                    </m:sSub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a:rPr lang="zh-TW" altLang="en-US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𝛍</m:t>
                    </m:r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≤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𝐝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)=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𝟏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r>
                      <a:rPr lang="en-US" altLang="zh-TW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𝛂</m:t>
                    </m:r>
                    <m:r>
                      <a:rPr lang="zh-TW" altLang="en-US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的</m:t>
                    </m:r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𝐝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，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𝟏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r>
                      <a:rPr lang="en-US" altLang="zh-TW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𝛂</m:t>
                    </m:r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(1)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𝟏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r>
                      <a:rPr lang="en-US" altLang="zh-TW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𝛂</m:t>
                    </m:r>
                    <m:r>
                      <a:rPr lang="zh-TW" altLang="en-US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，則</m:t>
                    </m:r>
                    <m:r>
                      <a:rPr lang="en-US" altLang="zh-TW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𝐝</m:t>
                    </m:r>
                    <m:r>
                      <a:rPr lang="zh-TW" altLang="en-US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的估計值為</m:t>
                    </m:r>
                    <m:acc>
                      <m:accPr>
                        <m:chr m:val="̂"/>
                        <m:ctrlPr>
                          <a:rPr lang="zh-TW" alt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accPr>
                      <m:e>
                        <m:r>
                          <a:rPr lang="en-US" altLang="zh-TW" sz="2400" b="1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𝐝</m:t>
                        </m:r>
                      </m:e>
                    </m:acc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</a:rPr>
                        </m:ctrlPr>
                      </m:sSubPr>
                      <m:e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</a:rPr>
                          <m:t>𝒁</m:t>
                        </m:r>
                      </m:e>
                      <m:sub>
                        <m:f>
                          <m:f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</a:rPr>
                            </m:ctrlPr>
                          </m:fPr>
                          <m:num>
                            <m:r>
                              <a:rPr lang="zh-TW" alt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</a:rPr>
                              <m:t>𝟐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sz="2400" b="1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𝛔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1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 lang="en-US" altLang="zh-TW" sz="2400" b="1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𝟐𝐬𝐭𝐩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4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2400" b="1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(2)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給定</a:t>
                </a: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d</a:t>
                </a:r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時，則</a:t>
                </a:r>
                <a14:m>
                  <m:oMath xmlns:m="http://schemas.openxmlformats.org/officeDocument/2006/math"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𝟏</m:t>
                    </m:r>
                    <m:r>
                      <a:rPr lang="en-US" altLang="zh-TW" sz="2400" b="1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r>
                      <a:rPr lang="en-US" altLang="zh-TW" sz="2400" b="1" i="0" dirty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𝛂</m:t>
                    </m:r>
                  </m:oMath>
                </a14:m>
                <a:r>
                  <a:rPr lang="zh-TW" altLang="en-US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的估計值為</a:t>
                </a:r>
                <a:endParaRPr lang="en-US" altLang="zh-TW" sz="2400" b="1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         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accPr>
                      <m:e>
                        <m:r>
                          <a:rPr lang="zh-TW" altLang="en-US" sz="2400" b="1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𝛂</m:t>
                        </m:r>
                      </m:e>
                    </m:acc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=P(|Z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 </m:t>
                    </m:r>
                    <m:r>
                      <a:rPr lang="zh-TW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 TC" charset="-12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sz="2400" b="1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24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𝛔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1" i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  <m:r>
                                      <a:rPr lang="en-US" altLang="zh-TW" sz="2400" b="1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𝟐𝐬𝐭𝐩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400" b="1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sz="2400" b="1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914" y="1528215"/>
                <a:ext cx="9855715" cy="4525963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43942" y="238516"/>
                <a:ext cx="8229600" cy="59375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其中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Z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為標準常態分配隨機變數</a:t>
                </a:r>
                <a:endParaRPr lang="en-US" altLang="zh-TW" dirty="0" smtClean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</m:acc>
                      </m:e>
                      <m:sub>
                        <m:f>
                          <m:f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x</m:t>
                            </m:r>
                          </m:den>
                        </m:f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stp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den>
                    </m:f>
                    <m:d>
                      <m:d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  <m:r>
                          <a:rPr lang="en-US" altLang="zh-TW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e>
                    </m:d>
                    <m:sSubSup>
                      <m:sSubSup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μ</m:t>
                        </m:r>
                      </m:sub>
                      <m:sup>
                        <m:r>
                          <a:rPr lang="en-US" altLang="zh-TW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i</m:t>
                        </m:r>
                        <m:r>
                          <a:rPr lang="en-US" altLang="zh-TW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</m:sub>
                          <m:sup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    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𝑚</m:t>
                        </m:r>
                      </m:den>
                    </m:f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(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Nn</m:t>
                        </m:r>
                      </m:den>
                    </m:f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S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  <m:r>
                                  <a:rPr lang="en-US" altLang="zh-TW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400" b="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b="0" i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</m:sub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+(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μ</m:t>
                        </m:r>
                      </m:e>
                      <m:sub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M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b>
                      <m: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</m:sub>
                      <m: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−</m:t>
                    </m:r>
                    <m:sSubSup>
                      <m:sSub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sz="2400" b="0" i="0">
                        <a:solidFill>
                          <a:schemeClr val="tx1"/>
                        </a:solidFill>
                        <a:latin typeface="Cambria Math" charset="0"/>
                        <a:ea typeface="Kaiti TC" charset="-120"/>
                        <a:cs typeface="Kaiti TC" charset="-12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其中</a:t>
                </a:r>
                <a:endParaRPr lang="en-US" altLang="zh-TW" sz="2400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4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μ</m:t>
                          </m:r>
                        </m:sub>
                        <m: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>
                          <a:solidFill>
                            <a:schemeClr val="tx1"/>
                          </a:solidFill>
                          <a:latin typeface="Cambria Math" charset="0"/>
                          <a:ea typeface="Kaiti TC" charset="-12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aiti TC" charset="-12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Kaiti TC" charset="-12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aiti TC" charset="-12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Kaiti TC" charset="-12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Kaiti TC" charset="-12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Kaiti TC" charset="-12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Kaiti TC" charset="-12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Kaiti TC" charset="-12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Kaiti TC" charset="-12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Kaiti TC" charset="-120"/>
                                              <a:cs typeface="Kaiti TC" charset="-12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Kaiti TC" charset="-12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Kaiti TC" charset="-120"/>
                                      <a:cs typeface="Kaiti TC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Kaiti TC" charset="-120"/>
                                          <a:cs typeface="Kaiti TC" charset="-12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Kaiti TC" charset="-120"/>
                                              <a:cs typeface="Kaiti TC" charset="-12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Kaiti TC" charset="-120"/>
                                              <a:cs typeface="Kaiti TC" charset="-12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TW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  <a:ea typeface="Kaiti TC" charset="-120"/>
                                              <a:cs typeface="Kaiti TC" charset="-12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Kaiti TC" charset="-120"/>
                                              <a:cs typeface="Kaiti TC" charset="-120"/>
                                            </a:rPr>
                                            <m:t>n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Kaiti TC" charset="-120"/>
                                                  <a:cs typeface="Kaiti TC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Kaiti TC" charset="-120"/>
                                                  <a:cs typeface="Kaiti TC" charset="-120"/>
                                                </a:rPr>
                                                <m:t>m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Kaiti TC" charset="-120"/>
                                                  <a:cs typeface="Kaiti TC" charset="-12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Kaiti TC" charset="-120"/>
                                                  <a:cs typeface="Kaiti TC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Kaiti TC" charset="-120"/>
                                                      <a:cs typeface="Kaiti TC" charset="-12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2400" b="0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  <a:ea typeface="Kaiti TC" charset="-120"/>
                                                      <a:cs typeface="Kaiti TC" charset="-12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  <a:ea typeface="Kaiti TC" charset="-120"/>
                                                  <a:cs typeface="Kaiti TC" charset="-12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Kaiti TC" charset="-120"/>
                                          <a:cs typeface="Kaiti TC" charset="-120"/>
                                        </a:rPr>
                                        <m:t>n</m:t>
                                      </m:r>
                                    </m:den>
                                  </m:f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Kaiti TC" charset="-12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Kaiti TC" charset="-12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Kaiti TC" charset="-120"/>
                              <a:cs typeface="Kaiti TC" charset="-120"/>
                            </a:rPr>
                            <m:t>n</m:t>
                          </m:r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i</m:t>
                        </m:r>
                      </m:sub>
                      <m:sup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400" b="0" i="0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0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  <m:t>j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 b="0" i="0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400" b="0" i="0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b="0" i="0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n</m:t>
                        </m:r>
                        <m:r>
                          <a:rPr lang="en-US" altLang="zh-TW" sz="2400" b="0" i="0" dirty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 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,i=1,2,…,n</a:t>
                </a:r>
              </a:p>
              <a:p>
                <a:endParaRPr lang="en-US" altLang="zh-TW" sz="2400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4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Kaiti TC" charset="-120"/>
                    <a:ea typeface="Kaiti TC" charset="-120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Kaiti TC" charset="-120"/>
                                    <a:cs typeface="Kaiti TC" charset="-12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Kaiti TC" charset="-12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TW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n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3942" y="238516"/>
                <a:ext cx="8229600" cy="5937523"/>
              </a:xfrm>
              <a:blipFill rotWithShape="0">
                <a:blip r:embed="rId2"/>
                <a:stretch>
                  <a:fillRect l="-963" t="-17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753634" y="359869"/>
                <a:ext cx="6448732" cy="613820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r>
                                        <a:rPr lang="en-US" altLang="zh-TW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)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sz="2400" b="0" i="1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</m:sub>
                      </m:sSub>
                      <m:r>
                        <a:rPr lang="en-US" altLang="zh-TW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</m:sub>
                        <m: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zh-TW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M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i</m:t>
                              </m:r>
                              <m:r>
                                <a:rPr lang="en-US" altLang="zh-TW" sz="2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i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h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M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n</m:t>
                          </m:r>
                          <m:r>
                            <a:rPr lang="en-US" altLang="zh-TW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3634" y="359869"/>
                <a:ext cx="6448732" cy="61382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249780" y="2957132"/>
            <a:ext cx="5604212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lang="zh-TW"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 smtClean="0">
                <a:cs typeface="Kaiti TC" charset="-120"/>
              </a:rPr>
              <a:t>何謂二階段抽樣</a:t>
            </a:r>
            <a:r>
              <a:rPr lang="en-US" altLang="zh-TW" sz="4000" dirty="0" smtClean="0">
                <a:cs typeface="Kaiti TC" charset="-120"/>
              </a:rPr>
              <a:t>?</a:t>
            </a:r>
            <a:endParaRPr lang="zh-TW" altLang="en-US" sz="4000" dirty="0"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0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Ex8.13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8342" y="1367444"/>
                <a:ext cx="8229600" cy="49251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=3.03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8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28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μ</m:t>
                          </m:r>
                        </m:sub>
                        <m:sup>
                          <m:r>
                            <a:rPr lang="en-US" altLang="zh-TW" sz="2800" b="0" i="0">
                              <a:solidFill>
                                <a:schemeClr val="tx1"/>
                              </a:solidFill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>
                          <a:solidFill>
                            <a:schemeClr val="tx1"/>
                          </a:solidFill>
                          <a:latin typeface="Cambria Math" charset="0"/>
                          <a:ea typeface="Kaiti TC" charset="-120"/>
                          <a:cs typeface="Kaiti TC" charset="-12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/>
                          <a:ea typeface="Kaiti TC" charset="-120"/>
                          <a:cs typeface="Kaiti TC" charset="-120"/>
                        </a:rPr>
                        <m:t>3840275</m:t>
                      </m:r>
                    </m:oMath>
                  </m:oMathPara>
                </a14:m>
                <a:endParaRPr lang="en-US" altLang="zh-TW" sz="2800" b="0" dirty="0" smtClean="0">
                  <a:solidFill>
                    <a:schemeClr val="tx1"/>
                  </a:solidFill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=4498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)</m:t>
                        </m:r>
                      </m:sub>
                      <m: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=3541875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=2195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</m:sub>
                      <m:sup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=408209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=2303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/>
                            <a:ea typeface="Kaiti TC" charset="-120"/>
                            <a:cs typeface="Kaiti TC" charset="-120"/>
                          </a:rPr>
                          <m:t>M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Kaiti TC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Kaiti TC" charset="-12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800" b="0" dirty="0" smtClean="0">
                    <a:solidFill>
                      <a:schemeClr val="tx1"/>
                    </a:solidFill>
                    <a:ea typeface="Kaiti TC" charset="-120"/>
                    <a:cs typeface="Kaiti TC" charset="-120"/>
                  </a:rPr>
                  <a:t>=1968111</a:t>
                </a: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8342" y="1367444"/>
                <a:ext cx="8229600" cy="4925144"/>
              </a:xfrm>
              <a:blipFill rotWithShape="0">
                <a:blip r:embed="rId2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3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61063" y="1158740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因此得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zh-TW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stp</m:t>
                            </m:r>
                          </m:sub>
                        </m:sSub>
                      </m:e>
                      <m: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=0.0417-0.00003+1.1766/1042</a:t>
                </a: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                             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=0.0429</a:t>
                </a:r>
              </a:p>
              <a:p>
                <a:pPr marL="0" indent="0">
                  <a:buNone/>
                </a:pP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以該樣本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所得的估計值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acc>
                      <m:accPr>
                        <m:chr m:val="̅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                                                    =3.03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準確度為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,1−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063" y="1158740"/>
                <a:ext cx="8229600" cy="5865515"/>
              </a:xfrm>
              <a:blipFill rotWithShape="0"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7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35628" y="795470"/>
                <a:ext cx="8229600" cy="59375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=0.95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時，則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d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的估計值為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e>
                    </m:acc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stp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=(1.96)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0.0429</m:t>
                        </m:r>
                      </m:e>
                    </m:ra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=0.41</m:t>
                    </m:r>
                  </m:oMath>
                </a14:m>
                <a:endParaRPr lang="en-US" altLang="zh-TW" sz="28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給定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 smtClean="0">
                        <a:solidFill>
                          <a:schemeClr val="tx1"/>
                        </a:solidFill>
                        <a:latin typeface="+mn-ea"/>
                      </a:rPr>
                      <m:t>d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=0.5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時，則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的估計值為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TW" altLang="en-US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stp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=P(|Z|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0.0429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=0.9842</a:t>
                </a:r>
                <a:endParaRPr lang="zh-TW" altLang="en-US" sz="2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5628" y="795470"/>
                <a:ext cx="8229600" cy="5937523"/>
              </a:xfrm>
              <a:blipFill rotWithShape="0">
                <a:blip r:embed="rId2"/>
                <a:stretch>
                  <a:fillRect l="-1556" t="-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err="1">
                <a:latin typeface="+mn-ea"/>
                <a:ea typeface="+mn-ea"/>
                <a:cs typeface="Kaiti TC" charset="-120"/>
              </a:rPr>
              <a:t>Neyman</a:t>
            </a:r>
            <a:r>
              <a:rPr lang="zh-TW" altLang="en-US" sz="5400" dirty="0">
                <a:latin typeface="+mn-ea"/>
                <a:ea typeface="+mn-ea"/>
                <a:cs typeface="Kaiti TC" charset="-120"/>
              </a:rPr>
              <a:t>配置法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2188724"/>
                <a:ext cx="10700426" cy="359359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b="1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</a:t>
                </a:r>
                <a:r>
                  <a:rPr lang="zh-TW" altLang="en-US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二段隨機抽樣下，給定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𝒎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𝒊</m:t>
                        </m:r>
                      </m:sub>
                    </m:sSub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𝒎</m:t>
                    </m:r>
                    <m:f>
                      <m:f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zh-TW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𝒊</m:t>
                            </m:r>
                            <m:r>
                              <a:rPr lang="en-US" altLang="zh-TW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TW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:r>
                  <a:rPr lang="zh-TW" altLang="en-US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𝒊</m:t>
                    </m:r>
                  </m:oMath>
                </a14:m>
                <a:r>
                  <a:rPr lang="en-US" altLang="zh-TW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=1,2,3…,</a:t>
                </a:r>
                <a:r>
                  <a:rPr lang="en-US" altLang="zh-TW" sz="28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sz="2800" b="1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endParaRPr lang="en-US" altLang="zh-TW" sz="2800" b="1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sz="2800" b="1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則</a:t>
                </a:r>
                <a:r>
                  <a:rPr lang="zh-TW" altLang="en-US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稱此配置為</a:t>
                </a:r>
                <a:r>
                  <a:rPr lang="en-US" altLang="zh-TW" sz="2800" b="1" dirty="0" err="1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Neyman</a:t>
                </a:r>
                <a:r>
                  <a:rPr lang="zh-TW" altLang="en-US" sz="2800" b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配置法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2188724"/>
                <a:ext cx="10700426" cy="3593591"/>
              </a:xfrm>
              <a:blipFill rotWithShape="0">
                <a:blip r:embed="rId2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9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  <a:ea typeface="+mn-ea"/>
                <a:cs typeface="Kaiti TC" charset="-120"/>
              </a:rPr>
              <a:t>Neyman</a:t>
            </a:r>
            <a:r>
              <a:rPr lang="zh-TW" altLang="en-US" dirty="0">
                <a:latin typeface="+mn-ea"/>
                <a:ea typeface="+mn-ea"/>
                <a:cs typeface="Kaiti TC" charset="-120"/>
              </a:rPr>
              <a:t>配置時的樣本數問題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838580" y="1585609"/>
                <a:ext cx="10178322" cy="48346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在二段隨機抽樣下採</a:t>
                </a:r>
                <a:r>
                  <a:rPr lang="en-US" altLang="zh-TW" dirty="0" err="1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Neyman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配置法，及給定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n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時，取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=1,2,3…,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，以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值為以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的準確度，則樣本數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d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α</m:t>
                                        </m:r>
                                      </m:num>
                                      <m:den>
                                        <m:r>
                                          <a:rPr lang="en-US" altLang="zh-TW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den>
                            </m:f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𝑛</m:t>
                                </m:r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𝑛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=1,2,3…,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    </a:t>
                </a:r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其中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sub>
                    </m:sSub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              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sub>
                      <m:sup>
                        <m: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sub>
                                </m:sSub>
                                <m: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Kaiti TC" charset="-120"/>
                  <a:ea typeface="Kaiti TC" charset="-120"/>
                  <a:cs typeface="Kaiti TC" charset="-12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8580" y="1585609"/>
                <a:ext cx="10178322" cy="4834645"/>
              </a:xfrm>
              <a:blipFill>
                <a:blip r:embed="rId2"/>
                <a:stretch>
                  <a:fillRect l="-659" t="-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013678" y="2091447"/>
                <a:ext cx="7130322" cy="4464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zh-TW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sub>
                    </m:sSub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TW" altLang="en-US" sz="2400" i="1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</m:oMath>
                </a14:m>
                <a:endParaRPr lang="en-US" altLang="zh-TW" sz="2400" i="1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en-US" altLang="zh-TW" sz="2400" i="1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2570∗0.82+1561∗0.92+…+3494∗1.15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</a:rPr>
                  <a:t>2197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zh-TW" alt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sub>
                        <m:sup>
                          <m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σ</m:t>
                                      </m:r>
                                    </m:sub>
                                  </m:sSub>
                                  <m:r>
                                    <a:rPr lang="en-US" altLang="zh-TW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𝑁</m:t>
                          </m:r>
                          <m:r>
                            <a:rPr lang="en-US" altLang="zh-TW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sz="2400" i="1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(2570∗0.82−2197)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(1561∗0.92−2197)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(3494∗1.15−2197)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18−1</m:t>
                        </m:r>
                      </m:den>
                    </m:f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</a:rPr>
                  <a:t>857623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678" y="2091447"/>
                <a:ext cx="7130322" cy="44649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12768" y="885218"/>
                <a:ext cx="10207504" cy="54572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於例題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8.4</m:t>
                    </m:r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中已計算</m:t>
                    </m:r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sSubSup>
                      <m:sSubSup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=3840275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，在二段隨機抽樣下採紐曼配置法，並以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估計母體平均數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，在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 下要求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=0.95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，並依例題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8.5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知，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d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的值最少要大於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0.4267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，在此取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d=0.43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，則所需樣本</a:t>
                </a:r>
                <a:endParaRPr lang="en-US" altLang="zh-TW" sz="2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d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α</m:t>
                                        </m:r>
                                      </m:num>
                                      <m:den>
                                        <m:r>
                                          <a:rPr lang="en-US" altLang="zh-TW" sz="2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</m:den>
                            </m:f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𝑁</m:t>
                                </m:r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𝑛</m:t>
                                </m:r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𝑛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μ</m:t>
                                </m:r>
                              </m:sub>
                              <m:sup>
                                <m:r>
                                  <a:rPr lang="en-US" altLang="zh-TW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altLang="zh-TW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f>
                      <m:fPr>
                        <m:ctrlP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1.1272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0.000761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= 1482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768" y="885218"/>
                <a:ext cx="10207504" cy="5457216"/>
              </a:xfrm>
              <a:blipFill rotWithShape="0">
                <a:blip r:embed="rId2"/>
                <a:stretch>
                  <a:fillRect l="-1254" t="-335" r="-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3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10363148" cy="359359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雖然試查樣本數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m’=540&lt;1482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，需再增加樣本數，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採</a:t>
            </a:r>
            <a:r>
              <a:rPr lang="en-US" altLang="zh-TW" sz="2800" dirty="0" err="1" smtClean="0">
                <a:solidFill>
                  <a:schemeClr val="tx1"/>
                </a:solidFill>
                <a:latin typeface="+mn-ea"/>
              </a:rPr>
              <a:t>neyman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配置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法分配第二段各抽出子母體的樣本數，樣本數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1482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經分配結果、需另補抽樣數共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949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、及最後所需樣本數為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1489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如下表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: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41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85154"/>
              </p:ext>
            </p:extLst>
          </p:nvPr>
        </p:nvGraphicFramePr>
        <p:xfrm>
          <a:off x="2093814" y="228744"/>
          <a:ext cx="8256415" cy="64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第一段抽出的里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樣本里的住戶數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en-US" altLang="zh-TW" sz="1600" dirty="0" err="1" smtClean="0"/>
                        <a:t>Mi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第二段樣本數</a:t>
                      </a:r>
                      <a:r>
                        <a:rPr lang="en-US" altLang="zh-TW" sz="1600" dirty="0" smtClean="0"/>
                        <a:t>(mi)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需補抽樣本數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中華里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2570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全德里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1561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成福里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2362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文盛里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1130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55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內湖里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2347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90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60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集英里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2729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永明里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1659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六合里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2717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大學里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3227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144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景仁里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1711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興亞里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2075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83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53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雅祥里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1891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83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53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福華里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2540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75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45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敦化里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2567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臨江里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1616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蘭興里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2163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萬和里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1152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雙連里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3494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151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121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3194"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合計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39511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1489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949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38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130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  <a:cs typeface="Kaiti TC" charset="-120"/>
              </a:rPr>
              <a:t>紐曼配置時的準確度評估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17515"/>
                <a:ext cx="10343692" cy="43620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在二段隨機抽樣下採比例配置，即給定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𝑚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𝑖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=1,2,3…,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,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  <m:r>
                      <a:rPr lang="zh-TW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的準確度為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，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(1)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  <m:r>
                      <a:rPr lang="zh-TW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，則</m:t>
                    </m:r>
                    <m:r>
                      <m:rPr>
                        <m:sty m:val="p"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zh-TW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的估計值為</m:t>
                    </m:r>
                    <m:acc>
                      <m:accPr>
                        <m:chr m:val="̂"/>
                        <m:ctrlP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e>
                    </m:acc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st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(2)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給定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d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時，則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的估計值為</a:t>
                </a:r>
                <a:endParaRPr lang="en-US" altLang="zh-TW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     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TW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=P(|Z|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&gt;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st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17515"/>
                <a:ext cx="10343692" cy="4362077"/>
              </a:xfrm>
              <a:blipFill rotWithShape="0">
                <a:blip r:embed="rId2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36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017080" y="606828"/>
            <a:ext cx="10859403" cy="6561121"/>
            <a:chOff x="1091894" y="792088"/>
            <a:chExt cx="10859403" cy="6858000"/>
          </a:xfrm>
        </p:grpSpPr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097" y="5517232"/>
              <a:ext cx="1219200" cy="1219200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94" y="792088"/>
              <a:ext cx="9698557" cy="6858000"/>
            </a:xfrm>
            <a:prstGeom prst="rect">
              <a:avLst/>
            </a:prstGeom>
          </p:spPr>
        </p:pic>
        <p:cxnSp>
          <p:nvCxnSpPr>
            <p:cNvPr id="27" name="直線單箭頭接點 26"/>
            <p:cNvCxnSpPr/>
            <p:nvPr/>
          </p:nvCxnSpPr>
          <p:spPr>
            <a:xfrm>
              <a:off x="2710036" y="3429000"/>
              <a:ext cx="2880320" cy="7920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1557908" y="4725144"/>
              <a:ext cx="3816424" cy="1440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3718148" y="4957629"/>
              <a:ext cx="2160240" cy="11692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6238428" y="3933056"/>
              <a:ext cx="2880320" cy="7920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6598468" y="4915610"/>
              <a:ext cx="2088232" cy="3855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6339725" y="6029908"/>
              <a:ext cx="249099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368998" y="3601759"/>
              <a:ext cx="615553" cy="23484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第一階段抽樣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431558" y="3933056"/>
              <a:ext cx="615553" cy="23484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第二階段抽樣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1948860" y="3429000"/>
                  <a:ext cx="668965" cy="546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sz="2800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860" y="3429000"/>
                  <a:ext cx="668965" cy="5468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1329154" y="4776433"/>
                  <a:ext cx="500393" cy="386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154" y="4776433"/>
                  <a:ext cx="500393" cy="386044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2984418" y="4040603"/>
                  <a:ext cx="500393" cy="386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418" y="4040603"/>
                  <a:ext cx="500393" cy="3860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2120131" y="5771671"/>
                  <a:ext cx="529247" cy="386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131" y="5771671"/>
                  <a:ext cx="529247" cy="386044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6338663" y="3725245"/>
                  <a:ext cx="495072" cy="386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663" y="3725245"/>
                  <a:ext cx="495072" cy="386044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5851129" y="5892369"/>
                  <a:ext cx="500393" cy="3860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latin typeface="Cambria Math" charset="0"/>
                                <a:ea typeface="Kaiti TC" charset="-120"/>
                                <a:cs typeface="Kaiti TC" charset="-12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Kaiti TC" charset="-120"/>
                                <a:cs typeface="Kaiti TC" charset="-12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129" y="5892369"/>
                  <a:ext cx="500393" cy="3860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字方塊 40"/>
            <p:cNvSpPr txBox="1"/>
            <p:nvPr/>
          </p:nvSpPr>
          <p:spPr>
            <a:xfrm>
              <a:off x="2155711" y="2645003"/>
              <a:ext cx="902811" cy="546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分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割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8657542" y="3725245"/>
              <a:ext cx="646331" cy="386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樣本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681427" y="6098232"/>
              <a:ext cx="2074135" cy="54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b="1" u="sng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主抽樣單位</a:t>
              </a:r>
              <a:endParaRPr kumimoji="1" lang="zh-TW" altLang="en-US" sz="28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763677" y="6267420"/>
              <a:ext cx="2566868" cy="54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b="1" u="sng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rPr>
                <a:t>次級抽樣單位</a:t>
              </a:r>
              <a:endParaRPr kumimoji="1" lang="zh-TW" altLang="en-US" sz="28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iti TC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584275" y="469047"/>
                <a:ext cx="90730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二段抽樣是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將有限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母體分割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dirty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U</m:t>
                        </m:r>
                      </m:e>
                      <m:sub>
                        <m:r>
                          <a:rPr lang="zh-TW" altLang="en-US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,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dirty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U</m:t>
                        </m:r>
                      </m:e>
                      <m:sub>
                        <m:r>
                          <a:rPr lang="en-US" altLang="zh-TW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, … ,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800" b="0" i="0" dirty="0" smtClean="0">
                            <a:latin typeface="Cambria Math" panose="02040503050406030204" pitchFamily="18" charset="0"/>
                            <a:ea typeface="Kaiti TC" charset="-120"/>
                            <a:cs typeface="Kaiti TC" charset="-120"/>
                          </a:rPr>
                          <m:t>N</m:t>
                        </m:r>
                        <m:r>
                          <a:rPr lang="en-US" altLang="zh-TW" sz="2800" b="0" i="0" dirty="0">
                            <a:latin typeface="Cambria Math" charset="0"/>
                            <a:ea typeface="Kaiti TC" charset="-120"/>
                            <a:cs typeface="Kaiti TC" charset="-12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等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N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個子母體，第一階段由此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N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個子母體中抽出部分個子母體，第二階段再由被抽出的子母體中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隨</a:t>
                </a:r>
                <a:r>
                  <a:rPr lang="zh-TW" altLang="en-US" sz="28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機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抽出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n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部分抽樣單位，則所有被抽出的抽樣單位組成樣本，此抽法為</a:t>
                </a:r>
                <a:r>
                  <a:rPr lang="zh-TW" altLang="en-US" sz="28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二段抽樣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Kaiti TC" charset="-120"/>
                  </a:rPr>
                  <a:t>。</a:t>
                </a:r>
                <a:endParaRPr lang="zh-TW" altLang="en-US" sz="28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75" y="469047"/>
                <a:ext cx="9073008" cy="1815882"/>
              </a:xfrm>
              <a:prstGeom prst="rect">
                <a:avLst/>
              </a:prstGeom>
              <a:blipFill rotWithShape="0">
                <a:blip r:embed="rId10"/>
                <a:stretch>
                  <a:fillRect l="-1411" t="-3356" r="-269" b="-8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591415" y="4592045"/>
                <a:ext cx="500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>
                              <a:latin typeface="Cambria Math" charset="0"/>
                              <a:ea typeface="Kaiti TC" charset="-120"/>
                              <a:cs typeface="Kaiti TC" charset="-120"/>
                            </a:rPr>
                            <m:t>U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Kaiti TC" charset="-120"/>
                              <a:cs typeface="Kaiti TC" charset="-12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15" y="4592045"/>
                <a:ext cx="5003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0498015" y="4961377"/>
            <a:ext cx="1380393" cy="151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757516" y="379381"/>
                <a:ext cx="10178322" cy="62646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其中</a:t>
                </a: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Z</a:t>
                </a:r>
                <a:r>
                  <a:rPr lang="zh-TW" altLang="en-US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為標準常態分配隨機變數</a:t>
                </a:r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−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𝑛</m:t>
                        </m:r>
                      </m:e>
                    </m:d>
                    <m:sSubSup>
                      <m:sSubSup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sub>
                      <m:sup>
                        <m: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−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𝑁</m:t>
                        </m:r>
                      </m:den>
                    </m:f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 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𝑛</m:t>
                        </m:r>
                      </m:den>
                    </m:f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σ</m:t>
                            </m:r>
                          </m:sub>
                        </m:sSub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  <m:r>
                      <a:rPr lang="en-US" altLang="zh-TW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naryPr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  <m: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SupPr>
                          <m:e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</a:p>
              <a:p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μ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sub>
                      </m:sSub>
                      <m: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𝑖</m:t>
                              </m:r>
                              <m: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σ</m:t>
                          </m:r>
                        </m:sub>
                        <m:sup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𝑖</m:t>
                              </m:r>
                              <m: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σ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𝑛</m:t>
                          </m:r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μ</m:t>
                          </m:r>
                        </m:sub>
                        <m:sup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</m:ctrlPr>
                            </m:naryPr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𝑖</m:t>
                              </m:r>
                              <m: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Kaiti TC" charset="-12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Kaiti TC" charset="-12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Kaiti TC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Kaiti TC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Kaiti TC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Kaiti TC" charset="-12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Kaiti TC" charset="-120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Kaiti TC" charset="-12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Kaiti TC" charset="-12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Kaiti TC" charset="-12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𝑛</m:t>
                          </m:r>
                          <m:r>
                            <a:rPr lang="en-US" altLang="zh-TW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endParaRPr lang="en-US" altLang="zh-TW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  <m:sup>
                        <m:r>
                          <a:rPr lang="en-US" altLang="zh-TW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TW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i</m:t>
                            </m:r>
                            <m:r>
                              <a:rPr lang="en-US" altLang="zh-TW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j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4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TW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n</m:t>
                        </m:r>
                        <m:r>
                          <a:rPr lang="en-US" altLang="zh-TW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,</a:t>
                </a:r>
                <a:r>
                  <a:rPr lang="en-US" altLang="zh-TW" sz="2400" dirty="0" err="1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i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=1,2,…,n</a:t>
                </a:r>
                <a:endParaRPr lang="zh-TW" altLang="en-US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7516" y="379381"/>
                <a:ext cx="10178322" cy="6264611"/>
              </a:xfrm>
              <a:blipFill rotWithShape="0">
                <a:blip r:embed="rId2"/>
                <a:stretch>
                  <a:fillRect l="-539" t="-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739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Ex8.13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8342" y="1367444"/>
                <a:ext cx="4559973" cy="4683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32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3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32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3200" dirty="0" smtClean="0">
                    <a:solidFill>
                      <a:schemeClr val="tx1"/>
                    </a:solidFill>
                    <a:latin typeface="+mn-ea"/>
                  </a:rPr>
                  <a:t>=3.03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3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sz="3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μ</m:t>
                          </m:r>
                        </m:sub>
                        <m:sup>
                          <m:r>
                            <a:rPr lang="en-US" altLang="zh-TW" sz="3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Kaiti TC" charset="-120"/>
                            </a:rPr>
                            <m:t>2</m:t>
                          </m:r>
                        </m:sup>
                      </m:sSubSup>
                      <m:r>
                        <a:rPr lang="en-US" altLang="zh-TW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Kaiti TC" charset="-120"/>
                        </a:rPr>
                        <m:t>3840275</m:t>
                      </m:r>
                    </m:oMath>
                  </m:oMathPara>
                </a14:m>
                <a:endParaRPr lang="en-US" altLang="zh-TW" sz="3200" b="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TW" alt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μ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zh-TW" alt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sub>
                    </m:sSub>
                  </m:oMath>
                </a14:m>
                <a:r>
                  <a:rPr lang="en-US" altLang="zh-TW" sz="3200" b="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:r>
                  <a:rPr lang="en-US" altLang="zh-TW" sz="32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2197</a:t>
                </a:r>
                <a:endParaRPr lang="en-US" altLang="zh-TW" sz="3200" b="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zh-TW" alt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sub>
                      <m:sup>
                        <m:r>
                          <a:rPr lang="en-US" altLang="zh-TW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3200" b="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</a:t>
                </a:r>
                <a:r>
                  <a:rPr lang="en-US" altLang="zh-TW" sz="32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857623</a:t>
                </a:r>
                <a:endParaRPr lang="en-US" altLang="zh-TW" sz="3200" b="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b="0" dirty="0" smtClean="0">
                  <a:ea typeface="Kaiti TC" charset="-120"/>
                  <a:cs typeface="Kaiti TC" charset="-12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8342" y="1367444"/>
                <a:ext cx="4559973" cy="4683160"/>
              </a:xfrm>
              <a:blipFill rotWithShape="0">
                <a:blip r:embed="rId2"/>
                <a:stretch>
                  <a:fillRect t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61063" y="1158740"/>
                <a:ext cx="8229600" cy="58655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因此得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zh-TW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stpM</m:t>
                            </m:r>
                          </m:sub>
                        </m:sSub>
                      </m:e>
                      <m:sup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=0.0417+0.0008-0.00003</a:t>
                </a: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                             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=0.0425</a:t>
                </a:r>
              </a:p>
              <a:p>
                <a:pPr marL="0" indent="0">
                  <a:buNone/>
                </a:pP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以該樣本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所得的估計值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acc>
                      <m:accPr>
                        <m:chr m:val="̅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                                                    =3.03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估計母體平均數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準確度為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P(|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μ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d</m:t>
                    </m:r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,1−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063" y="1158740"/>
                <a:ext cx="8229600" cy="5865515"/>
              </a:xfrm>
              <a:blipFill rotWithShape="0"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35628" y="795470"/>
                <a:ext cx="8229600" cy="59375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給定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=0.95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時，則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d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的估計值為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e>
                    </m:acc>
                    <m:r>
                      <a:rPr lang="en-US" altLang="zh-TW" sz="2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zh-TW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stp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=(1.96)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0.0425</m:t>
                        </m:r>
                      </m:e>
                    </m:ra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=0.40</m:t>
                    </m:r>
                  </m:oMath>
                </a14:m>
                <a:endParaRPr lang="en-US" altLang="zh-TW" sz="2800" b="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給定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 smtClean="0">
                        <a:solidFill>
                          <a:schemeClr val="tx1"/>
                        </a:solidFill>
                        <a:latin typeface="+mn-ea"/>
                      </a:rPr>
                      <m:t>d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=0.5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時，則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TW" sz="2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α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的估計值為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TW" altLang="en-US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|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d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Kaiti TC" charset="-12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  <m: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8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Kaiti TC" charset="-120"/>
                                      </a:rPr>
                                      <m:t>stp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8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Kaiti TC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=P(|Z|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 </m:t>
                    </m:r>
                    <m:r>
                      <a:rPr lang="zh-TW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≦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0.0425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=0.9846</a:t>
                </a:r>
                <a:endParaRPr lang="zh-TW" altLang="en-US" sz="2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5628" y="795470"/>
                <a:ext cx="8229600" cy="5937523"/>
              </a:xfrm>
              <a:blipFill rotWithShape="0">
                <a:blip r:embed="rId2"/>
                <a:stretch>
                  <a:fillRect l="-1556" t="-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二階段集群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集群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分層抽樣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0994" y="2175832"/>
                <a:ext cx="6261825" cy="35935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的情況為例</m:t>
                    </m:r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通常會採用常數配置抽樣法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所以：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994" y="2175832"/>
                <a:ext cx="6261825" cy="3593591"/>
              </a:xfrm>
              <a:blipFill rotWithShape="0">
                <a:blip r:embed="rId2"/>
                <a:stretch>
                  <a:fillRect l="-1461" t="-1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Mn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TW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TW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altLang="zh-TW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acc>
                              <m:accPr>
                                <m:chr m:val="̅"/>
                                <m:ctrlPr>
                                  <a:rPr lang="en-US" altLang="zh-TW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=&gt;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zh-TW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</a:rPr>
                  <a:t>所以變異數公式變為：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)=(1-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nN</m:t>
                        </m:r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</a:t>
                </a:r>
                <a:r>
                  <a:rPr lang="zh-TW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n</m:t>
                        </m:r>
                      </m:sup>
                      <m:e>
                        <m:sSubSup>
                          <m:sSubSupPr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	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𝑀𝑆𝑊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den>
                    </m:f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𝑀𝑆𝐵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TW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TW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endParaRPr lang="en-US" altLang="zh-TW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𝑀𝑆𝑊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得出以下結論：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m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=1)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，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)=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二階段集群抽樣縮減為集群抽樣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n-ea"/>
                  </a:rPr>
                  <a:t>m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TW" altLang="en-US" sz="2400" dirty="0" smtClean="0">
                    <a:solidFill>
                      <a:srgbClr val="FF0000"/>
                    </a:solidFill>
                    <a:latin typeface="+mn-ea"/>
                  </a:rPr>
                  <a:t>越接近，二階段集群抽樣越像一階集群抽樣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n=N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，得出</a:t>
                </a:r>
                <a:r>
                  <a:rPr lang="zh-TW" altLang="en-US" sz="28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+mn-ea"/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)=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TW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𝑀𝑆𝑊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，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此為在分層隨機抽樣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n=N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層下的變異數估計值及</a:t>
                </a:r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zh-TW" altLang="en-US" sz="2800" dirty="0" smtClean="0">
                    <a:solidFill>
                      <a:schemeClr val="tx1"/>
                    </a:solidFill>
                    <a:latin typeface="+mn-ea"/>
                  </a:rPr>
                  <a:t>個觀察值</a:t>
                </a:r>
                <a:endParaRPr lang="en-US" altLang="zh-TW" sz="28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zh-TW" sz="2400" dirty="0" err="1" smtClean="0">
                    <a:solidFill>
                      <a:srgbClr val="FF0000"/>
                    </a:solidFill>
                    <a:latin typeface="+mn-ea"/>
                  </a:rPr>
                  <a:t>n,N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+mn-ea"/>
                  </a:rPr>
                  <a:t>越接近，二階集群抽樣越像分層隨機抽樣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lang="en-US" altLang="zh-TW" sz="24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8" t="-2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4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機率比例大小的二階段集群抽樣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因為在一個集群中的元素數從集群到集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群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例如行政區人口數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是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極為不同的，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所以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常採用的技巧方法為機率比例大小的二階段集群抽樣。</a:t>
            </a:r>
            <a:endParaRPr lang="en-US" altLang="zh-TW" sz="2800" dirty="0" smtClean="0">
              <a:solidFill>
                <a:schemeClr val="tx1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通常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TW" sz="2800" dirty="0" err="1">
                <a:solidFill>
                  <a:schemeClr val="tx1"/>
                </a:solidFill>
                <a:latin typeface="+mn-ea"/>
              </a:rPr>
              <a:t>pps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抽樣發 生在二階段抽樣程序的第一階段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，</a:t>
            </a:r>
            <a:endParaRPr lang="en-US" altLang="zh-TW" sz="2800" dirty="0" smtClean="0">
              <a:solidFill>
                <a:schemeClr val="tx1"/>
              </a:solidFill>
              <a:latin typeface="+mn-ea"/>
            </a:endParaRPr>
          </a:p>
          <a:p>
            <a:pPr marL="0" indent="0" algn="just">
              <a:buNone/>
            </a:pP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因為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集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群內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的元素大小有點趨向於類似。</a:t>
            </a:r>
          </a:p>
        </p:txBody>
      </p:sp>
    </p:spTree>
    <p:extLst>
      <p:ext uri="{BB962C8B-B14F-4D97-AF65-F5344CB8AC3E}">
        <p14:creationId xmlns:p14="http://schemas.microsoft.com/office/powerpoint/2010/main" val="20920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二階段集群抽樣</a:t>
            </a:r>
            <a:r>
              <a:rPr lang="en-US" altLang="zh-TW" dirty="0" err="1" smtClean="0">
                <a:latin typeface="+mn-ea"/>
                <a:ea typeface="+mn-ea"/>
              </a:rPr>
              <a:t>pps</a:t>
            </a:r>
            <a:r>
              <a:rPr lang="zh-TW" altLang="en-US" dirty="0" smtClean="0">
                <a:latin typeface="+mn-ea"/>
                <a:ea typeface="+mn-ea"/>
              </a:rPr>
              <a:t>的相關估計值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74517"/>
                <a:ext cx="10178322" cy="42344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𝑝𝑝𝑠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TW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</a:rPr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𝑝𝑝𝑠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TW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𝑝𝑝𝑠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母群體總數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𝑝𝑝𝑠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母群體總數變異數 </a:t>
                </a:r>
                <a:r>
                  <a:rPr lang="en-US" altLang="zh-TW" sz="2400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𝑝𝑝𝑠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TW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𝑝𝑝𝑠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74517"/>
                <a:ext cx="10178322" cy="4234453"/>
              </a:xfrm>
              <a:blipFill rotWithShape="0">
                <a:blip r:embed="rId2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Ex9.6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9915675" cy="3593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一個研究者想要從城市中的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個醫院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，抽取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個醫院來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估計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現有多少病人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已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待在醫院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超過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天以上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；因為醫院大小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不一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，即採依照病人數的機率比例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大小的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二階段集群抽樣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。從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這抽出的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家醫院，將會抽取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%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現有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病人病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歷去檢測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有多少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病人已待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在醫院超過兩天，以下是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家醫院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對照病人數機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率的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相關資料表格。</a:t>
            </a:r>
          </a:p>
        </p:txBody>
      </p:sp>
    </p:spTree>
    <p:extLst>
      <p:ext uri="{BB962C8B-B14F-4D97-AF65-F5344CB8AC3E}">
        <p14:creationId xmlns:p14="http://schemas.microsoft.com/office/powerpoint/2010/main" val="19780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+mn-ea"/>
                <a:ea typeface="+mn-ea"/>
              </a:rPr>
              <a:t>使用的符號</a:t>
            </a:r>
            <a:endParaRPr lang="zh-TW" altLang="en-US" sz="40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18883" y="1600200"/>
                <a:ext cx="9751060" cy="4572000"/>
              </a:xfrm>
            </p:spPr>
            <p:txBody>
              <a:bodyPr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N=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母體的總集群數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n=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被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選取中的集群數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母體各群中元素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的個數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=1,2,…,N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被抽中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之集群的元素個數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=1,2,…,n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M=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母體的元素個數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 M / N,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母體集群平均數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在第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群中的第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觀察值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,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群的觀察值平均數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883" y="1600200"/>
                <a:ext cx="9751060" cy="4572000"/>
              </a:xfrm>
              <a:blipFill rotWithShape="0">
                <a:blip r:embed="rId2"/>
                <a:stretch>
                  <a:fillRect l="-563" t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177777"/>
              </p:ext>
            </p:extLst>
          </p:nvPr>
        </p:nvGraphicFramePr>
        <p:xfrm>
          <a:off x="3068136" y="1874517"/>
          <a:ext cx="6545406" cy="415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387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醫院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病人數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累積人數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328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1-328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329-437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432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438-869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870-1089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280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1090-1369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190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1370-1559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1134" y="1449422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因為抽取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家醫院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，所以從隨機變數表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0001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到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1559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隨機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選擇三個數字，這些號碼分別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為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1201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、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1375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及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743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 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對照表格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分別為醫院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、 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及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。並估計全部</a:t>
            </a:r>
            <a:r>
              <a:rPr lang="en-US" altLang="zh-TW" sz="2800" dirty="0" smtClean="0">
                <a:solidFill>
                  <a:schemeClr val="tx1"/>
                </a:solidFill>
                <a:latin typeface="+mn-ea"/>
              </a:rPr>
              <a:t>6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間醫院病人有多少比例將會在醫院待超過兩天。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265075"/>
              </p:ext>
            </p:extLst>
          </p:nvPr>
        </p:nvGraphicFramePr>
        <p:xfrm>
          <a:off x="2913801" y="3489308"/>
          <a:ext cx="6892988" cy="2603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387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醫院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病人數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抽取人數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超過</a:t>
                      </a:r>
                      <a:r>
                        <a:rPr lang="en-US" altLang="zh-TW" sz="2400" dirty="0" smtClean="0"/>
                        <a:t>2</a:t>
                      </a:r>
                      <a:r>
                        <a:rPr lang="zh-TW" altLang="en-US" sz="2400" dirty="0" smtClean="0"/>
                        <a:t>天</a:t>
                      </a:r>
                      <a:endParaRPr lang="en-US" altLang="zh-TW" sz="2400" dirty="0" smtClean="0"/>
                    </a:p>
                    <a:p>
                      <a:r>
                        <a:rPr lang="zh-TW" altLang="en-US" sz="2400" dirty="0" smtClean="0"/>
                        <a:t>病人數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87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190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8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90588" y="768486"/>
                <a:ext cx="10178322" cy="563231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𝑝𝑝𝑠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altLang="zh-TW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TW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  <a:latin typeface="+mn-ea"/>
                  </a:rPr>
                  <a:t>0.51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</a:rPr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𝑝𝑝𝑠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TW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𝑝𝑝𝑠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f>
                          <m:f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den>
                        </m:f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−0.51)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den>
                        </m:f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−0.51)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den>
                        </m:f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−0.51)</m:t>
                        </m:r>
                      </m:e>
                      <m:sup>
                        <m:r>
                          <a:rPr lang="en-US" altLang="zh-TW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=0.0025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</a:rPr>
                  <a:t>誤差為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1.96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</a:rPr>
                  <a:t>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=0.1</a:t>
                </a:r>
              </a:p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</a:rPr>
                  <a:t>真實母群體的比例估計為：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</a:rPr>
                  <a:t>0.51±0.1</a:t>
                </a:r>
              </a:p>
              <a:p>
                <a:pPr marL="0" indent="0">
                  <a:buNone/>
                </a:pPr>
                <a:endParaRPr lang="en-US" altLang="zh-TW" sz="240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</a:rPr>
                  <a:t>*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</a:rPr>
                  <a:t>二階段集群</a:t>
                </a:r>
                <a:r>
                  <a:rPr lang="en-US" altLang="zh-TW" sz="2400" dirty="0" err="1" smtClean="0">
                    <a:solidFill>
                      <a:schemeClr val="tx1"/>
                    </a:solidFill>
                    <a:latin typeface="+mn-ea"/>
                  </a:rPr>
                  <a:t>pps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</a:rPr>
                  <a:t>抽樣適用於集群大小不一的情況。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588" y="768486"/>
                <a:ext cx="10178322" cy="5632314"/>
              </a:xfrm>
              <a:blipFill rotWithShape="0">
                <a:blip r:embed="rId2"/>
                <a:stretch>
                  <a:fillRect l="-959" b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優缺比較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73157"/>
            <a:ext cx="10178322" cy="45330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集群抽樣的觀點可以延伸到二階段，即在每一個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抽出的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集群中進行簡單隨機抽樣，二階段集群抽樣是有利的，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當研究者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想要地理相近的樣本元素，而又要思考抽樣所花費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的旅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費，二階段集群抽樣移除了須抽取每一集群內元素的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必要性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，因此，在損失較小資訊情況下，抽樣成本時常會減少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；當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母群體元素總數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</a:rPr>
              <a:t>M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為已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知，不偏估計值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μ 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可作為代表，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但當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</a:rPr>
              <a:t>M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未知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，可以應用比例估計值；當然估計值方面亦可以</a:t>
            </a:r>
            <a:r>
              <a:rPr lang="zh-TW" altLang="en-US" sz="2400" dirty="0" smtClean="0">
                <a:solidFill>
                  <a:schemeClr val="tx1"/>
                </a:solidFill>
                <a:latin typeface="+mn-ea"/>
              </a:rPr>
              <a:t>計算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總數</a:t>
            </a:r>
            <a:r>
              <a:rPr lang="en-US" altLang="zh-TW" sz="2400" dirty="0">
                <a:solidFill>
                  <a:schemeClr val="tx1"/>
                </a:solidFill>
                <a:latin typeface="+mn-ea"/>
              </a:rPr>
              <a:t>τ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及母群體比例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</a:rPr>
              <a:t>p </a:t>
            </a:r>
            <a:r>
              <a:rPr lang="zh-TW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*通常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</a:rPr>
              <a:t>m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</a:rPr>
              <a:t>愈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大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第二階段抽取總數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TW" sz="2400" b="1" dirty="0" smtClean="0">
                <a:solidFill>
                  <a:schemeClr val="tx1"/>
                </a:solidFill>
                <a:latin typeface="+mn-ea"/>
              </a:rPr>
              <a:t>$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</a:rPr>
              <a:t>費用愈高，估計值的準確性愈好。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tx1"/>
                </a:solidFill>
                <a:latin typeface="+mn-ea"/>
                <a:cs typeface="Kaiti TC" charset="-120"/>
              </a:rPr>
              <a:t>因此實務上，</a:t>
            </a:r>
            <a:r>
              <a:rPr lang="en-US" altLang="zh-TW" sz="2400" b="1" dirty="0">
                <a:solidFill>
                  <a:schemeClr val="tx1"/>
                </a:solidFill>
                <a:latin typeface="+mn-ea"/>
                <a:cs typeface="Kaiti TC" charset="-120"/>
              </a:rPr>
              <a:t>m</a:t>
            </a:r>
            <a:r>
              <a:rPr lang="zh-TW" altLang="en-US" sz="2400" b="1" dirty="0">
                <a:solidFill>
                  <a:schemeClr val="tx1"/>
                </a:solidFill>
                <a:latin typeface="+mn-ea"/>
                <a:cs typeface="Kaiti TC" charset="-120"/>
              </a:rPr>
              <a:t>不會取太大</a:t>
            </a:r>
            <a:r>
              <a:rPr lang="zh-TW" altLang="en-US" sz="2400" b="1" dirty="0" smtClean="0">
                <a:solidFill>
                  <a:schemeClr val="tx1"/>
                </a:solidFill>
                <a:latin typeface="+mn-ea"/>
                <a:cs typeface="Kaiti TC" charset="-120"/>
              </a:rPr>
              <a:t>，否則就少去了省錢的考量。</a:t>
            </a:r>
            <a:endParaRPr lang="zh-TW" altLang="en-US" sz="2400" b="1" dirty="0">
              <a:solidFill>
                <a:schemeClr val="tx1"/>
              </a:solidFill>
              <a:latin typeface="+mn-ea"/>
              <a:cs typeface="Kaiti TC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9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/>
              <a:t>R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78333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1328" y="175098"/>
            <a:ext cx="4669276" cy="1325563"/>
          </a:xfrm>
        </p:spPr>
        <p:txBody>
          <a:bodyPr/>
          <a:lstStyle/>
          <a:p>
            <a:r>
              <a:rPr kumimoji="1" lang="zh-TW" altLang="en-US" b="1" dirty="0" smtClean="0">
                <a:solidFill>
                  <a:srgbClr val="C00000"/>
                </a:solidFill>
              </a:rPr>
              <a:t>完整程式碼</a:t>
            </a:r>
            <a:endParaRPr kumimoji="1"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186"/>
            <a:ext cx="5630497" cy="551989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97" y="1176186"/>
            <a:ext cx="6123225" cy="46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Ｒ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3900" cy="2323358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373"/>
            <a:ext cx="7438768" cy="16928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3358"/>
            <a:ext cx="7073900" cy="13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15" y="1354138"/>
            <a:ext cx="6794500" cy="673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15" y="4066977"/>
            <a:ext cx="3835400" cy="16637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8433"/>
            <a:ext cx="6883400" cy="4699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15" y="5663916"/>
            <a:ext cx="3670300" cy="889000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2119844"/>
            <a:ext cx="1873003" cy="16917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74792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5" y="3004457"/>
            <a:ext cx="7315200" cy="18669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91" y="5165108"/>
            <a:ext cx="2374900" cy="16002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05" y="0"/>
            <a:ext cx="2766426" cy="50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7931"/>
                  </p:ext>
                </p:extLst>
              </p:nvPr>
            </p:nvGraphicFramePr>
            <p:xfrm>
              <a:off x="1084255" y="2039146"/>
              <a:ext cx="10513167" cy="4070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4538">
                      <a:extLst>
                        <a:ext uri="{9D8B030D-6E8A-4147-A177-3AD203B41FA5}">
                          <a16:colId xmlns:a16="http://schemas.microsoft.com/office/drawing/2014/main" val="2152287607"/>
                        </a:ext>
                      </a:extLst>
                    </a:gridCol>
                    <a:gridCol w="7748629">
                      <a:extLst>
                        <a:ext uri="{9D8B030D-6E8A-4147-A177-3AD203B41FA5}">
                          <a16:colId xmlns:a16="http://schemas.microsoft.com/office/drawing/2014/main" val="1206225380"/>
                        </a:ext>
                      </a:extLst>
                    </a:gridCol>
                  </a:tblGrid>
                  <a:tr h="453378">
                    <a:tc>
                      <a:txBody>
                        <a:bodyPr/>
                        <a:lstStyle/>
                        <a:p>
                          <a:r>
                            <a:rPr lang="zh-TW" altLang="en-US" sz="1800" dirty="0" smtClean="0"/>
                            <a:t>母體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8762"/>
                      </a:ext>
                    </a:extLst>
                  </a:tr>
                  <a:tr h="932321">
                    <a:tc>
                      <a:txBody>
                        <a:bodyPr/>
                        <a:lstStyle/>
                        <a:p>
                          <a:endParaRPr lang="en-US" altLang="zh-TW" sz="1800" dirty="0" smtClean="0"/>
                        </a:p>
                        <a:p>
                          <a:r>
                            <a:rPr lang="zh-TW" altLang="en-US" sz="1800" dirty="0" smtClean="0"/>
                            <a:t>母體平均數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770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zh-TW" altLang="en-US" sz="1800" dirty="0" smtClean="0"/>
                            <a:t>母體平均數的估計值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TW" altLang="zh-TW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TW" sz="2400" dirty="0" smtClean="0"/>
                            <a:t> 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dirty="0" smtClean="0">
                                      <a:latin typeface="Cambria Math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dirty="0" smtClean="0">
                                      <a:latin typeface="Cambria Math"/>
                                    </a:rPr>
                                    <m:t>Mn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sz="2400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dirty="0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altLang="zh-TW" sz="24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TW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308595"/>
                      </a:ext>
                    </a:extLst>
                  </a:tr>
                  <a:tr h="155447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dirty="0" smtClean="0"/>
                            <a:t>的變異數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Var(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000" dirty="0" smtClean="0"/>
                            <a:t>)=(1-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f>
                                <m:f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00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  <m:sSup>
                                    <m:sSupPr>
                                      <m:ctrlPr>
                                        <a:rPr lang="zh-TW" alt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TW" altLang="en-US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 b="0" i="0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M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zh-TW" sz="2000" dirty="0" smtClean="0"/>
                            <a:t>)</a:t>
                          </a:r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𝜇</m:t>
                                  </m:r>
                                </m:sub>
                                <m:sup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dirty="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00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  <m:sSup>
                                    <m:sSupPr>
                                      <m:ctrlPr>
                                        <a:rPr lang="zh-TW" altLang="en-US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TW" altLang="en-US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2000" b="0" i="0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M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altLang="zh-TW" sz="2000" dirty="0" smtClean="0"/>
                            <a:t>)</a:t>
                          </a:r>
                          <a:r>
                            <a:rPr lang="zh-TW" altLang="zh-TW" sz="20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zh-TW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TW" sz="2000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dirty="0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TW" altLang="en-US" sz="20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r>
                            <a:rPr lang="en-US" altLang="zh-TW" sz="2000" dirty="0" smtClean="0"/>
                            <a:t>(1-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TW" sz="2000" dirty="0" smtClean="0"/>
                            <a:t>)(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zh-TW" altLang="zh-TW" sz="20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/>
                                        </a:rPr>
                                        <m:t>m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dirty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TW" sz="2000" dirty="0" smtClean="0"/>
                            <a:t>) , </a:t>
                          </a:r>
                        </a:p>
                        <a:p>
                          <a:pPr algn="ctr"/>
                          <a:r>
                            <a:rPr lang="en-US" altLang="zh-TW" sz="2000" dirty="0" smtClean="0"/>
                            <a:t>Where</a:t>
                          </a:r>
                          <a:r>
                            <a:rPr lang="en-US" altLang="zh-TW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𝜇</m:t>
                                  </m:r>
                                </m:sub>
                                <m:sup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TW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zh-TW" sz="20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2000" b="0" i="0" kern="1200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TW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𝑀</m:t>
                                              </m:r>
                                            </m:e>
                                          </m:acc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TW" altLang="zh-TW" sz="2000" i="1" kern="1200" smtClean="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2000" dirty="0" smtClean="0"/>
                            <a:t> </a:t>
                          </a:r>
                          <a:r>
                            <a:rPr lang="en-US" altLang="zh-TW" sz="20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20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TW" sz="2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20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TW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b="0" i="1" kern="1200" smtClean="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TW" altLang="zh-TW" sz="20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zh-TW" sz="20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2000" b="0" i="0" kern="1200" smtClean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0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0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zh-TW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TW" sz="20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0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TW" sz="2000" dirty="0" smtClean="0"/>
                            <a:t>   </a:t>
                          </a:r>
                          <a:r>
                            <a:rPr lang="en-US" altLang="zh-TW" sz="2000" dirty="0" err="1" smtClean="0"/>
                            <a:t>i</a:t>
                          </a:r>
                          <a:r>
                            <a:rPr lang="en-US" altLang="zh-TW" sz="2000" dirty="0" smtClean="0"/>
                            <a:t>=1,2,…,n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2294503"/>
                      </a:ext>
                    </a:extLst>
                  </a:tr>
                  <a:tr h="49045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dirty="0" smtClean="0"/>
                            <a:t>變異數的估計值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𝑠𝑡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6805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7931"/>
                  </p:ext>
                </p:extLst>
              </p:nvPr>
            </p:nvGraphicFramePr>
            <p:xfrm>
              <a:off x="1084255" y="2039146"/>
              <a:ext cx="10513167" cy="4070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4538">
                      <a:extLst>
                        <a:ext uri="{9D8B030D-6E8A-4147-A177-3AD203B41FA5}">
                          <a16:colId xmlns:a16="http://schemas.microsoft.com/office/drawing/2014/main" val="2152287607"/>
                        </a:ext>
                      </a:extLst>
                    </a:gridCol>
                    <a:gridCol w="7748629">
                      <a:extLst>
                        <a:ext uri="{9D8B030D-6E8A-4147-A177-3AD203B41FA5}">
                          <a16:colId xmlns:a16="http://schemas.microsoft.com/office/drawing/2014/main" val="1206225380"/>
                        </a:ext>
                      </a:extLst>
                    </a:gridCol>
                  </a:tblGrid>
                  <a:tr h="453378">
                    <a:tc>
                      <a:txBody>
                        <a:bodyPr/>
                        <a:lstStyle/>
                        <a:p>
                          <a:r>
                            <a:rPr lang="zh-TW" altLang="en-US" sz="1800" dirty="0" smtClean="0"/>
                            <a:t>母體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8762"/>
                      </a:ext>
                    </a:extLst>
                  </a:tr>
                  <a:tr h="932321">
                    <a:tc>
                      <a:txBody>
                        <a:bodyPr/>
                        <a:lstStyle/>
                        <a:p>
                          <a:endParaRPr lang="en-US" altLang="zh-TW" sz="1800" dirty="0" smtClean="0"/>
                        </a:p>
                        <a:p>
                          <a:r>
                            <a:rPr lang="zh-TW" altLang="en-US" sz="1800" dirty="0" smtClean="0"/>
                            <a:t>母體平均數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5770" t="-52288" r="-314" b="-289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770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:r>
                            <a:rPr lang="zh-TW" altLang="en-US" sz="1800" dirty="0" smtClean="0"/>
                            <a:t>母體平均數的估計值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5770" t="-221905" r="-314" b="-3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308595"/>
                      </a:ext>
                    </a:extLst>
                  </a:tr>
                  <a:tr h="155447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20" t="-132549" r="-281057" b="-32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5770" t="-132549" r="-314" b="-32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2294503"/>
                      </a:ext>
                    </a:extLst>
                  </a:tr>
                  <a:tr h="49045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220" t="-732099" r="-28105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5770" t="-732099" r="-314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8058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76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Q&amp;A:</a:t>
            </a:r>
            <a:r>
              <a:rPr lang="zh-TW" altLang="en-US" dirty="0" smtClean="0"/>
              <a:t>回答其代表意義或數字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371600"/>
                <a:ext cx="9751060" cy="5268685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solidFill>
                      <a:schemeClr val="tx1"/>
                    </a:solidFill>
                  </a:rPr>
                  <a:t>設有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10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班 學生，每班人數如圖一所示。現要估計每一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學生平均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有幾本參考書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。以二階段集群抽樣抽出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3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班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級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來估計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紅字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endParaRPr>
              </a:p>
              <a:p>
                <a:endParaRPr lang="en-US" altLang="zh-TW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N=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母體的總集群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數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endParaRPr lang="en-US" altLang="zh-TW" sz="24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n=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被選取中的集群數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母體各群中元素的個數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=1,2,…,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N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被抽中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之集群的元素個數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=1,2,…,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n=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母體的元素個數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=39+43+37+…+42=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= M / N,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母體集群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平均數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在第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群中的第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觀察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值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,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第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群的觀察值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平均數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=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371600"/>
                <a:ext cx="9751060" cy="5268685"/>
              </a:xfrm>
              <a:blipFill rotWithShape="0">
                <a:blip r:embed="rId2"/>
                <a:stretch>
                  <a:fillRect l="-625" t="-463" b="-113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56169"/>
              </p:ext>
            </p:extLst>
          </p:nvPr>
        </p:nvGraphicFramePr>
        <p:xfrm>
          <a:off x="2063208" y="2040690"/>
          <a:ext cx="812799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535975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85870181"/>
                    </a:ext>
                  </a:extLst>
                </a:gridCol>
                <a:gridCol w="810637">
                  <a:extLst>
                    <a:ext uri="{9D8B030D-6E8A-4147-A177-3AD203B41FA5}">
                      <a16:colId xmlns:a16="http://schemas.microsoft.com/office/drawing/2014/main" val="2468580616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2840368249"/>
                    </a:ext>
                  </a:extLst>
                </a:gridCol>
                <a:gridCol w="701011">
                  <a:extLst>
                    <a:ext uri="{9D8B030D-6E8A-4147-A177-3AD203B41FA5}">
                      <a16:colId xmlns:a16="http://schemas.microsoft.com/office/drawing/2014/main" val="32424225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6522737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162976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372022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936796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28854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29844539"/>
                    </a:ext>
                  </a:extLst>
                </a:gridCol>
              </a:tblGrid>
              <a:tr h="3609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r>
                        <a:rPr lang="zh-TW" altLang="en-US" dirty="0" smtClean="0"/>
                        <a:t>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3901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712685" y="2950176"/>
            <a:ext cx="48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10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056" y="3408444"/>
            <a:ext cx="48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3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06869" y="3833437"/>
            <a:ext cx="150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39,43,…,42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20500" y="4306137"/>
            <a:ext cx="150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37,46,44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57224" y="4700428"/>
            <a:ext cx="645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415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06158" y="5094719"/>
            <a:ext cx="68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41.5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83858" y="5567419"/>
            <a:ext cx="407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</a:rPr>
              <a:t>第一群中第三個學生的參考書數量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08315" y="6123858"/>
            <a:ext cx="464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C00000"/>
                </a:solidFill>
              </a:rPr>
              <a:t>第</a:t>
            </a:r>
            <a:r>
              <a:rPr lang="en-US" altLang="zh-TW" sz="2000" dirty="0" err="1">
                <a:solidFill>
                  <a:srgbClr val="C00000"/>
                </a:solidFill>
              </a:rPr>
              <a:t>i</a:t>
            </a:r>
            <a:r>
              <a:rPr lang="zh-TW" altLang="en-US" sz="2000" dirty="0">
                <a:solidFill>
                  <a:srgbClr val="C00000"/>
                </a:solidFill>
              </a:rPr>
              <a:t>群中全班學生的平均擁有參考書數量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1431" y="299258"/>
            <a:ext cx="10178322" cy="149213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83588" y="2274387"/>
            <a:ext cx="10081120" cy="2736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 smtClean="0">
                <a:latin typeface="Kaiti TC" charset="-120"/>
                <a:ea typeface="Kaiti TC" charset="-120"/>
                <a:cs typeface="Kaiti TC" charset="-120"/>
              </a:rPr>
              <a:t>通常選擇樣本，我們會希望有兩種情況</a:t>
            </a:r>
            <a: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  <a:t>1.</a:t>
            </a:r>
            <a:r>
              <a:rPr lang="zh-TW" altLang="en-US" sz="4000" dirty="0" smtClean="0">
                <a:latin typeface="Kaiti TC" charset="-120"/>
                <a:ea typeface="Kaiti TC" charset="-120"/>
                <a:cs typeface="Kaiti TC" charset="-120"/>
              </a:rPr>
              <a:t>子母體內的元素有地理接近性</a:t>
            </a:r>
            <a: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TW" sz="4000" dirty="0" smtClean="0">
                <a:latin typeface="Kaiti TC" charset="-120"/>
                <a:ea typeface="Kaiti TC" charset="-120"/>
                <a:cs typeface="Kaiti TC" charset="-120"/>
              </a:rPr>
              <a:t>2.</a:t>
            </a:r>
            <a:r>
              <a:rPr lang="zh-TW" altLang="en-US" sz="4000" dirty="0" smtClean="0">
                <a:latin typeface="Kaiti TC" charset="-120"/>
                <a:ea typeface="Kaiti TC" charset="-120"/>
                <a:cs typeface="Kaiti TC" charset="-120"/>
              </a:rPr>
              <a:t>容易管理的子母體大小</a:t>
            </a:r>
            <a:endParaRPr lang="zh-TW" altLang="en-US" sz="40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648392"/>
            <a:ext cx="10178322" cy="78971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Kaiti TC" charset="-120"/>
                <a:ea typeface="Kaiti TC" charset="-120"/>
                <a:cs typeface="Kaiti TC" charset="-120"/>
              </a:rPr>
              <a:t>8.1</a:t>
            </a:r>
            <a:r>
              <a:rPr lang="zh-TW" altLang="en-US" sz="4000" dirty="0">
                <a:latin typeface="Kaiti TC" charset="-120"/>
                <a:ea typeface="Kaiti TC" charset="-120"/>
                <a:cs typeface="Kaiti TC" charset="-120"/>
              </a:rPr>
              <a:t>樣本數的決定</a:t>
            </a:r>
            <a:r>
              <a:rPr lang="en-US" altLang="zh-TW" sz="4000" dirty="0">
                <a:latin typeface="Kaiti TC" charset="-120"/>
                <a:ea typeface="Kaiti TC" charset="-120"/>
                <a:cs typeface="Kaiti TC" charset="-120"/>
              </a:rPr>
              <a:t>(P.309)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633451"/>
                <a:ext cx="1072919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變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異數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依樣本數不同配置方式，而有很大的差異。</a:t>
                </a:r>
                <a:endParaRPr lang="en-US" altLang="zh-TW" sz="2400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</a:t>
                </a:r>
                <a:r>
                  <a:rPr lang="zh-TW" altLang="en-US" sz="2400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  但不論如何配置</a:t>
                </a:r>
                <a:endParaRPr lang="zh-TW" altLang="en-US" sz="2400" dirty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 algn="ctr">
                  <a:buNone/>
                </a:pPr>
                <a:r>
                  <a:rPr lang="en-US" altLang="zh-TW" dirty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X</m:t>
                            </m:r>
                          </m:e>
                        </m:bar>
                      </m:e>
                      <m:sub>
                        <m:r>
                          <a:rPr lang="en-US" altLang="zh-TW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st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≥</m:t>
                    </m:r>
                    <m:f>
                      <m:f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TW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Kaiti TC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n</m:t>
                        </m:r>
                      </m:den>
                    </m:f>
                    <m:r>
                      <a:rPr lang="en-US" altLang="zh-TW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N</m:t>
                    </m:r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n</m:t>
                    </m:r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Kaiti TC" charset="-120"/>
                      </a:rPr>
                      <m:t>)</m:t>
                    </m:r>
                    <m:sSubSup>
                      <m:sSubSup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μ</m:t>
                        </m:r>
                      </m:sub>
                      <m:sup>
                        <m:r>
                          <a:rPr lang="en-US" altLang="zh-TW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Kaiti TC" charset="-12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 algn="ctr">
                  <a:buNone/>
                </a:pP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上式等式都不會成立，除非所有抽樣單位的</a:t>
                </a:r>
                <a:r>
                  <a:rPr lang="en-US" altLang="zh-TW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X</a:t>
                </a:r>
                <a:r>
                  <a:rPr lang="zh-TW" altLang="en-US" dirty="0" smtClean="0">
                    <a:solidFill>
                      <a:schemeClr val="tx1"/>
                    </a:solidFill>
                    <a:latin typeface="+mn-ea"/>
                    <a:cs typeface="Kaiti TC" charset="-120"/>
                  </a:rPr>
                  <a:t>度量都相同。其中</a:t>
                </a:r>
                <a:endParaRPr lang="en-US" altLang="zh-TW" dirty="0" smtClean="0">
                  <a:solidFill>
                    <a:schemeClr val="tx1"/>
                  </a:solidFill>
                  <a:latin typeface="+mn-ea"/>
                  <a:cs typeface="Kaiti TC" charset="-120"/>
                </a:endParaRPr>
              </a:p>
              <a:p>
                <a:pPr marL="0" indent="0" algn="ctr">
                  <a:buNone/>
                </a:pPr>
                <a:endParaRPr lang="zh-TW" altLang="en-US" dirty="0">
                  <a:solidFill>
                    <a:schemeClr val="tx1"/>
                  </a:solidFill>
                  <a:latin typeface="Kaiti TC" charset="-120"/>
                  <a:ea typeface="Kaiti TC" charset="-120"/>
                  <a:cs typeface="Kaiti TC" charset="-120"/>
                </a:endParaRPr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633451"/>
                <a:ext cx="10729191" cy="4572000"/>
              </a:xfrm>
              <a:blipFill rotWithShape="0">
                <a:blip r:embed="rId2"/>
                <a:stretch>
                  <a:fillRect l="-852" t="-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490</TotalTime>
  <Words>1739</Words>
  <Application>Microsoft Office PowerPoint</Application>
  <PresentationFormat>寬螢幕</PresentationFormat>
  <Paragraphs>681</Paragraphs>
  <Slides>58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7" baseType="lpstr">
      <vt:lpstr>Kaiti TC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二階段集群抽樣</vt:lpstr>
      <vt:lpstr>outline</vt:lpstr>
      <vt:lpstr>PowerPoint 簡報</vt:lpstr>
      <vt:lpstr>PowerPoint 簡報</vt:lpstr>
      <vt:lpstr>使用的符號</vt:lpstr>
      <vt:lpstr>PowerPoint 簡報</vt:lpstr>
      <vt:lpstr>Q&amp;A:回答其代表意義或數字</vt:lpstr>
      <vt:lpstr>PowerPoint 簡報</vt:lpstr>
      <vt:lpstr>8.1樣本數的決定(P.309)</vt:lpstr>
      <vt:lpstr>PowerPoint 簡報</vt:lpstr>
      <vt:lpstr>Ex8.9</vt:lpstr>
      <vt:lpstr>PowerPoint 簡報</vt:lpstr>
      <vt:lpstr>PowerPoint 簡報</vt:lpstr>
      <vt:lpstr>常數配置法</vt:lpstr>
      <vt:lpstr>採常數配置時的樣本數問題 </vt:lpstr>
      <vt:lpstr>PowerPoint 簡報</vt:lpstr>
      <vt:lpstr>PowerPoint 簡報</vt:lpstr>
      <vt:lpstr>常數配置時的準確度評估</vt:lpstr>
      <vt:lpstr>PowerPoint 簡報</vt:lpstr>
      <vt:lpstr>比例配置法</vt:lpstr>
      <vt:lpstr>採比例配置時的樣本數問題</vt:lpstr>
      <vt:lpstr>PowerPoint 簡報</vt:lpstr>
      <vt:lpstr>PowerPoint 簡報</vt:lpstr>
      <vt:lpstr>PowerPoint 簡報</vt:lpstr>
      <vt:lpstr>PowerPoint 簡報</vt:lpstr>
      <vt:lpstr>PowerPoint 簡報</vt:lpstr>
      <vt:lpstr>比例配置時的準確度評估</vt:lpstr>
      <vt:lpstr>PowerPoint 簡報</vt:lpstr>
      <vt:lpstr>PowerPoint 簡報</vt:lpstr>
      <vt:lpstr>Ex8.13</vt:lpstr>
      <vt:lpstr>PowerPoint 簡報</vt:lpstr>
      <vt:lpstr>PowerPoint 簡報</vt:lpstr>
      <vt:lpstr>Neyman配置法</vt:lpstr>
      <vt:lpstr>Neyman配置時的樣本數問題</vt:lpstr>
      <vt:lpstr>PowerPoint 簡報</vt:lpstr>
      <vt:lpstr>PowerPoint 簡報</vt:lpstr>
      <vt:lpstr>PowerPoint 簡報</vt:lpstr>
      <vt:lpstr>PowerPoint 簡報</vt:lpstr>
      <vt:lpstr>紐曼配置時的準確度評估</vt:lpstr>
      <vt:lpstr>PowerPoint 簡報</vt:lpstr>
      <vt:lpstr>Ex8.13</vt:lpstr>
      <vt:lpstr>PowerPoint 簡報</vt:lpstr>
      <vt:lpstr>PowerPoint 簡報</vt:lpstr>
      <vt:lpstr>二階段集群 vs 集群 vs 分層抽樣</vt:lpstr>
      <vt:lpstr>PowerPoint 簡報</vt:lpstr>
      <vt:lpstr>PowerPoint 簡報</vt:lpstr>
      <vt:lpstr>機率比例大小的二階段集群抽樣</vt:lpstr>
      <vt:lpstr>二階段集群抽樣pps的相關估計值</vt:lpstr>
      <vt:lpstr>Ex9.6</vt:lpstr>
      <vt:lpstr>PowerPoint 簡報</vt:lpstr>
      <vt:lpstr>PowerPoint 簡報</vt:lpstr>
      <vt:lpstr>PowerPoint 簡報</vt:lpstr>
      <vt:lpstr>優缺比較</vt:lpstr>
      <vt:lpstr>PowerPoint 簡報</vt:lpstr>
      <vt:lpstr>完整程式碼</vt:lpstr>
      <vt:lpstr>Ｒ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stat</dc:creator>
  <cp:lastModifiedBy>法園1號</cp:lastModifiedBy>
  <cp:revision>62</cp:revision>
  <dcterms:created xsi:type="dcterms:W3CDTF">2017-12-02T11:20:59Z</dcterms:created>
  <dcterms:modified xsi:type="dcterms:W3CDTF">2017-12-04T05:49:05Z</dcterms:modified>
</cp:coreProperties>
</file>