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324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4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486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415" r:id="rId44"/>
    <p:sldId id="416" r:id="rId45"/>
    <p:sldId id="417" r:id="rId46"/>
    <p:sldId id="418" r:id="rId47"/>
    <p:sldId id="419" r:id="rId48"/>
    <p:sldId id="420" r:id="rId49"/>
    <p:sldId id="421" r:id="rId50"/>
    <p:sldId id="422" r:id="rId51"/>
    <p:sldId id="423" r:id="rId52"/>
    <p:sldId id="424" r:id="rId53"/>
    <p:sldId id="425" r:id="rId54"/>
    <p:sldId id="426" r:id="rId55"/>
    <p:sldId id="427" r:id="rId56"/>
    <p:sldId id="428" r:id="rId57"/>
    <p:sldId id="429" r:id="rId58"/>
    <p:sldId id="430" r:id="rId59"/>
    <p:sldId id="431" r:id="rId60"/>
    <p:sldId id="432" r:id="rId61"/>
    <p:sldId id="433" r:id="rId62"/>
    <p:sldId id="434" r:id="rId63"/>
    <p:sldId id="435" r:id="rId64"/>
    <p:sldId id="436" r:id="rId65"/>
    <p:sldId id="437" r:id="rId66"/>
    <p:sldId id="438" r:id="rId67"/>
    <p:sldId id="439" r:id="rId68"/>
    <p:sldId id="440" r:id="rId69"/>
    <p:sldId id="441" r:id="rId70"/>
    <p:sldId id="442" r:id="rId71"/>
    <p:sldId id="443" r:id="rId72"/>
    <p:sldId id="444" r:id="rId73"/>
    <p:sldId id="445" r:id="rId74"/>
    <p:sldId id="446" r:id="rId75"/>
    <p:sldId id="447" r:id="rId76"/>
    <p:sldId id="448" r:id="rId77"/>
    <p:sldId id="449" r:id="rId78"/>
    <p:sldId id="454" r:id="rId79"/>
    <p:sldId id="455" r:id="rId80"/>
    <p:sldId id="456" r:id="rId81"/>
    <p:sldId id="457" r:id="rId82"/>
    <p:sldId id="458" r:id="rId83"/>
    <p:sldId id="459" r:id="rId84"/>
    <p:sldId id="460" r:id="rId85"/>
    <p:sldId id="461" r:id="rId86"/>
    <p:sldId id="482" r:id="rId87"/>
    <p:sldId id="462" r:id="rId88"/>
    <p:sldId id="463" r:id="rId89"/>
    <p:sldId id="464" r:id="rId90"/>
    <p:sldId id="465" r:id="rId91"/>
    <p:sldId id="466" r:id="rId92"/>
    <p:sldId id="467" r:id="rId93"/>
    <p:sldId id="483" r:id="rId94"/>
    <p:sldId id="468" r:id="rId95"/>
    <p:sldId id="469" r:id="rId96"/>
    <p:sldId id="470" r:id="rId97"/>
    <p:sldId id="471" r:id="rId98"/>
    <p:sldId id="472" r:id="rId99"/>
    <p:sldId id="473" r:id="rId100"/>
    <p:sldId id="474" r:id="rId101"/>
    <p:sldId id="484" r:id="rId102"/>
    <p:sldId id="475" r:id="rId103"/>
    <p:sldId id="476" r:id="rId104"/>
    <p:sldId id="477" r:id="rId105"/>
    <p:sldId id="478" r:id="rId106"/>
    <p:sldId id="479" r:id="rId107"/>
    <p:sldId id="480" r:id="rId108"/>
    <p:sldId id="481" r:id="rId109"/>
    <p:sldId id="453" r:id="rId110"/>
    <p:sldId id="325" r:id="rId111"/>
    <p:sldId id="450" r:id="rId112"/>
    <p:sldId id="451" r:id="rId113"/>
    <p:sldId id="452" r:id="rId1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96"/>
    <p:restoredTop sz="94858" autoAdjust="0"/>
  </p:normalViewPr>
  <p:slideViewPr>
    <p:cSldViewPr>
      <p:cViewPr>
        <p:scale>
          <a:sx n="120" d="100"/>
          <a:sy n="120" d="100"/>
        </p:scale>
        <p:origin x="768" y="-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notesMaster" Target="notesMasters/notesMaster1.xml"/><Relationship Id="rId116" Type="http://schemas.openxmlformats.org/officeDocument/2006/relationships/presProps" Target="presProps.xml"/><Relationship Id="rId117" Type="http://schemas.openxmlformats.org/officeDocument/2006/relationships/viewProps" Target="viewProps.xml"/><Relationship Id="rId118" Type="http://schemas.openxmlformats.org/officeDocument/2006/relationships/theme" Target="theme/theme1.xml"/><Relationship Id="rId119" Type="http://schemas.openxmlformats.org/officeDocument/2006/relationships/tableStyles" Target="tableStyle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19F8FC-DDE5-4713-9568-93E1F8F37B22}" type="doc">
      <dgm:prSet loTypeId="urn:microsoft.com/office/officeart/2005/8/layout/chevron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27A24F0-ABF4-4E0F-8E0B-429071EBC348}">
      <dgm:prSet phldrT="[文字]"/>
      <dgm:spPr/>
      <dgm:t>
        <a:bodyPr/>
        <a:lstStyle/>
        <a:p>
          <a:r>
            <a:rPr lang="en-US" altLang="zh-TW" dirty="0" smtClean="0"/>
            <a:t>step1</a:t>
          </a:r>
          <a:endParaRPr lang="zh-TW" altLang="en-US" dirty="0"/>
        </a:p>
      </dgm:t>
    </dgm:pt>
    <dgm:pt modelId="{BF9A0D74-440E-4D33-BA56-0E10DF8A71EF}" type="parTrans" cxnId="{6A9FF6DB-966E-495F-8F9F-B54C489A6281}">
      <dgm:prSet/>
      <dgm:spPr/>
      <dgm:t>
        <a:bodyPr/>
        <a:lstStyle/>
        <a:p>
          <a:endParaRPr lang="zh-TW" altLang="en-US"/>
        </a:p>
      </dgm:t>
    </dgm:pt>
    <dgm:pt modelId="{26C2F2DE-6C3E-4D3E-9243-6579BBE896E7}" type="sibTrans" cxnId="{6A9FF6DB-966E-495F-8F9F-B54C489A6281}">
      <dgm:prSet/>
      <dgm:spPr/>
      <dgm:t>
        <a:bodyPr/>
        <a:lstStyle/>
        <a:p>
          <a:endParaRPr lang="zh-TW" altLang="en-US"/>
        </a:p>
      </dgm:t>
    </dgm:pt>
    <dgm:pt modelId="{EDD1ABB5-1567-473A-9B77-178FDBE1CB24}">
      <dgm:prSet phldrT="[文字]"/>
      <dgm:spPr/>
      <dgm:t>
        <a:bodyPr/>
        <a:lstStyle/>
        <a:p>
          <a:r>
            <a:rPr lang="zh-TW" altLang="en-US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　　　　最大值　</a:t>
          </a:r>
          <a:r>
            <a: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=2.13 ,</a:t>
          </a:r>
          <a:r>
            <a:rPr lang="zh-TW" altLang="en-US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 　</a:t>
          </a:r>
          <a:r>
            <a: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=41.02</a:t>
          </a:r>
          <a:endParaRPr lang="zh-TW" altLang="en-US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2B50267D-3F39-4A8E-82CA-C18A01C479ED}" type="parTrans" cxnId="{9C75C854-EAFC-4116-BF17-CFE6AE698C16}">
      <dgm:prSet/>
      <dgm:spPr/>
      <dgm:t>
        <a:bodyPr/>
        <a:lstStyle/>
        <a:p>
          <a:endParaRPr lang="zh-TW" altLang="en-US"/>
        </a:p>
      </dgm:t>
    </dgm:pt>
    <dgm:pt modelId="{CEC3CA23-B8FB-4047-8163-66139C30E75B}" type="sibTrans" cxnId="{9C75C854-EAFC-4116-BF17-CFE6AE698C16}">
      <dgm:prSet/>
      <dgm:spPr/>
      <dgm:t>
        <a:bodyPr/>
        <a:lstStyle/>
        <a:p>
          <a:endParaRPr lang="zh-TW" altLang="en-US"/>
        </a:p>
      </dgm:t>
    </dgm:pt>
    <dgm:pt modelId="{E3D89220-A134-4261-9DF4-6951F80C98D8}">
      <dgm:prSet phldrT="[文字]"/>
      <dgm:spPr/>
      <dgm:t>
        <a:bodyPr/>
        <a:lstStyle/>
        <a:p>
          <a:endParaRPr lang="zh-TW" altLang="en-US" dirty="0"/>
        </a:p>
      </dgm:t>
    </dgm:pt>
    <dgm:pt modelId="{ECB3ACCD-DFEF-4BD6-975C-54D7E23A9AB6}" type="parTrans" cxnId="{20412361-5CE2-45B9-A4B4-0F7153D9609E}">
      <dgm:prSet/>
      <dgm:spPr/>
      <dgm:t>
        <a:bodyPr/>
        <a:lstStyle/>
        <a:p>
          <a:endParaRPr lang="zh-TW" altLang="en-US"/>
        </a:p>
      </dgm:t>
    </dgm:pt>
    <dgm:pt modelId="{E9808277-928C-4C98-8D97-3633FF0D2155}" type="sibTrans" cxnId="{20412361-5CE2-45B9-A4B4-0F7153D9609E}">
      <dgm:prSet/>
      <dgm:spPr/>
      <dgm:t>
        <a:bodyPr/>
        <a:lstStyle/>
        <a:p>
          <a:endParaRPr lang="zh-TW" altLang="en-US"/>
        </a:p>
      </dgm:t>
    </dgm:pt>
    <dgm:pt modelId="{3207FE78-8244-403E-BFA8-0D95AA5602BA}">
      <dgm:prSet phldrT="[文字]"/>
      <dgm:spPr/>
      <dgm:t>
        <a:bodyPr/>
        <a:lstStyle/>
        <a:p>
          <a:r>
            <a:rPr lang="zh-TW" altLang="en-US" dirty="0" smtClean="0"/>
            <a:t>　　　   </a:t>
          </a:r>
          <a:r>
            <a:rPr lang="zh-TW" altLang="en-US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，皆　　，可知</a:t>
          </a:r>
          <a:endParaRPr lang="zh-TW" altLang="en-US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97BDDB7E-F670-4501-9581-8C3FCC298B19}" type="parTrans" cxnId="{9402E379-877E-4094-9B01-BD5E48CA6064}">
      <dgm:prSet/>
      <dgm:spPr/>
      <dgm:t>
        <a:bodyPr/>
        <a:lstStyle/>
        <a:p>
          <a:endParaRPr lang="zh-TW" altLang="en-US"/>
        </a:p>
      </dgm:t>
    </dgm:pt>
    <dgm:pt modelId="{452C157A-76C7-4436-A613-965F2E26D0F0}" type="sibTrans" cxnId="{9402E379-877E-4094-9B01-BD5E48CA6064}">
      <dgm:prSet/>
      <dgm:spPr/>
      <dgm:t>
        <a:bodyPr/>
        <a:lstStyle/>
        <a:p>
          <a:endParaRPr lang="zh-TW" altLang="en-US"/>
        </a:p>
      </dgm:t>
    </dgm:pt>
    <dgm:pt modelId="{426C4E2C-B179-4CEC-9F2B-CAF8E4807394}">
      <dgm:prSet phldrT="[文字]" phldr="1"/>
      <dgm:spPr/>
      <dgm:t>
        <a:bodyPr/>
        <a:lstStyle/>
        <a:p>
          <a:endParaRPr lang="zh-TW" altLang="en-US" dirty="0"/>
        </a:p>
      </dgm:t>
    </dgm:pt>
    <dgm:pt modelId="{D7504B36-C3A2-4760-B66A-1F829F74784E}" type="parTrans" cxnId="{7B730650-ECF8-46CD-A0D4-FEF6692C62F8}">
      <dgm:prSet/>
      <dgm:spPr/>
      <dgm:t>
        <a:bodyPr/>
        <a:lstStyle/>
        <a:p>
          <a:endParaRPr lang="zh-TW" altLang="en-US"/>
        </a:p>
      </dgm:t>
    </dgm:pt>
    <dgm:pt modelId="{3D612543-7E88-4E34-8078-0DF117310A03}" type="sibTrans" cxnId="{7B730650-ECF8-46CD-A0D4-FEF6692C62F8}">
      <dgm:prSet/>
      <dgm:spPr/>
      <dgm:t>
        <a:bodyPr/>
        <a:lstStyle/>
        <a:p>
          <a:endParaRPr lang="zh-TW" altLang="en-US"/>
        </a:p>
      </dgm:t>
    </dgm:pt>
    <dgm:pt modelId="{20B95E91-260B-4645-AE72-7DCB1A0B7BC8}">
      <dgm:prSet phldrT="[文字]"/>
      <dgm:spPr/>
      <dgm:t>
        <a:bodyPr/>
        <a:lstStyle/>
        <a:p>
          <a:r>
            <a:rPr lang="zh-TW" altLang="en-US" dirty="0" smtClean="0"/>
            <a:t>　</a:t>
          </a:r>
          <a:endParaRPr lang="zh-TW" altLang="en-US" dirty="0"/>
        </a:p>
      </dgm:t>
    </dgm:pt>
    <dgm:pt modelId="{2E274143-CBBA-4A21-8478-1D65FE5B13E9}" type="parTrans" cxnId="{650428F6-C47D-4BB5-80BB-C0CE42247B69}">
      <dgm:prSet/>
      <dgm:spPr/>
      <dgm:t>
        <a:bodyPr/>
        <a:lstStyle/>
        <a:p>
          <a:endParaRPr lang="zh-TW" altLang="en-US"/>
        </a:p>
      </dgm:t>
    </dgm:pt>
    <dgm:pt modelId="{A7CBACAE-865A-4975-B24D-F422943E2EBD}" type="sibTrans" cxnId="{650428F6-C47D-4BB5-80BB-C0CE42247B69}">
      <dgm:prSet/>
      <dgm:spPr/>
      <dgm:t>
        <a:bodyPr/>
        <a:lstStyle/>
        <a:p>
          <a:endParaRPr lang="zh-TW" altLang="en-US"/>
        </a:p>
      </dgm:t>
    </dgm:pt>
    <dgm:pt modelId="{127AD10A-C939-4569-805C-6D9B1F9A107E}" type="pres">
      <dgm:prSet presAssocID="{9B19F8FC-DDE5-4713-9568-93E1F8F37B2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E3E8850-B8C2-4B9D-8DA9-E0D060551DCA}" type="pres">
      <dgm:prSet presAssocID="{A27A24F0-ABF4-4E0F-8E0B-429071EBC348}" presName="composite" presStyleCnt="0"/>
      <dgm:spPr/>
    </dgm:pt>
    <dgm:pt modelId="{064A9F2A-99D2-4F1C-BA47-D480814DBF0A}" type="pres">
      <dgm:prSet presAssocID="{A27A24F0-ABF4-4E0F-8E0B-429071EBC348}" presName="parentText" presStyleLbl="alignNode1" presStyleIdx="0" presStyleCnt="3" custLinFactNeighborX="2277" custLinFactNeighborY="98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D70D4D-6969-425A-8599-A6961FCC5C46}" type="pres">
      <dgm:prSet presAssocID="{A27A24F0-ABF4-4E0F-8E0B-429071EBC348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D436630-0275-446E-AE44-D46E9074014A}" type="pres">
      <dgm:prSet presAssocID="{26C2F2DE-6C3E-4D3E-9243-6579BBE896E7}" presName="sp" presStyleCnt="0"/>
      <dgm:spPr/>
    </dgm:pt>
    <dgm:pt modelId="{0CFAA35A-A21E-41EF-BD12-4895F09CEDB3}" type="pres">
      <dgm:prSet presAssocID="{E3D89220-A134-4261-9DF4-6951F80C98D8}" presName="composite" presStyleCnt="0"/>
      <dgm:spPr/>
    </dgm:pt>
    <dgm:pt modelId="{6AAE6754-E035-4944-84A0-A87CDA713D02}" type="pres">
      <dgm:prSet presAssocID="{E3D89220-A134-4261-9DF4-6951F80C98D8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522625C-900B-45F7-ADDB-1F3C0023A9FC}" type="pres">
      <dgm:prSet presAssocID="{E3D89220-A134-4261-9DF4-6951F80C98D8}" presName="descendantText" presStyleLbl="alignAcc1" presStyleIdx="1" presStyleCnt="3" custLinFactNeighborX="1004" custLinFactNeighborY="65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4C1B79D-7020-4BBD-8049-70D413113F6C}" type="pres">
      <dgm:prSet presAssocID="{E9808277-928C-4C98-8D97-3633FF0D2155}" presName="sp" presStyleCnt="0"/>
      <dgm:spPr/>
    </dgm:pt>
    <dgm:pt modelId="{7BA2C354-F587-4AF5-9094-465AD5C9CED5}" type="pres">
      <dgm:prSet presAssocID="{426C4E2C-B179-4CEC-9F2B-CAF8E4807394}" presName="composite" presStyleCnt="0"/>
      <dgm:spPr/>
    </dgm:pt>
    <dgm:pt modelId="{433B1A9F-9912-4B51-9DFD-B6AB0C86C813}" type="pres">
      <dgm:prSet presAssocID="{426C4E2C-B179-4CEC-9F2B-CAF8E480739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7B50C6C-D695-4802-8B1D-BA7B76E66F2C}" type="pres">
      <dgm:prSet presAssocID="{426C4E2C-B179-4CEC-9F2B-CAF8E480739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59597FA-4F88-D340-93D2-2A642F3E9174}" type="presOf" srcId="{EDD1ABB5-1567-473A-9B77-178FDBE1CB24}" destId="{94D70D4D-6969-425A-8599-A6961FCC5C46}" srcOrd="0" destOrd="0" presId="urn:microsoft.com/office/officeart/2005/8/layout/chevron2"/>
    <dgm:cxn modelId="{CEC76D29-0817-D344-ADD3-6ED9E6441459}" type="presOf" srcId="{9B19F8FC-DDE5-4713-9568-93E1F8F37B22}" destId="{127AD10A-C939-4569-805C-6D9B1F9A107E}" srcOrd="0" destOrd="0" presId="urn:microsoft.com/office/officeart/2005/8/layout/chevron2"/>
    <dgm:cxn modelId="{20CBC4EA-BBC9-A746-9B54-4A6A426BD210}" type="presOf" srcId="{E3D89220-A134-4261-9DF4-6951F80C98D8}" destId="{6AAE6754-E035-4944-84A0-A87CDA713D02}" srcOrd="0" destOrd="0" presId="urn:microsoft.com/office/officeart/2005/8/layout/chevron2"/>
    <dgm:cxn modelId="{4533382E-29C5-B54E-B75A-28758D2AF10E}" type="presOf" srcId="{A27A24F0-ABF4-4E0F-8E0B-429071EBC348}" destId="{064A9F2A-99D2-4F1C-BA47-D480814DBF0A}" srcOrd="0" destOrd="0" presId="urn:microsoft.com/office/officeart/2005/8/layout/chevron2"/>
    <dgm:cxn modelId="{7B730650-ECF8-46CD-A0D4-FEF6692C62F8}" srcId="{9B19F8FC-DDE5-4713-9568-93E1F8F37B22}" destId="{426C4E2C-B179-4CEC-9F2B-CAF8E4807394}" srcOrd="2" destOrd="0" parTransId="{D7504B36-C3A2-4760-B66A-1F829F74784E}" sibTransId="{3D612543-7E88-4E34-8078-0DF117310A03}"/>
    <dgm:cxn modelId="{650428F6-C47D-4BB5-80BB-C0CE42247B69}" srcId="{426C4E2C-B179-4CEC-9F2B-CAF8E4807394}" destId="{20B95E91-260B-4645-AE72-7DCB1A0B7BC8}" srcOrd="0" destOrd="0" parTransId="{2E274143-CBBA-4A21-8478-1D65FE5B13E9}" sibTransId="{A7CBACAE-865A-4975-B24D-F422943E2EBD}"/>
    <dgm:cxn modelId="{9C75C854-EAFC-4116-BF17-CFE6AE698C16}" srcId="{A27A24F0-ABF4-4E0F-8E0B-429071EBC348}" destId="{EDD1ABB5-1567-473A-9B77-178FDBE1CB24}" srcOrd="0" destOrd="0" parTransId="{2B50267D-3F39-4A8E-82CA-C18A01C479ED}" sibTransId="{CEC3CA23-B8FB-4047-8163-66139C30E75B}"/>
    <dgm:cxn modelId="{73F2367E-B656-034D-B879-D4AB0A2EBD79}" type="presOf" srcId="{426C4E2C-B179-4CEC-9F2B-CAF8E4807394}" destId="{433B1A9F-9912-4B51-9DFD-B6AB0C86C813}" srcOrd="0" destOrd="0" presId="urn:microsoft.com/office/officeart/2005/8/layout/chevron2"/>
    <dgm:cxn modelId="{C6E72372-E3F9-6E44-904C-9F0CADA9FF23}" type="presOf" srcId="{3207FE78-8244-403E-BFA8-0D95AA5602BA}" destId="{0522625C-900B-45F7-ADDB-1F3C0023A9FC}" srcOrd="0" destOrd="0" presId="urn:microsoft.com/office/officeart/2005/8/layout/chevron2"/>
    <dgm:cxn modelId="{6A9FF6DB-966E-495F-8F9F-B54C489A6281}" srcId="{9B19F8FC-DDE5-4713-9568-93E1F8F37B22}" destId="{A27A24F0-ABF4-4E0F-8E0B-429071EBC348}" srcOrd="0" destOrd="0" parTransId="{BF9A0D74-440E-4D33-BA56-0E10DF8A71EF}" sibTransId="{26C2F2DE-6C3E-4D3E-9243-6579BBE896E7}"/>
    <dgm:cxn modelId="{20412361-5CE2-45B9-A4B4-0F7153D9609E}" srcId="{9B19F8FC-DDE5-4713-9568-93E1F8F37B22}" destId="{E3D89220-A134-4261-9DF4-6951F80C98D8}" srcOrd="1" destOrd="0" parTransId="{ECB3ACCD-DFEF-4BD6-975C-54D7E23A9AB6}" sibTransId="{E9808277-928C-4C98-8D97-3633FF0D2155}"/>
    <dgm:cxn modelId="{6F79D532-62F3-3048-9EBD-540D4BD21FD9}" type="presOf" srcId="{20B95E91-260B-4645-AE72-7DCB1A0B7BC8}" destId="{E7B50C6C-D695-4802-8B1D-BA7B76E66F2C}" srcOrd="0" destOrd="0" presId="urn:microsoft.com/office/officeart/2005/8/layout/chevron2"/>
    <dgm:cxn modelId="{9402E379-877E-4094-9B01-BD5E48CA6064}" srcId="{E3D89220-A134-4261-9DF4-6951F80C98D8}" destId="{3207FE78-8244-403E-BFA8-0D95AA5602BA}" srcOrd="0" destOrd="0" parTransId="{97BDDB7E-F670-4501-9581-8C3FCC298B19}" sibTransId="{452C157A-76C7-4436-A613-965F2E26D0F0}"/>
    <dgm:cxn modelId="{EB0B21F1-BEA6-B541-ABA6-D2CE23D2602B}" type="presParOf" srcId="{127AD10A-C939-4569-805C-6D9B1F9A107E}" destId="{7E3E8850-B8C2-4B9D-8DA9-E0D060551DCA}" srcOrd="0" destOrd="0" presId="urn:microsoft.com/office/officeart/2005/8/layout/chevron2"/>
    <dgm:cxn modelId="{374A6070-E4F0-314B-A43D-741BEE41D04C}" type="presParOf" srcId="{7E3E8850-B8C2-4B9D-8DA9-E0D060551DCA}" destId="{064A9F2A-99D2-4F1C-BA47-D480814DBF0A}" srcOrd="0" destOrd="0" presId="urn:microsoft.com/office/officeart/2005/8/layout/chevron2"/>
    <dgm:cxn modelId="{C80D9DA9-1FF4-7640-BA5C-273A0D0F101D}" type="presParOf" srcId="{7E3E8850-B8C2-4B9D-8DA9-E0D060551DCA}" destId="{94D70D4D-6969-425A-8599-A6961FCC5C46}" srcOrd="1" destOrd="0" presId="urn:microsoft.com/office/officeart/2005/8/layout/chevron2"/>
    <dgm:cxn modelId="{0AF997E0-2287-6549-992E-7B7A41E691DE}" type="presParOf" srcId="{127AD10A-C939-4569-805C-6D9B1F9A107E}" destId="{8D436630-0275-446E-AE44-D46E9074014A}" srcOrd="1" destOrd="0" presId="urn:microsoft.com/office/officeart/2005/8/layout/chevron2"/>
    <dgm:cxn modelId="{B7F3B292-0F84-7F4D-9B58-BFFFDA9FDDFA}" type="presParOf" srcId="{127AD10A-C939-4569-805C-6D9B1F9A107E}" destId="{0CFAA35A-A21E-41EF-BD12-4895F09CEDB3}" srcOrd="2" destOrd="0" presId="urn:microsoft.com/office/officeart/2005/8/layout/chevron2"/>
    <dgm:cxn modelId="{8027C9D4-CC4C-2342-A0A0-EB8DAF121B5B}" type="presParOf" srcId="{0CFAA35A-A21E-41EF-BD12-4895F09CEDB3}" destId="{6AAE6754-E035-4944-84A0-A87CDA713D02}" srcOrd="0" destOrd="0" presId="urn:microsoft.com/office/officeart/2005/8/layout/chevron2"/>
    <dgm:cxn modelId="{29BF4439-7A56-7445-B303-64E4AB615917}" type="presParOf" srcId="{0CFAA35A-A21E-41EF-BD12-4895F09CEDB3}" destId="{0522625C-900B-45F7-ADDB-1F3C0023A9FC}" srcOrd="1" destOrd="0" presId="urn:microsoft.com/office/officeart/2005/8/layout/chevron2"/>
    <dgm:cxn modelId="{C87511FE-833C-194F-AB0E-62326157D970}" type="presParOf" srcId="{127AD10A-C939-4569-805C-6D9B1F9A107E}" destId="{24C1B79D-7020-4BBD-8049-70D413113F6C}" srcOrd="3" destOrd="0" presId="urn:microsoft.com/office/officeart/2005/8/layout/chevron2"/>
    <dgm:cxn modelId="{8383342A-7C58-0D44-B768-F2BF3BA32ED1}" type="presParOf" srcId="{127AD10A-C939-4569-805C-6D9B1F9A107E}" destId="{7BA2C354-F587-4AF5-9094-465AD5C9CED5}" srcOrd="4" destOrd="0" presId="urn:microsoft.com/office/officeart/2005/8/layout/chevron2"/>
    <dgm:cxn modelId="{C05315A7-7AE7-8540-A105-0564414C7F98}" type="presParOf" srcId="{7BA2C354-F587-4AF5-9094-465AD5C9CED5}" destId="{433B1A9F-9912-4B51-9DFD-B6AB0C86C813}" srcOrd="0" destOrd="0" presId="urn:microsoft.com/office/officeart/2005/8/layout/chevron2"/>
    <dgm:cxn modelId="{422E4819-5C4A-F244-9D30-F8D2269F4667}" type="presParOf" srcId="{7BA2C354-F587-4AF5-9094-465AD5C9CED5}" destId="{E7B50C6C-D695-4802-8B1D-BA7B76E66F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D762A0-1A6E-498C-B899-8E5748C8BEA7}" type="doc">
      <dgm:prSet loTypeId="urn:microsoft.com/office/officeart/2005/8/layout/chevron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8AF5479-87E0-4ED9-B794-1F2B1BE9C727}">
      <dgm:prSet phldrT="[文字]"/>
      <dgm:spPr/>
      <dgm:t>
        <a:bodyPr/>
        <a:lstStyle/>
        <a:p>
          <a:r>
            <a:rPr lang="en-US" altLang="zh-TW" dirty="0" smtClean="0">
              <a:latin typeface="+mj-lt"/>
              <a:ea typeface="Arial Unicode MS" pitchFamily="34" charset="-120"/>
              <a:cs typeface="Arial Unicode MS" pitchFamily="34" charset="-120"/>
            </a:rPr>
            <a:t>Step2</a:t>
          </a:r>
          <a:endParaRPr lang="zh-TW" altLang="en-US" dirty="0">
            <a:latin typeface="+mj-lt"/>
            <a:ea typeface="Arial Unicode MS" pitchFamily="34" charset="-120"/>
            <a:cs typeface="Arial Unicode MS" pitchFamily="34" charset="-120"/>
          </a:endParaRPr>
        </a:p>
      </dgm:t>
    </dgm:pt>
    <dgm:pt modelId="{B99E9845-358B-42A8-9F18-BA87B076CD25}" type="parTrans" cxnId="{83F3A27C-8955-419E-959D-FA041F5833D0}">
      <dgm:prSet/>
      <dgm:spPr/>
      <dgm:t>
        <a:bodyPr/>
        <a:lstStyle/>
        <a:p>
          <a:endParaRPr lang="zh-TW" altLang="en-US"/>
        </a:p>
      </dgm:t>
    </dgm:pt>
    <dgm:pt modelId="{4687A033-707D-4676-9A3D-547852DD1914}" type="sibTrans" cxnId="{83F3A27C-8955-419E-959D-FA041F5833D0}">
      <dgm:prSet/>
      <dgm:spPr/>
      <dgm:t>
        <a:bodyPr/>
        <a:lstStyle/>
        <a:p>
          <a:endParaRPr lang="zh-TW" altLang="en-US"/>
        </a:p>
      </dgm:t>
    </dgm:pt>
    <dgm:pt modelId="{E1FF10FD-93E6-47C3-9590-1B3C0EF7A50A}">
      <dgm:prSet phldrT="[文字]" custT="1"/>
      <dgm:spPr/>
      <dgm:t>
        <a:bodyPr anchor="ctr"/>
        <a:lstStyle/>
        <a:p>
          <a:pPr algn="l">
            <a:lnSpc>
              <a:spcPct val="100000"/>
            </a:lnSpc>
            <a:spcAft>
              <a:spcPct val="15000"/>
            </a:spcAft>
          </a:pPr>
          <a:r>
            <a:rPr lang="zh-TW" altLang="en-US" sz="24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查看是否為正整數</a:t>
          </a:r>
          <a:endParaRPr lang="zh-TW" altLang="en-US" sz="24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2963859D-E2EC-44EE-B834-F7B0A3655C84}" type="parTrans" cxnId="{41C68905-C839-4734-9C5E-81F8A413F85A}">
      <dgm:prSet/>
      <dgm:spPr/>
      <dgm:t>
        <a:bodyPr/>
        <a:lstStyle/>
        <a:p>
          <a:endParaRPr lang="zh-TW" altLang="en-US"/>
        </a:p>
      </dgm:t>
    </dgm:pt>
    <dgm:pt modelId="{C9DF1854-C7DA-4A24-A2A5-2ECB455F8D84}" type="sibTrans" cxnId="{41C68905-C839-4734-9C5E-81F8A413F85A}">
      <dgm:prSet/>
      <dgm:spPr/>
      <dgm:t>
        <a:bodyPr/>
        <a:lstStyle/>
        <a:p>
          <a:endParaRPr lang="zh-TW" altLang="en-US"/>
        </a:p>
      </dgm:t>
    </dgm:pt>
    <dgm:pt modelId="{CA28694E-D744-455B-AFB2-4D9E295A409A}">
      <dgm:prSet phldrT="[文字]" phldr="1"/>
      <dgm:spPr/>
      <dgm:t>
        <a:bodyPr/>
        <a:lstStyle/>
        <a:p>
          <a:endParaRPr lang="zh-TW" altLang="en-US"/>
        </a:p>
      </dgm:t>
    </dgm:pt>
    <dgm:pt modelId="{23CE6114-176E-4F12-96B2-81A633D1F471}" type="parTrans" cxnId="{6AC9DBBB-636D-45E5-B8CC-6DD1BC94452C}">
      <dgm:prSet/>
      <dgm:spPr/>
      <dgm:t>
        <a:bodyPr/>
        <a:lstStyle/>
        <a:p>
          <a:endParaRPr lang="zh-TW" altLang="en-US"/>
        </a:p>
      </dgm:t>
    </dgm:pt>
    <dgm:pt modelId="{A95974D6-BDC2-48CE-85E2-95C82999F05A}" type="sibTrans" cxnId="{6AC9DBBB-636D-45E5-B8CC-6DD1BC94452C}">
      <dgm:prSet/>
      <dgm:spPr/>
      <dgm:t>
        <a:bodyPr/>
        <a:lstStyle/>
        <a:p>
          <a:endParaRPr lang="zh-TW" altLang="en-US"/>
        </a:p>
      </dgm:t>
    </dgm:pt>
    <dgm:pt modelId="{543384FF-0843-4A4C-B8D0-B49A5104E20F}">
      <dgm:prSet phldrT="[文字]" custT="1"/>
      <dgm:spPr/>
      <dgm:t>
        <a:bodyPr/>
        <a:lstStyle/>
        <a:p>
          <a:r>
            <a:rPr lang="zh-TW" altLang="en-US" sz="2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查看是否為  　　　的倍數</a:t>
          </a:r>
          <a:endParaRPr lang="zh-TW" altLang="en-US" sz="28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3EE01646-8C28-4D4C-9B60-6B2E48511E9D}" type="parTrans" cxnId="{B4307FD0-D303-4C53-B75F-1618ECB2343C}">
      <dgm:prSet/>
      <dgm:spPr/>
      <dgm:t>
        <a:bodyPr/>
        <a:lstStyle/>
        <a:p>
          <a:endParaRPr lang="zh-TW" altLang="en-US"/>
        </a:p>
      </dgm:t>
    </dgm:pt>
    <dgm:pt modelId="{482364BD-B237-4C6F-B580-66F2F35A56F3}" type="sibTrans" cxnId="{B4307FD0-D303-4C53-B75F-1618ECB2343C}">
      <dgm:prSet/>
      <dgm:spPr/>
      <dgm:t>
        <a:bodyPr/>
        <a:lstStyle/>
        <a:p>
          <a:endParaRPr lang="zh-TW" altLang="en-US"/>
        </a:p>
      </dgm:t>
    </dgm:pt>
    <dgm:pt modelId="{691C102C-46E3-4803-90AA-02E6E732B50A}">
      <dgm:prSet phldrT="[文字]" phldr="1"/>
      <dgm:spPr/>
      <dgm:t>
        <a:bodyPr/>
        <a:lstStyle/>
        <a:p>
          <a:endParaRPr lang="zh-TW" altLang="en-US"/>
        </a:p>
      </dgm:t>
    </dgm:pt>
    <dgm:pt modelId="{480E3206-A3CF-479E-9B63-A95D3ED9F9B2}" type="parTrans" cxnId="{DDA50B09-34BF-4DE1-989A-9B940499EA2E}">
      <dgm:prSet/>
      <dgm:spPr/>
      <dgm:t>
        <a:bodyPr/>
        <a:lstStyle/>
        <a:p>
          <a:endParaRPr lang="zh-TW" altLang="en-US"/>
        </a:p>
      </dgm:t>
    </dgm:pt>
    <dgm:pt modelId="{639999E8-62AA-4875-97A3-61C9810B6E91}" type="sibTrans" cxnId="{DDA50B09-34BF-4DE1-989A-9B940499EA2E}">
      <dgm:prSet/>
      <dgm:spPr/>
      <dgm:t>
        <a:bodyPr/>
        <a:lstStyle/>
        <a:p>
          <a:endParaRPr lang="zh-TW" altLang="en-US"/>
        </a:p>
      </dgm:t>
    </dgm:pt>
    <dgm:pt modelId="{93243443-1221-45EA-8ACD-25878A16E8D0}">
      <dgm:prSet phldrT="[文字]" custT="1"/>
      <dgm:spPr/>
      <dgm:t>
        <a:bodyPr/>
        <a:lstStyle/>
        <a:p>
          <a:r>
            <a:rPr lang="zh-TW" altLang="en-US" sz="2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可知　　　，倍數為</a:t>
          </a:r>
          <a:endParaRPr lang="zh-TW" altLang="en-US" sz="28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9027C0CB-A4CA-41C5-A2F2-31C00F6C1ACB}" type="parTrans" cxnId="{BF6A0124-C812-4CCF-BF2A-9EFD82419C0A}">
      <dgm:prSet/>
      <dgm:spPr/>
      <dgm:t>
        <a:bodyPr/>
        <a:lstStyle/>
        <a:p>
          <a:endParaRPr lang="zh-TW" altLang="en-US"/>
        </a:p>
      </dgm:t>
    </dgm:pt>
    <dgm:pt modelId="{3EB78EEE-6CCE-4BD6-9744-02215D6E2EC4}" type="sibTrans" cxnId="{BF6A0124-C812-4CCF-BF2A-9EFD82419C0A}">
      <dgm:prSet/>
      <dgm:spPr/>
      <dgm:t>
        <a:bodyPr/>
        <a:lstStyle/>
        <a:p>
          <a:endParaRPr lang="zh-TW" altLang="en-US"/>
        </a:p>
      </dgm:t>
    </dgm:pt>
    <dgm:pt modelId="{E92FC50B-2543-4C39-8962-4CA7D5BF7894}">
      <dgm:prSet phldrT="[文字]" custT="1"/>
      <dgm:spPr/>
      <dgm:t>
        <a:bodyPr/>
        <a:lstStyle/>
        <a:p>
          <a:r>
            <a:rPr lang="zh-TW" altLang="en-US" sz="2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此時　　　　　，皆為正整數</a:t>
          </a:r>
          <a:endParaRPr lang="zh-TW" altLang="en-US" sz="28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A2DD5DAD-D340-438C-AE64-508EB6796176}" type="parTrans" cxnId="{189E3D1B-F796-4D07-A921-FA6F62635F6D}">
      <dgm:prSet/>
      <dgm:spPr/>
      <dgm:t>
        <a:bodyPr/>
        <a:lstStyle/>
        <a:p>
          <a:endParaRPr lang="zh-TW" altLang="en-US"/>
        </a:p>
      </dgm:t>
    </dgm:pt>
    <dgm:pt modelId="{1203A3FF-2CE4-4837-83FD-E3E1068D0881}" type="sibTrans" cxnId="{189E3D1B-F796-4D07-A921-FA6F62635F6D}">
      <dgm:prSet/>
      <dgm:spPr/>
      <dgm:t>
        <a:bodyPr/>
        <a:lstStyle/>
        <a:p>
          <a:endParaRPr lang="zh-TW" altLang="en-US"/>
        </a:p>
      </dgm:t>
    </dgm:pt>
    <dgm:pt modelId="{0EA6DFCB-85A6-406E-ABCF-599D3AB9FCC2}">
      <dgm:prSet phldrT="[文字]" custT="1"/>
      <dgm:spPr/>
      <dgm:t>
        <a:bodyPr/>
        <a:lstStyle/>
        <a:p>
          <a:r>
            <a:rPr lang="zh-TW" altLang="en-US" sz="2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改取　　　</a:t>
          </a:r>
          <a:r>
            <a:rPr lang="zh-TW" altLang="en-US" sz="2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　　，</a:t>
          </a:r>
          <a:endParaRPr lang="zh-TW" altLang="en-US" sz="2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97497A01-4A77-4EE6-BD18-727D2B9C4D30}" type="parTrans" cxnId="{8B051186-1013-4B77-A772-1894C8F4BFF0}">
      <dgm:prSet/>
      <dgm:spPr/>
      <dgm:t>
        <a:bodyPr/>
        <a:lstStyle/>
        <a:p>
          <a:endParaRPr lang="zh-TW" altLang="en-US"/>
        </a:p>
      </dgm:t>
    </dgm:pt>
    <dgm:pt modelId="{72E5DC49-05DD-4A3D-B3B6-C81436C56985}" type="sibTrans" cxnId="{8B051186-1013-4B77-A772-1894C8F4BFF0}">
      <dgm:prSet/>
      <dgm:spPr/>
      <dgm:t>
        <a:bodyPr/>
        <a:lstStyle/>
        <a:p>
          <a:endParaRPr lang="zh-TW" altLang="en-US"/>
        </a:p>
      </dgm:t>
    </dgm:pt>
    <dgm:pt modelId="{BA6A096E-8A0A-483A-8781-367C34EEB50C}">
      <dgm:prSet phldrT="[文字]" custT="1"/>
      <dgm:spPr/>
      <dgm:t>
        <a:bodyPr anchor="ctr"/>
        <a:lstStyle/>
        <a:p>
          <a:pPr algn="l">
            <a:lnSpc>
              <a:spcPct val="90000"/>
            </a:lnSpc>
            <a:spcAft>
              <a:spcPct val="15000"/>
            </a:spcAft>
          </a:pPr>
          <a:endParaRPr lang="zh-TW" altLang="en-US" sz="6000" dirty="0"/>
        </a:p>
      </dgm:t>
    </dgm:pt>
    <dgm:pt modelId="{7F1FF524-6B7B-454D-89C8-5F3A106D20B1}" type="parTrans" cxnId="{FBC48512-FB66-487E-A588-5BA798885E7C}">
      <dgm:prSet/>
      <dgm:spPr/>
      <dgm:t>
        <a:bodyPr/>
        <a:lstStyle/>
        <a:p>
          <a:endParaRPr lang="zh-TW" altLang="en-US"/>
        </a:p>
      </dgm:t>
    </dgm:pt>
    <dgm:pt modelId="{FE0A4674-41FA-45E9-BB99-3A75365A537C}" type="sibTrans" cxnId="{FBC48512-FB66-487E-A588-5BA798885E7C}">
      <dgm:prSet/>
      <dgm:spPr/>
      <dgm:t>
        <a:bodyPr/>
        <a:lstStyle/>
        <a:p>
          <a:endParaRPr lang="zh-TW" altLang="en-US"/>
        </a:p>
      </dgm:t>
    </dgm:pt>
    <dgm:pt modelId="{4A6367AB-AA82-4F2C-B67A-E7ABA15A078D}">
      <dgm:prSet phldrT="[文字]" custT="1"/>
      <dgm:spPr/>
      <dgm:t>
        <a:bodyPr anchor="ctr"/>
        <a:lstStyle/>
        <a:p>
          <a:pPr algn="l">
            <a:lnSpc>
              <a:spcPct val="100000"/>
            </a:lnSpc>
            <a:spcAft>
              <a:spcPts val="1200"/>
            </a:spcAft>
          </a:pPr>
          <a:r>
            <a:rPr lang="zh-TW" altLang="en-US" sz="3200" b="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因此取</a:t>
          </a:r>
          <a:r>
            <a:rPr lang="zh-TW" altLang="en-US" sz="2000" b="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　　</a:t>
          </a:r>
          <a:r>
            <a:rPr lang="zh-TW" altLang="en-US" sz="2400" b="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　　　，</a:t>
          </a:r>
          <a:endParaRPr lang="zh-TW" altLang="en-US" sz="2400" b="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44DCDC21-0399-4725-8639-09F41CBDD51D}" type="parTrans" cxnId="{C8BBC373-30EE-47A1-892B-CAAE5961EC2D}">
      <dgm:prSet/>
      <dgm:spPr/>
      <dgm:t>
        <a:bodyPr/>
        <a:lstStyle/>
        <a:p>
          <a:endParaRPr lang="zh-TW" altLang="en-US"/>
        </a:p>
      </dgm:t>
    </dgm:pt>
    <dgm:pt modelId="{18A01554-4246-4BC8-A22B-8E8B780A7AEE}" type="sibTrans" cxnId="{C8BBC373-30EE-47A1-892B-CAAE5961EC2D}">
      <dgm:prSet/>
      <dgm:spPr/>
      <dgm:t>
        <a:bodyPr/>
        <a:lstStyle/>
        <a:p>
          <a:endParaRPr lang="zh-TW" altLang="en-US"/>
        </a:p>
      </dgm:t>
    </dgm:pt>
    <dgm:pt modelId="{693FD421-9E58-46D5-AFE4-80AAD97D7AB3}">
      <dgm:prSet phldrT="[文字]" custT="1"/>
      <dgm:spPr/>
      <dgm:t>
        <a:bodyPr anchor="ctr"/>
        <a:lstStyle/>
        <a:p>
          <a:pPr algn="l">
            <a:lnSpc>
              <a:spcPct val="90000"/>
            </a:lnSpc>
            <a:spcAft>
              <a:spcPct val="15000"/>
            </a:spcAft>
          </a:pPr>
          <a:endParaRPr lang="zh-TW" altLang="en-US" sz="24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24DBABDE-4D5B-43CC-AD4C-09000550EFCC}" type="parTrans" cxnId="{4242A9C1-379B-4609-A039-323F60B6FE46}">
      <dgm:prSet/>
      <dgm:spPr/>
      <dgm:t>
        <a:bodyPr/>
        <a:lstStyle/>
        <a:p>
          <a:endParaRPr lang="zh-TW" altLang="en-US"/>
        </a:p>
      </dgm:t>
    </dgm:pt>
    <dgm:pt modelId="{0B3B930B-0B11-4381-9C9E-68188E7848C0}" type="sibTrans" cxnId="{4242A9C1-379B-4609-A039-323F60B6FE46}">
      <dgm:prSet/>
      <dgm:spPr/>
      <dgm:t>
        <a:bodyPr/>
        <a:lstStyle/>
        <a:p>
          <a:endParaRPr lang="zh-TW" altLang="en-US"/>
        </a:p>
      </dgm:t>
    </dgm:pt>
    <dgm:pt modelId="{679E0F15-9491-4247-9977-FAF9BEA7406E}">
      <dgm:prSet phldrT="[文字]" custT="1"/>
      <dgm:spPr/>
      <dgm:t>
        <a:bodyPr anchor="ctr"/>
        <a:lstStyle/>
        <a:p>
          <a:pPr algn="l">
            <a:lnSpc>
              <a:spcPct val="90000"/>
            </a:lnSpc>
            <a:spcAft>
              <a:spcPct val="15000"/>
            </a:spcAft>
          </a:pPr>
          <a:endParaRPr lang="zh-TW" altLang="en-US" sz="24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6AB7656D-B8C1-4783-A232-3EB45D8EB171}" type="parTrans" cxnId="{DB5A3CD2-1D8B-4DAD-B1D1-147901CDDBEB}">
      <dgm:prSet/>
      <dgm:spPr/>
      <dgm:t>
        <a:bodyPr/>
        <a:lstStyle/>
        <a:p>
          <a:endParaRPr lang="zh-TW" altLang="en-US"/>
        </a:p>
      </dgm:t>
    </dgm:pt>
    <dgm:pt modelId="{127AEC52-79DC-4AE4-A00B-ED93B34B905B}" type="sibTrans" cxnId="{DB5A3CD2-1D8B-4DAD-B1D1-147901CDDBEB}">
      <dgm:prSet/>
      <dgm:spPr/>
      <dgm:t>
        <a:bodyPr/>
        <a:lstStyle/>
        <a:p>
          <a:endParaRPr lang="zh-TW" altLang="en-US"/>
        </a:p>
      </dgm:t>
    </dgm:pt>
    <dgm:pt modelId="{6D0CBAE5-F920-4EB8-8F1C-0197D55F3E23}" type="pres">
      <dgm:prSet presAssocID="{ECD762A0-1A6E-498C-B899-8E5748C8BEA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4BB385F-8AB5-49CA-B900-6BC963CFF6E7}" type="pres">
      <dgm:prSet presAssocID="{58AF5479-87E0-4ED9-B794-1F2B1BE9C727}" presName="composite" presStyleCnt="0"/>
      <dgm:spPr/>
    </dgm:pt>
    <dgm:pt modelId="{B08D81AC-A187-4EE4-9EAB-8000571C5515}" type="pres">
      <dgm:prSet presAssocID="{58AF5479-87E0-4ED9-B794-1F2B1BE9C727}" presName="parentText" presStyleLbl="alignNode1" presStyleIdx="0" presStyleCnt="3" custLinFactNeighborX="871" custLinFactNeighborY="-260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61D12BD-003F-41AA-984C-CDE876744671}" type="pres">
      <dgm:prSet presAssocID="{58AF5479-87E0-4ED9-B794-1F2B1BE9C72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354BF4-9E54-4593-80A9-40EA4C5EFAB4}" type="pres">
      <dgm:prSet presAssocID="{4687A033-707D-4676-9A3D-547852DD1914}" presName="sp" presStyleCnt="0"/>
      <dgm:spPr/>
    </dgm:pt>
    <dgm:pt modelId="{5615F537-43B2-4B17-8DF0-314480E5047E}" type="pres">
      <dgm:prSet presAssocID="{CA28694E-D744-455B-AFB2-4D9E295A409A}" presName="composite" presStyleCnt="0"/>
      <dgm:spPr/>
    </dgm:pt>
    <dgm:pt modelId="{466BBF72-BEF9-4FAE-90C6-C35736B4025F}" type="pres">
      <dgm:prSet presAssocID="{CA28694E-D744-455B-AFB2-4D9E295A409A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AE23CE5-4EA3-41A0-AF00-DBD8091DB6AC}" type="pres">
      <dgm:prSet presAssocID="{CA28694E-D744-455B-AFB2-4D9E295A409A}" presName="descendantText" presStyleLbl="alignAcc1" presStyleIdx="1" presStyleCnt="3" custLinFactNeighborX="664" custLinFactNeighborY="34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A9D627-6AD7-46B8-B1CE-F9F77C7A945D}" type="pres">
      <dgm:prSet presAssocID="{A95974D6-BDC2-48CE-85E2-95C82999F05A}" presName="sp" presStyleCnt="0"/>
      <dgm:spPr/>
    </dgm:pt>
    <dgm:pt modelId="{9815AAB2-45F1-44FB-953E-8BE58765AE87}" type="pres">
      <dgm:prSet presAssocID="{691C102C-46E3-4803-90AA-02E6E732B50A}" presName="composite" presStyleCnt="0"/>
      <dgm:spPr/>
    </dgm:pt>
    <dgm:pt modelId="{44D1FD30-1B21-4FCC-A3CD-788648039EAB}" type="pres">
      <dgm:prSet presAssocID="{691C102C-46E3-4803-90AA-02E6E732B50A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C0BC8BF-09AE-4C0F-AFEC-E7F9D6C759BC}" type="pres">
      <dgm:prSet presAssocID="{691C102C-46E3-4803-90AA-02E6E732B50A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89E3D1B-F796-4D07-A921-FA6F62635F6D}" srcId="{691C102C-46E3-4803-90AA-02E6E732B50A}" destId="{E92FC50B-2543-4C39-8962-4CA7D5BF7894}" srcOrd="1" destOrd="0" parTransId="{A2DD5DAD-D340-438C-AE64-508EB6796176}" sibTransId="{1203A3FF-2CE4-4837-83FD-E3E1068D0881}"/>
    <dgm:cxn modelId="{BED6915F-A25A-DC43-9CAE-8693A5F74A87}" type="presOf" srcId="{BA6A096E-8A0A-483A-8781-367C34EEB50C}" destId="{461D12BD-003F-41AA-984C-CDE876744671}" srcOrd="0" destOrd="4" presId="urn:microsoft.com/office/officeart/2005/8/layout/chevron2"/>
    <dgm:cxn modelId="{6768EE70-77AE-6448-92F2-3F0A403B5F65}" type="presOf" srcId="{679E0F15-9491-4247-9977-FAF9BEA7406E}" destId="{461D12BD-003F-41AA-984C-CDE876744671}" srcOrd="0" destOrd="1" presId="urn:microsoft.com/office/officeart/2005/8/layout/chevron2"/>
    <dgm:cxn modelId="{41C68905-C839-4734-9C5E-81F8A413F85A}" srcId="{58AF5479-87E0-4ED9-B794-1F2B1BE9C727}" destId="{E1FF10FD-93E6-47C3-9590-1B3C0EF7A50A}" srcOrd="2" destOrd="0" parTransId="{2963859D-E2EC-44EE-B834-F7B0A3655C84}" sibTransId="{C9DF1854-C7DA-4A24-A2A5-2ECB455F8D84}"/>
    <dgm:cxn modelId="{1554D90C-A7BA-7C4C-821A-4267AE02049E}" type="presOf" srcId="{693FD421-9E58-46D5-AFE4-80AAD97D7AB3}" destId="{461D12BD-003F-41AA-984C-CDE876744671}" srcOrd="0" destOrd="0" presId="urn:microsoft.com/office/officeart/2005/8/layout/chevron2"/>
    <dgm:cxn modelId="{BF6A0124-C812-4CCF-BF2A-9EFD82419C0A}" srcId="{691C102C-46E3-4803-90AA-02E6E732B50A}" destId="{93243443-1221-45EA-8ACD-25878A16E8D0}" srcOrd="0" destOrd="0" parTransId="{9027C0CB-A4CA-41C5-A2F2-31C00F6C1ACB}" sibTransId="{3EB78EEE-6CCE-4BD6-9744-02215D6E2EC4}"/>
    <dgm:cxn modelId="{6AC9DBBB-636D-45E5-B8CC-6DD1BC94452C}" srcId="{ECD762A0-1A6E-498C-B899-8E5748C8BEA7}" destId="{CA28694E-D744-455B-AFB2-4D9E295A409A}" srcOrd="1" destOrd="0" parTransId="{23CE6114-176E-4F12-96B2-81A633D1F471}" sibTransId="{A95974D6-BDC2-48CE-85E2-95C82999F05A}"/>
    <dgm:cxn modelId="{B8F97EE7-2ED2-FA42-9402-AA3BE42CB4FB}" type="presOf" srcId="{543384FF-0843-4A4C-B8D0-B49A5104E20F}" destId="{8AE23CE5-4EA3-41A0-AF00-DBD8091DB6AC}" srcOrd="0" destOrd="0" presId="urn:microsoft.com/office/officeart/2005/8/layout/chevron2"/>
    <dgm:cxn modelId="{4242A9C1-379B-4609-A039-323F60B6FE46}" srcId="{58AF5479-87E0-4ED9-B794-1F2B1BE9C727}" destId="{693FD421-9E58-46D5-AFE4-80AAD97D7AB3}" srcOrd="0" destOrd="0" parTransId="{24DBABDE-4D5B-43CC-AD4C-09000550EFCC}" sibTransId="{0B3B930B-0B11-4381-9C9E-68188E7848C0}"/>
    <dgm:cxn modelId="{83F3A27C-8955-419E-959D-FA041F5833D0}" srcId="{ECD762A0-1A6E-498C-B899-8E5748C8BEA7}" destId="{58AF5479-87E0-4ED9-B794-1F2B1BE9C727}" srcOrd="0" destOrd="0" parTransId="{B99E9845-358B-42A8-9F18-BA87B076CD25}" sibTransId="{4687A033-707D-4676-9A3D-547852DD1914}"/>
    <dgm:cxn modelId="{6C47B3BD-3D5B-4B4B-A172-AE95401ACD21}" type="presOf" srcId="{0EA6DFCB-85A6-406E-ABCF-599D3AB9FCC2}" destId="{8AE23CE5-4EA3-41A0-AF00-DBD8091DB6AC}" srcOrd="0" destOrd="1" presId="urn:microsoft.com/office/officeart/2005/8/layout/chevron2"/>
    <dgm:cxn modelId="{3E8A05C4-9E6B-B343-95C6-F7D97C4B5ECA}" type="presOf" srcId="{93243443-1221-45EA-8ACD-25878A16E8D0}" destId="{6C0BC8BF-09AE-4C0F-AFEC-E7F9D6C759BC}" srcOrd="0" destOrd="0" presId="urn:microsoft.com/office/officeart/2005/8/layout/chevron2"/>
    <dgm:cxn modelId="{C2A76C36-A905-4A4D-93B7-13232DF81A7B}" type="presOf" srcId="{CA28694E-D744-455B-AFB2-4D9E295A409A}" destId="{466BBF72-BEF9-4FAE-90C6-C35736B4025F}" srcOrd="0" destOrd="0" presId="urn:microsoft.com/office/officeart/2005/8/layout/chevron2"/>
    <dgm:cxn modelId="{DB5A3CD2-1D8B-4DAD-B1D1-147901CDDBEB}" srcId="{58AF5479-87E0-4ED9-B794-1F2B1BE9C727}" destId="{679E0F15-9491-4247-9977-FAF9BEA7406E}" srcOrd="1" destOrd="0" parTransId="{6AB7656D-B8C1-4783-A232-3EB45D8EB171}" sibTransId="{127AEC52-79DC-4AE4-A00B-ED93B34B905B}"/>
    <dgm:cxn modelId="{07B6E1F1-1189-C148-8713-7F784AAA9DAB}" type="presOf" srcId="{ECD762A0-1A6E-498C-B899-8E5748C8BEA7}" destId="{6D0CBAE5-F920-4EB8-8F1C-0197D55F3E23}" srcOrd="0" destOrd="0" presId="urn:microsoft.com/office/officeart/2005/8/layout/chevron2"/>
    <dgm:cxn modelId="{FBC48512-FB66-487E-A588-5BA798885E7C}" srcId="{58AF5479-87E0-4ED9-B794-1F2B1BE9C727}" destId="{BA6A096E-8A0A-483A-8781-367C34EEB50C}" srcOrd="4" destOrd="0" parTransId="{7F1FF524-6B7B-454D-89C8-5F3A106D20B1}" sibTransId="{FE0A4674-41FA-45E9-BB99-3A75365A537C}"/>
    <dgm:cxn modelId="{E5F61BF7-D80A-FB43-9973-F86F241552D6}" type="presOf" srcId="{E1FF10FD-93E6-47C3-9590-1B3C0EF7A50A}" destId="{461D12BD-003F-41AA-984C-CDE876744671}" srcOrd="0" destOrd="2" presId="urn:microsoft.com/office/officeart/2005/8/layout/chevron2"/>
    <dgm:cxn modelId="{C8BBC373-30EE-47A1-892B-CAAE5961EC2D}" srcId="{58AF5479-87E0-4ED9-B794-1F2B1BE9C727}" destId="{4A6367AB-AA82-4F2C-B67A-E7ABA15A078D}" srcOrd="3" destOrd="0" parTransId="{44DCDC21-0399-4725-8639-09F41CBDD51D}" sibTransId="{18A01554-4246-4BC8-A22B-8E8B780A7AEE}"/>
    <dgm:cxn modelId="{6CC98CA2-25B3-1A4B-9005-6E486EA24D5E}" type="presOf" srcId="{691C102C-46E3-4803-90AA-02E6E732B50A}" destId="{44D1FD30-1B21-4FCC-A3CD-788648039EAB}" srcOrd="0" destOrd="0" presId="urn:microsoft.com/office/officeart/2005/8/layout/chevron2"/>
    <dgm:cxn modelId="{B4307FD0-D303-4C53-B75F-1618ECB2343C}" srcId="{CA28694E-D744-455B-AFB2-4D9E295A409A}" destId="{543384FF-0843-4A4C-B8D0-B49A5104E20F}" srcOrd="0" destOrd="0" parTransId="{3EE01646-8C28-4D4C-9B60-6B2E48511E9D}" sibTransId="{482364BD-B237-4C6F-B580-66F2F35A56F3}"/>
    <dgm:cxn modelId="{C1BE4DCC-AC02-6C4C-AD4C-1CA4C8AEFFEE}" type="presOf" srcId="{4A6367AB-AA82-4F2C-B67A-E7ABA15A078D}" destId="{461D12BD-003F-41AA-984C-CDE876744671}" srcOrd="0" destOrd="3" presId="urn:microsoft.com/office/officeart/2005/8/layout/chevron2"/>
    <dgm:cxn modelId="{DDA50B09-34BF-4DE1-989A-9B940499EA2E}" srcId="{ECD762A0-1A6E-498C-B899-8E5748C8BEA7}" destId="{691C102C-46E3-4803-90AA-02E6E732B50A}" srcOrd="2" destOrd="0" parTransId="{480E3206-A3CF-479E-9B63-A95D3ED9F9B2}" sibTransId="{639999E8-62AA-4875-97A3-61C9810B6E91}"/>
    <dgm:cxn modelId="{D72C01FD-B391-8744-857D-8BA4D16E2354}" type="presOf" srcId="{58AF5479-87E0-4ED9-B794-1F2B1BE9C727}" destId="{B08D81AC-A187-4EE4-9EAB-8000571C5515}" srcOrd="0" destOrd="0" presId="urn:microsoft.com/office/officeart/2005/8/layout/chevron2"/>
    <dgm:cxn modelId="{8B051186-1013-4B77-A772-1894C8F4BFF0}" srcId="{CA28694E-D744-455B-AFB2-4D9E295A409A}" destId="{0EA6DFCB-85A6-406E-ABCF-599D3AB9FCC2}" srcOrd="1" destOrd="0" parTransId="{97497A01-4A77-4EE6-BD18-727D2B9C4D30}" sibTransId="{72E5DC49-05DD-4A3D-B3B6-C81436C56985}"/>
    <dgm:cxn modelId="{E16F714B-0E74-5640-BD54-0B6BD63E54C6}" type="presOf" srcId="{E92FC50B-2543-4C39-8962-4CA7D5BF7894}" destId="{6C0BC8BF-09AE-4C0F-AFEC-E7F9D6C759BC}" srcOrd="0" destOrd="1" presId="urn:microsoft.com/office/officeart/2005/8/layout/chevron2"/>
    <dgm:cxn modelId="{74FE1632-79DF-0243-9E18-4000D33EB693}" type="presParOf" srcId="{6D0CBAE5-F920-4EB8-8F1C-0197D55F3E23}" destId="{D4BB385F-8AB5-49CA-B900-6BC963CFF6E7}" srcOrd="0" destOrd="0" presId="urn:microsoft.com/office/officeart/2005/8/layout/chevron2"/>
    <dgm:cxn modelId="{186CACBC-7028-4C4F-A6F4-52ACC7A00225}" type="presParOf" srcId="{D4BB385F-8AB5-49CA-B900-6BC963CFF6E7}" destId="{B08D81AC-A187-4EE4-9EAB-8000571C5515}" srcOrd="0" destOrd="0" presId="urn:microsoft.com/office/officeart/2005/8/layout/chevron2"/>
    <dgm:cxn modelId="{4A642586-3983-594E-837F-962AF0D7FB13}" type="presParOf" srcId="{D4BB385F-8AB5-49CA-B900-6BC963CFF6E7}" destId="{461D12BD-003F-41AA-984C-CDE876744671}" srcOrd="1" destOrd="0" presId="urn:microsoft.com/office/officeart/2005/8/layout/chevron2"/>
    <dgm:cxn modelId="{02FE22AD-35F7-5B4A-AA42-D623C879401B}" type="presParOf" srcId="{6D0CBAE5-F920-4EB8-8F1C-0197D55F3E23}" destId="{3C354BF4-9E54-4593-80A9-40EA4C5EFAB4}" srcOrd="1" destOrd="0" presId="urn:microsoft.com/office/officeart/2005/8/layout/chevron2"/>
    <dgm:cxn modelId="{6E803864-1964-9745-A236-994D2D09F367}" type="presParOf" srcId="{6D0CBAE5-F920-4EB8-8F1C-0197D55F3E23}" destId="{5615F537-43B2-4B17-8DF0-314480E5047E}" srcOrd="2" destOrd="0" presId="urn:microsoft.com/office/officeart/2005/8/layout/chevron2"/>
    <dgm:cxn modelId="{070CEEF7-E21A-E342-BAAD-550CA90461EA}" type="presParOf" srcId="{5615F537-43B2-4B17-8DF0-314480E5047E}" destId="{466BBF72-BEF9-4FAE-90C6-C35736B4025F}" srcOrd="0" destOrd="0" presId="urn:microsoft.com/office/officeart/2005/8/layout/chevron2"/>
    <dgm:cxn modelId="{BF7DC624-9FAA-7042-BEA4-50026B29EDCF}" type="presParOf" srcId="{5615F537-43B2-4B17-8DF0-314480E5047E}" destId="{8AE23CE5-4EA3-41A0-AF00-DBD8091DB6AC}" srcOrd="1" destOrd="0" presId="urn:microsoft.com/office/officeart/2005/8/layout/chevron2"/>
    <dgm:cxn modelId="{3CB94E61-AAE6-4A40-A55F-2EE3AE93F99E}" type="presParOf" srcId="{6D0CBAE5-F920-4EB8-8F1C-0197D55F3E23}" destId="{81A9D627-6AD7-46B8-B1CE-F9F77C7A945D}" srcOrd="3" destOrd="0" presId="urn:microsoft.com/office/officeart/2005/8/layout/chevron2"/>
    <dgm:cxn modelId="{54E59666-D975-724D-BC65-CB11FE924F16}" type="presParOf" srcId="{6D0CBAE5-F920-4EB8-8F1C-0197D55F3E23}" destId="{9815AAB2-45F1-44FB-953E-8BE58765AE87}" srcOrd="4" destOrd="0" presId="urn:microsoft.com/office/officeart/2005/8/layout/chevron2"/>
    <dgm:cxn modelId="{3FEABDAF-4510-394B-908C-C6C4B197C03B}" type="presParOf" srcId="{9815AAB2-45F1-44FB-953E-8BE58765AE87}" destId="{44D1FD30-1B21-4FCC-A3CD-788648039EAB}" srcOrd="0" destOrd="0" presId="urn:microsoft.com/office/officeart/2005/8/layout/chevron2"/>
    <dgm:cxn modelId="{E2EAFC50-018D-5443-ADF1-3E6630E65ECF}" type="presParOf" srcId="{9815AAB2-45F1-44FB-953E-8BE58765AE87}" destId="{6C0BC8BF-09AE-4C0F-AFEC-E7F9D6C759B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B45E2A-4260-4E07-A439-9FED6AD84EB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0BBFE9D-342A-4AE4-B49D-818670C68927}">
      <dgm:prSet phldrT="[文字]"/>
      <dgm:spPr/>
      <dgm:t>
        <a:bodyPr/>
        <a:lstStyle/>
        <a:p>
          <a:r>
            <a:rPr lang="en-US" altLang="zh-TW" dirty="0" smtClean="0"/>
            <a:t>Step3</a:t>
          </a:r>
          <a:endParaRPr lang="zh-TW" altLang="en-US" dirty="0"/>
        </a:p>
      </dgm:t>
    </dgm:pt>
    <dgm:pt modelId="{1E7E988C-C34D-4983-B942-470B674F4FC7}" type="parTrans" cxnId="{B33AED41-CAC0-4F09-A069-5A289067118B}">
      <dgm:prSet/>
      <dgm:spPr/>
      <dgm:t>
        <a:bodyPr/>
        <a:lstStyle/>
        <a:p>
          <a:endParaRPr lang="zh-TW" altLang="en-US"/>
        </a:p>
      </dgm:t>
    </dgm:pt>
    <dgm:pt modelId="{02D701A8-F70D-40A2-BCAB-56FC908EAB59}" type="sibTrans" cxnId="{B33AED41-CAC0-4F09-A069-5A289067118B}">
      <dgm:prSet/>
      <dgm:spPr/>
      <dgm:t>
        <a:bodyPr/>
        <a:lstStyle/>
        <a:p>
          <a:endParaRPr lang="zh-TW" altLang="en-US"/>
        </a:p>
      </dgm:t>
    </dgm:pt>
    <dgm:pt modelId="{E0CCC3A9-A677-4D86-ADF5-127468BC639F}">
      <dgm:prSet phldrT="[文字]" custT="1"/>
      <dgm:spPr/>
      <dgm:t>
        <a:bodyPr/>
        <a:lstStyle/>
        <a:p>
          <a:r>
            <a:rPr lang="zh-TW" altLang="en-US" sz="40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採</a:t>
          </a:r>
          <a:r>
            <a:rPr lang="el-GR" altLang="zh-TW" sz="40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π</a:t>
          </a:r>
          <a:r>
            <a:rPr lang="zh-TW" altLang="el-GR" sz="40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𝑝</a:t>
          </a:r>
          <a:r>
            <a:rPr lang="zh-TW" altLang="en-US" sz="40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𝑠方法</a:t>
          </a:r>
          <a:r>
            <a:rPr lang="en-US" altLang="zh-TW" sz="40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(</a:t>
          </a:r>
          <a:r>
            <a:rPr lang="zh-TW" altLang="en-US" sz="40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二</a:t>
          </a:r>
          <a:r>
            <a:rPr lang="en-US" altLang="zh-TW" sz="40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),</a:t>
          </a:r>
          <a:r>
            <a:rPr lang="zh-TW" altLang="en-US" sz="40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仿系統抽樣</a:t>
          </a:r>
          <a:endParaRPr lang="zh-TW" altLang="en-US" sz="40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9D3DB8DF-D601-44F9-BF1D-E49B18CC71D8}" type="parTrans" cxnId="{FD5DD15A-B1C5-407F-A65A-FAC8699A1AB4}">
      <dgm:prSet/>
      <dgm:spPr/>
      <dgm:t>
        <a:bodyPr/>
        <a:lstStyle/>
        <a:p>
          <a:endParaRPr lang="zh-TW" altLang="en-US"/>
        </a:p>
      </dgm:t>
    </dgm:pt>
    <dgm:pt modelId="{A945C3E0-E548-46AC-8748-6C05217380AB}" type="sibTrans" cxnId="{FD5DD15A-B1C5-407F-A65A-FAC8699A1AB4}">
      <dgm:prSet/>
      <dgm:spPr/>
      <dgm:t>
        <a:bodyPr/>
        <a:lstStyle/>
        <a:p>
          <a:endParaRPr lang="zh-TW" altLang="en-US"/>
        </a:p>
      </dgm:t>
    </dgm:pt>
    <dgm:pt modelId="{E3F1B5F3-6FB0-4F6D-92A0-47992C0D4C4A}">
      <dgm:prSet phldrT="[文字]"/>
      <dgm:spPr/>
      <dgm:t>
        <a:bodyPr/>
        <a:lstStyle/>
        <a:p>
          <a:endParaRPr lang="zh-TW" altLang="en-US" dirty="0"/>
        </a:p>
      </dgm:t>
    </dgm:pt>
    <dgm:pt modelId="{287BFF6E-53CC-4D1C-AA56-D644F2CC070B}" type="parTrans" cxnId="{53036A78-8F9F-4F0F-AC30-A6A1F2B2399A}">
      <dgm:prSet/>
      <dgm:spPr/>
      <dgm:t>
        <a:bodyPr/>
        <a:lstStyle/>
        <a:p>
          <a:endParaRPr lang="zh-TW" altLang="en-US"/>
        </a:p>
      </dgm:t>
    </dgm:pt>
    <dgm:pt modelId="{B9994378-A2E7-43A2-AC3C-39F20301A1D6}" type="sibTrans" cxnId="{53036A78-8F9F-4F0F-AC30-A6A1F2B2399A}">
      <dgm:prSet/>
      <dgm:spPr/>
      <dgm:t>
        <a:bodyPr/>
        <a:lstStyle/>
        <a:p>
          <a:endParaRPr lang="zh-TW" altLang="en-US"/>
        </a:p>
      </dgm:t>
    </dgm:pt>
    <dgm:pt modelId="{A5D0A995-A472-40ED-83B8-A3114B564944}">
      <dgm:prSet custT="1"/>
      <dgm:spPr/>
      <dgm:t>
        <a:bodyPr/>
        <a:lstStyle/>
        <a:p>
          <a:r>
            <a:rPr lang="zh-TW" altLang="en-US" sz="24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以等機率從１</a:t>
          </a:r>
          <a:r>
            <a:rPr lang="en-US" altLang="zh-TW" sz="24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,2,…,2051</a:t>
          </a:r>
          <a:r>
            <a:rPr lang="zh-TW" altLang="en-US" sz="24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個數中抽一個數</a:t>
          </a:r>
          <a:endParaRPr lang="zh-TW" altLang="en-US" sz="2400" b="1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02E2BDCB-EA01-4A6C-A97F-DC4D918F309A}" type="parTrans" cxnId="{CDD0DFF7-DD2F-4639-B8E2-349385529F53}">
      <dgm:prSet/>
      <dgm:spPr/>
      <dgm:t>
        <a:bodyPr/>
        <a:lstStyle/>
        <a:p>
          <a:endParaRPr lang="zh-TW" altLang="en-US"/>
        </a:p>
      </dgm:t>
    </dgm:pt>
    <dgm:pt modelId="{60FFC5AF-B7F9-4AFC-BB14-9505CC853CCB}" type="sibTrans" cxnId="{CDD0DFF7-DD2F-4639-B8E2-349385529F53}">
      <dgm:prSet/>
      <dgm:spPr/>
      <dgm:t>
        <a:bodyPr/>
        <a:lstStyle/>
        <a:p>
          <a:endParaRPr lang="zh-TW" altLang="en-US"/>
        </a:p>
      </dgm:t>
    </dgm:pt>
    <dgm:pt modelId="{ADFA86F2-C1BB-471F-BCF2-CCDC59EDCACF}">
      <dgm:prSet custT="1"/>
      <dgm:spPr/>
      <dgm:t>
        <a:bodyPr/>
        <a:lstStyle/>
        <a:p>
          <a:r>
            <a:rPr lang="zh-TW" altLang="en-US" sz="24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設抽到數為</a:t>
          </a:r>
          <a:r>
            <a:rPr lang="en-US" altLang="zh-TW" sz="2400" b="1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109</a:t>
          </a:r>
          <a:endParaRPr lang="zh-TW" altLang="en-US" sz="2400" b="1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gm:t>
    </dgm:pt>
    <dgm:pt modelId="{FD3637B6-FD28-4A54-8441-9A4F5186B757}" type="parTrans" cxnId="{4D8A316F-7A64-406E-A6E4-617C4487A74E}">
      <dgm:prSet/>
      <dgm:spPr/>
      <dgm:t>
        <a:bodyPr/>
        <a:lstStyle/>
        <a:p>
          <a:endParaRPr lang="zh-TW" altLang="en-US"/>
        </a:p>
      </dgm:t>
    </dgm:pt>
    <dgm:pt modelId="{453288CF-5F7D-4511-AA6E-888CC749BEA9}" type="sibTrans" cxnId="{4D8A316F-7A64-406E-A6E4-617C4487A74E}">
      <dgm:prSet/>
      <dgm:spPr/>
      <dgm:t>
        <a:bodyPr/>
        <a:lstStyle/>
        <a:p>
          <a:endParaRPr lang="zh-TW" altLang="en-US"/>
        </a:p>
      </dgm:t>
    </dgm:pt>
    <dgm:pt modelId="{63FD7950-7549-4F78-B874-2D398AC316C1}" type="pres">
      <dgm:prSet presAssocID="{4EB45E2A-4260-4E07-A439-9FED6AD84EB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D9F9388-8696-48F6-B6E3-25CFB38F2DDF}" type="pres">
      <dgm:prSet presAssocID="{E0BBFE9D-342A-4AE4-B49D-818670C68927}" presName="composite" presStyleCnt="0"/>
      <dgm:spPr/>
    </dgm:pt>
    <dgm:pt modelId="{00D8CDB9-70A5-4876-85EC-A50C47347281}" type="pres">
      <dgm:prSet presAssocID="{E0BBFE9D-342A-4AE4-B49D-818670C68927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5323FED-4A46-4C1C-80C6-66B3D9706CC2}" type="pres">
      <dgm:prSet presAssocID="{E0BBFE9D-342A-4AE4-B49D-818670C68927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9895A9E-61F0-45F2-A6FF-9985BE9DBC64}" type="pres">
      <dgm:prSet presAssocID="{02D701A8-F70D-40A2-BCAB-56FC908EAB59}" presName="sp" presStyleCnt="0"/>
      <dgm:spPr/>
    </dgm:pt>
    <dgm:pt modelId="{A74ACFC6-3198-40EC-B6A9-695A495E825E}" type="pres">
      <dgm:prSet presAssocID="{E3F1B5F3-6FB0-4F6D-92A0-47992C0D4C4A}" presName="composite" presStyleCnt="0"/>
      <dgm:spPr/>
    </dgm:pt>
    <dgm:pt modelId="{6B02904E-813C-4052-AD01-0955074158FE}" type="pres">
      <dgm:prSet presAssocID="{E3F1B5F3-6FB0-4F6D-92A0-47992C0D4C4A}" presName="parentText" presStyleLbl="alignNode1" presStyleIdx="1" presStyleCnt="2" custLinFactNeighborX="5193" custLinFactNeighborY="153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C96D603-F557-445F-9124-ACB716A75A77}" type="pres">
      <dgm:prSet presAssocID="{E3F1B5F3-6FB0-4F6D-92A0-47992C0D4C4A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AFF388C-7E1E-CC41-A5FB-16EF41F14989}" type="presOf" srcId="{E3F1B5F3-6FB0-4F6D-92A0-47992C0D4C4A}" destId="{6B02904E-813C-4052-AD01-0955074158FE}" srcOrd="0" destOrd="0" presId="urn:microsoft.com/office/officeart/2005/8/layout/chevron2"/>
    <dgm:cxn modelId="{00CF81C7-312C-1046-A3F4-DE98DB714746}" type="presOf" srcId="{E0CCC3A9-A677-4D86-ADF5-127468BC639F}" destId="{55323FED-4A46-4C1C-80C6-66B3D9706CC2}" srcOrd="0" destOrd="0" presId="urn:microsoft.com/office/officeart/2005/8/layout/chevron2"/>
    <dgm:cxn modelId="{567C28C5-3621-9749-BD2D-AF5A1950A72C}" type="presOf" srcId="{ADFA86F2-C1BB-471F-BCF2-CCDC59EDCACF}" destId="{EC96D603-F557-445F-9124-ACB716A75A77}" srcOrd="0" destOrd="1" presId="urn:microsoft.com/office/officeart/2005/8/layout/chevron2"/>
    <dgm:cxn modelId="{20AD6F41-14C7-8C49-912B-1B9D1FADCD77}" type="presOf" srcId="{4EB45E2A-4260-4E07-A439-9FED6AD84EB8}" destId="{63FD7950-7549-4F78-B874-2D398AC316C1}" srcOrd="0" destOrd="0" presId="urn:microsoft.com/office/officeart/2005/8/layout/chevron2"/>
    <dgm:cxn modelId="{9D74A5A2-6B0D-1A4B-84C8-D86E0151B196}" type="presOf" srcId="{A5D0A995-A472-40ED-83B8-A3114B564944}" destId="{EC96D603-F557-445F-9124-ACB716A75A77}" srcOrd="0" destOrd="0" presId="urn:microsoft.com/office/officeart/2005/8/layout/chevron2"/>
    <dgm:cxn modelId="{4ACB0B99-8310-5F45-9297-ED1C3875C63D}" type="presOf" srcId="{E0BBFE9D-342A-4AE4-B49D-818670C68927}" destId="{00D8CDB9-70A5-4876-85EC-A50C47347281}" srcOrd="0" destOrd="0" presId="urn:microsoft.com/office/officeart/2005/8/layout/chevron2"/>
    <dgm:cxn modelId="{4D8A316F-7A64-406E-A6E4-617C4487A74E}" srcId="{E3F1B5F3-6FB0-4F6D-92A0-47992C0D4C4A}" destId="{ADFA86F2-C1BB-471F-BCF2-CCDC59EDCACF}" srcOrd="1" destOrd="0" parTransId="{FD3637B6-FD28-4A54-8441-9A4F5186B757}" sibTransId="{453288CF-5F7D-4511-AA6E-888CC749BEA9}"/>
    <dgm:cxn modelId="{53036A78-8F9F-4F0F-AC30-A6A1F2B2399A}" srcId="{4EB45E2A-4260-4E07-A439-9FED6AD84EB8}" destId="{E3F1B5F3-6FB0-4F6D-92A0-47992C0D4C4A}" srcOrd="1" destOrd="0" parTransId="{287BFF6E-53CC-4D1C-AA56-D644F2CC070B}" sibTransId="{B9994378-A2E7-43A2-AC3C-39F20301A1D6}"/>
    <dgm:cxn modelId="{FD5DD15A-B1C5-407F-A65A-FAC8699A1AB4}" srcId="{E0BBFE9D-342A-4AE4-B49D-818670C68927}" destId="{E0CCC3A9-A677-4D86-ADF5-127468BC639F}" srcOrd="0" destOrd="0" parTransId="{9D3DB8DF-D601-44F9-BF1D-E49B18CC71D8}" sibTransId="{A945C3E0-E548-46AC-8748-6C05217380AB}"/>
    <dgm:cxn modelId="{CDD0DFF7-DD2F-4639-B8E2-349385529F53}" srcId="{E3F1B5F3-6FB0-4F6D-92A0-47992C0D4C4A}" destId="{A5D0A995-A472-40ED-83B8-A3114B564944}" srcOrd="0" destOrd="0" parTransId="{02E2BDCB-EA01-4A6C-A97F-DC4D918F309A}" sibTransId="{60FFC5AF-B7F9-4AFC-BB14-9505CC853CCB}"/>
    <dgm:cxn modelId="{B33AED41-CAC0-4F09-A069-5A289067118B}" srcId="{4EB45E2A-4260-4E07-A439-9FED6AD84EB8}" destId="{E0BBFE9D-342A-4AE4-B49D-818670C68927}" srcOrd="0" destOrd="0" parTransId="{1E7E988C-C34D-4983-B942-470B674F4FC7}" sibTransId="{02D701A8-F70D-40A2-BCAB-56FC908EAB59}"/>
    <dgm:cxn modelId="{87D28A27-E942-F54F-99A0-6C681EECC66A}" type="presParOf" srcId="{63FD7950-7549-4F78-B874-2D398AC316C1}" destId="{ED9F9388-8696-48F6-B6E3-25CFB38F2DDF}" srcOrd="0" destOrd="0" presId="urn:microsoft.com/office/officeart/2005/8/layout/chevron2"/>
    <dgm:cxn modelId="{C78DC270-E343-044C-8A11-232DBF8EEEA2}" type="presParOf" srcId="{ED9F9388-8696-48F6-B6E3-25CFB38F2DDF}" destId="{00D8CDB9-70A5-4876-85EC-A50C47347281}" srcOrd="0" destOrd="0" presId="urn:microsoft.com/office/officeart/2005/8/layout/chevron2"/>
    <dgm:cxn modelId="{A23FF7FA-638E-9746-8BFA-E29FCB79C77B}" type="presParOf" srcId="{ED9F9388-8696-48F6-B6E3-25CFB38F2DDF}" destId="{55323FED-4A46-4C1C-80C6-66B3D9706CC2}" srcOrd="1" destOrd="0" presId="urn:microsoft.com/office/officeart/2005/8/layout/chevron2"/>
    <dgm:cxn modelId="{B4EE748C-6EA8-054A-96C8-6900537B4534}" type="presParOf" srcId="{63FD7950-7549-4F78-B874-2D398AC316C1}" destId="{59895A9E-61F0-45F2-A6FF-9985BE9DBC64}" srcOrd="1" destOrd="0" presId="urn:microsoft.com/office/officeart/2005/8/layout/chevron2"/>
    <dgm:cxn modelId="{964B3E28-7E9D-1E4F-84A5-0C14C136F2EC}" type="presParOf" srcId="{63FD7950-7549-4F78-B874-2D398AC316C1}" destId="{A74ACFC6-3198-40EC-B6A9-695A495E825E}" srcOrd="2" destOrd="0" presId="urn:microsoft.com/office/officeart/2005/8/layout/chevron2"/>
    <dgm:cxn modelId="{D405537E-4060-4C41-B76F-02A0C03256FE}" type="presParOf" srcId="{A74ACFC6-3198-40EC-B6A9-695A495E825E}" destId="{6B02904E-813C-4052-AD01-0955074158FE}" srcOrd="0" destOrd="0" presId="urn:microsoft.com/office/officeart/2005/8/layout/chevron2"/>
    <dgm:cxn modelId="{86C3DB04-AF21-AE4C-A03D-29D1D6946709}" type="presParOf" srcId="{A74ACFC6-3198-40EC-B6A9-695A495E825E}" destId="{EC96D603-F557-445F-9124-ACB716A75A7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D21F9F-2C9C-4516-861B-4989D22E9306}" type="doc">
      <dgm:prSet loTypeId="urn:microsoft.com/office/officeart/2005/8/layout/pList1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8C833E0-DD4D-4CB7-BBC8-F67BEAE1A46B}">
      <dgm:prSet phldrT="[文字]"/>
      <dgm:spPr/>
      <dgm:t>
        <a:bodyPr/>
        <a:lstStyle/>
        <a:p>
          <a:r>
            <a:rPr lang="zh-TW" altLang="en-US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rPr>
            <a:t>大樣本的</a:t>
          </a:r>
          <a:endParaRPr lang="en-US" altLang="zh-TW" dirty="0" smtClean="0">
            <a:latin typeface="Arial Unicode MS" panose="020B0604020202020204" pitchFamily="34" charset="-120"/>
            <a:ea typeface="Arial Unicode MS" panose="020B0604020202020204" pitchFamily="34" charset="-120"/>
            <a:cs typeface="Arial Unicode MS" panose="020B0604020202020204" pitchFamily="34" charset="-120"/>
          </a:endParaRPr>
        </a:p>
        <a:p>
          <a:r>
            <a:rPr lang="zh-TW" altLang="en-US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rPr>
            <a:t>比率估計樣本數</a:t>
          </a:r>
          <a:endParaRPr lang="zh-TW" altLang="en-US" dirty="0"/>
        </a:p>
      </dgm:t>
    </dgm:pt>
    <dgm:pt modelId="{0A2E05FE-9ACC-4367-AABB-894557290ABB}" type="parTrans" cxnId="{8671DEE2-0AFE-47F9-B20E-BFC2BC01CEF2}">
      <dgm:prSet/>
      <dgm:spPr/>
      <dgm:t>
        <a:bodyPr/>
        <a:lstStyle/>
        <a:p>
          <a:endParaRPr lang="zh-TW" altLang="en-US"/>
        </a:p>
      </dgm:t>
    </dgm:pt>
    <dgm:pt modelId="{476DA29B-1AF6-44C3-9452-D6B446C76D28}" type="sibTrans" cxnId="{8671DEE2-0AFE-47F9-B20E-BFC2BC01CEF2}">
      <dgm:prSet/>
      <dgm:spPr/>
      <dgm:t>
        <a:bodyPr/>
        <a:lstStyle/>
        <a:p>
          <a:endParaRPr lang="zh-TW" altLang="en-US"/>
        </a:p>
      </dgm:t>
    </dgm:pt>
    <dgm:pt modelId="{2ADE6FB8-862D-436C-981F-A5BD6AE392E9}">
      <dgm:prSet phldrT="[文字]"/>
      <dgm:spPr/>
      <dgm:t>
        <a:bodyPr/>
        <a:lstStyle/>
        <a:p>
          <a:r>
            <a:rPr lang="zh-TW" altLang="en-US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rPr>
            <a:t>一般的</a:t>
          </a:r>
          <a:endParaRPr lang="en-US" altLang="zh-TW" dirty="0" smtClean="0">
            <a:latin typeface="Arial Unicode MS" panose="020B0604020202020204" pitchFamily="34" charset="-120"/>
            <a:ea typeface="Arial Unicode MS" panose="020B0604020202020204" pitchFamily="34" charset="-120"/>
            <a:cs typeface="Arial Unicode MS" panose="020B0604020202020204" pitchFamily="34" charset="-120"/>
          </a:endParaRPr>
        </a:p>
        <a:p>
          <a:r>
            <a:rPr lang="zh-TW" altLang="en-US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rPr>
            <a:t>比率估計樣本數</a:t>
          </a:r>
          <a:endParaRPr lang="zh-TW" altLang="en-US" dirty="0"/>
        </a:p>
      </dgm:t>
    </dgm:pt>
    <dgm:pt modelId="{97FD1E79-36DB-47BA-80A2-054D62BD71DC}" type="parTrans" cxnId="{0630F7E4-D5B3-4D5D-AA6F-AD3664B60935}">
      <dgm:prSet/>
      <dgm:spPr/>
      <dgm:t>
        <a:bodyPr/>
        <a:lstStyle/>
        <a:p>
          <a:endParaRPr lang="zh-TW" altLang="en-US"/>
        </a:p>
      </dgm:t>
    </dgm:pt>
    <dgm:pt modelId="{CA837AC9-28C7-4C25-BCC8-B7970FA0CBA5}" type="sibTrans" cxnId="{0630F7E4-D5B3-4D5D-AA6F-AD3664B60935}">
      <dgm:prSet/>
      <dgm:spPr/>
      <dgm:t>
        <a:bodyPr/>
        <a:lstStyle/>
        <a:p>
          <a:endParaRPr lang="zh-TW" altLang="en-US"/>
        </a:p>
      </dgm:t>
    </dgm:pt>
    <dgm:pt modelId="{5AA072F5-8118-4E97-AEE4-49B20083116F}" type="pres">
      <dgm:prSet presAssocID="{53D21F9F-2C9C-4516-861B-4989D22E930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63DB5E5-8D51-40AE-8155-68483C7C9394}" type="pres">
      <dgm:prSet presAssocID="{58C833E0-DD4D-4CB7-BBC8-F67BEAE1A46B}" presName="compNode" presStyleCnt="0"/>
      <dgm:spPr/>
    </dgm:pt>
    <dgm:pt modelId="{66B33FE6-E055-4E43-8CE3-BD675B793472}" type="pres">
      <dgm:prSet presAssocID="{58C833E0-DD4D-4CB7-BBC8-F67BEAE1A46B}" presName="pictRect" presStyleLbl="node1" presStyleIdx="0" presStyleCnt="2"/>
      <dgm:spPr>
        <a:solidFill>
          <a:schemeClr val="accent1">
            <a:lumMod val="20000"/>
            <a:lumOff val="80000"/>
          </a:schemeClr>
        </a:solidFill>
      </dgm:spPr>
    </dgm:pt>
    <dgm:pt modelId="{FE1A8FAA-4009-4E65-96D2-F31CBC4F2933}" type="pres">
      <dgm:prSet presAssocID="{58C833E0-DD4D-4CB7-BBC8-F67BEAE1A46B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486F69E-F0B5-4F8B-802B-5A87A6D1B4AF}" type="pres">
      <dgm:prSet presAssocID="{476DA29B-1AF6-44C3-9452-D6B446C76D28}" presName="sibTrans" presStyleLbl="sibTrans2D1" presStyleIdx="0" presStyleCnt="0"/>
      <dgm:spPr/>
      <dgm:t>
        <a:bodyPr/>
        <a:lstStyle/>
        <a:p>
          <a:endParaRPr lang="zh-TW" altLang="en-US"/>
        </a:p>
      </dgm:t>
    </dgm:pt>
    <dgm:pt modelId="{729F23DB-9C61-4B17-8EC1-113A112C5DCB}" type="pres">
      <dgm:prSet presAssocID="{2ADE6FB8-862D-436C-981F-A5BD6AE392E9}" presName="compNode" presStyleCnt="0"/>
      <dgm:spPr/>
    </dgm:pt>
    <dgm:pt modelId="{A09245F7-6BD8-406F-9DF2-6681E317593F}" type="pres">
      <dgm:prSet presAssocID="{2ADE6FB8-862D-436C-981F-A5BD6AE392E9}" presName="pictRect" presStyleLbl="node1" presStyleIdx="1" presStyleCnt="2"/>
      <dgm:spPr>
        <a:solidFill>
          <a:schemeClr val="accent1">
            <a:lumMod val="20000"/>
            <a:lumOff val="80000"/>
          </a:schemeClr>
        </a:solidFill>
      </dgm:spPr>
    </dgm:pt>
    <dgm:pt modelId="{BEAB4EEC-2795-4693-8912-28D9520C176A}" type="pres">
      <dgm:prSet presAssocID="{2ADE6FB8-862D-436C-981F-A5BD6AE392E9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F86C8B1-CE0C-E04C-BC64-6D45CAA89765}" type="presOf" srcId="{2ADE6FB8-862D-436C-981F-A5BD6AE392E9}" destId="{BEAB4EEC-2795-4693-8912-28D9520C176A}" srcOrd="0" destOrd="0" presId="urn:microsoft.com/office/officeart/2005/8/layout/pList1#1"/>
    <dgm:cxn modelId="{8671DEE2-0AFE-47F9-B20E-BFC2BC01CEF2}" srcId="{53D21F9F-2C9C-4516-861B-4989D22E9306}" destId="{58C833E0-DD4D-4CB7-BBC8-F67BEAE1A46B}" srcOrd="0" destOrd="0" parTransId="{0A2E05FE-9ACC-4367-AABB-894557290ABB}" sibTransId="{476DA29B-1AF6-44C3-9452-D6B446C76D28}"/>
    <dgm:cxn modelId="{2239114F-52EA-2C4E-B4E1-B7BA70D6DB8D}" type="presOf" srcId="{476DA29B-1AF6-44C3-9452-D6B446C76D28}" destId="{6486F69E-F0B5-4F8B-802B-5A87A6D1B4AF}" srcOrd="0" destOrd="0" presId="urn:microsoft.com/office/officeart/2005/8/layout/pList1#1"/>
    <dgm:cxn modelId="{AAB8F982-AFED-2D4E-89AD-093EC487D687}" type="presOf" srcId="{58C833E0-DD4D-4CB7-BBC8-F67BEAE1A46B}" destId="{FE1A8FAA-4009-4E65-96D2-F31CBC4F2933}" srcOrd="0" destOrd="0" presId="urn:microsoft.com/office/officeart/2005/8/layout/pList1#1"/>
    <dgm:cxn modelId="{0630F7E4-D5B3-4D5D-AA6F-AD3664B60935}" srcId="{53D21F9F-2C9C-4516-861B-4989D22E9306}" destId="{2ADE6FB8-862D-436C-981F-A5BD6AE392E9}" srcOrd="1" destOrd="0" parTransId="{97FD1E79-36DB-47BA-80A2-054D62BD71DC}" sibTransId="{CA837AC9-28C7-4C25-BCC8-B7970FA0CBA5}"/>
    <dgm:cxn modelId="{321DDEA3-5B10-C04A-A993-CBFD4975F7E3}" type="presOf" srcId="{53D21F9F-2C9C-4516-861B-4989D22E9306}" destId="{5AA072F5-8118-4E97-AEE4-49B20083116F}" srcOrd="0" destOrd="0" presId="urn:microsoft.com/office/officeart/2005/8/layout/pList1#1"/>
    <dgm:cxn modelId="{F4E6EC3C-8AEB-4B41-A397-A62A16E286B3}" type="presParOf" srcId="{5AA072F5-8118-4E97-AEE4-49B20083116F}" destId="{463DB5E5-8D51-40AE-8155-68483C7C9394}" srcOrd="0" destOrd="0" presId="urn:microsoft.com/office/officeart/2005/8/layout/pList1#1"/>
    <dgm:cxn modelId="{E352719B-67F3-C640-9172-8F83297A7E4F}" type="presParOf" srcId="{463DB5E5-8D51-40AE-8155-68483C7C9394}" destId="{66B33FE6-E055-4E43-8CE3-BD675B793472}" srcOrd="0" destOrd="0" presId="urn:microsoft.com/office/officeart/2005/8/layout/pList1#1"/>
    <dgm:cxn modelId="{35655287-BBFE-9C46-976C-BB1C3B43140E}" type="presParOf" srcId="{463DB5E5-8D51-40AE-8155-68483C7C9394}" destId="{FE1A8FAA-4009-4E65-96D2-F31CBC4F2933}" srcOrd="1" destOrd="0" presId="urn:microsoft.com/office/officeart/2005/8/layout/pList1#1"/>
    <dgm:cxn modelId="{5DF53921-CE92-2E40-9182-8F13CCF4EA62}" type="presParOf" srcId="{5AA072F5-8118-4E97-AEE4-49B20083116F}" destId="{6486F69E-F0B5-4F8B-802B-5A87A6D1B4AF}" srcOrd="1" destOrd="0" presId="urn:microsoft.com/office/officeart/2005/8/layout/pList1#1"/>
    <dgm:cxn modelId="{FB698E8C-4C06-B04D-B695-60ADD0E9CE12}" type="presParOf" srcId="{5AA072F5-8118-4E97-AEE4-49B20083116F}" destId="{729F23DB-9C61-4B17-8EC1-113A112C5DCB}" srcOrd="2" destOrd="0" presId="urn:microsoft.com/office/officeart/2005/8/layout/pList1#1"/>
    <dgm:cxn modelId="{0BCCE96E-0F7C-624F-9141-B54517119D9B}" type="presParOf" srcId="{729F23DB-9C61-4B17-8EC1-113A112C5DCB}" destId="{A09245F7-6BD8-406F-9DF2-6681E317593F}" srcOrd="0" destOrd="0" presId="urn:microsoft.com/office/officeart/2005/8/layout/pList1#1"/>
    <dgm:cxn modelId="{87AD84D8-CE77-8E4C-A20E-BD75E3EB56B0}" type="presParOf" srcId="{729F23DB-9C61-4B17-8EC1-113A112C5DCB}" destId="{BEAB4EEC-2795-4693-8912-28D9520C176A}" srcOrd="1" destOrd="0" presId="urn:microsoft.com/office/officeart/2005/8/layout/pList1#1"/>
  </dgm:cxnLst>
  <dgm:bg/>
  <dgm:whole>
    <a:ln>
      <a:noFill/>
      <a:prstDash val="soli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A9F2A-99D2-4F1C-BA47-D480814DBF0A}">
      <dsp:nvSpPr>
        <dsp:cNvPr id="0" name=""/>
        <dsp:cNvSpPr/>
      </dsp:nvSpPr>
      <dsp:spPr>
        <a:xfrm rot="5400000">
          <a:off x="-198988" y="238417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900" kern="1200" dirty="0" smtClean="0"/>
            <a:t>step1</a:t>
          </a:r>
          <a:endParaRPr lang="zh-TW" altLang="en-US" sz="2900" kern="1200" dirty="0"/>
        </a:p>
      </dsp:txBody>
      <dsp:txXfrm rot="-5400000">
        <a:off x="23659" y="535279"/>
        <a:ext cx="1039018" cy="445294"/>
      </dsp:txXfrm>
    </dsp:sp>
    <dsp:sp modelId="{94D70D4D-6969-425A-8599-A6961FCC5C46}">
      <dsp:nvSpPr>
        <dsp:cNvPr id="0" name=""/>
        <dsp:cNvSpPr/>
      </dsp:nvSpPr>
      <dsp:spPr>
        <a:xfrm rot="5400000">
          <a:off x="4141563" y="-3101365"/>
          <a:ext cx="964803" cy="71698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300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　　　　最大值　</a:t>
          </a:r>
          <a:r>
            <a:rPr lang="en-US" altLang="zh-TW" sz="3300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=2.13 ,</a:t>
          </a:r>
          <a:r>
            <a:rPr lang="zh-TW" altLang="en-US" sz="3300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 　</a:t>
          </a:r>
          <a:r>
            <a:rPr lang="en-US" altLang="zh-TW" sz="3300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=41.02</a:t>
          </a:r>
          <a:endParaRPr lang="zh-TW" altLang="en-US" sz="33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 rot="-5400000">
        <a:off x="1039018" y="48278"/>
        <a:ext cx="7122795" cy="870607"/>
      </dsp:txXfrm>
    </dsp:sp>
    <dsp:sp modelId="{6AAE6754-E035-4944-84A0-A87CDA713D02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900" kern="1200" dirty="0"/>
        </a:p>
      </dsp:txBody>
      <dsp:txXfrm rot="-5400000">
        <a:off x="1" y="1809352"/>
        <a:ext cx="1039018" cy="445294"/>
      </dsp:txXfrm>
    </dsp:sp>
    <dsp:sp modelId="{0522625C-900B-45F7-ADDB-1F3C0023A9FC}">
      <dsp:nvSpPr>
        <dsp:cNvPr id="0" name=""/>
        <dsp:cNvSpPr/>
      </dsp:nvSpPr>
      <dsp:spPr>
        <a:xfrm rot="5400000">
          <a:off x="4141563" y="-1806401"/>
          <a:ext cx="964803" cy="71698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300" kern="1200" dirty="0" smtClean="0"/>
            <a:t>　　　   </a:t>
          </a:r>
          <a:r>
            <a:rPr lang="zh-TW" altLang="en-US" sz="3300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，皆　　，可知</a:t>
          </a:r>
          <a:endParaRPr lang="zh-TW" altLang="en-US" sz="33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 rot="-5400000">
        <a:off x="1039018" y="1343242"/>
        <a:ext cx="7122795" cy="870607"/>
      </dsp:txXfrm>
    </dsp:sp>
    <dsp:sp modelId="{433B1A9F-9912-4B51-9DFD-B6AB0C86C813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800" kern="1200" dirty="0"/>
        </a:p>
      </dsp:txBody>
      <dsp:txXfrm rot="-5400000">
        <a:off x="1" y="3098016"/>
        <a:ext cx="1039018" cy="445294"/>
      </dsp:txXfrm>
    </dsp:sp>
    <dsp:sp modelId="{E7B50C6C-D695-4802-8B1D-BA7B76E66F2C}">
      <dsp:nvSpPr>
        <dsp:cNvPr id="0" name=""/>
        <dsp:cNvSpPr/>
      </dsp:nvSpPr>
      <dsp:spPr>
        <a:xfrm rot="5400000">
          <a:off x="4141563" y="-524037"/>
          <a:ext cx="964803" cy="71698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0955" rIns="20955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3300" kern="1200" dirty="0" smtClean="0"/>
            <a:t>　</a:t>
          </a:r>
          <a:endParaRPr lang="zh-TW" altLang="en-US" sz="3300" kern="1200" dirty="0"/>
        </a:p>
      </dsp:txBody>
      <dsp:txXfrm rot="-5400000">
        <a:off x="1039018" y="2625606"/>
        <a:ext cx="7122795" cy="870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D81AC-A187-4EE4-9EAB-8000571C5515}">
      <dsp:nvSpPr>
        <dsp:cNvPr id="0" name=""/>
        <dsp:cNvSpPr/>
      </dsp:nvSpPr>
      <dsp:spPr>
        <a:xfrm rot="5400000">
          <a:off x="-244172" y="254517"/>
          <a:ext cx="1696782" cy="11877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dirty="0" smtClean="0">
              <a:latin typeface="+mj-lt"/>
              <a:ea typeface="Arial Unicode MS" pitchFamily="34" charset="-120"/>
              <a:cs typeface="Arial Unicode MS" pitchFamily="34" charset="-120"/>
            </a:rPr>
            <a:t>Step2</a:t>
          </a:r>
          <a:endParaRPr lang="zh-TW" altLang="en-US" sz="3300" kern="1200" dirty="0">
            <a:latin typeface="+mj-lt"/>
            <a:ea typeface="Arial Unicode MS" pitchFamily="34" charset="-120"/>
            <a:cs typeface="Arial Unicode MS" pitchFamily="34" charset="-120"/>
          </a:endParaRPr>
        </a:p>
      </dsp:txBody>
      <dsp:txXfrm rot="-5400000">
        <a:off x="10346" y="593874"/>
        <a:ext cx="1187747" cy="509035"/>
      </dsp:txXfrm>
    </dsp:sp>
    <dsp:sp modelId="{461D12BD-003F-41AA-984C-CDE876744671}">
      <dsp:nvSpPr>
        <dsp:cNvPr id="0" name=""/>
        <dsp:cNvSpPr/>
      </dsp:nvSpPr>
      <dsp:spPr>
        <a:xfrm rot="5400000">
          <a:off x="4157219" y="-2965156"/>
          <a:ext cx="1102908" cy="70418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查看是否為正整數</a:t>
          </a:r>
          <a:endParaRPr lang="zh-TW" altLang="en-US" sz="24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  <a:p>
          <a:pPr marL="285750" lvl="1" indent="-285750" algn="l" defTabSz="1422400">
            <a:lnSpc>
              <a:spcPct val="100000"/>
            </a:lnSpc>
            <a:spcBef>
              <a:spcPct val="0"/>
            </a:spcBef>
            <a:spcAft>
              <a:spcPts val="1200"/>
            </a:spcAft>
            <a:buChar char="••"/>
          </a:pPr>
          <a:r>
            <a:rPr lang="zh-TW" altLang="en-US" sz="3200" b="0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因此取</a:t>
          </a:r>
          <a:r>
            <a:rPr lang="zh-TW" altLang="en-US" sz="2000" b="0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　　</a:t>
          </a:r>
          <a:r>
            <a:rPr lang="zh-TW" altLang="en-US" sz="2400" b="0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　　　，</a:t>
          </a:r>
          <a:endParaRPr lang="zh-TW" altLang="en-US" sz="2400" b="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6000" kern="1200" dirty="0"/>
        </a:p>
      </dsp:txBody>
      <dsp:txXfrm rot="-5400000">
        <a:off x="1187747" y="58156"/>
        <a:ext cx="6988012" cy="995228"/>
      </dsp:txXfrm>
    </dsp:sp>
    <dsp:sp modelId="{466BBF72-BEF9-4FAE-90C6-C35736B4025F}">
      <dsp:nvSpPr>
        <dsp:cNvPr id="0" name=""/>
        <dsp:cNvSpPr/>
      </dsp:nvSpPr>
      <dsp:spPr>
        <a:xfrm rot="5400000">
          <a:off x="-254517" y="1762770"/>
          <a:ext cx="1696782" cy="11877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200" kern="1200"/>
        </a:p>
      </dsp:txBody>
      <dsp:txXfrm rot="-5400000">
        <a:off x="1" y="2102127"/>
        <a:ext cx="1187747" cy="509035"/>
      </dsp:txXfrm>
    </dsp:sp>
    <dsp:sp modelId="{8AE23CE5-4EA3-41A0-AF00-DBD8091DB6AC}">
      <dsp:nvSpPr>
        <dsp:cNvPr id="0" name=""/>
        <dsp:cNvSpPr/>
      </dsp:nvSpPr>
      <dsp:spPr>
        <a:xfrm rot="5400000">
          <a:off x="4157219" y="-1457403"/>
          <a:ext cx="1102908" cy="70418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800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查看是否為  　　　的倍數</a:t>
          </a:r>
          <a:endParaRPr lang="zh-TW" altLang="en-US" sz="28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800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改取　　　</a:t>
          </a:r>
          <a:r>
            <a:rPr lang="zh-TW" altLang="en-US" sz="2200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　　，</a:t>
          </a:r>
          <a:endParaRPr lang="zh-TW" altLang="en-US" sz="22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 rot="-5400000">
        <a:off x="1187747" y="1565909"/>
        <a:ext cx="6988012" cy="995228"/>
      </dsp:txXfrm>
    </dsp:sp>
    <dsp:sp modelId="{44D1FD30-1B21-4FCC-A3CD-788648039EAB}">
      <dsp:nvSpPr>
        <dsp:cNvPr id="0" name=""/>
        <dsp:cNvSpPr/>
      </dsp:nvSpPr>
      <dsp:spPr>
        <a:xfrm rot="5400000">
          <a:off x="-254517" y="3266707"/>
          <a:ext cx="1696782" cy="118774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200" kern="1200"/>
        </a:p>
      </dsp:txBody>
      <dsp:txXfrm rot="-5400000">
        <a:off x="1" y="3606064"/>
        <a:ext cx="1187747" cy="509035"/>
      </dsp:txXfrm>
    </dsp:sp>
    <dsp:sp modelId="{6C0BC8BF-09AE-4C0F-AFEC-E7F9D6C759BC}">
      <dsp:nvSpPr>
        <dsp:cNvPr id="0" name=""/>
        <dsp:cNvSpPr/>
      </dsp:nvSpPr>
      <dsp:spPr>
        <a:xfrm rot="5400000">
          <a:off x="4157219" y="42718"/>
          <a:ext cx="1102908" cy="70418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800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可知　　　，倍數為</a:t>
          </a:r>
          <a:endParaRPr lang="zh-TW" altLang="en-US" sz="28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800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此時　　　　　，皆為正整數</a:t>
          </a:r>
          <a:endParaRPr lang="zh-TW" altLang="en-US" sz="28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 rot="-5400000">
        <a:off x="1187747" y="3066030"/>
        <a:ext cx="6988012" cy="9952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8CDB9-70A5-4876-85EC-A50C47347281}">
      <dsp:nvSpPr>
        <dsp:cNvPr id="0" name=""/>
        <dsp:cNvSpPr/>
      </dsp:nvSpPr>
      <dsp:spPr>
        <a:xfrm rot="5400000">
          <a:off x="-198902" y="200201"/>
          <a:ext cx="1326014" cy="9282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600" kern="1200" dirty="0" smtClean="0"/>
            <a:t>Step3</a:t>
          </a:r>
          <a:endParaRPr lang="zh-TW" altLang="en-US" sz="2600" kern="1200" dirty="0"/>
        </a:p>
      </dsp:txBody>
      <dsp:txXfrm rot="-5400000">
        <a:off x="0" y="465404"/>
        <a:ext cx="928210" cy="397804"/>
      </dsp:txXfrm>
    </dsp:sp>
    <dsp:sp modelId="{55323FED-4A46-4C1C-80C6-66B3D9706CC2}">
      <dsp:nvSpPr>
        <dsp:cNvPr id="0" name=""/>
        <dsp:cNvSpPr/>
      </dsp:nvSpPr>
      <dsp:spPr>
        <a:xfrm rot="5400000">
          <a:off x="3890750" y="-2961240"/>
          <a:ext cx="861909" cy="67869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448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4000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採</a:t>
          </a:r>
          <a:r>
            <a:rPr lang="el-GR" altLang="zh-TW" sz="4000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π</a:t>
          </a:r>
          <a:r>
            <a:rPr lang="zh-TW" altLang="el-GR" sz="4000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𝑝</a:t>
          </a:r>
          <a:r>
            <a:rPr lang="zh-TW" altLang="en-US" sz="4000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𝑠方法</a:t>
          </a:r>
          <a:r>
            <a:rPr lang="en-US" altLang="zh-TW" sz="4000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(</a:t>
          </a:r>
          <a:r>
            <a:rPr lang="zh-TW" altLang="en-US" sz="4000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二</a:t>
          </a:r>
          <a:r>
            <a:rPr lang="en-US" altLang="zh-TW" sz="4000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),</a:t>
          </a:r>
          <a:r>
            <a:rPr lang="zh-TW" altLang="en-US" sz="4000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仿系統抽樣</a:t>
          </a:r>
          <a:endParaRPr lang="zh-TW" altLang="en-US" sz="4000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 rot="-5400000">
        <a:off x="928211" y="43374"/>
        <a:ext cx="6744914" cy="777759"/>
      </dsp:txXfrm>
    </dsp:sp>
    <dsp:sp modelId="{6B02904E-813C-4052-AD01-0955074158FE}">
      <dsp:nvSpPr>
        <dsp:cNvPr id="0" name=""/>
        <dsp:cNvSpPr/>
      </dsp:nvSpPr>
      <dsp:spPr>
        <a:xfrm rot="5400000">
          <a:off x="-150700" y="1249052"/>
          <a:ext cx="1326014" cy="92821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600" kern="1200" dirty="0"/>
        </a:p>
      </dsp:txBody>
      <dsp:txXfrm rot="-5400000">
        <a:off x="48202" y="1514255"/>
        <a:ext cx="928210" cy="397804"/>
      </dsp:txXfrm>
    </dsp:sp>
    <dsp:sp modelId="{EC96D603-F557-445F-9124-ACB716A75A77}">
      <dsp:nvSpPr>
        <dsp:cNvPr id="0" name=""/>
        <dsp:cNvSpPr/>
      </dsp:nvSpPr>
      <dsp:spPr>
        <a:xfrm rot="5400000">
          <a:off x="3890750" y="-1913689"/>
          <a:ext cx="861909" cy="678698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b="1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以等機率從１</a:t>
          </a:r>
          <a:r>
            <a:rPr lang="en-US" altLang="zh-TW" sz="2400" b="1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,2,…,2051</a:t>
          </a:r>
          <a:r>
            <a:rPr lang="zh-TW" altLang="en-US" sz="2400" b="1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個數中抽一個數</a:t>
          </a:r>
          <a:endParaRPr lang="zh-TW" altLang="en-US" sz="2400" b="1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400" b="1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設抽到數為</a:t>
          </a:r>
          <a:r>
            <a:rPr lang="en-US" altLang="zh-TW" sz="2400" b="1" kern="12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rPr>
            <a:t>109</a:t>
          </a:r>
          <a:endParaRPr lang="zh-TW" altLang="en-US" sz="2400" b="1" kern="1200" dirty="0">
            <a:latin typeface="Arial Unicode MS" pitchFamily="34" charset="-120"/>
            <a:ea typeface="Arial Unicode MS" pitchFamily="34" charset="-120"/>
            <a:cs typeface="Arial Unicode MS" pitchFamily="34" charset="-120"/>
          </a:endParaRPr>
        </a:p>
      </dsp:txBody>
      <dsp:txXfrm rot="-5400000">
        <a:off x="928211" y="1090925"/>
        <a:ext cx="6744914" cy="7777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33FE6-E055-4E43-8CE3-BD675B793472}">
      <dsp:nvSpPr>
        <dsp:cNvPr id="0" name=""/>
        <dsp:cNvSpPr/>
      </dsp:nvSpPr>
      <dsp:spPr>
        <a:xfrm>
          <a:off x="2650" y="281028"/>
          <a:ext cx="3916254" cy="269829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A8FAA-4009-4E65-96D2-F31CBC4F2933}">
      <dsp:nvSpPr>
        <dsp:cNvPr id="0" name=""/>
        <dsp:cNvSpPr/>
      </dsp:nvSpPr>
      <dsp:spPr>
        <a:xfrm>
          <a:off x="2650" y="2979328"/>
          <a:ext cx="3916254" cy="1452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0" numCol="1" spcCol="1270" anchor="t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300" kern="12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rPr>
            <a:t>大樣本的</a:t>
          </a:r>
          <a:endParaRPr lang="en-US" altLang="zh-TW" sz="3300" kern="1200" dirty="0" smtClean="0">
            <a:latin typeface="Arial Unicode MS" panose="020B0604020202020204" pitchFamily="34" charset="-120"/>
            <a:ea typeface="Arial Unicode MS" panose="020B0604020202020204" pitchFamily="34" charset="-120"/>
            <a:cs typeface="Arial Unicode MS" panose="020B0604020202020204" pitchFamily="34" charset="-120"/>
          </a:endParaRP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300" kern="12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rPr>
            <a:t>比率估計樣本數</a:t>
          </a:r>
          <a:endParaRPr lang="zh-TW" altLang="en-US" sz="3300" kern="1200" dirty="0"/>
        </a:p>
      </dsp:txBody>
      <dsp:txXfrm>
        <a:off x="2650" y="2979328"/>
        <a:ext cx="3916254" cy="1452930"/>
      </dsp:txXfrm>
    </dsp:sp>
    <dsp:sp modelId="{A09245F7-6BD8-406F-9DF2-6681E317593F}">
      <dsp:nvSpPr>
        <dsp:cNvPr id="0" name=""/>
        <dsp:cNvSpPr/>
      </dsp:nvSpPr>
      <dsp:spPr>
        <a:xfrm>
          <a:off x="4310695" y="281028"/>
          <a:ext cx="3916254" cy="2698299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B4EEC-2795-4693-8912-28D9520C176A}">
      <dsp:nvSpPr>
        <dsp:cNvPr id="0" name=""/>
        <dsp:cNvSpPr/>
      </dsp:nvSpPr>
      <dsp:spPr>
        <a:xfrm>
          <a:off x="4310695" y="2979328"/>
          <a:ext cx="3916254" cy="1452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0" numCol="1" spcCol="1270" anchor="t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300" kern="12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rPr>
            <a:t>一般的</a:t>
          </a:r>
          <a:endParaRPr lang="en-US" altLang="zh-TW" sz="3300" kern="1200" dirty="0" smtClean="0">
            <a:latin typeface="Arial Unicode MS" panose="020B0604020202020204" pitchFamily="34" charset="-120"/>
            <a:ea typeface="Arial Unicode MS" panose="020B0604020202020204" pitchFamily="34" charset="-120"/>
            <a:cs typeface="Arial Unicode MS" panose="020B0604020202020204" pitchFamily="34" charset="-120"/>
          </a:endParaRPr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300" kern="1200" dirty="0" smtClean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rPr>
            <a:t>比率估計樣本數</a:t>
          </a:r>
          <a:endParaRPr lang="zh-TW" altLang="en-US" sz="3300" kern="1200" dirty="0"/>
        </a:p>
      </dsp:txBody>
      <dsp:txXfrm>
        <a:off x="4310695" y="2979328"/>
        <a:ext cx="3916254" cy="145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#1">
  <dgm:title val=""/>
  <dgm:desc val=""/>
  <dgm:catLst>
    <dgm:cat type="list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4" Type="http://schemas.openxmlformats.org/officeDocument/2006/relationships/image" Target="../media/image58.wmf"/><Relationship Id="rId5" Type="http://schemas.openxmlformats.org/officeDocument/2006/relationships/image" Target="../media/image52.wmf"/><Relationship Id="rId6" Type="http://schemas.openxmlformats.org/officeDocument/2006/relationships/image" Target="../media/image48.wmf"/><Relationship Id="rId7" Type="http://schemas.openxmlformats.org/officeDocument/2006/relationships/image" Target="../media/image49.wmf"/><Relationship Id="rId1" Type="http://schemas.openxmlformats.org/officeDocument/2006/relationships/image" Target="../media/image55.wmf"/><Relationship Id="rId2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4" Type="http://schemas.openxmlformats.org/officeDocument/2006/relationships/image" Target="../media/image64.wmf"/><Relationship Id="rId5" Type="http://schemas.openxmlformats.org/officeDocument/2006/relationships/image" Target="../media/image65.wmf"/><Relationship Id="rId6" Type="http://schemas.openxmlformats.org/officeDocument/2006/relationships/image" Target="../media/image66.wmf"/><Relationship Id="rId7" Type="http://schemas.openxmlformats.org/officeDocument/2006/relationships/image" Target="../media/image67.wmf"/><Relationship Id="rId8" Type="http://schemas.openxmlformats.org/officeDocument/2006/relationships/image" Target="../media/image68.wmf"/><Relationship Id="rId1" Type="http://schemas.openxmlformats.org/officeDocument/2006/relationships/image" Target="../media/image61.wmf"/><Relationship Id="rId2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4" Type="http://schemas.openxmlformats.org/officeDocument/2006/relationships/image" Target="../media/image72.wmf"/><Relationship Id="rId5" Type="http://schemas.openxmlformats.org/officeDocument/2006/relationships/image" Target="../media/image73.wmf"/><Relationship Id="rId6" Type="http://schemas.openxmlformats.org/officeDocument/2006/relationships/image" Target="../media/image74.wmf"/><Relationship Id="rId7" Type="http://schemas.openxmlformats.org/officeDocument/2006/relationships/image" Target="../media/image68.wmf"/><Relationship Id="rId8" Type="http://schemas.openxmlformats.org/officeDocument/2006/relationships/image" Target="../media/image75.wmf"/><Relationship Id="rId9" Type="http://schemas.openxmlformats.org/officeDocument/2006/relationships/image" Target="../media/image76.wmf"/><Relationship Id="rId1" Type="http://schemas.openxmlformats.org/officeDocument/2006/relationships/image" Target="../media/image70.wmf"/><Relationship Id="rId2" Type="http://schemas.openxmlformats.org/officeDocument/2006/relationships/image" Target="NULL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Relationship Id="rId2" Type="http://schemas.openxmlformats.org/officeDocument/2006/relationships/image" Target="../media/image78.wmf"/><Relationship Id="rId3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4" Type="http://schemas.openxmlformats.org/officeDocument/2006/relationships/image" Target="../media/image83.wmf"/><Relationship Id="rId5" Type="http://schemas.openxmlformats.org/officeDocument/2006/relationships/image" Target="../media/image84.wmf"/><Relationship Id="rId1" Type="http://schemas.openxmlformats.org/officeDocument/2006/relationships/image" Target="../media/image81.wmf"/><Relationship Id="rId2" Type="http://schemas.openxmlformats.org/officeDocument/2006/relationships/image" Target="../media/image7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Relationship Id="rId2" Type="http://schemas.openxmlformats.org/officeDocument/2006/relationships/image" Target="../media/image8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4" Type="http://schemas.openxmlformats.org/officeDocument/2006/relationships/image" Target="../media/image90.wmf"/><Relationship Id="rId1" Type="http://schemas.openxmlformats.org/officeDocument/2006/relationships/image" Target="../media/image68.wmf"/><Relationship Id="rId2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4" Type="http://schemas.openxmlformats.org/officeDocument/2006/relationships/image" Target="../media/image93.wmf"/><Relationship Id="rId5" Type="http://schemas.openxmlformats.org/officeDocument/2006/relationships/image" Target="../media/image94.wmf"/><Relationship Id="rId6" Type="http://schemas.openxmlformats.org/officeDocument/2006/relationships/image" Target="../media/image95.wmf"/><Relationship Id="rId7" Type="http://schemas.openxmlformats.org/officeDocument/2006/relationships/image" Target="../media/image96.wmf"/><Relationship Id="rId1" Type="http://schemas.openxmlformats.org/officeDocument/2006/relationships/image" Target="../media/image91.wmf"/><Relationship Id="rId2" Type="http://schemas.openxmlformats.org/officeDocument/2006/relationships/image" Target="../media/image9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Relationship Id="rId2" Type="http://schemas.openxmlformats.org/officeDocument/2006/relationships/image" Target="../media/image8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4" Type="http://schemas.openxmlformats.org/officeDocument/2006/relationships/image" Target="../media/image101.wmf"/><Relationship Id="rId1" Type="http://schemas.openxmlformats.org/officeDocument/2006/relationships/image" Target="../media/image99.wmf"/><Relationship Id="rId2" Type="http://schemas.openxmlformats.org/officeDocument/2006/relationships/image" Target="../media/image4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4" Type="http://schemas.openxmlformats.org/officeDocument/2006/relationships/image" Target="../media/image103.wmf"/><Relationship Id="rId1" Type="http://schemas.openxmlformats.org/officeDocument/2006/relationships/image" Target="../media/image88.wmf"/><Relationship Id="rId2" Type="http://schemas.openxmlformats.org/officeDocument/2006/relationships/image" Target="../media/image8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4" Type="http://schemas.openxmlformats.org/officeDocument/2006/relationships/image" Target="../media/image105.wmf"/><Relationship Id="rId5" Type="http://schemas.openxmlformats.org/officeDocument/2006/relationships/image" Target="../media/image106.wmf"/><Relationship Id="rId6" Type="http://schemas.openxmlformats.org/officeDocument/2006/relationships/image" Target="../media/image107.wmf"/><Relationship Id="rId7" Type="http://schemas.openxmlformats.org/officeDocument/2006/relationships/image" Target="../media/image108.wmf"/><Relationship Id="rId8" Type="http://schemas.openxmlformats.org/officeDocument/2006/relationships/image" Target="../media/image109.wmf"/><Relationship Id="rId1" Type="http://schemas.openxmlformats.org/officeDocument/2006/relationships/image" Target="../media/image93.wmf"/><Relationship Id="rId2" Type="http://schemas.openxmlformats.org/officeDocument/2006/relationships/image" Target="../media/image8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Relationship Id="rId2" Type="http://schemas.openxmlformats.org/officeDocument/2006/relationships/image" Target="../media/image10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4" Type="http://schemas.openxmlformats.org/officeDocument/2006/relationships/image" Target="../media/image78.wmf"/><Relationship Id="rId5" Type="http://schemas.openxmlformats.org/officeDocument/2006/relationships/image" Target="../media/image82.wmf"/><Relationship Id="rId6" Type="http://schemas.openxmlformats.org/officeDocument/2006/relationships/image" Target="../media/image94.wmf"/><Relationship Id="rId1" Type="http://schemas.openxmlformats.org/officeDocument/2006/relationships/image" Target="../media/image111.wmf"/><Relationship Id="rId2" Type="http://schemas.openxmlformats.org/officeDocument/2006/relationships/image" Target="../media/image11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4" Type="http://schemas.openxmlformats.org/officeDocument/2006/relationships/image" Target="../media/image91.wmf"/><Relationship Id="rId5" Type="http://schemas.openxmlformats.org/officeDocument/2006/relationships/image" Target="../media/image115.wmf"/><Relationship Id="rId6" Type="http://schemas.openxmlformats.org/officeDocument/2006/relationships/image" Target="../media/image94.wmf"/><Relationship Id="rId1" Type="http://schemas.openxmlformats.org/officeDocument/2006/relationships/image" Target="../media/image114.wmf"/><Relationship Id="rId2" Type="http://schemas.openxmlformats.org/officeDocument/2006/relationships/image" Target="../media/image6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4" Type="http://schemas.openxmlformats.org/officeDocument/2006/relationships/image" Target="../media/image119.wmf"/><Relationship Id="rId1" Type="http://schemas.openxmlformats.org/officeDocument/2006/relationships/image" Target="../media/image116.wmf"/><Relationship Id="rId2" Type="http://schemas.openxmlformats.org/officeDocument/2006/relationships/image" Target="../media/image1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4" Type="http://schemas.openxmlformats.org/officeDocument/2006/relationships/image" Target="../media/image123.wmf"/><Relationship Id="rId5" Type="http://schemas.openxmlformats.org/officeDocument/2006/relationships/image" Target="../media/image124.wmf"/><Relationship Id="rId1" Type="http://schemas.openxmlformats.org/officeDocument/2006/relationships/image" Target="../media/image120.wmf"/><Relationship Id="rId2" Type="http://schemas.openxmlformats.org/officeDocument/2006/relationships/image" Target="../media/image12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Relationship Id="rId2" Type="http://schemas.openxmlformats.org/officeDocument/2006/relationships/image" Target="../media/image113.wmf"/><Relationship Id="rId3" Type="http://schemas.openxmlformats.org/officeDocument/2006/relationships/image" Target="../media/image10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Relationship Id="rId2" Type="http://schemas.openxmlformats.org/officeDocument/2006/relationships/image" Target="../media/image12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Relationship Id="rId2" Type="http://schemas.openxmlformats.org/officeDocument/2006/relationships/image" Target="../media/image12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4" Type="http://schemas.openxmlformats.org/officeDocument/2006/relationships/image" Target="../media/image104.wmf"/><Relationship Id="rId1" Type="http://schemas.openxmlformats.org/officeDocument/2006/relationships/image" Target="../media/image82.wmf"/><Relationship Id="rId2" Type="http://schemas.openxmlformats.org/officeDocument/2006/relationships/image" Target="../media/image13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4" Type="http://schemas.openxmlformats.org/officeDocument/2006/relationships/image" Target="../media/image132.wmf"/><Relationship Id="rId1" Type="http://schemas.openxmlformats.org/officeDocument/2006/relationships/image" Target="../media/image106.wmf"/><Relationship Id="rId2" Type="http://schemas.openxmlformats.org/officeDocument/2006/relationships/image" Target="../media/image11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4" Type="http://schemas.openxmlformats.org/officeDocument/2006/relationships/image" Target="../media/image133.wmf"/><Relationship Id="rId1" Type="http://schemas.openxmlformats.org/officeDocument/2006/relationships/image" Target="../media/image105.wmf"/><Relationship Id="rId2" Type="http://schemas.openxmlformats.org/officeDocument/2006/relationships/image" Target="../media/image1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4" Type="http://schemas.openxmlformats.org/officeDocument/2006/relationships/image" Target="../media/image17.wmf"/><Relationship Id="rId5" Type="http://schemas.openxmlformats.org/officeDocument/2006/relationships/image" Target="../media/image18.wmf"/><Relationship Id="rId6" Type="http://schemas.openxmlformats.org/officeDocument/2006/relationships/image" Target="../media/image19.wmf"/><Relationship Id="rId7" Type="http://schemas.openxmlformats.org/officeDocument/2006/relationships/image" Target="../media/image20.wmf"/><Relationship Id="rId8" Type="http://schemas.openxmlformats.org/officeDocument/2006/relationships/image" Target="../media/image21.wmf"/><Relationship Id="rId9" Type="http://schemas.openxmlformats.org/officeDocument/2006/relationships/image" Target="../media/image22.wmf"/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4" Type="http://schemas.openxmlformats.org/officeDocument/2006/relationships/image" Target="../media/image26.wmf"/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27.wmf"/><Relationship Id="rId3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27.wmf"/><Relationship Id="rId3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4" Type="http://schemas.openxmlformats.org/officeDocument/2006/relationships/image" Target="../media/image43.wmf"/><Relationship Id="rId5" Type="http://schemas.openxmlformats.org/officeDocument/2006/relationships/image" Target="../media/image44.wmf"/><Relationship Id="rId6" Type="http://schemas.openxmlformats.org/officeDocument/2006/relationships/image" Target="../media/image45.wmf"/><Relationship Id="rId7" Type="http://schemas.openxmlformats.org/officeDocument/2006/relationships/image" Target="../media/image46.wmf"/><Relationship Id="rId1" Type="http://schemas.openxmlformats.org/officeDocument/2006/relationships/image" Target="../media/image40.wmf"/><Relationship Id="rId2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4" Type="http://schemas.openxmlformats.org/officeDocument/2006/relationships/image" Target="../media/image50.wmf"/><Relationship Id="rId5" Type="http://schemas.openxmlformats.org/officeDocument/2006/relationships/image" Target="../media/image51.wmf"/><Relationship Id="rId6" Type="http://schemas.openxmlformats.org/officeDocument/2006/relationships/image" Target="../media/image52.wmf"/><Relationship Id="rId1" Type="http://schemas.openxmlformats.org/officeDocument/2006/relationships/image" Target="../media/image47.wmf"/><Relationship Id="rId2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7B24F-9472-4AE7-8A6D-38A5E14205B3}" type="datetimeFigureOut">
              <a:rPr lang="zh-TW" altLang="en-US" smtClean="0"/>
              <a:pPr/>
              <a:t>2017/10/22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9EC1D-1571-4C27-8A35-197233ED503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141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</a:t>
            </a:r>
          </a:p>
          <a:p>
            <a:r>
              <a:rPr lang="en-US" altLang="zh-TW" dirty="0"/>
              <a:t>(1).</a:t>
            </a:r>
            <a:r>
              <a:rPr lang="zh-TW" altLang="en-US" dirty="0"/>
              <a:t>抽樣單位是什麼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9EC1D-1571-4C27-8A35-197233ED503B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600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1.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對有限母體採還原抽法，就同無限母體抽樣</a:t>
            </a:r>
            <a:endParaRPr lang="en-US" altLang="zh-TW" dirty="0"/>
          </a:p>
          <a:p>
            <a:r>
              <a:rPr lang="zh-TW" altLang="en-US" dirty="0"/>
              <a:t>抽出不放回，會有有限母體修正項</a:t>
            </a:r>
            <a:endParaRPr lang="en-US" altLang="zh-TW" dirty="0"/>
          </a:p>
          <a:p>
            <a:r>
              <a:rPr lang="en-US" altLang="zh-TW" dirty="0"/>
              <a:t>Q:</a:t>
            </a:r>
            <a:r>
              <a:rPr lang="zh-TW" altLang="en-US" dirty="0"/>
              <a:t>中央極限定理</a:t>
            </a:r>
            <a:r>
              <a:rPr lang="en-US" altLang="zh-TW" dirty="0"/>
              <a:t>?</a:t>
            </a:r>
            <a:endParaRPr lang="zh-TW" altLang="en-US" dirty="0"/>
          </a:p>
          <a:p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每個樣本夠大，算出的樣本平均數，所有可能的值畫出來的抽樣分配會越接近常態分配。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9EC1D-1571-4C27-8A35-197233ED503B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565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導出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9EC1D-1571-4C27-8A35-197233ED503B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9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 細格瑪是未知的，</a:t>
            </a:r>
            <a:endParaRPr lang="en-US" altLang="zh-TW" dirty="0"/>
          </a:p>
          <a:p>
            <a:r>
              <a:rPr lang="zh-TW" altLang="en-US" dirty="0"/>
              <a:t>所以我們會取一組樣本數</a:t>
            </a:r>
            <a:r>
              <a:rPr lang="en-US" altLang="zh-TW" dirty="0"/>
              <a:t>n1</a:t>
            </a:r>
            <a:r>
              <a:rPr lang="zh-TW" altLang="en-US" dirty="0"/>
              <a:t>的視察樣本，</a:t>
            </a:r>
            <a:endParaRPr lang="en-US" altLang="zh-TW" dirty="0"/>
          </a:p>
          <a:p>
            <a:r>
              <a:rPr lang="zh-TW" altLang="en-US" dirty="0"/>
              <a:t>用試查樣本的平均比率變異數去取代未知的細格瑪</a:t>
            </a:r>
            <a:endParaRPr lang="en-US" altLang="zh-TW" dirty="0"/>
          </a:p>
          <a:p>
            <a:r>
              <a:rPr lang="zh-TW" altLang="en-US" dirty="0"/>
              <a:t>就可以求出取需的樣本數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9EC1D-1571-4C27-8A35-197233ED503B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368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如果這個樣本數小於等於試查樣本的樣本數，那試查樣本就是所要的樣本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如果這個樣本數大於試查樣本的樣本數，那我們必須再以還原方式的</a:t>
            </a:r>
            <a:r>
              <a:rPr lang="en-US" altLang="zh-TW" dirty="0" err="1"/>
              <a:t>pps</a:t>
            </a:r>
            <a:r>
              <a:rPr lang="zh-TW" altLang="en-US" dirty="0"/>
              <a:t>抽樣，</a:t>
            </a:r>
            <a:endParaRPr lang="en-US" altLang="zh-TW" dirty="0"/>
          </a:p>
          <a:p>
            <a:r>
              <a:rPr lang="zh-TW" altLang="en-US" dirty="0"/>
              <a:t>補抽</a:t>
            </a:r>
            <a:r>
              <a:rPr lang="en-US" altLang="zh-TW" dirty="0"/>
              <a:t>n-n1</a:t>
            </a:r>
            <a:r>
              <a:rPr lang="zh-TW" altLang="en-US" dirty="0"/>
              <a:t>個抽樣單位，併入試查樣本中，即為所需要的樣本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9EC1D-1571-4C27-8A35-197233ED503B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572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(1).</a:t>
            </a:r>
            <a:r>
              <a:rPr lang="zh-TW" altLang="en-US" dirty="0"/>
              <a:t>信賴度</a:t>
            </a:r>
            <a:r>
              <a:rPr lang="en-US" altLang="zh-TW" dirty="0"/>
              <a:t>(</a:t>
            </a:r>
            <a:r>
              <a:rPr lang="zh-TW" altLang="en-US" dirty="0"/>
              <a:t>準確度</a:t>
            </a:r>
            <a:r>
              <a:rPr lang="en-US" altLang="zh-TW" dirty="0"/>
              <a:t>)</a:t>
            </a:r>
            <a:r>
              <a:rPr lang="zh-TW" altLang="en-US" dirty="0"/>
              <a:t>是多少</a:t>
            </a:r>
            <a:r>
              <a:rPr lang="en-US" altLang="zh-TW" dirty="0"/>
              <a:t>?  1-α     (</a:t>
            </a:r>
            <a:r>
              <a:rPr lang="zh-TW" altLang="en-US" dirty="0"/>
              <a:t>未來給人家答案的穩定度是多少</a:t>
            </a:r>
            <a:r>
              <a:rPr lang="en-US" altLang="zh-TW" dirty="0"/>
              <a:t>?)</a:t>
            </a:r>
          </a:p>
          <a:p>
            <a:r>
              <a:rPr lang="en-US" altLang="zh-TW" dirty="0"/>
              <a:t>   </a:t>
            </a:r>
            <a:r>
              <a:rPr lang="zh-TW" altLang="en-US" dirty="0"/>
              <a:t>每個母體，可以抽出一個 </a:t>
            </a:r>
            <a:r>
              <a:rPr lang="en-US" altLang="zh-TW" dirty="0"/>
              <a:t>x1ba x2ba ....</a:t>
            </a:r>
            <a:r>
              <a:rPr lang="zh-TW" altLang="en-US" dirty="0"/>
              <a:t>，有百分之</a:t>
            </a:r>
            <a:r>
              <a:rPr lang="en-US" altLang="zh-TW" dirty="0"/>
              <a:t>95</a:t>
            </a:r>
            <a:r>
              <a:rPr lang="zh-TW" altLang="en-US" dirty="0"/>
              <a:t>可以吻合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9EC1D-1571-4C27-8A35-197233ED503B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059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(2).</a:t>
            </a:r>
            <a:r>
              <a:rPr lang="zh-TW" altLang="en-US" dirty="0"/>
              <a:t>設定這個誤差</a:t>
            </a:r>
            <a:r>
              <a:rPr lang="en-US" altLang="zh-TW" dirty="0"/>
              <a:t>(</a:t>
            </a:r>
            <a:r>
              <a:rPr lang="zh-TW" altLang="en-US" dirty="0"/>
              <a:t>精確度</a:t>
            </a:r>
            <a:r>
              <a:rPr lang="en-US" altLang="zh-TW" dirty="0"/>
              <a:t>)</a:t>
            </a:r>
            <a:r>
              <a:rPr lang="zh-TW" altLang="en-US" dirty="0"/>
              <a:t>要多小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9EC1D-1571-4C27-8A35-197233ED503B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03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若抽樣單位</a:t>
            </a:r>
            <a:r>
              <a:rPr lang="en-US" altLang="zh-TW" sz="1800" dirty="0" err="1" smtClean="0">
                <a:latin typeface="STLiti" pitchFamily="2" charset="-122"/>
                <a:ea typeface="STLiti" pitchFamily="2" charset="-122"/>
              </a:rPr>
              <a:t>u</a:t>
            </a:r>
            <a:r>
              <a:rPr lang="en-US" altLang="zh-TW" sz="1050" dirty="0" err="1" smtClean="0">
                <a:latin typeface="STLiti" pitchFamily="2" charset="-122"/>
                <a:ea typeface="STLiti" pitchFamily="2" charset="-122"/>
              </a:rPr>
              <a:t>i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會被包含在抽出的樣本的機率與</a:t>
            </a:r>
            <a:r>
              <a:rPr lang="en-US" altLang="zh-TW" dirty="0" err="1" smtClean="0">
                <a:latin typeface="STLiti" pitchFamily="2" charset="-122"/>
                <a:ea typeface="STLiti" pitchFamily="2" charset="-122"/>
              </a:rPr>
              <a:t>y</a:t>
            </a:r>
            <a:r>
              <a:rPr lang="en-US" altLang="zh-TW" sz="900" dirty="0" err="1" smtClean="0">
                <a:latin typeface="STLiti" pitchFamily="2" charset="-122"/>
                <a:ea typeface="STLiti" pitchFamily="2" charset="-122"/>
              </a:rPr>
              <a:t>i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成正比，則記此機率為</a:t>
            </a:r>
            <a:r>
              <a:rPr lang="el-GR" altLang="zh-TW" dirty="0" smtClean="0"/>
              <a:t>π</a:t>
            </a:r>
            <a:r>
              <a:rPr lang="en-US" altLang="zh-TW" sz="900" dirty="0" err="1" smtClean="0"/>
              <a:t>i</a:t>
            </a:r>
            <a:r>
              <a:rPr lang="en-US" altLang="zh-TW" sz="900" dirty="0" smtClean="0"/>
              <a:t>.</a:t>
            </a:r>
          </a:p>
          <a:p>
            <a:r>
              <a:rPr lang="el-GR" altLang="zh-TW" sz="900" dirty="0" smtClean="0"/>
              <a:t>π</a:t>
            </a:r>
            <a:r>
              <a:rPr lang="zh-TW" altLang="en-US" sz="800" dirty="0" smtClean="0"/>
              <a:t>ｉ＝</a:t>
            </a:r>
            <a:endParaRPr lang="zh-TW" altLang="en-US" sz="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2697-5FB9-49DF-A3FE-54771C60A618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624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若ｎ≧Ｔｙ則抽樣單位必定包含在抽樣的樣本內，可先移出納入樣本，其餘的抽樣單位再以</a:t>
            </a:r>
            <a:r>
              <a:rPr lang="el-GR" altLang="zh-TW" dirty="0" smtClean="0"/>
              <a:t>π</a:t>
            </a:r>
            <a:r>
              <a:rPr lang="en-US" altLang="zh-TW" dirty="0" err="1" smtClean="0"/>
              <a:t>ps</a:t>
            </a:r>
            <a:r>
              <a:rPr lang="zh-TW" altLang="en-US" dirty="0" smtClean="0"/>
              <a:t>抽樣法抽樣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2697-5FB9-49DF-A3FE-54771C60A618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980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latin typeface="Cambria Math"/>
                <a:ea typeface="Cambria Math"/>
                <a:cs typeface="Arial Unicode MS" pitchFamily="34" charset="-120"/>
              </a:rPr>
              <a:t>仿系統抽樣</a:t>
            </a:r>
            <a:r>
              <a:rPr lang="en-US" altLang="zh-TW" dirty="0" smtClean="0">
                <a:latin typeface="Cambria Math"/>
                <a:ea typeface="Cambria Math"/>
                <a:cs typeface="Arial Unicode MS" pitchFamily="34" charset="-120"/>
              </a:rPr>
              <a:t>,</a:t>
            </a:r>
            <a:r>
              <a:rPr lang="zh-TW" altLang="en-US" dirty="0" smtClean="0">
                <a:latin typeface="Cambria Math"/>
                <a:ea typeface="Cambria Math"/>
                <a:cs typeface="Arial Unicode MS" pitchFamily="34" charset="-120"/>
              </a:rPr>
              <a:t>以等機率</a:t>
            </a:r>
            <a:r>
              <a:rPr lang="zh-TW" altLang="en-US" dirty="0" smtClean="0">
                <a:latin typeface="+mn-lt"/>
                <a:ea typeface="+mn-ea"/>
                <a:cs typeface="+mn-cs"/>
              </a:rPr>
              <a:t>從</a:t>
            </a:r>
            <a:r>
              <a:rPr lang="en-US" altLang="zh-TW" dirty="0" smtClean="0">
                <a:latin typeface="+mn-lt"/>
                <a:ea typeface="+mn-ea"/>
                <a:cs typeface="+mn-cs"/>
              </a:rPr>
              <a:t>1,2,……,2051</a:t>
            </a:r>
            <a:r>
              <a:rPr lang="zh-TW" altLang="en-US" dirty="0" smtClean="0">
                <a:latin typeface="+mn-lt"/>
                <a:ea typeface="+mn-ea"/>
                <a:cs typeface="+mn-cs"/>
              </a:rPr>
              <a:t>中抽出一個數，假設我們現在抽到１０９，</a:t>
            </a:r>
            <a:endParaRPr lang="en-US" altLang="zh-TW" dirty="0" smtClean="0"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latin typeface="+mn-lt"/>
                <a:ea typeface="+mn-ea"/>
                <a:cs typeface="+mn-cs"/>
              </a:rPr>
              <a:t>則再由連續３４２個１，連續１９１７個２，連續１４４個９０等３６９１８個數所組成的數串中</a:t>
            </a:r>
            <a:endParaRPr lang="en-US" altLang="zh-TW" dirty="0" smtClean="0"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>
                <a:latin typeface="+mn-lt"/>
                <a:ea typeface="+mn-ea"/>
                <a:cs typeface="+mn-cs"/>
              </a:rPr>
              <a:t>等１８個抽出數所對應的抽樣單位，即為一組樣本數ｎ＝１８的</a:t>
            </a:r>
            <a:r>
              <a:rPr lang="el-GR" altLang="zh-TW" dirty="0" smtClean="0">
                <a:latin typeface="Cambria Math"/>
                <a:ea typeface="Cambria Math"/>
                <a:cs typeface="Arial Unicode MS" pitchFamily="34" charset="-120"/>
              </a:rPr>
              <a:t>π</a:t>
            </a:r>
            <a:r>
              <a:rPr lang="zh-TW" altLang="el-GR" dirty="0" smtClean="0">
                <a:latin typeface="Cambria Math"/>
                <a:ea typeface="Cambria Math"/>
                <a:cs typeface="Arial Unicode MS" pitchFamily="34" charset="-120"/>
              </a:rPr>
              <a:t>𝑝</a:t>
            </a:r>
            <a:r>
              <a:rPr lang="zh-TW" altLang="en-US" dirty="0" smtClean="0">
                <a:latin typeface="Cambria Math"/>
                <a:ea typeface="Cambria Math"/>
                <a:cs typeface="Arial Unicode MS" pitchFamily="34" charset="-120"/>
              </a:rPr>
              <a:t>ｓ的樣本</a:t>
            </a:r>
            <a:endParaRPr lang="zh-TW" alt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9EC1D-1571-4C27-8A35-197233ED503B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3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不偏估計：若依估計是期望值＝母體參數，</a:t>
            </a:r>
            <a:endParaRPr lang="en-US" altLang="zh-TW" dirty="0" smtClean="0"/>
          </a:p>
          <a:p>
            <a:r>
              <a:rPr lang="zh-TW" altLang="en-US" dirty="0" smtClean="0"/>
              <a:t>則刻估計式稱不偏估計</a:t>
            </a:r>
            <a:endParaRPr lang="en-US" altLang="zh-TW" dirty="0" smtClean="0"/>
          </a:p>
          <a:p>
            <a:r>
              <a:rPr lang="zh-TW" altLang="en-US" dirty="0" smtClean="0"/>
              <a:t>→若對母體進行無限此樹取樣，求得的估計值，會等於母體參數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F2697-5FB9-49DF-A3FE-54771C60A618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023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像是後面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pps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pips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的抽法中，他會要求抽樣單位大小為整數。那如果非整數時，會乘上一個整數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倍，使得他的抽樣單位都變成整數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集的成本低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9EC1D-1571-4C27-8A35-197233ED503B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97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9EC1D-1571-4C27-8A35-197233ED503B}" type="slidenum">
              <a:rPr lang="zh-TW" altLang="en-US" smtClean="0"/>
              <a:pPr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9253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9EC1D-1571-4C27-8A35-197233ED503B}" type="slidenum">
              <a:rPr lang="zh-TW" altLang="en-US" smtClean="0"/>
              <a:pPr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134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以輔仁大學學生對校滿意度調查為例，要逐一抽學生（人）但太麻煩，故以班級為抽樣單位。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zh-TW" altLang="en-US" i="1" smtClean="0">
                        <a:latin typeface="Cambria Math"/>
                      </a:rPr>
                      <m:t>排列組合</m:t>
                    </m:r>
                  </m:oMath>
                </a14:m>
                <a:r>
                  <a:rPr lang="zh-TW" altLang="en-US" dirty="0" smtClean="0"/>
                  <a:t>裡，希望抽樣單位內之總人數越多</a:t>
                </a:r>
                <a:r>
                  <a:rPr lang="en-US" altLang="zh-TW" dirty="0" smtClean="0"/>
                  <a:t>/</a:t>
                </a:r>
                <a:r>
                  <a:rPr lang="zh-TW" altLang="en-US" dirty="0" smtClean="0"/>
                  <a:t>大的被抽出機率越大，此抽樣稱為不等機率</a:t>
                </a:r>
                <a:r>
                  <a:rPr lang="en-US" altLang="zh-TW" dirty="0" err="1" smtClean="0"/>
                  <a:t>ppas</a:t>
                </a:r>
                <a:r>
                  <a:rPr lang="zh-TW" altLang="en-US" dirty="0" smtClean="0"/>
                  <a:t>抽樣</a:t>
                </a:r>
              </a:p>
              <a:p>
                <a:endParaRPr lang="zh-TW" altLang="en-US" dirty="0" smtClean="0"/>
              </a:p>
              <a:p>
                <a:r>
                  <a:rPr lang="zh-TW" altLang="en-US" dirty="0" smtClean="0"/>
                  <a:t>補充</a:t>
                </a:r>
              </a:p>
              <a:p>
                <a:r>
                  <a:rPr lang="zh-TW" altLang="en-US" dirty="0" smtClean="0"/>
                  <a:t>也就是說此抽樣方法是在抽“一組樣本單位”而每一組</a:t>
                </a:r>
                <a:r>
                  <a:rPr lang="en-US" altLang="zh-TW" dirty="0" smtClean="0"/>
                  <a:t>{</a:t>
                </a:r>
                <a:r>
                  <a:rPr lang="zh-TW" altLang="en-US" dirty="0" smtClean="0"/>
                  <a:t>總共有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zh-TW" altLang="en-US" b="0" i="1" smtClean="0">
                        <a:latin typeface="Cambria Math" charset="0"/>
                      </a:rPr>
                      <m:t>組</m:t>
                    </m:r>
                    <m:r>
                      <a:rPr lang="en-US" altLang="zh-TW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的總數多寡</a:t>
                </a:r>
                <a:r>
                  <a:rPr lang="en-US" altLang="zh-TW" dirty="0" smtClean="0"/>
                  <a:t>/</a:t>
                </a:r>
                <a:r>
                  <a:rPr lang="zh-TW" altLang="en-US" dirty="0" smtClean="0"/>
                  <a:t>大小不同故成比例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以輔仁大學學生對校滿意度調查為例，要抽學生但太麻煩，以班級為單位抽樣。</a:t>
                </a:r>
                <a:endParaRPr lang="en-US" altLang="zh-TW" dirty="0" smtClean="0"/>
              </a:p>
              <a:p>
                <a:r>
                  <a:rPr lang="zh-TW" altLang="en-US" dirty="0" smtClean="0"/>
                  <a:t>在</a:t>
                </a:r>
                <a:r>
                  <a:rPr lang="en-US" altLang="zh-TW" i="0" smtClean="0">
                    <a:latin typeface="Cambria Math"/>
                  </a:rPr>
                  <a:t>(</a:t>
                </a:r>
                <a:r>
                  <a:rPr lang="en-US" altLang="zh-TW" b="0" i="0" smtClean="0">
                    <a:latin typeface="Cambria Math"/>
                  </a:rPr>
                  <a:t>𝑁¦𝑛)</a:t>
                </a:r>
                <a:r>
                  <a:rPr lang="zh-TW" altLang="en-US" i="0" smtClean="0">
                    <a:latin typeface="Cambria Math"/>
                  </a:rPr>
                  <a:t>排列組合</a:t>
                </a:r>
                <a:r>
                  <a:rPr lang="zh-TW" altLang="en-US" dirty="0" smtClean="0"/>
                  <a:t>裡，我希望總人數越大的被抽出機率越大，此抽樣稱為不等機率</a:t>
                </a:r>
                <a:r>
                  <a:rPr lang="en-US" altLang="zh-TW" dirty="0" err="1" smtClean="0"/>
                  <a:t>ppas</a:t>
                </a:r>
                <a:r>
                  <a:rPr lang="zh-TW" altLang="en-US" dirty="0" smtClean="0"/>
                  <a:t>抽樣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367C1-F316-4166-977B-88B38DFE2B2E}" type="slidenum">
              <a:rPr lang="zh-TW" altLang="en-US" smtClean="0"/>
              <a:pPr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28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/>
                  <a:t>需要推導的有</a:t>
                </a:r>
              </a:p>
              <a:p>
                <a:r>
                  <a:rPr kumimoji="1" lang="en-US" altLang="zh-TW" dirty="0" smtClean="0"/>
                  <a:t>1.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</m:acc>
                    <m:r>
                      <a:rPr kumimoji="1" lang="zh-TW" altLang="en-US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是</m:t>
                    </m:r>
                    <m:r>
                      <a:rPr kumimoji="1" lang="en-US" altLang="zh-TW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𝑅</m:t>
                    </m:r>
                    <m:r>
                      <a:rPr kumimoji="1" lang="zh-TW" altLang="en-US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不偏估計式 ＆ </m:t>
                    </m:r>
                  </m:oMath>
                </a14:m>
                <a:r>
                  <a:rPr kumimoji="1" lang="zh-TW" altLang="en-US" b="0" dirty="0" smtClean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TW" b="0" dirty="0" err="1" smtClean="0">
                    <a:solidFill>
                      <a:srgbClr val="FF0000"/>
                    </a:solidFill>
                  </a:rPr>
                  <a:t>var</a:t>
                </a:r>
                <a:r>
                  <a:rPr kumimoji="1" lang="en-US" altLang="zh-TW" b="0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kumimoji="1" lang="en-US" altLang="zh-TW" b="0" dirty="0" smtClean="0">
                    <a:solidFill>
                      <a:srgbClr val="FF0000"/>
                    </a:solidFill>
                  </a:rPr>
                  <a:t>)</a:t>
                </a:r>
                <a:r>
                  <a:rPr kumimoji="1" lang="zh-TW" altLang="en-US" b="0" dirty="0" smtClean="0">
                    <a:solidFill>
                      <a:srgbClr val="FF0000"/>
                    </a:solidFill>
                  </a:rPr>
                  <a:t>的不偏估計式</a:t>
                </a:r>
                <a:r>
                  <a:rPr kumimoji="1" lang="en-US" altLang="zh-TW" b="0" dirty="0" smtClean="0">
                    <a:solidFill>
                      <a:srgbClr val="FF0000"/>
                    </a:solidFill>
                  </a:rPr>
                  <a:t>------</a:t>
                </a:r>
                <a:r>
                  <a:rPr kumimoji="1" lang="zh-TW" altLang="en-US" b="0" dirty="0" smtClean="0">
                    <a:solidFill>
                      <a:srgbClr val="FF0000"/>
                    </a:solidFill>
                  </a:rPr>
                  <a:t>重點啊～</a:t>
                </a:r>
              </a:p>
              <a:p>
                <a:r>
                  <a:rPr kumimoji="1" lang="en-US" altLang="zh-TW" b="0" dirty="0" smtClean="0"/>
                  <a:t>2.</a:t>
                </a:r>
                <a:r>
                  <a:rPr kumimoji="1" lang="zh-TW" altLang="en-US" b="0" dirty="0" smtClean="0"/>
                  <a:t>給定 </a:t>
                </a:r>
                <a:r>
                  <a:rPr kumimoji="1" lang="en-US" altLang="zh-TW" b="0" dirty="0" smtClean="0"/>
                  <a:t>d</a:t>
                </a:r>
                <a:r>
                  <a:rPr kumimoji="1" lang="zh-TW" altLang="en-US" b="0" dirty="0" smtClean="0"/>
                  <a:t> 和 </a:t>
                </a:r>
                <a:r>
                  <a:rPr kumimoji="1" lang="en-US" altLang="zh-TW" b="0" dirty="0" smtClean="0"/>
                  <a:t>1-d</a:t>
                </a:r>
                <a:r>
                  <a:rPr kumimoji="1" lang="zh-TW" altLang="en-US" b="0" dirty="0" smtClean="0"/>
                  <a:t> 假設</a:t>
                </a:r>
                <a:r>
                  <a:rPr kumimoji="1" lang="zh-TW" altLang="en-US" b="0" baseline="0" dirty="0" smtClean="0"/>
                  <a:t> 推導上式</a:t>
                </a:r>
              </a:p>
              <a:p>
                <a:r>
                  <a:rPr kumimoji="1" lang="en-US" altLang="zh-TW" b="0" baseline="0" dirty="0" smtClean="0"/>
                  <a:t>3.</a:t>
                </a:r>
                <a:r>
                  <a:rPr kumimoji="1" lang="zh-TW" altLang="en-US" b="0" baseline="0" dirty="0" smtClean="0"/>
                  <a:t>再來就是</a:t>
                </a:r>
                <a:r>
                  <a:rPr kumimoji="1" lang="en-US" altLang="zh-TW" b="0" baseline="0" dirty="0" smtClean="0"/>
                  <a:t>5.3.3</a:t>
                </a:r>
                <a:r>
                  <a:rPr kumimoji="1" lang="zh-TW" altLang="en-US" b="0" baseline="0" dirty="0" smtClean="0"/>
                  <a:t>的準確度兩種解釋（前面推出來後面就是代換而已了）</a:t>
                </a:r>
                <a:endParaRPr kumimoji="1" lang="zh-TW" altLang="en-US" b="0" dirty="0" smtClean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TW" altLang="en-US" dirty="0" smtClean="0"/>
                  <a:t>需要推導的有</a:t>
                </a:r>
              </a:p>
              <a:p>
                <a:r>
                  <a:rPr kumimoji="1" lang="en-US" altLang="zh-TW" dirty="0" smtClean="0"/>
                  <a:t>1.</a:t>
                </a:r>
                <a:r>
                  <a:rPr kumimoji="1" lang="en-US" altLang="zh-TW" b="0" i="0" smtClean="0">
                    <a:solidFill>
                      <a:srgbClr val="FF0000"/>
                    </a:solidFill>
                    <a:latin typeface="Cambria Math" charset="0"/>
                  </a:rPr>
                  <a:t>𝑅 ̂</a:t>
                </a:r>
                <a:r>
                  <a:rPr kumimoji="1" lang="zh-TW" altLang="en-US" i="0" smtClean="0">
                    <a:solidFill>
                      <a:srgbClr val="FF0000"/>
                    </a:solidFill>
                    <a:latin typeface="Cambria Math" charset="0"/>
                  </a:rPr>
                  <a:t>是</a:t>
                </a:r>
                <a:r>
                  <a:rPr kumimoji="1" lang="en-US" altLang="zh-TW" b="0" i="0" smtClean="0">
                    <a:solidFill>
                      <a:srgbClr val="FF0000"/>
                    </a:solidFill>
                    <a:latin typeface="Cambria Math" charset="0"/>
                  </a:rPr>
                  <a:t>𝑅</a:t>
                </a:r>
                <a:r>
                  <a:rPr kumimoji="1" lang="zh-TW" altLang="en-US" b="0" i="0" smtClean="0">
                    <a:solidFill>
                      <a:srgbClr val="FF0000"/>
                    </a:solidFill>
                    <a:latin typeface="Cambria Math" charset="0"/>
                  </a:rPr>
                  <a:t>不偏估計式 ＆ </a:t>
                </a:r>
                <a:r>
                  <a:rPr kumimoji="1" lang="zh-TW" altLang="en-US" b="0" dirty="0" smtClean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TW" b="0" dirty="0" err="1" smtClean="0">
                    <a:solidFill>
                      <a:srgbClr val="FF0000"/>
                    </a:solidFill>
                  </a:rPr>
                  <a:t>var</a:t>
                </a:r>
                <a:r>
                  <a:rPr kumimoji="1" lang="en-US" altLang="zh-TW" b="0" dirty="0" smtClean="0">
                    <a:solidFill>
                      <a:srgbClr val="FF0000"/>
                    </a:solidFill>
                  </a:rPr>
                  <a:t>(</a:t>
                </a:r>
                <a:r>
                  <a:rPr kumimoji="1" lang="en-US" altLang="zh-TW" b="0" i="0" smtClean="0">
                    <a:solidFill>
                      <a:srgbClr val="FF0000"/>
                    </a:solidFill>
                    <a:latin typeface="Cambria Math" charset="0"/>
                  </a:rPr>
                  <a:t>𝑅 ̂</a:t>
                </a:r>
                <a:r>
                  <a:rPr kumimoji="1" lang="en-US" altLang="zh-TW" b="0" dirty="0" smtClean="0">
                    <a:solidFill>
                      <a:srgbClr val="FF0000"/>
                    </a:solidFill>
                  </a:rPr>
                  <a:t>)</a:t>
                </a:r>
                <a:r>
                  <a:rPr kumimoji="1" lang="zh-TW" altLang="en-US" b="0" dirty="0" smtClean="0">
                    <a:solidFill>
                      <a:srgbClr val="FF0000"/>
                    </a:solidFill>
                  </a:rPr>
                  <a:t>的不偏估計式</a:t>
                </a:r>
                <a:r>
                  <a:rPr kumimoji="1" lang="en-US" altLang="zh-TW" b="0" dirty="0" smtClean="0">
                    <a:solidFill>
                      <a:srgbClr val="FF0000"/>
                    </a:solidFill>
                  </a:rPr>
                  <a:t>------</a:t>
                </a:r>
                <a:r>
                  <a:rPr kumimoji="1" lang="zh-TW" altLang="en-US" b="0" dirty="0" smtClean="0">
                    <a:solidFill>
                      <a:srgbClr val="FF0000"/>
                    </a:solidFill>
                  </a:rPr>
                  <a:t>重點啊～</a:t>
                </a:r>
              </a:p>
              <a:p>
                <a:r>
                  <a:rPr kumimoji="1" lang="en-US" altLang="zh-TW" b="0" dirty="0" smtClean="0"/>
                  <a:t>2.</a:t>
                </a:r>
                <a:r>
                  <a:rPr kumimoji="1" lang="zh-TW" altLang="en-US" b="0" dirty="0" smtClean="0"/>
                  <a:t>給定 </a:t>
                </a:r>
                <a:r>
                  <a:rPr kumimoji="1" lang="en-US" altLang="zh-TW" b="0" dirty="0" smtClean="0"/>
                  <a:t>d</a:t>
                </a:r>
                <a:r>
                  <a:rPr kumimoji="1" lang="zh-TW" altLang="en-US" b="0" dirty="0" smtClean="0"/>
                  <a:t> 和 </a:t>
                </a:r>
                <a:r>
                  <a:rPr kumimoji="1" lang="en-US" altLang="zh-TW" b="0" dirty="0" smtClean="0"/>
                  <a:t>1-d</a:t>
                </a:r>
                <a:r>
                  <a:rPr kumimoji="1" lang="zh-TW" altLang="en-US" b="0" dirty="0" smtClean="0"/>
                  <a:t> 假設</a:t>
                </a:r>
                <a:r>
                  <a:rPr kumimoji="1" lang="zh-TW" altLang="en-US" b="0" baseline="0" dirty="0" smtClean="0"/>
                  <a:t> 推導上式</a:t>
                </a:r>
              </a:p>
              <a:p>
                <a:r>
                  <a:rPr kumimoji="1" lang="en-US" altLang="zh-TW" b="0" baseline="0" dirty="0" smtClean="0"/>
                  <a:t>3.</a:t>
                </a:r>
                <a:r>
                  <a:rPr kumimoji="1" lang="zh-TW" altLang="en-US" b="0" baseline="0" dirty="0" smtClean="0"/>
                  <a:t>再來就是</a:t>
                </a:r>
                <a:r>
                  <a:rPr kumimoji="1" lang="en-US" altLang="zh-TW" b="0" baseline="0" dirty="0" smtClean="0"/>
                  <a:t>5.3.3</a:t>
                </a:r>
                <a:r>
                  <a:rPr kumimoji="1" lang="zh-TW" altLang="en-US" b="0" baseline="0" dirty="0" smtClean="0"/>
                  <a:t>的準確度兩種解釋（前面推出來後面就是代換而已了）</a:t>
                </a:r>
                <a:endParaRPr kumimoji="1" lang="zh-TW" altLang="en-US" b="0" dirty="0" smtClean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9EC1D-1571-4C27-8A35-197233ED503B}" type="slidenum">
              <a:rPr lang="zh-TW" altLang="en-US" smtClean="0"/>
              <a:pPr/>
              <a:t>96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876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Ty</a:t>
            </a:r>
            <a:r>
              <a:rPr lang="zh-TW" altLang="en-US" dirty="0"/>
              <a:t>為</a:t>
            </a:r>
            <a:r>
              <a:rPr lang="en-US" altLang="zh-TW" dirty="0"/>
              <a:t>y1…</a:t>
            </a:r>
            <a:r>
              <a:rPr lang="en-US" altLang="zh-TW" dirty="0" err="1"/>
              <a:t>yN</a:t>
            </a:r>
            <a:r>
              <a:rPr lang="zh-TW" altLang="en-US" dirty="0"/>
              <a:t>所有抽樣單位的大小總和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9EC1D-1571-4C27-8A35-197233ED503B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81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(1).y1,,,yN</a:t>
            </a:r>
            <a:r>
              <a:rPr lang="zh-TW" altLang="en-US" dirty="0"/>
              <a:t>是什麼意思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(1).Ty</a:t>
            </a:r>
            <a:r>
              <a:rPr lang="zh-TW" altLang="en-US" dirty="0"/>
              <a:t>是什麼意思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(2).</a:t>
            </a:r>
            <a:r>
              <a:rPr lang="zh-TW" altLang="en-US" dirty="0"/>
              <a:t>等機率的機率是多少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9EC1D-1571-4C27-8A35-197233ED503B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38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</a:t>
            </a: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(1).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抽樣單位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yi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分別是多少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Q:(2).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請同學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1~22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號中抽一個數字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9EC1D-1571-4C27-8A35-197233ED503B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371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接下來，我們來看一下課本上的</a:t>
            </a:r>
            <a:r>
              <a:rPr lang="en-US" altLang="zh-TW" dirty="0"/>
              <a:t>&lt;</a:t>
            </a:r>
            <a:r>
              <a:rPr lang="zh-TW" altLang="en-US" dirty="0"/>
              <a:t>範例</a:t>
            </a:r>
            <a:r>
              <a:rPr lang="en-US" altLang="zh-TW" dirty="0"/>
              <a:t>5.1&gt;</a:t>
            </a:r>
          </a:p>
          <a:p>
            <a:r>
              <a:rPr lang="zh-TW" altLang="en-US" dirty="0"/>
              <a:t>山中有</a:t>
            </a:r>
            <a:r>
              <a:rPr lang="en-US" altLang="zh-TW" dirty="0"/>
              <a:t>90</a:t>
            </a:r>
            <a:r>
              <a:rPr lang="zh-TW" altLang="en-US" dirty="0"/>
              <a:t>個農戶，它的栽培面積為</a:t>
            </a:r>
            <a:r>
              <a:rPr lang="en-US" altLang="zh-TW" dirty="0"/>
              <a:t>y</a:t>
            </a:r>
            <a:r>
              <a:rPr lang="zh-TW" altLang="en-US" dirty="0"/>
              <a:t>，年產量為</a:t>
            </a:r>
            <a:r>
              <a:rPr lang="en-US" altLang="zh-TW" dirty="0"/>
              <a:t>x</a:t>
            </a:r>
          </a:p>
          <a:p>
            <a:r>
              <a:rPr lang="zh-TW" altLang="en-US" dirty="0"/>
              <a:t>那我們現在要採</a:t>
            </a:r>
            <a:r>
              <a:rPr lang="en-US" altLang="zh-TW" dirty="0" err="1"/>
              <a:t>pps</a:t>
            </a:r>
            <a:r>
              <a:rPr lang="zh-TW" altLang="en-US" dirty="0"/>
              <a:t>抽法取抽出農戶</a:t>
            </a:r>
            <a:endParaRPr lang="en-US" altLang="zh-TW" dirty="0"/>
          </a:p>
          <a:p>
            <a:r>
              <a:rPr lang="zh-TW" altLang="en-US" dirty="0"/>
              <a:t>抽樣單位的大小</a:t>
            </a:r>
            <a:r>
              <a:rPr lang="en-US" altLang="zh-TW" dirty="0"/>
              <a:t>:</a:t>
            </a:r>
            <a:r>
              <a:rPr lang="zh-TW" altLang="en-US" dirty="0"/>
              <a:t> 栽培面積</a:t>
            </a:r>
            <a:endParaRPr lang="en-US" altLang="zh-TW" dirty="0"/>
          </a:p>
          <a:p>
            <a:r>
              <a:rPr lang="en-US" altLang="zh-TW" dirty="0"/>
              <a:t>Q:</a:t>
            </a:r>
            <a:r>
              <a:rPr lang="zh-TW" altLang="en-US" dirty="0"/>
              <a:t> 這題抽樣單位的大小出了什麼問題</a:t>
            </a:r>
            <a:r>
              <a:rPr lang="en-US" altLang="zh-TW" dirty="0"/>
              <a:t>?</a:t>
            </a:r>
          </a:p>
          <a:p>
            <a:r>
              <a:rPr lang="en-US" altLang="zh-TW" dirty="0"/>
              <a:t>&lt;step1&gt;</a:t>
            </a:r>
            <a:r>
              <a:rPr lang="zh-TW" altLang="en-US" dirty="0"/>
              <a:t>判斷抽樣單位的大小是否全為正整數</a:t>
            </a:r>
            <a:r>
              <a:rPr lang="en-US" altLang="zh-TW" dirty="0"/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9EC1D-1571-4C27-8A35-197233ED503B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190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</a:t>
            </a:r>
            <a:r>
              <a:rPr lang="en-US" altLang="zh-TW" dirty="0"/>
              <a:t>&lt;Step1&gt;</a:t>
            </a:r>
            <a:r>
              <a:rPr lang="zh-TW" altLang="en-US" dirty="0"/>
              <a:t>，由於抽樣單位大小不全是正整數。</a:t>
            </a:r>
            <a:endParaRPr lang="en-US" altLang="zh-TW" dirty="0"/>
          </a:p>
          <a:p>
            <a:r>
              <a:rPr lang="zh-TW" altLang="en-US" dirty="0"/>
              <a:t>取</a:t>
            </a:r>
            <a:r>
              <a:rPr lang="en-US" altLang="zh-TW" dirty="0"/>
              <a:t>K=100</a:t>
            </a:r>
            <a:r>
              <a:rPr lang="zh-TW" altLang="en-US" dirty="0"/>
              <a:t>，使</a:t>
            </a:r>
            <a:r>
              <a:rPr lang="en-US" altLang="zh-TW" dirty="0"/>
              <a:t>Ky1~Ky90</a:t>
            </a:r>
            <a:r>
              <a:rPr lang="zh-TW" altLang="en-US" dirty="0"/>
              <a:t>都是正整數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9EC1D-1571-4C27-8A35-197233ED503B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944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&lt;step2&gt;.</a:t>
            </a:r>
            <a:r>
              <a:rPr lang="zh-TW" altLang="en-US" dirty="0"/>
              <a:t>找出抽出數</a:t>
            </a:r>
            <a:r>
              <a:rPr lang="en-US" altLang="zh-TW" dirty="0"/>
              <a:t>w</a:t>
            </a:r>
            <a:r>
              <a:rPr lang="zh-TW" altLang="en-US" dirty="0"/>
              <a:t>的範圍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那這邊有一欄</a:t>
            </a:r>
            <a:r>
              <a:rPr lang="en-US" altLang="zh-TW" dirty="0"/>
              <a:t>”</a:t>
            </a:r>
            <a:r>
              <a:rPr lang="zh-TW" altLang="en-US" dirty="0"/>
              <a:t>累積和</a:t>
            </a:r>
            <a:r>
              <a:rPr lang="en-US" altLang="zh-TW" dirty="0"/>
              <a:t>”</a:t>
            </a:r>
            <a:r>
              <a:rPr lang="zh-TW" altLang="en-US" dirty="0"/>
              <a:t>，它可以讓我們比較容易找到抽出數的範圍，</a:t>
            </a:r>
            <a:endParaRPr lang="en-US" altLang="zh-TW" dirty="0"/>
          </a:p>
          <a:p>
            <a:r>
              <a:rPr lang="zh-TW" altLang="en-US" dirty="0"/>
              <a:t>裡面的數字代表，抽樣單位也就是農戶編號</a:t>
            </a:r>
            <a:r>
              <a:rPr lang="en-US" altLang="zh-TW" dirty="0" err="1"/>
              <a:t>i</a:t>
            </a:r>
            <a:r>
              <a:rPr lang="zh-TW" altLang="en-US" dirty="0"/>
              <a:t>，所對應到的抽出數</a:t>
            </a:r>
            <a:r>
              <a:rPr lang="en-US" altLang="zh-TW" dirty="0"/>
              <a:t>w</a:t>
            </a:r>
            <a:r>
              <a:rPr lang="zh-TW" altLang="en-US" dirty="0"/>
              <a:t>的上界。</a:t>
            </a:r>
            <a:endParaRPr lang="en-US" altLang="zh-TW" dirty="0"/>
          </a:p>
          <a:p>
            <a:r>
              <a:rPr lang="zh-TW" altLang="en-US" dirty="0"/>
              <a:t>像是</a:t>
            </a:r>
            <a:r>
              <a:rPr lang="en-US" altLang="zh-TW" dirty="0"/>
              <a:t>38</a:t>
            </a:r>
            <a:r>
              <a:rPr lang="zh-TW" altLang="en-US" dirty="0"/>
              <a:t>，可以抽到農戶編號</a:t>
            </a:r>
            <a:r>
              <a:rPr lang="en-US" altLang="zh-TW" dirty="0"/>
              <a:t>1</a:t>
            </a:r>
            <a:r>
              <a:rPr lang="zh-TW" altLang="en-US" dirty="0"/>
              <a:t>的抽出數上界</a:t>
            </a:r>
            <a:endParaRPr lang="en-US" altLang="zh-TW" dirty="0"/>
          </a:p>
          <a:p>
            <a:r>
              <a:rPr lang="zh-TW" altLang="en-US" dirty="0"/>
              <a:t>像是</a:t>
            </a:r>
            <a:r>
              <a:rPr lang="en-US" altLang="zh-TW" dirty="0"/>
              <a:t>251</a:t>
            </a:r>
            <a:r>
              <a:rPr lang="zh-TW" altLang="en-US" dirty="0"/>
              <a:t>，可以抽到農戶編號</a:t>
            </a:r>
            <a:r>
              <a:rPr lang="en-US" altLang="zh-TW" dirty="0"/>
              <a:t>2</a:t>
            </a:r>
            <a:r>
              <a:rPr lang="zh-TW" altLang="en-US" dirty="0"/>
              <a:t>的抽出數上界</a:t>
            </a:r>
            <a:endParaRPr lang="en-US" altLang="zh-TW" dirty="0"/>
          </a:p>
          <a:p>
            <a:r>
              <a:rPr lang="zh-TW" altLang="en-US" dirty="0"/>
              <a:t>那抽出數的下界，除了第一個是</a:t>
            </a:r>
            <a:r>
              <a:rPr lang="en-US" altLang="zh-TW" dirty="0"/>
              <a:t>1</a:t>
            </a:r>
            <a:r>
              <a:rPr lang="zh-TW" altLang="en-US" dirty="0"/>
              <a:t>以外，其他的抽取數下界都是，上一個抽取數的上界</a:t>
            </a:r>
            <a:r>
              <a:rPr lang="en-US" altLang="zh-TW" dirty="0"/>
              <a:t>+1</a:t>
            </a:r>
          </a:p>
          <a:p>
            <a:r>
              <a:rPr lang="en-US" altLang="zh-TW" dirty="0"/>
              <a:t>Q:</a:t>
            </a:r>
          </a:p>
          <a:p>
            <a:r>
              <a:rPr lang="en-US" altLang="zh-TW" dirty="0"/>
              <a:t>(1).</a:t>
            </a:r>
            <a:r>
              <a:rPr lang="zh-TW" altLang="en-US" dirty="0"/>
              <a:t>抽出數為</a:t>
            </a:r>
            <a:r>
              <a:rPr lang="en-US" altLang="zh-TW" dirty="0"/>
              <a:t>108 </a:t>
            </a:r>
            <a:r>
              <a:rPr lang="zh-TW" altLang="en-US" dirty="0"/>
              <a:t>時， 所對應的農戶為</a:t>
            </a:r>
            <a:r>
              <a:rPr lang="en-US" altLang="zh-TW" dirty="0"/>
              <a:t>?</a:t>
            </a:r>
            <a:r>
              <a:rPr lang="zh-TW" altLang="en-US" dirty="0"/>
              <a:t>  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</a:p>
          <a:p>
            <a:r>
              <a:rPr lang="en-US" altLang="zh-TW" dirty="0"/>
              <a:t>(2).</a:t>
            </a:r>
            <a:r>
              <a:rPr lang="zh-TW" altLang="en-US" dirty="0"/>
              <a:t>抽出數為</a:t>
            </a:r>
            <a:r>
              <a:rPr lang="en-US" altLang="zh-TW" dirty="0"/>
              <a:t>4100</a:t>
            </a:r>
            <a:r>
              <a:rPr lang="zh-TW" altLang="en-US" dirty="0"/>
              <a:t>時，所對應的農戶為</a:t>
            </a:r>
            <a:r>
              <a:rPr lang="en-US" altLang="zh-TW" dirty="0"/>
              <a:t>?   =&gt;90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9EC1D-1571-4C27-8A35-197233ED503B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9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Q: </a:t>
            </a:r>
            <a:r>
              <a:rPr lang="zh-TW" altLang="en-US" dirty="0"/>
              <a:t>不偏估計量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因為樣本平均比率為母體比率的不偏估計式，所以我們可以用</a:t>
            </a:r>
            <a:r>
              <a:rPr lang="en-US" altLang="zh-TW" dirty="0"/>
              <a:t>Rm^</a:t>
            </a:r>
            <a:r>
              <a:rPr lang="zh-TW" altLang="en-US" dirty="0"/>
              <a:t>去估計</a:t>
            </a:r>
            <a:r>
              <a:rPr lang="en-US" altLang="zh-TW" dirty="0"/>
              <a:t>R</a:t>
            </a:r>
          </a:p>
          <a:p>
            <a:r>
              <a:rPr lang="zh-TW" altLang="en-US" dirty="0"/>
              <a:t>那這裡，我們的估計對象分別是母體平均數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x</a:t>
            </a:r>
            <a:r>
              <a:rPr lang="zh-TW" altLang="en-US" dirty="0"/>
              <a:t>度量的總長度 </a:t>
            </a:r>
            <a:r>
              <a:rPr lang="en-US" altLang="zh-TW" dirty="0"/>
              <a:t>&amp;</a:t>
            </a:r>
            <a:r>
              <a:rPr lang="zh-TW" altLang="en-US" dirty="0"/>
              <a:t> 母體比率，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我們的估計方法就是在母體比例未知的時候，使用樣本平均比率去估計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9EC1D-1571-4C27-8A35-197233ED503B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45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辺形 6"/>
          <p:cNvSpPr/>
          <p:nvPr userDrawn="1"/>
        </p:nvSpPr>
        <p:spPr>
          <a:xfrm>
            <a:off x="899592" y="3573016"/>
            <a:ext cx="8136904" cy="72008"/>
          </a:xfrm>
          <a:prstGeom prst="parallelogram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90599" y="2348880"/>
            <a:ext cx="1254714" cy="1368152"/>
            <a:chOff x="1918800" y="2002356"/>
            <a:chExt cx="3013240" cy="3285666"/>
          </a:xfrm>
        </p:grpSpPr>
        <p:grpSp>
          <p:nvGrpSpPr>
            <p:cNvPr id="9" name="グループ化 8"/>
            <p:cNvGrpSpPr/>
            <p:nvPr/>
          </p:nvGrpSpPr>
          <p:grpSpPr>
            <a:xfrm>
              <a:off x="4440397" y="2002356"/>
              <a:ext cx="491643" cy="1138612"/>
              <a:chOff x="4487989" y="2054951"/>
              <a:chExt cx="432004" cy="1000493"/>
            </a:xfrm>
          </p:grpSpPr>
          <p:sp>
            <p:nvSpPr>
              <p:cNvPr id="11" name="フリーフォーム 10"/>
              <p:cNvSpPr/>
              <p:nvPr/>
            </p:nvSpPr>
            <p:spPr>
              <a:xfrm rot="21167546" flipH="1">
                <a:off x="4487989" y="2075978"/>
                <a:ext cx="297001" cy="886265"/>
              </a:xfrm>
              <a:custGeom>
                <a:avLst/>
                <a:gdLst>
                  <a:gd name="connsiteX0" fmla="*/ 154745 w 323557"/>
                  <a:gd name="connsiteY0" fmla="*/ 717453 h 886265"/>
                  <a:gd name="connsiteX1" fmla="*/ 0 w 323557"/>
                  <a:gd name="connsiteY1" fmla="*/ 70339 h 886265"/>
                  <a:gd name="connsiteX2" fmla="*/ 323557 w 323557"/>
                  <a:gd name="connsiteY2" fmla="*/ 0 h 886265"/>
                  <a:gd name="connsiteX3" fmla="*/ 281354 w 323557"/>
                  <a:gd name="connsiteY3" fmla="*/ 886265 h 886265"/>
                  <a:gd name="connsiteX4" fmla="*/ 154745 w 323557"/>
                  <a:gd name="connsiteY4" fmla="*/ 717453 h 886265"/>
                  <a:gd name="connsiteX0" fmla="*/ 128189 w 297001"/>
                  <a:gd name="connsiteY0" fmla="*/ 717453 h 886265"/>
                  <a:gd name="connsiteX1" fmla="*/ 0 w 297001"/>
                  <a:gd name="connsiteY1" fmla="*/ 195584 h 886265"/>
                  <a:gd name="connsiteX2" fmla="*/ 297001 w 297001"/>
                  <a:gd name="connsiteY2" fmla="*/ 0 h 886265"/>
                  <a:gd name="connsiteX3" fmla="*/ 254798 w 297001"/>
                  <a:gd name="connsiteY3" fmla="*/ 886265 h 886265"/>
                  <a:gd name="connsiteX4" fmla="*/ 128189 w 297001"/>
                  <a:gd name="connsiteY4" fmla="*/ 717453 h 88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001" h="886265">
                    <a:moveTo>
                      <a:pt x="128189" y="717453"/>
                    </a:moveTo>
                    <a:lnTo>
                      <a:pt x="0" y="195584"/>
                    </a:lnTo>
                    <a:lnTo>
                      <a:pt x="297001" y="0"/>
                    </a:lnTo>
                    <a:lnTo>
                      <a:pt x="254798" y="886265"/>
                    </a:lnTo>
                    <a:lnTo>
                      <a:pt x="128189" y="717453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フリーフォーム 11"/>
              <p:cNvSpPr/>
              <p:nvPr/>
            </p:nvSpPr>
            <p:spPr>
              <a:xfrm rot="2555416">
                <a:off x="4628370" y="2054951"/>
                <a:ext cx="291623" cy="1000493"/>
              </a:xfrm>
              <a:custGeom>
                <a:avLst/>
                <a:gdLst>
                  <a:gd name="connsiteX0" fmla="*/ 154745 w 323557"/>
                  <a:gd name="connsiteY0" fmla="*/ 717453 h 886265"/>
                  <a:gd name="connsiteX1" fmla="*/ 0 w 323557"/>
                  <a:gd name="connsiteY1" fmla="*/ 70339 h 886265"/>
                  <a:gd name="connsiteX2" fmla="*/ 323557 w 323557"/>
                  <a:gd name="connsiteY2" fmla="*/ 0 h 886265"/>
                  <a:gd name="connsiteX3" fmla="*/ 281354 w 323557"/>
                  <a:gd name="connsiteY3" fmla="*/ 886265 h 886265"/>
                  <a:gd name="connsiteX4" fmla="*/ 154745 w 323557"/>
                  <a:gd name="connsiteY4" fmla="*/ 717453 h 886265"/>
                  <a:gd name="connsiteX0" fmla="*/ 89516 w 258328"/>
                  <a:gd name="connsiteY0" fmla="*/ 717453 h 886265"/>
                  <a:gd name="connsiteX1" fmla="*/ 0 w 258328"/>
                  <a:gd name="connsiteY1" fmla="*/ 204141 h 886265"/>
                  <a:gd name="connsiteX2" fmla="*/ 258328 w 258328"/>
                  <a:gd name="connsiteY2" fmla="*/ 0 h 886265"/>
                  <a:gd name="connsiteX3" fmla="*/ 216125 w 258328"/>
                  <a:gd name="connsiteY3" fmla="*/ 886265 h 886265"/>
                  <a:gd name="connsiteX4" fmla="*/ 89516 w 258328"/>
                  <a:gd name="connsiteY4" fmla="*/ 717453 h 88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328" h="886265">
                    <a:moveTo>
                      <a:pt x="89516" y="717453"/>
                    </a:moveTo>
                    <a:lnTo>
                      <a:pt x="0" y="204141"/>
                    </a:lnTo>
                    <a:lnTo>
                      <a:pt x="258328" y="0"/>
                    </a:lnTo>
                    <a:lnTo>
                      <a:pt x="216125" y="886265"/>
                    </a:lnTo>
                    <a:lnTo>
                      <a:pt x="89516" y="717453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フリーフォーム 9"/>
            <p:cNvSpPr/>
            <p:nvPr/>
          </p:nvSpPr>
          <p:spPr>
            <a:xfrm rot="619325">
              <a:off x="1918800" y="2502619"/>
              <a:ext cx="2771335" cy="2785403"/>
            </a:xfrm>
            <a:custGeom>
              <a:avLst/>
              <a:gdLst>
                <a:gd name="connsiteX0" fmla="*/ 2405575 w 2771335"/>
                <a:gd name="connsiteY0" fmla="*/ 28136 h 2785403"/>
                <a:gd name="connsiteX1" fmla="*/ 2222695 w 2771335"/>
                <a:gd name="connsiteY1" fmla="*/ 28136 h 2785403"/>
                <a:gd name="connsiteX2" fmla="*/ 2222695 w 2771335"/>
                <a:gd name="connsiteY2" fmla="*/ 140677 h 2785403"/>
                <a:gd name="connsiteX3" fmla="*/ 2067951 w 2771335"/>
                <a:gd name="connsiteY3" fmla="*/ 168813 h 2785403"/>
                <a:gd name="connsiteX4" fmla="*/ 2053883 w 2771335"/>
                <a:gd name="connsiteY4" fmla="*/ 351693 h 2785403"/>
                <a:gd name="connsiteX5" fmla="*/ 1885071 w 2771335"/>
                <a:gd name="connsiteY5" fmla="*/ 351693 h 2785403"/>
                <a:gd name="connsiteX6" fmla="*/ 1885071 w 2771335"/>
                <a:gd name="connsiteY6" fmla="*/ 506437 h 2785403"/>
                <a:gd name="connsiteX7" fmla="*/ 1758461 w 2771335"/>
                <a:gd name="connsiteY7" fmla="*/ 590843 h 2785403"/>
                <a:gd name="connsiteX8" fmla="*/ 1758461 w 2771335"/>
                <a:gd name="connsiteY8" fmla="*/ 787791 h 2785403"/>
                <a:gd name="connsiteX9" fmla="*/ 1674055 w 2771335"/>
                <a:gd name="connsiteY9" fmla="*/ 829994 h 2785403"/>
                <a:gd name="connsiteX10" fmla="*/ 1533378 w 2771335"/>
                <a:gd name="connsiteY10" fmla="*/ 1055077 h 2785403"/>
                <a:gd name="connsiteX11" fmla="*/ 1477107 w 2771335"/>
                <a:gd name="connsiteY11" fmla="*/ 998806 h 2785403"/>
                <a:gd name="connsiteX12" fmla="*/ 1378634 w 2771335"/>
                <a:gd name="connsiteY12" fmla="*/ 1209822 h 2785403"/>
                <a:gd name="connsiteX13" fmla="*/ 1322363 w 2771335"/>
                <a:gd name="connsiteY13" fmla="*/ 1195754 h 2785403"/>
                <a:gd name="connsiteX14" fmla="*/ 1294227 w 2771335"/>
                <a:gd name="connsiteY14" fmla="*/ 1266093 h 2785403"/>
                <a:gd name="connsiteX15" fmla="*/ 1153551 w 2771335"/>
                <a:gd name="connsiteY15" fmla="*/ 1252025 h 2785403"/>
                <a:gd name="connsiteX16" fmla="*/ 1153551 w 2771335"/>
                <a:gd name="connsiteY16" fmla="*/ 1336431 h 2785403"/>
                <a:gd name="connsiteX17" fmla="*/ 998806 w 2771335"/>
                <a:gd name="connsiteY17" fmla="*/ 1322363 h 2785403"/>
                <a:gd name="connsiteX18" fmla="*/ 970671 w 2771335"/>
                <a:gd name="connsiteY18" fmla="*/ 1463040 h 2785403"/>
                <a:gd name="connsiteX19" fmla="*/ 773723 w 2771335"/>
                <a:gd name="connsiteY19" fmla="*/ 1463040 h 2785403"/>
                <a:gd name="connsiteX20" fmla="*/ 745587 w 2771335"/>
                <a:gd name="connsiteY20" fmla="*/ 1589649 h 2785403"/>
                <a:gd name="connsiteX21" fmla="*/ 618978 w 2771335"/>
                <a:gd name="connsiteY21" fmla="*/ 1589649 h 2785403"/>
                <a:gd name="connsiteX22" fmla="*/ 590843 w 2771335"/>
                <a:gd name="connsiteY22" fmla="*/ 1674056 h 2785403"/>
                <a:gd name="connsiteX23" fmla="*/ 478301 w 2771335"/>
                <a:gd name="connsiteY23" fmla="*/ 1659988 h 2785403"/>
                <a:gd name="connsiteX24" fmla="*/ 393895 w 2771335"/>
                <a:gd name="connsiteY24" fmla="*/ 1716259 h 2785403"/>
                <a:gd name="connsiteX25" fmla="*/ 267286 w 2771335"/>
                <a:gd name="connsiteY25" fmla="*/ 1730326 h 2785403"/>
                <a:gd name="connsiteX26" fmla="*/ 267286 w 2771335"/>
                <a:gd name="connsiteY26" fmla="*/ 1871003 h 2785403"/>
                <a:gd name="connsiteX27" fmla="*/ 98474 w 2771335"/>
                <a:gd name="connsiteY27" fmla="*/ 1885071 h 2785403"/>
                <a:gd name="connsiteX28" fmla="*/ 112541 w 2771335"/>
                <a:gd name="connsiteY28" fmla="*/ 2053883 h 2785403"/>
                <a:gd name="connsiteX29" fmla="*/ 28135 w 2771335"/>
                <a:gd name="connsiteY29" fmla="*/ 2152357 h 2785403"/>
                <a:gd name="connsiteX30" fmla="*/ 28135 w 2771335"/>
                <a:gd name="connsiteY30" fmla="*/ 2152357 h 2785403"/>
                <a:gd name="connsiteX31" fmla="*/ 154744 w 2771335"/>
                <a:gd name="connsiteY31" fmla="*/ 2250831 h 2785403"/>
                <a:gd name="connsiteX32" fmla="*/ 0 w 2771335"/>
                <a:gd name="connsiteY32" fmla="*/ 2377440 h 2785403"/>
                <a:gd name="connsiteX33" fmla="*/ 140677 w 2771335"/>
                <a:gd name="connsiteY33" fmla="*/ 2377440 h 2785403"/>
                <a:gd name="connsiteX34" fmla="*/ 42203 w 2771335"/>
                <a:gd name="connsiteY34" fmla="*/ 2602523 h 2785403"/>
                <a:gd name="connsiteX35" fmla="*/ 168812 w 2771335"/>
                <a:gd name="connsiteY35" fmla="*/ 2602523 h 2785403"/>
                <a:gd name="connsiteX36" fmla="*/ 225083 w 2771335"/>
                <a:gd name="connsiteY36" fmla="*/ 2757268 h 2785403"/>
                <a:gd name="connsiteX37" fmla="*/ 267286 w 2771335"/>
                <a:gd name="connsiteY37" fmla="*/ 2672862 h 2785403"/>
                <a:gd name="connsiteX38" fmla="*/ 379827 w 2771335"/>
                <a:gd name="connsiteY38" fmla="*/ 2785403 h 2785403"/>
                <a:gd name="connsiteX39" fmla="*/ 436098 w 2771335"/>
                <a:gd name="connsiteY39" fmla="*/ 2729133 h 2785403"/>
                <a:gd name="connsiteX40" fmla="*/ 562707 w 2771335"/>
                <a:gd name="connsiteY40" fmla="*/ 2785403 h 2785403"/>
                <a:gd name="connsiteX41" fmla="*/ 661181 w 2771335"/>
                <a:gd name="connsiteY41" fmla="*/ 2700997 h 2785403"/>
                <a:gd name="connsiteX42" fmla="*/ 787791 w 2771335"/>
                <a:gd name="connsiteY42" fmla="*/ 2743200 h 2785403"/>
                <a:gd name="connsiteX43" fmla="*/ 787791 w 2771335"/>
                <a:gd name="connsiteY43" fmla="*/ 2743200 h 2785403"/>
                <a:gd name="connsiteX44" fmla="*/ 1026941 w 2771335"/>
                <a:gd name="connsiteY44" fmla="*/ 2757268 h 2785403"/>
                <a:gd name="connsiteX45" fmla="*/ 914400 w 2771335"/>
                <a:gd name="connsiteY45" fmla="*/ 2672862 h 2785403"/>
                <a:gd name="connsiteX46" fmla="*/ 1083212 w 2771335"/>
                <a:gd name="connsiteY46" fmla="*/ 2658794 h 2785403"/>
                <a:gd name="connsiteX47" fmla="*/ 1083212 w 2771335"/>
                <a:gd name="connsiteY47" fmla="*/ 2602523 h 2785403"/>
                <a:gd name="connsiteX48" fmla="*/ 1237957 w 2771335"/>
                <a:gd name="connsiteY48" fmla="*/ 2743200 h 2785403"/>
                <a:gd name="connsiteX49" fmla="*/ 1237957 w 2771335"/>
                <a:gd name="connsiteY49" fmla="*/ 2560320 h 2785403"/>
                <a:gd name="connsiteX50" fmla="*/ 1350498 w 2771335"/>
                <a:gd name="connsiteY50" fmla="*/ 2574388 h 2785403"/>
                <a:gd name="connsiteX51" fmla="*/ 1350498 w 2771335"/>
                <a:gd name="connsiteY51" fmla="*/ 2574388 h 2785403"/>
                <a:gd name="connsiteX52" fmla="*/ 1519311 w 2771335"/>
                <a:gd name="connsiteY52" fmla="*/ 2475914 h 2785403"/>
                <a:gd name="connsiteX53" fmla="*/ 1519311 w 2771335"/>
                <a:gd name="connsiteY53" fmla="*/ 2391508 h 2785403"/>
                <a:gd name="connsiteX54" fmla="*/ 1688123 w 2771335"/>
                <a:gd name="connsiteY54" fmla="*/ 2419643 h 2785403"/>
                <a:gd name="connsiteX55" fmla="*/ 1674055 w 2771335"/>
                <a:gd name="connsiteY55" fmla="*/ 2278966 h 2785403"/>
                <a:gd name="connsiteX56" fmla="*/ 1913206 w 2771335"/>
                <a:gd name="connsiteY56" fmla="*/ 2293034 h 2785403"/>
                <a:gd name="connsiteX57" fmla="*/ 1871003 w 2771335"/>
                <a:gd name="connsiteY57" fmla="*/ 2180493 h 2785403"/>
                <a:gd name="connsiteX58" fmla="*/ 1997612 w 2771335"/>
                <a:gd name="connsiteY58" fmla="*/ 2180493 h 2785403"/>
                <a:gd name="connsiteX59" fmla="*/ 1927274 w 2771335"/>
                <a:gd name="connsiteY59" fmla="*/ 2082019 h 2785403"/>
                <a:gd name="connsiteX60" fmla="*/ 2011680 w 2771335"/>
                <a:gd name="connsiteY60" fmla="*/ 2082019 h 2785403"/>
                <a:gd name="connsiteX61" fmla="*/ 1983544 w 2771335"/>
                <a:gd name="connsiteY61" fmla="*/ 1983545 h 2785403"/>
                <a:gd name="connsiteX62" fmla="*/ 2096086 w 2771335"/>
                <a:gd name="connsiteY62" fmla="*/ 1983545 h 2785403"/>
                <a:gd name="connsiteX63" fmla="*/ 2025747 w 2771335"/>
                <a:gd name="connsiteY63" fmla="*/ 1744394 h 2785403"/>
                <a:gd name="connsiteX64" fmla="*/ 2152357 w 2771335"/>
                <a:gd name="connsiteY64" fmla="*/ 1814733 h 2785403"/>
                <a:gd name="connsiteX65" fmla="*/ 2166424 w 2771335"/>
                <a:gd name="connsiteY65" fmla="*/ 1730326 h 2785403"/>
                <a:gd name="connsiteX66" fmla="*/ 2278966 w 2771335"/>
                <a:gd name="connsiteY66" fmla="*/ 1659988 h 2785403"/>
                <a:gd name="connsiteX67" fmla="*/ 2264898 w 2771335"/>
                <a:gd name="connsiteY67" fmla="*/ 1575582 h 2785403"/>
                <a:gd name="connsiteX68" fmla="*/ 2447778 w 2771335"/>
                <a:gd name="connsiteY68" fmla="*/ 1463040 h 2785403"/>
                <a:gd name="connsiteX69" fmla="*/ 2433711 w 2771335"/>
                <a:gd name="connsiteY69" fmla="*/ 1364566 h 2785403"/>
                <a:gd name="connsiteX70" fmla="*/ 2433711 w 2771335"/>
                <a:gd name="connsiteY70" fmla="*/ 1364566 h 2785403"/>
                <a:gd name="connsiteX71" fmla="*/ 2489981 w 2771335"/>
                <a:gd name="connsiteY71" fmla="*/ 1252025 h 2785403"/>
                <a:gd name="connsiteX72" fmla="*/ 2546252 w 2771335"/>
                <a:gd name="connsiteY72" fmla="*/ 1237957 h 2785403"/>
                <a:gd name="connsiteX73" fmla="*/ 2475914 w 2771335"/>
                <a:gd name="connsiteY73" fmla="*/ 1125416 h 2785403"/>
                <a:gd name="connsiteX74" fmla="*/ 2588455 w 2771335"/>
                <a:gd name="connsiteY74" fmla="*/ 1125416 h 2785403"/>
                <a:gd name="connsiteX75" fmla="*/ 2546252 w 2771335"/>
                <a:gd name="connsiteY75" fmla="*/ 1012874 h 2785403"/>
                <a:gd name="connsiteX76" fmla="*/ 2672861 w 2771335"/>
                <a:gd name="connsiteY76" fmla="*/ 998806 h 2785403"/>
                <a:gd name="connsiteX77" fmla="*/ 2616591 w 2771335"/>
                <a:gd name="connsiteY77" fmla="*/ 900333 h 2785403"/>
                <a:gd name="connsiteX78" fmla="*/ 2729132 w 2771335"/>
                <a:gd name="connsiteY78" fmla="*/ 787791 h 2785403"/>
                <a:gd name="connsiteX79" fmla="*/ 2672861 w 2771335"/>
                <a:gd name="connsiteY79" fmla="*/ 717453 h 2785403"/>
                <a:gd name="connsiteX80" fmla="*/ 2715064 w 2771335"/>
                <a:gd name="connsiteY80" fmla="*/ 661182 h 2785403"/>
                <a:gd name="connsiteX81" fmla="*/ 2715064 w 2771335"/>
                <a:gd name="connsiteY81" fmla="*/ 661182 h 2785403"/>
                <a:gd name="connsiteX82" fmla="*/ 2771335 w 2771335"/>
                <a:gd name="connsiteY82" fmla="*/ 534573 h 2785403"/>
                <a:gd name="connsiteX83" fmla="*/ 2644726 w 2771335"/>
                <a:gd name="connsiteY83" fmla="*/ 506437 h 2785403"/>
                <a:gd name="connsiteX84" fmla="*/ 2771335 w 2771335"/>
                <a:gd name="connsiteY84" fmla="*/ 407963 h 2785403"/>
                <a:gd name="connsiteX85" fmla="*/ 2658794 w 2771335"/>
                <a:gd name="connsiteY85" fmla="*/ 351693 h 2785403"/>
                <a:gd name="connsiteX86" fmla="*/ 2743200 w 2771335"/>
                <a:gd name="connsiteY86" fmla="*/ 253219 h 2785403"/>
                <a:gd name="connsiteX87" fmla="*/ 2630658 w 2771335"/>
                <a:gd name="connsiteY87" fmla="*/ 239151 h 2785403"/>
                <a:gd name="connsiteX88" fmla="*/ 2630658 w 2771335"/>
                <a:gd name="connsiteY88" fmla="*/ 126609 h 2785403"/>
                <a:gd name="connsiteX89" fmla="*/ 2560320 w 2771335"/>
                <a:gd name="connsiteY89" fmla="*/ 140677 h 2785403"/>
                <a:gd name="connsiteX90" fmla="*/ 2532184 w 2771335"/>
                <a:gd name="connsiteY90" fmla="*/ 42203 h 2785403"/>
                <a:gd name="connsiteX91" fmla="*/ 2461846 w 2771335"/>
                <a:gd name="connsiteY91" fmla="*/ 70339 h 2785403"/>
                <a:gd name="connsiteX92" fmla="*/ 2447778 w 2771335"/>
                <a:gd name="connsiteY92" fmla="*/ 0 h 2785403"/>
                <a:gd name="connsiteX93" fmla="*/ 2405575 w 2771335"/>
                <a:gd name="connsiteY93" fmla="*/ 28136 h 2785403"/>
                <a:gd name="connsiteX0" fmla="*/ 2405575 w 2771335"/>
                <a:gd name="connsiteY0" fmla="*/ 28136 h 2785403"/>
                <a:gd name="connsiteX1" fmla="*/ 2222695 w 2771335"/>
                <a:gd name="connsiteY1" fmla="*/ 28136 h 2785403"/>
                <a:gd name="connsiteX2" fmla="*/ 2222695 w 2771335"/>
                <a:gd name="connsiteY2" fmla="*/ 140677 h 2785403"/>
                <a:gd name="connsiteX3" fmla="*/ 2067951 w 2771335"/>
                <a:gd name="connsiteY3" fmla="*/ 168813 h 2785403"/>
                <a:gd name="connsiteX4" fmla="*/ 2053883 w 2771335"/>
                <a:gd name="connsiteY4" fmla="*/ 351693 h 2785403"/>
                <a:gd name="connsiteX5" fmla="*/ 1885071 w 2771335"/>
                <a:gd name="connsiteY5" fmla="*/ 351693 h 2785403"/>
                <a:gd name="connsiteX6" fmla="*/ 1885071 w 2771335"/>
                <a:gd name="connsiteY6" fmla="*/ 506437 h 2785403"/>
                <a:gd name="connsiteX7" fmla="*/ 1758461 w 2771335"/>
                <a:gd name="connsiteY7" fmla="*/ 590843 h 2785403"/>
                <a:gd name="connsiteX8" fmla="*/ 1758461 w 2771335"/>
                <a:gd name="connsiteY8" fmla="*/ 787791 h 2785403"/>
                <a:gd name="connsiteX9" fmla="*/ 1674055 w 2771335"/>
                <a:gd name="connsiteY9" fmla="*/ 829994 h 2785403"/>
                <a:gd name="connsiteX10" fmla="*/ 1533378 w 2771335"/>
                <a:gd name="connsiteY10" fmla="*/ 1055077 h 2785403"/>
                <a:gd name="connsiteX11" fmla="*/ 1477107 w 2771335"/>
                <a:gd name="connsiteY11" fmla="*/ 998806 h 2785403"/>
                <a:gd name="connsiteX12" fmla="*/ 1378634 w 2771335"/>
                <a:gd name="connsiteY12" fmla="*/ 1209822 h 2785403"/>
                <a:gd name="connsiteX13" fmla="*/ 1322363 w 2771335"/>
                <a:gd name="connsiteY13" fmla="*/ 1195754 h 2785403"/>
                <a:gd name="connsiteX14" fmla="*/ 1294227 w 2771335"/>
                <a:gd name="connsiteY14" fmla="*/ 1266093 h 2785403"/>
                <a:gd name="connsiteX15" fmla="*/ 1153551 w 2771335"/>
                <a:gd name="connsiteY15" fmla="*/ 1252025 h 2785403"/>
                <a:gd name="connsiteX16" fmla="*/ 1153551 w 2771335"/>
                <a:gd name="connsiteY16" fmla="*/ 1336431 h 2785403"/>
                <a:gd name="connsiteX17" fmla="*/ 998806 w 2771335"/>
                <a:gd name="connsiteY17" fmla="*/ 1322363 h 2785403"/>
                <a:gd name="connsiteX18" fmla="*/ 970671 w 2771335"/>
                <a:gd name="connsiteY18" fmla="*/ 1463040 h 2785403"/>
                <a:gd name="connsiteX19" fmla="*/ 773723 w 2771335"/>
                <a:gd name="connsiteY19" fmla="*/ 1463040 h 2785403"/>
                <a:gd name="connsiteX20" fmla="*/ 745587 w 2771335"/>
                <a:gd name="connsiteY20" fmla="*/ 1589649 h 2785403"/>
                <a:gd name="connsiteX21" fmla="*/ 618978 w 2771335"/>
                <a:gd name="connsiteY21" fmla="*/ 1589649 h 2785403"/>
                <a:gd name="connsiteX22" fmla="*/ 590843 w 2771335"/>
                <a:gd name="connsiteY22" fmla="*/ 1674056 h 2785403"/>
                <a:gd name="connsiteX23" fmla="*/ 478301 w 2771335"/>
                <a:gd name="connsiteY23" fmla="*/ 1659988 h 2785403"/>
                <a:gd name="connsiteX24" fmla="*/ 393895 w 2771335"/>
                <a:gd name="connsiteY24" fmla="*/ 1716259 h 2785403"/>
                <a:gd name="connsiteX25" fmla="*/ 267286 w 2771335"/>
                <a:gd name="connsiteY25" fmla="*/ 1730326 h 2785403"/>
                <a:gd name="connsiteX26" fmla="*/ 267286 w 2771335"/>
                <a:gd name="connsiteY26" fmla="*/ 1871003 h 2785403"/>
                <a:gd name="connsiteX27" fmla="*/ 98474 w 2771335"/>
                <a:gd name="connsiteY27" fmla="*/ 1885071 h 2785403"/>
                <a:gd name="connsiteX28" fmla="*/ 112541 w 2771335"/>
                <a:gd name="connsiteY28" fmla="*/ 2053883 h 2785403"/>
                <a:gd name="connsiteX29" fmla="*/ 28135 w 2771335"/>
                <a:gd name="connsiteY29" fmla="*/ 2152357 h 2785403"/>
                <a:gd name="connsiteX30" fmla="*/ 28135 w 2771335"/>
                <a:gd name="connsiteY30" fmla="*/ 2152357 h 2785403"/>
                <a:gd name="connsiteX31" fmla="*/ 154744 w 2771335"/>
                <a:gd name="connsiteY31" fmla="*/ 2250831 h 2785403"/>
                <a:gd name="connsiteX32" fmla="*/ 0 w 2771335"/>
                <a:gd name="connsiteY32" fmla="*/ 2377440 h 2785403"/>
                <a:gd name="connsiteX33" fmla="*/ 140677 w 2771335"/>
                <a:gd name="connsiteY33" fmla="*/ 2377440 h 2785403"/>
                <a:gd name="connsiteX34" fmla="*/ 42203 w 2771335"/>
                <a:gd name="connsiteY34" fmla="*/ 2602523 h 2785403"/>
                <a:gd name="connsiteX35" fmla="*/ 168812 w 2771335"/>
                <a:gd name="connsiteY35" fmla="*/ 2602523 h 2785403"/>
                <a:gd name="connsiteX36" fmla="*/ 225083 w 2771335"/>
                <a:gd name="connsiteY36" fmla="*/ 2757268 h 2785403"/>
                <a:gd name="connsiteX37" fmla="*/ 267286 w 2771335"/>
                <a:gd name="connsiteY37" fmla="*/ 2672862 h 2785403"/>
                <a:gd name="connsiteX38" fmla="*/ 379827 w 2771335"/>
                <a:gd name="connsiteY38" fmla="*/ 2785403 h 2785403"/>
                <a:gd name="connsiteX39" fmla="*/ 436098 w 2771335"/>
                <a:gd name="connsiteY39" fmla="*/ 2729133 h 2785403"/>
                <a:gd name="connsiteX40" fmla="*/ 562707 w 2771335"/>
                <a:gd name="connsiteY40" fmla="*/ 2785403 h 2785403"/>
                <a:gd name="connsiteX41" fmla="*/ 661181 w 2771335"/>
                <a:gd name="connsiteY41" fmla="*/ 2700997 h 2785403"/>
                <a:gd name="connsiteX42" fmla="*/ 787791 w 2771335"/>
                <a:gd name="connsiteY42" fmla="*/ 2743200 h 2785403"/>
                <a:gd name="connsiteX43" fmla="*/ 787791 w 2771335"/>
                <a:gd name="connsiteY43" fmla="*/ 2743200 h 2785403"/>
                <a:gd name="connsiteX44" fmla="*/ 930061 w 2771335"/>
                <a:gd name="connsiteY44" fmla="*/ 2774913 h 2785403"/>
                <a:gd name="connsiteX45" fmla="*/ 914400 w 2771335"/>
                <a:gd name="connsiteY45" fmla="*/ 2672862 h 2785403"/>
                <a:gd name="connsiteX46" fmla="*/ 1083212 w 2771335"/>
                <a:gd name="connsiteY46" fmla="*/ 2658794 h 2785403"/>
                <a:gd name="connsiteX47" fmla="*/ 1083212 w 2771335"/>
                <a:gd name="connsiteY47" fmla="*/ 2602523 h 2785403"/>
                <a:gd name="connsiteX48" fmla="*/ 1237957 w 2771335"/>
                <a:gd name="connsiteY48" fmla="*/ 2743200 h 2785403"/>
                <a:gd name="connsiteX49" fmla="*/ 1237957 w 2771335"/>
                <a:gd name="connsiteY49" fmla="*/ 2560320 h 2785403"/>
                <a:gd name="connsiteX50" fmla="*/ 1350498 w 2771335"/>
                <a:gd name="connsiteY50" fmla="*/ 2574388 h 2785403"/>
                <a:gd name="connsiteX51" fmla="*/ 1350498 w 2771335"/>
                <a:gd name="connsiteY51" fmla="*/ 2574388 h 2785403"/>
                <a:gd name="connsiteX52" fmla="*/ 1519311 w 2771335"/>
                <a:gd name="connsiteY52" fmla="*/ 2475914 h 2785403"/>
                <a:gd name="connsiteX53" fmla="*/ 1519311 w 2771335"/>
                <a:gd name="connsiteY53" fmla="*/ 2391508 h 2785403"/>
                <a:gd name="connsiteX54" fmla="*/ 1688123 w 2771335"/>
                <a:gd name="connsiteY54" fmla="*/ 2419643 h 2785403"/>
                <a:gd name="connsiteX55" fmla="*/ 1674055 w 2771335"/>
                <a:gd name="connsiteY55" fmla="*/ 2278966 h 2785403"/>
                <a:gd name="connsiteX56" fmla="*/ 1913206 w 2771335"/>
                <a:gd name="connsiteY56" fmla="*/ 2293034 h 2785403"/>
                <a:gd name="connsiteX57" fmla="*/ 1871003 w 2771335"/>
                <a:gd name="connsiteY57" fmla="*/ 2180493 h 2785403"/>
                <a:gd name="connsiteX58" fmla="*/ 1997612 w 2771335"/>
                <a:gd name="connsiteY58" fmla="*/ 2180493 h 2785403"/>
                <a:gd name="connsiteX59" fmla="*/ 1927274 w 2771335"/>
                <a:gd name="connsiteY59" fmla="*/ 2082019 h 2785403"/>
                <a:gd name="connsiteX60" fmla="*/ 2011680 w 2771335"/>
                <a:gd name="connsiteY60" fmla="*/ 2082019 h 2785403"/>
                <a:gd name="connsiteX61" fmla="*/ 1983544 w 2771335"/>
                <a:gd name="connsiteY61" fmla="*/ 1983545 h 2785403"/>
                <a:gd name="connsiteX62" fmla="*/ 2096086 w 2771335"/>
                <a:gd name="connsiteY62" fmla="*/ 1983545 h 2785403"/>
                <a:gd name="connsiteX63" fmla="*/ 2025747 w 2771335"/>
                <a:gd name="connsiteY63" fmla="*/ 1744394 h 2785403"/>
                <a:gd name="connsiteX64" fmla="*/ 2152357 w 2771335"/>
                <a:gd name="connsiteY64" fmla="*/ 1814733 h 2785403"/>
                <a:gd name="connsiteX65" fmla="*/ 2166424 w 2771335"/>
                <a:gd name="connsiteY65" fmla="*/ 1730326 h 2785403"/>
                <a:gd name="connsiteX66" fmla="*/ 2278966 w 2771335"/>
                <a:gd name="connsiteY66" fmla="*/ 1659988 h 2785403"/>
                <a:gd name="connsiteX67" fmla="*/ 2264898 w 2771335"/>
                <a:gd name="connsiteY67" fmla="*/ 1575582 h 2785403"/>
                <a:gd name="connsiteX68" fmla="*/ 2447778 w 2771335"/>
                <a:gd name="connsiteY68" fmla="*/ 1463040 h 2785403"/>
                <a:gd name="connsiteX69" fmla="*/ 2433711 w 2771335"/>
                <a:gd name="connsiteY69" fmla="*/ 1364566 h 2785403"/>
                <a:gd name="connsiteX70" fmla="*/ 2433711 w 2771335"/>
                <a:gd name="connsiteY70" fmla="*/ 1364566 h 2785403"/>
                <a:gd name="connsiteX71" fmla="*/ 2489981 w 2771335"/>
                <a:gd name="connsiteY71" fmla="*/ 1252025 h 2785403"/>
                <a:gd name="connsiteX72" fmla="*/ 2546252 w 2771335"/>
                <a:gd name="connsiteY72" fmla="*/ 1237957 h 2785403"/>
                <a:gd name="connsiteX73" fmla="*/ 2475914 w 2771335"/>
                <a:gd name="connsiteY73" fmla="*/ 1125416 h 2785403"/>
                <a:gd name="connsiteX74" fmla="*/ 2588455 w 2771335"/>
                <a:gd name="connsiteY74" fmla="*/ 1125416 h 2785403"/>
                <a:gd name="connsiteX75" fmla="*/ 2546252 w 2771335"/>
                <a:gd name="connsiteY75" fmla="*/ 1012874 h 2785403"/>
                <a:gd name="connsiteX76" fmla="*/ 2672861 w 2771335"/>
                <a:gd name="connsiteY76" fmla="*/ 998806 h 2785403"/>
                <a:gd name="connsiteX77" fmla="*/ 2616591 w 2771335"/>
                <a:gd name="connsiteY77" fmla="*/ 900333 h 2785403"/>
                <a:gd name="connsiteX78" fmla="*/ 2729132 w 2771335"/>
                <a:gd name="connsiteY78" fmla="*/ 787791 h 2785403"/>
                <a:gd name="connsiteX79" fmla="*/ 2672861 w 2771335"/>
                <a:gd name="connsiteY79" fmla="*/ 717453 h 2785403"/>
                <a:gd name="connsiteX80" fmla="*/ 2715064 w 2771335"/>
                <a:gd name="connsiteY80" fmla="*/ 661182 h 2785403"/>
                <a:gd name="connsiteX81" fmla="*/ 2715064 w 2771335"/>
                <a:gd name="connsiteY81" fmla="*/ 661182 h 2785403"/>
                <a:gd name="connsiteX82" fmla="*/ 2771335 w 2771335"/>
                <a:gd name="connsiteY82" fmla="*/ 534573 h 2785403"/>
                <a:gd name="connsiteX83" fmla="*/ 2644726 w 2771335"/>
                <a:gd name="connsiteY83" fmla="*/ 506437 h 2785403"/>
                <a:gd name="connsiteX84" fmla="*/ 2771335 w 2771335"/>
                <a:gd name="connsiteY84" fmla="*/ 407963 h 2785403"/>
                <a:gd name="connsiteX85" fmla="*/ 2658794 w 2771335"/>
                <a:gd name="connsiteY85" fmla="*/ 351693 h 2785403"/>
                <a:gd name="connsiteX86" fmla="*/ 2743200 w 2771335"/>
                <a:gd name="connsiteY86" fmla="*/ 253219 h 2785403"/>
                <a:gd name="connsiteX87" fmla="*/ 2630658 w 2771335"/>
                <a:gd name="connsiteY87" fmla="*/ 239151 h 2785403"/>
                <a:gd name="connsiteX88" fmla="*/ 2630658 w 2771335"/>
                <a:gd name="connsiteY88" fmla="*/ 126609 h 2785403"/>
                <a:gd name="connsiteX89" fmla="*/ 2560320 w 2771335"/>
                <a:gd name="connsiteY89" fmla="*/ 140677 h 2785403"/>
                <a:gd name="connsiteX90" fmla="*/ 2532184 w 2771335"/>
                <a:gd name="connsiteY90" fmla="*/ 42203 h 2785403"/>
                <a:gd name="connsiteX91" fmla="*/ 2461846 w 2771335"/>
                <a:gd name="connsiteY91" fmla="*/ 70339 h 2785403"/>
                <a:gd name="connsiteX92" fmla="*/ 2447778 w 2771335"/>
                <a:gd name="connsiteY92" fmla="*/ 0 h 2785403"/>
                <a:gd name="connsiteX93" fmla="*/ 2405575 w 2771335"/>
                <a:gd name="connsiteY93" fmla="*/ 28136 h 2785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771335" h="2785403">
                  <a:moveTo>
                    <a:pt x="2405575" y="28136"/>
                  </a:moveTo>
                  <a:lnTo>
                    <a:pt x="2222695" y="28136"/>
                  </a:lnTo>
                  <a:lnTo>
                    <a:pt x="2222695" y="140677"/>
                  </a:lnTo>
                  <a:lnTo>
                    <a:pt x="2067951" y="168813"/>
                  </a:lnTo>
                  <a:lnTo>
                    <a:pt x="2053883" y="351693"/>
                  </a:lnTo>
                  <a:lnTo>
                    <a:pt x="1885071" y="351693"/>
                  </a:lnTo>
                  <a:lnTo>
                    <a:pt x="1885071" y="506437"/>
                  </a:lnTo>
                  <a:lnTo>
                    <a:pt x="1758461" y="590843"/>
                  </a:lnTo>
                  <a:lnTo>
                    <a:pt x="1758461" y="787791"/>
                  </a:lnTo>
                  <a:lnTo>
                    <a:pt x="1674055" y="829994"/>
                  </a:lnTo>
                  <a:lnTo>
                    <a:pt x="1533378" y="1055077"/>
                  </a:lnTo>
                  <a:lnTo>
                    <a:pt x="1477107" y="998806"/>
                  </a:lnTo>
                  <a:lnTo>
                    <a:pt x="1378634" y="1209822"/>
                  </a:lnTo>
                  <a:lnTo>
                    <a:pt x="1322363" y="1195754"/>
                  </a:lnTo>
                  <a:lnTo>
                    <a:pt x="1294227" y="1266093"/>
                  </a:lnTo>
                  <a:lnTo>
                    <a:pt x="1153551" y="1252025"/>
                  </a:lnTo>
                  <a:lnTo>
                    <a:pt x="1153551" y="1336431"/>
                  </a:lnTo>
                  <a:lnTo>
                    <a:pt x="998806" y="1322363"/>
                  </a:lnTo>
                  <a:lnTo>
                    <a:pt x="970671" y="1463040"/>
                  </a:lnTo>
                  <a:lnTo>
                    <a:pt x="773723" y="1463040"/>
                  </a:lnTo>
                  <a:lnTo>
                    <a:pt x="745587" y="1589649"/>
                  </a:lnTo>
                  <a:lnTo>
                    <a:pt x="618978" y="1589649"/>
                  </a:lnTo>
                  <a:lnTo>
                    <a:pt x="590843" y="1674056"/>
                  </a:lnTo>
                  <a:lnTo>
                    <a:pt x="478301" y="1659988"/>
                  </a:lnTo>
                  <a:lnTo>
                    <a:pt x="393895" y="1716259"/>
                  </a:lnTo>
                  <a:lnTo>
                    <a:pt x="267286" y="1730326"/>
                  </a:lnTo>
                  <a:lnTo>
                    <a:pt x="267286" y="1871003"/>
                  </a:lnTo>
                  <a:lnTo>
                    <a:pt x="98474" y="1885071"/>
                  </a:lnTo>
                  <a:lnTo>
                    <a:pt x="112541" y="2053883"/>
                  </a:lnTo>
                  <a:lnTo>
                    <a:pt x="28135" y="2152357"/>
                  </a:lnTo>
                  <a:lnTo>
                    <a:pt x="28135" y="2152357"/>
                  </a:lnTo>
                  <a:lnTo>
                    <a:pt x="154744" y="2250831"/>
                  </a:lnTo>
                  <a:lnTo>
                    <a:pt x="0" y="2377440"/>
                  </a:lnTo>
                  <a:lnTo>
                    <a:pt x="140677" y="2377440"/>
                  </a:lnTo>
                  <a:lnTo>
                    <a:pt x="42203" y="2602523"/>
                  </a:lnTo>
                  <a:lnTo>
                    <a:pt x="168812" y="2602523"/>
                  </a:lnTo>
                  <a:lnTo>
                    <a:pt x="225083" y="2757268"/>
                  </a:lnTo>
                  <a:lnTo>
                    <a:pt x="267286" y="2672862"/>
                  </a:lnTo>
                  <a:lnTo>
                    <a:pt x="379827" y="2785403"/>
                  </a:lnTo>
                  <a:lnTo>
                    <a:pt x="436098" y="2729133"/>
                  </a:lnTo>
                  <a:lnTo>
                    <a:pt x="562707" y="2785403"/>
                  </a:lnTo>
                  <a:lnTo>
                    <a:pt x="661181" y="2700997"/>
                  </a:lnTo>
                  <a:lnTo>
                    <a:pt x="787791" y="2743200"/>
                  </a:lnTo>
                  <a:lnTo>
                    <a:pt x="787791" y="2743200"/>
                  </a:lnTo>
                  <a:lnTo>
                    <a:pt x="930061" y="2774913"/>
                  </a:lnTo>
                  <a:lnTo>
                    <a:pt x="914400" y="2672862"/>
                  </a:lnTo>
                  <a:lnTo>
                    <a:pt x="1083212" y="2658794"/>
                  </a:lnTo>
                  <a:lnTo>
                    <a:pt x="1083212" y="2602523"/>
                  </a:lnTo>
                  <a:lnTo>
                    <a:pt x="1237957" y="2743200"/>
                  </a:lnTo>
                  <a:lnTo>
                    <a:pt x="1237957" y="2560320"/>
                  </a:lnTo>
                  <a:lnTo>
                    <a:pt x="1350498" y="2574388"/>
                  </a:lnTo>
                  <a:lnTo>
                    <a:pt x="1350498" y="2574388"/>
                  </a:lnTo>
                  <a:lnTo>
                    <a:pt x="1519311" y="2475914"/>
                  </a:lnTo>
                  <a:lnTo>
                    <a:pt x="1519311" y="2391508"/>
                  </a:lnTo>
                  <a:lnTo>
                    <a:pt x="1688123" y="2419643"/>
                  </a:lnTo>
                  <a:lnTo>
                    <a:pt x="1674055" y="2278966"/>
                  </a:lnTo>
                  <a:lnTo>
                    <a:pt x="1913206" y="2293034"/>
                  </a:lnTo>
                  <a:lnTo>
                    <a:pt x="1871003" y="2180493"/>
                  </a:lnTo>
                  <a:lnTo>
                    <a:pt x="1997612" y="2180493"/>
                  </a:lnTo>
                  <a:lnTo>
                    <a:pt x="1927274" y="2082019"/>
                  </a:lnTo>
                  <a:lnTo>
                    <a:pt x="2011680" y="2082019"/>
                  </a:lnTo>
                  <a:lnTo>
                    <a:pt x="1983544" y="1983545"/>
                  </a:lnTo>
                  <a:lnTo>
                    <a:pt x="2096086" y="1983545"/>
                  </a:lnTo>
                  <a:lnTo>
                    <a:pt x="2025747" y="1744394"/>
                  </a:lnTo>
                  <a:lnTo>
                    <a:pt x="2152357" y="1814733"/>
                  </a:lnTo>
                  <a:lnTo>
                    <a:pt x="2166424" y="1730326"/>
                  </a:lnTo>
                  <a:lnTo>
                    <a:pt x="2278966" y="1659988"/>
                  </a:lnTo>
                  <a:lnTo>
                    <a:pt x="2264898" y="1575582"/>
                  </a:lnTo>
                  <a:lnTo>
                    <a:pt x="2447778" y="1463040"/>
                  </a:lnTo>
                  <a:lnTo>
                    <a:pt x="2433711" y="1364566"/>
                  </a:lnTo>
                  <a:lnTo>
                    <a:pt x="2433711" y="1364566"/>
                  </a:lnTo>
                  <a:lnTo>
                    <a:pt x="2489981" y="1252025"/>
                  </a:lnTo>
                  <a:lnTo>
                    <a:pt x="2546252" y="1237957"/>
                  </a:lnTo>
                  <a:lnTo>
                    <a:pt x="2475914" y="1125416"/>
                  </a:lnTo>
                  <a:lnTo>
                    <a:pt x="2588455" y="1125416"/>
                  </a:lnTo>
                  <a:lnTo>
                    <a:pt x="2546252" y="1012874"/>
                  </a:lnTo>
                  <a:lnTo>
                    <a:pt x="2672861" y="998806"/>
                  </a:lnTo>
                  <a:lnTo>
                    <a:pt x="2616591" y="900333"/>
                  </a:lnTo>
                  <a:lnTo>
                    <a:pt x="2729132" y="787791"/>
                  </a:lnTo>
                  <a:lnTo>
                    <a:pt x="2672861" y="717453"/>
                  </a:lnTo>
                  <a:lnTo>
                    <a:pt x="2715064" y="661182"/>
                  </a:lnTo>
                  <a:lnTo>
                    <a:pt x="2715064" y="661182"/>
                  </a:lnTo>
                  <a:lnTo>
                    <a:pt x="2771335" y="534573"/>
                  </a:lnTo>
                  <a:lnTo>
                    <a:pt x="2644726" y="506437"/>
                  </a:lnTo>
                  <a:lnTo>
                    <a:pt x="2771335" y="407963"/>
                  </a:lnTo>
                  <a:lnTo>
                    <a:pt x="2658794" y="351693"/>
                  </a:lnTo>
                  <a:lnTo>
                    <a:pt x="2743200" y="253219"/>
                  </a:lnTo>
                  <a:lnTo>
                    <a:pt x="2630658" y="239151"/>
                  </a:lnTo>
                  <a:lnTo>
                    <a:pt x="2630658" y="126609"/>
                  </a:lnTo>
                  <a:lnTo>
                    <a:pt x="2560320" y="140677"/>
                  </a:lnTo>
                  <a:lnTo>
                    <a:pt x="2532184" y="42203"/>
                  </a:lnTo>
                  <a:lnTo>
                    <a:pt x="2461846" y="70339"/>
                  </a:lnTo>
                  <a:lnTo>
                    <a:pt x="2447778" y="0"/>
                  </a:lnTo>
                  <a:lnTo>
                    <a:pt x="2405575" y="28136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47664" y="2130425"/>
            <a:ext cx="6910536" cy="1470025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6A27-3DFF-4429-B0A2-41910386B496}" type="datetimeFigureOut">
              <a:rPr kumimoji="1" lang="ja-JP" altLang="en-US" smtClean="0"/>
              <a:pPr/>
              <a:t>2017/10/22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D3A4-75E6-46D7-BF47-2BCF6430DF7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32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6A27-3DFF-4429-B0A2-41910386B496}" type="datetimeFigureOut">
              <a:rPr kumimoji="1" lang="ja-JP" altLang="en-US" smtClean="0"/>
              <a:pPr/>
              <a:t>2017/10/22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D3A4-75E6-46D7-BF47-2BCF6430DF7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331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6A27-3DFF-4429-B0A2-41910386B496}" type="datetimeFigureOut">
              <a:rPr kumimoji="1" lang="ja-JP" altLang="en-US" smtClean="0"/>
              <a:pPr/>
              <a:t>2017/10/22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D3A4-75E6-46D7-BF47-2BCF6430DF7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97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6A27-3DFF-4429-B0A2-41910386B496}" type="datetimeFigureOut">
              <a:rPr kumimoji="1" lang="ja-JP" altLang="en-US" smtClean="0"/>
              <a:pPr/>
              <a:t>2017/10/22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D3A4-75E6-46D7-BF47-2BCF6430DF7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450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6A27-3DFF-4429-B0A2-41910386B496}" type="datetimeFigureOut">
              <a:rPr kumimoji="1" lang="ja-JP" altLang="en-US" smtClean="0"/>
              <a:pPr/>
              <a:t>2017/10/22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D3A4-75E6-46D7-BF47-2BCF6430DF7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14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6A27-3DFF-4429-B0A2-41910386B496}" type="datetimeFigureOut">
              <a:rPr kumimoji="1" lang="ja-JP" altLang="en-US" smtClean="0"/>
              <a:pPr/>
              <a:t>2017/10/22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D3A4-75E6-46D7-BF47-2BCF6430DF7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7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6A27-3DFF-4429-B0A2-41910386B496}" type="datetimeFigureOut">
              <a:rPr kumimoji="1" lang="ja-JP" altLang="en-US" smtClean="0"/>
              <a:pPr/>
              <a:t>2017/10/22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D3A4-75E6-46D7-BF47-2BCF6430DF7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11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6A27-3DFF-4429-B0A2-41910386B496}" type="datetimeFigureOut">
              <a:rPr kumimoji="1" lang="ja-JP" altLang="en-US" smtClean="0"/>
              <a:pPr/>
              <a:t>2017/10/22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D3A4-75E6-46D7-BF47-2BCF6430DF7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402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6A27-3DFF-4429-B0A2-41910386B496}" type="datetimeFigureOut">
              <a:rPr kumimoji="1" lang="ja-JP" altLang="en-US" smtClean="0"/>
              <a:pPr/>
              <a:t>2017/10/22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D3A4-75E6-46D7-BF47-2BCF6430DF7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03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6A27-3DFF-4429-B0A2-41910386B496}" type="datetimeFigureOut">
              <a:rPr kumimoji="1" lang="ja-JP" altLang="en-US" smtClean="0"/>
              <a:pPr/>
              <a:t>2017/10/22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D3A4-75E6-46D7-BF47-2BCF6430DF7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4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 smtClean="0"/>
              <a:t>按一下圖示以新增圖片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76A27-3DFF-4429-B0A2-41910386B496}" type="datetimeFigureOut">
              <a:rPr kumimoji="1" lang="ja-JP" altLang="en-US" smtClean="0"/>
              <a:pPr/>
              <a:t>2017/10/22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BD3A4-75E6-46D7-BF47-2BCF6430DF7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6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平行四辺形 11"/>
          <p:cNvSpPr/>
          <p:nvPr/>
        </p:nvSpPr>
        <p:spPr>
          <a:xfrm>
            <a:off x="899592" y="1196752"/>
            <a:ext cx="8136904" cy="72008"/>
          </a:xfrm>
          <a:prstGeom prst="parallelogram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87516" y="274638"/>
            <a:ext cx="7199284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76A27-3DFF-4429-B0A2-41910386B496}" type="datetimeFigureOut">
              <a:rPr kumimoji="1" lang="ja-JP" altLang="en-US" smtClean="0"/>
              <a:pPr/>
              <a:t>2017/10/22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BD3A4-75E6-46D7-BF47-2BCF6430DF7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90599" y="44624"/>
            <a:ext cx="1254714" cy="1368152"/>
            <a:chOff x="1918800" y="2002356"/>
            <a:chExt cx="3013240" cy="3285666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4440397" y="2002356"/>
              <a:ext cx="491643" cy="1138612"/>
              <a:chOff x="4487989" y="2054951"/>
              <a:chExt cx="432004" cy="1000493"/>
            </a:xfrm>
          </p:grpSpPr>
          <p:sp>
            <p:nvSpPr>
              <p:cNvPr id="10" name="フリーフォーム 9"/>
              <p:cNvSpPr/>
              <p:nvPr/>
            </p:nvSpPr>
            <p:spPr>
              <a:xfrm rot="21167546" flipH="1">
                <a:off x="4487989" y="2075978"/>
                <a:ext cx="297001" cy="886265"/>
              </a:xfrm>
              <a:custGeom>
                <a:avLst/>
                <a:gdLst>
                  <a:gd name="connsiteX0" fmla="*/ 154745 w 323557"/>
                  <a:gd name="connsiteY0" fmla="*/ 717453 h 886265"/>
                  <a:gd name="connsiteX1" fmla="*/ 0 w 323557"/>
                  <a:gd name="connsiteY1" fmla="*/ 70339 h 886265"/>
                  <a:gd name="connsiteX2" fmla="*/ 323557 w 323557"/>
                  <a:gd name="connsiteY2" fmla="*/ 0 h 886265"/>
                  <a:gd name="connsiteX3" fmla="*/ 281354 w 323557"/>
                  <a:gd name="connsiteY3" fmla="*/ 886265 h 886265"/>
                  <a:gd name="connsiteX4" fmla="*/ 154745 w 323557"/>
                  <a:gd name="connsiteY4" fmla="*/ 717453 h 886265"/>
                  <a:gd name="connsiteX0" fmla="*/ 128189 w 297001"/>
                  <a:gd name="connsiteY0" fmla="*/ 717453 h 886265"/>
                  <a:gd name="connsiteX1" fmla="*/ 0 w 297001"/>
                  <a:gd name="connsiteY1" fmla="*/ 195584 h 886265"/>
                  <a:gd name="connsiteX2" fmla="*/ 297001 w 297001"/>
                  <a:gd name="connsiteY2" fmla="*/ 0 h 886265"/>
                  <a:gd name="connsiteX3" fmla="*/ 254798 w 297001"/>
                  <a:gd name="connsiteY3" fmla="*/ 886265 h 886265"/>
                  <a:gd name="connsiteX4" fmla="*/ 128189 w 297001"/>
                  <a:gd name="connsiteY4" fmla="*/ 717453 h 88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001" h="886265">
                    <a:moveTo>
                      <a:pt x="128189" y="717453"/>
                    </a:moveTo>
                    <a:lnTo>
                      <a:pt x="0" y="195584"/>
                    </a:lnTo>
                    <a:lnTo>
                      <a:pt x="297001" y="0"/>
                    </a:lnTo>
                    <a:lnTo>
                      <a:pt x="254798" y="886265"/>
                    </a:lnTo>
                    <a:lnTo>
                      <a:pt x="128189" y="717453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フリーフォーム 10"/>
              <p:cNvSpPr/>
              <p:nvPr/>
            </p:nvSpPr>
            <p:spPr>
              <a:xfrm rot="2555416">
                <a:off x="4628370" y="2054951"/>
                <a:ext cx="291623" cy="1000493"/>
              </a:xfrm>
              <a:custGeom>
                <a:avLst/>
                <a:gdLst>
                  <a:gd name="connsiteX0" fmla="*/ 154745 w 323557"/>
                  <a:gd name="connsiteY0" fmla="*/ 717453 h 886265"/>
                  <a:gd name="connsiteX1" fmla="*/ 0 w 323557"/>
                  <a:gd name="connsiteY1" fmla="*/ 70339 h 886265"/>
                  <a:gd name="connsiteX2" fmla="*/ 323557 w 323557"/>
                  <a:gd name="connsiteY2" fmla="*/ 0 h 886265"/>
                  <a:gd name="connsiteX3" fmla="*/ 281354 w 323557"/>
                  <a:gd name="connsiteY3" fmla="*/ 886265 h 886265"/>
                  <a:gd name="connsiteX4" fmla="*/ 154745 w 323557"/>
                  <a:gd name="connsiteY4" fmla="*/ 717453 h 886265"/>
                  <a:gd name="connsiteX0" fmla="*/ 89516 w 258328"/>
                  <a:gd name="connsiteY0" fmla="*/ 717453 h 886265"/>
                  <a:gd name="connsiteX1" fmla="*/ 0 w 258328"/>
                  <a:gd name="connsiteY1" fmla="*/ 204141 h 886265"/>
                  <a:gd name="connsiteX2" fmla="*/ 258328 w 258328"/>
                  <a:gd name="connsiteY2" fmla="*/ 0 h 886265"/>
                  <a:gd name="connsiteX3" fmla="*/ 216125 w 258328"/>
                  <a:gd name="connsiteY3" fmla="*/ 886265 h 886265"/>
                  <a:gd name="connsiteX4" fmla="*/ 89516 w 258328"/>
                  <a:gd name="connsiteY4" fmla="*/ 717453 h 886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8328" h="886265">
                    <a:moveTo>
                      <a:pt x="89516" y="717453"/>
                    </a:moveTo>
                    <a:lnTo>
                      <a:pt x="0" y="204141"/>
                    </a:lnTo>
                    <a:lnTo>
                      <a:pt x="258328" y="0"/>
                    </a:lnTo>
                    <a:lnTo>
                      <a:pt x="216125" y="886265"/>
                    </a:lnTo>
                    <a:lnTo>
                      <a:pt x="89516" y="717453"/>
                    </a:lnTo>
                    <a:close/>
                  </a:path>
                </a:pathLst>
              </a:custGeom>
              <a:solidFill>
                <a:srgbClr val="FF6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" name="フリーフォーム 8"/>
            <p:cNvSpPr/>
            <p:nvPr/>
          </p:nvSpPr>
          <p:spPr>
            <a:xfrm rot="619325">
              <a:off x="1918800" y="2502619"/>
              <a:ext cx="2771335" cy="2785403"/>
            </a:xfrm>
            <a:custGeom>
              <a:avLst/>
              <a:gdLst>
                <a:gd name="connsiteX0" fmla="*/ 2405575 w 2771335"/>
                <a:gd name="connsiteY0" fmla="*/ 28136 h 2785403"/>
                <a:gd name="connsiteX1" fmla="*/ 2222695 w 2771335"/>
                <a:gd name="connsiteY1" fmla="*/ 28136 h 2785403"/>
                <a:gd name="connsiteX2" fmla="*/ 2222695 w 2771335"/>
                <a:gd name="connsiteY2" fmla="*/ 140677 h 2785403"/>
                <a:gd name="connsiteX3" fmla="*/ 2067951 w 2771335"/>
                <a:gd name="connsiteY3" fmla="*/ 168813 h 2785403"/>
                <a:gd name="connsiteX4" fmla="*/ 2053883 w 2771335"/>
                <a:gd name="connsiteY4" fmla="*/ 351693 h 2785403"/>
                <a:gd name="connsiteX5" fmla="*/ 1885071 w 2771335"/>
                <a:gd name="connsiteY5" fmla="*/ 351693 h 2785403"/>
                <a:gd name="connsiteX6" fmla="*/ 1885071 w 2771335"/>
                <a:gd name="connsiteY6" fmla="*/ 506437 h 2785403"/>
                <a:gd name="connsiteX7" fmla="*/ 1758461 w 2771335"/>
                <a:gd name="connsiteY7" fmla="*/ 590843 h 2785403"/>
                <a:gd name="connsiteX8" fmla="*/ 1758461 w 2771335"/>
                <a:gd name="connsiteY8" fmla="*/ 787791 h 2785403"/>
                <a:gd name="connsiteX9" fmla="*/ 1674055 w 2771335"/>
                <a:gd name="connsiteY9" fmla="*/ 829994 h 2785403"/>
                <a:gd name="connsiteX10" fmla="*/ 1533378 w 2771335"/>
                <a:gd name="connsiteY10" fmla="*/ 1055077 h 2785403"/>
                <a:gd name="connsiteX11" fmla="*/ 1477107 w 2771335"/>
                <a:gd name="connsiteY11" fmla="*/ 998806 h 2785403"/>
                <a:gd name="connsiteX12" fmla="*/ 1378634 w 2771335"/>
                <a:gd name="connsiteY12" fmla="*/ 1209822 h 2785403"/>
                <a:gd name="connsiteX13" fmla="*/ 1322363 w 2771335"/>
                <a:gd name="connsiteY13" fmla="*/ 1195754 h 2785403"/>
                <a:gd name="connsiteX14" fmla="*/ 1294227 w 2771335"/>
                <a:gd name="connsiteY14" fmla="*/ 1266093 h 2785403"/>
                <a:gd name="connsiteX15" fmla="*/ 1153551 w 2771335"/>
                <a:gd name="connsiteY15" fmla="*/ 1252025 h 2785403"/>
                <a:gd name="connsiteX16" fmla="*/ 1153551 w 2771335"/>
                <a:gd name="connsiteY16" fmla="*/ 1336431 h 2785403"/>
                <a:gd name="connsiteX17" fmla="*/ 998806 w 2771335"/>
                <a:gd name="connsiteY17" fmla="*/ 1322363 h 2785403"/>
                <a:gd name="connsiteX18" fmla="*/ 970671 w 2771335"/>
                <a:gd name="connsiteY18" fmla="*/ 1463040 h 2785403"/>
                <a:gd name="connsiteX19" fmla="*/ 773723 w 2771335"/>
                <a:gd name="connsiteY19" fmla="*/ 1463040 h 2785403"/>
                <a:gd name="connsiteX20" fmla="*/ 745587 w 2771335"/>
                <a:gd name="connsiteY20" fmla="*/ 1589649 h 2785403"/>
                <a:gd name="connsiteX21" fmla="*/ 618978 w 2771335"/>
                <a:gd name="connsiteY21" fmla="*/ 1589649 h 2785403"/>
                <a:gd name="connsiteX22" fmla="*/ 590843 w 2771335"/>
                <a:gd name="connsiteY22" fmla="*/ 1674056 h 2785403"/>
                <a:gd name="connsiteX23" fmla="*/ 478301 w 2771335"/>
                <a:gd name="connsiteY23" fmla="*/ 1659988 h 2785403"/>
                <a:gd name="connsiteX24" fmla="*/ 393895 w 2771335"/>
                <a:gd name="connsiteY24" fmla="*/ 1716259 h 2785403"/>
                <a:gd name="connsiteX25" fmla="*/ 267286 w 2771335"/>
                <a:gd name="connsiteY25" fmla="*/ 1730326 h 2785403"/>
                <a:gd name="connsiteX26" fmla="*/ 267286 w 2771335"/>
                <a:gd name="connsiteY26" fmla="*/ 1871003 h 2785403"/>
                <a:gd name="connsiteX27" fmla="*/ 98474 w 2771335"/>
                <a:gd name="connsiteY27" fmla="*/ 1885071 h 2785403"/>
                <a:gd name="connsiteX28" fmla="*/ 112541 w 2771335"/>
                <a:gd name="connsiteY28" fmla="*/ 2053883 h 2785403"/>
                <a:gd name="connsiteX29" fmla="*/ 28135 w 2771335"/>
                <a:gd name="connsiteY29" fmla="*/ 2152357 h 2785403"/>
                <a:gd name="connsiteX30" fmla="*/ 28135 w 2771335"/>
                <a:gd name="connsiteY30" fmla="*/ 2152357 h 2785403"/>
                <a:gd name="connsiteX31" fmla="*/ 154744 w 2771335"/>
                <a:gd name="connsiteY31" fmla="*/ 2250831 h 2785403"/>
                <a:gd name="connsiteX32" fmla="*/ 0 w 2771335"/>
                <a:gd name="connsiteY32" fmla="*/ 2377440 h 2785403"/>
                <a:gd name="connsiteX33" fmla="*/ 140677 w 2771335"/>
                <a:gd name="connsiteY33" fmla="*/ 2377440 h 2785403"/>
                <a:gd name="connsiteX34" fmla="*/ 42203 w 2771335"/>
                <a:gd name="connsiteY34" fmla="*/ 2602523 h 2785403"/>
                <a:gd name="connsiteX35" fmla="*/ 168812 w 2771335"/>
                <a:gd name="connsiteY35" fmla="*/ 2602523 h 2785403"/>
                <a:gd name="connsiteX36" fmla="*/ 225083 w 2771335"/>
                <a:gd name="connsiteY36" fmla="*/ 2757268 h 2785403"/>
                <a:gd name="connsiteX37" fmla="*/ 267286 w 2771335"/>
                <a:gd name="connsiteY37" fmla="*/ 2672862 h 2785403"/>
                <a:gd name="connsiteX38" fmla="*/ 379827 w 2771335"/>
                <a:gd name="connsiteY38" fmla="*/ 2785403 h 2785403"/>
                <a:gd name="connsiteX39" fmla="*/ 436098 w 2771335"/>
                <a:gd name="connsiteY39" fmla="*/ 2729133 h 2785403"/>
                <a:gd name="connsiteX40" fmla="*/ 562707 w 2771335"/>
                <a:gd name="connsiteY40" fmla="*/ 2785403 h 2785403"/>
                <a:gd name="connsiteX41" fmla="*/ 661181 w 2771335"/>
                <a:gd name="connsiteY41" fmla="*/ 2700997 h 2785403"/>
                <a:gd name="connsiteX42" fmla="*/ 787791 w 2771335"/>
                <a:gd name="connsiteY42" fmla="*/ 2743200 h 2785403"/>
                <a:gd name="connsiteX43" fmla="*/ 787791 w 2771335"/>
                <a:gd name="connsiteY43" fmla="*/ 2743200 h 2785403"/>
                <a:gd name="connsiteX44" fmla="*/ 1026941 w 2771335"/>
                <a:gd name="connsiteY44" fmla="*/ 2757268 h 2785403"/>
                <a:gd name="connsiteX45" fmla="*/ 914400 w 2771335"/>
                <a:gd name="connsiteY45" fmla="*/ 2672862 h 2785403"/>
                <a:gd name="connsiteX46" fmla="*/ 1083212 w 2771335"/>
                <a:gd name="connsiteY46" fmla="*/ 2658794 h 2785403"/>
                <a:gd name="connsiteX47" fmla="*/ 1083212 w 2771335"/>
                <a:gd name="connsiteY47" fmla="*/ 2602523 h 2785403"/>
                <a:gd name="connsiteX48" fmla="*/ 1237957 w 2771335"/>
                <a:gd name="connsiteY48" fmla="*/ 2743200 h 2785403"/>
                <a:gd name="connsiteX49" fmla="*/ 1237957 w 2771335"/>
                <a:gd name="connsiteY49" fmla="*/ 2560320 h 2785403"/>
                <a:gd name="connsiteX50" fmla="*/ 1350498 w 2771335"/>
                <a:gd name="connsiteY50" fmla="*/ 2574388 h 2785403"/>
                <a:gd name="connsiteX51" fmla="*/ 1350498 w 2771335"/>
                <a:gd name="connsiteY51" fmla="*/ 2574388 h 2785403"/>
                <a:gd name="connsiteX52" fmla="*/ 1519311 w 2771335"/>
                <a:gd name="connsiteY52" fmla="*/ 2475914 h 2785403"/>
                <a:gd name="connsiteX53" fmla="*/ 1519311 w 2771335"/>
                <a:gd name="connsiteY53" fmla="*/ 2391508 h 2785403"/>
                <a:gd name="connsiteX54" fmla="*/ 1688123 w 2771335"/>
                <a:gd name="connsiteY54" fmla="*/ 2419643 h 2785403"/>
                <a:gd name="connsiteX55" fmla="*/ 1674055 w 2771335"/>
                <a:gd name="connsiteY55" fmla="*/ 2278966 h 2785403"/>
                <a:gd name="connsiteX56" fmla="*/ 1913206 w 2771335"/>
                <a:gd name="connsiteY56" fmla="*/ 2293034 h 2785403"/>
                <a:gd name="connsiteX57" fmla="*/ 1871003 w 2771335"/>
                <a:gd name="connsiteY57" fmla="*/ 2180493 h 2785403"/>
                <a:gd name="connsiteX58" fmla="*/ 1997612 w 2771335"/>
                <a:gd name="connsiteY58" fmla="*/ 2180493 h 2785403"/>
                <a:gd name="connsiteX59" fmla="*/ 1927274 w 2771335"/>
                <a:gd name="connsiteY59" fmla="*/ 2082019 h 2785403"/>
                <a:gd name="connsiteX60" fmla="*/ 2011680 w 2771335"/>
                <a:gd name="connsiteY60" fmla="*/ 2082019 h 2785403"/>
                <a:gd name="connsiteX61" fmla="*/ 1983544 w 2771335"/>
                <a:gd name="connsiteY61" fmla="*/ 1983545 h 2785403"/>
                <a:gd name="connsiteX62" fmla="*/ 2096086 w 2771335"/>
                <a:gd name="connsiteY62" fmla="*/ 1983545 h 2785403"/>
                <a:gd name="connsiteX63" fmla="*/ 2025747 w 2771335"/>
                <a:gd name="connsiteY63" fmla="*/ 1744394 h 2785403"/>
                <a:gd name="connsiteX64" fmla="*/ 2152357 w 2771335"/>
                <a:gd name="connsiteY64" fmla="*/ 1814733 h 2785403"/>
                <a:gd name="connsiteX65" fmla="*/ 2166424 w 2771335"/>
                <a:gd name="connsiteY65" fmla="*/ 1730326 h 2785403"/>
                <a:gd name="connsiteX66" fmla="*/ 2278966 w 2771335"/>
                <a:gd name="connsiteY66" fmla="*/ 1659988 h 2785403"/>
                <a:gd name="connsiteX67" fmla="*/ 2264898 w 2771335"/>
                <a:gd name="connsiteY67" fmla="*/ 1575582 h 2785403"/>
                <a:gd name="connsiteX68" fmla="*/ 2447778 w 2771335"/>
                <a:gd name="connsiteY68" fmla="*/ 1463040 h 2785403"/>
                <a:gd name="connsiteX69" fmla="*/ 2433711 w 2771335"/>
                <a:gd name="connsiteY69" fmla="*/ 1364566 h 2785403"/>
                <a:gd name="connsiteX70" fmla="*/ 2433711 w 2771335"/>
                <a:gd name="connsiteY70" fmla="*/ 1364566 h 2785403"/>
                <a:gd name="connsiteX71" fmla="*/ 2489981 w 2771335"/>
                <a:gd name="connsiteY71" fmla="*/ 1252025 h 2785403"/>
                <a:gd name="connsiteX72" fmla="*/ 2546252 w 2771335"/>
                <a:gd name="connsiteY72" fmla="*/ 1237957 h 2785403"/>
                <a:gd name="connsiteX73" fmla="*/ 2475914 w 2771335"/>
                <a:gd name="connsiteY73" fmla="*/ 1125416 h 2785403"/>
                <a:gd name="connsiteX74" fmla="*/ 2588455 w 2771335"/>
                <a:gd name="connsiteY74" fmla="*/ 1125416 h 2785403"/>
                <a:gd name="connsiteX75" fmla="*/ 2546252 w 2771335"/>
                <a:gd name="connsiteY75" fmla="*/ 1012874 h 2785403"/>
                <a:gd name="connsiteX76" fmla="*/ 2672861 w 2771335"/>
                <a:gd name="connsiteY76" fmla="*/ 998806 h 2785403"/>
                <a:gd name="connsiteX77" fmla="*/ 2616591 w 2771335"/>
                <a:gd name="connsiteY77" fmla="*/ 900333 h 2785403"/>
                <a:gd name="connsiteX78" fmla="*/ 2729132 w 2771335"/>
                <a:gd name="connsiteY78" fmla="*/ 787791 h 2785403"/>
                <a:gd name="connsiteX79" fmla="*/ 2672861 w 2771335"/>
                <a:gd name="connsiteY79" fmla="*/ 717453 h 2785403"/>
                <a:gd name="connsiteX80" fmla="*/ 2715064 w 2771335"/>
                <a:gd name="connsiteY80" fmla="*/ 661182 h 2785403"/>
                <a:gd name="connsiteX81" fmla="*/ 2715064 w 2771335"/>
                <a:gd name="connsiteY81" fmla="*/ 661182 h 2785403"/>
                <a:gd name="connsiteX82" fmla="*/ 2771335 w 2771335"/>
                <a:gd name="connsiteY82" fmla="*/ 534573 h 2785403"/>
                <a:gd name="connsiteX83" fmla="*/ 2644726 w 2771335"/>
                <a:gd name="connsiteY83" fmla="*/ 506437 h 2785403"/>
                <a:gd name="connsiteX84" fmla="*/ 2771335 w 2771335"/>
                <a:gd name="connsiteY84" fmla="*/ 407963 h 2785403"/>
                <a:gd name="connsiteX85" fmla="*/ 2658794 w 2771335"/>
                <a:gd name="connsiteY85" fmla="*/ 351693 h 2785403"/>
                <a:gd name="connsiteX86" fmla="*/ 2743200 w 2771335"/>
                <a:gd name="connsiteY86" fmla="*/ 253219 h 2785403"/>
                <a:gd name="connsiteX87" fmla="*/ 2630658 w 2771335"/>
                <a:gd name="connsiteY87" fmla="*/ 239151 h 2785403"/>
                <a:gd name="connsiteX88" fmla="*/ 2630658 w 2771335"/>
                <a:gd name="connsiteY88" fmla="*/ 126609 h 2785403"/>
                <a:gd name="connsiteX89" fmla="*/ 2560320 w 2771335"/>
                <a:gd name="connsiteY89" fmla="*/ 140677 h 2785403"/>
                <a:gd name="connsiteX90" fmla="*/ 2532184 w 2771335"/>
                <a:gd name="connsiteY90" fmla="*/ 42203 h 2785403"/>
                <a:gd name="connsiteX91" fmla="*/ 2461846 w 2771335"/>
                <a:gd name="connsiteY91" fmla="*/ 70339 h 2785403"/>
                <a:gd name="connsiteX92" fmla="*/ 2447778 w 2771335"/>
                <a:gd name="connsiteY92" fmla="*/ 0 h 2785403"/>
                <a:gd name="connsiteX93" fmla="*/ 2405575 w 2771335"/>
                <a:gd name="connsiteY93" fmla="*/ 28136 h 2785403"/>
                <a:gd name="connsiteX0" fmla="*/ 2405575 w 2771335"/>
                <a:gd name="connsiteY0" fmla="*/ 28136 h 2785403"/>
                <a:gd name="connsiteX1" fmla="*/ 2222695 w 2771335"/>
                <a:gd name="connsiteY1" fmla="*/ 28136 h 2785403"/>
                <a:gd name="connsiteX2" fmla="*/ 2222695 w 2771335"/>
                <a:gd name="connsiteY2" fmla="*/ 140677 h 2785403"/>
                <a:gd name="connsiteX3" fmla="*/ 2067951 w 2771335"/>
                <a:gd name="connsiteY3" fmla="*/ 168813 h 2785403"/>
                <a:gd name="connsiteX4" fmla="*/ 2053883 w 2771335"/>
                <a:gd name="connsiteY4" fmla="*/ 351693 h 2785403"/>
                <a:gd name="connsiteX5" fmla="*/ 1885071 w 2771335"/>
                <a:gd name="connsiteY5" fmla="*/ 351693 h 2785403"/>
                <a:gd name="connsiteX6" fmla="*/ 1885071 w 2771335"/>
                <a:gd name="connsiteY6" fmla="*/ 506437 h 2785403"/>
                <a:gd name="connsiteX7" fmla="*/ 1758461 w 2771335"/>
                <a:gd name="connsiteY7" fmla="*/ 590843 h 2785403"/>
                <a:gd name="connsiteX8" fmla="*/ 1758461 w 2771335"/>
                <a:gd name="connsiteY8" fmla="*/ 787791 h 2785403"/>
                <a:gd name="connsiteX9" fmla="*/ 1674055 w 2771335"/>
                <a:gd name="connsiteY9" fmla="*/ 829994 h 2785403"/>
                <a:gd name="connsiteX10" fmla="*/ 1533378 w 2771335"/>
                <a:gd name="connsiteY10" fmla="*/ 1055077 h 2785403"/>
                <a:gd name="connsiteX11" fmla="*/ 1477107 w 2771335"/>
                <a:gd name="connsiteY11" fmla="*/ 998806 h 2785403"/>
                <a:gd name="connsiteX12" fmla="*/ 1378634 w 2771335"/>
                <a:gd name="connsiteY12" fmla="*/ 1209822 h 2785403"/>
                <a:gd name="connsiteX13" fmla="*/ 1322363 w 2771335"/>
                <a:gd name="connsiteY13" fmla="*/ 1195754 h 2785403"/>
                <a:gd name="connsiteX14" fmla="*/ 1294227 w 2771335"/>
                <a:gd name="connsiteY14" fmla="*/ 1266093 h 2785403"/>
                <a:gd name="connsiteX15" fmla="*/ 1153551 w 2771335"/>
                <a:gd name="connsiteY15" fmla="*/ 1252025 h 2785403"/>
                <a:gd name="connsiteX16" fmla="*/ 1153551 w 2771335"/>
                <a:gd name="connsiteY16" fmla="*/ 1336431 h 2785403"/>
                <a:gd name="connsiteX17" fmla="*/ 998806 w 2771335"/>
                <a:gd name="connsiteY17" fmla="*/ 1322363 h 2785403"/>
                <a:gd name="connsiteX18" fmla="*/ 970671 w 2771335"/>
                <a:gd name="connsiteY18" fmla="*/ 1463040 h 2785403"/>
                <a:gd name="connsiteX19" fmla="*/ 773723 w 2771335"/>
                <a:gd name="connsiteY19" fmla="*/ 1463040 h 2785403"/>
                <a:gd name="connsiteX20" fmla="*/ 745587 w 2771335"/>
                <a:gd name="connsiteY20" fmla="*/ 1589649 h 2785403"/>
                <a:gd name="connsiteX21" fmla="*/ 618978 w 2771335"/>
                <a:gd name="connsiteY21" fmla="*/ 1589649 h 2785403"/>
                <a:gd name="connsiteX22" fmla="*/ 590843 w 2771335"/>
                <a:gd name="connsiteY22" fmla="*/ 1674056 h 2785403"/>
                <a:gd name="connsiteX23" fmla="*/ 478301 w 2771335"/>
                <a:gd name="connsiteY23" fmla="*/ 1659988 h 2785403"/>
                <a:gd name="connsiteX24" fmla="*/ 393895 w 2771335"/>
                <a:gd name="connsiteY24" fmla="*/ 1716259 h 2785403"/>
                <a:gd name="connsiteX25" fmla="*/ 267286 w 2771335"/>
                <a:gd name="connsiteY25" fmla="*/ 1730326 h 2785403"/>
                <a:gd name="connsiteX26" fmla="*/ 267286 w 2771335"/>
                <a:gd name="connsiteY26" fmla="*/ 1871003 h 2785403"/>
                <a:gd name="connsiteX27" fmla="*/ 98474 w 2771335"/>
                <a:gd name="connsiteY27" fmla="*/ 1885071 h 2785403"/>
                <a:gd name="connsiteX28" fmla="*/ 112541 w 2771335"/>
                <a:gd name="connsiteY28" fmla="*/ 2053883 h 2785403"/>
                <a:gd name="connsiteX29" fmla="*/ 28135 w 2771335"/>
                <a:gd name="connsiteY29" fmla="*/ 2152357 h 2785403"/>
                <a:gd name="connsiteX30" fmla="*/ 28135 w 2771335"/>
                <a:gd name="connsiteY30" fmla="*/ 2152357 h 2785403"/>
                <a:gd name="connsiteX31" fmla="*/ 154744 w 2771335"/>
                <a:gd name="connsiteY31" fmla="*/ 2250831 h 2785403"/>
                <a:gd name="connsiteX32" fmla="*/ 0 w 2771335"/>
                <a:gd name="connsiteY32" fmla="*/ 2377440 h 2785403"/>
                <a:gd name="connsiteX33" fmla="*/ 140677 w 2771335"/>
                <a:gd name="connsiteY33" fmla="*/ 2377440 h 2785403"/>
                <a:gd name="connsiteX34" fmla="*/ 42203 w 2771335"/>
                <a:gd name="connsiteY34" fmla="*/ 2602523 h 2785403"/>
                <a:gd name="connsiteX35" fmla="*/ 168812 w 2771335"/>
                <a:gd name="connsiteY35" fmla="*/ 2602523 h 2785403"/>
                <a:gd name="connsiteX36" fmla="*/ 225083 w 2771335"/>
                <a:gd name="connsiteY36" fmla="*/ 2757268 h 2785403"/>
                <a:gd name="connsiteX37" fmla="*/ 267286 w 2771335"/>
                <a:gd name="connsiteY37" fmla="*/ 2672862 h 2785403"/>
                <a:gd name="connsiteX38" fmla="*/ 379827 w 2771335"/>
                <a:gd name="connsiteY38" fmla="*/ 2785403 h 2785403"/>
                <a:gd name="connsiteX39" fmla="*/ 436098 w 2771335"/>
                <a:gd name="connsiteY39" fmla="*/ 2729133 h 2785403"/>
                <a:gd name="connsiteX40" fmla="*/ 562707 w 2771335"/>
                <a:gd name="connsiteY40" fmla="*/ 2785403 h 2785403"/>
                <a:gd name="connsiteX41" fmla="*/ 661181 w 2771335"/>
                <a:gd name="connsiteY41" fmla="*/ 2700997 h 2785403"/>
                <a:gd name="connsiteX42" fmla="*/ 787791 w 2771335"/>
                <a:gd name="connsiteY42" fmla="*/ 2743200 h 2785403"/>
                <a:gd name="connsiteX43" fmla="*/ 787791 w 2771335"/>
                <a:gd name="connsiteY43" fmla="*/ 2743200 h 2785403"/>
                <a:gd name="connsiteX44" fmla="*/ 930061 w 2771335"/>
                <a:gd name="connsiteY44" fmla="*/ 2774913 h 2785403"/>
                <a:gd name="connsiteX45" fmla="*/ 914400 w 2771335"/>
                <a:gd name="connsiteY45" fmla="*/ 2672862 h 2785403"/>
                <a:gd name="connsiteX46" fmla="*/ 1083212 w 2771335"/>
                <a:gd name="connsiteY46" fmla="*/ 2658794 h 2785403"/>
                <a:gd name="connsiteX47" fmla="*/ 1083212 w 2771335"/>
                <a:gd name="connsiteY47" fmla="*/ 2602523 h 2785403"/>
                <a:gd name="connsiteX48" fmla="*/ 1237957 w 2771335"/>
                <a:gd name="connsiteY48" fmla="*/ 2743200 h 2785403"/>
                <a:gd name="connsiteX49" fmla="*/ 1237957 w 2771335"/>
                <a:gd name="connsiteY49" fmla="*/ 2560320 h 2785403"/>
                <a:gd name="connsiteX50" fmla="*/ 1350498 w 2771335"/>
                <a:gd name="connsiteY50" fmla="*/ 2574388 h 2785403"/>
                <a:gd name="connsiteX51" fmla="*/ 1350498 w 2771335"/>
                <a:gd name="connsiteY51" fmla="*/ 2574388 h 2785403"/>
                <a:gd name="connsiteX52" fmla="*/ 1519311 w 2771335"/>
                <a:gd name="connsiteY52" fmla="*/ 2475914 h 2785403"/>
                <a:gd name="connsiteX53" fmla="*/ 1519311 w 2771335"/>
                <a:gd name="connsiteY53" fmla="*/ 2391508 h 2785403"/>
                <a:gd name="connsiteX54" fmla="*/ 1688123 w 2771335"/>
                <a:gd name="connsiteY54" fmla="*/ 2419643 h 2785403"/>
                <a:gd name="connsiteX55" fmla="*/ 1674055 w 2771335"/>
                <a:gd name="connsiteY55" fmla="*/ 2278966 h 2785403"/>
                <a:gd name="connsiteX56" fmla="*/ 1913206 w 2771335"/>
                <a:gd name="connsiteY56" fmla="*/ 2293034 h 2785403"/>
                <a:gd name="connsiteX57" fmla="*/ 1871003 w 2771335"/>
                <a:gd name="connsiteY57" fmla="*/ 2180493 h 2785403"/>
                <a:gd name="connsiteX58" fmla="*/ 1997612 w 2771335"/>
                <a:gd name="connsiteY58" fmla="*/ 2180493 h 2785403"/>
                <a:gd name="connsiteX59" fmla="*/ 1927274 w 2771335"/>
                <a:gd name="connsiteY59" fmla="*/ 2082019 h 2785403"/>
                <a:gd name="connsiteX60" fmla="*/ 2011680 w 2771335"/>
                <a:gd name="connsiteY60" fmla="*/ 2082019 h 2785403"/>
                <a:gd name="connsiteX61" fmla="*/ 1983544 w 2771335"/>
                <a:gd name="connsiteY61" fmla="*/ 1983545 h 2785403"/>
                <a:gd name="connsiteX62" fmla="*/ 2096086 w 2771335"/>
                <a:gd name="connsiteY62" fmla="*/ 1983545 h 2785403"/>
                <a:gd name="connsiteX63" fmla="*/ 2025747 w 2771335"/>
                <a:gd name="connsiteY63" fmla="*/ 1744394 h 2785403"/>
                <a:gd name="connsiteX64" fmla="*/ 2152357 w 2771335"/>
                <a:gd name="connsiteY64" fmla="*/ 1814733 h 2785403"/>
                <a:gd name="connsiteX65" fmla="*/ 2166424 w 2771335"/>
                <a:gd name="connsiteY65" fmla="*/ 1730326 h 2785403"/>
                <a:gd name="connsiteX66" fmla="*/ 2278966 w 2771335"/>
                <a:gd name="connsiteY66" fmla="*/ 1659988 h 2785403"/>
                <a:gd name="connsiteX67" fmla="*/ 2264898 w 2771335"/>
                <a:gd name="connsiteY67" fmla="*/ 1575582 h 2785403"/>
                <a:gd name="connsiteX68" fmla="*/ 2447778 w 2771335"/>
                <a:gd name="connsiteY68" fmla="*/ 1463040 h 2785403"/>
                <a:gd name="connsiteX69" fmla="*/ 2433711 w 2771335"/>
                <a:gd name="connsiteY69" fmla="*/ 1364566 h 2785403"/>
                <a:gd name="connsiteX70" fmla="*/ 2433711 w 2771335"/>
                <a:gd name="connsiteY70" fmla="*/ 1364566 h 2785403"/>
                <a:gd name="connsiteX71" fmla="*/ 2489981 w 2771335"/>
                <a:gd name="connsiteY71" fmla="*/ 1252025 h 2785403"/>
                <a:gd name="connsiteX72" fmla="*/ 2546252 w 2771335"/>
                <a:gd name="connsiteY72" fmla="*/ 1237957 h 2785403"/>
                <a:gd name="connsiteX73" fmla="*/ 2475914 w 2771335"/>
                <a:gd name="connsiteY73" fmla="*/ 1125416 h 2785403"/>
                <a:gd name="connsiteX74" fmla="*/ 2588455 w 2771335"/>
                <a:gd name="connsiteY74" fmla="*/ 1125416 h 2785403"/>
                <a:gd name="connsiteX75" fmla="*/ 2546252 w 2771335"/>
                <a:gd name="connsiteY75" fmla="*/ 1012874 h 2785403"/>
                <a:gd name="connsiteX76" fmla="*/ 2672861 w 2771335"/>
                <a:gd name="connsiteY76" fmla="*/ 998806 h 2785403"/>
                <a:gd name="connsiteX77" fmla="*/ 2616591 w 2771335"/>
                <a:gd name="connsiteY77" fmla="*/ 900333 h 2785403"/>
                <a:gd name="connsiteX78" fmla="*/ 2729132 w 2771335"/>
                <a:gd name="connsiteY78" fmla="*/ 787791 h 2785403"/>
                <a:gd name="connsiteX79" fmla="*/ 2672861 w 2771335"/>
                <a:gd name="connsiteY79" fmla="*/ 717453 h 2785403"/>
                <a:gd name="connsiteX80" fmla="*/ 2715064 w 2771335"/>
                <a:gd name="connsiteY80" fmla="*/ 661182 h 2785403"/>
                <a:gd name="connsiteX81" fmla="*/ 2715064 w 2771335"/>
                <a:gd name="connsiteY81" fmla="*/ 661182 h 2785403"/>
                <a:gd name="connsiteX82" fmla="*/ 2771335 w 2771335"/>
                <a:gd name="connsiteY82" fmla="*/ 534573 h 2785403"/>
                <a:gd name="connsiteX83" fmla="*/ 2644726 w 2771335"/>
                <a:gd name="connsiteY83" fmla="*/ 506437 h 2785403"/>
                <a:gd name="connsiteX84" fmla="*/ 2771335 w 2771335"/>
                <a:gd name="connsiteY84" fmla="*/ 407963 h 2785403"/>
                <a:gd name="connsiteX85" fmla="*/ 2658794 w 2771335"/>
                <a:gd name="connsiteY85" fmla="*/ 351693 h 2785403"/>
                <a:gd name="connsiteX86" fmla="*/ 2743200 w 2771335"/>
                <a:gd name="connsiteY86" fmla="*/ 253219 h 2785403"/>
                <a:gd name="connsiteX87" fmla="*/ 2630658 w 2771335"/>
                <a:gd name="connsiteY87" fmla="*/ 239151 h 2785403"/>
                <a:gd name="connsiteX88" fmla="*/ 2630658 w 2771335"/>
                <a:gd name="connsiteY88" fmla="*/ 126609 h 2785403"/>
                <a:gd name="connsiteX89" fmla="*/ 2560320 w 2771335"/>
                <a:gd name="connsiteY89" fmla="*/ 140677 h 2785403"/>
                <a:gd name="connsiteX90" fmla="*/ 2532184 w 2771335"/>
                <a:gd name="connsiteY90" fmla="*/ 42203 h 2785403"/>
                <a:gd name="connsiteX91" fmla="*/ 2461846 w 2771335"/>
                <a:gd name="connsiteY91" fmla="*/ 70339 h 2785403"/>
                <a:gd name="connsiteX92" fmla="*/ 2447778 w 2771335"/>
                <a:gd name="connsiteY92" fmla="*/ 0 h 2785403"/>
                <a:gd name="connsiteX93" fmla="*/ 2405575 w 2771335"/>
                <a:gd name="connsiteY93" fmla="*/ 28136 h 2785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2771335" h="2785403">
                  <a:moveTo>
                    <a:pt x="2405575" y="28136"/>
                  </a:moveTo>
                  <a:lnTo>
                    <a:pt x="2222695" y="28136"/>
                  </a:lnTo>
                  <a:lnTo>
                    <a:pt x="2222695" y="140677"/>
                  </a:lnTo>
                  <a:lnTo>
                    <a:pt x="2067951" y="168813"/>
                  </a:lnTo>
                  <a:lnTo>
                    <a:pt x="2053883" y="351693"/>
                  </a:lnTo>
                  <a:lnTo>
                    <a:pt x="1885071" y="351693"/>
                  </a:lnTo>
                  <a:lnTo>
                    <a:pt x="1885071" y="506437"/>
                  </a:lnTo>
                  <a:lnTo>
                    <a:pt x="1758461" y="590843"/>
                  </a:lnTo>
                  <a:lnTo>
                    <a:pt x="1758461" y="787791"/>
                  </a:lnTo>
                  <a:lnTo>
                    <a:pt x="1674055" y="829994"/>
                  </a:lnTo>
                  <a:lnTo>
                    <a:pt x="1533378" y="1055077"/>
                  </a:lnTo>
                  <a:lnTo>
                    <a:pt x="1477107" y="998806"/>
                  </a:lnTo>
                  <a:lnTo>
                    <a:pt x="1378634" y="1209822"/>
                  </a:lnTo>
                  <a:lnTo>
                    <a:pt x="1322363" y="1195754"/>
                  </a:lnTo>
                  <a:lnTo>
                    <a:pt x="1294227" y="1266093"/>
                  </a:lnTo>
                  <a:lnTo>
                    <a:pt x="1153551" y="1252025"/>
                  </a:lnTo>
                  <a:lnTo>
                    <a:pt x="1153551" y="1336431"/>
                  </a:lnTo>
                  <a:lnTo>
                    <a:pt x="998806" y="1322363"/>
                  </a:lnTo>
                  <a:lnTo>
                    <a:pt x="970671" y="1463040"/>
                  </a:lnTo>
                  <a:lnTo>
                    <a:pt x="773723" y="1463040"/>
                  </a:lnTo>
                  <a:lnTo>
                    <a:pt x="745587" y="1589649"/>
                  </a:lnTo>
                  <a:lnTo>
                    <a:pt x="618978" y="1589649"/>
                  </a:lnTo>
                  <a:lnTo>
                    <a:pt x="590843" y="1674056"/>
                  </a:lnTo>
                  <a:lnTo>
                    <a:pt x="478301" y="1659988"/>
                  </a:lnTo>
                  <a:lnTo>
                    <a:pt x="393895" y="1716259"/>
                  </a:lnTo>
                  <a:lnTo>
                    <a:pt x="267286" y="1730326"/>
                  </a:lnTo>
                  <a:lnTo>
                    <a:pt x="267286" y="1871003"/>
                  </a:lnTo>
                  <a:lnTo>
                    <a:pt x="98474" y="1885071"/>
                  </a:lnTo>
                  <a:lnTo>
                    <a:pt x="112541" y="2053883"/>
                  </a:lnTo>
                  <a:lnTo>
                    <a:pt x="28135" y="2152357"/>
                  </a:lnTo>
                  <a:lnTo>
                    <a:pt x="28135" y="2152357"/>
                  </a:lnTo>
                  <a:lnTo>
                    <a:pt x="154744" y="2250831"/>
                  </a:lnTo>
                  <a:lnTo>
                    <a:pt x="0" y="2377440"/>
                  </a:lnTo>
                  <a:lnTo>
                    <a:pt x="140677" y="2377440"/>
                  </a:lnTo>
                  <a:lnTo>
                    <a:pt x="42203" y="2602523"/>
                  </a:lnTo>
                  <a:lnTo>
                    <a:pt x="168812" y="2602523"/>
                  </a:lnTo>
                  <a:lnTo>
                    <a:pt x="225083" y="2757268"/>
                  </a:lnTo>
                  <a:lnTo>
                    <a:pt x="267286" y="2672862"/>
                  </a:lnTo>
                  <a:lnTo>
                    <a:pt x="379827" y="2785403"/>
                  </a:lnTo>
                  <a:lnTo>
                    <a:pt x="436098" y="2729133"/>
                  </a:lnTo>
                  <a:lnTo>
                    <a:pt x="562707" y="2785403"/>
                  </a:lnTo>
                  <a:lnTo>
                    <a:pt x="661181" y="2700997"/>
                  </a:lnTo>
                  <a:lnTo>
                    <a:pt x="787791" y="2743200"/>
                  </a:lnTo>
                  <a:lnTo>
                    <a:pt x="787791" y="2743200"/>
                  </a:lnTo>
                  <a:lnTo>
                    <a:pt x="930061" y="2774913"/>
                  </a:lnTo>
                  <a:lnTo>
                    <a:pt x="914400" y="2672862"/>
                  </a:lnTo>
                  <a:lnTo>
                    <a:pt x="1083212" y="2658794"/>
                  </a:lnTo>
                  <a:lnTo>
                    <a:pt x="1083212" y="2602523"/>
                  </a:lnTo>
                  <a:lnTo>
                    <a:pt x="1237957" y="2743200"/>
                  </a:lnTo>
                  <a:lnTo>
                    <a:pt x="1237957" y="2560320"/>
                  </a:lnTo>
                  <a:lnTo>
                    <a:pt x="1350498" y="2574388"/>
                  </a:lnTo>
                  <a:lnTo>
                    <a:pt x="1350498" y="2574388"/>
                  </a:lnTo>
                  <a:lnTo>
                    <a:pt x="1519311" y="2475914"/>
                  </a:lnTo>
                  <a:lnTo>
                    <a:pt x="1519311" y="2391508"/>
                  </a:lnTo>
                  <a:lnTo>
                    <a:pt x="1688123" y="2419643"/>
                  </a:lnTo>
                  <a:lnTo>
                    <a:pt x="1674055" y="2278966"/>
                  </a:lnTo>
                  <a:lnTo>
                    <a:pt x="1913206" y="2293034"/>
                  </a:lnTo>
                  <a:lnTo>
                    <a:pt x="1871003" y="2180493"/>
                  </a:lnTo>
                  <a:lnTo>
                    <a:pt x="1997612" y="2180493"/>
                  </a:lnTo>
                  <a:lnTo>
                    <a:pt x="1927274" y="2082019"/>
                  </a:lnTo>
                  <a:lnTo>
                    <a:pt x="2011680" y="2082019"/>
                  </a:lnTo>
                  <a:lnTo>
                    <a:pt x="1983544" y="1983545"/>
                  </a:lnTo>
                  <a:lnTo>
                    <a:pt x="2096086" y="1983545"/>
                  </a:lnTo>
                  <a:lnTo>
                    <a:pt x="2025747" y="1744394"/>
                  </a:lnTo>
                  <a:lnTo>
                    <a:pt x="2152357" y="1814733"/>
                  </a:lnTo>
                  <a:lnTo>
                    <a:pt x="2166424" y="1730326"/>
                  </a:lnTo>
                  <a:lnTo>
                    <a:pt x="2278966" y="1659988"/>
                  </a:lnTo>
                  <a:lnTo>
                    <a:pt x="2264898" y="1575582"/>
                  </a:lnTo>
                  <a:lnTo>
                    <a:pt x="2447778" y="1463040"/>
                  </a:lnTo>
                  <a:lnTo>
                    <a:pt x="2433711" y="1364566"/>
                  </a:lnTo>
                  <a:lnTo>
                    <a:pt x="2433711" y="1364566"/>
                  </a:lnTo>
                  <a:lnTo>
                    <a:pt x="2489981" y="1252025"/>
                  </a:lnTo>
                  <a:lnTo>
                    <a:pt x="2546252" y="1237957"/>
                  </a:lnTo>
                  <a:lnTo>
                    <a:pt x="2475914" y="1125416"/>
                  </a:lnTo>
                  <a:lnTo>
                    <a:pt x="2588455" y="1125416"/>
                  </a:lnTo>
                  <a:lnTo>
                    <a:pt x="2546252" y="1012874"/>
                  </a:lnTo>
                  <a:lnTo>
                    <a:pt x="2672861" y="998806"/>
                  </a:lnTo>
                  <a:lnTo>
                    <a:pt x="2616591" y="900333"/>
                  </a:lnTo>
                  <a:lnTo>
                    <a:pt x="2729132" y="787791"/>
                  </a:lnTo>
                  <a:lnTo>
                    <a:pt x="2672861" y="717453"/>
                  </a:lnTo>
                  <a:lnTo>
                    <a:pt x="2715064" y="661182"/>
                  </a:lnTo>
                  <a:lnTo>
                    <a:pt x="2715064" y="661182"/>
                  </a:lnTo>
                  <a:lnTo>
                    <a:pt x="2771335" y="534573"/>
                  </a:lnTo>
                  <a:lnTo>
                    <a:pt x="2644726" y="506437"/>
                  </a:lnTo>
                  <a:lnTo>
                    <a:pt x="2771335" y="407963"/>
                  </a:lnTo>
                  <a:lnTo>
                    <a:pt x="2658794" y="351693"/>
                  </a:lnTo>
                  <a:lnTo>
                    <a:pt x="2743200" y="253219"/>
                  </a:lnTo>
                  <a:lnTo>
                    <a:pt x="2630658" y="239151"/>
                  </a:lnTo>
                  <a:lnTo>
                    <a:pt x="2630658" y="126609"/>
                  </a:lnTo>
                  <a:lnTo>
                    <a:pt x="2560320" y="140677"/>
                  </a:lnTo>
                  <a:lnTo>
                    <a:pt x="2532184" y="42203"/>
                  </a:lnTo>
                  <a:lnTo>
                    <a:pt x="2461846" y="70339"/>
                  </a:lnTo>
                  <a:lnTo>
                    <a:pt x="2447778" y="0"/>
                  </a:lnTo>
                  <a:lnTo>
                    <a:pt x="2405575" y="28136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平行四辺形 12"/>
          <p:cNvSpPr/>
          <p:nvPr/>
        </p:nvSpPr>
        <p:spPr>
          <a:xfrm>
            <a:off x="7812360" y="6669360"/>
            <a:ext cx="936104" cy="72008"/>
          </a:xfrm>
          <a:prstGeom prst="parallelogram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8001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8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5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6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png"/><Relationship Id="rId3" Type="http://schemas.openxmlformats.org/officeDocument/2006/relationships/image" Target="../media/image134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wmf"/><Relationship Id="rId12" Type="http://schemas.openxmlformats.org/officeDocument/2006/relationships/oleObject" Target="../embeddings/oleObject9.bin"/><Relationship Id="rId13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6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7.wmf"/><Relationship Id="rId10" Type="http://schemas.openxmlformats.org/officeDocument/2006/relationships/oleObject" Target="../embeddings/oleObject8.bin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.bin"/><Relationship Id="rId12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6" Type="http://schemas.openxmlformats.org/officeDocument/2006/relationships/image" Target="../media/image13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1.wmf"/><Relationship Id="rId9" Type="http://schemas.openxmlformats.org/officeDocument/2006/relationships/image" Target="NULL"/><Relationship Id="rId10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20" Type="http://schemas.openxmlformats.org/officeDocument/2006/relationships/image" Target="../media/image22.wmf"/><Relationship Id="rId10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8.wmf"/><Relationship Id="rId13" Type="http://schemas.openxmlformats.org/officeDocument/2006/relationships/oleObject" Target="../embeddings/oleObject18.bin"/><Relationship Id="rId14" Type="http://schemas.openxmlformats.org/officeDocument/2006/relationships/image" Target="../media/image19.wmf"/><Relationship Id="rId15" Type="http://schemas.openxmlformats.org/officeDocument/2006/relationships/oleObject" Target="../embeddings/oleObject19.bin"/><Relationship Id="rId16" Type="http://schemas.openxmlformats.org/officeDocument/2006/relationships/image" Target="../media/image20.wmf"/><Relationship Id="rId17" Type="http://schemas.openxmlformats.org/officeDocument/2006/relationships/oleObject" Target="../embeddings/oleObject20.bin"/><Relationship Id="rId18" Type="http://schemas.openxmlformats.org/officeDocument/2006/relationships/image" Target="../media/image21.wmf"/><Relationship Id="rId19" Type="http://schemas.openxmlformats.org/officeDocument/2006/relationships/oleObject" Target="../embeddings/oleObject21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5.w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4.w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5.wmf"/><Relationship Id="rId9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11" Type="http://schemas.openxmlformats.org/officeDocument/2006/relationships/image" Target="../media/image1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27.w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28.wmf"/><Relationship Id="rId9" Type="http://schemas.openxmlformats.org/officeDocument/2006/relationships/image" Target="../media/image29.emf"/><Relationship Id="rId10" Type="http://schemas.openxmlformats.org/officeDocument/2006/relationships/image" Target="../media/image35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30.bin"/><Relationship Id="rId6" Type="http://schemas.openxmlformats.org/officeDocument/2006/relationships/image" Target="../media/image27.wmf"/><Relationship Id="rId7" Type="http://schemas.openxmlformats.org/officeDocument/2006/relationships/oleObject" Target="../embeddings/oleObject31.bin"/><Relationship Id="rId8" Type="http://schemas.openxmlformats.org/officeDocument/2006/relationships/image" Target="../media/image28.wmf"/><Relationship Id="rId9" Type="http://schemas.openxmlformats.org/officeDocument/2006/relationships/image" Target="../media/image29.emf"/><Relationship Id="rId10" Type="http://schemas.openxmlformats.org/officeDocument/2006/relationships/image" Target="../media/image5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6.bin"/><Relationship Id="rId12" Type="http://schemas.openxmlformats.org/officeDocument/2006/relationships/image" Target="../media/image44.wmf"/><Relationship Id="rId13" Type="http://schemas.openxmlformats.org/officeDocument/2006/relationships/oleObject" Target="../embeddings/oleObject37.bin"/><Relationship Id="rId14" Type="http://schemas.openxmlformats.org/officeDocument/2006/relationships/image" Target="../media/image45.wmf"/><Relationship Id="rId15" Type="http://schemas.openxmlformats.org/officeDocument/2006/relationships/oleObject" Target="../embeddings/oleObject38.bin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2.bin"/><Relationship Id="rId4" Type="http://schemas.openxmlformats.org/officeDocument/2006/relationships/image" Target="../media/image40.wmf"/><Relationship Id="rId5" Type="http://schemas.openxmlformats.org/officeDocument/2006/relationships/oleObject" Target="../embeddings/oleObject33.bin"/><Relationship Id="rId6" Type="http://schemas.openxmlformats.org/officeDocument/2006/relationships/image" Target="../media/image41.wmf"/><Relationship Id="rId7" Type="http://schemas.openxmlformats.org/officeDocument/2006/relationships/oleObject" Target="../embeddings/oleObject34.bin"/><Relationship Id="rId8" Type="http://schemas.openxmlformats.org/officeDocument/2006/relationships/image" Target="../media/image42.wmf"/><Relationship Id="rId9" Type="http://schemas.openxmlformats.org/officeDocument/2006/relationships/oleObject" Target="../embeddings/oleObject35.bin"/><Relationship Id="rId10" Type="http://schemas.openxmlformats.org/officeDocument/2006/relationships/image" Target="../media/image43.wmf"/></Relationships>
</file>

<file path=ppt/slides/_rels/slide3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9.wmf"/><Relationship Id="rId12" Type="http://schemas.openxmlformats.org/officeDocument/2006/relationships/oleObject" Target="../embeddings/oleObject42.bin"/><Relationship Id="rId13" Type="http://schemas.openxmlformats.org/officeDocument/2006/relationships/image" Target="../media/image50.wmf"/><Relationship Id="rId14" Type="http://schemas.openxmlformats.org/officeDocument/2006/relationships/oleObject" Target="../embeddings/oleObject43.bin"/><Relationship Id="rId15" Type="http://schemas.openxmlformats.org/officeDocument/2006/relationships/image" Target="../media/image51.wmf"/><Relationship Id="rId16" Type="http://schemas.openxmlformats.org/officeDocument/2006/relationships/oleObject" Target="../embeddings/oleObject44.bin"/><Relationship Id="rId17" Type="http://schemas.openxmlformats.org/officeDocument/2006/relationships/image" Target="../media/image5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53.jpeg"/><Relationship Id="rId5" Type="http://schemas.openxmlformats.org/officeDocument/2006/relationships/image" Target="../media/image54.png"/><Relationship Id="rId6" Type="http://schemas.openxmlformats.org/officeDocument/2006/relationships/oleObject" Target="../embeddings/oleObject39.bin"/><Relationship Id="rId7" Type="http://schemas.openxmlformats.org/officeDocument/2006/relationships/image" Target="../media/image47.w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48.wmf"/><Relationship Id="rId10" Type="http://schemas.openxmlformats.org/officeDocument/2006/relationships/oleObject" Target="../embeddings/oleObject41.bin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8.wmf"/><Relationship Id="rId12" Type="http://schemas.openxmlformats.org/officeDocument/2006/relationships/oleObject" Target="../embeddings/oleObject49.bin"/><Relationship Id="rId13" Type="http://schemas.openxmlformats.org/officeDocument/2006/relationships/oleObject" Target="../embeddings/oleObject50.bin"/><Relationship Id="rId14" Type="http://schemas.openxmlformats.org/officeDocument/2006/relationships/image" Target="../media/image52.wmf"/><Relationship Id="rId15" Type="http://schemas.openxmlformats.org/officeDocument/2006/relationships/oleObject" Target="../embeddings/oleObject51.bin"/><Relationship Id="rId16" Type="http://schemas.openxmlformats.org/officeDocument/2006/relationships/image" Target="../media/image48.wmf"/><Relationship Id="rId17" Type="http://schemas.openxmlformats.org/officeDocument/2006/relationships/oleObject" Target="../embeddings/oleObject52.bin"/><Relationship Id="rId18" Type="http://schemas.openxmlformats.org/officeDocument/2006/relationships/image" Target="../media/image49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55.wmf"/><Relationship Id="rId6" Type="http://schemas.openxmlformats.org/officeDocument/2006/relationships/oleObject" Target="../embeddings/oleObject46.bin"/><Relationship Id="rId7" Type="http://schemas.openxmlformats.org/officeDocument/2006/relationships/image" Target="../media/image56.wmf"/><Relationship Id="rId8" Type="http://schemas.openxmlformats.org/officeDocument/2006/relationships/oleObject" Target="../embeddings/oleObject47.bin"/><Relationship Id="rId9" Type="http://schemas.openxmlformats.org/officeDocument/2006/relationships/image" Target="../media/image57.wmf"/><Relationship Id="rId10" Type="http://schemas.openxmlformats.org/officeDocument/2006/relationships/oleObject" Target="../embeddings/oleObject48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1.xml"/><Relationship Id="rId20" Type="http://schemas.openxmlformats.org/officeDocument/2006/relationships/image" Target="../media/image66.wmf"/><Relationship Id="rId21" Type="http://schemas.openxmlformats.org/officeDocument/2006/relationships/oleObject" Target="../embeddings/oleObject59.bin"/><Relationship Id="rId22" Type="http://schemas.openxmlformats.org/officeDocument/2006/relationships/image" Target="../media/image67.wmf"/><Relationship Id="rId23" Type="http://schemas.openxmlformats.org/officeDocument/2006/relationships/oleObject" Target="../embeddings/oleObject60.bin"/><Relationship Id="rId24" Type="http://schemas.openxmlformats.org/officeDocument/2006/relationships/image" Target="../media/image68.wmf"/><Relationship Id="rId10" Type="http://schemas.openxmlformats.org/officeDocument/2006/relationships/diagramColors" Target="../diagrams/colors1.xml"/><Relationship Id="rId11" Type="http://schemas.microsoft.com/office/2007/relationships/diagramDrawing" Target="../diagrams/drawing1.xml"/><Relationship Id="rId12" Type="http://schemas.openxmlformats.org/officeDocument/2006/relationships/oleObject" Target="../embeddings/oleObject55.bin"/><Relationship Id="rId13" Type="http://schemas.openxmlformats.org/officeDocument/2006/relationships/image" Target="../media/image63.wmf"/><Relationship Id="rId14" Type="http://schemas.openxmlformats.org/officeDocument/2006/relationships/image" Target="../media/image13.wmf"/><Relationship Id="rId15" Type="http://schemas.openxmlformats.org/officeDocument/2006/relationships/oleObject" Target="../embeddings/oleObject56.bin"/><Relationship Id="rId16" Type="http://schemas.openxmlformats.org/officeDocument/2006/relationships/image" Target="../media/image64.wmf"/><Relationship Id="rId17" Type="http://schemas.openxmlformats.org/officeDocument/2006/relationships/oleObject" Target="../embeddings/oleObject57.bin"/><Relationship Id="rId18" Type="http://schemas.openxmlformats.org/officeDocument/2006/relationships/image" Target="../media/image65.wmf"/><Relationship Id="rId19" Type="http://schemas.openxmlformats.org/officeDocument/2006/relationships/oleObject" Target="../embeddings/oleObject58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3.bin"/><Relationship Id="rId4" Type="http://schemas.openxmlformats.org/officeDocument/2006/relationships/image" Target="../media/image61.wmf"/><Relationship Id="rId5" Type="http://schemas.openxmlformats.org/officeDocument/2006/relationships/oleObject" Target="../embeddings/oleObject54.bin"/><Relationship Id="rId6" Type="http://schemas.openxmlformats.org/officeDocument/2006/relationships/image" Target="../media/image62.wmf"/><Relationship Id="rId7" Type="http://schemas.openxmlformats.org/officeDocument/2006/relationships/diagramData" Target="../diagrams/data1.xml"/><Relationship Id="rId8" Type="http://schemas.openxmlformats.org/officeDocument/2006/relationships/diagramLayout" Target="../diagrams/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4" Type="http://schemas.openxmlformats.org/officeDocument/2006/relationships/image" Target="../media/image69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0.wmf"/><Relationship Id="rId20" Type="http://schemas.openxmlformats.org/officeDocument/2006/relationships/oleObject" Target="../embeddings/oleObject68.bin"/><Relationship Id="rId21" Type="http://schemas.openxmlformats.org/officeDocument/2006/relationships/image" Target="../media/image75.wmf"/><Relationship Id="rId22" Type="http://schemas.openxmlformats.org/officeDocument/2006/relationships/oleObject" Target="../embeddings/oleObject69.bin"/><Relationship Id="rId23" Type="http://schemas.openxmlformats.org/officeDocument/2006/relationships/image" Target="../media/image76.wmf"/><Relationship Id="rId10" Type="http://schemas.openxmlformats.org/officeDocument/2006/relationships/oleObject" Target="../embeddings/oleObject63.bin"/><Relationship Id="rId11" Type="http://schemas.openxmlformats.org/officeDocument/2006/relationships/image" Target="../media/image71.wmf"/><Relationship Id="rId12" Type="http://schemas.openxmlformats.org/officeDocument/2006/relationships/oleObject" Target="../embeddings/oleObject64.bin"/><Relationship Id="rId13" Type="http://schemas.openxmlformats.org/officeDocument/2006/relationships/image" Target="../media/image72.wmf"/><Relationship Id="rId14" Type="http://schemas.openxmlformats.org/officeDocument/2006/relationships/oleObject" Target="../embeddings/oleObject65.bin"/><Relationship Id="rId15" Type="http://schemas.openxmlformats.org/officeDocument/2006/relationships/image" Target="../media/image73.wmf"/><Relationship Id="rId16" Type="http://schemas.openxmlformats.org/officeDocument/2006/relationships/oleObject" Target="../embeddings/oleObject66.bin"/><Relationship Id="rId17" Type="http://schemas.openxmlformats.org/officeDocument/2006/relationships/image" Target="../media/image74.wmf"/><Relationship Id="rId18" Type="http://schemas.openxmlformats.org/officeDocument/2006/relationships/oleObject" Target="../embeddings/oleObject67.bin"/><Relationship Id="rId19" Type="http://schemas.openxmlformats.org/officeDocument/2006/relationships/image" Target="../media/image68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oleObject" Target="../embeddings/oleObject6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4" Type="http://schemas.openxmlformats.org/officeDocument/2006/relationships/image" Target="../media/image69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image" Target="../media/image92.png"/><Relationship Id="rId5" Type="http://schemas.openxmlformats.org/officeDocument/2006/relationships/oleObject" Target="../embeddings/oleObject71.bin"/><Relationship Id="rId6" Type="http://schemas.openxmlformats.org/officeDocument/2006/relationships/image" Target="../media/image40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oleObject" Target="../embeddings/oleObject72.bin"/><Relationship Id="rId5" Type="http://schemas.openxmlformats.org/officeDocument/2006/relationships/image" Target="../media/image77.wmf"/><Relationship Id="rId6" Type="http://schemas.openxmlformats.org/officeDocument/2006/relationships/oleObject" Target="../embeddings/oleObject73.bin"/><Relationship Id="rId7" Type="http://schemas.openxmlformats.org/officeDocument/2006/relationships/image" Target="../media/image78.wmf"/><Relationship Id="rId8" Type="http://schemas.openxmlformats.org/officeDocument/2006/relationships/oleObject" Target="../embeddings/oleObject74.bin"/><Relationship Id="rId9" Type="http://schemas.openxmlformats.org/officeDocument/2006/relationships/oleObject" Target="../embeddings/oleObject75.bin"/><Relationship Id="rId10" Type="http://schemas.openxmlformats.org/officeDocument/2006/relationships/image" Target="../media/image79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3.wmf"/><Relationship Id="rId12" Type="http://schemas.openxmlformats.org/officeDocument/2006/relationships/oleObject" Target="../embeddings/oleObject80.bin"/><Relationship Id="rId13" Type="http://schemas.openxmlformats.org/officeDocument/2006/relationships/image" Target="../media/image84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76.bin"/><Relationship Id="rId4" Type="http://schemas.openxmlformats.org/officeDocument/2006/relationships/image" Target="../media/image81.wmf"/><Relationship Id="rId5" Type="http://schemas.openxmlformats.org/officeDocument/2006/relationships/image" Target="../media/image85.png"/><Relationship Id="rId6" Type="http://schemas.openxmlformats.org/officeDocument/2006/relationships/oleObject" Target="../embeddings/oleObject77.bin"/><Relationship Id="rId7" Type="http://schemas.openxmlformats.org/officeDocument/2006/relationships/image" Target="../media/image78.wmf"/><Relationship Id="rId8" Type="http://schemas.openxmlformats.org/officeDocument/2006/relationships/oleObject" Target="../embeddings/oleObject78.bin"/><Relationship Id="rId9" Type="http://schemas.openxmlformats.org/officeDocument/2006/relationships/image" Target="../media/image82.wmf"/><Relationship Id="rId10" Type="http://schemas.openxmlformats.org/officeDocument/2006/relationships/oleObject" Target="../embeddings/oleObject79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4" Type="http://schemas.openxmlformats.org/officeDocument/2006/relationships/image" Target="../media/image86.wmf"/><Relationship Id="rId5" Type="http://schemas.openxmlformats.org/officeDocument/2006/relationships/oleObject" Target="../embeddings/oleObject82.bin"/><Relationship Id="rId6" Type="http://schemas.openxmlformats.org/officeDocument/2006/relationships/image" Target="../media/image87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4" Type="http://schemas.openxmlformats.org/officeDocument/2006/relationships/image" Target="../media/image68.wmf"/><Relationship Id="rId5" Type="http://schemas.openxmlformats.org/officeDocument/2006/relationships/oleObject" Target="../embeddings/oleObject84.bin"/><Relationship Id="rId6" Type="http://schemas.openxmlformats.org/officeDocument/2006/relationships/image" Target="../media/image88.wmf"/><Relationship Id="rId7" Type="http://schemas.openxmlformats.org/officeDocument/2006/relationships/oleObject" Target="../embeddings/oleObject85.bin"/><Relationship Id="rId8" Type="http://schemas.openxmlformats.org/officeDocument/2006/relationships/image" Target="../media/image89.wmf"/><Relationship Id="rId9" Type="http://schemas.openxmlformats.org/officeDocument/2006/relationships/oleObject" Target="../embeddings/oleObject86.bin"/><Relationship Id="rId10" Type="http://schemas.openxmlformats.org/officeDocument/2006/relationships/image" Target="../media/image90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1.bin"/><Relationship Id="rId12" Type="http://schemas.openxmlformats.org/officeDocument/2006/relationships/oleObject" Target="../embeddings/oleObject92.bin"/><Relationship Id="rId13" Type="http://schemas.openxmlformats.org/officeDocument/2006/relationships/image" Target="../media/image94.wmf"/><Relationship Id="rId14" Type="http://schemas.openxmlformats.org/officeDocument/2006/relationships/oleObject" Target="../embeddings/oleObject93.bin"/><Relationship Id="rId15" Type="http://schemas.openxmlformats.org/officeDocument/2006/relationships/image" Target="../media/image95.wmf"/><Relationship Id="rId16" Type="http://schemas.openxmlformats.org/officeDocument/2006/relationships/oleObject" Target="../embeddings/oleObject94.bin"/><Relationship Id="rId17" Type="http://schemas.openxmlformats.org/officeDocument/2006/relationships/image" Target="../media/image96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7.bin"/><Relationship Id="rId4" Type="http://schemas.openxmlformats.org/officeDocument/2006/relationships/image" Target="../media/image91.wmf"/><Relationship Id="rId5" Type="http://schemas.openxmlformats.org/officeDocument/2006/relationships/oleObject" Target="../embeddings/oleObject88.bin"/><Relationship Id="rId6" Type="http://schemas.openxmlformats.org/officeDocument/2006/relationships/image" Target="../media/image92.wmf"/><Relationship Id="rId7" Type="http://schemas.openxmlformats.org/officeDocument/2006/relationships/oleObject" Target="../embeddings/oleObject89.bin"/><Relationship Id="rId8" Type="http://schemas.openxmlformats.org/officeDocument/2006/relationships/image" Target="../media/image82.wmf"/><Relationship Id="rId9" Type="http://schemas.openxmlformats.org/officeDocument/2006/relationships/oleObject" Target="../embeddings/oleObject90.bin"/><Relationship Id="rId10" Type="http://schemas.openxmlformats.org/officeDocument/2006/relationships/image" Target="../media/image93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95.bin"/><Relationship Id="rId5" Type="http://schemas.openxmlformats.org/officeDocument/2006/relationships/image" Target="../media/image90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4" Type="http://schemas.openxmlformats.org/officeDocument/2006/relationships/image" Target="../media/image97.wmf"/><Relationship Id="rId5" Type="http://schemas.openxmlformats.org/officeDocument/2006/relationships/oleObject" Target="../embeddings/oleObject97.bin"/><Relationship Id="rId6" Type="http://schemas.openxmlformats.org/officeDocument/2006/relationships/image" Target="../media/image87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4" Type="http://schemas.openxmlformats.org/officeDocument/2006/relationships/image" Target="../media/image99.wmf"/><Relationship Id="rId5" Type="http://schemas.openxmlformats.org/officeDocument/2006/relationships/oleObject" Target="../embeddings/oleObject99.bin"/><Relationship Id="rId6" Type="http://schemas.openxmlformats.org/officeDocument/2006/relationships/image" Target="../media/image40.wmf"/><Relationship Id="rId7" Type="http://schemas.openxmlformats.org/officeDocument/2006/relationships/oleObject" Target="../embeddings/oleObject100.bin"/><Relationship Id="rId8" Type="http://schemas.openxmlformats.org/officeDocument/2006/relationships/image" Target="../media/image100.wmf"/><Relationship Id="rId9" Type="http://schemas.openxmlformats.org/officeDocument/2006/relationships/oleObject" Target="../embeddings/oleObject101.bin"/><Relationship Id="rId10" Type="http://schemas.openxmlformats.org/officeDocument/2006/relationships/image" Target="../media/image101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4" Type="http://schemas.openxmlformats.org/officeDocument/2006/relationships/image" Target="../media/image88.wmf"/><Relationship Id="rId5" Type="http://schemas.openxmlformats.org/officeDocument/2006/relationships/oleObject" Target="../embeddings/oleObject103.bin"/><Relationship Id="rId6" Type="http://schemas.openxmlformats.org/officeDocument/2006/relationships/image" Target="../media/image82.wmf"/><Relationship Id="rId7" Type="http://schemas.openxmlformats.org/officeDocument/2006/relationships/oleObject" Target="../embeddings/oleObject104.bin"/><Relationship Id="rId8" Type="http://schemas.openxmlformats.org/officeDocument/2006/relationships/oleObject" Target="../embeddings/oleObject105.bin"/><Relationship Id="rId9" Type="http://schemas.openxmlformats.org/officeDocument/2006/relationships/image" Target="../media/image102.wmf"/><Relationship Id="rId10" Type="http://schemas.openxmlformats.org/officeDocument/2006/relationships/oleObject" Target="../embeddings/oleObject106.bin"/><Relationship Id="rId11" Type="http://schemas.openxmlformats.org/officeDocument/2006/relationships/image" Target="../media/image103.w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5.wmf"/><Relationship Id="rId12" Type="http://schemas.openxmlformats.org/officeDocument/2006/relationships/oleObject" Target="../embeddings/oleObject111.bin"/><Relationship Id="rId13" Type="http://schemas.openxmlformats.org/officeDocument/2006/relationships/image" Target="../media/image106.wmf"/><Relationship Id="rId14" Type="http://schemas.openxmlformats.org/officeDocument/2006/relationships/oleObject" Target="../embeddings/oleObject112.bin"/><Relationship Id="rId15" Type="http://schemas.openxmlformats.org/officeDocument/2006/relationships/image" Target="../media/image107.wmf"/><Relationship Id="rId16" Type="http://schemas.openxmlformats.org/officeDocument/2006/relationships/oleObject" Target="../embeddings/oleObject113.bin"/><Relationship Id="rId17" Type="http://schemas.openxmlformats.org/officeDocument/2006/relationships/image" Target="../media/image108.wmf"/><Relationship Id="rId18" Type="http://schemas.openxmlformats.org/officeDocument/2006/relationships/oleObject" Target="../embeddings/oleObject114.bin"/><Relationship Id="rId19" Type="http://schemas.openxmlformats.org/officeDocument/2006/relationships/image" Target="../media/image109.w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07.bin"/><Relationship Id="rId5" Type="http://schemas.openxmlformats.org/officeDocument/2006/relationships/image" Target="../media/image93.wmf"/><Relationship Id="rId6" Type="http://schemas.openxmlformats.org/officeDocument/2006/relationships/oleObject" Target="../embeddings/oleObject108.bin"/><Relationship Id="rId7" Type="http://schemas.openxmlformats.org/officeDocument/2006/relationships/image" Target="../media/image82.wmf"/><Relationship Id="rId8" Type="http://schemas.openxmlformats.org/officeDocument/2006/relationships/oleObject" Target="../embeddings/oleObject109.bin"/><Relationship Id="rId9" Type="http://schemas.openxmlformats.org/officeDocument/2006/relationships/image" Target="../media/image104.wmf"/><Relationship Id="rId10" Type="http://schemas.openxmlformats.org/officeDocument/2006/relationships/oleObject" Target="../embeddings/oleObject110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oleObject" Target="../embeddings/oleObject115.bin"/><Relationship Id="rId9" Type="http://schemas.openxmlformats.org/officeDocument/2006/relationships/image" Target="../media/image110.wmf"/><Relationship Id="rId10" Type="http://schemas.openxmlformats.org/officeDocument/2006/relationships/oleObject" Target="../embeddings/oleObject116.bin"/><Relationship Id="rId11" Type="http://schemas.openxmlformats.org/officeDocument/2006/relationships/image" Target="../media/image100.w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1.bin"/><Relationship Id="rId12" Type="http://schemas.openxmlformats.org/officeDocument/2006/relationships/image" Target="../media/image82.wmf"/><Relationship Id="rId13" Type="http://schemas.openxmlformats.org/officeDocument/2006/relationships/oleObject" Target="../embeddings/oleObject122.bin"/><Relationship Id="rId14" Type="http://schemas.openxmlformats.org/officeDocument/2006/relationships/image" Target="../media/image94.w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7.bin"/><Relationship Id="rId4" Type="http://schemas.openxmlformats.org/officeDocument/2006/relationships/image" Target="../media/image111.wmf"/><Relationship Id="rId5" Type="http://schemas.openxmlformats.org/officeDocument/2006/relationships/oleObject" Target="../embeddings/oleObject118.bin"/><Relationship Id="rId6" Type="http://schemas.openxmlformats.org/officeDocument/2006/relationships/image" Target="../media/image112.wmf"/><Relationship Id="rId7" Type="http://schemas.openxmlformats.org/officeDocument/2006/relationships/oleObject" Target="../embeddings/oleObject119.bin"/><Relationship Id="rId8" Type="http://schemas.openxmlformats.org/officeDocument/2006/relationships/image" Target="../media/image113.wmf"/><Relationship Id="rId9" Type="http://schemas.openxmlformats.org/officeDocument/2006/relationships/oleObject" Target="../embeddings/oleObject120.bin"/><Relationship Id="rId10" Type="http://schemas.openxmlformats.org/officeDocument/2006/relationships/image" Target="../media/image78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/Relationships>
</file>

<file path=ppt/slides/_rels/slide6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7.bin"/><Relationship Id="rId12" Type="http://schemas.openxmlformats.org/officeDocument/2006/relationships/image" Target="../media/image115.wmf"/><Relationship Id="rId13" Type="http://schemas.openxmlformats.org/officeDocument/2006/relationships/oleObject" Target="../embeddings/oleObject128.bin"/><Relationship Id="rId14" Type="http://schemas.openxmlformats.org/officeDocument/2006/relationships/image" Target="../media/image94.w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23.bin"/><Relationship Id="rId4" Type="http://schemas.openxmlformats.org/officeDocument/2006/relationships/image" Target="../media/image114.wmf"/><Relationship Id="rId5" Type="http://schemas.openxmlformats.org/officeDocument/2006/relationships/oleObject" Target="../embeddings/oleObject124.bin"/><Relationship Id="rId6" Type="http://schemas.openxmlformats.org/officeDocument/2006/relationships/image" Target="../media/image68.wmf"/><Relationship Id="rId7" Type="http://schemas.openxmlformats.org/officeDocument/2006/relationships/oleObject" Target="../embeddings/oleObject125.bin"/><Relationship Id="rId8" Type="http://schemas.openxmlformats.org/officeDocument/2006/relationships/image" Target="../media/image82.wmf"/><Relationship Id="rId9" Type="http://schemas.openxmlformats.org/officeDocument/2006/relationships/oleObject" Target="../embeddings/oleObject126.bin"/><Relationship Id="rId10" Type="http://schemas.openxmlformats.org/officeDocument/2006/relationships/image" Target="../media/image9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4" Type="http://schemas.openxmlformats.org/officeDocument/2006/relationships/image" Target="../media/image116.wmf"/><Relationship Id="rId5" Type="http://schemas.openxmlformats.org/officeDocument/2006/relationships/oleObject" Target="../embeddings/oleObject130.bin"/><Relationship Id="rId6" Type="http://schemas.openxmlformats.org/officeDocument/2006/relationships/image" Target="../media/image117.wmf"/><Relationship Id="rId7" Type="http://schemas.openxmlformats.org/officeDocument/2006/relationships/oleObject" Target="../embeddings/oleObject131.bin"/><Relationship Id="rId8" Type="http://schemas.openxmlformats.org/officeDocument/2006/relationships/image" Target="../media/image118.wmf"/><Relationship Id="rId9" Type="http://schemas.openxmlformats.org/officeDocument/2006/relationships/oleObject" Target="../embeddings/oleObject132.bin"/><Relationship Id="rId10" Type="http://schemas.openxmlformats.org/officeDocument/2006/relationships/image" Target="../media/image119.w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37.bin"/><Relationship Id="rId12" Type="http://schemas.openxmlformats.org/officeDocument/2006/relationships/image" Target="../media/image124.w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3.bin"/><Relationship Id="rId4" Type="http://schemas.openxmlformats.org/officeDocument/2006/relationships/image" Target="../media/image120.wmf"/><Relationship Id="rId5" Type="http://schemas.openxmlformats.org/officeDocument/2006/relationships/oleObject" Target="../embeddings/oleObject134.bin"/><Relationship Id="rId6" Type="http://schemas.openxmlformats.org/officeDocument/2006/relationships/image" Target="../media/image121.wmf"/><Relationship Id="rId7" Type="http://schemas.openxmlformats.org/officeDocument/2006/relationships/oleObject" Target="../embeddings/oleObject135.bin"/><Relationship Id="rId8" Type="http://schemas.openxmlformats.org/officeDocument/2006/relationships/image" Target="../media/image122.wmf"/><Relationship Id="rId9" Type="http://schemas.openxmlformats.org/officeDocument/2006/relationships/oleObject" Target="../embeddings/oleObject136.bin"/><Relationship Id="rId10" Type="http://schemas.openxmlformats.org/officeDocument/2006/relationships/image" Target="../media/image123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4" Type="http://schemas.openxmlformats.org/officeDocument/2006/relationships/oleObject" Target="../embeddings/oleObject138.bin"/><Relationship Id="rId5" Type="http://schemas.openxmlformats.org/officeDocument/2006/relationships/image" Target="../media/image125.wmf"/><Relationship Id="rId6" Type="http://schemas.openxmlformats.org/officeDocument/2006/relationships/oleObject" Target="../embeddings/oleObject139.bin"/><Relationship Id="rId7" Type="http://schemas.openxmlformats.org/officeDocument/2006/relationships/image" Target="../media/image113.wmf"/><Relationship Id="rId8" Type="http://schemas.openxmlformats.org/officeDocument/2006/relationships/oleObject" Target="../embeddings/oleObject140.bin"/><Relationship Id="rId9" Type="http://schemas.openxmlformats.org/officeDocument/2006/relationships/image" Target="../media/image101.w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4" Type="http://schemas.openxmlformats.org/officeDocument/2006/relationships/image" Target="../media/image126.wmf"/><Relationship Id="rId5" Type="http://schemas.openxmlformats.org/officeDocument/2006/relationships/oleObject" Target="../embeddings/oleObject142.bin"/><Relationship Id="rId6" Type="http://schemas.openxmlformats.org/officeDocument/2006/relationships/image" Target="../media/image127.w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4" Type="http://schemas.openxmlformats.org/officeDocument/2006/relationships/image" Target="../media/image128.wmf"/><Relationship Id="rId5" Type="http://schemas.openxmlformats.org/officeDocument/2006/relationships/oleObject" Target="../embeddings/oleObject144.bin"/><Relationship Id="rId6" Type="http://schemas.openxmlformats.org/officeDocument/2006/relationships/image" Target="../media/image129.w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4" Type="http://schemas.openxmlformats.org/officeDocument/2006/relationships/image" Target="../media/image82.wmf"/><Relationship Id="rId5" Type="http://schemas.openxmlformats.org/officeDocument/2006/relationships/oleObject" Target="../embeddings/oleObject146.bin"/><Relationship Id="rId6" Type="http://schemas.openxmlformats.org/officeDocument/2006/relationships/image" Target="../media/image130.wmf"/><Relationship Id="rId7" Type="http://schemas.openxmlformats.org/officeDocument/2006/relationships/oleObject" Target="../embeddings/oleObject147.bin"/><Relationship Id="rId8" Type="http://schemas.openxmlformats.org/officeDocument/2006/relationships/image" Target="../media/image131.wmf"/><Relationship Id="rId9" Type="http://schemas.openxmlformats.org/officeDocument/2006/relationships/oleObject" Target="../embeddings/oleObject148.bin"/><Relationship Id="rId10" Type="http://schemas.openxmlformats.org/officeDocument/2006/relationships/image" Target="../media/image104.w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4" Type="http://schemas.openxmlformats.org/officeDocument/2006/relationships/image" Target="../media/image106.wmf"/><Relationship Id="rId5" Type="http://schemas.openxmlformats.org/officeDocument/2006/relationships/oleObject" Target="../embeddings/oleObject150.bin"/><Relationship Id="rId6" Type="http://schemas.openxmlformats.org/officeDocument/2006/relationships/image" Target="../media/image117.wmf"/><Relationship Id="rId7" Type="http://schemas.openxmlformats.org/officeDocument/2006/relationships/oleObject" Target="../embeddings/oleObject151.bin"/><Relationship Id="rId8" Type="http://schemas.openxmlformats.org/officeDocument/2006/relationships/image" Target="../media/image126.wmf"/><Relationship Id="rId9" Type="http://schemas.openxmlformats.org/officeDocument/2006/relationships/oleObject" Target="../embeddings/oleObject152.bin"/><Relationship Id="rId10" Type="http://schemas.openxmlformats.org/officeDocument/2006/relationships/image" Target="../media/image132.w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4" Type="http://schemas.openxmlformats.org/officeDocument/2006/relationships/image" Target="../media/image105.wmf"/><Relationship Id="rId5" Type="http://schemas.openxmlformats.org/officeDocument/2006/relationships/oleObject" Target="../embeddings/oleObject154.bin"/><Relationship Id="rId6" Type="http://schemas.openxmlformats.org/officeDocument/2006/relationships/image" Target="../media/image122.wmf"/><Relationship Id="rId7" Type="http://schemas.openxmlformats.org/officeDocument/2006/relationships/oleObject" Target="../embeddings/oleObject155.bin"/><Relationship Id="rId8" Type="http://schemas.openxmlformats.org/officeDocument/2006/relationships/image" Target="../media/image128.wmf"/><Relationship Id="rId9" Type="http://schemas.openxmlformats.org/officeDocument/2006/relationships/oleObject" Target="../embeddings/oleObject156.bin"/><Relationship Id="rId10" Type="http://schemas.openxmlformats.org/officeDocument/2006/relationships/image" Target="../media/image133.w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3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2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7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5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>
          <a:xfrm>
            <a:off x="1475656" y="1844824"/>
            <a:ext cx="6910536" cy="1470025"/>
          </a:xfrm>
        </p:spPr>
        <p:txBody>
          <a:bodyPr anchor="t">
            <a:noAutofit/>
          </a:bodyPr>
          <a:lstStyle/>
          <a:p>
            <a:pPr algn="ctr"/>
            <a:r>
              <a:rPr lang="zh-TW" altLang="en-US" sz="7300" dirty="0" smtClean="0">
                <a:latin typeface="標楷體" pitchFamily="65" charset="-120"/>
                <a:ea typeface="標楷體" pitchFamily="65" charset="-120"/>
              </a:rPr>
              <a:t>抽樣方法與應用</a:t>
            </a:r>
            <a:r>
              <a:rPr lang="en-US" altLang="zh-TW" sz="7300" dirty="0" smtClean="0">
                <a:latin typeface="標楷體" pitchFamily="65" charset="-120"/>
                <a:ea typeface="標楷體" pitchFamily="65" charset="-120"/>
              </a:rPr>
              <a:t/>
            </a:r>
            <a:br>
              <a:rPr lang="en-US" altLang="zh-TW" sz="7300" dirty="0" smtClean="0">
                <a:latin typeface="標楷體" pitchFamily="65" charset="-120"/>
                <a:ea typeface="標楷體" pitchFamily="65" charset="-120"/>
              </a:rPr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160840" cy="2567136"/>
          </a:xfrm>
        </p:spPr>
        <p:txBody>
          <a:bodyPr>
            <a:normAutofit fontScale="40000" lnSpcReduction="20000"/>
          </a:bodyPr>
          <a:lstStyle/>
          <a:p>
            <a:r>
              <a:rPr lang="en-US" altLang="zh-TW" sz="6600" dirty="0" smtClean="0">
                <a:latin typeface="標楷體" pitchFamily="65" charset="-120"/>
                <a:ea typeface="標楷體" pitchFamily="65" charset="-120"/>
              </a:rPr>
              <a:t>A</a:t>
            </a:r>
            <a:r>
              <a:rPr lang="zh-TW" altLang="en-US" sz="6600" dirty="0" smtClean="0">
                <a:latin typeface="標楷體" pitchFamily="65" charset="-120"/>
                <a:ea typeface="標楷體" pitchFamily="65" charset="-120"/>
              </a:rPr>
              <a:t>組</a:t>
            </a:r>
            <a:endParaRPr lang="en-US" altLang="zh-TW" sz="6600" dirty="0" smtClean="0"/>
          </a:p>
          <a:p>
            <a:r>
              <a:rPr lang="zh-TW" altLang="en-US" sz="6600" dirty="0" smtClean="0"/>
              <a:t>蔡坤融 </a:t>
            </a:r>
            <a:r>
              <a:rPr lang="en-US" altLang="zh-TW" sz="6600" dirty="0" smtClean="0"/>
              <a:t>406336160</a:t>
            </a:r>
          </a:p>
          <a:p>
            <a:r>
              <a:rPr lang="zh-TW" altLang="en-US" sz="6600" dirty="0" smtClean="0"/>
              <a:t>莊千緯 </a:t>
            </a:r>
            <a:r>
              <a:rPr lang="en-US" altLang="zh-TW" sz="6600" dirty="0" smtClean="0"/>
              <a:t>406336122</a:t>
            </a:r>
          </a:p>
          <a:p>
            <a:r>
              <a:rPr lang="zh-TW" altLang="en-US" sz="6600" dirty="0" smtClean="0"/>
              <a:t>黃煒儒 </a:t>
            </a:r>
            <a:r>
              <a:rPr lang="en-US" altLang="zh-TW" sz="6600" dirty="0" smtClean="0"/>
              <a:t>406336093</a:t>
            </a:r>
          </a:p>
          <a:p>
            <a:r>
              <a:rPr lang="zh-TW" altLang="en-US" sz="6600" dirty="0" smtClean="0"/>
              <a:t>林榕琪 </a:t>
            </a:r>
            <a:r>
              <a:rPr lang="en-US" altLang="zh-TW" sz="6600" dirty="0" smtClean="0"/>
              <a:t>406336079</a:t>
            </a:r>
          </a:p>
          <a:p>
            <a:r>
              <a:rPr lang="zh-TW" altLang="en-US" sz="6600" dirty="0" smtClean="0"/>
              <a:t>張瑋珊 </a:t>
            </a:r>
            <a:r>
              <a:rPr lang="en-US" altLang="zh-TW" sz="6600" dirty="0" smtClean="0"/>
              <a:t>406336029</a:t>
            </a:r>
            <a:endParaRPr lang="zh-TW" altLang="en-US" sz="6600" dirty="0" smtClean="0"/>
          </a:p>
          <a:p>
            <a:endParaRPr lang="en-US" altLang="zh-TW" sz="6600" dirty="0" smtClean="0"/>
          </a:p>
          <a:p>
            <a:endParaRPr lang="en-US" altLang="zh-TW" sz="6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A6ACAC7-ABD1-4A15-B3DF-60053A3F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向右箭號 5">
            <a:extLst>
              <a:ext uri="{FF2B5EF4-FFF2-40B4-BE49-F238E27FC236}">
                <a16:creationId xmlns:a16="http://schemas.microsoft.com/office/drawing/2014/main" xmlns="" id="{0A3A38DE-6EDE-4CC4-8DE7-4A1F16398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772816"/>
            <a:ext cx="6995120" cy="39604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>
                <a:ln w="10160">
                  <a:solidFill>
                    <a:schemeClr val="bg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抽法</a:t>
            </a:r>
            <a:endParaRPr lang="zh-TW" altLang="en-US" sz="6000" b="1" dirty="0">
              <a:ln w="10160">
                <a:solidFill>
                  <a:schemeClr val="bg2"/>
                </a:solidFill>
                <a:prstDash val="solid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652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291264" cy="496855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於例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5.10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中，如果以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𝑅</m:t>
                        </m:r>
                      </m:e>
                    </m:acc>
                  </m:oMath>
                </a14:m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估計每公頃平均產量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𝘙，準確度在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𝘗(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𝑅</m:t>
                            </m:r>
                          </m:e>
                        </m:acc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𝑅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zh-TW" altLang="en-US" i="1">
                        <a:latin typeface="Cambria Math"/>
                        <a:ea typeface="Cambria Math"/>
                      </a:rPr>
                      <m:t>𝒹</m:t>
                    </m:r>
                  </m:oMath>
                </a14:m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  <a:ea typeface="Cambria Math"/>
                      </a:rPr>
                      <m:t>≥1−</m:t>
                    </m:r>
                    <m:r>
                      <a:rPr lang="zh-TW" altLang="en-US" i="1" dirty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之下，給定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𝑑</a:t>
                </a:r>
                <a:r>
                  <a:rPr lang="en-US" altLang="zh-TW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=0.05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，</a:t>
                </a:r>
                <a:r>
                  <a:rPr lang="en-US" altLang="zh-TW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1-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𝛼</m:t>
                    </m:r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=0.95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，樣本數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18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是否足夠？</a:t>
                </a:r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                    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𝑛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𝑁</m:t>
                        </m:r>
                        <m:f>
                          <m:fPr>
                            <m:ctrlPr>
                              <a:rPr lang="en-US" altLang="zh-TW" i="1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  <m:sup/>
                                </m:sSubSup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altLang="zh-TW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𝑅</m:t>
                            </m:r>
                          </m:e>
                        </m:acc>
                        <m:r>
                          <a:rPr lang="en-US" altLang="zh-TW" i="1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𝑅</m:t>
                            </m:r>
                          </m:e>
                        </m:acc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altLang="zh-TW" i="1">
                                <a:latin typeface="Cambria Math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altLang="zh-TW" i="1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  <m:sup/>
                                    </m:sSubSup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acc>
                                  <m:accPr>
                                    <m:chr m:val="̅"/>
                                    <m:ctrlPr>
                                      <a:rPr lang="en-US" altLang="zh-TW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e>
                        </m:box>
                      </m:den>
                    </m:f>
                  </m:oMath>
                </a14:m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endParaRPr lang="zh-TW" altLang="en-US" sz="12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                      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(90)</m:t>
                            </m:r>
                            <m:box>
                              <m:boxPr>
                                <m:ctrlPr>
                                  <a:rPr lang="en-US" altLang="zh-TW" b="0" i="1" smtClean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charset="0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  <m:t>8.6317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  <m:t>(0.4622)(41.02)</m:t>
                                    </m:r>
                                  </m:den>
                                </m:f>
                              </m:e>
                            </m:box>
                          </m:num>
                          <m:den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0.05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charset="0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  <m:t>0.05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+2.6712</m:t>
                            </m:r>
                          </m:den>
                        </m:f>
                      </m:e>
                    </m:box>
                  </m:oMath>
                </a14:m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endParaRPr lang="en-US" altLang="zh-TW" sz="19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                    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=15.3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  <a:cs typeface="Arial Unicode MS" pitchFamily="34" charset="-120"/>
                      </a:rPr>
                      <m:t>&lt;</m:t>
                    </m:r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18        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即樣本數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18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已足夠</a:t>
                </a:r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291264" cy="4968552"/>
              </a:xfrm>
              <a:blipFill rotWithShape="0">
                <a:blip r:embed="rId2"/>
                <a:stretch>
                  <a:fillRect l="-1471" t="-3313" r="-13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範例（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5.11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）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向右箭號 8">
            <a:extLst>
              <a:ext uri="{FF2B5EF4-FFF2-40B4-BE49-F238E27FC236}">
                <a16:creationId xmlns:a16="http://schemas.microsoft.com/office/drawing/2014/main" xmlns="" id="{291EA556-13AB-4901-9FF6-2A2220136CD4}"/>
              </a:ext>
            </a:extLst>
          </p:cNvPr>
          <p:cNvSpPr txBox="1">
            <a:spLocks/>
          </p:cNvSpPr>
          <p:nvPr/>
        </p:nvSpPr>
        <p:spPr>
          <a:xfrm>
            <a:off x="1187624" y="1988840"/>
            <a:ext cx="6984776" cy="38884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zh-TW" alt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準確度的評估</a:t>
            </a:r>
            <a:endParaRPr kumimoji="1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16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比率估計問題準確度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在給定 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1-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𝛼</m:t>
                    </m:r>
                    <m:r>
                      <a:rPr lang="zh-TW" alt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時，則取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zh-TW" altLang="en-US" i="1" dirty="0" smtClean="0">
                            <a:latin typeface="Cambria Math"/>
                          </a:rPr>
                          <m:t>𝑑</m:t>
                        </m:r>
                        <m:r>
                          <m:rPr>
                            <m:nor/>
                          </m:rPr>
                          <a:rPr lang="zh-TW" altLang="en-US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box>
                          <m:boxPr>
                            <m:ctrlPr>
                              <a:rPr lang="en-US" altLang="zh-TW" i="1" dirty="0" smtClean="0">
                                <a:latin typeface="Cambria Math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i="1" dirty="0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altLang="zh-TW" i="1" dirty="0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dirty="0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</m:acc>
                                <m:r>
                                  <a:rPr lang="en-US" altLang="zh-TW" b="0" i="1" dirty="0" smtClean="0"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b="0" i="1" dirty="0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dirty="0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</m:acc>
                                <m:r>
                                  <a:rPr lang="en-US" altLang="zh-TW" b="0" i="1" dirty="0" smtClean="0">
                                    <a:latin typeface="Cambria Math"/>
                                  </a:rPr>
                                  <m:t>−</m:t>
                                </m:r>
                                <m:box>
                                  <m:boxPr>
                                    <m:ctrlPr>
                                      <a:rPr lang="en-US" altLang="zh-TW" b="0" i="1" dirty="0" smtClean="0">
                                        <a:latin typeface="Cambria Math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TW" b="0" i="1" dirty="0" smtClean="0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𝑁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TW" b="0" i="1" dirty="0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b="0" i="1" dirty="0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TW" b="0" i="1" dirty="0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dirty="0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dirty="0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TW" b="0" i="1" dirty="0" smtClean="0">
                                        <a:latin typeface="Cambria Math"/>
                                      </a:rPr>
                                      <m:t>)+(</m:t>
                                    </m:r>
                                    <m:box>
                                      <m:boxPr>
                                        <m:ctrlPr>
                                          <a:rPr lang="en-US" altLang="zh-TW" b="0" i="1" dirty="0" smtClean="0">
                                            <a:latin typeface="Cambria Math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TW" b="0" i="1" dirty="0" smtClean="0">
                                                <a:latin typeface="Cambria Math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b="0" i="1" dirty="0" smtClean="0">
                                                <a:latin typeface="Cambria Math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TW" b="0" i="1" dirty="0" smtClean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−1)</m:t>
                                        </m:r>
                                        <m:box>
                                          <m:boxPr>
                                            <m:ctrlPr>
                                              <a:rPr lang="en-US" altLang="zh-TW" b="0" i="1" dirty="0" smtClean="0">
                                                <a:latin typeface="Cambria Math" charset="0"/>
                                              </a:rPr>
                                            </m:ctrlPr>
                                          </m:boxPr>
                                          <m:e>
                                            <m:argPr>
                                              <m:argSz m:val="-1"/>
                                            </m:argPr>
                                            <m:f>
                                              <m:fPr>
                                                <m:ctrlPr>
                                                  <a:rPr lang="en-US" altLang="zh-TW" b="0" i="1" dirty="0" smtClean="0">
                                                    <a:latin typeface="Cambria Math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altLang="zh-TW" b="0" i="1" dirty="0" smtClean="0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en-US" altLang="zh-TW" b="0" i="1" dirty="0" smtClean="0">
                                                            <a:latin typeface="Cambria Math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altLang="zh-TW" b="0" i="1" dirty="0" smtClean="0">
                                                            <a:latin typeface="Cambria Math"/>
                                                          </a:rPr>
                                                          <m:t>𝑆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TW" b="0" i="1" dirty="0" smtClean="0">
                                                            <a:latin typeface="Cambria Math"/>
                                                          </a:rPr>
                                                          <m:t>𝑥</m:t>
                                                        </m:r>
                                                      </m:sub>
                                                      <m:sup/>
                                                    </m:sSubSup>
                                                  </m:e>
                                                  <m:sup>
                                                    <m:r>
                                                      <a:rPr lang="en-US" altLang="zh-TW" b="0" i="1" dirty="0" smtClean="0"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zh-TW" b="0" i="1" dirty="0" smtClean="0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TW" b="0" i="1" dirty="0" smtClean="0">
                                                        <a:latin typeface="Cambria Math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  <m:sSub>
                                                  <m:sSubPr>
                                                    <m:ctrlPr>
                                                      <a:rPr lang="en-US" altLang="zh-TW" i="1" dirty="0" smtClean="0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b="0" i="1" dirty="0" smtClean="0">
                                                        <a:latin typeface="Cambria Math"/>
                                                      </a:rPr>
                                                      <m:t>𝑇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b="0" i="1" dirty="0" smtClean="0">
                                                        <a:latin typeface="Cambria Math"/>
                                                      </a:rPr>
                                                      <m:t>𝑦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box>
                                      </m:e>
                                    </m:box>
                                  </m:e>
                                </m:box>
                              </m:num>
                              <m:den>
                                <m:r>
                                  <a:rPr lang="zh-TW" altLang="en-US" i="1" dirty="0" smtClean="0">
                                    <a:latin typeface="Cambria Math"/>
                                  </a:rPr>
                                  <m:t>𝛼</m:t>
                                </m:r>
                              </m:den>
                            </m:f>
                          </m:e>
                        </m:box>
                      </m:e>
                    </m:rad>
                  </m:oMath>
                </a14:m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若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𝑅</m:t>
                        </m:r>
                      </m:e>
                    </m:acc>
                    <m:r>
                      <a:rPr lang="en-US" altLang="zh-TW" b="0" i="1" dirty="0" smtClean="0">
                        <a:latin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TW" b="0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𝑅</m:t>
                        </m:r>
                      </m:e>
                    </m:acc>
                    <m:r>
                      <a:rPr lang="en-US" altLang="zh-TW" b="0" i="1" dirty="0" smtClean="0">
                        <a:latin typeface="Cambria Math"/>
                      </a:rPr>
                      <m:t>−</m:t>
                    </m:r>
                    <m:box>
                      <m:boxPr>
                        <m:ctrlPr>
                          <a:rPr lang="en-US" altLang="zh-TW" b="0" i="1" dirty="0" smtClean="0">
                            <a:latin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dirty="0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𝑁</m:t>
                            </m:r>
                            <m:acc>
                              <m:accPr>
                                <m:chr m:val="̅"/>
                                <m:ctrlPr>
                                  <a:rPr lang="en-US" altLang="zh-TW" b="0" i="1" dirty="0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sSub>
                              <m:sSubPr>
                                <m:ctrlPr>
                                  <a:rPr lang="en-US" altLang="zh-TW" b="0" i="1" dirty="0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b="0" i="1" dirty="0" smtClean="0">
                            <a:latin typeface="Cambria Math"/>
                          </a:rPr>
                          <m:t>)+(</m:t>
                        </m:r>
                        <m:box>
                          <m:boxPr>
                            <m:ctrlPr>
                              <a:rPr lang="en-US" altLang="zh-TW" b="0" i="1" dirty="0" smtClean="0">
                                <a:latin typeface="Cambria Math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b="0" i="1" dirty="0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dirty="0" smtClean="0">
                                    <a:latin typeface="Cambria Math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zh-TW" b="0" i="1" dirty="0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zh-TW" b="0" i="1" dirty="0" smtClean="0">
                                <a:latin typeface="Cambria Math"/>
                              </a:rPr>
                              <m:t>−1)</m:t>
                            </m:r>
                            <m:box>
                              <m:boxPr>
                                <m:ctrlPr>
                                  <a:rPr lang="en-US" altLang="zh-TW" b="0" i="1" dirty="0" smtClean="0">
                                    <a:latin typeface="Cambria Math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b="0" i="1" dirty="0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b="0" i="1" dirty="0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b="0" i="1" dirty="0" smtClean="0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b="0" i="1" dirty="0" smtClean="0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dirty="0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/>
                                        </m:sSubSup>
                                      </m:e>
                                      <m:sup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acc>
                                      <m:accPr>
                                        <m:chr m:val="̅"/>
                                        <m:ctrlPr>
                                          <a:rPr lang="en-US" altLang="zh-TW" b="0" i="1" dirty="0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en-US" altLang="zh-TW" i="1" dirty="0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box>
                          </m:e>
                        </m:box>
                      </m:e>
                    </m:box>
                    <m:r>
                      <a:rPr lang="zh-TW" altLang="en-US" b="0" i="1" dirty="0" smtClean="0">
                        <a:latin typeface="Cambria Math"/>
                      </a:rPr>
                      <m:t>≤</m:t>
                    </m:r>
                    <m:r>
                      <a:rPr lang="en-US" altLang="zh-TW" b="0" i="0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，不論給定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1-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𝛼為多少，只要𝛼≠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0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，皆取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zh-TW" altLang="en-US" i="1" smtClean="0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en-US" altLang="zh-TW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zh-TW" b="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966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比率估計問題準確度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在給定 𝒹 時，則 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1-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𝛼 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的估計值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為</a:t>
                </a:r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1-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zh-TW" altLang="en-US" i="1" smtClean="0">
                            <a:latin typeface="Cambria Math"/>
                          </a:rPr>
                          <m:t>𝛼</m:t>
                        </m:r>
                      </m:e>
                    </m:acc>
                    <m:r>
                      <a:rPr lang="en-US" altLang="zh-TW" b="0" i="1" smtClean="0">
                        <a:latin typeface="Cambria Math"/>
                      </a:rPr>
                      <m:t>=1−</m:t>
                    </m:r>
                    <m:box>
                      <m:box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𝑅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</m:acc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−</m:t>
                                </m:r>
                                <m:box>
                                  <m:boxPr>
                                    <m:ctrlPr>
                                      <a:rPr lang="en-US" altLang="zh-TW" b="0" i="1" smtClean="0">
                                        <a:latin typeface="Cambria Math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TW" b="0" i="1" smtClean="0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𝑁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TW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TW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e>
                            </m:d>
                            <m:r>
                              <a:rPr lang="en-US" altLang="zh-TW" b="0" i="1" smtClean="0">
                                <a:latin typeface="Cambria Math"/>
                              </a:rPr>
                              <m:t>+(</m:t>
                            </m:r>
                            <m:box>
                              <m:boxPr>
                                <m:ctrlPr>
                                  <a:rPr lang="en-US" altLang="zh-TW" b="0" i="1" smtClean="0">
                                    <a:latin typeface="Cambria Math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  <m:r>
                              <a:rPr lang="en-US" altLang="zh-TW" b="0" i="1" smtClean="0">
                                <a:latin typeface="Cambria Math"/>
                              </a:rPr>
                              <m:t>−1)</m:t>
                            </m:r>
                            <m:box>
                              <m:boxPr>
                                <m:ctrlPr>
                                  <a:rPr lang="en-US" altLang="zh-TW" b="0" i="1" smtClean="0">
                                    <a:latin typeface="Cambria Math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b="0" i="1" smtClean="0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/>
                                        </m:sSubSup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acc>
                                      <m:accPr>
                                        <m:chr m:val="̅"/>
                                        <m:ctrlPr>
                                          <a:rPr lang="en-US" altLang="zh-TW" b="0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box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𝒹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r>
                  <a:rPr lang="zh-TW" altLang="en-US" b="0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若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𝑅</m:t>
                            </m:r>
                          </m:e>
                        </m:acc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altLang="zh-TW" b="0" i="1" smtClean="0">
                                <a:latin typeface="Cambria Math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TW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+(</m:t>
                    </m:r>
                    <m:box>
                      <m:box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box>
                    <m:r>
                      <a:rPr lang="en-US" altLang="zh-TW" b="0" i="1" smtClean="0">
                        <a:latin typeface="Cambria Math"/>
                      </a:rPr>
                      <m:t>−1)</m:t>
                    </m:r>
                    <m:box>
                      <m:box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en-US" altLang="zh-TW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  <m:sup/>
                                </m:sSubSup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altLang="zh-TW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≤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0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，則給定任何正數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𝑑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，皆取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1-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zh-TW" altLang="en-US" i="1" smtClean="0">
                            <a:latin typeface="Cambria Math"/>
                          </a:rPr>
                          <m:t>𝛼</m:t>
                        </m:r>
                      </m:e>
                    </m:acc>
                    <m:r>
                      <a:rPr lang="en-US" altLang="zh-TW" b="0" i="1" smtClean="0">
                        <a:latin typeface="Cambria Math"/>
                      </a:rPr>
                      <m:t>=1</m:t>
                    </m:r>
                  </m:oMath>
                </a14:m>
                <a:endParaRPr lang="zh-TW" altLang="en-US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8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2483768" y="1916832"/>
            <a:ext cx="3312368" cy="14401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24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如例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5.10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所抽出的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𝑝𝑝𝑎𝑠樣本，以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=12.5231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估計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𝘙且以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𝘗(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𝑅</m:t>
                            </m:r>
                          </m:e>
                        </m:acc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i="1">
                            <a:latin typeface="Cambria Math"/>
                          </a:rPr>
                          <m:t>𝑅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zh-TW" altLang="en-US" i="1">
                        <a:latin typeface="Cambria Math"/>
                        <a:ea typeface="Cambria Math"/>
                      </a:rPr>
                      <m:t>𝒹</m:t>
                    </m:r>
                  </m:oMath>
                </a14:m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  <a:ea typeface="Cambria Math"/>
                      </a:rPr>
                      <m:t>≥1−</m:t>
                    </m:r>
                    <m:r>
                      <a:rPr lang="zh-TW" altLang="en-US" i="1" dirty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評準確度。</a:t>
                </a:r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zh-TW" altLang="en-US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552" r="-6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範例（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5.12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）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925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7" y="2636912"/>
            <a:ext cx="6700837" cy="357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41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795320" cy="4896544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(1)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不論給定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1-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𝛼</m:t>
                    </m:r>
                    <m:r>
                      <a:rPr lang="zh-TW" altLang="en-US" i="1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為多少</m:t>
                    </m:r>
                  </m:oMath>
                </a14:m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，因</a:t>
                </a:r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altLang="zh-TW" i="1">
                              <a:latin typeface="Cambria Math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altLang="zh-TW" i="1">
                              <a:latin typeface="Cambria Math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altLang="zh-TW" i="1">
                                  <a:latin typeface="Cambria Math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TW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𝑁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zh-TW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box>
                        </m:e>
                      </m:d>
                      <m:r>
                        <a:rPr lang="en-US" altLang="zh-TW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TW" i="1">
                              <a:latin typeface="Cambria Math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altLang="zh-TW" i="1">
                                  <a:latin typeface="Cambria Math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TW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  <m:r>
                            <a:rPr lang="en-US" altLang="zh-TW" i="1">
                              <a:latin typeface="Cambria Math"/>
                            </a:rPr>
                            <m:t>−1</m:t>
                          </m:r>
                        </m:e>
                      </m:d>
                      <m:box>
                        <m:boxPr>
                          <m:ctrlPr>
                            <a:rPr lang="en-US" altLang="zh-TW" i="1">
                              <a:latin typeface="Cambria Math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TW" i="1">
                                  <a:latin typeface="Cambria Math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  <m:sup/>
                                  </m:sSubSup>
                                </m:e>
                                <m:sup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acc>
                                <m:accPr>
                                  <m:chr m:val="̅"/>
                                  <m:ctrlPr>
                                    <a:rPr lang="en-US" altLang="zh-TW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en-US" altLang="zh-TW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  <m:r>
                        <a:rPr lang="en-US" altLang="zh-TW" b="0" i="0" smtClean="0">
                          <a:latin typeface="Cambria Math"/>
                        </a:rPr>
                        <m:t>=−0.3947</m:t>
                      </m:r>
                      <m:r>
                        <a:rPr lang="en-US" altLang="zh-TW" b="0" i="1" smtClean="0">
                          <a:latin typeface="Cambria Math"/>
                          <a:ea typeface="Cambria Math"/>
                        </a:rPr>
                        <m:t>&lt;0</m:t>
                      </m:r>
                    </m:oMath>
                  </m:oMathPara>
                </a14:m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      所以取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accPr>
                      <m:e>
                        <m:r>
                          <a:rPr lang="zh-TW" altLang="en-US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𝑑</m:t>
                        </m:r>
                      </m:e>
                    </m:acc>
                    <m:r>
                      <a:rPr lang="en-US" altLang="zh-TW" b="0" i="1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=0</m:t>
                    </m:r>
                  </m:oMath>
                </a14:m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(2)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因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𝑅</m:t>
                            </m:r>
                          </m:e>
                        </m:acc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altLang="zh-TW" i="1">
                                <a:latin typeface="Cambria Math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TW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altLang="zh-TW" i="1">
                                <a:latin typeface="Cambria Math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e>
                    </m:d>
                    <m:box>
                      <m:box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  <m:sup/>
                                </m:sSubSup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altLang="zh-TW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TW">
                        <a:latin typeface="Cambria Math"/>
                      </a:rPr>
                      <m:t>=−0.3947</m:t>
                    </m:r>
                    <m:r>
                      <a:rPr lang="en-US" altLang="zh-TW" i="1">
                        <a:latin typeface="Cambria Math"/>
                        <a:ea typeface="Cambria Math"/>
                      </a:rPr>
                      <m:t>&lt;0</m:t>
                    </m:r>
                  </m:oMath>
                </a14:m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      所以給定任意正整數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𝑑，皆取</a:t>
                </a:r>
                <a:r>
                  <a:rPr lang="en-US" altLang="zh-TW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1-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accPr>
                      <m:e>
                        <m:r>
                          <a:rPr lang="zh-TW" altLang="en-US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=1</a:t>
                </a:r>
              </a:p>
              <a:p>
                <a:pPr marL="0" indent="0">
                  <a:buNone/>
                </a:pPr>
                <a:endParaRPr lang="en-US" altLang="zh-TW" sz="16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795320" cy="4896544"/>
              </a:xfrm>
              <a:blipFill rotWithShape="1">
                <a:blip r:embed="rId2"/>
                <a:stretch>
                  <a:fillRect l="-1525" t="-14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範例（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5.12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）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94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於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例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5.10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中，若只抽前面的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15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個農戶，其樣本資料如下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範例（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5.13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）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83568" y="2564904"/>
              <a:ext cx="6096000" cy="402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/>
                    <a:gridCol w="2032000"/>
                    <a:gridCol w="203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樣本農戶編號𝑖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栽培面積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TW" altLang="en-US" sz="240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年產量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sz="240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46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0.88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11.3344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49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0.34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4.2364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75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0.34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4.4268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58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0.51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6.273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67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0.14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1.6772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8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0.68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8.4592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0987186"/>
                  </p:ext>
                </p:extLst>
              </p:nvPr>
            </p:nvGraphicFramePr>
            <p:xfrm>
              <a:off x="683568" y="2564904"/>
              <a:ext cx="6096000" cy="402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/>
                    <a:gridCol w="2032000"/>
                    <a:gridCol w="2032000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樣本農戶編號𝑖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9701" t="-5185" r="-10000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300" t="-5185" r="-300" b="-406667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46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0.88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11.3344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49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0.34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4.2364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75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0.34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4.4268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58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0.51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6.273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67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0.14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1.6772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8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0.68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8.4592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020272" y="2780928"/>
                <a:ext cx="1944216" cy="2593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TW" altLang="en-US" sz="2700" i="1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accPr>
                      <m:e>
                        <m:r>
                          <a:rPr lang="en-US" altLang="zh-TW" sz="2700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sz="2700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</a:t>
                </a:r>
                <a:r>
                  <a:rPr lang="en-US" altLang="zh-TW" sz="2700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0.4400</a:t>
                </a:r>
              </a:p>
              <a:p>
                <a:endParaRPr lang="en-US" altLang="zh-TW" sz="16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TW" altLang="en-US" sz="2700" i="1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accPr>
                      <m:e>
                        <m:r>
                          <a:rPr lang="en-US" altLang="zh-TW" sz="2700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sz="2700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</a:t>
                </a:r>
                <a:r>
                  <a:rPr lang="en-US" altLang="zh-TW" sz="2700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5.4114</a:t>
                </a:r>
              </a:p>
              <a:p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700" i="1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2700" i="1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700" i="1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sz="2700" i="1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𝑥</m:t>
                            </m:r>
                          </m:sub>
                        </m:sSub>
                      </m:e>
                      <m:sup>
                        <m:r>
                          <a:rPr lang="en-US" altLang="zh-TW" sz="2700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700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</a:t>
                </a:r>
                <a:r>
                  <a:rPr lang="en-US" altLang="zh-TW" sz="2700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7.5650</a:t>
                </a:r>
              </a:p>
              <a:p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sz="2700" i="1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accPr>
                      <m:e>
                        <m:r>
                          <a:rPr lang="en-US" altLang="zh-TW" sz="2700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TW" sz="2700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=12.5934</a:t>
                </a:r>
                <a:endParaRPr lang="zh-TW" altLang="en-US" sz="27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2780928"/>
                <a:ext cx="1944216" cy="2593531"/>
              </a:xfrm>
              <a:prstGeom prst="rect">
                <a:avLst/>
              </a:prstGeom>
              <a:blipFill rotWithShape="1">
                <a:blip r:embed="rId3"/>
                <a:stretch>
                  <a:fillRect t="-2113" r="-4702" b="-49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09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(1)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給定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1-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𝛼</m:t>
                    </m:r>
                  </m:oMath>
                </a14:m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0.90</a:t>
                </a:r>
              </a:p>
              <a:p>
                <a:endParaRPr lang="en-US" altLang="zh-TW" sz="18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𝑅</m:t>
                            </m:r>
                          </m:e>
                        </m:acc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altLang="zh-TW" i="1">
                                <a:latin typeface="Cambria Math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TW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d>
                    <m:r>
                      <a:rPr lang="en-US" altLang="zh-TW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n-US" altLang="zh-TW" i="1">
                                <a:latin typeface="Cambria Math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e>
                    </m:d>
                    <m:box>
                      <m:box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  <m:sup/>
                                </m:sSubSup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altLang="zh-TW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endParaRPr lang="en-US" altLang="zh-TW" dirty="0"/>
              </a:p>
              <a:p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=(12.5934)(12.5934-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i="1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90(5.4114)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41.02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)+(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i="1" dirty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 dirty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i="1" dirty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90</m:t>
                            </m:r>
                          </m:num>
                          <m:den>
                            <m:r>
                              <a:rPr lang="en-US" altLang="zh-TW" i="1" dirty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15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-1)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i="1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7.5650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TW" i="1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0.4400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(41.02)</m:t>
                            </m:r>
                          </m:den>
                        </m:f>
                      </m:e>
                    </m:box>
                  </m:oMath>
                </a14:m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11.1694</a:t>
                </a:r>
              </a:p>
              <a:p>
                <a:endParaRPr lang="en-US" altLang="zh-TW" sz="19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則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accPr>
                      <m:e>
                        <m:r>
                          <a:rPr lang="zh-TW" altLang="en-US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dirty="0">
                            <a:latin typeface="Cambria Math" charset="0"/>
                          </a:rPr>
                        </m:ctrlPr>
                      </m:radPr>
                      <m:deg/>
                      <m:e>
                        <m:box>
                          <m:boxPr>
                            <m:ctrlPr>
                              <a:rPr lang="en-US" altLang="zh-TW" i="1" dirty="0">
                                <a:latin typeface="Cambria Math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i="1" dirty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</m:acc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</m:acc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−</m:t>
                                </m:r>
                                <m:box>
                                  <m:boxPr>
                                    <m:ctrlPr>
                                      <a:rPr lang="en-US" altLang="zh-TW" i="1" dirty="0">
                                        <a:latin typeface="Cambria Math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TW" i="1" dirty="0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i="1" dirty="0">
                                            <a:latin typeface="Cambria Math"/>
                                          </a:rPr>
                                          <m:t>𝑁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TW" i="1" dirty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i="1" dirty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TW" i="1" dirty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 dirty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 dirty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TW" i="1" dirty="0">
                                        <a:latin typeface="Cambria Math"/>
                                      </a:rPr>
                                      <m:t>)+(</m:t>
                                    </m:r>
                                    <m:box>
                                      <m:boxPr>
                                        <m:ctrlPr>
                                          <a:rPr lang="en-US" altLang="zh-TW" i="1" dirty="0">
                                            <a:latin typeface="Cambria Math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TW" i="1" dirty="0">
                                                <a:latin typeface="Cambria Math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i="1" dirty="0">
                                                <a:latin typeface="Cambria Math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TW" i="1" dirty="0"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  <m:r>
                                          <a:rPr lang="en-US" altLang="zh-TW" i="1" dirty="0">
                                            <a:latin typeface="Cambria Math"/>
                                          </a:rPr>
                                          <m:t>−1)</m:t>
                                        </m:r>
                                        <m:box>
                                          <m:boxPr>
                                            <m:ctrlPr>
                                              <a:rPr lang="en-US" altLang="zh-TW" i="1" dirty="0">
                                                <a:latin typeface="Cambria Math" charset="0"/>
                                              </a:rPr>
                                            </m:ctrlPr>
                                          </m:boxPr>
                                          <m:e>
                                            <m:argPr>
                                              <m:argSz m:val="-1"/>
                                            </m:argPr>
                                            <m:f>
                                              <m:fPr>
                                                <m:ctrlPr>
                                                  <a:rPr lang="en-US" altLang="zh-TW" i="1" dirty="0">
                                                    <a:latin typeface="Cambria Math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altLang="zh-TW" i="1" dirty="0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en-US" altLang="zh-TW" i="1" dirty="0">
                                                            <a:latin typeface="Cambria Math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en-US" altLang="zh-TW" i="1" dirty="0">
                                                            <a:latin typeface="Cambria Math"/>
                                                          </a:rPr>
                                                          <m:t>𝑆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TW" i="1" dirty="0">
                                                            <a:latin typeface="Cambria Math"/>
                                                          </a:rPr>
                                                          <m:t>𝑥</m:t>
                                                        </m:r>
                                                      </m:sub>
                                                      <m:sup/>
                                                    </m:sSubSup>
                                                  </m:e>
                                                  <m:sup>
                                                    <m:r>
                                                      <a:rPr lang="en-US" altLang="zh-TW" i="1" dirty="0"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zh-TW" i="1" dirty="0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TW" i="1" dirty="0">
                                                        <a:latin typeface="Cambria Math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  <m:sSub>
                                                  <m:sSubPr>
                                                    <m:ctrlPr>
                                                      <a:rPr lang="en-US" altLang="zh-TW" i="1" dirty="0">
                                                        <a:latin typeface="Cambria Math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 i="1" dirty="0">
                                                        <a:latin typeface="Cambria Math"/>
                                                      </a:rPr>
                                                      <m:t>𝑇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i="1" dirty="0">
                                                        <a:latin typeface="Cambria Math"/>
                                                      </a:rPr>
                                                      <m:t>𝑦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box>
                                      </m:e>
                                    </m:box>
                                  </m:e>
                                </m:box>
                              </m:num>
                              <m:den>
                                <m:r>
                                  <a:rPr lang="zh-TW" altLang="en-US" i="1" dirty="0">
                                    <a:latin typeface="Cambria Math"/>
                                  </a:rPr>
                                  <m:t>𝛼</m:t>
                                </m:r>
                              </m:den>
                            </m:f>
                          </m:e>
                        </m:box>
                      </m:e>
                    </m:rad>
                    <m:r>
                      <a:rPr lang="en-US" altLang="zh-TW" b="0" i="1" dirty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i="1" dirty="0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radPr>
                      <m:deg/>
                      <m:e>
                        <m:box>
                          <m:boxPr>
                            <m:ctrlPr>
                              <a:rPr lang="en-US" altLang="zh-TW" i="1" dirty="0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i="1" dirty="0" smtClean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dirty="0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11.1694</m:t>
                                </m:r>
                              </m:num>
                              <m:den>
                                <m:r>
                                  <a:rPr lang="en-US" altLang="zh-TW" b="0" i="1" dirty="0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0.1</m:t>
                                </m:r>
                              </m:den>
                            </m:f>
                          </m:e>
                        </m:box>
                      </m:e>
                    </m:rad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= 10.57</a:t>
                </a:r>
              </a:p>
              <a:p>
                <a:pPr marL="0" indent="0">
                  <a:buNone/>
                </a:pPr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zh-TW" altLang="en-US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範例（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5.13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）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740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484784"/>
                <a:ext cx="8939336" cy="471338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(2)</a:t>
                </a:r>
              </a:p>
              <a:p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因必須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𝑑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zh-TW" altLang="en-US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altLang="zh-TW" i="1" dirty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𝑅</m:t>
                            </m:r>
                          </m:e>
                        </m:acc>
                        <m:r>
                          <a:rPr lang="en-US" altLang="zh-TW" i="1" dirty="0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TW" i="1" dirty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𝑅</m:t>
                            </m:r>
                          </m:e>
                        </m:acc>
                        <m:r>
                          <a:rPr lang="en-US" altLang="zh-TW" i="1" dirty="0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altLang="zh-TW" i="1" dirty="0">
                                <a:latin typeface="Cambria Math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i="1" dirty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TW" i="1" dirty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 dirty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i="1" dirty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TW" i="1" dirty="0">
                                <a:latin typeface="Cambria Math"/>
                              </a:rPr>
                              <m:t>)+(</m:t>
                            </m:r>
                            <m:box>
                              <m:boxPr>
                                <m:ctrlPr>
                                  <a:rPr lang="en-US" altLang="zh-TW" i="1" dirty="0">
                                    <a:latin typeface="Cambria Math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i="1" dirty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latin typeface="Cambria Math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altLang="zh-TW" i="1" dirty="0"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−1)</m:t>
                                </m:r>
                                <m:box>
                                  <m:boxPr>
                                    <m:ctrlPr>
                                      <a:rPr lang="en-US" altLang="zh-TW" i="1" dirty="0">
                                        <a:latin typeface="Cambria Math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TW" i="1" dirty="0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TW" i="1" dirty="0">
                                                <a:latin typeface="Cambria Math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TW" i="1" dirty="0">
                                                    <a:latin typeface="Cambria Math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TW" i="1" dirty="0">
                                                    <a:latin typeface="Cambria Math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i="1" dirty="0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  <m:sup/>
                                            </m:sSubSup>
                                          </m:e>
                                          <m:sup>
                                            <m:r>
                                              <a:rPr lang="en-US" altLang="zh-TW" i="1" dirty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TW" i="1" dirty="0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i="1" dirty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sSub>
                                          <m:sSubPr>
                                            <m:ctrlPr>
                                              <a:rPr lang="en-US" altLang="zh-TW" i="1" dirty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 dirty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 dirty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e>
                            </m:box>
                          </m:e>
                        </m:box>
                      </m:e>
                    </m:rad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dirty="0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TW" b="0" i="1" dirty="0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11.1694</m:t>
                        </m:r>
                      </m:e>
                    </m:rad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=3.34</a:t>
                </a:r>
              </a:p>
              <a:p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在給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定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𝑑</a:t>
                </a:r>
                <a:r>
                  <a:rPr lang="en-US" altLang="zh-TW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=5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時，</a:t>
                </a:r>
                <a:r>
                  <a:rPr lang="en-US" altLang="zh-TW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1-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accPr>
                      <m:e>
                        <m:r>
                          <a:rPr lang="zh-TW" altLang="en-US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=1-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latin typeface="Cambria Math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𝑅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TW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</m:acc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box>
                                  <m:boxPr>
                                    <m:ctrlPr>
                                      <a:rPr lang="en-US" altLang="zh-TW" i="1">
                                        <a:latin typeface="Cambria Math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TW" i="1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𝑁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TW" i="1">
                                                <a:latin typeface="Cambria Math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e>
                            </m:d>
                            <m:r>
                              <a:rPr lang="en-US" altLang="zh-TW" i="1">
                                <a:latin typeface="Cambria Math"/>
                              </a:rPr>
                              <m:t>+(</m:t>
                            </m:r>
                            <m:box>
                              <m:boxPr>
                                <m:ctrlPr>
                                  <a:rPr lang="en-US" altLang="zh-TW" i="1">
                                    <a:latin typeface="Cambria Math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  <m:r>
                              <a:rPr lang="en-US" altLang="zh-TW" i="1">
                                <a:latin typeface="Cambria Math"/>
                              </a:rPr>
                              <m:t>−1)</m:t>
                            </m:r>
                            <m:box>
                              <m:boxPr>
                                <m:ctrlPr>
                                  <a:rPr lang="en-US" altLang="zh-TW" i="1">
                                    <a:latin typeface="Cambria Math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charset="0"/>
                                          </a:rPr>
                                        </m:ctrlPr>
                                      </m:sSup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TW" i="1">
                                                <a:latin typeface="Cambria Math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TW" i="1">
                                                <a:latin typeface="Cambria Math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/>
                                        </m:sSubSup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acc>
                                      <m:accPr>
                                        <m:chr m:val="̅"/>
                                        <m:ctrlPr>
                                          <a:rPr lang="en-US" altLang="zh-TW" i="1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box>
                          </m:num>
                          <m:den>
                            <m:sSup>
                              <m:sSupPr>
                                <m:ctrlPr>
                                  <a:rPr lang="en-US" altLang="zh-TW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>
                                    <a:latin typeface="Cambria Math"/>
                                  </a:rPr>
                                  <m:t>𝒹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en-US" altLang="zh-TW" sz="18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                                =1-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11.1694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25</m:t>
                            </m:r>
                          </m:den>
                        </m:f>
                      </m:e>
                    </m:box>
                  </m:oMath>
                </a14:m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endParaRPr lang="en-US" altLang="zh-TW" sz="18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                               =0.4668</a:t>
                </a:r>
              </a:p>
              <a:p>
                <a:endParaRPr lang="zh-TW" altLang="en-US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484784"/>
                <a:ext cx="8939336" cy="4713387"/>
              </a:xfrm>
              <a:blipFill rotWithShape="0">
                <a:blip r:embed="rId2"/>
                <a:stretch>
                  <a:fillRect l="-1432" t="-2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範例（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5.13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）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788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不等機率總結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缺乏即時性</a:t>
            </a:r>
          </a:p>
          <a:p>
            <a:pPr marL="0" indent="0" algn="ctr">
              <a:buNone/>
            </a:pPr>
            <a:r>
              <a:rPr lang="zh-TW" altLang="en-US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zh-TW" altLang="en-US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endParaRPr lang="zh-TW" altLang="en-US" sz="2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algn="ctr"/>
            <a:r>
              <a:rPr lang="zh-TW" altLang="en-US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實際上通常需轉換資料（浮點數</a:t>
            </a: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）</a:t>
            </a:r>
            <a:b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endParaRPr lang="zh-TW" altLang="en-US" sz="2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algn="ctr"/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抽樣單位</a:t>
            </a:r>
            <a:r>
              <a:rPr lang="zh-TW" altLang="en-US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-</a:t>
            </a: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群集</a:t>
            </a:r>
            <a:r>
              <a:rPr lang="zh-TW" altLang="en-US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抽樣</a:t>
            </a:r>
            <a:br>
              <a:rPr lang="zh-TW" altLang="en-US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endParaRPr lang="zh-TW" alt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21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STLiti" pitchFamily="2" charset="-122"/>
                <a:ea typeface="STLiti" pitchFamily="2" charset="-122"/>
              </a:rPr>
              <a:t>  </a:t>
            </a:r>
            <a:r>
              <a:rPr lang="en-US" altLang="zh-TW" sz="6000" dirty="0">
                <a:latin typeface="STLiti" pitchFamily="2" charset="-122"/>
                <a:ea typeface="STLiti" pitchFamily="2" charset="-122"/>
                <a:cs typeface="Arial Unicode MS" pitchFamily="34" charset="-120"/>
              </a:rPr>
              <a:t>Remember</a:t>
            </a:r>
            <a:endParaRPr lang="zh-TW" altLang="en-US" sz="6000" dirty="0">
              <a:latin typeface="STLiti" pitchFamily="2" charset="-122"/>
              <a:ea typeface="STLiti" pitchFamily="2" charset="-122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抽樣單位的大小</a:t>
            </a:r>
            <a:endParaRPr lang="en-US" altLang="zh-TW" sz="4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en-US" altLang="zh-TW" sz="4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</a:t>
            </a:r>
            <a:r>
              <a:rPr lang="zh-TW" altLang="en-US" sz="4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度量的母體總度量</a:t>
            </a:r>
            <a:endParaRPr lang="en-US" altLang="zh-TW" sz="4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sz="4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                         </a:t>
            </a:r>
            <a:r>
              <a:rPr lang="en-US" altLang="zh-TW" sz="4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=</a:t>
            </a: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Equation" r:id="rId4" imgW="391303" imgH="739129" progId="Equation.3">
                  <p:embed/>
                </p:oleObj>
              </mc:Choice>
              <mc:Fallback>
                <p:oleObj name="Equation" r:id="rId4" imgW="391303" imgH="7391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xmlns="" id="{24B42EE2-07D9-489B-9AFD-DF245EB63CD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436096" y="1321201"/>
          <a:ext cx="673422" cy="93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方程式" r:id="rId6" imgW="164880" imgH="228600" progId="Equation.3">
                  <p:embed/>
                </p:oleObj>
              </mc:Choice>
              <mc:Fallback>
                <p:oleObj name="方程式" r:id="rId6" imgW="164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36096" y="1321201"/>
                        <a:ext cx="673422" cy="932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xmlns="" id="{4D69C2A7-586F-4A82-AA40-0233DF68BAE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372200" y="2263090"/>
          <a:ext cx="6477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方程式" r:id="rId8" imgW="164880" imgH="241200" progId="Equation.3">
                  <p:embed/>
                </p:oleObj>
              </mc:Choice>
              <mc:Fallback>
                <p:oleObj name="方程式" r:id="rId8" imgW="164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2263090"/>
                        <a:ext cx="6477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3">
            <a:extLst>
              <a:ext uri="{FF2B5EF4-FFF2-40B4-BE49-F238E27FC236}">
                <a16:creationId xmlns:a16="http://schemas.microsoft.com/office/drawing/2014/main" xmlns="" id="{3929DD11-570B-4D5A-9ED9-02B64F695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730" y="3276202"/>
            <a:ext cx="4029738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xmlns="" id="{D7DD3638-4533-43F6-A41E-3D7AC160956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643147" y="3140485"/>
          <a:ext cx="755576" cy="1049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方程式" r:id="rId10" imgW="177646" imgH="241091" progId="Equation.3">
                  <p:embed/>
                </p:oleObj>
              </mc:Choice>
              <mc:Fallback>
                <p:oleObj name="方程式" r:id="rId10" imgW="177646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147" y="3140485"/>
                        <a:ext cx="755576" cy="10494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5">
            <a:extLst>
              <a:ext uri="{FF2B5EF4-FFF2-40B4-BE49-F238E27FC236}">
                <a16:creationId xmlns:a16="http://schemas.microsoft.com/office/drawing/2014/main" xmlns="" id="{69C57462-35C5-4C44-B3CA-CC8DA34B6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353" y="3068818"/>
            <a:ext cx="2391630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4" name="物件 13">
            <a:extLst>
              <a:ext uri="{FF2B5EF4-FFF2-40B4-BE49-F238E27FC236}">
                <a16:creationId xmlns:a16="http://schemas.microsoft.com/office/drawing/2014/main" xmlns="" id="{550976C4-4411-4BB5-8B99-9E45648C7FD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777353" y="3068819"/>
          <a:ext cx="971600" cy="1121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方程式" r:id="rId12" imgW="368140" imgH="431613" progId="Equation.3">
                  <p:embed/>
                </p:oleObj>
              </mc:Choice>
              <mc:Fallback>
                <p:oleObj name="方程式" r:id="rId12" imgW="368140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353" y="3068819"/>
                        <a:ext cx="971600" cy="11210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76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參考資料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張紘炬</a:t>
            </a:r>
            <a:r>
              <a:rPr lang="en-US" altLang="zh-TW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,(2009)</a:t>
            </a: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抽樣方法與調查分析：理念、設計、分析、實例。華泰文化事業股份有限公司</a:t>
            </a:r>
          </a:p>
          <a:p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英課本</a:t>
            </a:r>
            <a:endParaRPr lang="zh-TW" altLang="en-US" sz="2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向右箭號 8">
            <a:extLst>
              <a:ext uri="{FF2B5EF4-FFF2-40B4-BE49-F238E27FC236}">
                <a16:creationId xmlns:a16="http://schemas.microsoft.com/office/drawing/2014/main" xmlns="" id="{291EA556-13AB-4901-9FF6-2A2220136CD4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zh-TW" sz="115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</a:t>
            </a:r>
            <a:r>
              <a:rPr lang="zh-TW" altLang="en-US" sz="11500" dirty="0" smtClean="0">
                <a:solidFill>
                  <a:schemeClr val="accent1">
                    <a:lumMod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語法</a:t>
            </a:r>
            <a:endParaRPr lang="zh-TW" altLang="en-US" sz="1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3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</a:t>
            </a:r>
            <a:r>
              <a:rPr lang="zh-TW" altLang="en-US" sz="5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基礎語法介紹</a:t>
            </a:r>
            <a:endParaRPr lang="zh-TW" altLang="en-US" sz="5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/>
              <a:t>length(x) :x</a:t>
            </a:r>
            <a:r>
              <a:rPr lang="zh-TW" altLang="en-US" dirty="0" smtClean="0"/>
              <a:t>中元素的個數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sample(</a:t>
            </a:r>
            <a:r>
              <a:rPr lang="en-US" altLang="zh-TW" dirty="0" err="1" smtClean="0"/>
              <a:t>x,size</a:t>
            </a:r>
            <a:r>
              <a:rPr lang="en-US" altLang="zh-TW" dirty="0" smtClean="0"/>
              <a:t>):</a:t>
            </a:r>
            <a:r>
              <a:rPr lang="zh-TW" altLang="en-US" dirty="0" smtClean="0"/>
              <a:t>不放回的隨即在向量</a:t>
            </a:r>
            <a:r>
              <a:rPr lang="en-US" altLang="zh-TW" dirty="0" smtClean="0"/>
              <a:t>x</a:t>
            </a:r>
            <a:r>
              <a:rPr lang="zh-TW" altLang="en-US" dirty="0" smtClean="0"/>
              <a:t>中抽取</a:t>
            </a:r>
            <a:r>
              <a:rPr lang="en-US" altLang="zh-TW" dirty="0" smtClean="0"/>
              <a:t>size</a:t>
            </a:r>
            <a:r>
              <a:rPr lang="zh-TW" altLang="en-US" dirty="0" smtClean="0"/>
              <a:t>個元素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seq</a:t>
            </a:r>
            <a:r>
              <a:rPr lang="en-US" altLang="zh-TW" dirty="0" smtClean="0"/>
              <a:t>(): </a:t>
            </a:r>
            <a:r>
              <a:rPr lang="zh-TW" altLang="en-US" dirty="0" smtClean="0"/>
              <a:t>產生一個向量序列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setwd</a:t>
            </a:r>
            <a:r>
              <a:rPr lang="en-US" altLang="zh-TW" dirty="0" smtClean="0"/>
              <a:t>: </a:t>
            </a:r>
            <a:r>
              <a:rPr lang="zh-TW" altLang="en-US" dirty="0" smtClean="0"/>
              <a:t>切換所在目錄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data = </a:t>
            </a:r>
            <a:r>
              <a:rPr lang="en-US" altLang="zh-TW" dirty="0" err="1" smtClean="0"/>
              <a:t>fread</a:t>
            </a:r>
            <a:r>
              <a:rPr lang="en-US" altLang="zh-TW" dirty="0" smtClean="0"/>
              <a:t>: </a:t>
            </a:r>
            <a:r>
              <a:rPr lang="zh-TW" altLang="en-US" dirty="0" smtClean="0"/>
              <a:t>讀取檔案</a:t>
            </a:r>
            <a:endParaRPr lang="zh-TW" altLang="en-US" sz="2400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6513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/>
              <a:t>Sapply</a:t>
            </a:r>
            <a:r>
              <a:rPr lang="en-US" altLang="zh-TW" dirty="0" smtClean="0"/>
              <a:t>:</a:t>
            </a:r>
            <a:r>
              <a:rPr lang="zh-TW" altLang="en-US" dirty="0" smtClean="0"/>
              <a:t>將公式帶入到輸入檔案的每個元素上回傳一個</a:t>
            </a:r>
            <a:r>
              <a:rPr lang="en-US" altLang="zh-TW" dirty="0" smtClean="0"/>
              <a:t>vector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/>
              <a:t>Mean:</a:t>
            </a:r>
            <a:r>
              <a:rPr lang="zh-TW" altLang="en-US" dirty="0" smtClean="0"/>
              <a:t>印出平均數</a:t>
            </a:r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:</a:t>
            </a:r>
            <a:r>
              <a:rPr lang="zh-TW" altLang="en-US" dirty="0" smtClean="0"/>
              <a:t>印出變異數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err="1" smtClean="0"/>
              <a:t>cbind</a:t>
            </a:r>
            <a:r>
              <a:rPr lang="en-US" altLang="zh-TW" dirty="0" smtClean="0"/>
              <a:t>(...):</a:t>
            </a:r>
            <a:r>
              <a:rPr lang="zh-TW" altLang="en-US" dirty="0" smtClean="0"/>
              <a:t>以列的方式組合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en-US" altLang="zh-TW" dirty="0" smtClean="0"/>
              <a:t>which():</a:t>
            </a:r>
            <a:r>
              <a:rPr lang="zh-TW" altLang="en-US" dirty="0" smtClean="0"/>
              <a:t>返回滿足條件的下表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593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46A48193-041A-4B7E-98F2-8367E626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        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抽法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82FB3BDD-4E20-46E5-8D79-5096335E3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642316"/>
            <a:ext cx="6542484" cy="27111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2700" dirty="0">
                <a:latin typeface="標楷體" panose="03000509000000000000" pitchFamily="65" charset="-120"/>
                <a:ea typeface="標楷體" panose="03000509000000000000" pitchFamily="65" charset="-120"/>
              </a:rPr>
              <a:t>&lt;Step1&gt;. </a:t>
            </a:r>
            <a:r>
              <a:rPr lang="zh-TW" altLang="en-US" sz="27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　　　</a:t>
            </a:r>
            <a:r>
              <a:rPr lang="zh-TW" altLang="en-US" sz="27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是否</a:t>
            </a:r>
            <a:r>
              <a:rPr lang="zh-TW" altLang="en-US" sz="27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為</a:t>
            </a:r>
            <a:r>
              <a:rPr lang="zh-TW" altLang="en-US" sz="2700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正整數</a:t>
            </a:r>
            <a:r>
              <a:rPr lang="en-US" altLang="zh-TW" sz="27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?</a:t>
            </a:r>
          </a:p>
          <a:p>
            <a:pPr marL="0" indent="0">
              <a:buNone/>
            </a:pP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是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一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</a:p>
          <a:p>
            <a:pPr marL="0" indent="0">
              <a:buNone/>
            </a:pP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否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二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，找一 </a:t>
            </a:r>
            <a:r>
              <a:rPr lang="en-US" altLang="zh-TW" dirty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K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，使                   都是正整數</a:t>
            </a: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可從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1,2,3...,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lang="en-US" altLang="zh-TW" dirty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K   </a:t>
            </a:r>
            <a:r>
              <a:rPr lang="zh-TW" altLang="en-US" dirty="0" smtClean="0">
                <a:solidFill>
                  <a:srgbClr val="00B05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zh-TW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個數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所組成的數群中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，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以等機率方式抽出一個數字，設抽出數為</a:t>
            </a: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5" name="物件 4">
            <a:extLst>
              <a:ext uri="{FF2B5EF4-FFF2-40B4-BE49-F238E27FC236}">
                <a16:creationId xmlns="" xmlns:a16="http://schemas.microsoft.com/office/drawing/2014/main" id="{2C4D5DBF-FAD7-4B3F-ABFB-02B726DF19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134260"/>
              </p:ext>
            </p:extLst>
          </p:nvPr>
        </p:nvGraphicFramePr>
        <p:xfrm>
          <a:off x="4105265" y="2405032"/>
          <a:ext cx="14573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方程式" r:id="rId4" imgW="1028520" imgH="228600" progId="Equation.3">
                  <p:embed/>
                </p:oleObj>
              </mc:Choice>
              <mc:Fallback>
                <p:oleObj name="方程式" r:id="rId4" imgW="1028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65" y="2405032"/>
                        <a:ext cx="145732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230B7366-5515-4F1F-A759-70A5B94984B7}"/>
              </a:ext>
            </a:extLst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1127" y="3417682"/>
            <a:ext cx="333375" cy="48577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graphicFrame>
        <p:nvGraphicFramePr>
          <p:cNvPr id="7" name="物件 6">
            <a:extLst>
              <a:ext uri="{FF2B5EF4-FFF2-40B4-BE49-F238E27FC236}">
                <a16:creationId xmlns="" xmlns:a16="http://schemas.microsoft.com/office/drawing/2014/main" id="{B404EED2-0C8B-4840-A33B-D18439FACE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5354"/>
              </p:ext>
            </p:extLst>
          </p:nvPr>
        </p:nvGraphicFramePr>
        <p:xfrm>
          <a:off x="7092280" y="3865534"/>
          <a:ext cx="486054" cy="44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方程式" r:id="rId7" imgW="152334" imgH="139639" progId="Equation.3">
                  <p:embed/>
                </p:oleObj>
              </mc:Choice>
              <mc:Fallback>
                <p:oleObj name="方程式" r:id="rId7" imgW="152334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3865534"/>
                        <a:ext cx="486054" cy="44478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958E1A60-9203-497C-9B92-67AA130A468D}"/>
              </a:ext>
            </a:extLst>
          </p:cNvPr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27329" y="3402430"/>
            <a:ext cx="333375" cy="485775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="" xmlns:a16="http://schemas.microsoft.com/office/drawing/2014/main" id="{FE5476AF-A776-46D0-A91F-95CE1642B4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7888" y="4490883"/>
                <a:ext cx="5408358" cy="499709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TW" sz="2400" dirty="0">
                    <a:solidFill>
                      <a:srgbClr val="0070C0"/>
                    </a:solidFill>
                  </a:rPr>
                  <a:t>     Q:</a:t>
                </a:r>
                <a:r>
                  <a:rPr lang="zh-TW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(1).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TW" alt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0070C0"/>
                    </a:solidFill>
                  </a:rPr>
                  <a:t>,,,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TW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TW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zh-TW" alt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代表</m:t>
                    </m:r>
                  </m:oMath>
                </a14:m>
                <a:r>
                  <a:rPr lang="zh-TW" altLang="en-US" sz="2400" dirty="0">
                    <a:solidFill>
                      <a:srgbClr val="0070C0"/>
                    </a:solidFill>
                  </a:rPr>
                  <a:t>什麼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?</a:t>
                </a:r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FE5476AF-A776-46D0-A91F-95CE1642B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184" y="4844843"/>
                <a:ext cx="7211144" cy="666279"/>
              </a:xfrm>
              <a:prstGeom prst="rect">
                <a:avLst/>
              </a:prstGeom>
              <a:blipFill>
                <a:blip r:embed="rId9"/>
                <a:stretch>
                  <a:fillRect t="-12844" b="-18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2">
                <a:extLst>
                  <a:ext uri="{FF2B5EF4-FFF2-40B4-BE49-F238E27FC236}">
                    <a16:creationId xmlns="" xmlns:a16="http://schemas.microsoft.com/office/drawing/2014/main" id="{8C649370-6F90-4D5F-A0BB-D12012DFFF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3718" y="4911721"/>
                <a:ext cx="6172200" cy="486053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TW" sz="2400" dirty="0">
                    <a:solidFill>
                      <a:srgbClr val="0070C0"/>
                    </a:solidFill>
                  </a:rPr>
                  <a:t>(2).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dirty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TW" alt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zh-TW" altLang="en-US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zh-TW" alt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代表什麼</m:t>
                    </m:r>
                  </m:oMath>
                </a14:m>
                <a:r>
                  <a:rPr lang="en-US" altLang="zh-TW" sz="2400" dirty="0">
                    <a:solidFill>
                      <a:srgbClr val="0070C0"/>
                    </a:solidFill>
                  </a:rPr>
                  <a:t>?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內容版面配置區 2">
                <a:extLst>
                  <a:ext uri="{FF2B5EF4-FFF2-40B4-BE49-F238E27FC236}">
                    <a16:creationId xmlns:a16="http://schemas.microsoft.com/office/drawing/2014/main" id="{8C649370-6F90-4D5F-A0BB-D12012DFF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5405960"/>
                <a:ext cx="8229600" cy="648071"/>
              </a:xfrm>
              <a:prstGeom prst="rect">
                <a:avLst/>
              </a:prstGeom>
              <a:blipFill>
                <a:blip r:embed="rId10"/>
                <a:stretch>
                  <a:fillRect l="-1926" t="-11321" b="-21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內容版面配置區 2">
            <a:extLst>
              <a:ext uri="{FF2B5EF4-FFF2-40B4-BE49-F238E27FC236}">
                <a16:creationId xmlns="" xmlns:a16="http://schemas.microsoft.com/office/drawing/2014/main" id="{0D2568D3-1F31-4BF8-945A-D00A635DC892}"/>
              </a:ext>
            </a:extLst>
          </p:cNvPr>
          <p:cNvSpPr txBox="1">
            <a:spLocks/>
          </p:cNvSpPr>
          <p:nvPr/>
        </p:nvSpPr>
        <p:spPr>
          <a:xfrm>
            <a:off x="2033718" y="5300785"/>
            <a:ext cx="6172200" cy="48605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(3).</a:t>
            </a:r>
            <a:r>
              <a:rPr lang="zh-TW" altLang="en-US" sz="2400" dirty="0">
                <a:solidFill>
                  <a:srgbClr val="0070C0"/>
                </a:solidFill>
              </a:rPr>
              <a:t>等機率的機率是多少</a:t>
            </a:r>
            <a:r>
              <a:rPr lang="en-US" altLang="zh-TW" sz="2400" dirty="0">
                <a:solidFill>
                  <a:srgbClr val="0070C0"/>
                </a:solidFill>
              </a:rPr>
              <a:t>?</a:t>
            </a:r>
            <a:endParaRPr lang="zh-TW" altLang="en-US" sz="2400" dirty="0">
              <a:solidFill>
                <a:srgbClr val="0070C0"/>
              </a:solidFill>
            </a:endParaRPr>
          </a:p>
          <a:p>
            <a:endParaRPr lang="zh-TW" altLang="en-US" sz="2400" dirty="0"/>
          </a:p>
        </p:txBody>
      </p:sp>
      <p:sp>
        <p:nvSpPr>
          <p:cNvPr id="4" name="Rectangle 270">
            <a:extLst>
              <a:ext uri="{FF2B5EF4-FFF2-40B4-BE49-F238E27FC236}">
                <a16:creationId xmlns="" xmlns:a16="http://schemas.microsoft.com/office/drawing/2014/main" id="{EF80E352-906A-4C28-B526-647EA631A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5" y="1743355"/>
            <a:ext cx="130695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 sz="1350"/>
          </a:p>
        </p:txBody>
      </p:sp>
      <p:graphicFrame>
        <p:nvGraphicFramePr>
          <p:cNvPr id="9" name="物件 8">
            <a:extLst>
              <a:ext uri="{FF2B5EF4-FFF2-40B4-BE49-F238E27FC236}">
                <a16:creationId xmlns="" xmlns:a16="http://schemas.microsoft.com/office/drawing/2014/main" id="{B10E7750-308B-4D08-8350-7F8C32AF8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8724"/>
              </p:ext>
            </p:extLst>
          </p:nvPr>
        </p:nvGraphicFramePr>
        <p:xfrm>
          <a:off x="2105319" y="1511078"/>
          <a:ext cx="1584992" cy="494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方程式" r:id="rId11" imgW="736600" imgH="228600" progId="Equation.3">
                  <p:embed/>
                </p:oleObj>
              </mc:Choice>
              <mc:Fallback>
                <p:oleObj name="方程式" r:id="rId11" imgW="736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319" y="1511078"/>
                        <a:ext cx="1584992" cy="494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042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AAF3665-1AB7-499F-A619-6050BC96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94508B3-D810-4D36-8D2F-F70189FE9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&lt;Step2&gt;.</a:t>
            </a:r>
            <a:r>
              <a:rPr lang="zh-TW" altLang="en-US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找出 抽出數</a:t>
            </a:r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</a:t>
            </a:r>
            <a:r>
              <a:rPr lang="zh-TW" altLang="en-US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的範圍</a:t>
            </a:r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:</a:t>
            </a:r>
          </a:p>
          <a:p>
            <a:pPr marL="0" indent="0">
              <a:buNone/>
            </a:pP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如果　　　，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則相當於抽到，抽樣單位</a:t>
            </a: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　　　　　，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則相當於抽到，抽樣單位</a:t>
            </a: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　　　　　　　，</a:t>
            </a:r>
            <a:r>
              <a:rPr lang="zh-TW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則相當於抽到，抽樣單位</a:t>
            </a:r>
            <a:endParaRPr lang="en-US" altLang="zh-TW" sz="2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　　　</a:t>
            </a:r>
            <a:endParaRPr lang="en-US" altLang="zh-TW" sz="2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　　　　　　　　　　　　　　　　　　，</a:t>
            </a:r>
            <a:endParaRPr lang="en-US" altLang="zh-TW" sz="2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　　　　　　　　　　　</a:t>
            </a:r>
            <a:r>
              <a:rPr lang="zh-TW" altLang="zh-TW" sz="2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則相當於抽到，抽樣單位</a:t>
            </a:r>
            <a:endParaRPr lang="en-US" altLang="zh-TW" sz="2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xmlns="" id="{93E8A98B-37E3-45A2-A704-68812C9E743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75656" y="2105853"/>
          <a:ext cx="1296144" cy="459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方程式" r:id="rId3" imgW="609480" imgH="215640" progId="Equation.3">
                  <p:embed/>
                </p:oleObj>
              </mc:Choice>
              <mc:Fallback>
                <p:oleObj name="方程式" r:id="rId3" imgW="609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105853"/>
                        <a:ext cx="1296144" cy="459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xmlns="" id="{019C1D36-762A-4CB0-B7C7-191B1670795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452320" y="2111126"/>
          <a:ext cx="432048" cy="48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Equation" r:id="rId5" imgW="190335" imgH="215713" progId="Equation.3">
                  <p:embed/>
                </p:oleObj>
              </mc:Choice>
              <mc:Fallback>
                <p:oleObj name="Equation" r:id="rId5" imgW="190335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2111126"/>
                        <a:ext cx="432048" cy="489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xmlns="" id="{F83D9B96-CA8F-40BE-980A-05B8A278183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34148" y="2705178"/>
          <a:ext cx="2520280" cy="470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方程式" r:id="rId7" imgW="1155600" imgH="215640" progId="Equation.3">
                  <p:embed/>
                </p:oleObj>
              </mc:Choice>
              <mc:Fallback>
                <p:oleObj name="方程式" r:id="rId7" imgW="1155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48" y="2705178"/>
                        <a:ext cx="2520280" cy="4708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xmlns="" id="{BEA3353E-EC9C-4AEF-B5C4-46F2C555416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884368" y="2687049"/>
          <a:ext cx="4603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Equation" r:id="rId9" imgW="203024" imgH="215713" progId="Equation.3">
                  <p:embed/>
                </p:oleObj>
              </mc:Choice>
              <mc:Fallback>
                <p:oleObj name="Equation" r:id="rId9" imgW="203024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4368" y="2687049"/>
                        <a:ext cx="460375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>
            <a:extLst>
              <a:ext uri="{FF2B5EF4-FFF2-40B4-BE49-F238E27FC236}">
                <a16:creationId xmlns:a16="http://schemas.microsoft.com/office/drawing/2014/main" xmlns="" id="{1A753D86-31FF-47CA-AC04-0091F924079D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34148" y="3268527"/>
          <a:ext cx="34083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方程式" r:id="rId11" imgW="1726920" imgH="228600" progId="Equation.3">
                  <p:embed/>
                </p:oleObj>
              </mc:Choice>
              <mc:Fallback>
                <p:oleObj name="方程式" r:id="rId11" imgW="1726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48" y="3268527"/>
                        <a:ext cx="340836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xmlns="" id="{34DEF837-F671-4EF3-A21F-24975519854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114555" y="3262268"/>
          <a:ext cx="4603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Equation" r:id="rId13" imgW="203112" imgH="228501" progId="Equation.3">
                  <p:embed/>
                </p:oleObj>
              </mc:Choice>
              <mc:Fallback>
                <p:oleObj name="Equation" r:id="rId13" imgW="20311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4555" y="3262268"/>
                        <a:ext cx="46037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>
            <a:extLst>
              <a:ext uri="{FF2B5EF4-FFF2-40B4-BE49-F238E27FC236}">
                <a16:creationId xmlns:a16="http://schemas.microsoft.com/office/drawing/2014/main" xmlns="" id="{D2BC5557-949A-4ADB-A6D8-F86B066135A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462120" y="4037593"/>
          <a:ext cx="136815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Equation" r:id="rId15" imgW="139518" imgH="76101" progId="Equation.3">
                  <p:embed/>
                </p:oleObj>
              </mc:Choice>
              <mc:Fallback>
                <p:oleObj name="Equation" r:id="rId15" imgW="139518" imgH="761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120" y="4037593"/>
                        <a:ext cx="1368152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>
            <a:extLst>
              <a:ext uri="{FF2B5EF4-FFF2-40B4-BE49-F238E27FC236}">
                <a16:creationId xmlns:a16="http://schemas.microsoft.com/office/drawing/2014/main" xmlns="" id="{4D0AE5CE-73CC-457C-BAB7-B06E3C5DB8C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35744" y="4283801"/>
          <a:ext cx="576864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方程式" r:id="rId17" imgW="2616120" imgH="228600" progId="Equation.3">
                  <p:embed/>
                </p:oleObj>
              </mc:Choice>
              <mc:Fallback>
                <p:oleObj name="方程式" r:id="rId17" imgW="2616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44" y="4283801"/>
                        <a:ext cx="5768646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>
            <a:extLst>
              <a:ext uri="{FF2B5EF4-FFF2-40B4-BE49-F238E27FC236}">
                <a16:creationId xmlns:a16="http://schemas.microsoft.com/office/drawing/2014/main" xmlns="" id="{9D0EE01E-1526-4E87-A760-6C921B8059E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8115398" y="4700143"/>
          <a:ext cx="5175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name="Equation" r:id="rId19" imgW="228600" imgH="228600" progId="Equation.3">
                  <p:embed/>
                </p:oleObj>
              </mc:Choice>
              <mc:Fallback>
                <p:oleObj name="Equation" r:id="rId19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5398" y="4700143"/>
                        <a:ext cx="51752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60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7516" y="274638"/>
            <a:ext cx="7199284" cy="922114"/>
          </a:xfrm>
        </p:spPr>
        <p:txBody>
          <a:bodyPr/>
          <a:lstStyle/>
          <a:p>
            <a:pPr algn="ctr"/>
            <a:r>
              <a:rPr lang="zh-TW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抽法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&lt;Step3&gt;.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開始抽</a:t>
            </a: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由連續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個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，連續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個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2,…,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連續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個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等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個數所組成的數群中，以等機率方式抽出一個數字，抽出的數字就是代表抽到相對應的抽樣單位。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114689" name="Object 1"/>
          <p:cNvGraphicFramePr>
            <a:graphicFrameLocks noChangeAspect="1"/>
          </p:cNvGraphicFramePr>
          <p:nvPr>
            <p:extLst/>
          </p:nvPr>
        </p:nvGraphicFramePr>
        <p:xfrm>
          <a:off x="2208188" y="2805357"/>
          <a:ext cx="419596" cy="564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3" imgW="164885" imgH="215619" progId="Equation.3">
                  <p:embed/>
                </p:oleObj>
              </mc:Choice>
              <mc:Fallback>
                <p:oleObj name="Equation" r:id="rId3" imgW="164885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188" y="2805357"/>
                        <a:ext cx="419596" cy="56498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0" name="Object 2"/>
          <p:cNvGraphicFramePr>
            <a:graphicFrameLocks noChangeAspect="1"/>
          </p:cNvGraphicFramePr>
          <p:nvPr>
            <p:extLst/>
          </p:nvPr>
        </p:nvGraphicFramePr>
        <p:xfrm>
          <a:off x="4547332" y="2839890"/>
          <a:ext cx="432048" cy="529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5" imgW="177569" imgH="215619" progId="Equation.3">
                  <p:embed/>
                </p:oleObj>
              </mc:Choice>
              <mc:Fallback>
                <p:oleObj name="Equation" r:id="rId5" imgW="17756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7332" y="2839890"/>
                        <a:ext cx="432048" cy="5293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1" name="Object 3"/>
          <p:cNvGraphicFramePr>
            <a:graphicFrameLocks noChangeAspect="1"/>
          </p:cNvGraphicFramePr>
          <p:nvPr>
            <p:extLst/>
          </p:nvPr>
        </p:nvGraphicFramePr>
        <p:xfrm>
          <a:off x="7062788" y="2819400"/>
          <a:ext cx="49371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方程式" r:id="rId7" imgW="203040" imgH="228600" progId="Equation.3">
                  <p:embed/>
                </p:oleObj>
              </mc:Choice>
              <mc:Fallback>
                <p:oleObj name="方程式" r:id="rId7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788" y="2819400"/>
                        <a:ext cx="493712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2" name="Object 4"/>
          <p:cNvGraphicFramePr>
            <a:graphicFrameLocks noChangeAspect="1"/>
          </p:cNvGraphicFramePr>
          <p:nvPr>
            <p:extLst/>
          </p:nvPr>
        </p:nvGraphicFramePr>
        <p:xfrm>
          <a:off x="7956376" y="2835822"/>
          <a:ext cx="50405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9" imgW="177492" imgH="177492" progId="Equation.3">
                  <p:embed/>
                </p:oleObj>
              </mc:Choice>
              <mc:Fallback>
                <p:oleObj name="Equation" r:id="rId9" imgW="177492" imgH="1774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376" y="2835822"/>
                        <a:ext cx="504056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圖片 7"/>
          <p:cNvPicPr/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403648" y="3645024"/>
            <a:ext cx="444500" cy="6477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493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C540B84-7E15-4CF4-9332-E13647B2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0CA5C35-8DE1-4E82-BCBF-0C133DDCF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Arial Unicode MS" charset="0"/>
                <a:ea typeface="Arial Unicode MS" charset="0"/>
                <a:cs typeface="Arial Unicode MS" charset="0"/>
              </a:rPr>
              <a:t>假設 輔大村，有</a:t>
            </a:r>
            <a:r>
              <a:rPr lang="zh-TW" altLang="en-US" dirty="0">
                <a:latin typeface="Arial Unicode MS" charset="0"/>
                <a:ea typeface="Arial Unicode MS" charset="0"/>
                <a:cs typeface="Arial Unicode MS" charset="0"/>
              </a:rPr>
              <a:t>若干</a:t>
            </a:r>
            <a:r>
              <a:rPr lang="zh-TW" altLang="zh-TW" dirty="0">
                <a:latin typeface="Arial Unicode MS" charset="0"/>
                <a:ea typeface="Arial Unicode MS" charset="0"/>
                <a:cs typeface="Arial Unicode MS" charset="0"/>
              </a:rPr>
              <a:t>個勤奮的</a:t>
            </a:r>
            <a:r>
              <a:rPr lang="zh-TW" altLang="en-US" dirty="0">
                <a:latin typeface="Arial Unicode MS" charset="0"/>
                <a:ea typeface="Arial Unicode MS" charset="0"/>
                <a:cs typeface="Arial Unicode MS" charset="0"/>
              </a:rPr>
              <a:t>農民</a:t>
            </a:r>
            <a:r>
              <a:rPr lang="zh-TW" altLang="zh-TW" dirty="0">
                <a:latin typeface="Arial Unicode MS" charset="0"/>
                <a:ea typeface="Arial Unicode MS" charset="0"/>
                <a:cs typeface="Arial Unicode MS" charset="0"/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latin typeface="Arial Unicode MS" charset="0"/>
                <a:ea typeface="Arial Unicode MS" charset="0"/>
                <a:cs typeface="Arial Unicode MS" charset="0"/>
              </a:rPr>
              <a:t>           1</a:t>
            </a:r>
            <a:r>
              <a:rPr lang="zh-TW" altLang="zh-TW" dirty="0">
                <a:latin typeface="Arial Unicode MS" charset="0"/>
                <a:ea typeface="Arial Unicode MS" charset="0"/>
                <a:cs typeface="Arial Unicode MS" charset="0"/>
              </a:rPr>
              <a:t>號</a:t>
            </a:r>
            <a:r>
              <a:rPr lang="en-US" altLang="zh-TW" dirty="0">
                <a:latin typeface="Arial Unicode MS" charset="0"/>
                <a:ea typeface="Arial Unicode MS" charset="0"/>
                <a:cs typeface="Arial Unicode MS" charset="0"/>
              </a:rPr>
              <a:t>: </a:t>
            </a:r>
            <a:r>
              <a:rPr lang="zh-TW" altLang="zh-TW" dirty="0">
                <a:latin typeface="Arial Unicode MS" charset="0"/>
                <a:ea typeface="Arial Unicode MS" charset="0"/>
                <a:cs typeface="Arial Unicode MS" charset="0"/>
              </a:rPr>
              <a:t>黃</a:t>
            </a:r>
            <a:r>
              <a:rPr lang="zh-TW" altLang="en-US" dirty="0">
                <a:latin typeface="Arial Unicode MS" charset="0"/>
                <a:ea typeface="Arial Unicode MS" charset="0"/>
                <a:cs typeface="Arial Unicode MS" charset="0"/>
              </a:rPr>
              <a:t>老</a:t>
            </a:r>
            <a:r>
              <a:rPr lang="zh-TW" altLang="zh-TW" dirty="0">
                <a:latin typeface="Arial Unicode MS" charset="0"/>
                <a:ea typeface="Arial Unicode MS" charset="0"/>
                <a:cs typeface="Arial Unicode MS" charset="0"/>
              </a:rPr>
              <a:t>先生的農地有</a:t>
            </a:r>
            <a:r>
              <a:rPr lang="en-US" altLang="zh-TW" dirty="0">
                <a:latin typeface="Arial Unicode MS" charset="0"/>
                <a:ea typeface="Arial Unicode MS" charset="0"/>
                <a:cs typeface="Arial Unicode MS" charset="0"/>
              </a:rPr>
              <a:t>8</a:t>
            </a:r>
            <a:r>
              <a:rPr lang="zh-TW" altLang="zh-TW" dirty="0">
                <a:latin typeface="Arial Unicode MS" charset="0"/>
                <a:ea typeface="Arial Unicode MS" charset="0"/>
                <a:cs typeface="Arial Unicode MS" charset="0"/>
              </a:rPr>
              <a:t>公頃</a:t>
            </a:r>
          </a:p>
          <a:p>
            <a:pPr marL="0" indent="0">
              <a:buNone/>
            </a:pPr>
            <a:r>
              <a:rPr lang="en-US" altLang="zh-TW" dirty="0">
                <a:latin typeface="Arial Unicode MS" charset="0"/>
                <a:ea typeface="Arial Unicode MS" charset="0"/>
                <a:cs typeface="Arial Unicode MS" charset="0"/>
              </a:rPr>
              <a:t>          2</a:t>
            </a:r>
            <a:r>
              <a:rPr lang="zh-TW" altLang="zh-TW" dirty="0">
                <a:latin typeface="Arial Unicode MS" charset="0"/>
                <a:ea typeface="Arial Unicode MS" charset="0"/>
                <a:cs typeface="Arial Unicode MS" charset="0"/>
              </a:rPr>
              <a:t>號</a:t>
            </a:r>
            <a:r>
              <a:rPr lang="en-US" altLang="zh-TW" dirty="0">
                <a:latin typeface="Arial Unicode MS" charset="0"/>
                <a:ea typeface="Arial Unicode MS" charset="0"/>
                <a:cs typeface="Arial Unicode MS" charset="0"/>
              </a:rPr>
              <a:t>: </a:t>
            </a:r>
            <a:r>
              <a:rPr lang="zh-TW" altLang="zh-TW" dirty="0">
                <a:latin typeface="Arial Unicode MS" charset="0"/>
                <a:ea typeface="Arial Unicode MS" charset="0"/>
                <a:cs typeface="Arial Unicode MS" charset="0"/>
              </a:rPr>
              <a:t>莊</a:t>
            </a:r>
            <a:r>
              <a:rPr lang="zh-TW" altLang="en-US" dirty="0">
                <a:latin typeface="Arial Unicode MS" charset="0"/>
                <a:ea typeface="Arial Unicode MS" charset="0"/>
                <a:cs typeface="Arial Unicode MS" charset="0"/>
              </a:rPr>
              <a:t>老</a:t>
            </a:r>
            <a:r>
              <a:rPr lang="zh-TW" altLang="zh-TW" dirty="0">
                <a:latin typeface="Arial Unicode MS" charset="0"/>
                <a:ea typeface="Arial Unicode MS" charset="0"/>
                <a:cs typeface="Arial Unicode MS" charset="0"/>
              </a:rPr>
              <a:t>先生的農地有</a:t>
            </a:r>
            <a:r>
              <a:rPr lang="en-US" altLang="zh-TW" dirty="0">
                <a:latin typeface="Arial Unicode MS" charset="0"/>
                <a:ea typeface="Arial Unicode MS" charset="0"/>
                <a:cs typeface="Arial Unicode MS" charset="0"/>
              </a:rPr>
              <a:t>10</a:t>
            </a:r>
            <a:r>
              <a:rPr lang="zh-TW" altLang="zh-TW" dirty="0">
                <a:latin typeface="Arial Unicode MS" charset="0"/>
                <a:ea typeface="Arial Unicode MS" charset="0"/>
                <a:cs typeface="Arial Unicode MS" charset="0"/>
              </a:rPr>
              <a:t>公頃</a:t>
            </a:r>
          </a:p>
          <a:p>
            <a:pPr marL="0" indent="0">
              <a:buNone/>
            </a:pPr>
            <a:r>
              <a:rPr lang="en-US" altLang="zh-TW" dirty="0">
                <a:latin typeface="Arial Unicode MS" charset="0"/>
                <a:ea typeface="Arial Unicode MS" charset="0"/>
                <a:cs typeface="Arial Unicode MS" charset="0"/>
              </a:rPr>
              <a:t>          3</a:t>
            </a:r>
            <a:r>
              <a:rPr lang="zh-TW" altLang="zh-TW" dirty="0">
                <a:latin typeface="Arial Unicode MS" charset="0"/>
                <a:ea typeface="Arial Unicode MS" charset="0"/>
                <a:cs typeface="Arial Unicode MS" charset="0"/>
              </a:rPr>
              <a:t>號</a:t>
            </a:r>
            <a:r>
              <a:rPr lang="en-US" altLang="zh-TW" dirty="0">
                <a:latin typeface="Arial Unicode MS" charset="0"/>
                <a:ea typeface="Arial Unicode MS" charset="0"/>
                <a:cs typeface="Arial Unicode MS" charset="0"/>
              </a:rPr>
              <a:t>: </a:t>
            </a:r>
            <a:r>
              <a:rPr lang="zh-TW" altLang="zh-TW" dirty="0">
                <a:latin typeface="Arial Unicode MS" charset="0"/>
                <a:ea typeface="Arial Unicode MS" charset="0"/>
                <a:cs typeface="Arial Unicode MS" charset="0"/>
              </a:rPr>
              <a:t>林奶奶的農地有</a:t>
            </a:r>
            <a:r>
              <a:rPr lang="en-US" altLang="zh-TW" dirty="0">
                <a:latin typeface="Arial Unicode MS" charset="0"/>
                <a:ea typeface="Arial Unicode MS" charset="0"/>
                <a:cs typeface="Arial Unicode MS" charset="0"/>
              </a:rPr>
              <a:t>4</a:t>
            </a:r>
            <a:r>
              <a:rPr lang="zh-TW" altLang="zh-TW" dirty="0">
                <a:latin typeface="Arial Unicode MS" charset="0"/>
                <a:ea typeface="Arial Unicode MS" charset="0"/>
                <a:cs typeface="Arial Unicode MS" charset="0"/>
              </a:rPr>
              <a:t>公頃</a:t>
            </a:r>
          </a:p>
          <a:p>
            <a:r>
              <a:rPr lang="zh-TW" altLang="zh-TW" dirty="0">
                <a:latin typeface="Arial Unicode MS" charset="0"/>
                <a:ea typeface="Arial Unicode MS" charset="0"/>
                <a:cs typeface="Arial Unicode MS" charset="0"/>
              </a:rPr>
              <a:t>估計</a:t>
            </a:r>
            <a:r>
              <a:rPr lang="en-US" altLang="zh-TW" dirty="0">
                <a:latin typeface="Arial Unicode MS" charset="0"/>
                <a:ea typeface="Arial Unicode MS" charset="0"/>
                <a:cs typeface="Arial Unicode MS" charset="0"/>
              </a:rPr>
              <a:t>: </a:t>
            </a:r>
            <a:r>
              <a:rPr lang="zh-TW" altLang="zh-TW" dirty="0">
                <a:latin typeface="Arial Unicode MS" charset="0"/>
                <a:ea typeface="Arial Unicode MS" charset="0"/>
                <a:cs typeface="Arial Unicode MS" charset="0"/>
              </a:rPr>
              <a:t>輔大村的農產量</a:t>
            </a:r>
            <a:endParaRPr lang="en-US" altLang="zh-TW" dirty="0">
              <a:latin typeface="Arial Unicode MS" charset="0"/>
              <a:ea typeface="Arial Unicode MS" charset="0"/>
              <a:cs typeface="Arial Unicode MS" charset="0"/>
            </a:endParaRPr>
          </a:p>
          <a:p>
            <a:r>
              <a:rPr lang="zh-TW" altLang="en-US" dirty="0">
                <a:latin typeface="Arial Unicode MS" charset="0"/>
                <a:ea typeface="Arial Unicode MS" charset="0"/>
                <a:cs typeface="Arial Unicode MS" charset="0"/>
              </a:rPr>
              <a:t>抽樣方法</a:t>
            </a:r>
            <a:r>
              <a:rPr lang="en-US" altLang="zh-TW" dirty="0">
                <a:latin typeface="Arial Unicode MS" charset="0"/>
                <a:ea typeface="Arial Unicode MS" charset="0"/>
                <a:cs typeface="Arial Unicode MS" charset="0"/>
              </a:rPr>
              <a:t>:</a:t>
            </a:r>
            <a:r>
              <a:rPr lang="en-US" altLang="zh-TW" dirty="0" err="1">
                <a:latin typeface="Arial Unicode MS" charset="0"/>
                <a:ea typeface="Arial Unicode MS" charset="0"/>
                <a:cs typeface="Arial Unicode MS" charset="0"/>
              </a:rPr>
              <a:t>pps</a:t>
            </a:r>
            <a:r>
              <a:rPr lang="zh-TW" altLang="en-US" dirty="0">
                <a:latin typeface="Arial Unicode MS" charset="0"/>
                <a:ea typeface="Arial Unicode MS" charset="0"/>
                <a:cs typeface="Arial Unicode MS" charset="0"/>
              </a:rPr>
              <a:t>抽樣法</a:t>
            </a:r>
            <a:endParaRPr lang="zh-TW" altLang="zh-TW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xmlns="" id="{37B17AD6-1E78-46B6-8D28-25B5EFF1E3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400" y="4941168"/>
                <a:ext cx="8229600" cy="6480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altLang="zh-TW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Q(1).</a:t>
                </a:r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抽樣單位大小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TW" alt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分別是多少</a:t>
                </a:r>
                <a:r>
                  <a:rPr lang="en-US" altLang="zh-TW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?</a:t>
                </a:r>
                <a:endParaRPr lang="zh-TW" altLang="en-US" dirty="0">
                  <a:solidFill>
                    <a:srgbClr val="0070C0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37B17AD6-1E78-46B6-8D28-25B5EFF1E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941168"/>
                <a:ext cx="8229600" cy="648072"/>
              </a:xfrm>
              <a:prstGeom prst="rect">
                <a:avLst/>
              </a:prstGeom>
              <a:blipFill>
                <a:blip r:embed="rId3"/>
                <a:stretch>
                  <a:fillRect l="-1852" t="-12264" b="-207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xmlns="" id="{3E5AED77-F862-411E-A1D2-722FEE973CC0}"/>
              </a:ext>
            </a:extLst>
          </p:cNvPr>
          <p:cNvSpPr txBox="1">
            <a:spLocks/>
          </p:cNvSpPr>
          <p:nvPr/>
        </p:nvSpPr>
        <p:spPr>
          <a:xfrm>
            <a:off x="1115616" y="5524983"/>
            <a:ext cx="8229600" cy="720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(2).</a:t>
            </a:r>
            <a:r>
              <a:rPr lang="zh-TW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1~22</a:t>
            </a:r>
            <a:r>
              <a:rPr lang="zh-TW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抽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</a:t>
            </a:r>
            <a:r>
              <a:rPr lang="zh-TW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一個數字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166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範例（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5.1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）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假定山中共有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90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個農戶</a:t>
            </a: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r>
              <a:rPr lang="zh-TW" altLang="en-US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栽培</a:t>
            </a:r>
            <a:r>
              <a:rPr lang="zh-TW" altLang="en-US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東方梨，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栽培面積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y</a:t>
            </a:r>
          </a:p>
          <a:p>
            <a:pPr marL="0" indent="0">
              <a:buNone/>
            </a:pP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內容版面配置區 4">
                <a:extLst>
                  <a:ext uri="{FF2B5EF4-FFF2-40B4-BE49-F238E27FC236}">
                    <a16:creationId xmlns:a16="http://schemas.microsoft.com/office/drawing/2014/main" xmlns="" id="{EB52283E-10FF-4679-92FF-8EBCE1870081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5087158" y="1484784"/>
              <a:ext cx="3610744" cy="518447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2512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088232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575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農戶編號 𝑖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栽培面積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2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TW" altLang="en-US" sz="220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0.38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2.13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3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0.21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4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1.54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5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0.32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6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0.41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90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0.16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內容版面配置區 4">
                <a:extLst>
                  <a:ext uri="{FF2B5EF4-FFF2-40B4-BE49-F238E27FC236}">
                    <a16:creationId xmlns:a16="http://schemas.microsoft.com/office/drawing/2014/main" id="{EB52283E-10FF-4679-92FF-8EBCE187008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55449649"/>
                  </p:ext>
                </p:extLst>
              </p:nvPr>
            </p:nvGraphicFramePr>
            <p:xfrm>
              <a:off x="5087158" y="1484784"/>
              <a:ext cx="3610744" cy="518447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25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882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75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農戶編號 𝑖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3178" t="-6316" r="-583" b="-79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0.38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2.13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3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0.21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4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1.54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5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0.32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6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0.41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90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0.16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矩形: 圓角 7">
            <a:extLst>
              <a:ext uri="{FF2B5EF4-FFF2-40B4-BE49-F238E27FC236}">
                <a16:creationId xmlns:a16="http://schemas.microsoft.com/office/drawing/2014/main" xmlns="" id="{63608253-14FB-4F1F-8839-9D31CAE34CE8}"/>
              </a:ext>
            </a:extLst>
          </p:cNvPr>
          <p:cNvSpPr/>
          <p:nvPr/>
        </p:nvSpPr>
        <p:spPr>
          <a:xfrm>
            <a:off x="7092280" y="2060848"/>
            <a:ext cx="1224136" cy="44644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xmlns="" id="{8DCA5B31-9E4E-45C2-B925-90CAB7817402}"/>
              </a:ext>
            </a:extLst>
          </p:cNvPr>
          <p:cNvSpPr txBox="1">
            <a:spLocks/>
          </p:cNvSpPr>
          <p:nvPr/>
        </p:nvSpPr>
        <p:spPr>
          <a:xfrm>
            <a:off x="0" y="4793966"/>
            <a:ext cx="8593115" cy="93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Q: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(1).</a:t>
            </a:r>
            <a:r>
              <a:rPr lang="zh-TW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抽樣單位的大小出了什麼問題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內容版面配置區 4">
            <a:extLst>
              <a:ext uri="{FF2B5EF4-FFF2-40B4-BE49-F238E27FC236}">
                <a16:creationId xmlns:a16="http://schemas.microsoft.com/office/drawing/2014/main" xmlns="" id="{18E38DA3-FB83-4B52-9F79-E106578CAB7D}"/>
              </a:ext>
            </a:extLst>
          </p:cNvPr>
          <p:cNvSpPr txBox="1">
            <a:spLocks/>
          </p:cNvSpPr>
          <p:nvPr/>
        </p:nvSpPr>
        <p:spPr>
          <a:xfrm>
            <a:off x="-11102" y="5704848"/>
            <a:ext cx="8229600" cy="720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(2).</a:t>
            </a:r>
            <a:r>
              <a:rPr lang="zh-TW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需要做什麼調整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745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61612B6-4C8C-467A-BA73-61F0AAEF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848E9A66-5093-4B20-AEAE-8354C8C4D9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由於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90</m:t>
                        </m:r>
                      </m:sub>
                    </m:sSub>
                  </m:oMath>
                </a14:m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不全是正整數，取</a:t>
                </a:r>
                <a:r>
                  <a:rPr lang="zh-TW" altLang="en-US" dirty="0">
                    <a:solidFill>
                      <a:srgbClr val="00B050"/>
                    </a:solidFill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𝐾</a:t>
                </a:r>
                <a:r>
                  <a:rPr lang="en-US" altLang="zh-TW" dirty="0">
                    <a:solidFill>
                      <a:srgbClr val="00B050"/>
                    </a:solidFill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=100</a:t>
                </a:r>
                <a:r>
                  <a:rPr lang="zh-TW" altLang="en-US" dirty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，則𝐾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,</m:t>
                    </m:r>
                    <m:r>
                      <a:rPr lang="zh-TW" altLang="en-US" i="1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𝐾</m:t>
                    </m:r>
                    <m:sSub>
                      <m:sSubPr>
                        <m:ctrlPr>
                          <a:rPr lang="en-US" altLang="zh-TW" i="1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,…,</a:t>
                </a:r>
                <a:r>
                  <a:rPr lang="zh-TW" altLang="en-US" dirty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90</m:t>
                        </m:r>
                      </m:sub>
                    </m:sSub>
                    <m:r>
                      <a:rPr lang="zh-TW" altLang="en-US" i="1" dirty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都是正整數，如下表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48E9A66-5093-4B20-AEAE-8354C8C4D9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682" r="-67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xmlns="" id="{350FA734-5302-404E-96E2-6831E3C5615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9672" y="2669878"/>
              <a:ext cx="5698976" cy="34562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2512">
                      <a:extLst>
                        <a:ext uri="{9D8B030D-6E8A-4147-A177-3AD203B41FA5}">
                          <a16:colId xmlns:a16="http://schemas.microsoft.com/office/drawing/2014/main" xmlns="" val="2365185984"/>
                        </a:ext>
                      </a:extLst>
                    </a:gridCol>
                    <a:gridCol w="2088232">
                      <a:extLst>
                        <a:ext uri="{9D8B030D-6E8A-4147-A177-3AD203B41FA5}">
                          <a16:colId xmlns:a16="http://schemas.microsoft.com/office/drawing/2014/main" xmlns="" val="3129128402"/>
                        </a:ext>
                      </a:extLst>
                    </a:gridCol>
                    <a:gridCol w="2088232">
                      <a:extLst>
                        <a:ext uri="{9D8B030D-6E8A-4147-A177-3AD203B41FA5}">
                          <a16:colId xmlns:a16="http://schemas.microsoft.com/office/drawing/2014/main" xmlns="" val="616673499"/>
                        </a:ext>
                      </a:extLst>
                    </a:gridCol>
                  </a:tblGrid>
                  <a:tr h="575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農戶編號 𝑖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栽培面積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2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TW" altLang="en-US" sz="220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solidFill>
                                <a:srgbClr val="00B050"/>
                              </a:solidFill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100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2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TW" altLang="en-US" sz="220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314015726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0.38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38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99257219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2.13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213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73169601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3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0.21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21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949306806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856846458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90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0.16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16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747016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50FA734-5302-404E-96E2-6831E3C561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0798725"/>
                  </p:ext>
                </p:extLst>
              </p:nvPr>
            </p:nvGraphicFramePr>
            <p:xfrm>
              <a:off x="1619672" y="2669878"/>
              <a:ext cx="5698976" cy="34562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2512">
                      <a:extLst>
                        <a:ext uri="{9D8B030D-6E8A-4147-A177-3AD203B41FA5}">
                          <a16:colId xmlns:a16="http://schemas.microsoft.com/office/drawing/2014/main" val="2365185984"/>
                        </a:ext>
                      </a:extLst>
                    </a:gridCol>
                    <a:gridCol w="2088232">
                      <a:extLst>
                        <a:ext uri="{9D8B030D-6E8A-4147-A177-3AD203B41FA5}">
                          <a16:colId xmlns:a16="http://schemas.microsoft.com/office/drawing/2014/main" val="3129128402"/>
                        </a:ext>
                      </a:extLst>
                    </a:gridCol>
                    <a:gridCol w="2088232">
                      <a:extLst>
                        <a:ext uri="{9D8B030D-6E8A-4147-A177-3AD203B41FA5}">
                          <a16:colId xmlns:a16="http://schemas.microsoft.com/office/drawing/2014/main" val="616673499"/>
                        </a:ext>
                      </a:extLst>
                    </a:gridCol>
                  </a:tblGrid>
                  <a:tr h="575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農戶編號 𝑖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73178" t="-6316" r="-100583" b="-5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4"/>
                          <a:stretch>
                            <a:fillRect l="-173178" t="-6316" r="-583" b="-50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4015726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0.38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38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257219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2.13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213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169601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3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0.21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21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306806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6846458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90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0.16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16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70165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矩形: 圓角 5">
            <a:extLst>
              <a:ext uri="{FF2B5EF4-FFF2-40B4-BE49-F238E27FC236}">
                <a16:creationId xmlns:a16="http://schemas.microsoft.com/office/drawing/2014/main" xmlns="" id="{A0301B3A-5B82-4AEB-B493-272B799A718A}"/>
              </a:ext>
            </a:extLst>
          </p:cNvPr>
          <p:cNvSpPr/>
          <p:nvPr/>
        </p:nvSpPr>
        <p:spPr>
          <a:xfrm>
            <a:off x="5652120" y="2780928"/>
            <a:ext cx="1224136" cy="32403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22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48E9A66-5093-4B20-AEAE-8354C8C4D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xmlns="" id="{350FA734-5302-404E-96E2-6831E3C5615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7200" y="1628800"/>
              <a:ext cx="8229600" cy="37121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2512">
                      <a:extLst>
                        <a:ext uri="{9D8B030D-6E8A-4147-A177-3AD203B41FA5}">
                          <a16:colId xmlns:a16="http://schemas.microsoft.com/office/drawing/2014/main" xmlns="" val="2365185984"/>
                        </a:ext>
                      </a:extLst>
                    </a:gridCol>
                    <a:gridCol w="2088232">
                      <a:extLst>
                        <a:ext uri="{9D8B030D-6E8A-4147-A177-3AD203B41FA5}">
                          <a16:colId xmlns:a16="http://schemas.microsoft.com/office/drawing/2014/main" xmlns="" val="3129128402"/>
                        </a:ext>
                      </a:extLst>
                    </a:gridCol>
                    <a:gridCol w="2088232">
                      <a:extLst>
                        <a:ext uri="{9D8B030D-6E8A-4147-A177-3AD203B41FA5}">
                          <a16:colId xmlns:a16="http://schemas.microsoft.com/office/drawing/2014/main" xmlns="" val="616673499"/>
                        </a:ext>
                      </a:extLst>
                    </a:gridCol>
                    <a:gridCol w="2530624">
                      <a:extLst>
                        <a:ext uri="{9D8B030D-6E8A-4147-A177-3AD203B41FA5}">
                          <a16:colId xmlns:a16="http://schemas.microsoft.com/office/drawing/2014/main" xmlns="" val="943290246"/>
                        </a:ext>
                      </a:extLst>
                    </a:gridCol>
                  </a:tblGrid>
                  <a:tr h="5759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農戶編號 𝑖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solidFill>
                                <a:srgbClr val="00B050"/>
                              </a:solidFill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100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2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TW" altLang="en-US" sz="220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累積和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zh-TW" altLang="en-US" sz="2200" i="1" smtClean="0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zh-TW" altLang="en-US" sz="220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TW" sz="2200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TW" altLang="en-US" sz="2200" i="1" smtClean="0">
                                      <a:latin typeface="Cambria Math"/>
                                    </a:rPr>
                                    <m:t>𝑖</m:t>
                                  </m:r>
                                </m:sup>
                                <m:e>
                                  <m:r>
                                    <a:rPr lang="en-US" altLang="zh-TW" sz="2200" b="0" i="1" smtClean="0">
                                      <a:latin typeface="Cambria Math"/>
                                    </a:rPr>
                                    <m:t>100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en-US" altLang="zh-TW" sz="22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TW" altLang="en-US" sz="220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抽出數</a:t>
                          </a:r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w</a:t>
                          </a:r>
                          <a:r>
                            <a:rPr lang="zh-TW" altLang="en-US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的範圍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314015726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38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38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1~38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099257219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213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251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39~251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73169601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3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21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272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252~272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949306806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856846458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90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16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4102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4087~4102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747016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50FA734-5302-404E-96E2-6831E3C561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6157067"/>
                  </p:ext>
                </p:extLst>
              </p:nvPr>
            </p:nvGraphicFramePr>
            <p:xfrm>
              <a:off x="457200" y="1628800"/>
              <a:ext cx="8229600" cy="37121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2512">
                      <a:extLst>
                        <a:ext uri="{9D8B030D-6E8A-4147-A177-3AD203B41FA5}">
                          <a16:colId xmlns:a16="http://schemas.microsoft.com/office/drawing/2014/main" val="2365185984"/>
                        </a:ext>
                      </a:extLst>
                    </a:gridCol>
                    <a:gridCol w="2088232">
                      <a:extLst>
                        <a:ext uri="{9D8B030D-6E8A-4147-A177-3AD203B41FA5}">
                          <a16:colId xmlns:a16="http://schemas.microsoft.com/office/drawing/2014/main" val="3129128402"/>
                        </a:ext>
                      </a:extLst>
                    </a:gridCol>
                    <a:gridCol w="2088232">
                      <a:extLst>
                        <a:ext uri="{9D8B030D-6E8A-4147-A177-3AD203B41FA5}">
                          <a16:colId xmlns:a16="http://schemas.microsoft.com/office/drawing/2014/main" val="616673499"/>
                        </a:ext>
                      </a:extLst>
                    </a:gridCol>
                    <a:gridCol w="2530624">
                      <a:extLst>
                        <a:ext uri="{9D8B030D-6E8A-4147-A177-3AD203B41FA5}">
                          <a16:colId xmlns:a16="http://schemas.microsoft.com/office/drawing/2014/main" val="943290246"/>
                        </a:ext>
                      </a:extLst>
                    </a:gridCol>
                  </a:tblGrid>
                  <a:tr h="8317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農戶編號 𝑖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3684" t="-21168" r="-222515" b="-3467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73178" t="-21168" r="-121866" b="-3467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抽出數</a:t>
                          </a:r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w</a:t>
                          </a:r>
                          <a:r>
                            <a:rPr lang="zh-TW" altLang="en-US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的範圍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4015726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38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38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1~38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9257219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213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251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39~251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169601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3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21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272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252~272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306806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6846458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90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16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4102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4087~4102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70165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6CADC08-8100-4671-9145-9B83F259C1E4}"/>
              </a:ext>
            </a:extLst>
          </p:cNvPr>
          <p:cNvSpPr/>
          <p:nvPr/>
        </p:nvSpPr>
        <p:spPr>
          <a:xfrm>
            <a:off x="4283968" y="1700808"/>
            <a:ext cx="158417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xmlns="" id="{29895391-5BB8-42D0-92B0-2665F991195A}"/>
              </a:ext>
            </a:extLst>
          </p:cNvPr>
          <p:cNvSpPr/>
          <p:nvPr/>
        </p:nvSpPr>
        <p:spPr>
          <a:xfrm>
            <a:off x="4716016" y="3068960"/>
            <a:ext cx="79208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xmlns="" id="{EF64C40B-8551-4587-8A82-F0D6F5986F39}"/>
              </a:ext>
            </a:extLst>
          </p:cNvPr>
          <p:cNvSpPr/>
          <p:nvPr/>
        </p:nvSpPr>
        <p:spPr>
          <a:xfrm>
            <a:off x="7380312" y="3068960"/>
            <a:ext cx="648072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xmlns="" id="{8B4B14E2-6318-4B63-B8AA-3A66E6DE7DAA}"/>
              </a:ext>
            </a:extLst>
          </p:cNvPr>
          <p:cNvSpPr txBox="1">
            <a:spLocks/>
          </p:cNvSpPr>
          <p:nvPr/>
        </p:nvSpPr>
        <p:spPr>
          <a:xfrm>
            <a:off x="457200" y="5399520"/>
            <a:ext cx="8003232" cy="5723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Q.(1).</a:t>
            </a:r>
            <a:r>
              <a:rPr lang="zh-TW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抽出數為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108 </a:t>
            </a:r>
            <a:r>
              <a:rPr lang="zh-TW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時， 所對應的農戶為</a:t>
            </a:r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內容版面配置區 3">
            <a:extLst>
              <a:ext uri="{FF2B5EF4-FFF2-40B4-BE49-F238E27FC236}">
                <a16:creationId xmlns:a16="http://schemas.microsoft.com/office/drawing/2014/main" xmlns="" id="{4B6C6A77-6C73-48FE-BA15-84A97F18DFE6}"/>
              </a:ext>
            </a:extLst>
          </p:cNvPr>
          <p:cNvSpPr txBox="1">
            <a:spLocks/>
          </p:cNvSpPr>
          <p:nvPr/>
        </p:nvSpPr>
        <p:spPr>
          <a:xfrm>
            <a:off x="903459" y="5934295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TW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(2).</a:t>
            </a:r>
            <a:r>
              <a:rPr lang="zh-TW" altLang="zh-TW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抽出數為</a:t>
            </a:r>
            <a:r>
              <a:rPr lang="en-US" altLang="zh-TW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4100</a:t>
            </a:r>
            <a:r>
              <a:rPr lang="zh-TW" altLang="zh-TW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時，所對應的農戶為</a:t>
            </a:r>
            <a:r>
              <a:rPr lang="en-US" altLang="zh-TW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endParaRPr lang="zh-TW" altLang="en-US" b="1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4">
                <a:extLst>
                  <a:ext uri="{FF2B5EF4-FFF2-40B4-BE49-F238E27FC236}">
                    <a16:creationId xmlns:a16="http://schemas.microsoft.com/office/drawing/2014/main" xmlns="" id="{615AB93B-DBC9-43FB-9593-7722D3DB68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88224" y="3464245"/>
                <a:ext cx="7488832" cy="4185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altLang="zh-TW" b="1" dirty="0">
                    <a:solidFill>
                      <a:srgbClr val="0070C0"/>
                    </a:solidFill>
                  </a:rPr>
                  <a:t>39</a:t>
                </a:r>
                <a14:m>
                  <m:oMath xmlns:m="http://schemas.openxmlformats.org/officeDocument/2006/math">
                    <m:r>
                      <a:rPr lang="zh-TW" altLang="en-US" b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≦</m:t>
                    </m:r>
                    <m:r>
                      <a:rPr lang="en-US" altLang="zh-TW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𝟏𝟎𝟖</m:t>
                    </m:r>
                    <m:r>
                      <a:rPr lang="zh-TW" altLang="en-US" b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b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𝟐𝟓𝟏</m:t>
                    </m:r>
                  </m:oMath>
                </a14:m>
                <a:endParaRPr lang="zh-TW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內容版面配置區 4">
                <a:extLst>
                  <a:ext uri="{FF2B5EF4-FFF2-40B4-BE49-F238E27FC236}">
                    <a16:creationId xmlns:a16="http://schemas.microsoft.com/office/drawing/2014/main" id="{615AB93B-DBC9-43FB-9593-7722D3DB6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464245"/>
                <a:ext cx="7488832" cy="418581"/>
              </a:xfrm>
              <a:prstGeom prst="rect">
                <a:avLst/>
              </a:prstGeom>
              <a:blipFill>
                <a:blip r:embed="rId4"/>
                <a:stretch>
                  <a:fillRect l="-1384" t="-26087" b="-318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>
            <a:extLst>
              <a:ext uri="{FF2B5EF4-FFF2-40B4-BE49-F238E27FC236}">
                <a16:creationId xmlns:a16="http://schemas.microsoft.com/office/drawing/2014/main" xmlns="" id="{23F0E5C3-1C01-47A2-881C-4243671FDD0E}"/>
              </a:ext>
            </a:extLst>
          </p:cNvPr>
          <p:cNvSpPr/>
          <p:nvPr/>
        </p:nvSpPr>
        <p:spPr>
          <a:xfrm>
            <a:off x="903459" y="3068960"/>
            <a:ext cx="644205" cy="43204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65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D5ADF3C-C9AA-4943-8FD9-682F0C45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向右箭號 7">
            <a:extLst>
              <a:ext uri="{FF2B5EF4-FFF2-40B4-BE49-F238E27FC236}">
                <a16:creationId xmlns:a16="http://schemas.microsoft.com/office/drawing/2014/main" xmlns="" id="{F36924BE-5EDF-4802-86D8-5403C2878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772816"/>
            <a:ext cx="7211144" cy="38884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>
                <a:solidFill>
                  <a:schemeClr val="accent5">
                    <a:lumMod val="75000"/>
                  </a:schemeClr>
                </a:solidFill>
              </a:rPr>
              <a:t>樣本數的決定</a:t>
            </a:r>
          </a:p>
        </p:txBody>
      </p:sp>
    </p:spTree>
    <p:extLst>
      <p:ext uri="{BB962C8B-B14F-4D97-AF65-F5344CB8AC3E}">
        <p14:creationId xmlns:p14="http://schemas.microsoft.com/office/powerpoint/2010/main" val="3190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6E8A81E-4726-491D-BAE9-D0F69910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不等機率抽樣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03535517-FC84-43D6-9312-A224FA334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6000" dirty="0" err="1">
                <a:latin typeface="Cambria Math" pitchFamily="18" charset="0"/>
                <a:ea typeface="Cambria Math" pitchFamily="18" charset="0"/>
              </a:rPr>
              <a:t>pps</a:t>
            </a:r>
            <a:r>
              <a:rPr lang="zh-TW" altLang="zh-TW" sz="60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抽樣</a:t>
            </a:r>
            <a:endParaRPr lang="en-US" altLang="zh-TW" sz="60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lnSpc>
                <a:spcPct val="150000"/>
              </a:lnSpc>
            </a:pPr>
            <a:r>
              <a:rPr lang="el-GR" altLang="zh-TW" sz="6000" dirty="0">
                <a:latin typeface="Cambria Math"/>
                <a:ea typeface="Cambria Math"/>
                <a:cs typeface="Arial Unicode MS" pitchFamily="34" charset="-120"/>
              </a:rPr>
              <a:t>π</a:t>
            </a:r>
            <a:r>
              <a:rPr lang="zh-TW" altLang="el-GR" sz="6000" dirty="0">
                <a:latin typeface="Cambria Math"/>
                <a:ea typeface="Cambria Math"/>
                <a:cs typeface="Arial Unicode MS" pitchFamily="34" charset="-120"/>
              </a:rPr>
              <a:t>𝑝</a:t>
            </a:r>
            <a:r>
              <a:rPr lang="zh-TW" altLang="en-US" sz="6000" dirty="0">
                <a:latin typeface="Cambria Math"/>
                <a:ea typeface="Cambria Math"/>
                <a:cs typeface="Arial Unicode MS" pitchFamily="34" charset="-120"/>
              </a:rPr>
              <a:t>𝑠</a:t>
            </a:r>
            <a:r>
              <a:rPr lang="zh-TW" altLang="en-US" sz="6000" dirty="0">
                <a:latin typeface="Arial Unicode MS" charset="0"/>
                <a:ea typeface="Arial Unicode MS" charset="0"/>
                <a:cs typeface="Arial Unicode MS" charset="0"/>
              </a:rPr>
              <a:t>抽樣</a:t>
            </a:r>
            <a:endParaRPr lang="en-US" altLang="zh-TW" sz="6000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6000" dirty="0">
                <a:latin typeface="Cambria Math"/>
                <a:ea typeface="Cambria Math"/>
              </a:rPr>
              <a:t>𝑝</a:t>
            </a:r>
            <a:r>
              <a:rPr lang="zh-TW" altLang="en-US" sz="6000" dirty="0">
                <a:latin typeface="Cambria Math"/>
                <a:ea typeface="Cambria Math"/>
              </a:rPr>
              <a:t>𝑝𝑎𝑠</a:t>
            </a:r>
            <a:r>
              <a:rPr lang="zh-TW" altLang="en-US" sz="6000" dirty="0">
                <a:latin typeface="Arial Unicode MS" charset="0"/>
                <a:ea typeface="Arial Unicode MS" charset="0"/>
                <a:cs typeface="Arial Unicode MS" charset="0"/>
              </a:rPr>
              <a:t>抽樣</a:t>
            </a:r>
          </a:p>
        </p:txBody>
      </p:sp>
    </p:spTree>
    <p:extLst>
      <p:ext uri="{BB962C8B-B14F-4D97-AF65-F5344CB8AC3E}">
        <p14:creationId xmlns:p14="http://schemas.microsoft.com/office/powerpoint/2010/main" val="42982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STLiti" pitchFamily="2" charset="-122"/>
                <a:ea typeface="STLiti" pitchFamily="2" charset="-122"/>
              </a:rPr>
              <a:t>  </a:t>
            </a:r>
            <a:r>
              <a:rPr lang="en-US" altLang="zh-TW" sz="6000" dirty="0">
                <a:latin typeface="STLiti" pitchFamily="2" charset="-122"/>
                <a:ea typeface="STLiti" pitchFamily="2" charset="-122"/>
                <a:cs typeface="Arial Unicode MS" pitchFamily="34" charset="-120"/>
              </a:rPr>
              <a:t>Remember</a:t>
            </a:r>
            <a:endParaRPr lang="zh-TW" altLang="en-US" sz="6000" dirty="0">
              <a:latin typeface="STLiti" pitchFamily="2" charset="-122"/>
              <a:ea typeface="STLiti" pitchFamily="2" charset="-122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母體比率 </a:t>
            </a:r>
            <a:endParaRPr lang="en-US" altLang="zh-TW" sz="4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zh-TW" altLang="en-US" sz="48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樣本平均比率</a:t>
            </a:r>
            <a:endParaRPr lang="en-US" altLang="zh-TW" sz="4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3" imgW="391303" imgH="739129" progId="Equation.3">
                  <p:embed/>
                </p:oleObj>
              </mc:Choice>
              <mc:Fallback>
                <p:oleObj name="Equation" r:id="rId3" imgW="391303" imgH="7391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>
            <p:extLst/>
          </p:nvPr>
        </p:nvGraphicFramePr>
        <p:xfrm>
          <a:off x="4788024" y="2302499"/>
          <a:ext cx="7127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5" imgW="215713" imgH="253780" progId="Equation.3">
                  <p:embed/>
                </p:oleObj>
              </mc:Choice>
              <mc:Fallback>
                <p:oleObj name="Equation" r:id="rId5" imgW="215713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302499"/>
                        <a:ext cx="71278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/>
          </p:nvPr>
        </p:nvGraphicFramePr>
        <p:xfrm>
          <a:off x="3862772" y="1579263"/>
          <a:ext cx="504056" cy="546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7" imgW="152268" imgH="164957" progId="Equation.3">
                  <p:embed/>
                </p:oleObj>
              </mc:Choice>
              <mc:Fallback>
                <p:oleObj name="Equation" r:id="rId7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772" y="1579263"/>
                        <a:ext cx="504056" cy="5460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圖片 12">
            <a:extLst>
              <a:ext uri="{FF2B5EF4-FFF2-40B4-BE49-F238E27FC236}">
                <a16:creationId xmlns:a16="http://schemas.microsoft.com/office/drawing/2014/main" xmlns="" id="{2DB04D6C-AD9F-4FB1-9D4A-A385B3EF40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6138" y="4550167"/>
            <a:ext cx="13937995" cy="18157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="" id="{4107CFBA-0B1C-4C64-861B-D5723748B0DE}"/>
                  </a:ext>
                </a:extLst>
              </p:cNvPr>
              <p:cNvSpPr/>
              <p:nvPr/>
            </p:nvSpPr>
            <p:spPr>
              <a:xfrm>
                <a:off x="-2196752" y="3205443"/>
                <a:ext cx="9721080" cy="13882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3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zh-TW" altLang="en-US" sz="3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3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TW" altLang="en-US" sz="3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zh-TW" altLang="en-US" sz="3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TW" altLang="en-US" sz="3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sz="3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ℕ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TW" altLang="en-US" sz="3600" i="1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sz="36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sz="36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TW" altLang="en-US" sz="3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zh-TW" altLang="en-US" sz="3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TW" altLang="en-US" sz="3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sz="36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ℕ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TW" altLang="en-US" sz="3600" i="1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sz="36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sz="36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36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107CFBA-0B1C-4C64-861B-D5723748B0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96752" y="3205443"/>
                <a:ext cx="9721080" cy="13882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5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9652" y="1106742"/>
            <a:ext cx="6172200" cy="857250"/>
          </a:xfrm>
        </p:spPr>
        <p:txBody>
          <a:bodyPr>
            <a:normAutofit/>
          </a:bodyPr>
          <a:lstStyle/>
          <a:p>
            <a:pPr algn="ctr"/>
            <a:r>
              <a:rPr lang="zh-TW" altLang="en-US" sz="4500" dirty="0">
                <a:latin typeface="STLiti" pitchFamily="2" charset="-122"/>
                <a:ea typeface="STLiti" pitchFamily="2" charset="-122"/>
              </a:rPr>
              <a:t>  </a:t>
            </a:r>
            <a:r>
              <a:rPr lang="en-US" altLang="zh-TW" sz="4500" dirty="0">
                <a:latin typeface="STLiti" pitchFamily="2" charset="-122"/>
                <a:ea typeface="STLiti" pitchFamily="2" charset="-122"/>
                <a:cs typeface="Arial Unicode MS" pitchFamily="34" charset="-120"/>
              </a:rPr>
              <a:t>Remember</a:t>
            </a:r>
            <a:endParaRPr lang="zh-TW" altLang="en-US" sz="4500" dirty="0">
              <a:latin typeface="STLiti" pitchFamily="2" charset="-122"/>
              <a:ea typeface="STLiti" pitchFamily="2" charset="-122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母體比率 </a:t>
            </a:r>
            <a:endParaRPr lang="en-US" altLang="zh-TW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zh-TW" altLang="en-US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樣本平均比率</a:t>
            </a:r>
            <a:endParaRPr lang="en-US" altLang="zh-TW" sz="3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4229100" y="3348038"/>
          <a:ext cx="6858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Equation" r:id="rId3" imgW="391303" imgH="739129" progId="Equation.3">
                  <p:embed/>
                </p:oleObj>
              </mc:Choice>
              <mc:Fallback>
                <p:oleObj name="Equation" r:id="rId3" imgW="391303" imgH="7391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3348038"/>
                        <a:ext cx="685800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>
            <p:extLst/>
          </p:nvPr>
        </p:nvGraphicFramePr>
        <p:xfrm>
          <a:off x="4647606" y="2574859"/>
          <a:ext cx="534590" cy="631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5" name="Equation" r:id="rId5" imgW="215713" imgH="253780" progId="Equation.3">
                  <p:embed/>
                </p:oleObj>
              </mc:Choice>
              <mc:Fallback>
                <p:oleObj name="Equation" r:id="rId5" imgW="215713" imgH="2537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7606" y="2574859"/>
                        <a:ext cx="534590" cy="631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/>
          </p:nvPr>
        </p:nvGraphicFramePr>
        <p:xfrm>
          <a:off x="4040079" y="2041697"/>
          <a:ext cx="378042" cy="40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Equation" r:id="rId7" imgW="152268" imgH="164957" progId="Equation.3">
                  <p:embed/>
                </p:oleObj>
              </mc:Choice>
              <mc:Fallback>
                <p:oleObj name="Equation" r:id="rId7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079" y="2041697"/>
                        <a:ext cx="378042" cy="4095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圖片 12">
            <a:extLst>
              <a:ext uri="{FF2B5EF4-FFF2-40B4-BE49-F238E27FC236}">
                <a16:creationId xmlns:a16="http://schemas.microsoft.com/office/drawing/2014/main" xmlns="" id="{2DB04D6C-AD9F-4FB1-9D4A-A385B3EF40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5105" y="4269876"/>
            <a:ext cx="10453496" cy="1361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4107CFBA-0B1C-4C64-861B-D5723748B0DE}"/>
                  </a:ext>
                </a:extLst>
              </p:cNvPr>
              <p:cNvSpPr/>
              <p:nvPr/>
            </p:nvSpPr>
            <p:spPr>
              <a:xfrm>
                <a:off x="1521824" y="3368598"/>
                <a:ext cx="3078342" cy="956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zh-TW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TW" altLang="en-US" sz="24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zh-TW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TW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ℕ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TW" altLang="en-US" sz="24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zh-TW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TW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ℕ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TW" altLang="en-US" sz="2400" i="1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135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107CFBA-0B1C-4C64-861B-D5723748B0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98" y="3348463"/>
                <a:ext cx="4104456" cy="12445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45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樣本數決定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4713387"/>
              </a:xfrm>
            </p:spPr>
            <p:txBody>
              <a:bodyPr>
                <a:normAutofit fontScale="92500"/>
              </a:bodyPr>
              <a:lstStyle/>
              <a:p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樣本平均比率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為母體比率</a:t>
                </a:r>
                <a:r>
                  <a:rPr lang="zh-TW" altLang="en-US" dirty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𝘙的不偏估計量</a:t>
                </a:r>
                <a:endParaRPr lang="en-US" altLang="zh-TW" dirty="0">
                  <a:latin typeface="Cambria Math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估計方法：</a:t>
                </a:r>
                <a:r>
                  <a:rPr lang="en-US" altLang="zh-TW" dirty="0">
                    <a:ea typeface="Arial Unicode MS" pitchFamily="34" charset="-120"/>
                    <a:cs typeface="Arial Unicode MS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估計對象：母體平均數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𝑥</m:t>
                    </m:r>
                  </m:oMath>
                </a14:m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度量總長度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𝑇</m:t>
                        </m:r>
                      </m:e>
                      <m:sub>
                        <m:r>
                          <a:rPr lang="zh-TW" altLang="en-US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、母體比率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𝘙</m:t>
                    </m:r>
                  </m:oMath>
                </a14:m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en-US" altLang="zh-TW" sz="24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1" i="1" smtClean="0">
                              <a:latin typeface="Cambria Math" charset="0"/>
                              <a:ea typeface="Arial Unicode MS" pitchFamily="34" charset="-120"/>
                              <a:cs typeface="Arial Unicode MS" pitchFamily="34" charset="-120"/>
                            </a:rPr>
                          </m:ctrlPr>
                        </m:sSubPr>
                        <m:e>
                          <m:r>
                            <a:rPr lang="zh-TW" altLang="en-US" sz="2800" b="1" i="0" smtClean="0">
                              <a:latin typeface="Cambria Math"/>
                              <a:ea typeface="Arial Unicode MS" pitchFamily="34" charset="-120"/>
                              <a:cs typeface="Arial Unicode MS" pitchFamily="34" charset="-120"/>
                            </a:rPr>
                            <m:t>𝛍</m:t>
                          </m:r>
                        </m:e>
                        <m:sub>
                          <m:r>
                            <a:rPr lang="zh-TW" altLang="en-US" sz="2800" b="1" i="0" smtClean="0">
                              <a:latin typeface="Cambria Math"/>
                              <a:ea typeface="Arial Unicode MS" pitchFamily="34" charset="-120"/>
                              <a:cs typeface="Arial Unicode MS" pitchFamily="34" charset="-120"/>
                            </a:rPr>
                            <m:t>𝐱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/>
                          <a:ea typeface="Arial Unicode MS" pitchFamily="34" charset="-120"/>
                          <a:cs typeface="Arial Unicode MS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TW" sz="2800" b="1" i="1">
                              <a:latin typeface="Cambria Math" charset="0"/>
                              <a:ea typeface="Arial Unicode MS" pitchFamily="34" charset="-120"/>
                              <a:cs typeface="Arial Unicode MS" pitchFamily="34" charset="-12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800" b="1" i="1">
                                  <a:latin typeface="Cambria Math" charset="0"/>
                                  <a:ea typeface="Arial Unicode MS" pitchFamily="34" charset="-120"/>
                                  <a:cs typeface="Arial Unicode MS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TW" sz="2800" b="1" i="1">
                                  <a:latin typeface="Cambria Math"/>
                                  <a:ea typeface="Arial Unicode MS" pitchFamily="34" charset="-120"/>
                                  <a:cs typeface="Arial Unicode MS" pitchFamily="34" charset="-12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altLang="zh-TW" sz="2800" b="1" i="1" smtClean="0">
                                  <a:latin typeface="Cambria Math" panose="02040503050406030204" pitchFamily="18" charset="0"/>
                                  <a:ea typeface="Arial Unicode MS" pitchFamily="34" charset="-120"/>
                                  <a:cs typeface="Arial Unicode MS" pitchFamily="34" charset="-120"/>
                                </a:rPr>
                                <m:t>𝒚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b="1" i="1">
                              <a:latin typeface="Cambria Math"/>
                              <a:ea typeface="Arial Unicode MS" pitchFamily="34" charset="-120"/>
                              <a:cs typeface="Arial Unicode MS" pitchFamily="34" charset="-120"/>
                            </a:rPr>
                            <m:t>𝑵</m:t>
                          </m:r>
                        </m:den>
                      </m:f>
                      <m:r>
                        <a:rPr lang="zh-TW" altLang="en-US" sz="2800" b="1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Arial Unicode MS" pitchFamily="34" charset="-120"/>
                          <a:cs typeface="Arial Unicode MS" pitchFamily="34" charset="-120"/>
                        </a:rPr>
                        <m:t>𝗥</m:t>
                      </m:r>
                      <m:r>
                        <a:rPr lang="zh-TW" altLang="en-US" sz="2800" b="0" i="1" smtClean="0">
                          <a:latin typeface="Cambria Math"/>
                          <a:ea typeface="Arial Unicode MS" pitchFamily="34" charset="-120"/>
                          <a:cs typeface="Arial Unicode MS" pitchFamily="34" charset="-120"/>
                        </a:rPr>
                        <m:t>、</m:t>
                      </m:r>
                      <m:sSub>
                        <m:sSubPr>
                          <m:ctrlPr>
                            <a:rPr lang="en-US" altLang="zh-TW" sz="2800" b="1" i="1" smtClean="0">
                              <a:latin typeface="Cambria Math" charset="0"/>
                              <a:ea typeface="Arial Unicode MS" pitchFamily="34" charset="-120"/>
                              <a:cs typeface="Arial Unicode MS" pitchFamily="34" charset="-120"/>
                            </a:rPr>
                          </m:ctrlPr>
                        </m:sSubPr>
                        <m:e>
                          <m:r>
                            <a:rPr lang="en-US" altLang="zh-TW" sz="2800" b="1" i="1" smtClean="0">
                              <a:latin typeface="Cambria Math"/>
                              <a:ea typeface="Arial Unicode MS" pitchFamily="34" charset="-120"/>
                              <a:cs typeface="Arial Unicode MS" pitchFamily="34" charset="-120"/>
                            </a:rPr>
                            <m:t>𝑻</m:t>
                          </m:r>
                        </m:e>
                        <m:sub>
                          <m:r>
                            <a:rPr lang="en-US" altLang="zh-TW" sz="2800" b="1" i="1" smtClean="0">
                              <a:latin typeface="Cambria Math"/>
                              <a:ea typeface="Arial Unicode MS" pitchFamily="34" charset="-120"/>
                              <a:cs typeface="Arial Unicode MS" pitchFamily="34" charset="-120"/>
                            </a:rPr>
                            <m:t>𝒙</m:t>
                          </m:r>
                        </m:sub>
                      </m:sSub>
                      <m:r>
                        <a:rPr lang="en-US" altLang="zh-TW" sz="2800" b="1" i="1" smtClean="0">
                          <a:latin typeface="Cambria Math"/>
                          <a:ea typeface="Arial Unicode MS" pitchFamily="34" charset="-120"/>
                          <a:cs typeface="Arial Unicode MS" pitchFamily="34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1" i="1" smtClean="0">
                              <a:latin typeface="Cambria Math" charset="0"/>
                              <a:ea typeface="Arial Unicode MS" pitchFamily="34" charset="-120"/>
                              <a:cs typeface="Arial Unicode MS" pitchFamily="34" charset="-120"/>
                            </a:rPr>
                          </m:ctrlPr>
                        </m:sSubPr>
                        <m:e>
                          <m:r>
                            <a:rPr lang="en-US" altLang="zh-TW" sz="2800" b="1" i="1" smtClean="0">
                              <a:latin typeface="Cambria Math"/>
                              <a:ea typeface="Arial Unicode MS" pitchFamily="34" charset="-120"/>
                              <a:cs typeface="Arial Unicode MS" pitchFamily="34" charset="-120"/>
                            </a:rPr>
                            <m:t>𝑻</m:t>
                          </m:r>
                        </m:e>
                        <m:sub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  <a:ea typeface="Arial Unicode MS" pitchFamily="34" charset="-120"/>
                              <a:cs typeface="Arial Unicode MS" pitchFamily="34" charset="-120"/>
                            </a:rPr>
                            <m:t>𝒚</m:t>
                          </m:r>
                        </m:sub>
                      </m:sSub>
                      <m:r>
                        <a:rPr lang="zh-TW" altLang="en-US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  <a:ea typeface="Arial Unicode MS" pitchFamily="34" charset="-120"/>
                          <a:cs typeface="Arial Unicode MS" pitchFamily="34" charset="-120"/>
                        </a:rPr>
                        <m:t>𝗥</m:t>
                      </m:r>
                    </m:oMath>
                  </m:oMathPara>
                </a14:m>
                <a:endParaRPr lang="zh-TW" altLang="en-US" b="1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4713387"/>
              </a:xfrm>
              <a:blipFill>
                <a:blip r:embed="rId3"/>
                <a:stretch>
                  <a:fillRect l="-1481" t="-14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9F0BE6C-FEEB-4682-9240-FA89A7E05003}"/>
              </a:ext>
            </a:extLst>
          </p:cNvPr>
          <p:cNvSpPr/>
          <p:nvPr/>
        </p:nvSpPr>
        <p:spPr>
          <a:xfrm>
            <a:off x="251520" y="1988840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400" b="1" kern="1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Q: </a:t>
            </a:r>
            <a:r>
              <a:rPr lang="zh-TW" altLang="zh-TW" sz="2400" b="1" kern="1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請問不偏估計量的定義</a:t>
            </a:r>
            <a:r>
              <a:rPr lang="en-US" altLang="zh-TW" sz="2400" b="1" kern="1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&lt;unbiased</a:t>
            </a:r>
            <a:r>
              <a:rPr lang="zh-TW" altLang="en-US" sz="2400" b="1" kern="1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kern="1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estimator&gt;?</a:t>
            </a:r>
            <a:endParaRPr lang="zh-TW" altLang="zh-TW" sz="2400" b="1" kern="1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="" id="{29AB8B8A-02CA-43D0-BF28-1FC7C65D3B48}"/>
                  </a:ext>
                </a:extLst>
              </p:cNvPr>
              <p:cNvSpPr/>
              <p:nvPr/>
            </p:nvSpPr>
            <p:spPr>
              <a:xfrm>
                <a:off x="863588" y="5312353"/>
                <a:ext cx="5832648" cy="1029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TW" altLang="zh-TW" sz="2400" b="1" kern="1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若一估計量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sz="2400" b="1" i="1" kern="100">
                            <a:solidFill>
                              <a:srgbClr val="0070C0"/>
                            </a:solidFill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zh-TW" altLang="zh-TW" sz="2400" b="1" kern="1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，滿足</a:t>
                </a:r>
                <a14:m>
                  <m:oMath xmlns:m="http://schemas.openxmlformats.org/officeDocument/2006/math">
                    <m:r>
                      <a:rPr lang="en-US" altLang="zh-TW" sz="2400" b="1" i="1" kern="10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𝐄</m:t>
                    </m:r>
                    <m:d>
                      <m:dPr>
                        <m:ctrlPr>
                          <a:rPr lang="zh-TW" altLang="zh-TW" sz="2400" b="1" i="1" kern="100">
                            <a:solidFill>
                              <a:srgbClr val="0070C0"/>
                            </a:solidFill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TW" altLang="zh-TW" sz="2400" b="1" i="1" kern="100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1" i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𝜽</m:t>
                            </m:r>
                          </m:e>
                        </m:acc>
                        <m:d>
                          <m:dPr>
                            <m:ctrlPr>
                              <a:rPr lang="zh-TW" altLang="zh-TW" sz="2400" b="1" i="1" kern="100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2400" b="1" i="1" kern="10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1" i="1" kern="1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TW" sz="2400" b="1" i="1" kern="1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TW" sz="2400" b="1" kern="1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,,,</m:t>
                            </m:r>
                            <m:sSub>
                              <m:sSubPr>
                                <m:ctrlPr>
                                  <a:rPr lang="zh-TW" altLang="zh-TW" sz="2400" b="1" i="1" kern="10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1" i="1" kern="1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TW" sz="2400" b="1" i="1" kern="1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TW" sz="2400" b="1" kern="1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TW" sz="2400" b="1" i="1" kern="10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𝛉</m:t>
                    </m:r>
                  </m:oMath>
                </a14:m>
                <a:r>
                  <a:rPr lang="zh-TW" altLang="zh-TW" sz="2400" b="1" kern="1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</a:p>
              <a:p>
                <a:pPr>
                  <a:spcAft>
                    <a:spcPts val="0"/>
                  </a:spcAft>
                </a:pPr>
                <a:r>
                  <a:rPr lang="zh-TW" altLang="zh-TW" sz="2400" b="1" kern="1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則稱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sz="2400" b="1" i="1" kern="100">
                            <a:solidFill>
                              <a:srgbClr val="0070C0"/>
                            </a:solidFill>
                            <a:latin typeface="Cambria Math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400" b="1" i="1" kern="1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zh-TW" altLang="zh-TW" sz="2400" b="1" kern="1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400" b="1" i="1" kern="10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𝛉</m:t>
                    </m:r>
                  </m:oMath>
                </a14:m>
                <a:r>
                  <a:rPr lang="zh-TW" altLang="zh-TW" sz="2400" b="1" kern="100" dirty="0">
                    <a:solidFill>
                      <a:srgbClr val="0070C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的不偏估計量。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9AB8B8A-02CA-43D0-BF28-1FC7C65D3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5312353"/>
                <a:ext cx="5832648" cy="1029834"/>
              </a:xfrm>
              <a:prstGeom prst="rect">
                <a:avLst/>
              </a:prstGeom>
              <a:blipFill>
                <a:blip r:embed="rId4"/>
                <a:stretch>
                  <a:fillRect l="-1674" b="-130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6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樣本數決定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如何決定樣本數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𝑛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？  </a:t>
                </a:r>
                <a:r>
                  <a:rPr lang="zh-TW" altLang="en-US" dirty="0">
                    <a:solidFill>
                      <a:schemeClr val="tx1"/>
                    </a:solidFill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討論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𝑚</m:t>
                        </m:r>
                      </m:sub>
                    </m:sSub>
                    <m:r>
                      <a:rPr lang="zh-TW" altLang="en-US" i="1">
                        <a:solidFill>
                          <a:schemeClr val="tx1"/>
                        </a:solidFill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估計</m:t>
                    </m:r>
                    <m:r>
                      <a:rPr lang="zh-TW" altLang="en-US" i="1" smtClean="0">
                        <a:solidFill>
                          <a:schemeClr val="tx1"/>
                        </a:solidFill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𝘙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的問題</a:t>
                </a:r>
                <a:endParaRPr lang="en-US" altLang="zh-TW" dirty="0">
                  <a:solidFill>
                    <a:schemeClr val="tx1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𝑚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=</m:t>
                    </m:r>
                    <m:box>
                      <m:boxPr>
                        <m:ctrlPr>
                          <a:rPr lang="en-US" altLang="zh-TW" b="0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zh-TW" altLang="en-US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𝑛</m:t>
                            </m:r>
                          </m:sup>
                          <m:e>
                            <m:box>
                              <m:boxPr>
                                <m:ctrlPr>
                                  <a:rPr lang="en-US" altLang="zh-TW" b="0" i="1" smtClean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charset="0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charset="0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TW" altLang="en-US" b="0" i="1" smtClean="0">
                                            <a:latin typeface="Cambria Math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charset="0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TW" altLang="en-US" b="0" i="1" smtClean="0">
                                            <a:latin typeface="Cambria Math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box>
                          </m:e>
                        </m:nary>
                      </m:e>
                    </m:box>
                  </m:oMath>
                </a14:m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為比例值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zh-TW" altLang="en-US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TW" altLang="en-US" i="1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TW" altLang="en-US" i="1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altLang="zh-TW" b="0" i="1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 </m:t>
                    </m:r>
                    <m:r>
                      <a:rPr lang="zh-TW" altLang="en-US" i="1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的樣本平均數</m:t>
                    </m:r>
                  </m:oMath>
                </a14:m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，可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  <a:cs typeface="Arial Unicode MS" pitchFamily="34" charset="-120"/>
                  </a:rPr>
                  <a:t>利用中央極限定理的近似常態分配性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，處理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’’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樣本數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’’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和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’’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評估準確度的問題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’’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4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1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比率估計問題的樣本數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TW" altLang="zh-TW" i="1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TW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TW" altLang="zh-TW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b="0" i="1" smtClean="0">
                                  <a:latin typeface="Cambria Math"/>
                                </a:rPr>
                                <m:t>𝘙</m:t>
                              </m:r>
                            </m:e>
                          </m:d>
                          <m:r>
                            <a:rPr lang="en-US" altLang="zh-TW" b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TW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zh-TW" dirty="0"/>
              </a:p>
              <a:p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給定準確度（</a:t>
                </a:r>
                <a:r>
                  <a:rPr lang="zh-TW" altLang="en-US" dirty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𝑑 </a:t>
                </a:r>
                <a:r>
                  <a:rPr lang="en-US" altLang="zh-TW" dirty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, 1-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𝛼</m:t>
                    </m:r>
                    <m:r>
                      <a:rPr lang="zh-TW" altLang="en-US" b="0" i="1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）</m:t>
                    </m:r>
                  </m:oMath>
                </a14:m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，樣本數為：</a:t>
                </a:r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dirty="0"/>
                  <a:t>                       </a:t>
                </a:r>
                <a:r>
                  <a:rPr lang="zh-TW" altLang="en-US" dirty="0">
                    <a:latin typeface="Cambria Math"/>
                  </a:rPr>
                  <a:t>𝑛</a:t>
                </a:r>
                <a:r>
                  <a:rPr lang="en-US" altLang="zh-TW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zh-TW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TW" altLang="zh-TW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zh-TW" altLang="zh-TW" i="1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den>
                                    </m:f>
                                  </m:sub>
                                </m:sSub>
                              </m:num>
                              <m:den>
                                <m:r>
                                  <a:rPr lang="en-US" altLang="zh-TW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zh-TW" altLang="zh-TW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zh-TW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𝑟𝑝𝑝𝑠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zh-TW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𝑟𝑝𝑝𝑠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zh-TW" sz="24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f>
                          <m:fPr>
                            <m:ctrlPr>
                              <a:rPr lang="zh-TW" altLang="zh-TW" sz="2400" i="1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TW" altLang="zh-TW" sz="24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24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Ty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zh-TW" altLang="zh-TW" sz="2400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zh-TW" sz="2400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TW" altLang="zh-TW" sz="24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TW" altLang="zh-TW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24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zh-TW" altLang="zh-TW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240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24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e>
                      <m:sup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TW" alt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且</a:t>
                </a:r>
                <a:r>
                  <a:rPr lang="en-US" altLang="zh-TW" dirty="0"/>
                  <a:t>𝑛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≧</m:t>
                    </m:r>
                  </m:oMath>
                </a14:m>
                <a:r>
                  <a:rPr lang="en-US" altLang="zh-TW" dirty="0"/>
                  <a:t>30</a:t>
                </a:r>
                <a:endParaRPr lang="zh-TW" altLang="en-US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橢圓 4">
            <a:extLst>
              <a:ext uri="{FF2B5EF4-FFF2-40B4-BE49-F238E27FC236}">
                <a16:creationId xmlns:a16="http://schemas.microsoft.com/office/drawing/2014/main" xmlns="" id="{6E18CF2F-DC5D-440E-B403-30132160DBF0}"/>
              </a:ext>
            </a:extLst>
          </p:cNvPr>
          <p:cNvSpPr/>
          <p:nvPr/>
        </p:nvSpPr>
        <p:spPr>
          <a:xfrm>
            <a:off x="1187624" y="4365104"/>
            <a:ext cx="2232248" cy="1512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2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比率估計問題的樣本數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先以還原抽樣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的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𝑝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𝑝</a:t>
                </a:r>
                <a:r>
                  <a:rPr lang="en-US" altLang="zh-TW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s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，抽出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solidFill>
                              <a:srgbClr val="0070C0"/>
                            </a:solidFill>
                            <a:latin typeface="Cambria Math" charset="0"/>
                            <a:ea typeface="Cambria Math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Arial Unicode MS" pitchFamily="34" charset="-120"/>
                          </a:rPr>
                          <m:t>𝑛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Arial Unicode MS" pitchFamily="34" charset="-120"/>
                          </a:rPr>
                          <m:t>1</m:t>
                        </m:r>
                      </m:sub>
                    </m:sSub>
                    <m:r>
                      <a:rPr lang="zh-TW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  <a:cs typeface="Arial Unicode MS" pitchFamily="34" charset="-120"/>
                      </a:rPr>
                      <m:t>個</m:t>
                    </m:r>
                  </m:oMath>
                </a14:m>
                <a:r>
                  <a:rPr lang="zh-TW" altLang="en-US" dirty="0" smtClean="0">
                    <a:solidFill>
                      <a:srgbClr val="0070C0"/>
                    </a:solidFill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試</a:t>
                </a:r>
                <a:r>
                  <a:rPr lang="zh-TW" altLang="en-US" dirty="0">
                    <a:solidFill>
                      <a:srgbClr val="0070C0"/>
                    </a:solidFill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查樣本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，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     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以此試查樣本的平均比率變異數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TW" i="1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𝑚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sz="2400" i="1" dirty="0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sz="2400" i="1" dirty="0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sz="2400" b="0" i="1" dirty="0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sz="2400" i="1" dirty="0" smtClean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dirty="0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sz="2400" b="0" i="1" dirty="0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dirty="0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−1</m:t>
                            </m:r>
                          </m:den>
                        </m:f>
                      </m:e>
                    </m:box>
                    <m:r>
                      <a:rPr lang="en-US" altLang="zh-TW" sz="2400" b="0" i="1" dirty="0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zh-TW" sz="2400" b="0" i="1" dirty="0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zh-TW" altLang="en-US" sz="2400" b="0" i="1" dirty="0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𝑖</m:t>
                        </m:r>
                        <m:r>
                          <a:rPr lang="en-US" altLang="zh-TW" sz="2400" b="0" i="1" dirty="0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TW" sz="2400" b="0" i="1" dirty="0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400" b="0" i="1" dirty="0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1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altLang="zh-TW" sz="2400" b="0" i="1" dirty="0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TW" sz="2400" b="0" i="1" dirty="0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(</m:t>
                            </m:r>
                            <m:box>
                              <m:boxPr>
                                <m:ctrlPr>
                                  <a:rPr lang="en-US" altLang="zh-TW" sz="2400" i="1" dirty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sz="2400" i="1" dirty="0">
                                        <a:latin typeface="Cambria Math" charset="0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sz="2400" i="1" dirty="0">
                                            <a:latin typeface="Cambria Math" charset="0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 dirty="0">
                                            <a:latin typeface="Cambria Math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TW" altLang="en-US" sz="2400" i="1" dirty="0">
                                            <a:latin typeface="Cambria Math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sz="2400" i="1" dirty="0">
                                            <a:latin typeface="Cambria Math" charset="0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 dirty="0">
                                            <a:latin typeface="Cambria Math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TW" altLang="en-US" sz="2400" i="1" dirty="0">
                                            <a:latin typeface="Cambria Math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TW" sz="2400" i="1" dirty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−</m:t>
                                </m:r>
                              </m:e>
                            </m:box>
                            <m:sSub>
                              <m:sSubPr>
                                <m:ctrlPr>
                                  <a:rPr lang="en-US" altLang="zh-TW" sz="2400" i="1" dirty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i="1" dirty="0">
                                        <a:latin typeface="Cambria Math" charset="0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 dirty="0">
                                        <a:latin typeface="Cambria Math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  <m:t>𝑅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400" i="1" dirty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TW" sz="2400" b="0" i="1" dirty="0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sz="2400" b="0" i="1" dirty="0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取代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4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zh-TW" altLang="zh-TW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𝑟𝑝𝑝𝑠</m:t>
                        </m:r>
                      </m:sub>
                    </m:sSub>
                    <m:sSub>
                      <m:sSubPr>
                        <m:ctrlPr>
                          <a:rPr lang="en-US" altLang="zh-TW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sz="24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en-US" altLang="zh-TW" sz="24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則所需樣本數：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zh-TW" i="1">
                            <a:latin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zh-TW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TW" altLang="zh-TW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TW" altLang="zh-TW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zh-TW" altLang="zh-TW" i="1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α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den>
                                    </m:f>
                                  </m:sub>
                                </m:sSub>
                              </m:num>
                              <m:den>
                                <m:r>
                                  <a:rPr lang="en-US" altLang="zh-TW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zh-TW" altLang="zh-TW" i="1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a:rPr lang="en-US" altLang="zh-TW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TW" altLang="en-US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811" r="-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>
            <a:extLst>
              <a:ext uri="{FF2B5EF4-FFF2-40B4-BE49-F238E27FC236}">
                <a16:creationId xmlns:a16="http://schemas.microsoft.com/office/drawing/2014/main" xmlns="" id="{81A077B6-A408-42C2-8EDD-EC13DB9E7A07}"/>
              </a:ext>
            </a:extLst>
          </p:cNvPr>
          <p:cNvSpPr/>
          <p:nvPr/>
        </p:nvSpPr>
        <p:spPr>
          <a:xfrm>
            <a:off x="323528" y="2420888"/>
            <a:ext cx="1008112" cy="79208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01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比率估計問題的樣本數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1.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若此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  <a:ea typeface="Cambria Math"/>
                        <a:cs typeface="Arial Unicode MS" pitchFamily="34" charset="-120"/>
                      </a:rPr>
                      <m:t>𝑛</m:t>
                    </m:r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Arial Unicode MS" pitchFamily="34" charset="-120"/>
                      </a:rPr>
                      <m:t>≤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Cambria Math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Arial Unicode MS" pitchFamily="34" charset="-12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Arial Unicode MS" pitchFamily="34" charset="-120"/>
                          </a:rPr>
                          <m:t>1</m:t>
                        </m:r>
                      </m:sub>
                    </m:sSub>
                    <m:r>
                      <a:rPr lang="zh-TW" altLang="en-US" b="0" i="1" smtClean="0">
                        <a:latin typeface="Cambria Math"/>
                        <a:ea typeface="Cambria Math"/>
                        <a:cs typeface="Arial Unicode MS" pitchFamily="34" charset="-120"/>
                      </a:rPr>
                      <m:t>，</m:t>
                    </m:r>
                  </m:oMath>
                </a14:m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則此試查樣本即為所要的樣本</a:t>
                </a:r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2.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若此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/>
                        <a:ea typeface="Cambria Math"/>
                        <a:cs typeface="Arial Unicode MS" pitchFamily="34" charset="-12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/>
                        <a:cs typeface="Arial Unicode MS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Cambria Math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Arial Unicode MS" pitchFamily="34" charset="-12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Arial Unicode MS" pitchFamily="34" charset="-120"/>
                          </a:rPr>
                          <m:t>1</m:t>
                        </m:r>
                      </m:sub>
                    </m:sSub>
                    <m:r>
                      <a:rPr lang="zh-TW" altLang="en-US" i="1">
                        <a:latin typeface="Cambria Math"/>
                        <a:ea typeface="Cambria Math"/>
                        <a:cs typeface="Arial Unicode MS" pitchFamily="34" charset="-120"/>
                      </a:rPr>
                      <m:t>，</m:t>
                    </m:r>
                  </m:oMath>
                </a14:m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則再以還原方式的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𝑝</a:t>
                </a:r>
                <a:r>
                  <a:rPr lang="zh-TW" altLang="en-US" dirty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𝑝𝑠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抽樣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/>
                        <a:ea typeface="Cambria Math"/>
                        <a:cs typeface="Arial Unicode MS" pitchFamily="34" charset="-120"/>
                      </a:rPr>
                      <m:t>，</m:t>
                    </m:r>
                  </m:oMath>
                </a14:m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補抽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/>
                        <a:ea typeface="Cambria Math"/>
                        <a:cs typeface="Arial Unicode MS" pitchFamily="34" charset="-120"/>
                      </a:rPr>
                      <m:t> </m:t>
                    </m:r>
                    <m:r>
                      <a:rPr lang="en-US" altLang="zh-TW">
                        <a:latin typeface="Cambria Math"/>
                        <a:ea typeface="Cambria Math"/>
                        <a:cs typeface="Arial Unicode MS" pitchFamily="34" charset="-120"/>
                      </a:rPr>
                      <m:t>𝑛</m:t>
                    </m:r>
                  </m:oMath>
                </a14:m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𝑛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個抽樣單位併入試查樣本即為所要的樣本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6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2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46BDF88-76E2-4D30-8A8A-B2D9D5A9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範例（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5.2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）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xmlns="" id="{B6D7BBF2-2DC1-42B0-83B3-0D411A991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707" y="2636912"/>
            <a:ext cx="8090093" cy="4011516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xmlns="" id="{CE5B2036-55CE-4BCF-B4F9-EAD69D037240}"/>
              </a:ext>
            </a:extLst>
          </p:cNvPr>
          <p:cNvSpPr txBox="1">
            <a:spLocks/>
          </p:cNvSpPr>
          <p:nvPr/>
        </p:nvSpPr>
        <p:spPr>
          <a:xfrm>
            <a:off x="457200" y="1461701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從</a:t>
            </a:r>
            <a:r>
              <a:rPr lang="en-US" altLang="zh-TW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&lt;</a:t>
            </a:r>
            <a:r>
              <a:rPr lang="zh-TW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範例</a:t>
            </a:r>
            <a:r>
              <a:rPr lang="en-US" altLang="zh-TW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5.1&gt;</a:t>
            </a:r>
            <a:r>
              <a:rPr lang="zh-TW" altLang="en-US" b="1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中，以</a:t>
            </a:r>
            <a:r>
              <a:rPr lang="zh-TW" altLang="en-US" b="1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還原</a:t>
            </a:r>
            <a:r>
              <a:rPr lang="zh-TW" altLang="en-US" b="1" dirty="0">
                <a:latin typeface="Cambria Math"/>
                <a:ea typeface="Arial Unicode MS" pitchFamily="34" charset="-120"/>
                <a:cs typeface="Arial Unicode MS" pitchFamily="34" charset="-120"/>
              </a:rPr>
              <a:t>抽樣𝑝𝑝</a:t>
            </a:r>
            <a:r>
              <a:rPr lang="zh-TW" altLang="en-US" b="1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𝑠，抽出樣本數</a:t>
            </a:r>
            <a:r>
              <a:rPr lang="zh-TW" altLang="en-US" b="1" dirty="0">
                <a:latin typeface="Cambria Math"/>
                <a:ea typeface="Arial Unicode MS" pitchFamily="34" charset="-120"/>
                <a:cs typeface="Arial Unicode MS" pitchFamily="34" charset="-120"/>
              </a:rPr>
              <a:t>為</a:t>
            </a:r>
            <a:r>
              <a:rPr lang="en-US" altLang="zh-TW" b="1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30</a:t>
            </a:r>
            <a:r>
              <a:rPr lang="zh-TW" altLang="en-US" b="1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的試查樣本。</a:t>
            </a:r>
            <a:endParaRPr lang="en-US" altLang="zh-TW" b="1" dirty="0">
              <a:latin typeface="Cambria Math"/>
              <a:ea typeface="Arial Unicode MS" pitchFamily="34" charset="-120"/>
              <a:cs typeface="Arial Unicode MS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752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35220022-34D4-4E40-8608-3F276616AB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5313" y="1340768"/>
                <a:ext cx="8320479" cy="238333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>
                            <a:latin typeface="Cambria Math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3600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TW" altLang="en-US" sz="3600">
                        <a:latin typeface="Cambria Math" panose="02040503050406030204" pitchFamily="18" charset="0"/>
                      </a:rPr>
                      <m:t>估計每公頃平均產量</m:t>
                    </m:r>
                    <m:r>
                      <a:rPr lang="zh-TW" altLang="en-US" sz="3600" i="1">
                        <a:latin typeface="Cambria Math" panose="02040503050406030204" pitchFamily="18" charset="0"/>
                      </a:rPr>
                      <m:t>𝘙</m:t>
                    </m:r>
                  </m:oMath>
                </a14:m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:endParaRPr lang="en-US" altLang="zh-TW" sz="36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準確度在</a:t>
                </a:r>
                <a14:m>
                  <m:oMath xmlns:m="http://schemas.openxmlformats.org/officeDocument/2006/math">
                    <m:r>
                      <a:rPr lang="en-US" altLang="zh-TW" sz="36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TW" altLang="zh-TW" sz="3600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TW" altLang="zh-TW" sz="36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3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TW" altLang="zh-TW" sz="3600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36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TW" sz="36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altLang="zh-TW" sz="360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 sz="3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36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3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TW" altLang="en-US" sz="36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之下，</a:t>
                </a:r>
                <a:endParaRPr lang="en-US" altLang="zh-TW" sz="36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給定𝑑</a:t>
                </a:r>
                <a:r>
                  <a:rPr lang="en-US" altLang="zh-TW" sz="3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=0.15</a:t>
                </a: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:r>
                  <a:rPr lang="en-US" altLang="zh-TW" sz="3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1-</a:t>
                </a:r>
                <a14:m>
                  <m:oMath xmlns:m="http://schemas.openxmlformats.org/officeDocument/2006/math">
                    <m:r>
                      <a:rPr lang="zh-TW" altLang="en-US" sz="3600" b="1" i="1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zh-TW" sz="3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=0.95</a:t>
                </a: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，</a:t>
                </a:r>
                <a:endParaRPr lang="en-US" altLang="zh-TW" sz="36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問樣本數</a:t>
                </a:r>
                <a:r>
                  <a:rPr lang="en-US" altLang="zh-TW" sz="3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30</a:t>
                </a:r>
                <a:r>
                  <a:rPr lang="zh-TW" altLang="en-US" sz="3600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是否足夠？</a:t>
                </a:r>
                <a:endParaRPr lang="zh-TW" altLang="zh-TW" sz="3600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5220022-34D4-4E40-8608-3F276616A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5313" y="1340768"/>
                <a:ext cx="8320479" cy="2383332"/>
              </a:xfrm>
              <a:blipFill rotWithShape="0">
                <a:blip r:embed="rId2"/>
                <a:stretch>
                  <a:fillRect l="-1978" t="-6138" b="-48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xmlns="" id="{B1A3848B-9281-4F3A-9ED9-72C9F3DA8F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7729" y="3573016"/>
                <a:ext cx="7056784" cy="26251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TW" altLang="en-US" sz="2800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以上述樣本為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zh-TW" altLang="en-US" sz="2800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𝑛</m:t>
                        </m:r>
                      </m:e>
                      <m:sub>
                        <m:r>
                          <a:rPr lang="en-US" altLang="zh-TW" sz="2800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=30</a:t>
                </a:r>
                <a:r>
                  <a:rPr lang="zh-TW" altLang="en-US" sz="2800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的試查樣本，利用公式</a:t>
                </a:r>
                <a:r>
                  <a:rPr lang="en-US" altLang="zh-TW" sz="2800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:</a:t>
                </a:r>
                <a:r>
                  <a:rPr kumimoji="0" lang="en-US" altLang="zh-TW" sz="2800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en-US" altLang="zh-TW" sz="4000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 </a:t>
                </a:r>
                <a:r>
                  <a:rPr kumimoji="0" lang="zh-TW" altLang="zh-TW" sz="4000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𝑛</a:t>
                </a:r>
                <a:r>
                  <a:rPr kumimoji="0" lang="en-US" altLang="zh-TW" sz="4000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4000" i="1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pPr>
                      <m:e>
                        <m:r>
                          <a:rPr kumimoji="0" lang="en-US" altLang="zh-TW" sz="4000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(</m:t>
                        </m:r>
                        <m:box>
                          <m:boxPr>
                            <m:ctrlPr>
                              <a:rPr kumimoji="0" lang="en-US" altLang="zh-TW" sz="4000" i="1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kumimoji="0" lang="en-US" altLang="zh-TW" sz="4000" i="1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en-US" altLang="zh-TW" sz="4000" i="1">
                                        <a:latin typeface="Cambria Math" charset="0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4000" i="1">
                                        <a:latin typeface="Cambria Math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  <m:t>𝑍</m:t>
                                    </m:r>
                                  </m:e>
                                  <m:sub>
                                    <m:box>
                                      <m:boxPr>
                                        <m:ctrlPr>
                                          <a:rPr kumimoji="0" lang="en-US" altLang="zh-TW" sz="4000" i="1">
                                            <a:latin typeface="Cambria Math" charset="0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kumimoji="0" lang="en-US" altLang="zh-TW" sz="4000" i="1">
                                                <a:latin typeface="Cambria Math" charset="0"/>
                                                <a:ea typeface="Arial Unicode MS" pitchFamily="34" charset="-120"/>
                                                <a:cs typeface="Arial Unicode MS" pitchFamily="34" charset="-12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zh-TW" altLang="en-US" sz="4000" i="1">
                                                <a:latin typeface="Cambria Math"/>
                                                <a:ea typeface="Arial Unicode MS" pitchFamily="34" charset="-120"/>
                                                <a:cs typeface="Arial Unicode MS" pitchFamily="34" charset="-120"/>
                                              </a:rPr>
                                              <m:t>𝛼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en-US" altLang="zh-TW" sz="4000" i="1">
                                                <a:latin typeface="Cambria Math"/>
                                                <a:ea typeface="Arial Unicode MS" pitchFamily="34" charset="-120"/>
                                                <a:cs typeface="Arial Unicode MS" pitchFamily="34" charset="-12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sub>
                                </m:sSub>
                              </m:num>
                              <m:den>
                                <m:r>
                                  <a:rPr kumimoji="0" lang="zh-TW" altLang="en-US" sz="4000" i="1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𝑑</m:t>
                                </m:r>
                              </m:den>
                            </m:f>
                          </m:e>
                        </m:box>
                        <m:r>
                          <a:rPr kumimoji="0" lang="en-US" altLang="zh-TW" sz="4000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)</m:t>
                        </m:r>
                      </m:e>
                      <m:sup>
                        <m:r>
                          <a:rPr kumimoji="0" lang="en-US" altLang="zh-TW" sz="4000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kumimoji="0" lang="en-US" altLang="zh-TW" sz="4000" i="1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kumimoji="0" lang="en-US" altLang="zh-TW" sz="4000" i="1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sSubSupPr>
                          <m:e>
                            <m:r>
                              <a:rPr kumimoji="0" lang="en-US" altLang="zh-TW" sz="4000" i="1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altLang="zh-TW" sz="4000" i="1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𝑚</m:t>
                            </m:r>
                          </m:sub>
                          <m:sup/>
                        </m:sSubSup>
                      </m:e>
                      <m:sup>
                        <m:r>
                          <a:rPr kumimoji="0" lang="en-US" altLang="zh-TW" sz="4000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altLang="zh-TW" sz="40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en-US" altLang="zh-TW" sz="4000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   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4000" i="1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pPr>
                      <m:e>
                        <m:r>
                          <a:rPr kumimoji="0" lang="en-US" altLang="zh-TW" sz="4000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(</m:t>
                        </m:r>
                        <m:box>
                          <m:boxPr>
                            <m:ctrlPr>
                              <a:rPr kumimoji="0" lang="en-US" altLang="zh-TW" sz="4000" i="1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kumimoji="0" lang="en-US" altLang="zh-TW" sz="4000" i="1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fPr>
                              <m:num>
                                <m:r>
                                  <a:rPr kumimoji="0" lang="en-US" altLang="zh-TW" sz="4000" i="1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1.96</m:t>
                                </m:r>
                              </m:num>
                              <m:den>
                                <m:r>
                                  <a:rPr kumimoji="0" lang="en-US" altLang="zh-TW" sz="4000" i="1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0.15</m:t>
                                </m:r>
                              </m:den>
                            </m:f>
                          </m:e>
                        </m:box>
                        <m:r>
                          <a:rPr kumimoji="0" lang="en-US" altLang="zh-TW" sz="4000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)</m:t>
                        </m:r>
                      </m:e>
                      <m:sup>
                        <m:r>
                          <a:rPr kumimoji="0" lang="en-US" altLang="zh-TW" sz="4000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zh-TW" sz="4000" dirty="0">
                    <a:ea typeface="Arial Unicode MS" pitchFamily="34" charset="-120"/>
                    <a:cs typeface="Arial Unicode MS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TW" sz="4000" i="1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kumimoji="0" lang="en-US" altLang="zh-TW" sz="4000" i="1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sSubSupPr>
                          <m:e>
                            <m:r>
                              <a:rPr kumimoji="0" lang="en-US" altLang="zh-TW" sz="4000" i="1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kumimoji="0" lang="en-US" altLang="zh-TW" sz="4000" i="1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𝑚</m:t>
                            </m:r>
                          </m:sub>
                          <m:sup/>
                        </m:sSubSup>
                      </m:e>
                      <m:sup>
                        <m:r>
                          <a:rPr kumimoji="0" lang="en-US" altLang="zh-TW" sz="4000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altLang="zh-TW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kumimoji="0" lang="en-US" altLang="zh-TW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kumimoji="0" lang="zh-TW" altLang="en-US" dirty="0"/>
              </a:p>
            </p:txBody>
          </p:sp>
        </mc:Choice>
        <mc:Fallback xmlns="">
          <p:sp>
            <p:nvSpPr>
              <p:cNvPr id="4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1A3848B-9281-4F3A-9ED9-72C9F3DA8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29" y="3573016"/>
                <a:ext cx="7056784" cy="2625155"/>
              </a:xfrm>
              <a:prstGeom prst="rect">
                <a:avLst/>
              </a:prstGeom>
              <a:blipFill rotWithShape="0">
                <a:blip r:embed="rId3"/>
                <a:stretch>
                  <a:fillRect l="-1727" t="-39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xmlns="" id="{3BDA3BCF-3138-4FF6-8182-E5DD2427FD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4088" y="4457079"/>
                <a:ext cx="2304256" cy="10081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kumimoji="0" lang="en-US" altLang="zh-TW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0" lang="en-US" altLang="zh-TW" dirty="0">
                    <a:solidFill>
                      <a:srgbClr val="0070C0"/>
                    </a:solidFill>
                  </a:rPr>
                  <a:t>=0.05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i="1" smtClean="0">
                            <a:solidFill>
                              <a:srgbClr val="0070C0"/>
                            </a:solidFill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kumimoji="0" lang="en-US" altLang="zh-TW" i="1">
                            <a:solidFill>
                              <a:srgbClr val="0070C0"/>
                            </a:solidFill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𝑍</m:t>
                        </m:r>
                      </m:e>
                      <m:sub>
                        <m:box>
                          <m:boxPr>
                            <m:ctrlPr>
                              <a:rPr kumimoji="0" lang="en-US" altLang="zh-TW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kumimoji="0" lang="en-US" altLang="zh-TW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fPr>
                              <m:num>
                                <m:r>
                                  <a:rPr kumimoji="0" lang="zh-TW" alt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kumimoji="0" lang="en-US" altLang="zh-TW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sub>
                    </m:sSub>
                  </m:oMath>
                </a14:m>
                <a:r>
                  <a:rPr kumimoji="0" lang="en-US" altLang="zh-TW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TW" altLang="en-US" i="1" dirty="0" smtClean="0">
                            <a:solidFill>
                              <a:srgbClr val="0070C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0" lang="zh-TW" alt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0" lang="zh-TW" altLang="en-US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0.025</m:t>
                        </m:r>
                      </m:sub>
                    </m:sSub>
                  </m:oMath>
                </a14:m>
                <a:r>
                  <a:rPr kumimoji="0" lang="en-US" altLang="zh-TW" dirty="0">
                    <a:solidFill>
                      <a:srgbClr val="0070C0"/>
                    </a:solidFill>
                  </a:rPr>
                  <a:t> =1.96</a:t>
                </a:r>
                <a:endParaRPr kumimoji="0"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BDA3BCF-3138-4FF6-8182-E5DD2427F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457079"/>
                <a:ext cx="2304256" cy="1008112"/>
              </a:xfrm>
              <a:prstGeom prst="rect">
                <a:avLst/>
              </a:prstGeom>
              <a:blipFill rotWithShape="0">
                <a:blip r:embed="rId4"/>
                <a:stretch>
                  <a:fillRect t="-66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01324F3-4488-47AF-BADE-D67762AD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xmlns="" id="{A771E58A-E2FD-4A08-B8AD-52B3266CA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52565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>
                    <a:ea typeface="Arial Unicode MS" pitchFamily="34" charset="-120"/>
                    <a:cs typeface="Arial Unicode MS" pitchFamily="34" charset="-12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Arial Unicode MS" pitchFamily="34" charset="-120"/>
                        <a:cs typeface="Arial Unicode MS" pitchFamily="34" charset="-120"/>
                      </a:rPr>
                      <m:t>=</m:t>
                    </m:r>
                    <m:f>
                      <m:fPr>
                        <m:ctrlPr>
                          <a:rPr lang="zh-TW" altLang="zh-TW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TW" altLang="zh-TW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zh-TW" altLang="zh-TW" i="1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TW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TW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=12.52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ea typeface="Arial Unicode MS" pitchFamily="34" charset="-12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  <m:t> </m:t>
                            </m:r>
                            <m:r>
                              <a:rPr lang="en-US" altLang="zh-TW" i="1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r>
                          <a:rPr lang="en-US" altLang="zh-TW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i="1" dirty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 dirty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i="1" dirty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 dirty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29</m:t>
                            </m:r>
                          </m:den>
                        </m:f>
                      </m:e>
                    </m:box>
                    <m:nary>
                      <m:naryPr>
                        <m:chr m:val="∑"/>
                        <m:ctrlPr>
                          <a:rPr lang="en-US" altLang="zh-TW" i="1" dirty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zh-TW" altLang="en-US" i="1" dirty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𝑖</m:t>
                        </m:r>
                        <m:r>
                          <a:rPr lang="en-US" altLang="zh-TW" i="1" dirty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=1</m:t>
                        </m:r>
                      </m:sub>
                      <m:sup>
                        <m:r>
                          <a:rPr lang="en-US" altLang="zh-TW" i="1" dirty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30</m:t>
                        </m:r>
                      </m:sup>
                      <m:e>
                        <m:sSup>
                          <m:sSupPr>
                            <m:ctrlPr>
                              <a:rPr lang="en-US" altLang="zh-TW" i="1" dirty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(</m:t>
                            </m:r>
                            <m:box>
                              <m:boxPr>
                                <m:ctrlPr>
                                  <a:rPr lang="en-US" altLang="zh-TW" i="1" dirty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i="1" dirty="0">
                                        <a:latin typeface="Cambria Math" charset="0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latin typeface="Cambria Math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TW" i="1" dirty="0">
                                        <a:latin typeface="Cambria Math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box>
                            <m:r>
                              <a:rPr lang="en-US" altLang="zh-TW" i="1" dirty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TW" i="1" dirty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 dirty="0">
                                        <a:latin typeface="Cambria Math" charset="0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 dirty="0">
                                        <a:latin typeface="Cambria Math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  <m:t>𝑅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𝑚</m:t>
                                </m:r>
                              </m:sub>
                              <m:sup/>
                            </m:sSubSup>
                            <m:r>
                              <a:rPr lang="en-US" altLang="zh-TW" i="1" dirty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=0.1517</a:t>
                </a:r>
              </a:p>
              <a:p>
                <a:pPr marL="0" indent="0">
                  <a:buNone/>
                </a:pPr>
                <a:r>
                  <a:rPr lang="zh-TW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𝑛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(</m:t>
                        </m:r>
                        <m:box>
                          <m:boxPr>
                            <m:ctrlPr>
                              <a:rPr lang="en-US" altLang="zh-TW" i="1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i="1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1.96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0.15</m:t>
                                </m:r>
                              </m:den>
                            </m:f>
                          </m:e>
                        </m:box>
                        <m:r>
                          <a:rPr lang="en-US" altLang="zh-TW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𝑚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zh-TW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 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(</m:t>
                        </m:r>
                        <m:box>
                          <m:boxPr>
                            <m:ctrlPr>
                              <a:rPr lang="en-US" altLang="zh-TW" i="1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i="1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1.96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0.15</m:t>
                                </m:r>
                              </m:den>
                            </m:f>
                          </m:e>
                        </m:box>
                        <m:r>
                          <a:rPr lang="en-US" altLang="zh-TW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(0.1517)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  =25.9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  <a:cs typeface="Arial Unicode MS" pitchFamily="34" charset="-120"/>
                      </a:rPr>
                      <m:t>&lt;30</m:t>
                    </m:r>
                  </m:oMath>
                </a14:m>
                <a:endParaRPr lang="en-US" altLang="zh-TW" dirty="0">
                  <a:solidFill>
                    <a:srgbClr val="0070C0"/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 algn="ctr">
                  <a:buNone/>
                </a:pP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即樣本數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30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已足夠</a:t>
                </a: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771E58A-E2FD-4A08-B8AD-52B3266CA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5256584"/>
              </a:xfrm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0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475656" y="1628800"/>
            <a:ext cx="6910536" cy="1470025"/>
          </a:xfrm>
        </p:spPr>
        <p:txBody>
          <a:bodyPr>
            <a:noAutofit/>
          </a:bodyPr>
          <a:lstStyle/>
          <a:p>
            <a:r>
              <a:rPr lang="en-US" altLang="zh-TW" sz="6600" b="1" dirty="0" err="1">
                <a:latin typeface="Cambria Math" pitchFamily="18" charset="0"/>
                <a:ea typeface="Cambria Math" pitchFamily="18" charset="0"/>
              </a:rPr>
              <a:t>pps</a:t>
            </a:r>
            <a:r>
              <a:rPr lang="zh-TW" altLang="zh-TW" sz="66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抽樣</a:t>
            </a:r>
            <a:r>
              <a:rPr lang="en-US" altLang="zh-TW" sz="115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sz="11500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3200" b="1" dirty="0"/>
              <a:t>Probability Proportionate </a:t>
            </a:r>
            <a:br>
              <a:rPr lang="en-US" altLang="zh-TW" sz="3200" b="1" dirty="0"/>
            </a:br>
            <a:r>
              <a:rPr lang="zh-TW" altLang="en-US" sz="3200" b="1" dirty="0"/>
              <a:t>                                     </a:t>
            </a:r>
            <a:r>
              <a:rPr lang="en-US" altLang="zh-TW" sz="3200" b="1" dirty="0"/>
              <a:t>to Size Sampling</a:t>
            </a:r>
            <a:endParaRPr lang="zh-TW" altLang="en-US" sz="3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zh-TW" sz="4800" b="1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還原</a:t>
            </a:r>
            <a:r>
              <a:rPr lang="zh-TW" altLang="zh-TW" sz="4800" b="1" dirty="0"/>
              <a:t>方式的</a:t>
            </a:r>
            <a:r>
              <a:rPr lang="en-US" altLang="zh-TW" sz="4800" b="1" dirty="0" err="1"/>
              <a:t>pps</a:t>
            </a:r>
            <a:r>
              <a:rPr lang="zh-TW" altLang="zh-TW" sz="4800" b="1" dirty="0"/>
              <a:t>抽樣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480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F316481-7BAD-48F7-A431-E016FE7D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向右箭號 8">
            <a:extLst>
              <a:ext uri="{FF2B5EF4-FFF2-40B4-BE49-F238E27FC236}">
                <a16:creationId xmlns:a16="http://schemas.microsoft.com/office/drawing/2014/main" xmlns="" id="{291EA556-13AB-4901-9FF6-2A2220136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988840"/>
            <a:ext cx="6984776" cy="38884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準確度的評估</a:t>
            </a:r>
          </a:p>
        </p:txBody>
      </p:sp>
    </p:spTree>
    <p:extLst>
      <p:ext uri="{BB962C8B-B14F-4D97-AF65-F5344CB8AC3E}">
        <p14:creationId xmlns:p14="http://schemas.microsoft.com/office/powerpoint/2010/main" val="29938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準確度評估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在有限母體中抽樣單位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𝑢</m:t>
                        </m:r>
                      </m:e>
                      <m:sub>
                        <m:r>
                          <a:rPr lang="zh-TW" altLang="en-US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的大小</m:t>
                    </m:r>
                    <m:r>
                      <a:rPr lang="zh-TW" altLang="en-US" b="0" i="1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為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𝑦</m:t>
                        </m:r>
                      </m:e>
                      <m:sub>
                        <m:r>
                          <a:rPr lang="zh-TW" altLang="en-US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，</a:t>
                </a:r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dirty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採還原抽樣的</a:t>
                </a:r>
                <a:r>
                  <a:rPr lang="en-US" altLang="zh-TW" dirty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𝑝</a:t>
                </a:r>
                <a:r>
                  <a:rPr lang="zh-TW" altLang="en-US" dirty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𝑝𝑠抽樣下，</a:t>
                </a:r>
                <a:endParaRPr lang="en-US" altLang="zh-TW" dirty="0">
                  <a:latin typeface="Cambria Math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TW" altLang="en-US" dirty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𝑚</m:t>
                        </m:r>
                      </m:sub>
                    </m:sSub>
                    <m:r>
                      <a:rPr lang="zh-TW" altLang="en-US" i="1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估計</m:t>
                    </m:r>
                    <m:r>
                      <a:rPr lang="zh-TW" altLang="en-US" i="1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𝘙</m:t>
                    </m:r>
                    <m:r>
                      <a:rPr lang="zh-TW" altLang="en-US" b="0" i="1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時，</m:t>
                    </m:r>
                    <m:r>
                      <a:rPr lang="zh-TW" altLang="en-US" i="1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若樣本數為</m:t>
                    </m:r>
                    <m:r>
                      <m:rPr>
                        <m:sty m:val="p"/>
                      </m:rPr>
                      <a:rPr lang="en-US" altLang="zh-TW" i="1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n</m:t>
                    </m:r>
                    <m:r>
                      <a:rPr lang="zh-TW" altLang="en-US" i="1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，</m:t>
                    </m:r>
                    <m:r>
                      <a:rPr lang="zh-TW" altLang="en-US" b="0" i="1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且</m:t>
                    </m:r>
                  </m:oMath>
                </a14:m>
                <a:endParaRPr lang="en-US" altLang="zh-TW" b="0" i="1" dirty="0">
                  <a:latin typeface="Cambria Math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en-US" altLang="zh-TW" sz="2400" b="0" i="1" dirty="0">
                  <a:latin typeface="Cambria Math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TW" altLang="zh-TW" i="1">
                              <a:latin typeface="Cambria Math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TW" altLang="zh-TW" i="1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TW" altLang="zh-TW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altLang="zh-TW" b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TW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zh-TW" dirty="0"/>
              </a:p>
              <a:p>
                <a:endParaRPr lang="zh-TW" altLang="en-US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9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準確度評估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1.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在給定 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1-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𝛼</m:t>
                    </m:r>
                    <m:r>
                      <a:rPr lang="zh-TW" altLang="en-US" b="0" i="1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 </m:t>
                    </m:r>
                    <m:r>
                      <a:rPr lang="zh-TW" altLang="en-US" b="0" i="1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時</m:t>
                    </m:r>
                  </m:oMath>
                </a14:m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，則 </a:t>
                </a:r>
                <a:r>
                  <a:rPr lang="en-US" altLang="zh-TW" dirty="0"/>
                  <a:t>𝑑=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f>
                          <m:fPr>
                            <m:ctrlPr>
                              <a:rPr lang="zh-TW" altLang="zh-TW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α</m:t>
                            </m:r>
                          </m:num>
                          <m:den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zh-TW" altLang="zh-TW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TW" altLang="zh-TW" i="1">
                                <a:latin typeface="Cambria Math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zh-TW" altLang="zh-TW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wrpps</m:t>
                                </m:r>
                              </m:sub>
                              <m:sup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TW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>
                                <a:latin typeface="Cambria Math" panose="02040503050406030204" pitchFamily="18" charset="0"/>
                                <a:ea typeface="Cambria Math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en-US" altLang="zh-TW" sz="24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dirty="0"/>
                  <a:t>                           </a:t>
                </a:r>
                <a:r>
                  <a:rPr lang="en-US" altLang="zh-TW" dirty="0">
                    <a:latin typeface="Cambria Math"/>
                    <a:ea typeface="Cambria Math"/>
                  </a:rPr>
                  <a:t>𝑑</a:t>
                </a:r>
                <a:r>
                  <a:rPr lang="zh-TW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的估計值為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TW"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f>
                          <m:fPr>
                            <m:ctrlPr>
                              <a:rPr lang="zh-TW" altLang="zh-TW" i="1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α</m:t>
                            </m:r>
                          </m:num>
                          <m:den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ad>
                      <m:radPr>
                        <m:degHide m:val="on"/>
                        <m:ctrlPr>
                          <a:rPr lang="zh-TW" altLang="zh-TW" i="1">
                            <a:latin typeface="Cambria Math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TW" altLang="zh-TW" i="1">
                                <a:latin typeface="Cambria Math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zh-TW" altLang="zh-TW" i="1"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zh-TW" altLang="zh-TW" dirty="0"/>
              </a:p>
              <a:p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91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準確度評估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2.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在給定</a:t>
                </a:r>
                <a:r>
                  <a:rPr lang="zh-TW" altLang="en-US" dirty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𝑑時，則 </a:t>
                </a:r>
                <a:r>
                  <a:rPr lang="en-US" altLang="zh-TW" dirty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1-</a:t>
                </a:r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𝛼</m:t>
                    </m:r>
                  </m:oMath>
                </a14:m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b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zh-TW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>
                        <a:latin typeface="Cambria Math" panose="02040503050406030204" pitchFamily="18" charset="0"/>
                      </a:rPr>
                      <m:t>≦</m:t>
                    </m:r>
                    <m:f>
                      <m:fPr>
                        <m:ctrlPr>
                          <a:rPr lang="zh-TW" altLang="zh-TW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zh-TW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zh-TW" altLang="zh-TW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zh-TW" altLang="zh-TW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TW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zh-TW" altLang="en-US" b="0" i="1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zh-TW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en-US" altLang="zh-TW" sz="24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dirty="0"/>
                  <a:t>           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TW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的估計值為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:  </a:t>
                </a:r>
                <a:r>
                  <a:rPr lang="en-US" altLang="zh-TW" dirty="0"/>
                  <a:t>1-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i="1">
                            <a:latin typeface="Cambria Math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acc>
                  </m:oMath>
                </a14:m>
                <a:r>
                  <a:rPr lang="en-US" altLang="zh-TW" dirty="0"/>
                  <a:t>= </a:t>
                </a:r>
                <a14:m>
                  <m:oMath xmlns:m="http://schemas.openxmlformats.org/officeDocument/2006/math">
                    <m:r>
                      <a:rPr lang="en-US" altLang="zh-TW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b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zh-TW" altLang="zh-TW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>
                        <a:latin typeface="Cambria Math" panose="02040503050406030204" pitchFamily="18" charset="0"/>
                      </a:rPr>
                      <m:t>≦</m:t>
                    </m:r>
                    <m:f>
                      <m:fPr>
                        <m:ctrlPr>
                          <a:rPr lang="zh-TW" altLang="zh-TW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b="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TW" altLang="zh-TW" i="1">
                                <a:latin typeface="Cambria Math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zh-TW" altLang="zh-TW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zh-TW" altLang="zh-TW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TW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zh-TW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zh-TW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4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從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&lt;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例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5.2&gt;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樣本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數</a:t>
                </a:r>
                <a:r>
                  <a:rPr lang="zh-TW" altLang="en-US" dirty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𝑛</a:t>
                </a:r>
                <a:r>
                  <a:rPr lang="en-US" altLang="zh-TW" dirty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=30</a:t>
                </a:r>
                <a:r>
                  <a:rPr lang="zh-TW" altLang="en-US" dirty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的還原抽樣𝑝𝑝𝑠樣本，</a:t>
                </a:r>
                <a:endParaRPr lang="en-US" altLang="zh-TW" dirty="0">
                  <a:latin typeface="Cambria Math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得到</a:t>
                </a:r>
                <a:r>
                  <a:rPr lang="zh-TW" altLang="en-US" dirty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=12.52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，以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估計</a:t>
                </a:r>
                <a:r>
                  <a:rPr lang="zh-TW" altLang="en-US" dirty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𝘙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，</a:t>
                </a:r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評在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TW" altLang="zh-TW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TW" altLang="zh-TW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TW" altLang="zh-TW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下的準確度。</a:t>
                </a:r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(1)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給定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1-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𝛼</m:t>
                    </m:r>
                  </m:oMath>
                </a14:m>
                <a:r>
                  <a:rPr lang="en-US" altLang="zh-TW" dirty="0"/>
                  <a:t>=0.90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時，則</a:t>
                </a:r>
                <a:r>
                  <a:rPr lang="zh-TW" altLang="en-US" dirty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𝑑的估計值為</a:t>
                </a:r>
                <a:endParaRPr lang="en-US" altLang="zh-TW" dirty="0">
                  <a:latin typeface="Cambria Math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zh-TW" altLang="en-US" i="1" smtClean="0">
                            <a:latin typeface="Cambria Math"/>
                          </a:rPr>
                          <m:t>𝑑</m:t>
                        </m:r>
                      </m:e>
                    </m:acc>
                  </m:oMath>
                </a14:m>
                <a:r>
                  <a:rPr lang="en-US" altLang="zh-TW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𝑍</m:t>
                        </m:r>
                      </m:e>
                      <m:sub>
                        <m:box>
                          <m:boxPr>
                            <m:ctrlPr>
                              <a:rPr lang="en-US" altLang="zh-TW" i="1" dirty="0" smtClean="0">
                                <a:latin typeface="Cambria Math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i="1" dirty="0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 dirty="0" smtClean="0">
                                    <a:latin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TW" b="0" i="1" dirty="0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sub>
                    </m:sSub>
                    <m:rad>
                      <m:radPr>
                        <m:degHide m:val="on"/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box>
                          <m:boxPr>
                            <m:ctrlPr>
                              <a:rPr lang="en-US" altLang="zh-TW" i="1" dirty="0" smtClean="0">
                                <a:latin typeface="Cambria Math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i="1" dirty="0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TW" i="1" dirty="0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altLang="zh-TW" i="1" dirty="0" smtClean="0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</a:rPr>
                                          <m:t>𝑚</m:t>
                                        </m:r>
                                      </m:sub>
                                      <m:sup/>
                                    </m:sSubSup>
                                  </m:e>
                                  <m:sup>
                                    <m:r>
                                      <a:rPr lang="en-US" altLang="zh-TW" b="0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zh-TW" altLang="en-US" i="1" dirty="0" smtClean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box>
                      </m:e>
                    </m:rad>
                  </m:oMath>
                </a14:m>
                <a:endParaRPr lang="en-US" altLang="zh-TW" dirty="0"/>
              </a:p>
              <a:p>
                <a:pPr marL="0" indent="0" algn="ctr">
                  <a:buNone/>
                </a:pPr>
                <a:r>
                  <a:rPr lang="en-US" altLang="zh-TW" dirty="0"/>
                  <a:t>          =1.645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box>
                          <m:boxPr>
                            <m:ctrlPr>
                              <a:rPr lang="en-US" altLang="zh-TW" i="1" smtClean="0">
                                <a:latin typeface="Cambria Math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0.0051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30</m:t>
                                </m:r>
                              </m:den>
                            </m:f>
                          </m:e>
                        </m:box>
                      </m:e>
                    </m:rad>
                  </m:oMath>
                </a14:m>
                <a:endParaRPr lang="en-US" altLang="zh-TW" dirty="0"/>
              </a:p>
              <a:p>
                <a:pPr marL="0" indent="0" algn="ctr">
                  <a:buNone/>
                </a:pPr>
                <a:r>
                  <a:rPr lang="en-US" altLang="zh-TW" dirty="0"/>
                  <a:t>=0.0214</a:t>
                </a:r>
                <a:endParaRPr lang="zh-TW" altLang="zh-TW" dirty="0"/>
              </a:p>
              <a:p>
                <a:pPr marL="0" indent="0">
                  <a:buNone/>
                </a:pPr>
                <a:endParaRPr lang="zh-TW" altLang="en-US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07" t="-2329" b="-32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範例（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5.3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0305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(2)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給定</a:t>
                </a:r>
                <a:r>
                  <a:rPr lang="zh-TW" altLang="en-US" dirty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𝑑</a:t>
                </a:r>
                <a:r>
                  <a:rPr lang="en-US" altLang="zh-TW" dirty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=0.02</a:t>
                </a:r>
                <a:r>
                  <a:rPr lang="zh-TW" altLang="en-US" dirty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，則</a:t>
                </a:r>
                <a:r>
                  <a:rPr lang="en-US" altLang="zh-TW" dirty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1-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𝛼</m:t>
                    </m:r>
                  </m:oMath>
                </a14:m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之估計值為</a:t>
                </a:r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 algn="ctr">
                  <a:buNone/>
                </a:pP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1-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accPr>
                      <m:e>
                        <m:r>
                          <a:rPr lang="zh-TW" altLang="en-US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zh-TW" altLang="en-US" b="0" i="1" dirty="0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𝑍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≤</m:t>
                    </m:r>
                    <m:box>
                      <m:boxPr>
                        <m:ctrlPr>
                          <a:rPr lang="en-US" altLang="zh-TW" b="0" i="1" smtClean="0">
                            <a:latin typeface="Cambria Math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zh-TW" altLang="en-US" b="0" i="1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TW" b="0" i="1" smtClean="0">
                                    <a:latin typeface="Cambria Math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box>
                                  <m:boxPr>
                                    <m:ctrlPr>
                                      <a:rPr lang="en-US" altLang="zh-TW" b="0" i="1" smtClean="0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TW" b="0" i="1" smtClean="0">
                                            <a:latin typeface="Cambria Math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TW" b="0" i="1" smtClean="0">
                                                <a:latin typeface="Cambria Math" charset="0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TW" b="0" i="1" smtClean="0">
                                                    <a:latin typeface="Cambria Math" charset="0"/>
                                                    <a:ea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  <m:sup/>
                                            </m:sSubSup>
                                          </m:e>
                                          <m:sup>
                                            <m:r>
                                              <a:rPr lang="en-US" altLang="zh-TW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zh-TW" alt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rad>
                          </m:den>
                        </m:f>
                      </m:e>
                    </m:box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 algn="ctr">
                  <a:buNone/>
                </a:pP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     =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zh-TW" altLang="en-US" i="1" dirty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𝑍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≤</m:t>
                    </m:r>
                    <m:box>
                      <m:boxPr>
                        <m:ctrlPr>
                          <a:rPr lang="en-US" altLang="zh-TW" i="1">
                            <a:latin typeface="Cambria Math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0.02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TW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box>
                                  <m:boxPr>
                                    <m:ctrlPr>
                                      <a:rPr lang="en-US" altLang="zh-TW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TW" i="1">
                                            <a:latin typeface="Cambria Math" charset="0"/>
                                            <a:ea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0.0051</m:t>
                                        </m:r>
                                      </m:num>
                                      <m:den>
                                        <m:r>
                                          <a:rPr lang="en-US" altLang="zh-TW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30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rad>
                          </m:den>
                        </m:f>
                      </m:e>
                    </m:box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 algn="ctr">
                  <a:buNone/>
                </a:pP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      =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zh-TW" altLang="en-US" i="1" dirty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𝑍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1.534)</a:t>
                </a:r>
              </a:p>
              <a:p>
                <a:pPr marL="0" indent="0">
                  <a:buNone/>
                </a:pP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                         =0.8748</a:t>
                </a:r>
              </a:p>
              <a:p>
                <a:pPr marL="0" indent="0">
                  <a:buNone/>
                </a:pPr>
                <a:endParaRPr lang="zh-TW" altLang="en-US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7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範例（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5.3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092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l-GR" altLang="zh-TW" sz="13800" dirty="0" smtClean="0">
                <a:latin typeface="Cambria Math"/>
                <a:ea typeface="Cambria Math"/>
                <a:cs typeface="Arial Unicode MS" pitchFamily="34" charset="-120"/>
              </a:rPr>
              <a:t>π</a:t>
            </a:r>
            <a:r>
              <a:rPr lang="zh-TW" altLang="el-GR" sz="13800" dirty="0" smtClean="0">
                <a:latin typeface="Cambria Math"/>
                <a:ea typeface="Cambria Math"/>
                <a:cs typeface="Arial Unicode MS" pitchFamily="34" charset="-120"/>
              </a:rPr>
              <a:t>𝑝</a:t>
            </a:r>
            <a:r>
              <a:rPr lang="zh-TW" altLang="en-US" sz="13800" dirty="0" smtClean="0">
                <a:latin typeface="Cambria Math"/>
                <a:ea typeface="Cambria Math"/>
                <a:cs typeface="Arial Unicode MS" pitchFamily="34" charset="-120"/>
              </a:rPr>
              <a:t>𝑠</a:t>
            </a:r>
            <a:r>
              <a:rPr lang="zh-TW" altLang="en-US" sz="13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抽樣</a:t>
            </a:r>
            <a:endParaRPr lang="zh-TW" altLang="en-US" sz="13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algn="dist"/>
            <a:r>
              <a:rPr lang="zh-TW" altLang="en-US" sz="6000" b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不還原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方式的</a:t>
            </a:r>
            <a:r>
              <a:rPr lang="en-US" altLang="zh-TW" dirty="0" err="1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pps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抽樣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的其他種敘述</a:t>
            </a:r>
          </a:p>
        </p:txBody>
      </p:sp>
    </p:spTree>
    <p:extLst>
      <p:ext uri="{BB962C8B-B14F-4D97-AF65-F5344CB8AC3E}">
        <p14:creationId xmlns:p14="http://schemas.microsoft.com/office/powerpoint/2010/main" val="103286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 smtClean="0">
                <a:latin typeface="STLiti" pitchFamily="2" charset="-122"/>
                <a:ea typeface="STLiti" pitchFamily="2" charset="-122"/>
              </a:rPr>
              <a:t>  </a:t>
            </a:r>
            <a:r>
              <a:rPr lang="en-US" altLang="zh-TW" sz="6000" dirty="0" smtClean="0">
                <a:latin typeface="STLiti" pitchFamily="2" charset="-122"/>
                <a:ea typeface="STLiti" pitchFamily="2" charset="-122"/>
                <a:cs typeface="Arial Unicode MS" pitchFamily="34" charset="-120"/>
              </a:rPr>
              <a:t>Remember</a:t>
            </a:r>
            <a:endParaRPr lang="zh-TW" altLang="en-US" sz="6000" dirty="0">
              <a:latin typeface="STLiti" pitchFamily="2" charset="-122"/>
              <a:ea typeface="STLiti" pitchFamily="2" charset="-122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樣本數</a:t>
            </a:r>
            <a:endParaRPr lang="en-US" altLang="zh-TW" sz="4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zh-TW" altLang="en-US" sz="4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母體平均</a:t>
            </a:r>
            <a:endParaRPr lang="en-US" altLang="zh-TW" sz="4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zh-TW" altLang="en-US" sz="4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母體比率 </a:t>
            </a:r>
            <a:endParaRPr lang="en-US" altLang="zh-TW" sz="4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zh-TW" altLang="en-US" sz="4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樣本平均比率</a:t>
            </a:r>
            <a:endParaRPr lang="en-US" altLang="zh-TW" sz="4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zh-TW" altLang="en-US" sz="4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度量的母體總度量</a:t>
            </a:r>
            <a:endParaRPr lang="en-US" altLang="zh-TW" sz="4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zh-TW" altLang="en-US" sz="48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Equation" r:id="rId3" imgW="2743200" imgH="5181600" progId="Equation.3">
                  <p:embed/>
                </p:oleObj>
              </mc:Choice>
              <mc:Fallback>
                <p:oleObj name="Equation" r:id="rId3" imgW="2743200" imgH="518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275856" y="2204864"/>
          <a:ext cx="720080" cy="86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Equation" r:id="rId5" imgW="190500" imgH="228600" progId="Equation.3">
                  <p:embed/>
                </p:oleObj>
              </mc:Choice>
              <mc:Fallback>
                <p:oleObj name="Equation" r:id="rId5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204864"/>
                        <a:ext cx="720080" cy="864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6444208" y="4979942"/>
          <a:ext cx="648072" cy="89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Equation" r:id="rId7" imgW="165028" imgH="228501" progId="Equation.3">
                  <p:embed/>
                </p:oleObj>
              </mc:Choice>
              <mc:Fallback>
                <p:oleObj name="Equation" r:id="rId7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4979942"/>
                        <a:ext cx="648072" cy="897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4572000" y="4005064"/>
          <a:ext cx="7127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Equation" r:id="rId9" imgW="5181600" imgH="6096000" progId="Equation.3">
                  <p:embed/>
                </p:oleObj>
              </mc:Choice>
              <mc:Fallback>
                <p:oleObj name="Equation" r:id="rId9" imgW="5181600" imgH="609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005064"/>
                        <a:ext cx="71278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/>
          </p:nvPr>
        </p:nvGraphicFramePr>
        <p:xfrm>
          <a:off x="3419872" y="3314988"/>
          <a:ext cx="504056" cy="546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Equation" r:id="rId11" imgW="3657600" imgH="3962400" progId="Equation.3">
                  <p:embed/>
                </p:oleObj>
              </mc:Choice>
              <mc:Fallback>
                <p:oleObj name="Equation" r:id="rId11" imgW="3657600" imgH="396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314988"/>
                        <a:ext cx="504056" cy="5460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/>
        </p:nvGraphicFramePr>
        <p:xfrm>
          <a:off x="2771800" y="1484784"/>
          <a:ext cx="792088" cy="594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Equation" r:id="rId13" imgW="126835" imgH="139518" progId="Equation.3">
                  <p:embed/>
                </p:oleObj>
              </mc:Choice>
              <mc:Fallback>
                <p:oleObj name="Equation" r:id="rId13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484784"/>
                        <a:ext cx="792088" cy="594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/>
        </p:nvGraphicFramePr>
        <p:xfrm>
          <a:off x="827584" y="4941168"/>
          <a:ext cx="720080" cy="792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Equation" r:id="rId15" imgW="126835" imgH="139518" progId="Equation.3">
                  <p:embed/>
                </p:oleObj>
              </mc:Choice>
              <mc:Fallback>
                <p:oleObj name="Equation" r:id="rId15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941168"/>
                        <a:ext cx="720080" cy="7920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4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 descr="1508473958206.jpg"/>
          <p:cNvPicPr>
            <a:picLocks noChangeAspect="1"/>
          </p:cNvPicPr>
          <p:nvPr/>
        </p:nvPicPr>
        <p:blipFill>
          <a:blip r:embed="rId4" cstate="print"/>
          <a:srcRect r="-121" b="20356"/>
          <a:stretch>
            <a:fillRect/>
          </a:stretch>
        </p:blipFill>
        <p:spPr>
          <a:xfrm>
            <a:off x="5004048" y="5013176"/>
            <a:ext cx="3312368" cy="15121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199284" cy="922114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定義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11" name="圖片 10" descr="圖片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9512" y="1844824"/>
            <a:ext cx="8712968" cy="4742296"/>
          </a:xfrm>
          <a:prstGeom prst="rect">
            <a:avLst/>
          </a:prstGeom>
        </p:spPr>
      </p:pic>
      <p:graphicFrame>
        <p:nvGraphicFramePr>
          <p:cNvPr id="2238" name="Object 190"/>
          <p:cNvGraphicFramePr>
            <a:graphicFrameLocks noChangeAspect="1"/>
          </p:cNvGraphicFramePr>
          <p:nvPr/>
        </p:nvGraphicFramePr>
        <p:xfrm>
          <a:off x="2195736" y="2924943"/>
          <a:ext cx="2664296" cy="736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6" imgW="736560" imgH="203040" progId="Equation.3">
                  <p:embed/>
                </p:oleObj>
              </mc:Choice>
              <mc:Fallback>
                <p:oleObj name="Equation" r:id="rId6" imgW="736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924943"/>
                        <a:ext cx="2664296" cy="7363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9" name="Object 191"/>
          <p:cNvGraphicFramePr>
            <a:graphicFrameLocks noChangeAspect="1"/>
          </p:cNvGraphicFramePr>
          <p:nvPr/>
        </p:nvGraphicFramePr>
        <p:xfrm>
          <a:off x="5364088" y="2132856"/>
          <a:ext cx="50323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8" imgW="152334" imgH="228501" progId="Equation.3">
                  <p:embed/>
                </p:oleObj>
              </mc:Choice>
              <mc:Fallback>
                <p:oleObj name="Equation" r:id="rId8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132856"/>
                        <a:ext cx="503238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0" name="Object 192"/>
          <p:cNvGraphicFramePr>
            <a:graphicFrameLocks noChangeAspect="1"/>
          </p:cNvGraphicFramePr>
          <p:nvPr/>
        </p:nvGraphicFramePr>
        <p:xfrm>
          <a:off x="7668344" y="2156023"/>
          <a:ext cx="5048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10" imgW="165028" imgH="228501" progId="Equation.3">
                  <p:embed/>
                </p:oleObj>
              </mc:Choice>
              <mc:Fallback>
                <p:oleObj name="Equation" r:id="rId10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2156023"/>
                        <a:ext cx="504825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" name="Object 194"/>
          <p:cNvGraphicFramePr>
            <a:graphicFrameLocks noChangeAspect="1"/>
          </p:cNvGraphicFramePr>
          <p:nvPr/>
        </p:nvGraphicFramePr>
        <p:xfrm>
          <a:off x="2987824" y="3716957"/>
          <a:ext cx="5270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12" imgW="152334" imgH="228501" progId="Equation.3">
                  <p:embed/>
                </p:oleObj>
              </mc:Choice>
              <mc:Fallback>
                <p:oleObj name="Equation" r:id="rId12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716957"/>
                        <a:ext cx="52705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3" name="Object 195"/>
          <p:cNvGraphicFramePr>
            <a:graphicFrameLocks noChangeAspect="1"/>
          </p:cNvGraphicFramePr>
          <p:nvPr/>
        </p:nvGraphicFramePr>
        <p:xfrm>
          <a:off x="1619672" y="4293096"/>
          <a:ext cx="5048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Equation" r:id="rId14" imgW="165028" imgH="228501" progId="Equation.3">
                  <p:embed/>
                </p:oleObj>
              </mc:Choice>
              <mc:Fallback>
                <p:oleObj name="Equation" r:id="rId14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293096"/>
                        <a:ext cx="504825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4" name="Object 196"/>
          <p:cNvGraphicFramePr>
            <a:graphicFrameLocks noChangeAspect="1"/>
          </p:cNvGraphicFramePr>
          <p:nvPr/>
        </p:nvGraphicFramePr>
        <p:xfrm>
          <a:off x="6228184" y="2996952"/>
          <a:ext cx="122821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Equation" r:id="rId16" imgW="508000" imgH="241300" progId="Equation.3">
                  <p:embed/>
                </p:oleObj>
              </mc:Choice>
              <mc:Fallback>
                <p:oleObj name="Equation" r:id="rId16" imgW="508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2996952"/>
                        <a:ext cx="1228212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142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6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定義</a:t>
            </a:r>
            <a:endParaRPr lang="zh-TW" altLang="en-US" sz="6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若抽樣單位</a:t>
            </a:r>
            <a:r>
              <a:rPr lang="zh-TW" altLang="en-US" sz="4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</a:t>
            </a:r>
            <a:r>
              <a:rPr lang="zh-TW" altLang="en-US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會被包含在抽出樣本的機率與　成正比，記此機率為　　</a:t>
            </a:r>
            <a:endParaRPr lang="en-US" altLang="zh-TW" sz="36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en-US" altLang="zh-TW" sz="36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                  ，</a:t>
            </a:r>
            <a:endParaRPr lang="en-US" altLang="zh-TW" sz="36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機率</a:t>
            </a:r>
            <a:r>
              <a:rPr lang="zh-TW" altLang="en-US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介於</a:t>
            </a:r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0</a:t>
            </a:r>
            <a:r>
              <a:rPr lang="zh-TW" altLang="en-US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和</a:t>
            </a:r>
            <a:r>
              <a:rPr lang="en-US" altLang="zh-TW" sz="36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</a:t>
            </a:r>
            <a:r>
              <a:rPr lang="zh-TW" altLang="en-US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之間，即　　　　　</a:t>
            </a:r>
            <a:endParaRPr lang="en-US" altLang="zh-TW" sz="36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sz="3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　因此，對任何　　　　　　，      </a:t>
            </a:r>
            <a:endParaRPr lang="en-US" altLang="zh-TW" sz="36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3080" name="Object 8"/>
          <p:cNvGraphicFramePr>
            <a:graphicFrameLocks noChangeAspect="1"/>
          </p:cNvGraphicFramePr>
          <p:nvPr>
            <p:extLst/>
          </p:nvPr>
        </p:nvGraphicFramePr>
        <p:xfrm>
          <a:off x="6948264" y="2205236"/>
          <a:ext cx="468313" cy="575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name="Equation" r:id="rId4" imgW="165028" imgH="228501" progId="Equation.3">
                  <p:embed/>
                </p:oleObj>
              </mc:Choice>
              <mc:Fallback>
                <p:oleObj name="Equation" r:id="rId4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2205236"/>
                        <a:ext cx="468313" cy="575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>
            <p:extLst/>
          </p:nvPr>
        </p:nvGraphicFramePr>
        <p:xfrm>
          <a:off x="1691680" y="3140968"/>
          <a:ext cx="2016224" cy="132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5" name="Equation" r:id="rId6" imgW="545863" imgH="444307" progId="Equation.3">
                  <p:embed/>
                </p:oleObj>
              </mc:Choice>
              <mc:Fallback>
                <p:oleObj name="Equation" r:id="rId6" imgW="54586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140968"/>
                        <a:ext cx="2016224" cy="1327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>
            <p:extLst/>
          </p:nvPr>
        </p:nvGraphicFramePr>
        <p:xfrm>
          <a:off x="4644008" y="3501008"/>
          <a:ext cx="2520280" cy="694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6" name="Equation" r:id="rId8" imgW="736600" imgH="203200" progId="Equation.3">
                  <p:embed/>
                </p:oleObj>
              </mc:Choice>
              <mc:Fallback>
                <p:oleObj name="Equation" r:id="rId8" imgW="736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501008"/>
                        <a:ext cx="2520280" cy="694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/>
          </p:nvPr>
        </p:nvGraphicFramePr>
        <p:xfrm>
          <a:off x="5436096" y="4563271"/>
          <a:ext cx="1728192" cy="66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name="Equation" r:id="rId10" imgW="596900" imgH="228600" progId="Equation.3">
                  <p:embed/>
                </p:oleObj>
              </mc:Choice>
              <mc:Fallback>
                <p:oleObj name="Equation" r:id="rId10" imgW="596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563271"/>
                        <a:ext cx="1728192" cy="6659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4"/>
          <p:cNvGraphicFramePr>
            <a:graphicFrameLocks noChangeAspect="1"/>
          </p:cNvGraphicFramePr>
          <p:nvPr>
            <p:extLst/>
          </p:nvPr>
        </p:nvGraphicFramePr>
        <p:xfrm>
          <a:off x="4499322" y="5327551"/>
          <a:ext cx="252095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name="Equation" r:id="rId12" imgW="736600" imgH="203200" progId="Equation.3">
                  <p:embed/>
                </p:oleObj>
              </mc:Choice>
              <mc:Fallback>
                <p:oleObj name="Equation" r:id="rId12" imgW="736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322" y="5327551"/>
                        <a:ext cx="2520950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物件 16"/>
          <p:cNvGraphicFramePr>
            <a:graphicFrameLocks noChangeAspect="1"/>
          </p:cNvGraphicFramePr>
          <p:nvPr>
            <p:extLst/>
          </p:nvPr>
        </p:nvGraphicFramePr>
        <p:xfrm>
          <a:off x="7308602" y="5265067"/>
          <a:ext cx="1439862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" name="Equation" r:id="rId13" imgW="508000" imgH="241300" progId="Equation.3">
                  <p:embed/>
                </p:oleObj>
              </mc:Choice>
              <mc:Fallback>
                <p:oleObj name="Equation" r:id="rId13" imgW="508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602" y="5265067"/>
                        <a:ext cx="1439862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8" name="Object 16"/>
          <p:cNvGraphicFramePr>
            <a:graphicFrameLocks noChangeAspect="1"/>
          </p:cNvGraphicFramePr>
          <p:nvPr>
            <p:extLst/>
          </p:nvPr>
        </p:nvGraphicFramePr>
        <p:xfrm>
          <a:off x="3348112" y="1556792"/>
          <a:ext cx="431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Equation" r:id="rId15" imgW="152334" imgH="228501" progId="Equation.3">
                  <p:embed/>
                </p:oleObj>
              </mc:Choice>
              <mc:Fallback>
                <p:oleObj name="Equation" r:id="rId15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112" y="1556792"/>
                        <a:ext cx="4318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9" name="Object 17"/>
          <p:cNvGraphicFramePr>
            <a:graphicFrameLocks noChangeAspect="1"/>
          </p:cNvGraphicFramePr>
          <p:nvPr>
            <p:extLst/>
          </p:nvPr>
        </p:nvGraphicFramePr>
        <p:xfrm>
          <a:off x="2283455" y="2132856"/>
          <a:ext cx="416337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Equation" r:id="rId17" imgW="165028" imgH="228501" progId="Equation.3">
                  <p:embed/>
                </p:oleObj>
              </mc:Choice>
              <mc:Fallback>
                <p:oleObj name="Equation" r:id="rId17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3455" y="2132856"/>
                        <a:ext cx="416337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4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向右箭號 5"/>
          <p:cNvSpPr/>
          <p:nvPr/>
        </p:nvSpPr>
        <p:spPr>
          <a:xfrm>
            <a:off x="1331640" y="1556792"/>
            <a:ext cx="4968552" cy="201622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dirty="0">
                <a:ln w="10160">
                  <a:solidFill>
                    <a:schemeClr val="bg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抽法</a:t>
            </a:r>
            <a:endParaRPr lang="zh-TW" altLang="en-US" sz="6000" b="1" dirty="0">
              <a:ln w="10160">
                <a:solidFill>
                  <a:schemeClr val="bg2"/>
                </a:solidFill>
                <a:prstDash val="solid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251520" y="-99392"/>
            <a:ext cx="4752528" cy="194421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6000" b="1" dirty="0">
                <a:ln w="18415" cmpd="sng">
                  <a:noFill/>
                  <a:prstDash val="solid"/>
                </a:ln>
                <a:solidFill>
                  <a:srgbClr val="8E7B36"/>
                </a:solidFill>
              </a:rPr>
              <a:t>定義</a:t>
            </a:r>
            <a:endParaRPr lang="zh-TW" altLang="en-US" sz="6000" b="1" cap="none" spc="0" dirty="0">
              <a:ln w="18415" cmpd="sng">
                <a:noFill/>
                <a:prstDash val="solid"/>
              </a:ln>
              <a:solidFill>
                <a:srgbClr val="8E7B36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2195736" y="3140968"/>
            <a:ext cx="5112568" cy="20882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>
                <a:solidFill>
                  <a:schemeClr val="accent5">
                    <a:lumMod val="75000"/>
                  </a:schemeClr>
                </a:solidFill>
              </a:rPr>
              <a:t>樣本數的決定</a:t>
            </a:r>
          </a:p>
        </p:txBody>
      </p:sp>
      <p:sp>
        <p:nvSpPr>
          <p:cNvPr id="9" name="向右箭號 8"/>
          <p:cNvSpPr/>
          <p:nvPr/>
        </p:nvSpPr>
        <p:spPr>
          <a:xfrm>
            <a:off x="3851920" y="4653136"/>
            <a:ext cx="5112568" cy="220486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準確度的評估</a:t>
            </a:r>
          </a:p>
        </p:txBody>
      </p:sp>
    </p:spTree>
    <p:extLst>
      <p:ext uri="{BB962C8B-B14F-4D97-AF65-F5344CB8AC3E}">
        <p14:creationId xmlns:p14="http://schemas.microsoft.com/office/powerpoint/2010/main" val="1020814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TW" sz="6600" b="1" dirty="0" smtClean="0">
                <a:latin typeface="STLiti" pitchFamily="2" charset="-122"/>
                <a:ea typeface="STLiti" pitchFamily="2" charset="-122"/>
                <a:cs typeface="Arial Unicode MS" pitchFamily="34" charset="-120"/>
              </a:rPr>
              <a:t>Recall</a:t>
            </a:r>
            <a:endParaRPr lang="zh-TW" altLang="en-US" sz="6600" b="1" dirty="0">
              <a:latin typeface="STLiti" pitchFamily="2" charset="-122"/>
              <a:ea typeface="STLiti" pitchFamily="2" charset="-122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b="1" u="sng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系統抽樣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：從抽樣名單中，有系統地每間隔若干個抽樣單位，就抽取一個樣本，如此一直等間隔抽樣</a:t>
            </a:r>
            <a:r>
              <a:rPr lang="zh-TW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。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0"/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0"/>
            <a:r>
              <a:rPr lang="zh-TW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例如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，從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某年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某地區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出生名單或電話簿中，每間隔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20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名就抽一位。優點：步驟循序漸進，不致在母群中前後跳躍，減輕工作負擔。 </a:t>
            </a:r>
          </a:p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101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向右箭號 5">
            <a:extLst>
              <a:ext uri="{FF2B5EF4-FFF2-40B4-BE49-F238E27FC236}">
                <a16:creationId xmlns:a16="http://schemas.microsoft.com/office/drawing/2014/main" xmlns="" id="{0A3A38DE-6EDE-4CC4-8DE7-4A1F163986F8}"/>
              </a:ext>
            </a:extLst>
          </p:cNvPr>
          <p:cNvSpPr txBox="1">
            <a:spLocks/>
          </p:cNvSpPr>
          <p:nvPr/>
        </p:nvSpPr>
        <p:spPr>
          <a:xfrm>
            <a:off x="1115616" y="1772816"/>
            <a:ext cx="6995120" cy="39604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zh-TW" altLang="en-US" sz="6000" b="0" i="0" u="none" strike="noStrike" kern="1200" cap="none" spc="0" normalizeH="0" baseline="0" noProof="0" smtClean="0">
                <a:ln w="10160">
                  <a:solidFill>
                    <a:schemeClr val="bg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抽法</a:t>
            </a:r>
            <a:endParaRPr kumimoji="1" lang="zh-TW" altLang="en-US" sz="6000" b="1" i="0" u="none" strike="noStrike" kern="1200" cap="none" spc="0" normalizeH="0" baseline="0" noProof="0" dirty="0">
              <a:ln w="10160">
                <a:solidFill>
                  <a:schemeClr val="bg2"/>
                </a:solidFill>
                <a:prstDash val="solid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42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72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抽法</a:t>
            </a:r>
            <a:endParaRPr lang="zh-TW" altLang="en-US" sz="72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6" name="圖片 5"/>
          <p:cNvPicPr/>
          <p:nvPr/>
        </p:nvPicPr>
        <p:blipFill>
          <a:blip r:embed="rId2" cstate="print"/>
          <a:srcRect l="36840" t="36735" r="21685" b="20181"/>
          <a:stretch>
            <a:fillRect/>
          </a:stretch>
        </p:blipFill>
        <p:spPr bwMode="auto">
          <a:xfrm>
            <a:off x="395536" y="1484784"/>
            <a:ext cx="8208912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923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/>
          <p:nvPr/>
        </p:nvPicPr>
        <p:blipFill>
          <a:blip r:embed="rId2" cstate="print"/>
          <a:srcRect l="36118" t="34921" r="22406" b="20181"/>
          <a:stretch>
            <a:fillRect/>
          </a:stretch>
        </p:blipFill>
        <p:spPr bwMode="auto">
          <a:xfrm>
            <a:off x="611560" y="1556792"/>
            <a:ext cx="7704856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473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6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範例</a:t>
            </a:r>
            <a:r>
              <a:rPr lang="en-US" altLang="zh-TW" sz="6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(5.4)</a:t>
            </a:r>
            <a:endParaRPr lang="zh-TW" altLang="en-US" sz="6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713387"/>
          </a:xfrm>
        </p:spPr>
        <p:txBody>
          <a:bodyPr/>
          <a:lstStyle/>
          <a:p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於例題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5.1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中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母體數　　　個農戶，栽培東方梨面積  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（公頃）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1763688" y="2060848"/>
          <a:ext cx="1212725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Equation" r:id="rId3" imgW="469800" imgH="177480" progId="Equation.3">
                  <p:embed/>
                </p:oleObj>
              </mc:Choice>
              <mc:Fallback>
                <p:oleObj name="Equation" r:id="rId3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060848"/>
                        <a:ext cx="1212725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39" name="Object 3"/>
          <p:cNvGraphicFramePr>
            <a:graphicFrameLocks noChangeAspect="1"/>
          </p:cNvGraphicFramePr>
          <p:nvPr/>
        </p:nvGraphicFramePr>
        <p:xfrm>
          <a:off x="7447235" y="2133104"/>
          <a:ext cx="365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Equation" r:id="rId5" imgW="139680" imgH="164880" progId="Equation.3">
                  <p:embed/>
                </p:oleObj>
              </mc:Choice>
              <mc:Fallback>
                <p:oleObj name="Equation" r:id="rId5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7235" y="2133104"/>
                        <a:ext cx="3651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資料庫圖表 5"/>
          <p:cNvGraphicFramePr/>
          <p:nvPr/>
        </p:nvGraphicFramePr>
        <p:xfrm>
          <a:off x="539552" y="2564904"/>
          <a:ext cx="82089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5076056" y="2852936"/>
          <a:ext cx="28803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Equation" r:id="rId12" imgW="152334" imgH="228501" progId="Equation.3">
                  <p:embed/>
                </p:oleObj>
              </mc:Choice>
              <mc:Fallback>
                <p:oleObj name="Equation" r:id="rId12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852936"/>
                        <a:ext cx="288032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圖片 8"/>
          <p:cNvPicPr/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04248" y="2852936"/>
            <a:ext cx="360040" cy="504056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</p:spPr>
      </p:pic>
      <p:graphicFrame>
        <p:nvGraphicFramePr>
          <p:cNvPr id="142342" name="Object 6"/>
          <p:cNvGraphicFramePr>
            <a:graphicFrameLocks noChangeAspect="1"/>
          </p:cNvGraphicFramePr>
          <p:nvPr/>
        </p:nvGraphicFramePr>
        <p:xfrm>
          <a:off x="2195736" y="4077073"/>
          <a:ext cx="1656184" cy="456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Equation" r:id="rId15" imgW="736560" imgH="203040" progId="Equation.3">
                  <p:embed/>
                </p:oleObj>
              </mc:Choice>
              <mc:Fallback>
                <p:oleObj name="Equation" r:id="rId15" imgW="736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077073"/>
                        <a:ext cx="1656184" cy="4568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3" name="Object 7"/>
          <p:cNvGraphicFramePr>
            <a:graphicFrameLocks noChangeAspect="1"/>
          </p:cNvGraphicFramePr>
          <p:nvPr/>
        </p:nvGraphicFramePr>
        <p:xfrm>
          <a:off x="1979712" y="2708920"/>
          <a:ext cx="1891949" cy="57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Equation" r:id="rId17" imgW="749160" imgH="228600" progId="Equation.3">
                  <p:embed/>
                </p:oleObj>
              </mc:Choice>
              <mc:Fallback>
                <p:oleObj name="Equation" r:id="rId17" imgW="749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708920"/>
                        <a:ext cx="1891949" cy="57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4" name="Object 8"/>
          <p:cNvGraphicFramePr>
            <a:graphicFrameLocks noChangeAspect="1"/>
          </p:cNvGraphicFramePr>
          <p:nvPr/>
        </p:nvGraphicFramePr>
        <p:xfrm>
          <a:off x="4427984" y="3861048"/>
          <a:ext cx="936104" cy="966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" name="Equation" r:id="rId19" imgW="431640" imgH="444240" progId="Equation.3">
                  <p:embed/>
                </p:oleObj>
              </mc:Choice>
              <mc:Fallback>
                <p:oleObj name="Equation" r:id="rId19" imgW="431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3861048"/>
                        <a:ext cx="936104" cy="9669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/>
        </p:nvGraphicFramePr>
        <p:xfrm>
          <a:off x="6516215" y="3908467"/>
          <a:ext cx="2160241" cy="816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Equation" r:id="rId21" imgW="1041120" imgH="393480" progId="Equation.3">
                  <p:embed/>
                </p:oleObj>
              </mc:Choice>
              <mc:Fallback>
                <p:oleObj name="Equation" r:id="rId21" imgW="1041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5" y="3908467"/>
                        <a:ext cx="2160241" cy="8166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3923928" y="5229200"/>
          <a:ext cx="181048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Equation" r:id="rId23" imgW="406080" imgH="177480" progId="Equation.3">
                  <p:embed/>
                </p:oleObj>
              </mc:Choice>
              <mc:Fallback>
                <p:oleObj name="Equation" r:id="rId23" imgW="4060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5229200"/>
                        <a:ext cx="1810485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75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67544" y="1412776"/>
          <a:ext cx="8291264" cy="5103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525"/>
                <a:gridCol w="1747525"/>
                <a:gridCol w="1301163"/>
                <a:gridCol w="1301163"/>
                <a:gridCol w="2193888"/>
              </a:tblGrid>
              <a:tr h="643434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農戶編號𝑖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栽培面積𝑦</a:t>
                      </a: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_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100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𝑦</a:t>
                      </a:r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_</a:t>
                      </a:r>
                      <a:r>
                        <a:rPr lang="zh-TW" altLang="en-US" sz="20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900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𝑦</a:t>
                      </a: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_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67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0.38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38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342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1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2.13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213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1917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2259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1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0.21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21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2448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1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1.54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154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1386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3834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0.32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32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4122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1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0.41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41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4491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1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0.39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39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4842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1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…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…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…</a:t>
                      </a:r>
                    </a:p>
                    <a:p>
                      <a:pPr algn="ctr" fontAlgn="b"/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…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 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…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1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88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0.28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28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36540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1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89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0.26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26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36774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1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90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16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36918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6444208" y="1412776"/>
          <a:ext cx="1944216" cy="655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3" imgW="1104840" imgH="444240" progId="Equation.3">
                  <p:embed/>
                </p:oleObj>
              </mc:Choice>
              <mc:Fallback>
                <p:oleObj name="Equation" r:id="rId3" imgW="1104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1412776"/>
                        <a:ext cx="1944216" cy="6550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橢圓 8"/>
          <p:cNvSpPr/>
          <p:nvPr/>
        </p:nvSpPr>
        <p:spPr>
          <a:xfrm>
            <a:off x="2699792" y="2420888"/>
            <a:ext cx="86409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6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412875"/>
          <a:ext cx="8229600" cy="4713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5076056" y="2131635"/>
          <a:ext cx="2016224" cy="649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6" name="Equation" r:id="rId8" imgW="749160" imgH="241200" progId="Equation.3">
                  <p:embed/>
                </p:oleObj>
              </mc:Choice>
              <mc:Fallback>
                <p:oleObj name="Equation" r:id="rId8" imgW="749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2131635"/>
                        <a:ext cx="2016224" cy="6492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/>
        </p:nvGraphicFramePr>
        <p:xfrm>
          <a:off x="3275856" y="2132856"/>
          <a:ext cx="151216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7" name="Equation" r:id="rId10" imgW="533160" imgH="177480" progId="Equation.3">
                  <p:embed/>
                </p:oleObj>
              </mc:Choice>
              <mc:Fallback>
                <p:oleObj name="Equation" r:id="rId10" imgW="533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132856"/>
                        <a:ext cx="1512168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/>
        </p:nvGraphicFramePr>
        <p:xfrm>
          <a:off x="3923928" y="2852936"/>
          <a:ext cx="115212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8" name="Equation" r:id="rId12" imgW="406080" imgH="177480" progId="Equation.3">
                  <p:embed/>
                </p:oleObj>
              </mc:Choice>
              <mc:Fallback>
                <p:oleObj name="Equation" r:id="rId12" imgW="4060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852936"/>
                        <a:ext cx="1152128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2771800" y="3573016"/>
          <a:ext cx="175905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9" name="Equation" r:id="rId14" imgW="723600" imgH="177480" progId="Equation.3">
                  <p:embed/>
                </p:oleObj>
              </mc:Choice>
              <mc:Fallback>
                <p:oleObj name="Equation" r:id="rId14" imgW="723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573016"/>
                        <a:ext cx="1759053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6" name="Object 6"/>
          <p:cNvGraphicFramePr>
            <a:graphicFrameLocks noChangeAspect="1"/>
          </p:cNvGraphicFramePr>
          <p:nvPr/>
        </p:nvGraphicFramePr>
        <p:xfrm>
          <a:off x="4716016" y="3572247"/>
          <a:ext cx="30781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0" name="Equation" r:id="rId16" imgW="1473120" imgH="241200" progId="Equation.3">
                  <p:embed/>
                </p:oleObj>
              </mc:Choice>
              <mc:Fallback>
                <p:oleObj name="Equation" r:id="rId16" imgW="1473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572247"/>
                        <a:ext cx="30781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7" name="Object 7"/>
          <p:cNvGraphicFramePr>
            <a:graphicFrameLocks noChangeAspect="1"/>
          </p:cNvGraphicFramePr>
          <p:nvPr/>
        </p:nvGraphicFramePr>
        <p:xfrm>
          <a:off x="2843808" y="4405340"/>
          <a:ext cx="1224136" cy="535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Equation" r:id="rId18" imgW="406080" imgH="177480" progId="Equation.3">
                  <p:embed/>
                </p:oleObj>
              </mc:Choice>
              <mc:Fallback>
                <p:oleObj name="Equation" r:id="rId18" imgW="4060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405340"/>
                        <a:ext cx="1224136" cy="5358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/>
        </p:nvGraphicFramePr>
        <p:xfrm>
          <a:off x="5436096" y="4437112"/>
          <a:ext cx="138872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" name="Equation" r:id="rId20" imgW="571320" imgH="177480" progId="Equation.3">
                  <p:embed/>
                </p:oleObj>
              </mc:Choice>
              <mc:Fallback>
                <p:oleObj name="Equation" r:id="rId20" imgW="571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437112"/>
                        <a:ext cx="1388725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9" name="Object 9"/>
          <p:cNvGraphicFramePr>
            <a:graphicFrameLocks noChangeAspect="1"/>
          </p:cNvGraphicFramePr>
          <p:nvPr/>
        </p:nvGraphicFramePr>
        <p:xfrm>
          <a:off x="2915816" y="5115391"/>
          <a:ext cx="1808286" cy="401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Equation" r:id="rId22" imgW="1028520" imgH="228600" progId="Equation.3">
                  <p:embed/>
                </p:oleObj>
              </mc:Choice>
              <mc:Fallback>
                <p:oleObj name="Equation" r:id="rId22" imgW="1028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115391"/>
                        <a:ext cx="1808286" cy="4018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392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67544" y="1412776"/>
          <a:ext cx="8291264" cy="4943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816"/>
                <a:gridCol w="2072816"/>
                <a:gridCol w="1543366"/>
                <a:gridCol w="2602266"/>
              </a:tblGrid>
              <a:tr h="643434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微軟正黑體"/>
                        </a:rPr>
                        <a:t>農戶編號𝑖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栽培面積𝑦</a:t>
                      </a: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_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900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𝑦</a:t>
                      </a:r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_</a:t>
                      </a:r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　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67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0.38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342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1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2.13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1917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2259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1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0.21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2448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1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1.54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1386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3834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44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0.32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4122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1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0.41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4491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1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0.39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4842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1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…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…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…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 </a:t>
                      </a:r>
                      <a:r>
                        <a:rPr lang="en-US" altLang="zh-TW" sz="18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…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1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88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0.28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36540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1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89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0.26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36774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91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90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0.16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20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36918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6444208" y="1412776"/>
          <a:ext cx="1944216" cy="655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3" imgW="1104840" imgH="444240" progId="Equation.3">
                  <p:embed/>
                </p:oleObj>
              </mc:Choice>
              <mc:Fallback>
                <p:oleObj name="Equation" r:id="rId3" imgW="1104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1412776"/>
                        <a:ext cx="1944216" cy="6550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364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971600" y="1412875"/>
          <a:ext cx="7715200" cy="2376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76400" y="3645024"/>
          <a:ext cx="60960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數串抽出數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109+2051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2160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2160+2051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4211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…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…</a:t>
                      </a:r>
                      <a:endParaRPr lang="en-US" altLang="zh-TW" sz="28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30874+2051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32925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32925+2051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34976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47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</p:nvPr>
        </p:nvGraphicFramePr>
        <p:xfrm>
          <a:off x="1393304" y="1556792"/>
          <a:ext cx="2386608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08"/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3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數串抽出數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2160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4211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6262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8313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10364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zh-TW" altLang="en-US" sz="3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．．．</a:t>
                      </a:r>
                      <a:r>
                        <a:rPr lang="zh-TW" alt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TW" altLang="en-US" sz="3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32925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34976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內容版面配置區 6"/>
          <p:cNvGraphicFramePr>
            <a:graphicFrameLocks/>
          </p:cNvGraphicFramePr>
          <p:nvPr/>
        </p:nvGraphicFramePr>
        <p:xfrm>
          <a:off x="5220072" y="1556792"/>
          <a:ext cx="2386608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608"/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3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對應的農戶𝑖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47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t"/>
                      <a:r>
                        <a:rPr lang="zh-TW" altLang="en-US" sz="3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．．．</a:t>
                      </a:r>
                      <a:r>
                        <a:rPr lang="zh-TW" alt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zh-TW" altLang="en-US" sz="32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" name="直線單箭頭接點 11"/>
          <p:cNvCxnSpPr/>
          <p:nvPr/>
        </p:nvCxnSpPr>
        <p:spPr>
          <a:xfrm>
            <a:off x="3131840" y="2780928"/>
            <a:ext cx="288032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131840" y="3284984"/>
            <a:ext cx="288032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3203848" y="5661248"/>
            <a:ext cx="288032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203848" y="6165304"/>
            <a:ext cx="288032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3131840" y="2276872"/>
            <a:ext cx="2880320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圖: 接點 24"/>
          <p:cNvSpPr/>
          <p:nvPr/>
        </p:nvSpPr>
        <p:spPr>
          <a:xfrm>
            <a:off x="4499992" y="3933056"/>
            <a:ext cx="72008" cy="72008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流程圖: 接點 25"/>
          <p:cNvSpPr/>
          <p:nvPr/>
        </p:nvSpPr>
        <p:spPr>
          <a:xfrm>
            <a:off x="4499992" y="4293096"/>
            <a:ext cx="72008" cy="72008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流程圖: 接點 26"/>
          <p:cNvSpPr/>
          <p:nvPr/>
        </p:nvSpPr>
        <p:spPr>
          <a:xfrm>
            <a:off x="4499992" y="4581128"/>
            <a:ext cx="72008" cy="72008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5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TW" sz="3600" b="1" dirty="0" err="1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pps</a:t>
            </a:r>
            <a:r>
              <a:rPr lang="zh-TW" altLang="zh-TW" sz="3600" b="1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抽樣</a:t>
            </a:r>
            <a:r>
              <a:rPr lang="en-US" altLang="zh-TW" sz="3600" b="1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: </a:t>
            </a:r>
          </a:p>
          <a:p>
            <a:pPr>
              <a:buNone/>
            </a:pPr>
            <a:r>
              <a:rPr lang="zh-TW" altLang="en-US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抽出機率與</a:t>
            </a:r>
            <a:r>
              <a:rPr lang="zh-TW" altLang="zh-TW" b="1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抽樣單位的大小成比例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的抽樣</a:t>
            </a: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itchFamily="34" charset="-120"/>
              </a:rPr>
              <a:t>Ex.</a:t>
            </a:r>
          </a:p>
          <a:p>
            <a:pPr>
              <a:buNone/>
            </a:pP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(1).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農業調查中的農戶</a:t>
            </a:r>
            <a:r>
              <a:rPr lang="zh-TW" altLang="en-US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以農作土地的面積 </a:t>
            </a:r>
            <a:endParaRPr lang="en-US" altLang="zh-TW" dirty="0">
              <a:solidFill>
                <a:srgbClr val="0070C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(2).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工廠生產力調查中的工廠以</a:t>
            </a:r>
            <a:r>
              <a:rPr lang="zh-TW" altLang="en-US" dirty="0">
                <a:solidFill>
                  <a:srgbClr val="0070C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生產作業人力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為度量大小</a:t>
            </a: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884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5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取樣本數等於</a:t>
            </a:r>
            <a:r>
              <a:rPr lang="en-US" altLang="zh-TW" sz="5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18</a:t>
            </a:r>
            <a:r>
              <a:rPr lang="zh-TW" altLang="en-US" sz="5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真的足夠</a:t>
            </a:r>
            <a:r>
              <a:rPr lang="en-US" altLang="zh-TW" sz="5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?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64425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向右箭號 7">
            <a:extLst>
              <a:ext uri="{FF2B5EF4-FFF2-40B4-BE49-F238E27FC236}">
                <a16:creationId xmlns:a16="http://schemas.microsoft.com/office/drawing/2014/main" xmlns="" id="{F36924BE-5EDF-4802-86D8-5403C2878C35}"/>
              </a:ext>
            </a:extLst>
          </p:cNvPr>
          <p:cNvSpPr txBox="1">
            <a:spLocks/>
          </p:cNvSpPr>
          <p:nvPr/>
        </p:nvSpPr>
        <p:spPr>
          <a:xfrm>
            <a:off x="1115616" y="1772816"/>
            <a:ext cx="7211144" cy="38884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zh-TW" alt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樣本數的決定</a:t>
            </a:r>
            <a:endParaRPr kumimoji="1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1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決定樣本數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樣本平均比率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是母體比率</a:t>
                </a:r>
                <a:r>
                  <a:rPr lang="en-US" altLang="zh-TW" dirty="0">
                    <a:latin typeface="Cambria Math"/>
                    <a:ea typeface="Cambria Math"/>
                    <a:cs typeface="Arial Unicode MS" pitchFamily="34" charset="-120"/>
                  </a:rPr>
                  <a:t>𝘙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的不偏估計量。</a:t>
                </a:r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是與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𝜋</m:t>
                    </m:r>
                  </m:oMath>
                </a14:m>
                <a:r>
                  <a:rPr lang="zh-TW" altLang="el-GR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𝑝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𝑠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抽樣法搭配的特別估計方法</a:t>
                </a:r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>
                  <a:buNone/>
                </a:pPr>
                <a:r>
                  <a:rPr lang="zh-TW" altLang="en-US" sz="4800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→</a:t>
                </a:r>
                <a:r>
                  <a:rPr lang="zh-TW" altLang="en-US" sz="2800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母體比率</a:t>
                </a:r>
                <a:r>
                  <a:rPr lang="en-US" altLang="zh-TW" sz="2800" dirty="0" smtClean="0">
                    <a:latin typeface="Cambria Math"/>
                    <a:ea typeface="Cambria Math"/>
                    <a:cs typeface="Arial Unicode MS" pitchFamily="34" charset="-120"/>
                  </a:rPr>
                  <a:t>ℛ</a:t>
                </a:r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母體平均數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 </m:t>
                        </m:r>
                        <m:r>
                          <a:rPr lang="zh-TW" altLang="en-US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𝑥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=</m:t>
                    </m:r>
                    <m:box>
                      <m:boxPr>
                        <m:ctrlPr>
                          <a:rPr lang="en-US" altLang="zh-TW" b="0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𝑁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i="1" dirty="0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 dirty="0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 dirty="0" smtClean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b="0" i="1" dirty="0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𝑁</m:t>
                            </m:r>
                          </m:den>
                        </m:f>
                        <m:r>
                          <a:rPr lang="en-US" altLang="zh-TW" i="1" dirty="0" smtClean="0">
                            <a:latin typeface="Cambria Math"/>
                            <a:ea typeface="Cambria Math"/>
                            <a:cs typeface="Arial Unicode MS" pitchFamily="34" charset="-120"/>
                          </a:rPr>
                          <m:t>ℛ</m:t>
                        </m:r>
                      </m:e>
                    </m:box>
                  </m:oMath>
                </a14:m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𝑥 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度量的母替總度量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𝑥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𝑦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  <a:ea typeface="Cambria Math"/>
                        <a:cs typeface="Arial Unicode MS" pitchFamily="34" charset="-120"/>
                      </a:rPr>
                      <m:t>ℛ</m:t>
                    </m:r>
                  </m:oMath>
                </a14:m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 cstate="print"/>
                <a:stretch>
                  <a:fillRect l="-2963" t="-1552" r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5" imgW="2743200" imgH="5181600" progId="Equation.3">
                  <p:embed/>
                </p:oleObj>
              </mc:Choice>
              <mc:Fallback>
                <p:oleObj name="Equation" r:id="rId5" imgW="2743200" imgH="518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95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決定樣本數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以樣本平均比率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TW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估計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母體比率</a:t>
                </a:r>
                <a:r>
                  <a:rPr lang="en-US" altLang="zh-TW" dirty="0">
                    <a:latin typeface="Cambria Math"/>
                    <a:ea typeface="Cambria Math"/>
                    <a:cs typeface="Arial Unicode MS" pitchFamily="34" charset="-120"/>
                  </a:rPr>
                  <a:t>𝘙</a:t>
                </a:r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TW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推估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zh-TW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以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zh-TW" altLang="en-US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𝑁</m:t>
                            </m:r>
                          </m:den>
                        </m:f>
                      </m:e>
                    </m:box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TW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推估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母體平均數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以樣本平均比率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TW" b="0" i="1" dirty="0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TW" b="0" i="1" dirty="0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𝑚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=</m:t>
                    </m:r>
                    <m:box>
                      <m:boxPr>
                        <m:ctrlPr>
                          <a:rPr lang="en-US" altLang="zh-TW" b="0" i="1" dirty="0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dirty="0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dirty="0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TW" b="0" i="1" dirty="0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zh-TW" altLang="en-US" b="0" i="1" dirty="0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𝑖</m:t>
                            </m:r>
                            <m:r>
                              <a:rPr lang="en-US" altLang="zh-TW" b="0" i="1" dirty="0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𝑛</m:t>
                            </m:r>
                          </m:sup>
                          <m:e>
                            <m:box>
                              <m:boxPr>
                                <m:ctrlPr>
                                  <a:rPr lang="en-US" altLang="zh-TW" b="0" i="1" dirty="0" smtClean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b="0" i="1" dirty="0" smtClean="0">
                                        <a:latin typeface="Cambria Math" charset="0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TW" b="0" i="1" dirty="0" smtClean="0">
                                            <a:latin typeface="Cambria Math" charset="0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TW" altLang="en-US" b="0" i="1" dirty="0" smtClean="0">
                                            <a:latin typeface="Cambria Math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b="0" i="1" dirty="0" smtClean="0">
                                            <a:latin typeface="Cambria Math" charset="0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dirty="0" smtClean="0">
                                            <a:latin typeface="Cambria Math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TW" altLang="en-US" b="0" i="1" dirty="0" smtClean="0">
                                            <a:latin typeface="Cambria Math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box>
                          </m:e>
                        </m:nary>
                      </m:e>
                    </m:box>
                  </m:oMath>
                </a14:m>
                <a:r>
                  <a:rPr lang="zh-TW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估計</a:t>
                </a:r>
                <a:endParaRPr lang="en-US" altLang="zh-TW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>
                  <a:lnSpc>
                    <a:spcPct val="150000"/>
                  </a:lnSpc>
                  <a:buNone/>
                </a:pPr>
                <a:r>
                  <a:rPr lang="zh-TW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　　　　　　　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母體比率 </a:t>
                </a:r>
                <a:r>
                  <a:rPr lang="en-US" altLang="zh-TW" dirty="0" smtClean="0">
                    <a:latin typeface="Cambria Math"/>
                    <a:ea typeface="Cambria Math"/>
                    <a:cs typeface="Arial Unicode MS" pitchFamily="34" charset="-120"/>
                  </a:rPr>
                  <a:t>ℛ=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i="1" smtClean="0">
                            <a:latin typeface="Cambria Math" charset="0"/>
                            <a:ea typeface="Cambria Math"/>
                            <a:cs typeface="Arial Unicode MS" pitchFamily="34" charset="-12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 smtClean="0">
                                <a:latin typeface="Cambria Math" charset="0"/>
                                <a:ea typeface="Cambria Math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charset="0"/>
                                    <a:ea typeface="Cambria Math"/>
                                    <a:cs typeface="Arial Unicode MS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 smtClean="0">
                                    <a:latin typeface="Cambria Math"/>
                                    <a:ea typeface="Cambria Math"/>
                                    <a:cs typeface="Arial Unicode MS" pitchFamily="34" charset="-12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  <a:cs typeface="Arial Unicode MS" pitchFamily="34" charset="-12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charset="0"/>
                                    <a:ea typeface="Cambria Math"/>
                                    <a:cs typeface="Arial Unicode MS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 smtClean="0">
                                    <a:latin typeface="Cambria Math"/>
                                    <a:ea typeface="Cambria Math"/>
                                    <a:cs typeface="Arial Unicode MS" pitchFamily="34" charset="-12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  <a:cs typeface="Arial Unicode MS" pitchFamily="34" charset="-12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r>
                          <a:rPr lang="en-US" altLang="zh-TW" b="0" i="1" smtClean="0">
                            <a:latin typeface="Cambria Math"/>
                            <a:ea typeface="Cambria Math"/>
                            <a:cs typeface="Arial Unicode MS" pitchFamily="34" charset="-120"/>
                          </a:rPr>
                          <m:t>=</m:t>
                        </m:r>
                        <m:box>
                          <m:boxPr>
                            <m:ctrlPr>
                              <a:rPr lang="en-US" altLang="zh-TW" b="0" i="1" smtClean="0">
                                <a:latin typeface="Cambria Math" charset="0"/>
                                <a:ea typeface="Cambria Math"/>
                                <a:cs typeface="Arial Unicode MS" pitchFamily="34" charset="-12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charset="0"/>
                                    <a:ea typeface="Cambria Math"/>
                                    <a:cs typeface="Arial Unicode MS" pitchFamily="34" charset="-12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altLang="zh-TW" b="0" i="1" smtClean="0">
                                        <a:latin typeface="Cambria Math" charset="0"/>
                                        <a:ea typeface="Cambria Math"/>
                                        <a:cs typeface="Arial Unicode MS" pitchFamily="34" charset="-12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zh-TW" altLang="en-US" b="0" i="1" smtClean="0">
                                        <a:latin typeface="Cambria Math"/>
                                        <a:ea typeface="Cambria Math"/>
                                        <a:cs typeface="Arial Unicode MS" pitchFamily="34" charset="-12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  <a:cs typeface="Arial Unicode MS" pitchFamily="34" charset="-12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  <a:cs typeface="Arial Unicode MS" pitchFamily="34" charset="-12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charset="0"/>
                                            <a:ea typeface="Cambria Math"/>
                                            <a:cs typeface="Arial Unicode MS" pitchFamily="34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  <a:ea typeface="Cambria Math"/>
                                            <a:cs typeface="Arial Unicode MS" pitchFamily="34" charset="-12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TW" altLang="en-US" b="0" i="1" smtClean="0">
                                            <a:latin typeface="Cambria Math"/>
                                            <a:ea typeface="Cambria Math"/>
                                            <a:cs typeface="Arial Unicode MS" pitchFamily="34" charset="-12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altLang="zh-TW" b="0" i="1" smtClean="0">
                                        <a:latin typeface="Cambria Math" charset="0"/>
                                        <a:ea typeface="Cambria Math"/>
                                        <a:cs typeface="Arial Unicode MS" pitchFamily="34" charset="-12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zh-TW" altLang="en-US" b="0" i="1" smtClean="0">
                                        <a:latin typeface="Cambria Math"/>
                                        <a:ea typeface="Cambria Math"/>
                                        <a:cs typeface="Arial Unicode MS" pitchFamily="34" charset="-12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  <a:cs typeface="Arial Unicode MS" pitchFamily="34" charset="-12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  <a:cs typeface="Arial Unicode MS" pitchFamily="34" charset="-12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charset="0"/>
                                            <a:ea typeface="Cambria Math"/>
                                            <a:cs typeface="Arial Unicode MS" pitchFamily="34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  <a:ea typeface="Cambria Math"/>
                                            <a:cs typeface="Arial Unicode MS" pitchFamily="34" charset="-12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zh-TW" altLang="en-US" b="0" i="1" smtClean="0">
                                            <a:latin typeface="Cambria Math"/>
                                            <a:ea typeface="Cambria Math"/>
                                            <a:cs typeface="Arial Unicode MS" pitchFamily="34" charset="-12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den>
                            </m:f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  <a:cs typeface="Arial Unicode MS" pitchFamily="34" charset="-120"/>
                              </a:rPr>
                              <m:t>=</m:t>
                            </m:r>
                          </m:e>
                        </m:box>
                      </m:e>
                    </m:box>
                    <m:box>
                      <m:boxPr>
                        <m:ctrlPr>
                          <a:rPr lang="en-US" altLang="zh-TW" i="1" smtClean="0">
                            <a:latin typeface="Cambria Math" charset="0"/>
                            <a:ea typeface="Cambria Math"/>
                            <a:cs typeface="Arial Unicode MS" pitchFamily="34" charset="-12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 smtClean="0">
                                <a:latin typeface="Cambria Math" charset="0"/>
                                <a:ea typeface="Cambria Math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charset="0"/>
                                    <a:ea typeface="Cambria Math"/>
                                    <a:cs typeface="Arial Unicode MS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  <a:cs typeface="Arial Unicode MS" pitchFamily="34" charset="-12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  <a:cs typeface="Arial Unicode MS" pitchFamily="34" charset="-12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charset="0"/>
                                    <a:ea typeface="Cambria Math"/>
                                    <a:cs typeface="Arial Unicode MS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  <a:cs typeface="Arial Unicode MS" pitchFamily="34" charset="-12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  <a:cs typeface="Arial Unicode MS" pitchFamily="34" charset="-12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>
                  <a:lnSpc>
                    <a:spcPct val="150000"/>
                  </a:lnSpc>
                  <a:buNone/>
                </a:pPr>
                <a:endParaRPr lang="en-US" altLang="zh-TW" dirty="0" smtClean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zh-TW" alt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3909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決定樣本數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5" name="內容版面配置區 4" descr="圖片1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89321" y="1412875"/>
            <a:ext cx="8165358" cy="4713288"/>
          </a:xfrm>
        </p:spPr>
      </p:pic>
      <p:graphicFrame>
        <p:nvGraphicFramePr>
          <p:cNvPr id="204802" name="Object 2"/>
          <p:cNvGraphicFramePr>
            <a:graphicFrameLocks noChangeAspect="1"/>
          </p:cNvGraphicFramePr>
          <p:nvPr/>
        </p:nvGraphicFramePr>
        <p:xfrm>
          <a:off x="2411760" y="2348880"/>
          <a:ext cx="2160588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4" imgW="622080" imgH="419040" progId="Equation.3">
                  <p:embed/>
                </p:oleObj>
              </mc:Choice>
              <mc:Fallback>
                <p:oleObj name="Equation" r:id="rId4" imgW="622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348880"/>
                        <a:ext cx="2160588" cy="1457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3" name="Object 3"/>
          <p:cNvGraphicFramePr>
            <a:graphicFrameLocks noChangeAspect="1"/>
          </p:cNvGraphicFramePr>
          <p:nvPr/>
        </p:nvGraphicFramePr>
        <p:xfrm>
          <a:off x="3132659" y="1556792"/>
          <a:ext cx="50323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Equation" r:id="rId6" imgW="215640" imgH="253800" progId="Equation.3">
                  <p:embed/>
                </p:oleObj>
              </mc:Choice>
              <mc:Fallback>
                <p:oleObj name="Equation" r:id="rId6" imgW="215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659" y="1556792"/>
                        <a:ext cx="503237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4" name="Object 4"/>
          <p:cNvGraphicFramePr>
            <a:graphicFrameLocks noChangeAspect="1"/>
          </p:cNvGraphicFramePr>
          <p:nvPr/>
        </p:nvGraphicFramePr>
        <p:xfrm>
          <a:off x="6229350" y="1628800"/>
          <a:ext cx="50323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Equation" r:id="rId8" imgW="215640" imgH="253800" progId="Equation.3">
                  <p:embed/>
                </p:oleObj>
              </mc:Choice>
              <mc:Fallback>
                <p:oleObj name="Equation" r:id="rId8" imgW="215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1628800"/>
                        <a:ext cx="503238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5" name="Object 5"/>
          <p:cNvGraphicFramePr>
            <a:graphicFrameLocks noChangeAspect="1"/>
          </p:cNvGraphicFramePr>
          <p:nvPr/>
        </p:nvGraphicFramePr>
        <p:xfrm>
          <a:off x="2771775" y="4941888"/>
          <a:ext cx="55562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Equation" r:id="rId9" imgW="1473120" imgH="469800" progId="Equation.3">
                  <p:embed/>
                </p:oleObj>
              </mc:Choice>
              <mc:Fallback>
                <p:oleObj name="Equation" r:id="rId9" imgW="14731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941888"/>
                        <a:ext cx="555625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96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73" name="Object 9"/>
          <p:cNvGraphicFramePr>
            <a:graphicFrameLocks noChangeAspect="1"/>
          </p:cNvGraphicFramePr>
          <p:nvPr>
            <p:extLst/>
          </p:nvPr>
        </p:nvGraphicFramePr>
        <p:xfrm>
          <a:off x="2771800" y="2564904"/>
          <a:ext cx="39624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3" imgW="1384300" imgH="304800" progId="Equation.3">
                  <p:embed/>
                </p:oleObj>
              </mc:Choice>
              <mc:Fallback>
                <p:oleObj name="Equation" r:id="rId3" imgW="13843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564904"/>
                        <a:ext cx="3962400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199284" cy="922114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一般的比率估計樣本數</a:t>
            </a:r>
            <a:endParaRPr lang="zh-TW" altLang="en-US" sz="36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7" name="內容版面配置區 6" descr="圖片111.png"/>
          <p:cNvPicPr>
            <a:picLocks noGrp="1" noChangeAspect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>
          <a:xfrm>
            <a:off x="457200" y="1578101"/>
            <a:ext cx="8229600" cy="4382836"/>
          </a:xfrm>
        </p:spPr>
      </p:pic>
      <p:graphicFrame>
        <p:nvGraphicFramePr>
          <p:cNvPr id="11346" name="Object 82"/>
          <p:cNvGraphicFramePr>
            <a:graphicFrameLocks noChangeAspect="1"/>
          </p:cNvGraphicFramePr>
          <p:nvPr/>
        </p:nvGraphicFramePr>
        <p:xfrm>
          <a:off x="1356842" y="1700808"/>
          <a:ext cx="5508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6" imgW="215640" imgH="253800" progId="Equation.3">
                  <p:embed/>
                </p:oleObj>
              </mc:Choice>
              <mc:Fallback>
                <p:oleObj name="Equation" r:id="rId6" imgW="215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842" y="1700808"/>
                        <a:ext cx="55086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47" name="Object 83"/>
          <p:cNvGraphicFramePr>
            <a:graphicFrameLocks noChangeAspect="1"/>
          </p:cNvGraphicFramePr>
          <p:nvPr/>
        </p:nvGraphicFramePr>
        <p:xfrm>
          <a:off x="2627784" y="1772816"/>
          <a:ext cx="4318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Equation" r:id="rId8" imgW="152280" imgH="164880" progId="Equation.3">
                  <p:embed/>
                </p:oleObj>
              </mc:Choice>
              <mc:Fallback>
                <p:oleObj name="Equation" r:id="rId8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772816"/>
                        <a:ext cx="43180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48" name="Object 84"/>
          <p:cNvGraphicFramePr>
            <a:graphicFrameLocks noChangeAspect="1"/>
          </p:cNvGraphicFramePr>
          <p:nvPr/>
        </p:nvGraphicFramePr>
        <p:xfrm>
          <a:off x="3060005" y="3933056"/>
          <a:ext cx="12239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tion" r:id="rId10" imgW="571320" imgH="203040" progId="Equation.3">
                  <p:embed/>
                </p:oleObj>
              </mc:Choice>
              <mc:Fallback>
                <p:oleObj name="Equation" r:id="rId10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005" y="3933056"/>
                        <a:ext cx="1223963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49" name="Object 85"/>
          <p:cNvGraphicFramePr>
            <a:graphicFrameLocks noChangeAspect="1"/>
          </p:cNvGraphicFramePr>
          <p:nvPr/>
        </p:nvGraphicFramePr>
        <p:xfrm>
          <a:off x="7092280" y="3824337"/>
          <a:ext cx="4318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12" imgW="152280" imgH="215640" progId="Equation.3">
                  <p:embed/>
                </p:oleObj>
              </mc:Choice>
              <mc:Fallback>
                <p:oleObj name="Equation" r:id="rId12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3824337"/>
                        <a:ext cx="4318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382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此試查樣本的平均比率變異數：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可取樣本數</a:t>
            </a:r>
          </a:p>
          <a:p>
            <a:pPr>
              <a:buNone/>
            </a:pP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>
            <p:extLst/>
          </p:nvPr>
        </p:nvGraphicFramePr>
        <p:xfrm>
          <a:off x="3347864" y="2492896"/>
          <a:ext cx="3600400" cy="955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3" imgW="1524000" imgH="482600" progId="Equation.3">
                  <p:embed/>
                </p:oleObj>
              </mc:Choice>
              <mc:Fallback>
                <p:oleObj name="Equation" r:id="rId3" imgW="1524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492896"/>
                        <a:ext cx="3600400" cy="9552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>
            <p:extLst/>
          </p:nvPr>
        </p:nvGraphicFramePr>
        <p:xfrm>
          <a:off x="3275856" y="4149080"/>
          <a:ext cx="2880320" cy="2206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5" imgW="1028700" imgH="787400" progId="Equation.3">
                  <p:embed/>
                </p:oleObj>
              </mc:Choice>
              <mc:Fallback>
                <p:oleObj name="Equation" r:id="rId5" imgW="1028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149080"/>
                        <a:ext cx="2880320" cy="22064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199284" cy="922114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一般的比率估計樣本數</a:t>
            </a:r>
            <a:endParaRPr lang="zh-TW" altLang="en-US" sz="3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859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範例（</a:t>
            </a:r>
            <a:r>
              <a:rPr lang="en-US" altLang="zh-TW" sz="5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5.6</a:t>
            </a:r>
            <a:r>
              <a:rPr lang="zh-TW" altLang="en-US" sz="5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）</a:t>
            </a:r>
            <a:endParaRPr lang="zh-TW" altLang="en-US" sz="5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於範例</a:t>
            </a:r>
            <a:r>
              <a:rPr lang="en-US" altLang="zh-TW" sz="4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5.4</a:t>
            </a:r>
            <a:r>
              <a:rPr lang="zh-TW" altLang="en-US" sz="4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中</a:t>
            </a:r>
            <a:endParaRPr lang="en-US" altLang="zh-TW" sz="44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zh-TW" altLang="en-US" sz="4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抽出樣本   　　　的</a:t>
            </a:r>
            <a:r>
              <a:rPr lang="el-GR" altLang="zh-TW" sz="4000" dirty="0" smtClean="0">
                <a:latin typeface="Cambria Math"/>
                <a:ea typeface="Cambria Math"/>
                <a:cs typeface="Arial Unicode MS" pitchFamily="34" charset="-120"/>
              </a:rPr>
              <a:t>π</a:t>
            </a:r>
            <a:r>
              <a:rPr lang="en-US" altLang="zh-TW" sz="4000" dirty="0" err="1" smtClean="0">
                <a:latin typeface="Cambria Math"/>
                <a:ea typeface="Cambria Math"/>
                <a:cs typeface="Arial Unicode MS" pitchFamily="34" charset="-120"/>
              </a:rPr>
              <a:t>ps</a:t>
            </a:r>
            <a:r>
              <a:rPr lang="zh-TW" altLang="en-US" sz="4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樣本，及其東方梨栽培面積　公頃、</a:t>
            </a:r>
            <a:endParaRPr lang="en-US" altLang="zh-TW" sz="40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sz="4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去年年產量　公噸及</a:t>
            </a:r>
            <a:endParaRPr lang="en-US" altLang="zh-TW" sz="40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sz="4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每公頃栽培面積的年產量    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公噸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/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公頃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</a:t>
            </a:r>
          </a:p>
          <a:p>
            <a:pPr>
              <a:buNone/>
            </a:pPr>
            <a:endParaRPr lang="zh-TW" altLang="en-US" sz="4000" dirty="0"/>
          </a:p>
        </p:txBody>
      </p:sp>
      <p:graphicFrame>
        <p:nvGraphicFramePr>
          <p:cNvPr id="155649" name="Object 1"/>
          <p:cNvGraphicFramePr>
            <a:graphicFrameLocks noChangeAspect="1"/>
          </p:cNvGraphicFramePr>
          <p:nvPr/>
        </p:nvGraphicFramePr>
        <p:xfrm>
          <a:off x="3347864" y="2276872"/>
          <a:ext cx="1584176" cy="69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Equation" r:id="rId3" imgW="406080" imgH="177480" progId="Equation.3">
                  <p:embed/>
                </p:oleObj>
              </mc:Choice>
              <mc:Fallback>
                <p:oleObj name="Equation" r:id="rId3" imgW="4060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2276872"/>
                        <a:ext cx="1584176" cy="69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55650" name="Object 2"/>
          <p:cNvGraphicFramePr>
            <a:graphicFrameLocks noChangeAspect="1"/>
          </p:cNvGraphicFramePr>
          <p:nvPr/>
        </p:nvGraphicFramePr>
        <p:xfrm>
          <a:off x="5508104" y="2996952"/>
          <a:ext cx="504056" cy="595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Equation" r:id="rId5" imgW="139680" imgH="164880" progId="Equation.3">
                  <p:embed/>
                </p:oleObj>
              </mc:Choice>
              <mc:Fallback>
                <p:oleObj name="Equation" r:id="rId5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996952"/>
                        <a:ext cx="504056" cy="595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/>
        </p:nvGraphicFramePr>
        <p:xfrm>
          <a:off x="3491880" y="3717032"/>
          <a:ext cx="504056" cy="55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Equation" r:id="rId7" imgW="126720" imgH="139680" progId="Equation.3">
                  <p:embed/>
                </p:oleObj>
              </mc:Choice>
              <mc:Fallback>
                <p:oleObj name="Equation" r:id="rId7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717032"/>
                        <a:ext cx="504056" cy="554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6516216" y="4005064"/>
          <a:ext cx="576064" cy="1462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Equation" r:id="rId9" imgW="164880" imgH="419040" progId="Equation.3">
                  <p:embed/>
                </p:oleObj>
              </mc:Choice>
              <mc:Fallback>
                <p:oleObj name="Equation" r:id="rId9" imgW="164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4005064"/>
                        <a:ext cx="576064" cy="14623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545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3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每公頃年產量　的估計值　　　　</a:t>
            </a:r>
            <a:r>
              <a:rPr lang="zh-TW" altLang="en-US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（公噸／公頃）</a:t>
            </a:r>
            <a:r>
              <a:rPr lang="zh-TW" altLang="en-US" sz="3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，</a:t>
            </a:r>
            <a:endParaRPr lang="en-US" altLang="zh-TW" sz="30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sz="3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樣本平均數變異</a:t>
            </a:r>
            <a:endParaRPr lang="en-US" altLang="zh-TW" sz="30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sz="3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如果以　估計每公頃平均年產量  ，準確度</a:t>
            </a:r>
            <a:endParaRPr lang="en-US" altLang="zh-TW" sz="30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sz="3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</a:t>
            </a:r>
            <a:endParaRPr lang="en-US" altLang="zh-TW" sz="30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sz="3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給定　　　，　　　   ，</a:t>
            </a:r>
            <a:endParaRPr lang="en-US" altLang="zh-TW" sz="30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sz="3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                             樣本數</a:t>
            </a:r>
            <a:r>
              <a:rPr lang="en-US" altLang="zh-TW" sz="3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18</a:t>
            </a:r>
            <a:r>
              <a:rPr lang="zh-TW" altLang="en-US" sz="3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是否足夠</a:t>
            </a:r>
            <a:r>
              <a:rPr lang="en-US" altLang="zh-TW" sz="3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?</a:t>
            </a:r>
            <a:endParaRPr lang="zh-TW" altLang="en-US" sz="30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183298" name="Object 2"/>
          <p:cNvGraphicFramePr>
            <a:graphicFrameLocks noChangeAspect="1"/>
          </p:cNvGraphicFramePr>
          <p:nvPr/>
        </p:nvGraphicFramePr>
        <p:xfrm>
          <a:off x="5004048" y="1566235"/>
          <a:ext cx="1728192" cy="566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4" name="Equation" r:id="rId3" imgW="774360" imgH="253800" progId="Equation.3">
                  <p:embed/>
                </p:oleObj>
              </mc:Choice>
              <mc:Fallback>
                <p:oleObj name="Equation" r:id="rId3" imgW="774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566235"/>
                        <a:ext cx="1728192" cy="5666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299" name="Object 3"/>
          <p:cNvGraphicFramePr>
            <a:graphicFrameLocks noChangeAspect="1"/>
          </p:cNvGraphicFramePr>
          <p:nvPr/>
        </p:nvGraphicFramePr>
        <p:xfrm>
          <a:off x="3707903" y="2132856"/>
          <a:ext cx="4565114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5" name="Equation" r:id="rId5" imgW="1917360" imgH="469800" progId="Equation.3">
                  <p:embed/>
                </p:oleObj>
              </mc:Choice>
              <mc:Fallback>
                <p:oleObj name="Equation" r:id="rId5" imgW="1917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3" y="2132856"/>
                        <a:ext cx="4565114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3167844" y="1628800"/>
          <a:ext cx="540060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6" name="Equation" r:id="rId7" imgW="152280" imgH="164880" progId="Equation.3">
                  <p:embed/>
                </p:oleObj>
              </mc:Choice>
              <mc:Fallback>
                <p:oleObj name="Equation" r:id="rId7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844" y="1628800"/>
                        <a:ext cx="540060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1" name="Object 5"/>
          <p:cNvGraphicFramePr>
            <a:graphicFrameLocks noChangeAspect="1"/>
          </p:cNvGraphicFramePr>
          <p:nvPr/>
        </p:nvGraphicFramePr>
        <p:xfrm>
          <a:off x="2051720" y="3136732"/>
          <a:ext cx="432048" cy="508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7" name="Equation" r:id="rId9" imgW="215640" imgH="253800" progId="Equation.3">
                  <p:embed/>
                </p:oleObj>
              </mc:Choice>
              <mc:Fallback>
                <p:oleObj name="Equation" r:id="rId9" imgW="215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136732"/>
                        <a:ext cx="432048" cy="508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6228184" y="3140968"/>
          <a:ext cx="432048" cy="468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" name="Equation" r:id="rId11" imgW="152280" imgH="164880" progId="Equation.3">
                  <p:embed/>
                </p:oleObj>
              </mc:Choice>
              <mc:Fallback>
                <p:oleObj name="Equation" r:id="rId11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3140968"/>
                        <a:ext cx="432048" cy="4680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3" name="Object 7"/>
          <p:cNvGraphicFramePr>
            <a:graphicFrameLocks noChangeAspect="1"/>
          </p:cNvGraphicFramePr>
          <p:nvPr/>
        </p:nvGraphicFramePr>
        <p:xfrm>
          <a:off x="3059832" y="3789040"/>
          <a:ext cx="3597400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" name="Equation" r:id="rId12" imgW="1384200" imgH="304560" progId="Equation.3">
                  <p:embed/>
                </p:oleObj>
              </mc:Choice>
              <mc:Fallback>
                <p:oleObj name="Equation" r:id="rId12" imgW="13842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789040"/>
                        <a:ext cx="3597400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4" name="Object 8"/>
          <p:cNvGraphicFramePr>
            <a:graphicFrameLocks noChangeAspect="1"/>
          </p:cNvGraphicFramePr>
          <p:nvPr/>
        </p:nvGraphicFramePr>
        <p:xfrm>
          <a:off x="1619672" y="4725144"/>
          <a:ext cx="1370101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0" name="Equation" r:id="rId14" imgW="558720" imgH="177480" progId="Equation.3">
                  <p:embed/>
                </p:oleObj>
              </mc:Choice>
              <mc:Fallback>
                <p:oleObj name="Equation" r:id="rId14" imgW="558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725144"/>
                        <a:ext cx="1370101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/>
        </p:nvGraphicFramePr>
        <p:xfrm>
          <a:off x="2987824" y="4725144"/>
          <a:ext cx="182077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" name="Equation" r:id="rId16" imgW="749160" imgH="177480" progId="Equation.3">
                  <p:embed/>
                </p:oleObj>
              </mc:Choice>
              <mc:Fallback>
                <p:oleObj name="Equation" r:id="rId16" imgW="749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725144"/>
                        <a:ext cx="1820774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18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251519" y="1412876"/>
          <a:ext cx="8784979" cy="4968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151"/>
                <a:gridCol w="1759207"/>
                <a:gridCol w="1759207"/>
                <a:gridCol w="1759207"/>
                <a:gridCol w="1759207"/>
              </a:tblGrid>
              <a:tr h="110410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數串抽出數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對應的農戶𝑖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栽培面積𝑦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年產量</a:t>
                      </a:r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每公頃的年產量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0.38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4.9746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13.02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2160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2.13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25.6665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12.05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4211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5.1578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12.58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6262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5.2584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12.52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…</a:t>
                      </a:r>
                      <a:endParaRPr lang="en-US" altLang="zh-TW" sz="3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…</a:t>
                      </a:r>
                      <a:endParaRPr lang="en-US" altLang="zh-TW" sz="3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…</a:t>
                      </a:r>
                      <a:endParaRPr lang="en-US" altLang="zh-TW" sz="3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…</a:t>
                      </a:r>
                      <a:endParaRPr lang="en-US" altLang="zh-TW" sz="3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 dirty="0" smtClean="0">
                          <a:solidFill>
                            <a:srgbClr val="000000"/>
                          </a:solidFill>
                          <a:latin typeface="新細明體"/>
                        </a:rPr>
                        <a:t>…</a:t>
                      </a:r>
                      <a:endParaRPr lang="en-US" altLang="zh-TW" sz="3200" b="0" i="0" u="none" strike="noStrike" dirty="0">
                        <a:solidFill>
                          <a:srgbClr val="000000"/>
                        </a:solidFill>
                        <a:latin typeface="新細明體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32925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0.21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2.6586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12.66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34976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0.13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000000"/>
                          </a:solidFill>
                          <a:latin typeface="新細明體"/>
                        </a:rPr>
                        <a:t>1.6458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 dirty="0">
                          <a:solidFill>
                            <a:srgbClr val="000000"/>
                          </a:solidFill>
                          <a:latin typeface="新細明體"/>
                        </a:rPr>
                        <a:t>12.66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625" name="Object 1"/>
          <p:cNvGraphicFramePr>
            <a:graphicFrameLocks noChangeAspect="1"/>
          </p:cNvGraphicFramePr>
          <p:nvPr/>
        </p:nvGraphicFramePr>
        <p:xfrm>
          <a:off x="8316416" y="1772816"/>
          <a:ext cx="320833" cy="81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4" imgW="164880" imgH="419040" progId="Equation.3">
                  <p:embed/>
                </p:oleObj>
              </mc:Choice>
              <mc:Fallback>
                <p:oleObj name="Equation" r:id="rId4" imgW="164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416" y="1772816"/>
                        <a:ext cx="320833" cy="8140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581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C540B84-7E15-4CF4-9332-E13647B2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F0CA5C35-8DE1-4E82-BCBF-0C133DDCF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>
                <a:latin typeface="Arial Unicode MS" charset="0"/>
                <a:ea typeface="Arial Unicode MS" charset="0"/>
                <a:cs typeface="Arial Unicode MS" charset="0"/>
              </a:rPr>
              <a:t>Q:</a:t>
            </a:r>
            <a:r>
              <a:rPr lang="zh-TW" altLang="en-US" dirty="0">
                <a:latin typeface="Arial Unicode MS" charset="0"/>
                <a:ea typeface="Arial Unicode MS" charset="0"/>
                <a:cs typeface="Arial Unicode MS" charset="0"/>
              </a:rPr>
              <a:t> 假設 輔大村有若干個農夫</a:t>
            </a:r>
            <a:endParaRPr lang="en-US" altLang="zh-TW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marL="0" indent="0">
              <a:buNone/>
            </a:pPr>
            <a:r>
              <a:rPr lang="zh-TW" altLang="en-US" dirty="0">
                <a:latin typeface="Arial Unicode MS" charset="0"/>
                <a:ea typeface="Arial Unicode MS" charset="0"/>
                <a:cs typeface="Arial Unicode MS" charset="0"/>
              </a:rPr>
              <a:t>                 黃老先生的農地有</a:t>
            </a:r>
            <a:r>
              <a:rPr lang="en-US" altLang="zh-TW" dirty="0">
                <a:latin typeface="Arial Unicode MS" charset="0"/>
                <a:ea typeface="Arial Unicode MS" charset="0"/>
                <a:cs typeface="Arial Unicode MS" charset="0"/>
              </a:rPr>
              <a:t>8</a:t>
            </a:r>
            <a:r>
              <a:rPr lang="zh-TW" altLang="en-US" dirty="0">
                <a:latin typeface="Arial Unicode MS" charset="0"/>
                <a:ea typeface="Arial Unicode MS" charset="0"/>
                <a:cs typeface="Arial Unicode MS" charset="0"/>
              </a:rPr>
              <a:t>公頃</a:t>
            </a:r>
            <a:endParaRPr lang="en-US" altLang="zh-TW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marL="0" indent="0">
              <a:buNone/>
            </a:pPr>
            <a:r>
              <a:rPr lang="zh-TW" altLang="en-US" dirty="0">
                <a:latin typeface="Arial Unicode MS" charset="0"/>
                <a:ea typeface="Arial Unicode MS" charset="0"/>
                <a:cs typeface="Arial Unicode MS" charset="0"/>
              </a:rPr>
              <a:t>                 莊老先生的農地有</a:t>
            </a:r>
            <a:r>
              <a:rPr lang="en-US" altLang="zh-TW" dirty="0">
                <a:latin typeface="Arial Unicode MS" charset="0"/>
                <a:ea typeface="Arial Unicode MS" charset="0"/>
                <a:cs typeface="Arial Unicode MS" charset="0"/>
              </a:rPr>
              <a:t>10</a:t>
            </a:r>
            <a:r>
              <a:rPr lang="zh-TW" altLang="en-US" dirty="0">
                <a:latin typeface="Arial Unicode MS" charset="0"/>
                <a:ea typeface="Arial Unicode MS" charset="0"/>
                <a:cs typeface="Arial Unicode MS" charset="0"/>
              </a:rPr>
              <a:t>公頃</a:t>
            </a:r>
            <a:endParaRPr lang="en-US" altLang="zh-TW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marL="0" indent="0">
              <a:buNone/>
            </a:pPr>
            <a:r>
              <a:rPr lang="zh-TW" altLang="en-US" dirty="0">
                <a:latin typeface="Arial Unicode MS" charset="0"/>
                <a:ea typeface="Arial Unicode MS" charset="0"/>
                <a:cs typeface="Arial Unicode MS" charset="0"/>
              </a:rPr>
              <a:t>                 林奶奶的農地有</a:t>
            </a:r>
            <a:r>
              <a:rPr lang="en-US" altLang="zh-TW" dirty="0">
                <a:latin typeface="Arial Unicode MS" charset="0"/>
                <a:ea typeface="Arial Unicode MS" charset="0"/>
                <a:cs typeface="Arial Unicode MS" charset="0"/>
              </a:rPr>
              <a:t>4</a:t>
            </a:r>
            <a:r>
              <a:rPr lang="zh-TW" altLang="en-US" dirty="0">
                <a:latin typeface="Arial Unicode MS" charset="0"/>
                <a:ea typeface="Arial Unicode MS" charset="0"/>
                <a:cs typeface="Arial Unicode MS" charset="0"/>
              </a:rPr>
              <a:t>公頃</a:t>
            </a:r>
            <a:endParaRPr lang="en-US" altLang="zh-TW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marL="0" indent="0">
              <a:buNone/>
            </a:pPr>
            <a:r>
              <a:rPr lang="zh-TW" altLang="en-US" dirty="0">
                <a:latin typeface="Arial Unicode MS" charset="0"/>
                <a:ea typeface="Arial Unicode MS" charset="0"/>
                <a:cs typeface="Arial Unicode MS" charset="0"/>
              </a:rPr>
              <a:t>     估計</a:t>
            </a:r>
            <a:r>
              <a:rPr lang="en-US" altLang="zh-TW" dirty="0">
                <a:latin typeface="Arial Unicode MS" charset="0"/>
                <a:ea typeface="Arial Unicode MS" charset="0"/>
                <a:cs typeface="Arial Unicode MS" charset="0"/>
              </a:rPr>
              <a:t>:</a:t>
            </a:r>
            <a:r>
              <a:rPr lang="zh-TW" altLang="en-US" dirty="0">
                <a:latin typeface="Arial Unicode MS" charset="0"/>
                <a:ea typeface="Arial Unicode MS" charset="0"/>
                <a:cs typeface="Arial Unicode MS" charset="0"/>
              </a:rPr>
              <a:t> 輔大村的</a:t>
            </a:r>
            <a:r>
              <a:rPr lang="zh-TW" altLang="zh-TW" dirty="0">
                <a:latin typeface="Arial Unicode MS" charset="0"/>
                <a:ea typeface="Arial Unicode MS" charset="0"/>
                <a:cs typeface="Arial Unicode MS" charset="0"/>
              </a:rPr>
              <a:t>農產量</a:t>
            </a:r>
            <a:endParaRPr lang="en-US" altLang="zh-TW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marL="0" indent="0">
              <a:buNone/>
            </a:pPr>
            <a:r>
              <a:rPr lang="zh-TW" altLang="en-US" dirty="0">
                <a:latin typeface="Arial Unicode MS" charset="0"/>
                <a:ea typeface="Arial Unicode MS" charset="0"/>
                <a:cs typeface="Arial Unicode MS" charset="0"/>
              </a:rPr>
              <a:t>  抽樣方法</a:t>
            </a:r>
            <a:r>
              <a:rPr lang="en-US" altLang="zh-TW" dirty="0">
                <a:latin typeface="Arial Unicode MS" charset="0"/>
                <a:ea typeface="Arial Unicode MS" charset="0"/>
                <a:cs typeface="Arial Unicode MS" charset="0"/>
              </a:rPr>
              <a:t>:</a:t>
            </a:r>
            <a:r>
              <a:rPr lang="zh-TW" altLang="en-US" dirty="0">
                <a:latin typeface="Arial Unicode MS" charset="0"/>
                <a:ea typeface="Arial Unicode MS" charset="0"/>
                <a:cs typeface="Arial Unicode MS" charset="0"/>
              </a:rPr>
              <a:t> </a:t>
            </a:r>
            <a:r>
              <a:rPr lang="en-US" altLang="zh-TW" dirty="0" err="1">
                <a:latin typeface="Arial Unicode MS" charset="0"/>
                <a:ea typeface="Arial Unicode MS" charset="0"/>
                <a:cs typeface="Arial Unicode MS" charset="0"/>
              </a:rPr>
              <a:t>pps</a:t>
            </a:r>
            <a:r>
              <a:rPr lang="zh-TW" altLang="en-US" dirty="0">
                <a:latin typeface="Arial Unicode MS" charset="0"/>
                <a:ea typeface="Arial Unicode MS" charset="0"/>
                <a:cs typeface="Arial Unicode MS" charset="0"/>
              </a:rPr>
              <a:t>抽樣法</a:t>
            </a:r>
            <a:endParaRPr lang="en-US" altLang="zh-TW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6F4C526-2D64-4C9D-9EFE-56F6E0A60254}"/>
              </a:ext>
            </a:extLst>
          </p:cNvPr>
          <p:cNvSpPr/>
          <p:nvPr/>
        </p:nvSpPr>
        <p:spPr>
          <a:xfrm>
            <a:off x="457200" y="4941168"/>
            <a:ext cx="4248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Q: </a:t>
            </a:r>
            <a:r>
              <a:rPr lang="zh-TW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抽樣單位是什麼</a:t>
            </a:r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? </a:t>
            </a:r>
            <a:endParaRPr lang="zh-TW" altLang="en-US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0E4EFE8-E341-49D8-BD3D-9DA34C64E787}"/>
              </a:ext>
            </a:extLst>
          </p:cNvPr>
          <p:cNvSpPr/>
          <p:nvPr/>
        </p:nvSpPr>
        <p:spPr>
          <a:xfrm>
            <a:off x="476134" y="5456235"/>
            <a:ext cx="239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A: </a:t>
            </a:r>
            <a:r>
              <a:rPr lang="zh-TW" altLang="zh-TW" sz="2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農地</a:t>
            </a:r>
            <a:endParaRPr lang="zh-TW" altLang="en-US" sz="28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286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利用一般的比率估計樣本數之公式得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/>
            </a:r>
            <a:b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即樣本數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18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已足夠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184323" name="Object 3"/>
          <p:cNvGraphicFramePr>
            <a:graphicFrameLocks noChangeAspect="1"/>
          </p:cNvGraphicFramePr>
          <p:nvPr/>
        </p:nvGraphicFramePr>
        <p:xfrm>
          <a:off x="3203848" y="2060848"/>
          <a:ext cx="5112568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3" imgW="1498320" imgH="1269720" progId="Equation.3">
                  <p:embed/>
                </p:oleObj>
              </mc:Choice>
              <mc:Fallback>
                <p:oleObj name="Equation" r:id="rId3" imgW="1498320" imgH="1269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060848"/>
                        <a:ext cx="5112568" cy="354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179512" y="2132856"/>
          <a:ext cx="28702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5" imgW="1028700" imgH="787400" progId="Equation.3">
                  <p:embed/>
                </p:oleObj>
              </mc:Choice>
              <mc:Fallback>
                <p:oleObj name="Equation" r:id="rId5" imgW="1028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132856"/>
                        <a:ext cx="2870200" cy="219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65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199284" cy="922114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大樣本的比率估計樣本數</a:t>
            </a:r>
            <a:r>
              <a:rPr lang="en-US" altLang="zh-TW" sz="6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/>
            </a:r>
            <a:br>
              <a:rPr lang="en-US" altLang="zh-TW" sz="6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endParaRPr lang="zh-TW" altLang="en-US" sz="3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67544" y="1556792"/>
            <a:ext cx="8229600" cy="4525963"/>
          </a:xfrm>
          <a:blipFill rotWithShape="1">
            <a:blip r:embed="rId2" cstate="print"/>
            <a:stretch>
              <a:fillRect l="-1704" t="-2692" r="-593"/>
            </a:stretch>
          </a:blipFill>
        </p:spPr>
        <p:txBody>
          <a:bodyPr/>
          <a:lstStyle/>
          <a:p>
            <a:r>
              <a:rPr lang="zh-TW" altLang="en-US" dirty="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6847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可取樣本數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如果母體數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 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很大時，可取樣本數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　　　　　　　　　　　皆需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/>
        </p:nvGraphicFramePr>
        <p:xfrm>
          <a:off x="3347864" y="1412776"/>
          <a:ext cx="2592288" cy="2160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Equation" r:id="rId3" imgW="1219200" imgH="1016000" progId="Equation.3">
                  <p:embed/>
                </p:oleObj>
              </mc:Choice>
              <mc:Fallback>
                <p:oleObj name="Equation" r:id="rId3" imgW="12192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412776"/>
                        <a:ext cx="2592288" cy="21602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Equation" r:id="rId5" imgW="2743200" imgH="5181600" progId="Equation.3">
                  <p:embed/>
                </p:oleObj>
              </mc:Choice>
              <mc:Fallback>
                <p:oleObj name="Equation" r:id="rId5" imgW="2743200" imgH="518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/>
        </p:nvGraphicFramePr>
        <p:xfrm>
          <a:off x="1835696" y="4365104"/>
          <a:ext cx="3024336" cy="1907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0" name="Equation" r:id="rId7" imgW="825500" imgH="520700" progId="Equation.3">
                  <p:embed/>
                </p:oleObj>
              </mc:Choice>
              <mc:Fallback>
                <p:oleObj name="Equation" r:id="rId7" imgW="8255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365104"/>
                        <a:ext cx="3024336" cy="19076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/>
          </p:nvPr>
        </p:nvGraphicFramePr>
        <p:xfrm>
          <a:off x="6372200" y="5445224"/>
          <a:ext cx="1437499" cy="609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Equation" r:id="rId9" imgW="418918" imgH="177723" progId="Equation.3">
                  <p:embed/>
                </p:oleObj>
              </mc:Choice>
              <mc:Fallback>
                <p:oleObj name="Equation" r:id="rId9" imgW="418918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5445224"/>
                        <a:ext cx="1437499" cy="609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1475656" y="476672"/>
            <a:ext cx="7199284" cy="922114"/>
          </a:xfrm>
        </p:spPr>
        <p:txBody>
          <a:bodyPr>
            <a:noAutofit/>
          </a:bodyPr>
          <a:lstStyle/>
          <a:p>
            <a:pPr algn="ctr"/>
            <a:r>
              <a:rPr lang="zh-TW" altLang="en-US" sz="4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大樣本的比率估計樣本數</a:t>
            </a:r>
            <a:r>
              <a:rPr lang="en-US" altLang="zh-TW" sz="4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/>
            </a:r>
            <a:br>
              <a:rPr lang="en-US" altLang="zh-TW" sz="4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r>
              <a:rPr lang="zh-TW" altLang="en-US" sz="18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樣本數的決定</a:t>
            </a:r>
            <a:r>
              <a:rPr lang="en-US" altLang="zh-TW" sz="6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/>
            </a:r>
            <a:br>
              <a:rPr lang="en-US" altLang="zh-TW" sz="6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</a:br>
            <a:endParaRPr lang="zh-TW" altLang="en-US" sz="36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4067944" y="2492896"/>
            <a:ext cx="2016224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6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範例</a:t>
            </a:r>
            <a:r>
              <a:rPr lang="en-US" altLang="zh-TW" sz="5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(5.5)</a:t>
            </a:r>
            <a:endParaRPr lang="zh-TW" altLang="en-US" sz="5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台灣東方梨栽培農戶數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20000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戶，栽培面積共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9000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公頃。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各農戶以其東方梨栽培面積　</a:t>
            </a:r>
            <a:r>
              <a:rPr lang="zh-TW" altLang="en-US" sz="2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（以公頃為單位）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為農戶大小，為估計梨農平均公頃栽培面積的年產量　，採</a:t>
            </a:r>
            <a:r>
              <a:rPr lang="el-GR" altLang="zh-TW" dirty="0" smtClean="0">
                <a:latin typeface="Cambria Math"/>
                <a:ea typeface="Cambria Math"/>
                <a:cs typeface="Arial Unicode MS" pitchFamily="34" charset="-120"/>
              </a:rPr>
              <a:t>π</a:t>
            </a:r>
            <a:r>
              <a:rPr lang="en-US" altLang="zh-TW" dirty="0" err="1" smtClean="0">
                <a:latin typeface="Cambria Math"/>
                <a:ea typeface="Cambria Math"/>
                <a:cs typeface="Arial Unicode MS" pitchFamily="34" charset="-120"/>
              </a:rPr>
              <a:t>ps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抽樣抽出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90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戶，經資料收集即計算，得每公頃年產量　的估計值　　　　（公噸／公頃）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180225" name="Object 1"/>
          <p:cNvGraphicFramePr>
            <a:graphicFrameLocks noChangeAspect="1"/>
          </p:cNvGraphicFramePr>
          <p:nvPr/>
        </p:nvGraphicFramePr>
        <p:xfrm>
          <a:off x="5724128" y="2557862"/>
          <a:ext cx="432048" cy="511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Equation" r:id="rId3" imgW="139680" imgH="164880" progId="Equation.3">
                  <p:embed/>
                </p:oleObj>
              </mc:Choice>
              <mc:Fallback>
                <p:oleObj name="Equation" r:id="rId3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557862"/>
                        <a:ext cx="432048" cy="5110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6" name="Object 2"/>
          <p:cNvGraphicFramePr>
            <a:graphicFrameLocks noChangeAspect="1"/>
          </p:cNvGraphicFramePr>
          <p:nvPr/>
        </p:nvGraphicFramePr>
        <p:xfrm>
          <a:off x="2987824" y="3573016"/>
          <a:ext cx="432048" cy="468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Equation" r:id="rId5" imgW="152280" imgH="164880" progId="Equation.3">
                  <p:embed/>
                </p:oleObj>
              </mc:Choice>
              <mc:Fallback>
                <p:oleObj name="Equation" r:id="rId5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573016"/>
                        <a:ext cx="432048" cy="4680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7" name="Object 3"/>
          <p:cNvGraphicFramePr>
            <a:graphicFrameLocks noChangeAspect="1"/>
          </p:cNvGraphicFramePr>
          <p:nvPr/>
        </p:nvGraphicFramePr>
        <p:xfrm>
          <a:off x="6516216" y="4077072"/>
          <a:ext cx="432048" cy="466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Equation" r:id="rId7" imgW="152280" imgH="164880" progId="Equation.3">
                  <p:embed/>
                </p:oleObj>
              </mc:Choice>
              <mc:Fallback>
                <p:oleObj name="Equation" r:id="rId7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4077072"/>
                        <a:ext cx="432048" cy="4663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1343024" y="4509119"/>
          <a:ext cx="1716807" cy="624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Equation" r:id="rId8" imgW="698400" imgH="253800" progId="Equation.3">
                  <p:embed/>
                </p:oleObj>
              </mc:Choice>
              <mc:Fallback>
                <p:oleObj name="Equation" r:id="rId8" imgW="698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4" y="4509119"/>
                        <a:ext cx="1716807" cy="6247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9" name="Object 5"/>
          <p:cNvGraphicFramePr>
            <a:graphicFrameLocks noChangeAspect="1"/>
          </p:cNvGraphicFramePr>
          <p:nvPr/>
        </p:nvGraphicFramePr>
        <p:xfrm>
          <a:off x="1475656" y="5157192"/>
          <a:ext cx="457200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Equation" r:id="rId10" imgW="1917360" imgH="711000" progId="Equation.3">
                  <p:embed/>
                </p:oleObj>
              </mc:Choice>
              <mc:Fallback>
                <p:oleObj name="Equation" r:id="rId10" imgW="19173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157192"/>
                        <a:ext cx="4572000" cy="1417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187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35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以　估計每公頃平年產量　，準確度在</a:t>
            </a:r>
            <a:endParaRPr lang="en-US" altLang="zh-TW" sz="35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給定　　　，　　　　，樣本數９０是否足夠？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　　　　　　　　　　，因此樣本數９０不夠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185346" name="Object 2"/>
          <p:cNvGraphicFramePr>
            <a:graphicFrameLocks noChangeAspect="1"/>
          </p:cNvGraphicFramePr>
          <p:nvPr/>
        </p:nvGraphicFramePr>
        <p:xfrm>
          <a:off x="1331640" y="1412776"/>
          <a:ext cx="432048" cy="508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4" name="Equation" r:id="rId4" imgW="215640" imgH="253800" progId="Equation.3">
                  <p:embed/>
                </p:oleObj>
              </mc:Choice>
              <mc:Fallback>
                <p:oleObj name="Equation" r:id="rId4" imgW="215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412776"/>
                        <a:ext cx="432048" cy="508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7" name="Object 3"/>
          <p:cNvGraphicFramePr>
            <a:graphicFrameLocks noChangeAspect="1"/>
          </p:cNvGraphicFramePr>
          <p:nvPr/>
        </p:nvGraphicFramePr>
        <p:xfrm>
          <a:off x="5364088" y="1454781"/>
          <a:ext cx="360040" cy="39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5" name="Equation" r:id="rId6" imgW="152280" imgH="164880" progId="Equation.3">
                  <p:embed/>
                </p:oleObj>
              </mc:Choice>
              <mc:Fallback>
                <p:oleObj name="Equation" r:id="rId6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1454781"/>
                        <a:ext cx="360040" cy="3900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3275855" y="1916832"/>
          <a:ext cx="3960441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6" name="Equation" r:id="rId8" imgW="1396800" imgH="304560" progId="Equation.3">
                  <p:embed/>
                </p:oleObj>
              </mc:Choice>
              <mc:Fallback>
                <p:oleObj name="Equation" r:id="rId8" imgW="13968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5" y="1916832"/>
                        <a:ext cx="3960441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/>
        </p:nvGraphicFramePr>
        <p:xfrm>
          <a:off x="1619672" y="2924944"/>
          <a:ext cx="13700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7" name="Equation" r:id="rId10" imgW="558720" imgH="177480" progId="Equation.3">
                  <p:embed/>
                </p:oleObj>
              </mc:Choice>
              <mc:Fallback>
                <p:oleObj name="Equation" r:id="rId10" imgW="558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924944"/>
                        <a:ext cx="13700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Object 6"/>
          <p:cNvGraphicFramePr>
            <a:graphicFrameLocks noChangeAspect="1"/>
          </p:cNvGraphicFramePr>
          <p:nvPr/>
        </p:nvGraphicFramePr>
        <p:xfrm>
          <a:off x="3059832" y="2924944"/>
          <a:ext cx="1819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8" name="Equation" r:id="rId12" imgW="749160" imgH="177480" progId="Equation.3">
                  <p:embed/>
                </p:oleObj>
              </mc:Choice>
              <mc:Fallback>
                <p:oleObj name="Equation" r:id="rId12" imgW="749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924944"/>
                        <a:ext cx="18192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/>
          <p:cNvGraphicFramePr>
            <a:graphicFrameLocks noChangeAspect="1"/>
          </p:cNvGraphicFramePr>
          <p:nvPr/>
        </p:nvGraphicFramePr>
        <p:xfrm>
          <a:off x="251521" y="3356993"/>
          <a:ext cx="2169472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" name="Equation" r:id="rId14" imgW="1193760" imgH="990360" progId="Equation.3">
                  <p:embed/>
                </p:oleObj>
              </mc:Choice>
              <mc:Fallback>
                <p:oleObj name="Equation" r:id="rId14" imgW="119376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1" y="3356993"/>
                        <a:ext cx="2169472" cy="18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/>
        </p:nvGraphicFramePr>
        <p:xfrm>
          <a:off x="2426320" y="3568551"/>
          <a:ext cx="32258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" name="Equation" r:id="rId16" imgW="1701720" imgH="761760" progId="Equation.3">
                  <p:embed/>
                </p:oleObj>
              </mc:Choice>
              <mc:Fallback>
                <p:oleObj name="Equation" r:id="rId16" imgW="170172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320" y="3568551"/>
                        <a:ext cx="3225800" cy="144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3" name="Object 9"/>
          <p:cNvGraphicFramePr>
            <a:graphicFrameLocks noChangeAspect="1"/>
          </p:cNvGraphicFramePr>
          <p:nvPr/>
        </p:nvGraphicFramePr>
        <p:xfrm>
          <a:off x="5724128" y="3905101"/>
          <a:ext cx="296068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1" name="Equation" r:id="rId18" imgW="1562040" imgH="583920" progId="Equation.3">
                  <p:embed/>
                </p:oleObj>
              </mc:Choice>
              <mc:Fallback>
                <p:oleObj name="Equation" r:id="rId18" imgW="15620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905101"/>
                        <a:ext cx="2960688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圓角矩形 11"/>
          <p:cNvSpPr/>
          <p:nvPr/>
        </p:nvSpPr>
        <p:spPr>
          <a:xfrm>
            <a:off x="3275856" y="5301208"/>
            <a:ext cx="5400600" cy="1296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altLang="zh-TW" dirty="0" smtClean="0">
              <a:solidFill>
                <a:srgbClr val="FF0000"/>
              </a:solidFill>
            </a:endParaRPr>
          </a:p>
          <a:p>
            <a:pPr algn="dist"/>
            <a:r>
              <a:rPr lang="zh-TW" altLang="en-US" sz="4800" dirty="0" smtClean="0">
                <a:solidFill>
                  <a:schemeClr val="accent1">
                    <a:lumMod val="75000"/>
                  </a:schemeClr>
                </a:solidFill>
              </a:rPr>
              <a:t>還需</a:t>
            </a:r>
            <a:r>
              <a:rPr lang="en-US" altLang="zh-TW" sz="4800" dirty="0" smtClean="0">
                <a:solidFill>
                  <a:schemeClr val="accent1">
                    <a:lumMod val="75000"/>
                  </a:schemeClr>
                </a:solidFill>
              </a:rPr>
              <a:t>94</a:t>
            </a:r>
            <a:r>
              <a:rPr lang="zh-TW" altLang="en-US" sz="4800" dirty="0" smtClean="0">
                <a:solidFill>
                  <a:schemeClr val="accent1">
                    <a:lumMod val="75000"/>
                  </a:schemeClr>
                </a:solidFill>
              </a:rPr>
              <a:t>個樣本</a:t>
            </a:r>
            <a:r>
              <a:rPr lang="en-US" altLang="zh-TW" sz="4800" dirty="0" smtClean="0">
                <a:solidFill>
                  <a:schemeClr val="accent1">
                    <a:lumMod val="75000"/>
                  </a:schemeClr>
                </a:solidFill>
              </a:rPr>
              <a:t>!!!</a:t>
            </a:r>
            <a:endParaRPr lang="zh-TW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89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412875"/>
          <a:ext cx="8229600" cy="4713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5042" name="Object 2"/>
          <p:cNvGraphicFramePr>
            <a:graphicFrameLocks noChangeAspect="1"/>
          </p:cNvGraphicFramePr>
          <p:nvPr/>
        </p:nvGraphicFramePr>
        <p:xfrm>
          <a:off x="5462588" y="2016125"/>
          <a:ext cx="2538412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8" imgW="1193760" imgH="990360" progId="Equation.3">
                  <p:embed/>
                </p:oleObj>
              </mc:Choice>
              <mc:Fallback>
                <p:oleObj name="Equation" r:id="rId8" imgW="119376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8" y="2016125"/>
                        <a:ext cx="2538412" cy="210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3" name="Object 3"/>
          <p:cNvGraphicFramePr>
            <a:graphicFrameLocks noChangeAspect="1"/>
          </p:cNvGraphicFramePr>
          <p:nvPr/>
        </p:nvGraphicFramePr>
        <p:xfrm>
          <a:off x="971600" y="2132856"/>
          <a:ext cx="30226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10" imgW="825500" imgH="520700" progId="Equation.3">
                  <p:embed/>
                </p:oleObj>
              </mc:Choice>
              <mc:Fallback>
                <p:oleObj name="Equation" r:id="rId10" imgW="8255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132856"/>
                        <a:ext cx="3022600" cy="190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橢圓 6"/>
          <p:cNvSpPr/>
          <p:nvPr/>
        </p:nvSpPr>
        <p:spPr>
          <a:xfrm>
            <a:off x="6372200" y="3068960"/>
            <a:ext cx="1656184" cy="12961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9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向右箭號 8">
            <a:extLst>
              <a:ext uri="{FF2B5EF4-FFF2-40B4-BE49-F238E27FC236}">
                <a16:creationId xmlns:a16="http://schemas.microsoft.com/office/drawing/2014/main" xmlns="" id="{291EA556-13AB-4901-9FF6-2A2220136CD4}"/>
              </a:ext>
            </a:extLst>
          </p:cNvPr>
          <p:cNvSpPr txBox="1">
            <a:spLocks/>
          </p:cNvSpPr>
          <p:nvPr/>
        </p:nvSpPr>
        <p:spPr>
          <a:xfrm>
            <a:off x="1187624" y="1988840"/>
            <a:ext cx="6984776" cy="388843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zh-TW" alt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準確度的評估</a:t>
            </a:r>
            <a:endParaRPr kumimoji="1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16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199284" cy="92211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一般的比率估計問題的準確度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在有限母體中抽樣單位　的大小為　，　對任何　　　　，採</a:t>
            </a:r>
            <a:r>
              <a:rPr lang="el-GR" altLang="zh-TW" dirty="0" smtClean="0"/>
              <a:t>π</a:t>
            </a:r>
            <a:r>
              <a:rPr lang="en-US" altLang="zh-TW" dirty="0" err="1" smtClean="0"/>
              <a:t>ps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抽樣下，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　以　估計　，以下式評估準確度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zh-TW" altLang="en-US" dirty="0"/>
          </a:p>
        </p:txBody>
      </p:sp>
      <p:graphicFrame>
        <p:nvGraphicFramePr>
          <p:cNvPr id="16468" name="Object 84"/>
          <p:cNvGraphicFramePr>
            <a:graphicFrameLocks noChangeAspect="1"/>
          </p:cNvGraphicFramePr>
          <p:nvPr/>
        </p:nvGraphicFramePr>
        <p:xfrm>
          <a:off x="4860032" y="1744043"/>
          <a:ext cx="57626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Equation" r:id="rId3" imgW="3657600" imgH="5486400" progId="Equation.3">
                  <p:embed/>
                </p:oleObj>
              </mc:Choice>
              <mc:Fallback>
                <p:oleObj name="Equation" r:id="rId3" imgW="3657600" imgH="548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744043"/>
                        <a:ext cx="576262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69" name="Object 85"/>
          <p:cNvGraphicFramePr>
            <a:graphicFrameLocks noChangeAspect="1"/>
          </p:cNvGraphicFramePr>
          <p:nvPr/>
        </p:nvGraphicFramePr>
        <p:xfrm>
          <a:off x="6948488" y="1700808"/>
          <a:ext cx="5857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name="Equation" r:id="rId5" imgW="3962400" imgH="5486400" progId="Equation.3">
                  <p:embed/>
                </p:oleObj>
              </mc:Choice>
              <mc:Fallback>
                <p:oleObj name="Equation" r:id="rId5" imgW="3962400" imgH="548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700808"/>
                        <a:ext cx="585787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70" name="Object 86"/>
          <p:cNvGraphicFramePr>
            <a:graphicFrameLocks noChangeAspect="1"/>
          </p:cNvGraphicFramePr>
          <p:nvPr/>
        </p:nvGraphicFramePr>
        <p:xfrm>
          <a:off x="2124075" y="2780928"/>
          <a:ext cx="18002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0" name="Equation" r:id="rId7" imgW="736600" imgH="203200" progId="Equation.3">
                  <p:embed/>
                </p:oleObj>
              </mc:Choice>
              <mc:Fallback>
                <p:oleObj name="Equation" r:id="rId7" imgW="736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780928"/>
                        <a:ext cx="1800225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71" name="Object 87"/>
          <p:cNvGraphicFramePr>
            <a:graphicFrameLocks noChangeAspect="1"/>
          </p:cNvGraphicFramePr>
          <p:nvPr/>
        </p:nvGraphicFramePr>
        <p:xfrm>
          <a:off x="1547466" y="3399210"/>
          <a:ext cx="576262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1" name="Equation" r:id="rId9" imgW="215640" imgH="253800" progId="Equation.3">
                  <p:embed/>
                </p:oleObj>
              </mc:Choice>
              <mc:Fallback>
                <p:oleObj name="Equation" r:id="rId9" imgW="215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466" y="3399210"/>
                        <a:ext cx="576262" cy="67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72" name="Object 88"/>
          <p:cNvGraphicFramePr>
            <a:graphicFrameLocks noChangeAspect="1"/>
          </p:cNvGraphicFramePr>
          <p:nvPr/>
        </p:nvGraphicFramePr>
        <p:xfrm>
          <a:off x="2771775" y="3501008"/>
          <a:ext cx="561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2" name="Equation" r:id="rId11" imgW="152280" imgH="164880" progId="Equation.3">
                  <p:embed/>
                </p:oleObj>
              </mc:Choice>
              <mc:Fallback>
                <p:oleObj name="Equation" r:id="rId11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501008"/>
                        <a:ext cx="5619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73" name="Object 89"/>
          <p:cNvGraphicFramePr>
            <a:graphicFrameLocks noChangeAspect="1"/>
          </p:cNvGraphicFramePr>
          <p:nvPr/>
        </p:nvGraphicFramePr>
        <p:xfrm>
          <a:off x="2123728" y="4365104"/>
          <a:ext cx="5886450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3" name="Equation" r:id="rId13" imgW="1384200" imgH="304560" progId="Equation.3">
                  <p:embed/>
                </p:oleObj>
              </mc:Choice>
              <mc:Fallback>
                <p:oleObj name="Equation" r:id="rId13" imgW="13842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365104"/>
                        <a:ext cx="5886450" cy="1296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714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2816"/>
                <a:ext cx="8229600" cy="4608512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1)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在 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1-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𝛼 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給定時，則 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𝒹 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的估計值為</a:t>
                </a:r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latin typeface="Cambria Math" charset="0"/>
                              <a:ea typeface="Arial Unicode MS" pitchFamily="34" charset="-120"/>
                              <a:cs typeface="Arial Unicode MS" pitchFamily="34" charset="-120"/>
                            </a:rPr>
                          </m:ctrlPr>
                        </m:accPr>
                        <m:e>
                          <m:r>
                            <a:rPr lang="zh-TW" altLang="en-US" i="1" smtClean="0">
                              <a:latin typeface="Cambria Math"/>
                              <a:ea typeface="Arial Unicode MS" pitchFamily="34" charset="-120"/>
                              <a:cs typeface="Arial Unicode MS" pitchFamily="34" charset="-120"/>
                            </a:rPr>
                            <m:t>𝒹</m:t>
                          </m:r>
                        </m:e>
                      </m:acc>
                      <m:r>
                        <a:rPr lang="en-US" altLang="zh-TW" b="0" i="1" smtClean="0">
                          <a:latin typeface="Cambria Math"/>
                          <a:ea typeface="Arial Unicode MS" pitchFamily="34" charset="-120"/>
                          <a:cs typeface="Arial Unicode MS" pitchFamily="34" charset="-12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b="0" i="1" smtClean="0">
                              <a:latin typeface="Cambria Math" charset="0"/>
                              <a:ea typeface="Arial Unicode MS" pitchFamily="34" charset="-120"/>
                              <a:cs typeface="Arial Unicode MS" pitchFamily="34" charset="-120"/>
                            </a:rPr>
                          </m:ctrlPr>
                        </m:radPr>
                        <m:deg/>
                        <m:e>
                          <m:box>
                            <m:boxPr>
                              <m:ctrlPr>
                                <a:rPr lang="en-US" altLang="zh-TW" b="0" i="1" smtClean="0">
                                  <a:latin typeface="Cambria Math" charset="0"/>
                                  <a:ea typeface="Arial Unicode MS" pitchFamily="34" charset="-120"/>
                                  <a:cs typeface="Arial Unicode MS" pitchFamily="34" charset="-12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charset="0"/>
                                      <a:ea typeface="Arial Unicode MS" pitchFamily="34" charset="-120"/>
                                      <a:cs typeface="Arial Unicode MS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/>
                                      <a:ea typeface="Arial Unicode MS" pitchFamily="34" charset="-120"/>
                                      <a:cs typeface="Arial Unicode MS" pitchFamily="34" charset="-120"/>
                                    </a:rPr>
                                    <m:t>(</m:t>
                                  </m:r>
                                  <m:box>
                                    <m:boxPr>
                                      <m:ctrlPr>
                                        <a:rPr lang="en-US" altLang="zh-TW" b="0" i="1" smtClean="0">
                                          <a:latin typeface="Cambria Math" charset="0"/>
                                          <a:ea typeface="Arial Unicode MS" pitchFamily="34" charset="-120"/>
                                          <a:cs typeface="Arial Unicode MS" pitchFamily="34" charset="-12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zh-TW" b="0" i="1" smtClean="0">
                                              <a:latin typeface="Cambria Math" charset="0"/>
                                              <a:ea typeface="Arial Unicode MS" pitchFamily="34" charset="-120"/>
                                              <a:cs typeface="Arial Unicode MS" pitchFamily="34" charset="-12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TW" b="0" i="1" smtClean="0">
                                              <a:latin typeface="Cambria Math"/>
                                              <a:ea typeface="Arial Unicode MS" pitchFamily="34" charset="-120"/>
                                              <a:cs typeface="Arial Unicode MS" pitchFamily="34" charset="-12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TW" b="0" i="1" smtClean="0">
                                              <a:latin typeface="Cambria Math"/>
                                              <a:ea typeface="Arial Unicode MS" pitchFamily="34" charset="-120"/>
                                              <a:cs typeface="Arial Unicode MS" pitchFamily="34" charset="-12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  <m:r>
                                        <a:rPr lang="en-US" altLang="zh-TW" b="0" i="1" smtClean="0">
                                          <a:latin typeface="Cambria Math"/>
                                          <a:ea typeface="Arial Unicode MS" pitchFamily="34" charset="-120"/>
                                          <a:cs typeface="Arial Unicode MS" pitchFamily="34" charset="-120"/>
                                        </a:rPr>
                                        <m:t>−</m:t>
                                      </m:r>
                                      <m:box>
                                        <m:boxPr>
                                          <m:ctrlPr>
                                            <a:rPr lang="en-US" altLang="zh-TW" b="0" i="1" smtClean="0">
                                              <a:latin typeface="Cambria Math" charset="0"/>
                                              <a:ea typeface="Arial Unicode MS" pitchFamily="34" charset="-120"/>
                                              <a:cs typeface="Arial Unicode MS" pitchFamily="34" charset="-12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altLang="zh-TW" b="0" i="1" smtClean="0">
                                                  <a:latin typeface="Cambria Math" charset="0"/>
                                                  <a:ea typeface="Arial Unicode MS" pitchFamily="34" charset="-120"/>
                                                  <a:cs typeface="Arial Unicode MS" pitchFamily="34" charset="-12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TW" b="0" i="1" smtClean="0">
                                                  <a:latin typeface="Cambria Math"/>
                                                  <a:ea typeface="Arial Unicode MS" pitchFamily="34" charset="-120"/>
                                                  <a:cs typeface="Arial Unicode MS" pitchFamily="34" charset="-12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TW" b="0" i="1" smtClean="0">
                                                  <a:latin typeface="Cambria Math"/>
                                                  <a:ea typeface="Arial Unicode MS" pitchFamily="34" charset="-120"/>
                                                  <a:cs typeface="Arial Unicode MS" pitchFamily="34" charset="-120"/>
                                                </a:rPr>
                                                <m:t>𝑁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box>
                                  <m:r>
                                    <a:rPr lang="en-US" altLang="zh-TW" b="0" i="1" smtClean="0">
                                      <a:latin typeface="Cambria Math"/>
                                      <a:ea typeface="Arial Unicode MS" pitchFamily="34" charset="-120"/>
                                      <a:cs typeface="Arial Unicode MS" pitchFamily="34" charset="-120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charset="0"/>
                                          <a:ea typeface="Arial Unicode MS" pitchFamily="34" charset="-120"/>
                                          <a:cs typeface="Arial Unicode MS" pitchFamily="34" charset="-120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b="0" i="1" smtClean="0">
                                              <a:latin typeface="Cambria Math" charset="0"/>
                                              <a:ea typeface="Arial Unicode MS" pitchFamily="34" charset="-120"/>
                                              <a:cs typeface="Arial Unicode MS" pitchFamily="34" charset="-12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/>
                                              <a:ea typeface="Arial Unicode MS" pitchFamily="34" charset="-120"/>
                                              <a:cs typeface="Arial Unicode MS" pitchFamily="34" charset="-12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/>
                                              <a:ea typeface="Arial Unicode MS" pitchFamily="34" charset="-120"/>
                                              <a:cs typeface="Arial Unicode MS" pitchFamily="34" charset="-120"/>
                                            </a:rPr>
                                            <m:t>𝑚</m:t>
                                          </m:r>
                                        </m:sub>
                                        <m:sup/>
                                      </m:sSubSup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/>
                                          <a:ea typeface="Arial Unicode MS" pitchFamily="34" charset="-120"/>
                                          <a:cs typeface="Arial Unicode MS" pitchFamily="34" charset="-12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TW" altLang="en-US" b="0" i="1" smtClean="0">
                                      <a:latin typeface="Cambria Math"/>
                                      <a:ea typeface="Arial Unicode MS" pitchFamily="34" charset="-120"/>
                                      <a:cs typeface="Arial Unicode MS" pitchFamily="34" charset="-12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box>
                        </m:e>
                      </m:rad>
                    </m:oMath>
                  </m:oMathPara>
                </a14:m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endParaRPr lang="en-US" altLang="zh-TW" sz="21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>
                  <a:buNone/>
                </a:pP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2)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𝒹 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需在 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𝒹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/>
                        <a:ea typeface="Cambria Math"/>
                        <a:cs typeface="Arial Unicode MS" pitchFamily="34" charset="-12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radPr>
                      <m:deg/>
                      <m:e>
                        <m:box>
                          <m:boxPr>
                            <m:ctrlPr>
                              <a:rPr lang="en-US" altLang="zh-TW" i="1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i="1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(</m:t>
                                </m:r>
                                <m:box>
                                  <m:boxPr>
                                    <m:ctrlPr>
                                      <a:rPr lang="en-US" altLang="zh-TW" i="1">
                                        <a:latin typeface="Cambria Math" charset="0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TW" i="1">
                                            <a:latin typeface="Cambria Math" charset="0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i="1">
                                            <a:latin typeface="Cambria Math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TW" i="1">
                                            <a:latin typeface="Cambria Math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  <m:r>
                                      <a:rPr lang="en-US" altLang="zh-TW" i="1">
                                        <a:latin typeface="Cambria Math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  <m:t>−</m:t>
                                    </m:r>
                                    <m:box>
                                      <m:boxPr>
                                        <m:ctrlPr>
                                          <a:rPr lang="en-US" altLang="zh-TW" i="1">
                                            <a:latin typeface="Cambria Math" charset="0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TW" i="1">
                                                <a:latin typeface="Cambria Math" charset="0"/>
                                                <a:ea typeface="Arial Unicode MS" pitchFamily="34" charset="-120"/>
                                                <a:cs typeface="Arial Unicode MS" pitchFamily="34" charset="-12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i="1">
                                                <a:latin typeface="Cambria Math"/>
                                                <a:ea typeface="Arial Unicode MS" pitchFamily="34" charset="-120"/>
                                                <a:cs typeface="Arial Unicode MS" pitchFamily="34" charset="-12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TW" i="1">
                                                <a:latin typeface="Cambria Math"/>
                                                <a:ea typeface="Arial Unicode MS" pitchFamily="34" charset="-120"/>
                                                <a:cs typeface="Arial Unicode MS" pitchFamily="34" charset="-120"/>
                                              </a:rPr>
                                              <m:t>𝑁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box>
                                <m:r>
                                  <a:rPr lang="en-US" altLang="zh-TW" i="1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charset="0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altLang="zh-TW" i="1">
                                            <a:latin typeface="Cambria Math" charset="0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  <m:t>𝑚</m:t>
                                        </m:r>
                                      </m:sub>
                                      <m:sup/>
                                    </m:sSubSup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𝛼</m:t>
                                </m:r>
                              </m:den>
                            </m:f>
                          </m:e>
                        </m:box>
                      </m:e>
                    </m:rad>
                  </m:oMath>
                </a14:m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範圍內，給定 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𝒹 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時，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1-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𝛼 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　　估計值為</a:t>
                </a:r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>
                  <a:buNone/>
                </a:pP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                           1-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accPr>
                      <m:e>
                        <m:r>
                          <a:rPr lang="zh-TW" altLang="en-US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𝛼</m:t>
                        </m:r>
                      </m:e>
                    </m:acc>
                    <m:r>
                      <a:rPr lang="en-US" altLang="zh-TW" b="0" i="1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=1−</m:t>
                    </m:r>
                    <m:box>
                      <m:boxPr>
                        <m:ctrlPr>
                          <a:rPr lang="en-US" altLang="zh-TW" b="0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(</m:t>
                            </m:r>
                            <m:box>
                              <m:boxPr>
                                <m:ctrlPr>
                                  <a:rPr lang="en-US" altLang="zh-TW" b="0" i="1" smtClean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charset="0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zh-TW" b="0" i="1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−</m:t>
                                </m:r>
                                <m:box>
                                  <m:boxPr>
                                    <m:ctrlPr>
                                      <a:rPr lang="en-US" altLang="zh-TW" b="0" i="1" smtClean="0">
                                        <a:latin typeface="Cambria Math" charset="0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TW" b="0" i="1" smtClean="0">
                                            <a:latin typeface="Cambria Math" charset="0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b="0" i="1" smtClean="0">
                                            <a:latin typeface="Cambria Math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TW" b="0" i="1" smtClean="0">
                                            <a:latin typeface="Cambria Math"/>
                                            <a:ea typeface="Arial Unicode MS" pitchFamily="34" charset="-120"/>
                                            <a:cs typeface="Arial Unicode MS" pitchFamily="34" charset="-12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  <m:r>
                              <a:rPr lang="en-US" altLang="zh-TW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en-US" altLang="zh-TW" b="0" i="1" smtClean="0">
                                        <a:latin typeface="Cambria Math" charset="0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  <m:t>𝑚</m:t>
                                    </m:r>
                                  </m:sub>
                                  <m:sup/>
                                </m:sSubSup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zh-TW" altLang="en-US" b="0" i="1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𝒹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zh-TW" altLang="en-US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2816"/>
                <a:ext cx="8229600" cy="4608512"/>
              </a:xfrm>
              <a:blipFill rotWithShape="1">
                <a:blip r:embed="rId2" cstate="print"/>
                <a:stretch>
                  <a:fillRect l="-1333" t="-22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7199284" cy="922114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一般的比率估計問題的準確度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2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7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範例</a:t>
            </a:r>
            <a:r>
              <a:rPr lang="en-US" altLang="zh-TW" sz="7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5.8</a:t>
            </a:r>
            <a:endParaRPr lang="zh-TW" altLang="en-US" sz="7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35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於範例</a:t>
            </a:r>
            <a:r>
              <a:rPr lang="en-US" altLang="zh-TW" sz="35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5.6</a:t>
            </a:r>
            <a:r>
              <a:rPr lang="zh-TW" altLang="en-US" sz="35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中，</a:t>
            </a:r>
            <a:endParaRPr lang="en-US" altLang="zh-TW" sz="35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dirty="0" smtClean="0"/>
              <a:t>　　　　，</a:t>
            </a:r>
            <a:r>
              <a:rPr lang="zh-TW" altLang="en-US" sz="35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抽出樣本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　　　</a:t>
            </a:r>
            <a:r>
              <a:rPr lang="zh-TW" altLang="en-US" sz="35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的</a:t>
            </a:r>
            <a:r>
              <a:rPr lang="el-GR" altLang="zh-TW" sz="3600" dirty="0" smtClean="0">
                <a:latin typeface="Cambria Math"/>
                <a:ea typeface="Cambria Math"/>
                <a:cs typeface="Arial Unicode MS" pitchFamily="34" charset="-120"/>
              </a:rPr>
              <a:t>π</a:t>
            </a:r>
            <a:r>
              <a:rPr lang="en-US" altLang="zh-TW" sz="3600" dirty="0" err="1" smtClean="0">
                <a:latin typeface="Cambria Math"/>
                <a:ea typeface="Cambria Math"/>
                <a:cs typeface="Arial Unicode MS" pitchFamily="34" charset="-120"/>
              </a:rPr>
              <a:t>ps</a:t>
            </a:r>
            <a:r>
              <a:rPr lang="zh-TW" altLang="en-US" sz="35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樣本</a:t>
            </a: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，</a:t>
            </a:r>
            <a:endParaRPr lang="en-US" altLang="zh-TW" sz="28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sz="28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</a:t>
            </a:r>
            <a:r>
              <a:rPr lang="zh-TW" altLang="en-US" sz="35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得每公頃平均年產量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</a:t>
            </a:r>
            <a:r>
              <a:rPr lang="zh-TW" altLang="en-US" sz="35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的估計值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　　　　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（公噸／公頃）</a:t>
            </a:r>
            <a:endParaRPr lang="en-US" altLang="zh-TW" sz="24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</a:t>
            </a:r>
            <a:r>
              <a:rPr lang="zh-TW" altLang="en-US" sz="35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樣本的平均比率變異數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　　　　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lnSpc>
                <a:spcPct val="150000"/>
              </a:lnSpc>
              <a:buNone/>
            </a:pP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</a:t>
            </a:r>
            <a:r>
              <a:rPr lang="zh-TW" altLang="en-US" sz="35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以　　　　　　　　評估準確度</a:t>
            </a:r>
            <a:endParaRPr lang="zh-TW" altLang="en-US" dirty="0"/>
          </a:p>
        </p:txBody>
      </p:sp>
      <p:graphicFrame>
        <p:nvGraphicFramePr>
          <p:cNvPr id="189442" name="Object 2"/>
          <p:cNvGraphicFramePr>
            <a:graphicFrameLocks noChangeAspect="1"/>
          </p:cNvGraphicFramePr>
          <p:nvPr/>
        </p:nvGraphicFramePr>
        <p:xfrm>
          <a:off x="827584" y="2356991"/>
          <a:ext cx="1310712" cy="49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2" name="Equation" r:id="rId3" imgW="469800" imgH="177480" progId="Equation.3">
                  <p:embed/>
                </p:oleObj>
              </mc:Choice>
              <mc:Fallback>
                <p:oleObj name="Equation" r:id="rId3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356991"/>
                        <a:ext cx="1310712" cy="4959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3" name="Object 3"/>
          <p:cNvGraphicFramePr>
            <a:graphicFrameLocks noChangeAspect="1"/>
          </p:cNvGraphicFramePr>
          <p:nvPr/>
        </p:nvGraphicFramePr>
        <p:xfrm>
          <a:off x="4067944" y="2325863"/>
          <a:ext cx="1368152" cy="599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3" name="Equation" r:id="rId5" imgW="406080" imgH="177480" progId="Equation.3">
                  <p:embed/>
                </p:oleObj>
              </mc:Choice>
              <mc:Fallback>
                <p:oleObj name="Equation" r:id="rId5" imgW="4060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325863"/>
                        <a:ext cx="1368152" cy="5990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4499992" y="3140968"/>
          <a:ext cx="432048" cy="468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4" name="Equation" r:id="rId7" imgW="152280" imgH="164880" progId="Equation.3">
                  <p:embed/>
                </p:oleObj>
              </mc:Choice>
              <mc:Fallback>
                <p:oleObj name="Equation" r:id="rId7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140968"/>
                        <a:ext cx="432048" cy="4680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6" name="Object 6"/>
          <p:cNvGraphicFramePr>
            <a:graphicFrameLocks noChangeAspect="1"/>
          </p:cNvGraphicFramePr>
          <p:nvPr/>
        </p:nvGraphicFramePr>
        <p:xfrm>
          <a:off x="2555776" y="3861048"/>
          <a:ext cx="1975075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5" name="Equation" r:id="rId9" imgW="774360" imgH="253800" progId="Equation.3">
                  <p:embed/>
                </p:oleObj>
              </mc:Choice>
              <mc:Fallback>
                <p:oleObj name="Equation" r:id="rId9" imgW="7743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861048"/>
                        <a:ext cx="1975075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7" name="Object 7"/>
          <p:cNvGraphicFramePr>
            <a:graphicFrameLocks noChangeAspect="1"/>
          </p:cNvGraphicFramePr>
          <p:nvPr/>
        </p:nvGraphicFramePr>
        <p:xfrm>
          <a:off x="4889937" y="4653136"/>
          <a:ext cx="2490375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6" name="Equation" r:id="rId11" imgW="774360" imgH="241200" progId="Equation.3">
                  <p:embed/>
                </p:oleObj>
              </mc:Choice>
              <mc:Fallback>
                <p:oleObj name="Equation" r:id="rId11" imgW="774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937" y="4653136"/>
                        <a:ext cx="2490375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8" name="Object 8"/>
          <p:cNvGraphicFramePr>
            <a:graphicFrameLocks noChangeAspect="1"/>
          </p:cNvGraphicFramePr>
          <p:nvPr/>
        </p:nvGraphicFramePr>
        <p:xfrm>
          <a:off x="1403647" y="5445224"/>
          <a:ext cx="3096345" cy="681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7" name="Equation" r:id="rId13" imgW="1384200" imgH="304560" progId="Equation.3">
                  <p:embed/>
                </p:oleObj>
              </mc:Choice>
              <mc:Fallback>
                <p:oleObj name="Equation" r:id="rId13" imgW="13842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7" y="5445224"/>
                        <a:ext cx="3096345" cy="6817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62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P.P.S.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抽樣法的特點與優缺點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TW" altLang="zh-TW" b="1" u="sng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特點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：</a:t>
            </a: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　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總體中含量大的部分被抽中的機率也大，可以提高樣本的代表性。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                     </a:t>
            </a:r>
            <a:endParaRPr lang="zh-TW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zh-TW" altLang="zh-TW" b="1" u="sng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優點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：</a:t>
            </a: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　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使用了輔助信息，減少</a:t>
            </a:r>
            <a:r>
              <a:rPr lang="zh-TW" altLang="en-US" u="sng" dirty="0">
                <a:solidFill>
                  <a:schemeClr val="tx2">
                    <a:lumMod val="60000"/>
                    <a:lumOff val="40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抽樣誤差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。</a:t>
            </a:r>
          </a:p>
          <a:p>
            <a:r>
              <a:rPr lang="zh-TW" altLang="zh-TW" b="1" u="sng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缺點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：</a:t>
            </a: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　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對輔助信息要求較高。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55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（１）給定　　　　，則　的估計值為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zh-TW" altLang="en-US" dirty="0"/>
          </a:p>
        </p:txBody>
      </p:sp>
      <p:graphicFrame>
        <p:nvGraphicFramePr>
          <p:cNvPr id="190466" name="Object 2"/>
          <p:cNvGraphicFramePr>
            <a:graphicFrameLocks noChangeAspect="1"/>
          </p:cNvGraphicFramePr>
          <p:nvPr/>
        </p:nvGraphicFramePr>
        <p:xfrm>
          <a:off x="2536701" y="1484784"/>
          <a:ext cx="1819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name="Equation" r:id="rId3" imgW="749160" imgH="177480" progId="Equation.3">
                  <p:embed/>
                </p:oleObj>
              </mc:Choice>
              <mc:Fallback>
                <p:oleObj name="Equation" r:id="rId3" imgW="749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701" y="1484784"/>
                        <a:ext cx="18192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7" name="Object 3"/>
          <p:cNvGraphicFramePr>
            <a:graphicFrameLocks noChangeAspect="1"/>
          </p:cNvGraphicFramePr>
          <p:nvPr/>
        </p:nvGraphicFramePr>
        <p:xfrm>
          <a:off x="5004048" y="1553295"/>
          <a:ext cx="2873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Equation" r:id="rId5" imgW="139680" imgH="177480" progId="Equation.3">
                  <p:embed/>
                </p:oleObj>
              </mc:Choice>
              <mc:Fallback>
                <p:oleObj name="Equation" r:id="rId5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553295"/>
                        <a:ext cx="287338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8" name="Object 4"/>
          <p:cNvGraphicFramePr>
            <a:graphicFrameLocks noChangeAspect="1"/>
          </p:cNvGraphicFramePr>
          <p:nvPr/>
        </p:nvGraphicFramePr>
        <p:xfrm>
          <a:off x="467544" y="2564904"/>
          <a:ext cx="3836770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Equation" r:id="rId7" imgW="1130040" imgH="660240" progId="Equation.3">
                  <p:embed/>
                </p:oleObj>
              </mc:Choice>
              <mc:Fallback>
                <p:oleObj name="Equation" r:id="rId7" imgW="11300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564904"/>
                        <a:ext cx="3836770" cy="18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4716016" y="2708920"/>
          <a:ext cx="3509962" cy="276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Equation" r:id="rId9" imgW="1320480" imgH="1041120" progId="Equation.3">
                  <p:embed/>
                </p:oleObj>
              </mc:Choice>
              <mc:Fallback>
                <p:oleObj name="Equation" r:id="rId9" imgW="132048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708920"/>
                        <a:ext cx="3509962" cy="2767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93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/>
              <a:t>（２）　　　　　　　　　　　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sz="40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給定　　　　　　，則　　的估計值為</a:t>
            </a:r>
            <a:endParaRPr lang="zh-TW" altLang="en-US" sz="40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191491" name="內容版面配置區 3"/>
          <p:cNvGraphicFramePr>
            <a:graphicFrameLocks noChangeAspect="1"/>
          </p:cNvGraphicFramePr>
          <p:nvPr/>
        </p:nvGraphicFramePr>
        <p:xfrm>
          <a:off x="1763687" y="1412776"/>
          <a:ext cx="5454663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8" name="Equation" r:id="rId3" imgW="2590560" imgH="444240" progId="Equation.3">
                  <p:embed/>
                </p:oleObj>
              </mc:Choice>
              <mc:Fallback>
                <p:oleObj name="Equation" r:id="rId3" imgW="2590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7" y="1412776"/>
                        <a:ext cx="5454663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1619672" y="2708920"/>
          <a:ext cx="3195929" cy="57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Equation" r:id="rId5" imgW="1117440" imgH="203040" progId="Equation.3">
                  <p:embed/>
                </p:oleObj>
              </mc:Choice>
              <mc:Fallback>
                <p:oleObj name="Equation" r:id="rId5" imgW="1117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708920"/>
                        <a:ext cx="3195929" cy="57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3" name="Object 5"/>
          <p:cNvGraphicFramePr>
            <a:graphicFrameLocks noChangeAspect="1"/>
          </p:cNvGraphicFramePr>
          <p:nvPr/>
        </p:nvGraphicFramePr>
        <p:xfrm>
          <a:off x="5652120" y="2708777"/>
          <a:ext cx="936104" cy="504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Equation" r:id="rId7" imgW="330120" imgH="177480" progId="Equation.3">
                  <p:embed/>
                </p:oleObj>
              </mc:Choice>
              <mc:Fallback>
                <p:oleObj name="Equation" r:id="rId7" imgW="330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708777"/>
                        <a:ext cx="936104" cy="504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4" name="Object 6"/>
          <p:cNvGraphicFramePr>
            <a:graphicFrameLocks noChangeAspect="1"/>
          </p:cNvGraphicFramePr>
          <p:nvPr/>
        </p:nvGraphicFramePr>
        <p:xfrm>
          <a:off x="2051720" y="3429000"/>
          <a:ext cx="4106102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1" name="Equation" r:id="rId9" imgW="1739880" imgH="634680" progId="Equation.3">
                  <p:embed/>
                </p:oleObj>
              </mc:Choice>
              <mc:Fallback>
                <p:oleObj name="Equation" r:id="rId9" imgW="173988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429000"/>
                        <a:ext cx="4106102" cy="1584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/>
        </p:nvGraphicFramePr>
        <p:xfrm>
          <a:off x="2771801" y="5301208"/>
          <a:ext cx="2016223" cy="109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Equation" r:id="rId11" imgW="749160" imgH="406080" progId="Equation.3">
                  <p:embed/>
                </p:oleObj>
              </mc:Choice>
              <mc:Fallback>
                <p:oleObj name="Equation" r:id="rId11" imgW="749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1" y="5301208"/>
                        <a:ext cx="2016223" cy="10935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62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4744" y="188640"/>
            <a:ext cx="8219256" cy="1498178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大樣本的比率估計問題的準確度</a:t>
            </a:r>
            <a:endParaRPr lang="zh-TW" altLang="en-US" sz="4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988840"/>
                <a:ext cx="8229600" cy="45259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TW" altLang="en-US" sz="3600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在有限母體中抽樣單位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en-US" altLang="zh-TW" sz="3600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𝑢</m:t>
                        </m:r>
                      </m:e>
                      <m:sub>
                        <m:r>
                          <a:rPr lang="zh-TW" altLang="en-US" sz="360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3600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的大小為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en-US" altLang="zh-TW" sz="3600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𝑦</m:t>
                        </m:r>
                      </m:e>
                      <m:sub>
                        <m:r>
                          <a:rPr lang="zh-TW" altLang="en-US" sz="360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3600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，對任何             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3600" i="1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TW" sz="3600" i="1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TW" sz="3600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TW" altLang="en-US" sz="3600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估計</a:t>
                </a:r>
                <a:r>
                  <a:rPr lang="zh-TW" altLang="en-US" sz="3600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𝘙</a:t>
                </a:r>
                <a:r>
                  <a:rPr lang="zh-TW" altLang="en-US" sz="3600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，如下式</a:t>
                </a:r>
                <a:endParaRPr lang="en-US" altLang="zh-TW" sz="36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en-US" altLang="zh-TW" sz="160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>
                  <a:buNone/>
                </a:pP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　</a:t>
                </a:r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>
                  <a:buNone/>
                </a:pPr>
                <a:endParaRPr lang="en-US" altLang="zh-TW" sz="14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>
                  <a:buNone/>
                </a:pP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　如果母體 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N 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大，且</a:t>
                </a:r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988840"/>
                <a:ext cx="8229600" cy="4525963"/>
              </a:xfrm>
              <a:blipFill rotWithShape="1">
                <a:blip r:embed="rId3" cstate="print"/>
                <a:stretch>
                  <a:fillRect l="-2074" r="-1630"/>
                </a:stretch>
              </a:blipFill>
            </p:spPr>
            <p:txBody>
              <a:bodyPr/>
              <a:lstStyle/>
              <a:p>
                <a:r>
                  <a:rPr lang="zh-TW" altLang="en-US" dirty="0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059832" y="4221088"/>
          <a:ext cx="5184576" cy="1132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4" imgW="1396394" imgH="304668" progId="Equation.3">
                  <p:embed/>
                </p:oleObj>
              </mc:Choice>
              <mc:Fallback>
                <p:oleObj name="Equation" r:id="rId4" imgW="1396394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221088"/>
                        <a:ext cx="5184576" cy="11320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>
            <p:extLst/>
          </p:nvPr>
        </p:nvGraphicFramePr>
        <p:xfrm>
          <a:off x="2195736" y="3573016"/>
          <a:ext cx="182720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6" imgW="736600" imgH="203200" progId="Equation.3">
                  <p:embed/>
                </p:oleObj>
              </mc:Choice>
              <mc:Fallback>
                <p:oleObj name="Equation" r:id="rId6" imgW="736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573016"/>
                        <a:ext cx="1827203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>
            <p:extLst/>
          </p:nvPr>
        </p:nvGraphicFramePr>
        <p:xfrm>
          <a:off x="4499992" y="5373216"/>
          <a:ext cx="144016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Equation" r:id="rId8" imgW="418918" imgH="177723" progId="Equation.3">
                  <p:embed/>
                </p:oleObj>
              </mc:Choice>
              <mc:Fallback>
                <p:oleObj name="Equation" r:id="rId8" imgW="418918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5373216"/>
                        <a:ext cx="144016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47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1) 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在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1-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𝛼 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給定時，則 𝒹 的估計值為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如果母體數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N 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很大時，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/>
          </p:nvPr>
        </p:nvGraphicFramePr>
        <p:xfrm>
          <a:off x="3707904" y="2204864"/>
          <a:ext cx="3276928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name="Equation" r:id="rId3" imgW="1155700" imgH="482600" progId="Equation.3">
                  <p:embed/>
                </p:oleObj>
              </mc:Choice>
              <mc:Fallback>
                <p:oleObj name="Equation" r:id="rId3" imgW="1155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2204864"/>
                        <a:ext cx="3276928" cy="13681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>
            <p:extLst/>
          </p:nvPr>
        </p:nvGraphicFramePr>
        <p:xfrm>
          <a:off x="3851920" y="4581128"/>
          <a:ext cx="2736304" cy="1732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name="Equation" r:id="rId5" imgW="761669" imgH="482391" progId="Equation.3">
                  <p:embed/>
                </p:oleObj>
              </mc:Choice>
              <mc:Fallback>
                <p:oleObj name="Equation" r:id="rId5" imgW="761669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4581128"/>
                        <a:ext cx="2736304" cy="1732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924744" y="188640"/>
            <a:ext cx="8219256" cy="1498178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大樣本的比率估計問題的準確度</a:t>
            </a:r>
            <a:endParaRPr lang="zh-TW" altLang="en-US" sz="4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5220072" y="2276872"/>
            <a:ext cx="1080120" cy="1224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9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06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27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2)</a:t>
            </a:r>
            <a:r>
              <a:rPr lang="zh-TW" altLang="en-US" sz="27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在 </a:t>
            </a:r>
            <a:r>
              <a:rPr lang="en-US" altLang="zh-TW" sz="27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𝒹 </a:t>
            </a:r>
            <a:r>
              <a:rPr lang="zh-TW" altLang="en-US" sz="27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給定時，則 </a:t>
            </a:r>
            <a:r>
              <a:rPr lang="en-US" altLang="zh-TW" sz="27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1-</a:t>
            </a:r>
            <a:r>
              <a:rPr lang="zh-TW" altLang="en-US" sz="2700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𝛼 </a:t>
            </a:r>
            <a:r>
              <a:rPr lang="zh-TW" altLang="en-US" sz="27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的估計值為</a:t>
            </a:r>
            <a:endParaRPr lang="en-US" altLang="zh-TW" sz="27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endParaRPr lang="en-US" altLang="zh-TW" sz="27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endParaRPr lang="en-US" altLang="zh-TW" sz="27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endParaRPr lang="en-US" altLang="zh-TW" sz="27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lnSpc>
                <a:spcPct val="210000"/>
              </a:lnSpc>
              <a:buNone/>
            </a:pPr>
            <a:r>
              <a:rPr lang="zh-TW" altLang="en-US" sz="27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或，如果母體數 </a:t>
            </a:r>
            <a:r>
              <a:rPr lang="en-US" altLang="zh-TW" sz="27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𝑁</a:t>
            </a:r>
            <a:r>
              <a:rPr lang="en-US" altLang="zh-TW" sz="27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zh-TW" altLang="en-US" sz="27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很大時，</a:t>
            </a:r>
            <a:endParaRPr lang="en-US" altLang="zh-TW" sz="27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endParaRPr lang="en-US" altLang="zh-TW" sz="27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endParaRPr lang="en-US" altLang="zh-TW" sz="27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endParaRPr lang="en-US" altLang="zh-TW" sz="27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sz="27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其中 </a:t>
            </a:r>
            <a:r>
              <a:rPr lang="en-US" altLang="zh-TW" sz="27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Z </a:t>
            </a:r>
            <a:r>
              <a:rPr lang="zh-TW" altLang="en-US" sz="27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為標準常態隨機變數</a:t>
            </a:r>
            <a:endParaRPr lang="zh-TW" altLang="en-US" sz="27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/>
        </p:nvGraphicFramePr>
        <p:xfrm>
          <a:off x="2555776" y="2276872"/>
          <a:ext cx="3914775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4" name="Equation" r:id="rId3" imgW="1676400" imgH="647700" progId="Equation.3">
                  <p:embed/>
                </p:oleObj>
              </mc:Choice>
              <mc:Fallback>
                <p:oleObj name="Equation" r:id="rId3" imgW="16764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276872"/>
                        <a:ext cx="3914775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3491880" y="4437112"/>
          <a:ext cx="3024187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5" name="Equation" r:id="rId5" imgW="1295400" imgH="647700" progId="Equation.3">
                  <p:embed/>
                </p:oleObj>
              </mc:Choice>
              <mc:Fallback>
                <p:oleObj name="Equation" r:id="rId5" imgW="12954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437112"/>
                        <a:ext cx="3024187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924744" y="188640"/>
            <a:ext cx="8219256" cy="1498178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大樣本的比率估計問題的準確度</a:t>
            </a:r>
            <a:endParaRPr lang="zh-TW" altLang="en-US" sz="40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" name="橢圓 9"/>
          <p:cNvSpPr/>
          <p:nvPr/>
        </p:nvSpPr>
        <p:spPr>
          <a:xfrm>
            <a:off x="4788024" y="2780928"/>
            <a:ext cx="1008112" cy="10801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60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6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範例</a:t>
            </a:r>
            <a:r>
              <a:rPr lang="en-US" altLang="zh-TW" sz="66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5.7</a:t>
            </a:r>
            <a:endParaRPr lang="zh-TW" altLang="en-US" sz="66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延續範例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5.5</a:t>
            </a:r>
          </a:p>
          <a:p>
            <a:pPr>
              <a:buNone/>
            </a:pP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估計梨農平均每公頃栽培面積的年產量　之值為　　　　（公噸／公頃）的東方梨。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　　　　　　　　　　，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以下式評估計的準確度　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endParaRPr lang="zh-TW" altLang="en-US" dirty="0"/>
          </a:p>
        </p:txBody>
      </p:sp>
      <p:graphicFrame>
        <p:nvGraphicFramePr>
          <p:cNvPr id="186370" name="Object 2"/>
          <p:cNvGraphicFramePr>
            <a:graphicFrameLocks noChangeAspect="1"/>
          </p:cNvGraphicFramePr>
          <p:nvPr/>
        </p:nvGraphicFramePr>
        <p:xfrm>
          <a:off x="7776666" y="2060848"/>
          <a:ext cx="539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6666" y="2060848"/>
                        <a:ext cx="5397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1" name="Object 3"/>
          <p:cNvGraphicFramePr>
            <a:graphicFrameLocks noChangeAspect="1"/>
          </p:cNvGraphicFramePr>
          <p:nvPr/>
        </p:nvGraphicFramePr>
        <p:xfrm>
          <a:off x="2195736" y="2492896"/>
          <a:ext cx="155733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3" name="Equation" r:id="rId5" imgW="698400" imgH="253800" progId="Equation.3">
                  <p:embed/>
                </p:oleObj>
              </mc:Choice>
              <mc:Fallback>
                <p:oleObj name="Equation" r:id="rId5" imgW="698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492896"/>
                        <a:ext cx="1557337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798513" y="3284538"/>
          <a:ext cx="514985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4" name="Equation" r:id="rId7" imgW="1917360" imgH="241200" progId="Equation.3">
                  <p:embed/>
                </p:oleObj>
              </mc:Choice>
              <mc:Fallback>
                <p:oleObj name="Equation" r:id="rId7" imgW="1917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3284538"/>
                        <a:ext cx="5149850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2915816" y="4941168"/>
          <a:ext cx="3300367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Equation" r:id="rId9" imgW="1396800" imgH="304560" progId="Equation.3">
                  <p:embed/>
                </p:oleObj>
              </mc:Choice>
              <mc:Fallback>
                <p:oleObj name="Equation" r:id="rId9" imgW="13968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941168"/>
                        <a:ext cx="3300367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29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（１）給定　　　　，則　的估計值為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187394" name="Object 2"/>
          <p:cNvGraphicFramePr>
            <a:graphicFrameLocks noChangeAspect="1"/>
          </p:cNvGraphicFramePr>
          <p:nvPr/>
        </p:nvGraphicFramePr>
        <p:xfrm>
          <a:off x="2555776" y="1484784"/>
          <a:ext cx="1819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name="Equation" r:id="rId3" imgW="749160" imgH="177480" progId="Equation.3">
                  <p:embed/>
                </p:oleObj>
              </mc:Choice>
              <mc:Fallback>
                <p:oleObj name="Equation" r:id="rId3" imgW="7491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484784"/>
                        <a:ext cx="18192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5076056" y="1556792"/>
          <a:ext cx="288032" cy="363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7" name="Equation" r:id="rId5" imgW="139680" imgH="177480" progId="Equation.3">
                  <p:embed/>
                </p:oleObj>
              </mc:Choice>
              <mc:Fallback>
                <p:oleObj name="Equation" r:id="rId5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1556792"/>
                        <a:ext cx="288032" cy="3633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7" name="Object 5"/>
          <p:cNvGraphicFramePr>
            <a:graphicFrameLocks noChangeAspect="1"/>
          </p:cNvGraphicFramePr>
          <p:nvPr/>
        </p:nvGraphicFramePr>
        <p:xfrm>
          <a:off x="251520" y="2996952"/>
          <a:ext cx="3600400" cy="1493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8" name="Equation" r:id="rId7" imgW="1155700" imgH="482600" progId="Equation.3">
                  <p:embed/>
                </p:oleObj>
              </mc:Choice>
              <mc:Fallback>
                <p:oleObj name="Equation" r:id="rId7" imgW="1155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996952"/>
                        <a:ext cx="3600400" cy="14931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3851920" y="3068960"/>
          <a:ext cx="4692825" cy="270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Equation" r:id="rId9" imgW="1498320" imgH="863280" progId="Equation.3">
                  <p:embed/>
                </p:oleObj>
              </mc:Choice>
              <mc:Fallback>
                <p:oleObj name="Equation" r:id="rId9" imgW="149832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068960"/>
                        <a:ext cx="4692825" cy="27054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987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>
              <a:buNone/>
            </a:pP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（２）給定　　　，則　　的估計值為</a:t>
            </a:r>
          </a:p>
          <a:p>
            <a:endParaRPr lang="zh-TW" altLang="en-US" dirty="0"/>
          </a:p>
        </p:txBody>
      </p:sp>
      <p:graphicFrame>
        <p:nvGraphicFramePr>
          <p:cNvPr id="188418" name="Object 2"/>
          <p:cNvGraphicFramePr>
            <a:graphicFrameLocks noChangeAspect="1"/>
          </p:cNvGraphicFramePr>
          <p:nvPr/>
        </p:nvGraphicFramePr>
        <p:xfrm>
          <a:off x="2555776" y="2060848"/>
          <a:ext cx="13700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0" name="Equation" r:id="rId3" imgW="558720" imgH="177480" progId="Equation.3">
                  <p:embed/>
                </p:oleObj>
              </mc:Choice>
              <mc:Fallback>
                <p:oleObj name="Equation" r:id="rId3" imgW="558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060848"/>
                        <a:ext cx="13700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9" name="Object 3"/>
          <p:cNvGraphicFramePr>
            <a:graphicFrameLocks noChangeAspect="1"/>
          </p:cNvGraphicFramePr>
          <p:nvPr/>
        </p:nvGraphicFramePr>
        <p:xfrm>
          <a:off x="4644008" y="2060575"/>
          <a:ext cx="8016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1" name="Equation" r:id="rId5" imgW="330120" imgH="177480" progId="Equation.3">
                  <p:embed/>
                </p:oleObj>
              </mc:Choice>
              <mc:Fallback>
                <p:oleObj name="Equation" r:id="rId5" imgW="330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060575"/>
                        <a:ext cx="8016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899592" y="2636912"/>
          <a:ext cx="4286594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2" name="Equation" r:id="rId7" imgW="1676400" imgH="647700" progId="Equation.3">
                  <p:embed/>
                </p:oleObj>
              </mc:Choice>
              <mc:Fallback>
                <p:oleObj name="Equation" r:id="rId7" imgW="16764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36912"/>
                        <a:ext cx="4286594" cy="16561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/>
        </p:nvGraphicFramePr>
        <p:xfrm>
          <a:off x="1761083" y="4292600"/>
          <a:ext cx="4683125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3" name="Equation" r:id="rId9" imgW="1562040" imgH="660240" progId="Equation.3">
                  <p:embed/>
                </p:oleObj>
              </mc:Choice>
              <mc:Fallback>
                <p:oleObj name="Equation" r:id="rId9" imgW="15620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083" y="4292600"/>
                        <a:ext cx="4683125" cy="197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926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11500" dirty="0" smtClean="0">
                <a:latin typeface="Cambria Math"/>
                <a:ea typeface="Cambria Math"/>
              </a:rPr>
              <a:t>𝑝</a:t>
            </a:r>
            <a:r>
              <a:rPr lang="zh-TW" altLang="en-US" sz="11500" dirty="0" smtClean="0">
                <a:latin typeface="Cambria Math"/>
                <a:ea typeface="Cambria Math"/>
              </a:rPr>
              <a:t>𝑝𝑎𝑠</a:t>
            </a:r>
            <a:r>
              <a:rPr lang="zh-TW" altLang="en-US" sz="11500" dirty="0" smtClean="0"/>
              <a:t>抽樣</a:t>
            </a:r>
            <a:endParaRPr lang="zh-TW" altLang="en-US" sz="115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28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   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定義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Probability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Proportionate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to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Assemble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Size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Sampling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en-US" altLang="zh-TW" sz="2000" dirty="0">
              <a:solidFill>
                <a:srgbClr val="00B05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樣本被抽出機率與樣本所含抽樣單位的大小“</a:t>
            </a:r>
            <a:r>
              <a:rPr lang="zh-TW" altLang="en-US" b="1" u="sng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總數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“成比例的抽樣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6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適用時機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  <a:buNone/>
            </a:pP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1.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需搜集到完整的母體名冊。</a:t>
            </a:r>
          </a:p>
          <a:p>
            <a:pPr>
              <a:lnSpc>
                <a:spcPct val="200000"/>
              </a:lnSpc>
              <a:buNone/>
            </a:pP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2.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樣本收集成本低。</a:t>
            </a:r>
          </a:p>
          <a:p>
            <a:pPr>
              <a:lnSpc>
                <a:spcPct val="200000"/>
              </a:lnSpc>
              <a:buNone/>
            </a:pP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3.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輔助變數要與主要變數有高度密切關係。</a:t>
            </a:r>
          </a:p>
          <a:p>
            <a:pPr>
              <a:lnSpc>
                <a:spcPct val="200000"/>
              </a:lnSpc>
              <a:buNone/>
            </a:pP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635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範例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輔仁大學要做一個學生對校滿意度調查，因為逐一抽學生太麻煩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了，故以抽班級為抽樣單位，輔仁大學總共有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𝑁=5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個班級，要抽出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𝑛=3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個班級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59632" y="3789040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甲          乙          丙          丁         戊</a:t>
            </a:r>
            <a:endParaRPr lang="zh-TW" altLang="en-US" sz="3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15616" y="4520623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10</a:t>
            </a:r>
            <a:r>
              <a:rPr lang="zh-TW" altLang="en-US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人      </a:t>
            </a:r>
            <a:r>
              <a:rPr lang="en-US" altLang="zh-TW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20</a:t>
            </a:r>
            <a:r>
              <a:rPr lang="zh-TW" altLang="en-US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人      </a:t>
            </a:r>
            <a:r>
              <a:rPr lang="en-US" altLang="zh-TW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30</a:t>
            </a:r>
            <a:r>
              <a:rPr lang="zh-TW" altLang="en-US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人      </a:t>
            </a:r>
            <a:r>
              <a:rPr lang="en-US" altLang="zh-TW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40</a:t>
            </a:r>
            <a:r>
              <a:rPr lang="zh-TW" altLang="en-US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人      </a:t>
            </a:r>
            <a:r>
              <a:rPr lang="en-US" altLang="zh-TW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50</a:t>
            </a:r>
            <a:r>
              <a:rPr lang="zh-TW" altLang="en-US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人</a:t>
            </a:r>
            <a:endParaRPr lang="zh-TW" altLang="en-US" sz="3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17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19256" cy="4713387"/>
              </a:xfrm>
            </p:spPr>
            <p:txBody>
              <a:bodyPr/>
              <a:lstStyle/>
              <a:p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輔仁大學總共有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𝑁=5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個班級，要抽出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𝑛=3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個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班級，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要被抽出的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班級會有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i="1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r>
                              <a:rPr lang="zh-TW" altLang="en-US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𝑁</m:t>
                            </m:r>
                          </m:num>
                          <m:den>
                            <m:r>
                              <a:rPr lang="zh-TW" altLang="en-US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i="1" dirty="0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TW" b="0" i="1" dirty="0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=10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種組合</a:t>
                </a:r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zh-TW" altLang="en-US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19256" cy="4713387"/>
              </a:xfrm>
              <a:blipFill rotWithShape="1">
                <a:blip r:embed="rId2"/>
                <a:stretch>
                  <a:fillRect l="-1632" t="-1811" r="-3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範例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5536" y="3352822"/>
            <a:ext cx="47525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甲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乙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丙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= (10,20,30) = 60</a:t>
            </a:r>
          </a:p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甲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乙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丁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= (10,20,40) = 70</a:t>
            </a:r>
          </a:p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甲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乙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戊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= (10,20,50) = 80</a:t>
            </a:r>
          </a:p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甲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丙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丁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= (10,30,40) = 80</a:t>
            </a:r>
          </a:p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甲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丙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戊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= (10,30,50) = 90</a:t>
            </a:r>
          </a:p>
          <a:p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788024" y="3339446"/>
            <a:ext cx="47525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甲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丁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戊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= (10,40,50) = 100</a:t>
            </a:r>
          </a:p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乙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丙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丁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= (20,30,40) = 90</a:t>
            </a:r>
          </a:p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乙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丙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戊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= (20,30,50) = 100</a:t>
            </a:r>
          </a:p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乙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丁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戊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= (20,40,50) = 110</a:t>
            </a:r>
          </a:p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丙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丁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戊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= (30,40,50) = 120</a:t>
            </a:r>
          </a:p>
          <a:p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8100392" y="4797152"/>
            <a:ext cx="79208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91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363272" cy="4713387"/>
              </a:xfrm>
            </p:spPr>
            <p:txBody>
              <a:bodyPr/>
              <a:lstStyle/>
              <a:p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母體數為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𝑁的有限母體中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，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樣本數為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𝑛的樣本總共有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i="1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r>
                              <a:rPr lang="zh-TW" altLang="en-US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𝑁</m:t>
                            </m:r>
                          </m:num>
                          <m:den>
                            <m:r>
                              <a:rPr lang="zh-TW" altLang="en-US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組。</a:t>
                </a:r>
                <a:endParaRPr lang="en-US" altLang="zh-TW" dirty="0" smtClean="0">
                  <a:latin typeface="Cambria Math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en-US" altLang="zh-TW" sz="1800" dirty="0" smtClean="0">
                  <a:latin typeface="Cambria Math"/>
                  <a:ea typeface="Arial Unicode MS" pitchFamily="34" charset="-120"/>
                  <a:cs typeface="Arial Unicode MS" pitchFamily="34" charset="-120"/>
                </a:endParaRPr>
              </a:p>
              <a:p>
                <a:r>
                  <a:rPr lang="zh-TW" altLang="en-US" dirty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每一組被抽出的機率與所含抽樣單位的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大小總數成正比。</a:t>
                </a:r>
                <a:endParaRPr lang="en-US" altLang="zh-TW" dirty="0" smtClean="0">
                  <a:latin typeface="Cambria Math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en-US" altLang="zh-TW" sz="1800" dirty="0" smtClean="0">
                  <a:latin typeface="Cambria Math"/>
                  <a:ea typeface="Arial Unicode MS" pitchFamily="34" charset="-120"/>
                  <a:cs typeface="Arial Unicode MS" pitchFamily="34" charset="-12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i="1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r>
                              <a:rPr lang="zh-TW" altLang="en-US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𝑁</m:t>
                            </m:r>
                          </m:num>
                          <m:den>
                            <m:r>
                              <a:rPr lang="zh-TW" altLang="en-US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組樣本中所有各組被抽出機率總和等於</a:t>
                </a:r>
                <a:r>
                  <a:rPr lang="en-US" altLang="zh-TW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1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363272" cy="4713387"/>
              </a:xfrm>
              <a:blipFill rotWithShape="1">
                <a:blip r:embed="rId2"/>
                <a:stretch>
                  <a:fillRect l="-1603" t="-1811" r="-7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47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00808"/>
                <a:ext cx="8229600" cy="4425355"/>
              </a:xfrm>
            </p:spPr>
            <p:txBody>
              <a:bodyPr/>
              <a:lstStyle/>
              <a:p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每一組被抽出的機率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zh-TW" altLang="en-US" i="1">
                            <a:latin typeface="Cambria Math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TW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d>
                              <m:dPr>
                                <m:ctrlPr>
                                  <a:rPr lang="en-US" altLang="zh-TW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TW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𝑁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i="1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altLang="zh-TW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zh-TW" alt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dirty="0" smtClean="0"/>
                  <a:t>  </a:t>
                </a:r>
                <a:r>
                  <a:rPr lang="en-US" altLang="zh-TW" dirty="0" smtClean="0"/>
                  <a:t>= 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組合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機率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zh-TW" i="1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s-IS" altLang="zh-TW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is-IS" altLang="zh-TW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is-IS" altLang="zh-TW" i="1">
                                <a:latin typeface="Cambria Math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is-IS" altLang="zh-TW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lang="en-US" altLang="zh-TW" i="1">
                                    <a:latin typeface="Cambria Math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charset="0"/>
                                  </a:rPr>
                                  <m:t>𝑛</m:t>
                                </m:r>
                                <m:r>
                                  <a:rPr lang="en-US" altLang="zh-TW" i="1">
                                    <a:latin typeface="Cambria Math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x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總數中個別總數機率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zh-TW" i="1" dirty="0">
                            <a:latin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is-IS" altLang="zh-TW" i="1" dirty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a:rPr lang="en-US" altLang="zh-TW" b="0" i="1" dirty="0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i="1" dirty="0"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 dirty="0"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altLang="zh-TW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00808"/>
                <a:ext cx="8229600" cy="4425355"/>
              </a:xfrm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76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範例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輔仁大學要做一個學生對校滿意度調查，因為逐一抽學生太麻煩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了，故以抽班級為抽樣單位，輔仁大學總共有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𝑁=5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個班級，要抽出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𝑛=3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個班級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59632" y="3789040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甲          乙          丙          丁         戊</a:t>
            </a:r>
            <a:endParaRPr lang="zh-TW" altLang="en-US" sz="3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15616" y="4520623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10</a:t>
            </a:r>
            <a:r>
              <a:rPr lang="zh-TW" altLang="en-US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人      </a:t>
            </a:r>
            <a:r>
              <a:rPr lang="en-US" altLang="zh-TW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20</a:t>
            </a:r>
            <a:r>
              <a:rPr lang="zh-TW" altLang="en-US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人      </a:t>
            </a:r>
            <a:r>
              <a:rPr lang="en-US" altLang="zh-TW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30</a:t>
            </a:r>
            <a:r>
              <a:rPr lang="zh-TW" altLang="en-US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人      </a:t>
            </a:r>
            <a:r>
              <a:rPr lang="en-US" altLang="zh-TW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40</a:t>
            </a:r>
            <a:r>
              <a:rPr lang="zh-TW" altLang="en-US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人      </a:t>
            </a:r>
            <a:r>
              <a:rPr lang="en-US" altLang="zh-TW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50</a:t>
            </a:r>
            <a:r>
              <a:rPr lang="zh-TW" altLang="en-US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人</a:t>
            </a:r>
            <a:endParaRPr lang="zh-TW" altLang="en-US" sz="3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42895" y="5229653"/>
            <a:ext cx="1928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總數</a:t>
            </a:r>
            <a:r>
              <a:rPr lang="en-US" altLang="zh-TW" sz="3200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=150</a:t>
            </a:r>
            <a:endParaRPr lang="zh-TW" altLang="en-US" sz="3200" dirty="0">
              <a:solidFill>
                <a:srgbClr val="00206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067944" y="5272594"/>
            <a:ext cx="3752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甲班個別總數</a:t>
            </a:r>
            <a:r>
              <a:rPr lang="en-US" altLang="zh-TW" sz="3200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=10</a:t>
            </a:r>
            <a:r>
              <a:rPr lang="zh-TW" altLang="en-US" sz="3200" dirty="0" smtClean="0">
                <a:solidFill>
                  <a:srgbClr val="00206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人</a:t>
            </a:r>
            <a:endParaRPr lang="zh-TW" altLang="en-US" sz="3200" dirty="0">
              <a:solidFill>
                <a:srgbClr val="00206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665119" y="5862088"/>
                <a:ext cx="5751896" cy="635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200" dirty="0" smtClean="0">
                    <a:solidFill>
                      <a:srgbClr val="FF0000"/>
                    </a:solidFill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甲班總數中個別總數的機率</a:t>
                </a:r>
                <a:r>
                  <a:rPr lang="en-US" altLang="zh-TW" sz="3200" dirty="0" smtClean="0">
                    <a:solidFill>
                      <a:srgbClr val="FF0000"/>
                    </a:solidFill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sz="320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sz="32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TW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zh-TW" sz="32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150</m:t>
                            </m:r>
                          </m:den>
                        </m:f>
                      </m:e>
                    </m:box>
                  </m:oMath>
                </a14:m>
                <a:endParaRPr lang="zh-TW" altLang="en-US" sz="32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119" y="5862088"/>
                <a:ext cx="5751896" cy="635623"/>
              </a:xfrm>
              <a:prstGeom prst="rect">
                <a:avLst/>
              </a:prstGeom>
              <a:blipFill rotWithShape="1">
                <a:blip r:embed="rId2"/>
                <a:stretch>
                  <a:fillRect l="-2648" t="-13462" b="-22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6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定義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16832"/>
                <a:ext cx="8291264" cy="4209331"/>
              </a:xfrm>
            </p:spPr>
            <p:txBody>
              <a:bodyPr/>
              <a:lstStyle/>
              <a:p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在母體數為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𝑁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有限母體中，抽樣單位的大小為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，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𝑖=1,2,…,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𝑁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，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𝑛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為樣本數。每一組被抽出的機率為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zh-TW" altLang="en-US" b="0" i="1" smtClean="0">
                            <a:latin typeface="Cambria Math" charset="0"/>
                            <a:ea typeface="Cambria Math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TW" b="0" i="1" smtClean="0">
                                    <a:latin typeface="Cambria Math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TW" b="0" i="1" smtClean="0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𝑁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zh-TW" altLang="en-US" b="0" i="1" smtClean="0">
                        <a:latin typeface="Cambria Math"/>
                        <a:ea typeface="Cambria Math"/>
                      </a:rPr>
                      <m:t> ，</m:t>
                    </m:r>
                  </m:oMath>
                </a14:m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則稱此抽樣法為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𝑝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𝑝𝑎𝑠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抽樣。</a:t>
                </a:r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endParaRPr lang="zh-TW" altLang="en-US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16832"/>
                <a:ext cx="8291264" cy="4209331"/>
              </a:xfrm>
              <a:blipFill rotWithShape="1">
                <a:blip r:embed="rId3"/>
                <a:stretch>
                  <a:fillRect l="-1618" t="-2026" r="-18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4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向右箭號 5">
            <a:extLst>
              <a:ext uri="{FF2B5EF4-FFF2-40B4-BE49-F238E27FC236}">
                <a16:creationId xmlns:a16="http://schemas.microsoft.com/office/drawing/2014/main" xmlns="" id="{0A3A38DE-6EDE-4CC4-8DE7-4A1F163986F8}"/>
              </a:ext>
            </a:extLst>
          </p:cNvPr>
          <p:cNvSpPr txBox="1">
            <a:spLocks/>
          </p:cNvSpPr>
          <p:nvPr/>
        </p:nvSpPr>
        <p:spPr>
          <a:xfrm>
            <a:off x="1115616" y="1772816"/>
            <a:ext cx="6995120" cy="39604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zh-TW" altLang="en-US" sz="6000" b="0" i="0" u="none" strike="noStrike" kern="1200" cap="none" spc="0" normalizeH="0" baseline="0" noProof="0" smtClean="0">
                <a:ln w="10160">
                  <a:solidFill>
                    <a:schemeClr val="bg2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抽法</a:t>
            </a:r>
            <a:endParaRPr kumimoji="1" lang="zh-TW" altLang="en-US" sz="6000" b="1" i="0" u="none" strike="noStrike" kern="1200" cap="none" spc="0" normalizeH="0" baseline="0" noProof="0" dirty="0">
              <a:ln w="10160">
                <a:solidFill>
                  <a:schemeClr val="bg2"/>
                </a:solidFill>
                <a:prstDash val="solid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95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抽法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利用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𝑝𝑝𝑠抽樣法抽出第</a:t>
            </a:r>
            <a:r>
              <a:rPr lang="en-US" altLang="zh-TW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1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個抽樣單位，接著利用簡單隨機抽樣從剩下的𝑁</a:t>
            </a:r>
            <a:r>
              <a:rPr lang="en-US" altLang="zh-TW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-1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個抽樣單位抽出𝑛</a:t>
            </a:r>
            <a:r>
              <a:rPr lang="en-US" altLang="zh-TW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-1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個不同個抽樣單位</a:t>
            </a:r>
            <a:r>
              <a:rPr lang="zh-TW" altLang="en-US" dirty="0">
                <a:latin typeface="Cambria Math"/>
                <a:ea typeface="Arial Unicode MS" pitchFamily="34" charset="-120"/>
                <a:cs typeface="Arial Unicode MS" pitchFamily="34" charset="-120"/>
              </a:rPr>
              <a:t>，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這𝑛個被抽出抽樣單位即組成一組𝑝𝑝𝑎𝑠抽樣抽出的樣本。</a:t>
            </a:r>
            <a:endParaRPr lang="en-US" altLang="zh-TW" dirty="0" smtClean="0">
              <a:latin typeface="Cambria Math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721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範例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輔仁大學要做一個學生對校滿意度調查，因為逐一抽學生太麻煩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了，故以抽班級為抽樣單位，輔仁大學總共有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𝑁=5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個班級，要抽出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𝑛=3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個班級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59632" y="3789040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甲          乙          丙          丁         戊</a:t>
            </a:r>
            <a:endParaRPr lang="zh-TW" altLang="en-US" sz="3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15616" y="4520623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10</a:t>
            </a:r>
            <a:r>
              <a:rPr lang="zh-TW" altLang="en-US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人      </a:t>
            </a:r>
            <a:r>
              <a:rPr lang="en-US" altLang="zh-TW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20</a:t>
            </a:r>
            <a:r>
              <a:rPr lang="zh-TW" altLang="en-US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人      </a:t>
            </a:r>
            <a:r>
              <a:rPr lang="en-US" altLang="zh-TW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30</a:t>
            </a:r>
            <a:r>
              <a:rPr lang="zh-TW" altLang="en-US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人      </a:t>
            </a:r>
            <a:r>
              <a:rPr lang="en-US" altLang="zh-TW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40</a:t>
            </a:r>
            <a:r>
              <a:rPr lang="zh-TW" altLang="en-US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人      </a:t>
            </a:r>
            <a:r>
              <a:rPr lang="en-US" altLang="zh-TW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50</a:t>
            </a:r>
            <a:r>
              <a:rPr lang="zh-TW" altLang="en-US" sz="32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人</a:t>
            </a:r>
            <a:endParaRPr lang="zh-TW" altLang="en-US" sz="32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6948264" y="3404499"/>
            <a:ext cx="1584176" cy="2232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691680" y="5517232"/>
            <a:ext cx="5769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假設第一個以</a:t>
            </a:r>
            <a:r>
              <a:rPr lang="en-US" altLang="zh-TW" sz="3200" dirty="0" err="1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pps</a:t>
            </a:r>
            <a:r>
              <a:rPr lang="zh-TW" altLang="en-US" sz="3200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抽樣抽到戊班</a:t>
            </a:r>
            <a:endParaRPr lang="zh-TW" altLang="en-US" sz="3200" dirty="0">
              <a:solidFill>
                <a:srgbClr val="FF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278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19256" cy="4713387"/>
              </a:xfrm>
            </p:spPr>
            <p:txBody>
              <a:bodyPr/>
              <a:lstStyle/>
              <a:p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輔仁大學總共有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𝑁=5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個班級，要抽出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𝑛=3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個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班級，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要被抽出的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班級會有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i="1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r>
                              <a:rPr lang="zh-TW" altLang="en-US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𝑁</m:t>
                            </m:r>
                          </m:num>
                          <m:den>
                            <m:r>
                              <a:rPr lang="zh-TW" altLang="en-US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i="1" dirty="0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TW" b="0" i="1" dirty="0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=10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種組合</a:t>
                </a:r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zh-TW" altLang="en-US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19256" cy="4713387"/>
              </a:xfrm>
              <a:blipFill rotWithShape="1">
                <a:blip r:embed="rId2"/>
                <a:stretch>
                  <a:fillRect l="-1632" t="-1811" r="-3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範例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95536" y="3352822"/>
            <a:ext cx="475252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甲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乙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丙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= (10,20,30) = 60</a:t>
            </a:r>
          </a:p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甲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乙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丁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= (10,20,40) = 70</a:t>
            </a:r>
          </a:p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甲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丙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丁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= (10,30,40) = 80</a:t>
            </a:r>
          </a:p>
          <a:p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乙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丙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丁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= (20,30,40) = 90</a:t>
            </a:r>
          </a:p>
          <a:p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788024" y="3339446"/>
            <a:ext cx="47525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甲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丁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戊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= (10,40,50) = 100</a:t>
            </a:r>
          </a:p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乙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丙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戊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= (20,30,50) = 100</a:t>
            </a:r>
          </a:p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乙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丁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戊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= (20,40,50) = 110</a:t>
            </a:r>
          </a:p>
          <a:p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丙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丁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戊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= (30,40,50) = 120</a:t>
            </a:r>
          </a:p>
          <a:p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甲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乙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戊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= (10,20,50) = 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80</a:t>
            </a:r>
          </a:p>
          <a:p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(</a:t>
            </a:r>
            <a:r>
              <a:rPr lang="zh-TW" altLang="en-US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甲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丙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</a:t>
            </a:r>
            <a:r>
              <a:rPr lang="zh-TW" altLang="en-US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戊</a:t>
            </a:r>
            <a:r>
              <a:rPr lang="en-US" altLang="zh-TW" sz="2400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) = (10,30,50) = 90</a:t>
            </a:r>
          </a:p>
          <a:p>
            <a:endParaRPr lang="en-US" altLang="zh-TW" sz="2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en-US" altLang="zh-TW" sz="2400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7934330" y="3041405"/>
            <a:ext cx="1115616" cy="28803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03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還原方式的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pps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抽樣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0"/>
              </a:rPr>
              <a:t>: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在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有限母體中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，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抽樣單位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的大小為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，以</a:t>
            </a:r>
            <a:r>
              <a:rPr lang="zh-TW" altLang="zh-TW" b="1" u="sng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還原</a:t>
            </a:r>
            <a:r>
              <a:rPr lang="zh-TW" altLang="zh-TW" b="1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方式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每次抽出一個抽樣單位。</a:t>
            </a: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若每次抽樣時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會被抽到的機率與</a:t>
            </a:r>
            <a:r>
              <a:rPr lang="zh-TW" altLang="en-US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　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成正比，則稱此種抽法為還原方式的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𝑝</a:t>
            </a:r>
            <a:r>
              <a:rPr lang="zh-TW" altLang="en-US" dirty="0">
                <a:latin typeface="Cambria Math"/>
                <a:ea typeface="Arial Unicode MS" pitchFamily="34" charset="-120"/>
                <a:cs typeface="Arial Unicode MS" pitchFamily="34" charset="-120"/>
              </a:rPr>
              <a:t>𝑝𝑠</a:t>
            </a:r>
            <a:r>
              <a:rPr lang="zh-TW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抽樣。</a:t>
            </a:r>
          </a:p>
          <a:p>
            <a:endParaRPr lang="zh-TW" altLang="en-US" dirty="0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>
            <p:extLst/>
          </p:nvPr>
        </p:nvGraphicFramePr>
        <p:xfrm>
          <a:off x="5292080" y="2065815"/>
          <a:ext cx="576064" cy="605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3" imgW="152334" imgH="228501" progId="Equation.3">
                  <p:embed/>
                </p:oleObj>
              </mc:Choice>
              <mc:Fallback>
                <p:oleObj name="Equation" r:id="rId3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065815"/>
                        <a:ext cx="576064" cy="6054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>
            <p:extLst/>
          </p:nvPr>
        </p:nvGraphicFramePr>
        <p:xfrm>
          <a:off x="3294911" y="3702645"/>
          <a:ext cx="576263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5" imgW="152334" imgH="228501" progId="Equation.3">
                  <p:embed/>
                </p:oleObj>
              </mc:Choice>
              <mc:Fallback>
                <p:oleObj name="Equation" r:id="rId5" imgW="15233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911" y="3702645"/>
                        <a:ext cx="576263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>
            <p:extLst/>
          </p:nvPr>
        </p:nvGraphicFramePr>
        <p:xfrm>
          <a:off x="7432131" y="2036507"/>
          <a:ext cx="442143" cy="626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7" imgW="165028" imgH="228501" progId="Equation.3">
                  <p:embed/>
                </p:oleObj>
              </mc:Choice>
              <mc:Fallback>
                <p:oleObj name="Equation" r:id="rId7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2131" y="2036507"/>
                        <a:ext cx="442143" cy="6265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9"/>
          <p:cNvGraphicFramePr>
            <a:graphicFrameLocks noChangeAspect="1"/>
          </p:cNvGraphicFramePr>
          <p:nvPr>
            <p:extLst/>
          </p:nvPr>
        </p:nvGraphicFramePr>
        <p:xfrm>
          <a:off x="6964079" y="3702645"/>
          <a:ext cx="46805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9" imgW="165028" imgH="228501" progId="Equation.3">
                  <p:embed/>
                </p:oleObj>
              </mc:Choice>
              <mc:Fallback>
                <p:oleObj name="Equation" r:id="rId9" imgW="16502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4079" y="3702645"/>
                        <a:ext cx="468052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815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範例（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5.9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）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16832"/>
                <a:ext cx="8229600" cy="4209331"/>
              </a:xfrm>
            </p:spPr>
            <p:txBody>
              <a:bodyPr/>
              <a:lstStyle/>
              <a:p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如例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5.1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的母體中，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=90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=41.02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，農戶為抽樣單位，東方梨栽培面積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𝑦</m:t>
                        </m:r>
                      </m:e>
                      <m:sub>
                        <m:r>
                          <a:rPr lang="zh-TW" altLang="en-US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，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zh-TW" altLang="en-US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TW" altLang="en-US" i="1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為農戶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𝑖在第一次以𝑝𝑝𝑠抽樣時被抽出的機率，如下表</a:t>
                </a:r>
                <a:endParaRPr lang="zh-TW" altLang="en-US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16832"/>
                <a:ext cx="8229600" cy="4209331"/>
              </a:xfrm>
              <a:blipFill rotWithShape="1">
                <a:blip r:embed="rId2"/>
                <a:stretch>
                  <a:fillRect l="-1630" t="-2026" r="-1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78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內容版面配置區 4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457200" y="1412875"/>
              <a:ext cx="8229600" cy="51494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/>
                    <a:gridCol w="2743200"/>
                    <a:gridCol w="2743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農戶編號𝑖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栽培面積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TW" altLang="en-US" sz="240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zh-TW" altLang="en-US" sz="2400" i="1" smtClean="0">
                                        <a:latin typeface="Cambria Math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TW" sz="2400" i="1" smtClean="0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zh-TW" sz="240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zh-TW" altLang="en-US" sz="2400" i="1" smtClean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TW" sz="2400" i="1" smtClean="0">
                                                <a:latin typeface="Cambria Math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400" b="0" i="1" smtClean="0">
                                                <a:latin typeface="Cambria Math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400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0.38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0.00926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2.13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0.05193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3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0.21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0.00512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4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1.54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0.03754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5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0.32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0.0078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6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0.41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0.01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7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0.39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0.00951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90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0.16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0.0039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合計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41.02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1.00000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內容版面配置區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xmlns="" val="1463352438"/>
                  </p:ext>
                </p:extLst>
              </p:nvPr>
            </p:nvGraphicFramePr>
            <p:xfrm>
              <a:off x="457200" y="1412875"/>
              <a:ext cx="8229600" cy="51494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3200"/>
                    <a:gridCol w="2743200"/>
                    <a:gridCol w="2743200"/>
                  </a:tblGrid>
                  <a:tr h="5774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農戶編號𝑖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dirty="0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9474" r="-100000" b="-8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9474" b="-813684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0.38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0.00926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2.13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0.05193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3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0.21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0.00512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4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1.54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0.03754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5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0.32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0.0078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6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0.41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0.01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7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0.39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0.00951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90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0.16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0.0039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合計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41.02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1.00000</a:t>
                          </a:r>
                          <a:endParaRPr lang="zh-TW" altLang="en-US" sz="24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範例（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5.9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）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99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為抽一組樣本數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𝑛</a:t>
            </a:r>
            <a:r>
              <a:rPr lang="en-US" altLang="zh-TW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=18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的𝑝𝑝𝑎𝑠樣本，利用𝑝𝑝𝑠抽樣法抽出第一個抽樣單位，假定抽到農戶</a:t>
            </a:r>
            <a:r>
              <a:rPr lang="en-US" altLang="zh-TW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46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；接著利用簡單隨機抽樣從剩下的</a:t>
            </a:r>
            <a:r>
              <a:rPr lang="en-US" altLang="zh-TW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89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個農戶中抽出</a:t>
            </a:r>
            <a:r>
              <a:rPr lang="en-US" altLang="zh-TW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17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個不同的農戶，抽到</a:t>
            </a:r>
            <a:r>
              <a:rPr lang="en-US" altLang="zh-TW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49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、</a:t>
            </a:r>
            <a:r>
              <a:rPr lang="en-US" altLang="zh-TW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75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、</a:t>
            </a:r>
            <a:r>
              <a:rPr lang="en-US" altLang="zh-TW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58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、</a:t>
            </a:r>
            <a:r>
              <a:rPr lang="en-US" altLang="zh-TW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67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、</a:t>
            </a:r>
            <a:r>
              <a:rPr lang="en-US" altLang="zh-TW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55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、</a:t>
            </a:r>
            <a:r>
              <a:rPr lang="en-US" altLang="zh-TW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20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、</a:t>
            </a:r>
            <a:r>
              <a:rPr lang="en-US" altLang="zh-TW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87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、</a:t>
            </a:r>
            <a:r>
              <a:rPr lang="en-US" altLang="zh-TW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38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、</a:t>
            </a:r>
            <a:r>
              <a:rPr lang="en-US" altLang="zh-TW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6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、</a:t>
            </a:r>
            <a:r>
              <a:rPr lang="en-US" altLang="zh-TW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9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、</a:t>
            </a:r>
            <a:r>
              <a:rPr lang="en-US" altLang="zh-TW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16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、</a:t>
            </a:r>
            <a:r>
              <a:rPr lang="en-US" altLang="zh-TW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48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、</a:t>
            </a:r>
            <a:r>
              <a:rPr lang="en-US" altLang="zh-TW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37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、</a:t>
            </a:r>
            <a:r>
              <a:rPr lang="en-US" altLang="zh-TW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8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、</a:t>
            </a:r>
            <a:r>
              <a:rPr lang="en-US" altLang="zh-TW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47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、</a:t>
            </a:r>
            <a:r>
              <a:rPr lang="en-US" altLang="zh-TW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33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、</a:t>
            </a:r>
            <a:r>
              <a:rPr lang="en-US" altLang="zh-TW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11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個農戶。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這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18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個農戶即為抽出的一組樣本數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𝑛</a:t>
            </a:r>
            <a:r>
              <a:rPr lang="en-US" altLang="zh-TW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=18</a:t>
            </a:r>
            <a:r>
              <a:rPr lang="zh-TW" altLang="en-US" dirty="0" smtClean="0">
                <a:latin typeface="Cambria Math"/>
                <a:ea typeface="Arial Unicode MS" pitchFamily="34" charset="-120"/>
                <a:cs typeface="Arial Unicode MS" pitchFamily="34" charset="-120"/>
              </a:rPr>
              <a:t>的𝑝𝑝𝑎𝑠樣本</a:t>
            </a:r>
            <a:endParaRPr lang="en-US" altLang="zh-TW" dirty="0" smtClean="0">
              <a:latin typeface="Cambria Math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範例（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5.9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）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39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向右箭號 7">
            <a:extLst>
              <a:ext uri="{FF2B5EF4-FFF2-40B4-BE49-F238E27FC236}">
                <a16:creationId xmlns:a16="http://schemas.microsoft.com/office/drawing/2014/main" xmlns="" id="{F36924BE-5EDF-4802-86D8-5403C2878C35}"/>
              </a:ext>
            </a:extLst>
          </p:cNvPr>
          <p:cNvSpPr txBox="1">
            <a:spLocks/>
          </p:cNvSpPr>
          <p:nvPr/>
        </p:nvSpPr>
        <p:spPr>
          <a:xfrm>
            <a:off x="1115616" y="1772816"/>
            <a:ext cx="7211144" cy="3888432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zh-TW" altLang="en-US" sz="4800" b="1" i="0" u="none" strike="noStrike" kern="1200" cap="none" spc="0" normalizeH="0" baseline="0" noProof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樣本數的決定</a:t>
            </a:r>
            <a:endParaRPr kumimoji="1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9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樣本數決定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以樣本比率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𝑅</m:t>
                        </m:r>
                      </m:e>
                    </m:acc>
                  </m:oMath>
                </a14:m>
                <a:r>
                  <a:rPr lang="zh-TW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估計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母體比率</a:t>
                </a:r>
                <a:r>
                  <a:rPr lang="en-US" altLang="zh-TW" dirty="0">
                    <a:latin typeface="Cambria Math"/>
                    <a:ea typeface="Cambria Math"/>
                    <a:cs typeface="Arial Unicode MS" pitchFamily="34" charset="-120"/>
                  </a:rPr>
                  <a:t>𝘙</a:t>
                </a:r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𝑦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𝑅</m:t>
                        </m:r>
                      </m:e>
                    </m:acc>
                  </m:oMath>
                </a14:m>
                <a:r>
                  <a:rPr lang="zh-TW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推</a:t>
                </a:r>
                <a:r>
                  <a:rPr lang="zh-TW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估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母體總度量</a:t>
                </a:r>
                <a:r>
                  <a:rPr lang="zh-TW" alt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以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zh-TW" altLang="en-US" i="1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i="1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𝑁</m:t>
                            </m:r>
                          </m:den>
                        </m:f>
                      </m:e>
                    </m:box>
                    <m:acc>
                      <m:accPr>
                        <m:chr m:val="̂"/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𝑅</m:t>
                        </m:r>
                      </m:e>
                    </m:acc>
                  </m:oMath>
                </a14:m>
                <a:r>
                  <a:rPr lang="zh-TW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推估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母體平均數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𝜇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𝑥</m:t>
                        </m:r>
                      </m:sub>
                    </m:sSub>
                  </m:oMath>
                </a14:m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是與</a:t>
                </a:r>
                <a:r>
                  <a:rPr lang="en-US" altLang="zh-TW" dirty="0" err="1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ppas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抽樣法搭配的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特定估計對象</a:t>
                </a:r>
                <a:endParaRPr lang="zh-TW" altLang="en-US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77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樣本數決定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樣本比率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是母體比率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𝘙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的不偏估計式</a:t>
                </a:r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r>
                  <a:rPr lang="zh-TW" altLang="en-US" dirty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TW" i="1" dirty="0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𝑅</m:t>
                        </m:r>
                      </m:e>
                    </m:acc>
                    <m:r>
                      <a:rPr lang="en-US" altLang="zh-TW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=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/>
                      </a:rPr>
                      <m:t>𝘙</m:t>
                    </m:r>
                  </m:oMath>
                </a14:m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變異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數</a:t>
                </a:r>
                <a:r>
                  <a:rPr lang="en-US" altLang="zh-TW" dirty="0" err="1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Var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)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的不偏估計式為</a:t>
                </a:r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b="0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𝑅</m:t>
                            </m:r>
                          </m:e>
                        </m:acc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zh-TW" altLang="en-US" b="0" i="1" dirty="0" smtClean="0">
                                <a:latin typeface="Cambria Math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𝑁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TW" b="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d>
                    <m:r>
                      <a:rPr lang="en-US" altLang="zh-TW" b="0" i="0" smtClean="0">
                        <a:latin typeface="Cambria Math"/>
                      </a:rPr>
                      <m:t>+(</m:t>
                    </m:r>
                    <m:box>
                      <m:box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box>
                    <m:r>
                      <a:rPr lang="en-US" altLang="zh-TW" b="0" i="0" smtClean="0">
                        <a:latin typeface="Cambria Math"/>
                      </a:rPr>
                      <m:t>−1)</m:t>
                    </m:r>
                    <m:box>
                      <m:boxPr>
                        <m:ctrlPr>
                          <a:rPr lang="en-US" altLang="zh-TW" b="0" i="1" smtClean="0">
                            <a:latin typeface="Cambria Math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en-US" altLang="zh-TW" b="0" i="1" smtClean="0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  <m:sup/>
                                </m:sSubSup>
                              </m:e>
                              <m:sup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altLang="zh-TW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endParaRPr lang="zh-TW" altLang="en-US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5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樣本數決定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40768"/>
                <a:ext cx="8280920" cy="4713387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採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𝑝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𝑝𝑎𝑠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抽樣下</a:t>
                </a:r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先抽出樣本數為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的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𝑝</a:t>
                </a:r>
                <a:r>
                  <a:rPr lang="zh-TW" altLang="en-US" dirty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𝑝𝑎𝑠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樣本為試查樣本</a:t>
                </a:r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以樣本比率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𝑅</m:t>
                        </m:r>
                      </m:e>
                    </m:acc>
                  </m:oMath>
                </a14:m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估計母體比率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R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，依</a:t>
                </a:r>
                <a:r>
                  <a:rPr lang="en-US" altLang="zh-TW" dirty="0" err="1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Chebyshev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不等式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𝘗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TW" i="1" smtClean="0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𝑅</m:t>
                            </m:r>
                          </m:e>
                        </m:acc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𝑅</m:t>
                        </m:r>
                      </m:e>
                    </m:d>
                    <m:r>
                      <a:rPr lang="en-US" altLang="zh-TW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zh-TW" altLang="en-US" i="1" smtClean="0">
                        <a:latin typeface="Cambria Math"/>
                        <a:ea typeface="Cambria Math"/>
                      </a:rPr>
                      <m:t>𝒹</m:t>
                    </m:r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TW" b="0" i="1" dirty="0" smtClean="0">
                        <a:latin typeface="Cambria Math"/>
                        <a:ea typeface="Cambria Math"/>
                      </a:rPr>
                      <m:t>1−</m:t>
                    </m:r>
                    <m:r>
                      <a:rPr lang="zh-TW" altLang="en-US" b="0" i="1" dirty="0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zh-TW" altLang="en-US" b="0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決定樣本數</a:t>
                </a:r>
                <a:r>
                  <a:rPr lang="zh-TW" altLang="en-US" b="0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𝑛</a:t>
                </a:r>
                <a:endParaRPr lang="en-US" altLang="zh-TW" b="0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en-US" altLang="zh-TW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40768"/>
                <a:ext cx="8280920" cy="4713387"/>
              </a:xfrm>
              <a:blipFill rotWithShape="1">
                <a:blip r:embed="rId3"/>
                <a:stretch>
                  <a:fillRect l="-1694" t="-1811" r="-6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22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樣本數決定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給定準確度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(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𝑑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  <a:ea typeface="Cambria Math"/>
                      </a:rPr>
                      <m:t>,1−</m:t>
                    </m:r>
                    <m:r>
                      <a:rPr lang="zh-TW" altLang="en-US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zh-TW" alt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)</a:t>
                </a:r>
                <a:r>
                  <a:rPr lang="zh-TW" altLang="en-US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，計算出視察樣本的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/>
                          </a:rPr>
                          <m:t>𝑅</m:t>
                        </m:r>
                      </m:e>
                    </m:acc>
                    <m:r>
                      <a:rPr lang="zh-TW" altLang="en-US" i="1">
                        <a:latin typeface="Cambria Math"/>
                      </a:rPr>
                      <m:t>、</m:t>
                    </m:r>
                    <m:acc>
                      <m:accPr>
                        <m:chr m:val="̅"/>
                        <m:ctrlPr>
                          <a:rPr lang="zh-TW" alt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zh-TW" altLang="en-US" i="1">
                        <a:latin typeface="Cambria Math"/>
                      </a:rPr>
                      <m:t>、</m:t>
                    </m:r>
                    <m:acc>
                      <m:accPr>
                        <m:chr m:val="̅"/>
                        <m:ctrlPr>
                          <a:rPr lang="zh-TW" altLang="en-US" i="1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zh-TW" altLang="en-US" i="1">
                        <a:latin typeface="Cambria Math"/>
                      </a:rPr>
                      <m:t>、</m:t>
                    </m:r>
                    <m:sSup>
                      <m:sSup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𝑥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altLang="zh-TW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zh-TW" altLang="en-US" i="1">
                        <a:latin typeface="Cambria Math"/>
                      </a:rPr>
                      <m:t>，</m:t>
                    </m:r>
                  </m:oMath>
                </a14:m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可取樣本數 </a:t>
                </a:r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en-US" altLang="zh-TW" sz="1800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 algn="ctr">
                  <a:buNone/>
                </a:pP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𝑛 </a:t>
                </a:r>
                <a:r>
                  <a:rPr lang="en-US" altLang="zh-TW" dirty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/>
                          </a:rPr>
                          <m:t>𝑁</m:t>
                        </m:r>
                        <m:f>
                          <m:fPr>
                            <m:ctrlPr>
                              <a:rPr lang="en-US" altLang="zh-TW" i="1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  <m:sup/>
                                </m:sSubSup>
                              </m:e>
                              <m:sup>
                                <m:r>
                                  <a:rPr lang="en-US" altLang="zh-TW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altLang="zh-TW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en-US" altLang="zh-TW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num>
                      <m:den>
                        <m:r>
                          <a:rPr lang="en-US" altLang="zh-TW" i="1">
                            <a:latin typeface="Cambria Math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𝑅</m:t>
                            </m:r>
                          </m:e>
                        </m:acc>
                        <m:d>
                          <m:dPr>
                            <m:ctrlPr>
                              <a:rPr lang="en-US" altLang="zh-TW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/>
                                  </a:rPr>
                                  <m:t>𝑅</m:t>
                                </m:r>
                              </m:e>
                            </m:acc>
                            <m:r>
                              <a:rPr lang="en-US" altLang="zh-TW" i="1">
                                <a:latin typeface="Cambria Math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altLang="zh-TW" i="1" smtClean="0">
                                    <a:latin typeface="Cambria Math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i="1" smtClean="0">
                                        <a:latin typeface="Cambria Math"/>
                                      </a:rPr>
                                      <m:t>𝑁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zh-TW" altLang="en-US" i="1" smtClean="0">
                                            <a:latin typeface="Cambria Math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box>
                          </m:e>
                        </m:d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box>
                          <m:boxPr>
                            <m:ctrlPr>
                              <a:rPr lang="en-US" altLang="zh-TW" i="1">
                                <a:latin typeface="Cambria Math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TW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sSubSup>
                                      <m:sSubSupPr>
                                        <m:ctrlPr>
                                          <a:rPr lang="en-US" altLang="zh-TW" i="1">
                                            <a:latin typeface="Cambria Math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  <m:sup/>
                                    </m:sSubSup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acc>
                                  <m:accPr>
                                    <m:chr m:val="̅"/>
                                    <m:ctrlPr>
                                      <a:rPr lang="en-US" altLang="zh-TW" i="1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den>
                    </m:f>
                  </m:oMath>
                </a14:m>
                <a:endParaRPr lang="zh-TW" altLang="en-US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8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橢圓 4"/>
          <p:cNvSpPr/>
          <p:nvPr/>
        </p:nvSpPr>
        <p:spPr>
          <a:xfrm>
            <a:off x="3275856" y="4005064"/>
            <a:ext cx="3445282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34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範例（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5.10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）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如例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5.9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中，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=90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=41.02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，所抽出樣本數為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18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的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𝑝𝑝𝑎𝑠樣本，經資料收集得樣本資料如下表</a:t>
                </a:r>
                <a:endParaRPr lang="en-US" altLang="zh-TW" dirty="0" smtClean="0">
                  <a:latin typeface="Cambria Math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zh-TW" altLang="en-US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8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15616" y="3068960"/>
              <a:ext cx="6696744" cy="3413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32248"/>
                    <a:gridCol w="2304256"/>
                    <a:gridCol w="216024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樣本農戶編號𝑖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栽培面積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2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TW" altLang="en-US" sz="220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年產量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2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TW" altLang="en-US" sz="220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46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0.88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11.3344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49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0.34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4.2364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75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0.34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4.4268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58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0.51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6.273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67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0.14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1.6772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11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0.88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10.8064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23254412"/>
                  </p:ext>
                </p:extLst>
              </p:nvPr>
            </p:nvGraphicFramePr>
            <p:xfrm>
              <a:off x="1115616" y="3068960"/>
              <a:ext cx="6696744" cy="3413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32248"/>
                    <a:gridCol w="2304256"/>
                    <a:gridCol w="2160240"/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樣本農戶編號𝑖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96825" t="-10000" r="-93915" b="-7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9577" t="-10000" b="-728571"/>
                          </a:stretch>
                        </a:blipFill>
                      </a:tcPr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46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0.88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11.3344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49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0.34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4.2364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75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0.34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4.4268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58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0.51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6.273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67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0.14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1.6772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…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11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0.88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200" dirty="0" smtClean="0">
                              <a:latin typeface="Arial Unicode MS" pitchFamily="34" charset="-120"/>
                              <a:ea typeface="Arial Unicode MS" pitchFamily="34" charset="-120"/>
                              <a:cs typeface="Arial Unicode MS" pitchFamily="34" charset="-120"/>
                            </a:rPr>
                            <a:t>10.8064</a:t>
                          </a:r>
                          <a:endParaRPr lang="zh-TW" altLang="en-US" sz="2200" dirty="0">
                            <a:latin typeface="Arial Unicode MS" pitchFamily="34" charset="-120"/>
                            <a:ea typeface="Arial Unicode MS" pitchFamily="34" charset="-120"/>
                            <a:cs typeface="Arial Unicode MS" pitchFamily="34" charset="-12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697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利用</a:t>
                </a: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excel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計算，得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TW" altLang="en-US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=0.4622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TW" altLang="en-US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=5.7884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𝑥</m:t>
                            </m:r>
                          </m:sub>
                        </m:sSub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=8.6317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=12.5231</a:t>
                </a:r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。</a:t>
                </a:r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dirty="0" smtClean="0">
                    <a:ea typeface="Arial Unicode MS" pitchFamily="34" charset="-120"/>
                    <a:cs typeface="Arial Unicode MS" pitchFamily="34" charset="-120"/>
                  </a:rPr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en-US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 dirty="0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accPr>
                      <m:e>
                        <m:r>
                          <a:rPr lang="en-US" altLang="zh-TW" b="0" i="1" dirty="0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-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i="1" dirty="0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 dirty="0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r>
                              <a:rPr lang="zh-TW" altLang="en-US" i="1" dirty="0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𝑁</m:t>
                            </m:r>
                            <m:acc>
                              <m:accPr>
                                <m:chr m:val="̅"/>
                                <m:ctrlPr>
                                  <a:rPr lang="zh-TW" altLang="en-US" i="1" dirty="0" smtClean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dirty="0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sSub>
                              <m:sSubPr>
                                <m:ctrlPr>
                                  <a:rPr lang="en-US" altLang="zh-TW" i="1" dirty="0" smtClean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)-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i="1" dirty="0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 dirty="0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 dirty="0" smtClean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charset="0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dirty="0" smtClean="0">
                                        <a:latin typeface="Cambria Math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b="0" i="1" dirty="0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altLang="zh-TW" i="1" dirty="0" smtClean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dirty="0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𝑦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en-US" altLang="zh-TW" i="1" dirty="0" smtClean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   =(12.5231)(12.5231-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90(507884)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41.02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)-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i="1" dirty="0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 dirty="0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TW" b="0" i="1" dirty="0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8.6317</m:t>
                            </m:r>
                          </m:num>
                          <m:den>
                            <m:r>
                              <a:rPr lang="en-US" altLang="zh-TW" b="0" i="1" dirty="0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(0.4622)(41.02)</m:t>
                            </m:r>
                          </m:den>
                        </m:f>
                      </m:e>
                    </m:box>
                  </m:oMath>
                </a14:m>
                <a:endParaRPr lang="en-US" altLang="zh-TW" dirty="0" smtClean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    = - 2.6712</a:t>
                </a:r>
              </a:p>
              <a:p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因此，任何正數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𝛼</m:t>
                    </m:r>
                  </m:oMath>
                </a14:m>
                <a:r>
                  <a:rPr lang="zh-TW" altLang="en-US" dirty="0" smtClean="0">
                    <a:latin typeface="Arial Unicode MS" pitchFamily="34" charset="-120"/>
                    <a:ea typeface="Arial Unicode MS" pitchFamily="34" charset="-120"/>
                    <a:cs typeface="Arial Unicode MS" pitchFamily="34" charset="-120"/>
                  </a:rPr>
                  <a:t>及</a:t>
                </a:r>
                <a:r>
                  <a:rPr lang="zh-TW" altLang="en-US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𝑑都滿足</a:t>
                </a:r>
                <a:endParaRPr lang="en-US" altLang="zh-TW" i="1" dirty="0" smtClean="0">
                  <a:latin typeface="Cambria Math"/>
                  <a:ea typeface="Arial Unicode MS" pitchFamily="34" charset="-120"/>
                  <a:cs typeface="Arial Unicode MS" pitchFamily="34" charset="-12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                                                 </m:t>
                    </m:r>
                    <m:r>
                      <a:rPr lang="zh-TW" altLang="en-US" i="1" smtClean="0">
                        <a:latin typeface="Cambria Math"/>
                        <a:ea typeface="Arial Unicode MS" pitchFamily="34" charset="-120"/>
                        <a:cs typeface="Arial Unicode MS" pitchFamily="34" charset="-120"/>
                      </a:rPr>
                      <m:t>𝛼</m:t>
                    </m:r>
                    <m:sSup>
                      <m:sSupPr>
                        <m:ctrlPr>
                          <a:rPr lang="en-US" altLang="zh-TW" i="1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𝑑</m:t>
                        </m:r>
                      </m:e>
                      <m:sup>
                        <m:r>
                          <a:rPr lang="en-US" altLang="zh-TW" b="0" i="1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TW" i="1" smtClean="0">
                        <a:latin typeface="Cambria Math"/>
                        <a:ea typeface="Cambria Math"/>
                        <a:cs typeface="Arial Unicode MS" pitchFamily="34" charset="-120"/>
                      </a:rPr>
                      <m:t>&gt;</m:t>
                    </m:r>
                    <m:acc>
                      <m:accPr>
                        <m:chr m:val="̂"/>
                        <m:ctrlPr>
                          <a:rPr lang="en-US" altLang="zh-TW" i="1" smtClean="0">
                            <a:latin typeface="Cambria Math" charset="0"/>
                            <a:ea typeface="Cambria Math"/>
                            <a:cs typeface="Arial Unicode MS" pitchFamily="34" charset="-12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/>
                            <a:ea typeface="Cambria Math"/>
                            <a:cs typeface="Arial Unicode MS" pitchFamily="34" charset="-12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TW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 dirty="0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accPr>
                      <m:e>
                        <m:r>
                          <a:rPr lang="en-US" altLang="zh-TW" b="0" i="1" dirty="0" smtClean="0">
                            <a:latin typeface="Cambria Math"/>
                            <a:ea typeface="Arial Unicode MS" pitchFamily="34" charset="-120"/>
                            <a:cs typeface="Arial Unicode MS" pitchFamily="34" charset="-12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zh-TW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-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i="1" dirty="0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 dirty="0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r>
                              <a:rPr lang="zh-TW" altLang="en-US" i="1" dirty="0" smtClean="0">
                                <a:latin typeface="Cambria Math"/>
                                <a:ea typeface="Arial Unicode MS" pitchFamily="34" charset="-120"/>
                                <a:cs typeface="Arial Unicode MS" pitchFamily="34" charset="-120"/>
                              </a:rPr>
                              <m:t>𝑁</m:t>
                            </m:r>
                            <m:acc>
                              <m:accPr>
                                <m:chr m:val="̅"/>
                                <m:ctrlPr>
                                  <a:rPr lang="zh-TW" altLang="en-US" i="1" dirty="0" smtClean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dirty="0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𝑥</m:t>
                                </m:r>
                              </m:e>
                            </m:acc>
                          </m:num>
                          <m:den>
                            <m:sSub>
                              <m:sSubPr>
                                <m:ctrlPr>
                                  <a:rPr lang="en-US" altLang="zh-TW" i="1" dirty="0" smtClean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en-US" altLang="zh-TW" dirty="0" smtClean="0">
                    <a:latin typeface="Cambria Math"/>
                    <a:ea typeface="Arial Unicode MS" pitchFamily="34" charset="-120"/>
                    <a:cs typeface="Arial Unicode MS" pitchFamily="34" charset="-120"/>
                  </a:rPr>
                  <a:t>)-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TW" i="1" dirty="0" smtClean="0">
                            <a:latin typeface="Cambria Math" charset="0"/>
                            <a:ea typeface="Arial Unicode MS" pitchFamily="34" charset="-120"/>
                            <a:cs typeface="Arial Unicode MS" pitchFamily="34" charset="-12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TW" i="1" dirty="0" smtClean="0">
                                <a:latin typeface="Cambria Math" charset="0"/>
                                <a:ea typeface="Arial Unicode MS" pitchFamily="34" charset="-120"/>
                                <a:cs typeface="Arial Unicode MS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 dirty="0" smtClean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TW" i="1" dirty="0" smtClean="0">
                                        <a:latin typeface="Cambria Math" charset="0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dirty="0" smtClean="0">
                                        <a:latin typeface="Cambria Math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/>
                                        <a:ea typeface="Arial Unicode MS" pitchFamily="34" charset="-120"/>
                                        <a:cs typeface="Arial Unicode MS" pitchFamily="34" charset="-12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TW" b="0" i="1" dirty="0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altLang="zh-TW" i="1" dirty="0" smtClean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dirty="0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𝑦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en-US" altLang="zh-TW" i="1" dirty="0" smtClean="0">
                                    <a:latin typeface="Cambria Math" charset="0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dirty="0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b="0" i="1" dirty="0" smtClean="0">
                                    <a:latin typeface="Cambria Math"/>
                                    <a:ea typeface="Arial Unicode MS" pitchFamily="34" charset="-120"/>
                                    <a:cs typeface="Arial Unicode MS" pitchFamily="34" charset="-12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endParaRPr lang="en-US" altLang="zh-TW" dirty="0" smtClean="0">
                  <a:latin typeface="Cambria Math"/>
                  <a:ea typeface="Arial Unicode MS" pitchFamily="34" charset="-120"/>
                  <a:cs typeface="Arial Unicode MS" pitchFamily="34" charset="-120"/>
                </a:endParaRPr>
              </a:p>
              <a:p>
                <a:endParaRPr lang="zh-TW" altLang="en-US" dirty="0">
                  <a:latin typeface="Arial Unicode MS" pitchFamily="34" charset="-120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2717" r="-9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範例（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5.10</a:t>
            </a:r>
            <a:r>
              <a:rPr lang="zh-TW" altLang="en-US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）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7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bi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dirty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3337</TotalTime>
  <Words>3523</Words>
  <Application>Microsoft Macintosh PowerPoint</Application>
  <PresentationFormat>如螢幕大小 (4:3)</PresentationFormat>
  <Paragraphs>921</Paragraphs>
  <Slides>113</Slides>
  <Notes>23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113</vt:i4>
      </vt:variant>
    </vt:vector>
  </HeadingPairs>
  <TitlesOfParts>
    <vt:vector size="126" baseType="lpstr">
      <vt:lpstr>Arial Unicode MS</vt:lpstr>
      <vt:lpstr>Calibri</vt:lpstr>
      <vt:lpstr>Cambria Math</vt:lpstr>
      <vt:lpstr>ＭＳ Ｐゴシック</vt:lpstr>
      <vt:lpstr>STLiti</vt:lpstr>
      <vt:lpstr>Times New Roman</vt:lpstr>
      <vt:lpstr>微軟正黑體</vt:lpstr>
      <vt:lpstr>新細明體</vt:lpstr>
      <vt:lpstr>標楷體</vt:lpstr>
      <vt:lpstr>Arial</vt:lpstr>
      <vt:lpstr>ebiplate</vt:lpstr>
      <vt:lpstr>Equation</vt:lpstr>
      <vt:lpstr>方程式</vt:lpstr>
      <vt:lpstr>抽樣方法與應用  </vt:lpstr>
      <vt:lpstr>不等機率抽樣</vt:lpstr>
      <vt:lpstr>pps抽樣 Probability Proportionate                                       to Size Sampling</vt:lpstr>
      <vt:lpstr>PowerPoint 簡報</vt:lpstr>
      <vt:lpstr>定義</vt:lpstr>
      <vt:lpstr>小例子</vt:lpstr>
      <vt:lpstr>P.P.S.抽樣法的特點與優缺點</vt:lpstr>
      <vt:lpstr>適用時機</vt:lpstr>
      <vt:lpstr>還原方式的pps抽樣:</vt:lpstr>
      <vt:lpstr>PowerPoint 簡報</vt:lpstr>
      <vt:lpstr>  Remember</vt:lpstr>
      <vt:lpstr>                 抽法</vt:lpstr>
      <vt:lpstr>PowerPoint 簡報</vt:lpstr>
      <vt:lpstr>抽法</vt:lpstr>
      <vt:lpstr>小例子</vt:lpstr>
      <vt:lpstr>範例（5.1）</vt:lpstr>
      <vt:lpstr>PowerPoint 簡報</vt:lpstr>
      <vt:lpstr>PowerPoint 簡報</vt:lpstr>
      <vt:lpstr>PowerPoint 簡報</vt:lpstr>
      <vt:lpstr>  Remember</vt:lpstr>
      <vt:lpstr>  Remember</vt:lpstr>
      <vt:lpstr>樣本數決定</vt:lpstr>
      <vt:lpstr>樣本數決定</vt:lpstr>
      <vt:lpstr>比率估計問題的樣本數</vt:lpstr>
      <vt:lpstr>比率估計問題的樣本數</vt:lpstr>
      <vt:lpstr>比率估計問題的樣本數</vt:lpstr>
      <vt:lpstr>範例（5.2）</vt:lpstr>
      <vt:lpstr>PowerPoint 簡報</vt:lpstr>
      <vt:lpstr>PowerPoint 簡報</vt:lpstr>
      <vt:lpstr>PowerPoint 簡報</vt:lpstr>
      <vt:lpstr>準確度評估</vt:lpstr>
      <vt:lpstr>準確度評估</vt:lpstr>
      <vt:lpstr>準確度評估</vt:lpstr>
      <vt:lpstr>範例（5.3）</vt:lpstr>
      <vt:lpstr>範例（5.3）</vt:lpstr>
      <vt:lpstr>π𝑝𝑠抽樣</vt:lpstr>
      <vt:lpstr>  Remember</vt:lpstr>
      <vt:lpstr>定義</vt:lpstr>
      <vt:lpstr>定義</vt:lpstr>
      <vt:lpstr>Recall</vt:lpstr>
      <vt:lpstr>PowerPoint 簡報</vt:lpstr>
      <vt:lpstr>抽法</vt:lpstr>
      <vt:lpstr>PowerPoint 簡報</vt:lpstr>
      <vt:lpstr>範例(5.4)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決定樣本數</vt:lpstr>
      <vt:lpstr>決定樣本數</vt:lpstr>
      <vt:lpstr>決定樣本數</vt:lpstr>
      <vt:lpstr>一般的比率估計樣本數</vt:lpstr>
      <vt:lpstr>一般的比率估計樣本數</vt:lpstr>
      <vt:lpstr>範例（5.6）</vt:lpstr>
      <vt:lpstr>PowerPoint 簡報</vt:lpstr>
      <vt:lpstr>PowerPoint 簡報</vt:lpstr>
      <vt:lpstr>PowerPoint 簡報</vt:lpstr>
      <vt:lpstr>大樣本的比率估計樣本數 </vt:lpstr>
      <vt:lpstr>大樣本的比率估計樣本數 樣本數的決定 </vt:lpstr>
      <vt:lpstr>範例(5.5)</vt:lpstr>
      <vt:lpstr>PowerPoint 簡報</vt:lpstr>
      <vt:lpstr>PowerPoint 簡報</vt:lpstr>
      <vt:lpstr>PowerPoint 簡報</vt:lpstr>
      <vt:lpstr>一般的比率估計問題的準確度</vt:lpstr>
      <vt:lpstr>一般的比率估計問題的準確度</vt:lpstr>
      <vt:lpstr>範例5.8</vt:lpstr>
      <vt:lpstr>PowerPoint 簡報</vt:lpstr>
      <vt:lpstr>PowerPoint 簡報</vt:lpstr>
      <vt:lpstr>大樣本的比率估計問題的準確度</vt:lpstr>
      <vt:lpstr>大樣本的比率估計問題的準確度</vt:lpstr>
      <vt:lpstr>大樣本的比率估計問題的準確度</vt:lpstr>
      <vt:lpstr>範例5.7</vt:lpstr>
      <vt:lpstr>PowerPoint 簡報</vt:lpstr>
      <vt:lpstr>PowerPoint 簡報</vt:lpstr>
      <vt:lpstr>𝑝𝑝𝑎𝑠抽樣</vt:lpstr>
      <vt:lpstr>   定義</vt:lpstr>
      <vt:lpstr>範例</vt:lpstr>
      <vt:lpstr>範例</vt:lpstr>
      <vt:lpstr>PowerPoint 簡報</vt:lpstr>
      <vt:lpstr>PowerPoint 簡報</vt:lpstr>
      <vt:lpstr>範例</vt:lpstr>
      <vt:lpstr>定義</vt:lpstr>
      <vt:lpstr>PowerPoint 簡報</vt:lpstr>
      <vt:lpstr>抽法</vt:lpstr>
      <vt:lpstr>範例</vt:lpstr>
      <vt:lpstr>範例</vt:lpstr>
      <vt:lpstr>範例（5.9）</vt:lpstr>
      <vt:lpstr>範例（5.9）</vt:lpstr>
      <vt:lpstr>範例（5.9）</vt:lpstr>
      <vt:lpstr>PowerPoint 簡報</vt:lpstr>
      <vt:lpstr>樣本數決定</vt:lpstr>
      <vt:lpstr>樣本數決定</vt:lpstr>
      <vt:lpstr>樣本數決定</vt:lpstr>
      <vt:lpstr>樣本數決定</vt:lpstr>
      <vt:lpstr>範例（5.10）</vt:lpstr>
      <vt:lpstr>範例（5.10）</vt:lpstr>
      <vt:lpstr>範例（5.11）</vt:lpstr>
      <vt:lpstr>PowerPoint 簡報</vt:lpstr>
      <vt:lpstr>比率估計問題準確度</vt:lpstr>
      <vt:lpstr>比率估計問題準確度</vt:lpstr>
      <vt:lpstr>範例（5.12）</vt:lpstr>
      <vt:lpstr>範例（5.12）</vt:lpstr>
      <vt:lpstr>範例（5.13）</vt:lpstr>
      <vt:lpstr>範例（5.13）</vt:lpstr>
      <vt:lpstr>範例（5.13）</vt:lpstr>
      <vt:lpstr>不等機率總結</vt:lpstr>
      <vt:lpstr>參考資料</vt:lpstr>
      <vt:lpstr>PowerPoint 簡報</vt:lpstr>
      <vt:lpstr>R基礎語法介紹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ppas抽樣</dc:title>
  <dc:creator>User</dc:creator>
  <cp:lastModifiedBy>Microsoft Office 使用者</cp:lastModifiedBy>
  <cp:revision>240</cp:revision>
  <dcterms:created xsi:type="dcterms:W3CDTF">2017-10-10T02:05:32Z</dcterms:created>
  <dcterms:modified xsi:type="dcterms:W3CDTF">2017-10-22T13:08:56Z</dcterms:modified>
</cp:coreProperties>
</file>