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4f19a28f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4f19a28f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4f19a28f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4f19a28f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how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737c4e19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737c4e19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why Blockly C++ exists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 do we want to use Blockly for C++ to begin with?</a:t>
            </a:r>
            <a:endParaRPr/>
          </a:p>
          <a:p>
            <a:pPr indent="0" lvl="0" marL="0" rtl="0" algn="l">
              <a:spcBef>
                <a:spcPts val="0"/>
              </a:spcBef>
              <a:spcAft>
                <a:spcPts val="0"/>
              </a:spcAft>
              <a:buNone/>
            </a:pPr>
            <a:r>
              <a:rPr lang="en"/>
              <a:t>C++ is complex, the syntax is complex and is hard to grasp for new users</a:t>
            </a:r>
            <a:endParaRPr/>
          </a:p>
          <a:p>
            <a:pPr indent="0" lvl="0" marL="0" rtl="0" algn="l">
              <a:spcBef>
                <a:spcPts val="0"/>
              </a:spcBef>
              <a:spcAft>
                <a:spcPts val="0"/>
              </a:spcAft>
              <a:buNone/>
            </a:pPr>
            <a:r>
              <a:rPr lang="en"/>
              <a:t>We want to simplify that and make it easier for beginners to understand and grasp the basic concepts in c++, without getting hung up on minor syntax errors, type errors, and scope errors.</a:t>
            </a:r>
            <a:endParaRPr/>
          </a:p>
          <a:p>
            <a:pPr indent="0" lvl="0" marL="0" rtl="0" algn="l">
              <a:spcBef>
                <a:spcPts val="0"/>
              </a:spcBef>
              <a:spcAft>
                <a:spcPts val="0"/>
              </a:spcAft>
              <a:buNone/>
            </a:pPr>
            <a:r>
              <a:rPr lang="en"/>
              <a:t>And </a:t>
            </a:r>
            <a:r>
              <a:rPr lang="en"/>
              <a:t>while more experienced programmers who may not know c++ can grasp the basic concepts, making even a single error with syntax or structure can cause your program to not run, which makes it frustrating for people unfamiliar with the syntax</a:t>
            </a:r>
            <a:endParaRPr/>
          </a:p>
          <a:p>
            <a:pPr indent="0" lvl="0" marL="0" rtl="0" algn="l">
              <a:spcBef>
                <a:spcPts val="0"/>
              </a:spcBef>
              <a:spcAft>
                <a:spcPts val="0"/>
              </a:spcAft>
              <a:buNone/>
            </a:pPr>
            <a:r>
              <a:rPr lang="en"/>
              <a:t>The easiest way to see just how complex C++ is when compared to other programming languages would be to compare it to a programming language like python.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78aa35bb9_1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78aa35bb9_1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Specifically outline the difference between how these work.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4f19a28f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4f19a28f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can talk about how these blocks are analogous to blocks in blockly. Mention how blocks that work with each other or do similar things can have the same colors, like in this picture. </a:t>
            </a:r>
            <a:endParaRPr/>
          </a:p>
          <a:p>
            <a:pPr indent="0" lvl="0" marL="0" rtl="0" algn="l">
              <a:spcBef>
                <a:spcPts val="0"/>
              </a:spcBef>
              <a:spcAft>
                <a:spcPts val="0"/>
              </a:spcAft>
              <a:buNone/>
            </a:pPr>
            <a:r>
              <a:rPr lang="en"/>
              <a:t>The bullet points (preprocessors… etc) are examples of blocks that have similar categories. Talk about how each block of color has a corresponding block.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4f19a28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4f19a28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while video is playing. Mention how blockly simplifies code by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4f19a28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4f19a28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the importance of our UI design. Using an separate block to handle a function parameter is confusing and is opening the user to error. </a:t>
            </a:r>
            <a:endParaRPr/>
          </a:p>
          <a:p>
            <a:pPr indent="0" lvl="0" marL="0" rtl="0" algn="l">
              <a:spcBef>
                <a:spcPts val="0"/>
              </a:spcBef>
              <a:spcAft>
                <a:spcPts val="0"/>
              </a:spcAft>
              <a:buNone/>
            </a:pPr>
            <a:r>
              <a:rPr lang="en"/>
              <a:t>For example, the user may be able to drag the parameter block into the return, which will cause errors.</a:t>
            </a:r>
            <a:endParaRPr/>
          </a:p>
          <a:p>
            <a:pPr indent="0" lvl="0" marL="0" rtl="0" algn="l">
              <a:spcBef>
                <a:spcPts val="0"/>
              </a:spcBef>
              <a:spcAft>
                <a:spcPts val="0"/>
              </a:spcAft>
              <a:buNone/>
            </a:pPr>
            <a:r>
              <a:rPr lang="en"/>
              <a:t>Too many separate blocks can cause confusion for the user, especially about knowing what block goes where?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4f19a28f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4f19a28f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makes sense for the function parameters to be handled by the function itself.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less thing you have to worry about.  -&gt; automatic handling of logic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Focused on UI development so it makes </a:t>
            </a:r>
            <a:r>
              <a:rPr lang="en"/>
              <a:t>intuitive</a:t>
            </a:r>
            <a:r>
              <a:rPr lang="en"/>
              <a:t> sense i.e declaring parameters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4f19a28f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4f19a28f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Begin to talk about algorithms, mention the forms of information in the above block workspace.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transition to talk about how Blockly is a n-ary tree.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Talk about what an N-ary Tree 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Mention how easy it is to traverse through the tree to grab whatever information we want by using recursion.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Mention how the myObj.myVar at the bottom left of the tree traverses up to myStruct my Obj, then to struct myStruct, then to int myVar. Mention how we made a class to traverse through this tree to get the information we want.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slide should not take very long.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78ae0575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78ae0575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can talk about how these blocks are analogous to blocks in blockly. Mention how blocks that work with each other or do similar things can have the same colors, like in this picture. </a:t>
            </a:r>
            <a:endParaRPr/>
          </a:p>
          <a:p>
            <a:pPr indent="0" lvl="0" marL="0" rtl="0" algn="l">
              <a:spcBef>
                <a:spcPts val="0"/>
              </a:spcBef>
              <a:spcAft>
                <a:spcPts val="0"/>
              </a:spcAft>
              <a:buNone/>
            </a:pPr>
            <a:r>
              <a:rPr lang="en"/>
              <a:t>The bullet points (preprocessors… etc) are examples of blocks that have similar categories. Talk about how each block of color has a corresponding block.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rgbClr val="CCCCC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NgGC77PJZhMveYyyDjIUXJktcy8rbjUz/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56500"/>
            <a:ext cx="8520600" cy="186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Programming with </a:t>
            </a:r>
            <a:endParaRPr>
              <a:solidFill>
                <a:srgbClr val="000000"/>
              </a:solidFill>
            </a:endParaRPr>
          </a:p>
          <a:p>
            <a:pPr indent="0" lvl="0" marL="0" rtl="0" algn="ctr">
              <a:spcBef>
                <a:spcPts val="0"/>
              </a:spcBef>
              <a:spcAft>
                <a:spcPts val="0"/>
              </a:spcAft>
              <a:buNone/>
            </a:pPr>
            <a:r>
              <a:rPr lang="en">
                <a:solidFill>
                  <a:srgbClr val="000000"/>
                </a:solidFill>
              </a:rPr>
              <a:t>Blockly C++</a:t>
            </a:r>
            <a:endParaRPr>
              <a:solidFill>
                <a:srgbClr val="000000"/>
              </a:solidFill>
            </a:endParaRPr>
          </a:p>
        </p:txBody>
      </p:sp>
      <p:sp>
        <p:nvSpPr>
          <p:cNvPr id="55" name="Google Shape;55;p13"/>
          <p:cNvSpPr txBox="1"/>
          <p:nvPr>
            <p:ph idx="1" type="subTitle"/>
          </p:nvPr>
        </p:nvSpPr>
        <p:spPr>
          <a:xfrm>
            <a:off x="311700" y="2651300"/>
            <a:ext cx="8520600" cy="214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Developed</a:t>
            </a:r>
            <a:r>
              <a:rPr lang="en">
                <a:solidFill>
                  <a:srgbClr val="000000"/>
                </a:solidFill>
              </a:rPr>
              <a:t> by </a:t>
            </a:r>
            <a:endParaRPr>
              <a:solidFill>
                <a:srgbClr val="000000"/>
              </a:solidFill>
            </a:endParaRPr>
          </a:p>
          <a:p>
            <a:pPr indent="0" lvl="0" marL="0" rtl="0" algn="ctr">
              <a:spcBef>
                <a:spcPts val="0"/>
              </a:spcBef>
              <a:spcAft>
                <a:spcPts val="0"/>
              </a:spcAft>
              <a:buNone/>
            </a:pPr>
            <a:r>
              <a:rPr lang="en">
                <a:solidFill>
                  <a:srgbClr val="000000"/>
                </a:solidFill>
              </a:rPr>
              <a:t>Chris Haidas</a:t>
            </a:r>
            <a:endParaRPr>
              <a:solidFill>
                <a:srgbClr val="000000"/>
              </a:solidFill>
            </a:endParaRPr>
          </a:p>
          <a:p>
            <a:pPr indent="0" lvl="0" marL="0" rtl="0" algn="ctr">
              <a:spcBef>
                <a:spcPts val="0"/>
              </a:spcBef>
              <a:spcAft>
                <a:spcPts val="0"/>
              </a:spcAft>
              <a:buNone/>
            </a:pPr>
            <a:r>
              <a:rPr lang="en">
                <a:solidFill>
                  <a:srgbClr val="000000"/>
                </a:solidFill>
              </a:rPr>
              <a:t>Jonathan White</a:t>
            </a:r>
            <a:endParaRPr>
              <a:solidFill>
                <a:srgbClr val="000000"/>
              </a:solidFill>
            </a:endParaRPr>
          </a:p>
          <a:p>
            <a:pPr indent="0" lvl="0" marL="0" rtl="0" algn="ctr">
              <a:spcBef>
                <a:spcPts val="0"/>
              </a:spcBef>
              <a:spcAft>
                <a:spcPts val="0"/>
              </a:spcAft>
              <a:buNone/>
            </a:pPr>
            <a:r>
              <a:rPr lang="en">
                <a:solidFill>
                  <a:srgbClr val="000000"/>
                </a:solidFill>
              </a:rPr>
              <a:t>Christopher Lindberg</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Blockly in Practice</a:t>
            </a:r>
            <a:endParaRPr/>
          </a:p>
        </p:txBody>
      </p:sp>
      <p:sp>
        <p:nvSpPr>
          <p:cNvPr id="119" name="Google Shape;119;p22"/>
          <p:cNvSpPr txBox="1"/>
          <p:nvPr>
            <p:ph idx="1" type="body"/>
          </p:nvPr>
        </p:nvSpPr>
        <p:spPr>
          <a:xfrm>
            <a:off x="311700" y="1152475"/>
            <a:ext cx="3900300" cy="358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Char char="●"/>
            </a:pPr>
            <a:r>
              <a:rPr lang="en">
                <a:solidFill>
                  <a:srgbClr val="000000"/>
                </a:solidFill>
              </a:rPr>
              <a:t>Built-in </a:t>
            </a:r>
            <a:r>
              <a:rPr lang="en">
                <a:solidFill>
                  <a:srgbClr val="000000"/>
                </a:solidFill>
              </a:rPr>
              <a:t>examples</a:t>
            </a:r>
            <a:endParaRPr>
              <a:solidFill>
                <a:srgbClr val="000000"/>
              </a:solidFill>
            </a:endParaRPr>
          </a:p>
          <a:p>
            <a:pPr indent="-317500" lvl="1" marL="914400" rtl="0" algn="l">
              <a:lnSpc>
                <a:spcPct val="200000"/>
              </a:lnSpc>
              <a:spcBef>
                <a:spcPts val="0"/>
              </a:spcBef>
              <a:spcAft>
                <a:spcPts val="0"/>
              </a:spcAft>
              <a:buClr>
                <a:srgbClr val="000000"/>
              </a:buClr>
              <a:buSzPts val="1400"/>
              <a:buChar char="○"/>
            </a:pPr>
            <a:r>
              <a:rPr lang="en">
                <a:solidFill>
                  <a:srgbClr val="000000"/>
                </a:solidFill>
              </a:rPr>
              <a:t>Each example showcases chapter-specific concepts</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Additional help</a:t>
            </a:r>
            <a:endParaRPr>
              <a:solidFill>
                <a:srgbClr val="000000"/>
              </a:solidFill>
            </a:endParaRPr>
          </a:p>
          <a:p>
            <a:pPr indent="-317500" lvl="1" marL="914400" rtl="0" algn="l">
              <a:lnSpc>
                <a:spcPct val="200000"/>
              </a:lnSpc>
              <a:spcBef>
                <a:spcPts val="0"/>
              </a:spcBef>
              <a:spcAft>
                <a:spcPts val="0"/>
              </a:spcAft>
              <a:buClr>
                <a:srgbClr val="000000"/>
              </a:buClr>
              <a:buSzPts val="1400"/>
              <a:buChar char="○"/>
            </a:pPr>
            <a:r>
              <a:rPr lang="en">
                <a:solidFill>
                  <a:srgbClr val="000000"/>
                </a:solidFill>
              </a:rPr>
              <a:t>Blocks can have direct access to C++ guides</a:t>
            </a:r>
            <a:endParaRPr>
              <a:solidFill>
                <a:srgbClr val="000000"/>
              </a:solidFill>
            </a:endParaRPr>
          </a:p>
          <a:p>
            <a:pPr indent="-317500" lvl="1" marL="914400" rtl="0" algn="l">
              <a:lnSpc>
                <a:spcPct val="200000"/>
              </a:lnSpc>
              <a:spcBef>
                <a:spcPts val="0"/>
              </a:spcBef>
              <a:spcAft>
                <a:spcPts val="0"/>
              </a:spcAft>
              <a:buClr>
                <a:srgbClr val="000000"/>
              </a:buClr>
              <a:buSzPts val="1400"/>
              <a:buChar char="○"/>
            </a:pPr>
            <a:r>
              <a:rPr lang="en">
                <a:solidFill>
                  <a:srgbClr val="000000"/>
                </a:solidFill>
              </a:rPr>
              <a:t>Tooltips can describe the specific function of a block</a:t>
            </a:r>
            <a:endParaRPr>
              <a:solidFill>
                <a:srgbClr val="000000"/>
              </a:solidFill>
            </a:endParaRPr>
          </a:p>
        </p:txBody>
      </p:sp>
      <p:pic>
        <p:nvPicPr>
          <p:cNvPr id="120" name="Google Shape;120;p22"/>
          <p:cNvPicPr preferRelativeResize="0"/>
          <p:nvPr/>
        </p:nvPicPr>
        <p:blipFill>
          <a:blip r:embed="rId3">
            <a:alphaModFix/>
          </a:blip>
          <a:stretch>
            <a:fillRect/>
          </a:stretch>
        </p:blipFill>
        <p:spPr>
          <a:xfrm>
            <a:off x="4212000" y="1152475"/>
            <a:ext cx="4931999" cy="34904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Future Plans</a:t>
            </a:r>
            <a:endParaRPr/>
          </a:p>
          <a:p>
            <a:pPr indent="0" lvl="0" marL="0" rtl="0" algn="l">
              <a:spcBef>
                <a:spcPts val="0"/>
              </a:spcBef>
              <a:spcAft>
                <a:spcPts val="0"/>
              </a:spcAft>
              <a:buNone/>
            </a:pPr>
            <a:r>
              <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Char char="●"/>
            </a:pPr>
            <a:r>
              <a:rPr lang="en">
                <a:solidFill>
                  <a:srgbClr val="000000"/>
                </a:solidFill>
              </a:rPr>
              <a:t>Development spanning several semesters</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Requires proper feedback</a:t>
            </a:r>
            <a:endParaRPr>
              <a:solidFill>
                <a:srgbClr val="000000"/>
              </a:solidFill>
            </a:endParaRPr>
          </a:p>
          <a:p>
            <a:pPr indent="-317500" lvl="1" marL="914400" rtl="0" algn="l">
              <a:lnSpc>
                <a:spcPct val="200000"/>
              </a:lnSpc>
              <a:spcBef>
                <a:spcPts val="0"/>
              </a:spcBef>
              <a:spcAft>
                <a:spcPts val="0"/>
              </a:spcAft>
              <a:buClr>
                <a:srgbClr val="000000"/>
              </a:buClr>
              <a:buSzPts val="1400"/>
              <a:buChar char="○"/>
            </a:pPr>
            <a:r>
              <a:rPr lang="en">
                <a:solidFill>
                  <a:srgbClr val="000000"/>
                </a:solidFill>
              </a:rPr>
              <a:t>First Year Students</a:t>
            </a:r>
            <a:endParaRPr>
              <a:solidFill>
                <a:srgbClr val="000000"/>
              </a:solidFill>
            </a:endParaRPr>
          </a:p>
          <a:p>
            <a:pPr indent="-317500" lvl="1" marL="914400" rtl="0" algn="l">
              <a:lnSpc>
                <a:spcPct val="200000"/>
              </a:lnSpc>
              <a:spcBef>
                <a:spcPts val="0"/>
              </a:spcBef>
              <a:spcAft>
                <a:spcPts val="0"/>
              </a:spcAft>
              <a:buClr>
                <a:srgbClr val="000000"/>
              </a:buClr>
              <a:buSzPts val="1400"/>
              <a:buChar char="○"/>
            </a:pPr>
            <a:r>
              <a:rPr lang="en">
                <a:solidFill>
                  <a:srgbClr val="000000"/>
                </a:solidFill>
              </a:rPr>
              <a:t>Beta testing </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Upcoming features</a:t>
            </a:r>
            <a:endParaRPr>
              <a:solidFill>
                <a:srgbClr val="000000"/>
              </a:solidFill>
            </a:endParaRPr>
          </a:p>
          <a:p>
            <a:pPr indent="-317500" lvl="1" marL="914400" rtl="0" algn="l">
              <a:lnSpc>
                <a:spcPct val="200000"/>
              </a:lnSpc>
              <a:spcBef>
                <a:spcPts val="0"/>
              </a:spcBef>
              <a:spcAft>
                <a:spcPts val="0"/>
              </a:spcAft>
              <a:buClr>
                <a:srgbClr val="000000"/>
              </a:buClr>
              <a:buSzPts val="1400"/>
              <a:buChar char="○"/>
            </a:pPr>
            <a:r>
              <a:rPr lang="en">
                <a:solidFill>
                  <a:srgbClr val="000000"/>
                </a:solidFill>
              </a:rPr>
              <a:t>Planned redevelopment of variable system</a:t>
            </a:r>
            <a:endParaRPr>
              <a:solidFill>
                <a:srgbClr val="000000"/>
              </a:solidFill>
            </a:endParaRPr>
          </a:p>
          <a:p>
            <a:pPr indent="-317500" lvl="1" marL="914400" rtl="0" algn="l">
              <a:lnSpc>
                <a:spcPct val="200000"/>
              </a:lnSpc>
              <a:spcBef>
                <a:spcPts val="0"/>
              </a:spcBef>
              <a:spcAft>
                <a:spcPts val="0"/>
              </a:spcAft>
              <a:buClr>
                <a:srgbClr val="000000"/>
              </a:buClr>
              <a:buSzPts val="1400"/>
              <a:buChar char="○"/>
            </a:pPr>
            <a:r>
              <a:rPr lang="en">
                <a:solidFill>
                  <a:srgbClr val="000000"/>
                </a:solidFill>
              </a:rPr>
              <a:t>Proliferation of Advanced Checking</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The Purpose of Blockly C++</a:t>
            </a:r>
            <a:endParaRPr/>
          </a:p>
          <a:p>
            <a:pPr indent="0" lvl="0" marL="0" rtl="0" algn="l">
              <a:spcBef>
                <a:spcPts val="0"/>
              </a:spcBef>
              <a:spcAft>
                <a:spcPts val="0"/>
              </a:spcAft>
              <a:buNone/>
            </a:pPr>
            <a:r>
              <a:t/>
            </a:r>
            <a:endParaRPr>
              <a:solidFill>
                <a:srgbClr val="000000"/>
              </a:solidFill>
            </a:endParaRPr>
          </a:p>
        </p:txBody>
      </p:sp>
      <p:sp>
        <p:nvSpPr>
          <p:cNvPr id="61" name="Google Shape;61;p14"/>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Char char="●"/>
            </a:pPr>
            <a:r>
              <a:rPr lang="en">
                <a:solidFill>
                  <a:srgbClr val="000000"/>
                </a:solidFill>
              </a:rPr>
              <a:t>The difficulty of C++.</a:t>
            </a:r>
            <a:endParaRPr>
              <a:solidFill>
                <a:srgbClr val="000000"/>
              </a:solidFill>
            </a:endParaRPr>
          </a:p>
          <a:p>
            <a:pPr indent="-317500" lvl="1" marL="914400" rtl="0" algn="l">
              <a:lnSpc>
                <a:spcPct val="200000"/>
              </a:lnSpc>
              <a:spcBef>
                <a:spcPts val="0"/>
              </a:spcBef>
              <a:spcAft>
                <a:spcPts val="0"/>
              </a:spcAft>
              <a:buClr>
                <a:srgbClr val="000000"/>
              </a:buClr>
              <a:buSzPts val="1400"/>
              <a:buChar char="○"/>
            </a:pPr>
            <a:r>
              <a:rPr lang="en">
                <a:solidFill>
                  <a:srgbClr val="000000"/>
                </a:solidFill>
              </a:rPr>
              <a:t>Complicated syntax</a:t>
            </a:r>
            <a:endParaRPr>
              <a:solidFill>
                <a:srgbClr val="000000"/>
              </a:solidFill>
            </a:endParaRPr>
          </a:p>
          <a:p>
            <a:pPr indent="-317500" lvl="1" marL="914400" rtl="0" algn="l">
              <a:lnSpc>
                <a:spcPct val="200000"/>
              </a:lnSpc>
              <a:spcBef>
                <a:spcPts val="0"/>
              </a:spcBef>
              <a:spcAft>
                <a:spcPts val="0"/>
              </a:spcAft>
              <a:buClr>
                <a:srgbClr val="000000"/>
              </a:buClr>
              <a:buSzPts val="1400"/>
              <a:buChar char="○"/>
            </a:pPr>
            <a:r>
              <a:rPr lang="en">
                <a:solidFill>
                  <a:srgbClr val="000000"/>
                </a:solidFill>
              </a:rPr>
              <a:t>Explicit types</a:t>
            </a:r>
            <a:endParaRPr>
              <a:solidFill>
                <a:srgbClr val="000000"/>
              </a:solidFill>
            </a:endParaRPr>
          </a:p>
          <a:p>
            <a:pPr indent="-317500" lvl="1" marL="914400" rtl="0" algn="l">
              <a:lnSpc>
                <a:spcPct val="200000"/>
              </a:lnSpc>
              <a:spcBef>
                <a:spcPts val="0"/>
              </a:spcBef>
              <a:spcAft>
                <a:spcPts val="0"/>
              </a:spcAft>
              <a:buClr>
                <a:srgbClr val="000000"/>
              </a:buClr>
              <a:buSzPts val="1400"/>
              <a:buChar char="○"/>
            </a:pPr>
            <a:r>
              <a:rPr lang="en">
                <a:solidFill>
                  <a:srgbClr val="000000"/>
                </a:solidFill>
              </a:rPr>
              <a:t>Scopes</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How does C++ relate to other programming languages?</a:t>
            </a:r>
            <a:endParaRPr>
              <a:solidFill>
                <a:srgbClr val="000000"/>
              </a:solidFill>
            </a:endParaRPr>
          </a:p>
          <a:p>
            <a:pPr indent="-317500" lvl="1" marL="914400" rtl="0" algn="l">
              <a:lnSpc>
                <a:spcPct val="200000"/>
              </a:lnSpc>
              <a:spcBef>
                <a:spcPts val="0"/>
              </a:spcBef>
              <a:spcAft>
                <a:spcPts val="0"/>
              </a:spcAft>
              <a:buClr>
                <a:srgbClr val="000000"/>
              </a:buClr>
              <a:buSzPts val="1400"/>
              <a:buChar char="○"/>
            </a:pPr>
            <a:r>
              <a:rPr lang="en">
                <a:solidFill>
                  <a:srgbClr val="000000"/>
                </a:solidFill>
              </a:rPr>
              <a:t>C++ vs Python</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How do beginners see C++?</a:t>
            </a:r>
            <a:endParaRPr>
              <a:solidFill>
                <a:srgbClr val="000000"/>
              </a:solidFill>
            </a:endParaRPr>
          </a:p>
          <a:p>
            <a:pPr indent="-317500" lvl="1" marL="914400" rtl="0" algn="l">
              <a:lnSpc>
                <a:spcPct val="200000"/>
              </a:lnSpc>
              <a:spcBef>
                <a:spcPts val="0"/>
              </a:spcBef>
              <a:spcAft>
                <a:spcPts val="0"/>
              </a:spcAft>
              <a:buClr>
                <a:srgbClr val="000000"/>
              </a:buClr>
              <a:buSzPts val="1400"/>
              <a:buChar char="○"/>
            </a:pPr>
            <a:r>
              <a:rPr lang="en">
                <a:solidFill>
                  <a:srgbClr val="000000"/>
                </a:solidFill>
              </a:rPr>
              <a:t>Beginner programmers vs programmers learning C++</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C++ vs Python: “Hello, World!”</a:t>
            </a:r>
            <a:endParaRPr>
              <a:solidFill>
                <a:srgbClr val="000000"/>
              </a:solidFill>
            </a:endParaRPr>
          </a:p>
        </p:txBody>
      </p:sp>
      <p:sp>
        <p:nvSpPr>
          <p:cNvPr id="67" name="Google Shape;67;p15"/>
          <p:cNvSpPr txBox="1"/>
          <p:nvPr>
            <p:ph idx="1" type="body"/>
          </p:nvPr>
        </p:nvSpPr>
        <p:spPr>
          <a:xfrm>
            <a:off x="311700" y="3015725"/>
            <a:ext cx="4148700" cy="2085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Char char="●"/>
            </a:pPr>
            <a:r>
              <a:rPr lang="en">
                <a:solidFill>
                  <a:srgbClr val="000000"/>
                </a:solidFill>
              </a:rPr>
              <a:t>More verbose syntax</a:t>
            </a:r>
            <a:endParaRPr sz="1800">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Inherently more complex</a:t>
            </a:r>
            <a:endParaRPr>
              <a:solidFill>
                <a:srgbClr val="000000"/>
              </a:solidFill>
            </a:endParaRPr>
          </a:p>
          <a:p>
            <a:pPr indent="-317500" lvl="1" marL="914400" rtl="0" algn="l">
              <a:lnSpc>
                <a:spcPct val="200000"/>
              </a:lnSpc>
              <a:spcBef>
                <a:spcPts val="0"/>
              </a:spcBef>
              <a:spcAft>
                <a:spcPts val="0"/>
              </a:spcAft>
              <a:buClr>
                <a:srgbClr val="000000"/>
              </a:buClr>
              <a:buSzPts val="1400"/>
              <a:buChar char="○"/>
            </a:pPr>
            <a:r>
              <a:rPr lang="en">
                <a:solidFill>
                  <a:srgbClr val="000000"/>
                </a:solidFill>
              </a:rPr>
              <a:t>What does everything mean?</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68" name="Google Shape;68;p15"/>
          <p:cNvPicPr preferRelativeResize="0"/>
          <p:nvPr/>
        </p:nvPicPr>
        <p:blipFill>
          <a:blip r:embed="rId3">
            <a:alphaModFix/>
          </a:blip>
          <a:stretch>
            <a:fillRect/>
          </a:stretch>
        </p:blipFill>
        <p:spPr>
          <a:xfrm>
            <a:off x="311700" y="1017723"/>
            <a:ext cx="3586173" cy="1998000"/>
          </a:xfrm>
          <a:prstGeom prst="rect">
            <a:avLst/>
          </a:prstGeom>
          <a:noFill/>
          <a:ln>
            <a:noFill/>
          </a:ln>
        </p:spPr>
      </p:pic>
      <p:sp>
        <p:nvSpPr>
          <p:cNvPr id="69" name="Google Shape;69;p15"/>
          <p:cNvSpPr txBox="1"/>
          <p:nvPr/>
        </p:nvSpPr>
        <p:spPr>
          <a:xfrm>
            <a:off x="5246075" y="3015725"/>
            <a:ext cx="3586200" cy="20850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Char char="●"/>
            </a:pPr>
            <a:r>
              <a:rPr lang="en" sz="1800"/>
              <a:t>More succinct</a:t>
            </a:r>
            <a:r>
              <a:rPr lang="en" sz="1800"/>
              <a:t> syntax</a:t>
            </a:r>
            <a:endParaRPr sz="1800"/>
          </a:p>
          <a:p>
            <a:pPr indent="-342900" lvl="0" marL="457200" rtl="0" algn="l">
              <a:lnSpc>
                <a:spcPct val="200000"/>
              </a:lnSpc>
              <a:spcBef>
                <a:spcPts val="0"/>
              </a:spcBef>
              <a:spcAft>
                <a:spcPts val="0"/>
              </a:spcAft>
              <a:buClr>
                <a:srgbClr val="000000"/>
              </a:buClr>
              <a:buSzPts val="1800"/>
              <a:buChar char="●"/>
            </a:pPr>
            <a:r>
              <a:rPr lang="en" sz="1800"/>
              <a:t>Inherently simpler</a:t>
            </a:r>
            <a:endParaRPr sz="1800"/>
          </a:p>
          <a:p>
            <a:pPr indent="-317500" lvl="1" marL="914400" rtl="0" algn="l">
              <a:lnSpc>
                <a:spcPct val="200000"/>
              </a:lnSpc>
              <a:spcBef>
                <a:spcPts val="0"/>
              </a:spcBef>
              <a:spcAft>
                <a:spcPts val="0"/>
              </a:spcAft>
              <a:buClr>
                <a:srgbClr val="000000"/>
              </a:buClr>
              <a:buSzPts val="1400"/>
              <a:buChar char="○"/>
            </a:pPr>
            <a:r>
              <a:rPr lang="en"/>
              <a:t>“Print” makes intuitive sense.</a:t>
            </a:r>
            <a:endParaRPr/>
          </a:p>
        </p:txBody>
      </p:sp>
      <p:pic>
        <p:nvPicPr>
          <p:cNvPr id="70" name="Google Shape;70;p15"/>
          <p:cNvPicPr preferRelativeResize="0"/>
          <p:nvPr/>
        </p:nvPicPr>
        <p:blipFill>
          <a:blip r:embed="rId4">
            <a:alphaModFix/>
          </a:blip>
          <a:stretch>
            <a:fillRect/>
          </a:stretch>
        </p:blipFill>
        <p:spPr>
          <a:xfrm>
            <a:off x="5246075" y="1817424"/>
            <a:ext cx="3657150" cy="398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2550" y="-144650"/>
            <a:ext cx="4581300" cy="137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solidFill>
                  <a:srgbClr val="000000"/>
                </a:solidFill>
              </a:rPr>
              <a:t>The Structure of Code</a:t>
            </a:r>
            <a:endParaRPr sz="2800">
              <a:solidFill>
                <a:srgbClr val="000000"/>
              </a:solidFill>
            </a:endParaRPr>
          </a:p>
        </p:txBody>
      </p:sp>
      <p:sp>
        <p:nvSpPr>
          <p:cNvPr id="76" name="Google Shape;76;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Char char="●"/>
            </a:pPr>
            <a:r>
              <a:rPr lang="en">
                <a:solidFill>
                  <a:srgbClr val="000000"/>
                </a:solidFill>
              </a:rPr>
              <a:t>Code can be seen as “blocks”.</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Different “blocks”</a:t>
            </a:r>
            <a:endParaRPr>
              <a:solidFill>
                <a:srgbClr val="000000"/>
              </a:solidFill>
            </a:endParaRPr>
          </a:p>
        </p:txBody>
      </p:sp>
      <p:pic>
        <p:nvPicPr>
          <p:cNvPr id="77" name="Google Shape;77;p16"/>
          <p:cNvPicPr preferRelativeResize="0"/>
          <p:nvPr/>
        </p:nvPicPr>
        <p:blipFill>
          <a:blip r:embed="rId3">
            <a:alphaModFix/>
          </a:blip>
          <a:stretch>
            <a:fillRect/>
          </a:stretch>
        </p:blipFill>
        <p:spPr>
          <a:xfrm>
            <a:off x="4611822" y="1233175"/>
            <a:ext cx="4492351" cy="3160975"/>
          </a:xfrm>
          <a:prstGeom prst="rect">
            <a:avLst/>
          </a:prstGeom>
          <a:noFill/>
          <a:ln>
            <a:noFill/>
          </a:ln>
        </p:spPr>
      </p:pic>
      <p:sp>
        <p:nvSpPr>
          <p:cNvPr id="78" name="Google Shape;78;p16"/>
          <p:cNvSpPr txBox="1"/>
          <p:nvPr>
            <p:ph idx="1" type="subTitle"/>
          </p:nvPr>
        </p:nvSpPr>
        <p:spPr>
          <a:xfrm>
            <a:off x="265500" y="1233175"/>
            <a:ext cx="4306500" cy="39102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Char char="●"/>
            </a:pPr>
            <a:r>
              <a:rPr lang="en" sz="1800">
                <a:solidFill>
                  <a:srgbClr val="000000"/>
                </a:solidFill>
              </a:rPr>
              <a:t>C++ can be seen as “blocks”</a:t>
            </a:r>
            <a:endParaRPr sz="1800">
              <a:solidFill>
                <a:srgbClr val="000000"/>
              </a:solidFill>
            </a:endParaRPr>
          </a:p>
          <a:p>
            <a:pPr indent="-342900" lvl="0" marL="457200" rtl="0" algn="l">
              <a:lnSpc>
                <a:spcPct val="200000"/>
              </a:lnSpc>
              <a:spcBef>
                <a:spcPts val="0"/>
              </a:spcBef>
              <a:spcAft>
                <a:spcPts val="0"/>
              </a:spcAft>
              <a:buClr>
                <a:srgbClr val="000000"/>
              </a:buClr>
              <a:buSzPts val="1800"/>
              <a:buChar char="●"/>
            </a:pPr>
            <a:r>
              <a:rPr lang="en" sz="1800">
                <a:solidFill>
                  <a:srgbClr val="000000"/>
                </a:solidFill>
              </a:rPr>
              <a:t>Different “blocks” have different logic</a:t>
            </a:r>
            <a:endParaRPr sz="1800">
              <a:solidFill>
                <a:srgbClr val="000000"/>
              </a:solidFill>
            </a:endParaRPr>
          </a:p>
          <a:p>
            <a:pPr indent="-342900" lvl="1" marL="914400" rtl="0" algn="l">
              <a:lnSpc>
                <a:spcPct val="200000"/>
              </a:lnSpc>
              <a:spcBef>
                <a:spcPts val="0"/>
              </a:spcBef>
              <a:spcAft>
                <a:spcPts val="0"/>
              </a:spcAft>
              <a:buClr>
                <a:srgbClr val="000000"/>
              </a:buClr>
              <a:buSzPts val="1800"/>
              <a:buChar char="○"/>
            </a:pPr>
            <a:r>
              <a:rPr lang="en" sz="1800">
                <a:solidFill>
                  <a:srgbClr val="000000"/>
                </a:solidFill>
              </a:rPr>
              <a:t>Preprocessors</a:t>
            </a:r>
            <a:endParaRPr sz="1800">
              <a:solidFill>
                <a:srgbClr val="000000"/>
              </a:solidFill>
            </a:endParaRPr>
          </a:p>
          <a:p>
            <a:pPr indent="-342900" lvl="1" marL="914400" rtl="0" algn="l">
              <a:lnSpc>
                <a:spcPct val="200000"/>
              </a:lnSpc>
              <a:spcBef>
                <a:spcPts val="0"/>
              </a:spcBef>
              <a:spcAft>
                <a:spcPts val="0"/>
              </a:spcAft>
              <a:buClr>
                <a:srgbClr val="000000"/>
              </a:buClr>
              <a:buSzPts val="1800"/>
              <a:buChar char="○"/>
            </a:pPr>
            <a:r>
              <a:rPr lang="en" sz="1800">
                <a:solidFill>
                  <a:srgbClr val="000000"/>
                </a:solidFill>
              </a:rPr>
              <a:t>If, </a:t>
            </a:r>
            <a:r>
              <a:rPr lang="en" sz="1800">
                <a:solidFill>
                  <a:srgbClr val="000000"/>
                </a:solidFill>
              </a:rPr>
              <a:t>else if, else</a:t>
            </a:r>
            <a:endParaRPr sz="1800">
              <a:solidFill>
                <a:srgbClr val="000000"/>
              </a:solidFill>
            </a:endParaRPr>
          </a:p>
          <a:p>
            <a:pPr indent="-342900" lvl="1" marL="914400" rtl="0" algn="l">
              <a:lnSpc>
                <a:spcPct val="200000"/>
              </a:lnSpc>
              <a:spcBef>
                <a:spcPts val="0"/>
              </a:spcBef>
              <a:spcAft>
                <a:spcPts val="0"/>
              </a:spcAft>
              <a:buClr>
                <a:srgbClr val="000000"/>
              </a:buClr>
              <a:buSzPts val="1800"/>
              <a:buChar char="○"/>
            </a:pPr>
            <a:r>
              <a:rPr lang="en" sz="1800">
                <a:solidFill>
                  <a:srgbClr val="000000"/>
                </a:solidFill>
              </a:rPr>
              <a:t>Boolean checks</a:t>
            </a:r>
            <a:endParaRPr sz="1800">
              <a:solidFill>
                <a:srgbClr val="000000"/>
              </a:solidFill>
            </a:endParaRPr>
          </a:p>
          <a:p>
            <a:pPr indent="-342900" lvl="1" marL="914400" rtl="0" algn="l">
              <a:lnSpc>
                <a:spcPct val="200000"/>
              </a:lnSpc>
              <a:spcBef>
                <a:spcPts val="0"/>
              </a:spcBef>
              <a:spcAft>
                <a:spcPts val="0"/>
              </a:spcAft>
              <a:buClr>
                <a:srgbClr val="000000"/>
              </a:buClr>
              <a:buSzPts val="1800"/>
              <a:buChar char="○"/>
            </a:pPr>
            <a:r>
              <a:rPr lang="en" sz="1800">
                <a:solidFill>
                  <a:srgbClr val="000000"/>
                </a:solidFill>
              </a:rPr>
              <a:t>Cout</a:t>
            </a:r>
            <a:endParaRPr sz="1800">
              <a:solidFill>
                <a:srgbClr val="000000"/>
              </a:solidFill>
            </a:endParaRPr>
          </a:p>
          <a:p>
            <a:pPr indent="0" lvl="0" marL="0" rtl="0" algn="l">
              <a:lnSpc>
                <a:spcPct val="200000"/>
              </a:lnSpc>
              <a:spcBef>
                <a:spcPts val="0"/>
              </a:spcBef>
              <a:spcAft>
                <a:spcPts val="0"/>
              </a:spcAft>
              <a:buNone/>
            </a:pPr>
            <a:r>
              <a:t/>
            </a:r>
            <a:endParaRPr sz="1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Working with Blockly C++</a:t>
            </a:r>
            <a:endParaRPr>
              <a:solidFill>
                <a:srgbClr val="000000"/>
              </a:solidFill>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Char char="●"/>
            </a:pPr>
            <a:r>
              <a:rPr lang="en">
                <a:solidFill>
                  <a:srgbClr val="000000"/>
                </a:solidFill>
              </a:rPr>
              <a:t>Simplifies syntax</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Applies structure</a:t>
            </a:r>
            <a:endParaRPr>
              <a:solidFill>
                <a:srgbClr val="000000"/>
              </a:solidFill>
            </a:endParaRPr>
          </a:p>
          <a:p>
            <a:pPr indent="-317500" lvl="1" marL="914400" rtl="0" algn="l">
              <a:lnSpc>
                <a:spcPct val="200000"/>
              </a:lnSpc>
              <a:spcBef>
                <a:spcPts val="0"/>
              </a:spcBef>
              <a:spcAft>
                <a:spcPts val="0"/>
              </a:spcAft>
              <a:buClr>
                <a:srgbClr val="000000"/>
              </a:buClr>
              <a:buSzPts val="1400"/>
              <a:buChar char="○"/>
            </a:pPr>
            <a:r>
              <a:rPr lang="en">
                <a:solidFill>
                  <a:srgbClr val="000000"/>
                </a:solidFill>
              </a:rPr>
              <a:t>I.e. Uninitialized constants</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Correct code generation</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Categorization of</a:t>
            </a:r>
            <a:r>
              <a:rPr lang="en">
                <a:solidFill>
                  <a:srgbClr val="000000"/>
                </a:solidFill>
              </a:rPr>
              <a:t> syntax</a:t>
            </a:r>
            <a:endParaRPr>
              <a:solidFill>
                <a:srgbClr val="000000"/>
              </a:solidFill>
            </a:endParaRPr>
          </a:p>
        </p:txBody>
      </p:sp>
      <p:pic>
        <p:nvPicPr>
          <p:cNvPr id="85" name="Google Shape;85;p17" title="Presentation.mp4">
            <a:hlinkClick r:id="rId3"/>
          </p:cNvPr>
          <p:cNvPicPr preferRelativeResize="0"/>
          <p:nvPr/>
        </p:nvPicPr>
        <p:blipFill>
          <a:blip r:embed="rId4">
            <a:alphaModFix/>
          </a:blip>
          <a:stretch>
            <a:fillRect/>
          </a:stretch>
        </p:blipFill>
        <p:spPr>
          <a:xfrm>
            <a:off x="4260300" y="1146175"/>
            <a:ext cx="4572000" cy="342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Development of UI design</a:t>
            </a:r>
            <a:endParaRPr>
              <a:solidFill>
                <a:srgbClr val="000000"/>
              </a:solidFill>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Char char="●"/>
            </a:pPr>
            <a:r>
              <a:rPr lang="en">
                <a:solidFill>
                  <a:srgbClr val="000000"/>
                </a:solidFill>
              </a:rPr>
              <a:t>Many </a:t>
            </a:r>
            <a:r>
              <a:rPr lang="en">
                <a:solidFill>
                  <a:srgbClr val="000000"/>
                </a:solidFill>
              </a:rPr>
              <a:t>separate</a:t>
            </a:r>
            <a:r>
              <a:rPr lang="en">
                <a:solidFill>
                  <a:srgbClr val="000000"/>
                </a:solidFill>
              </a:rPr>
              <a:t> pieces</a:t>
            </a:r>
            <a:endParaRPr>
              <a:solidFill>
                <a:srgbClr val="000000"/>
              </a:solidFill>
            </a:endParaRPr>
          </a:p>
          <a:p>
            <a:pPr indent="-317500" lvl="1" marL="914400" rtl="0" algn="l">
              <a:lnSpc>
                <a:spcPct val="200000"/>
              </a:lnSpc>
              <a:spcBef>
                <a:spcPts val="0"/>
              </a:spcBef>
              <a:spcAft>
                <a:spcPts val="0"/>
              </a:spcAft>
              <a:buClr>
                <a:srgbClr val="000000"/>
              </a:buClr>
              <a:buSzPts val="1400"/>
              <a:buChar char="○"/>
            </a:pPr>
            <a:r>
              <a:rPr lang="en">
                <a:solidFill>
                  <a:srgbClr val="000000"/>
                </a:solidFill>
              </a:rPr>
              <a:t>What goes where?</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Difficulty to understand each piece </a:t>
            </a:r>
            <a:r>
              <a:rPr lang="en">
                <a:solidFill>
                  <a:srgbClr val="000000"/>
                </a:solidFill>
              </a:rPr>
              <a:t>separately</a:t>
            </a:r>
            <a:endParaRPr>
              <a:solidFill>
                <a:srgbClr val="000000"/>
              </a:solidFill>
            </a:endParaRPr>
          </a:p>
          <a:p>
            <a:pPr indent="-317500" lvl="1" marL="914400" rtl="0" algn="l">
              <a:lnSpc>
                <a:spcPct val="200000"/>
              </a:lnSpc>
              <a:spcBef>
                <a:spcPts val="0"/>
              </a:spcBef>
              <a:spcAft>
                <a:spcPts val="0"/>
              </a:spcAft>
              <a:buClr>
                <a:srgbClr val="000000"/>
              </a:buClr>
              <a:buSzPts val="1400"/>
              <a:buChar char="○"/>
            </a:pPr>
            <a:r>
              <a:rPr lang="en">
                <a:solidFill>
                  <a:srgbClr val="000000"/>
                </a:solidFill>
              </a:rPr>
              <a:t>Why can I return “int myParam1”</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Problems in logic and code generation</a:t>
            </a:r>
            <a:endParaRPr>
              <a:solidFill>
                <a:srgbClr val="000000"/>
              </a:solidFill>
            </a:endParaRPr>
          </a:p>
        </p:txBody>
      </p:sp>
      <p:pic>
        <p:nvPicPr>
          <p:cNvPr id="92" name="Google Shape;92;p18"/>
          <p:cNvPicPr preferRelativeResize="0"/>
          <p:nvPr/>
        </p:nvPicPr>
        <p:blipFill>
          <a:blip r:embed="rId3">
            <a:alphaModFix/>
          </a:blip>
          <a:stretch>
            <a:fillRect/>
          </a:stretch>
        </p:blipFill>
        <p:spPr>
          <a:xfrm>
            <a:off x="731800" y="3574450"/>
            <a:ext cx="7747799" cy="1137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Development of UI design (Cont.)</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Char char="●"/>
            </a:pPr>
            <a:r>
              <a:rPr lang="en">
                <a:solidFill>
                  <a:srgbClr val="000000"/>
                </a:solidFill>
              </a:rPr>
              <a:t>Contained pieces</a:t>
            </a:r>
            <a:endParaRPr>
              <a:solidFill>
                <a:srgbClr val="000000"/>
              </a:solidFill>
            </a:endParaRPr>
          </a:p>
          <a:p>
            <a:pPr indent="-317500" lvl="1" marL="914400" rtl="0" algn="l">
              <a:lnSpc>
                <a:spcPct val="200000"/>
              </a:lnSpc>
              <a:spcBef>
                <a:spcPts val="0"/>
              </a:spcBef>
              <a:spcAft>
                <a:spcPts val="0"/>
              </a:spcAft>
              <a:buClr>
                <a:srgbClr val="000000"/>
              </a:buClr>
              <a:buSzPts val="1400"/>
              <a:buChar char="○"/>
            </a:pPr>
            <a:r>
              <a:rPr lang="en">
                <a:solidFill>
                  <a:srgbClr val="000000"/>
                </a:solidFill>
              </a:rPr>
              <a:t>Function parameters are in the function block</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Easy to disambiguate</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Le</a:t>
            </a:r>
            <a:r>
              <a:rPr lang="en">
                <a:solidFill>
                  <a:srgbClr val="000000"/>
                </a:solidFill>
              </a:rPr>
              <a:t>ss error in code generation</a:t>
            </a:r>
            <a:endParaRPr>
              <a:solidFill>
                <a:srgbClr val="000000"/>
              </a:solidFill>
            </a:endParaRPr>
          </a:p>
          <a:p>
            <a:pPr indent="-317500" lvl="1" marL="914400" rtl="0" algn="l">
              <a:lnSpc>
                <a:spcPct val="200000"/>
              </a:lnSpc>
              <a:spcBef>
                <a:spcPts val="0"/>
              </a:spcBef>
              <a:spcAft>
                <a:spcPts val="0"/>
              </a:spcAft>
              <a:buClr>
                <a:srgbClr val="000000"/>
              </a:buClr>
              <a:buSzPts val="1400"/>
              <a:buChar char="○"/>
            </a:pPr>
            <a:r>
              <a:rPr lang="en">
                <a:solidFill>
                  <a:srgbClr val="000000"/>
                </a:solidFill>
              </a:rPr>
              <a:t>Automatic handling of logic</a:t>
            </a:r>
            <a:endParaRPr>
              <a:solidFill>
                <a:srgbClr val="000000"/>
              </a:solidFill>
            </a:endParaRPr>
          </a:p>
          <a:p>
            <a:pPr indent="0" lvl="0" marL="457200" rtl="0" algn="l">
              <a:lnSpc>
                <a:spcPct val="150000"/>
              </a:lnSpc>
              <a:spcBef>
                <a:spcPts val="1600"/>
              </a:spcBef>
              <a:spcAft>
                <a:spcPts val="1600"/>
              </a:spcAft>
              <a:buNone/>
            </a:pPr>
            <a:r>
              <a:t/>
            </a:r>
            <a:endParaRPr>
              <a:solidFill>
                <a:srgbClr val="F3F3F3"/>
              </a:solidFill>
            </a:endParaRPr>
          </a:p>
        </p:txBody>
      </p:sp>
      <p:pic>
        <p:nvPicPr>
          <p:cNvPr id="99" name="Google Shape;99;p19"/>
          <p:cNvPicPr preferRelativeResize="0"/>
          <p:nvPr/>
        </p:nvPicPr>
        <p:blipFill>
          <a:blip r:embed="rId3">
            <a:alphaModFix/>
          </a:blip>
          <a:stretch>
            <a:fillRect/>
          </a:stretch>
        </p:blipFill>
        <p:spPr>
          <a:xfrm>
            <a:off x="4860700" y="1390500"/>
            <a:ext cx="4194974" cy="31783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Behind the Scenes</a:t>
            </a:r>
            <a:endParaRPr>
              <a:solidFill>
                <a:srgbClr val="000000"/>
              </a:solidFill>
            </a:endParaRPr>
          </a:p>
        </p:txBody>
      </p:sp>
      <p:sp>
        <p:nvSpPr>
          <p:cNvPr id="105" name="Google Shape;105;p20"/>
          <p:cNvSpPr txBox="1"/>
          <p:nvPr>
            <p:ph idx="1" type="body"/>
          </p:nvPr>
        </p:nvSpPr>
        <p:spPr>
          <a:xfrm>
            <a:off x="311700" y="1152475"/>
            <a:ext cx="42090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Char char="●"/>
            </a:pPr>
            <a:r>
              <a:rPr lang="en">
                <a:solidFill>
                  <a:srgbClr val="000000"/>
                </a:solidFill>
              </a:rPr>
              <a:t>Blocks are nodes in a tree</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Two connected blocks are parent and child nodes</a:t>
            </a:r>
            <a:endParaRPr>
              <a:solidFill>
                <a:srgbClr val="000000"/>
              </a:solidFill>
            </a:endParaRPr>
          </a:p>
          <a:p>
            <a:pPr indent="-317500" lvl="1" marL="914400" rtl="0" algn="l">
              <a:lnSpc>
                <a:spcPct val="200000"/>
              </a:lnSpc>
              <a:spcBef>
                <a:spcPts val="0"/>
              </a:spcBef>
              <a:spcAft>
                <a:spcPts val="0"/>
              </a:spcAft>
              <a:buClr>
                <a:srgbClr val="000000"/>
              </a:buClr>
              <a:buSzPts val="1400"/>
              <a:buChar char="○"/>
            </a:pPr>
            <a:r>
              <a:rPr lang="en">
                <a:solidFill>
                  <a:srgbClr val="000000"/>
                </a:solidFill>
              </a:rPr>
              <a:t>Blocks are able to share data between each other</a:t>
            </a:r>
            <a:endParaRPr>
              <a:solidFill>
                <a:srgbClr val="000000"/>
              </a:solidFill>
            </a:endParaRPr>
          </a:p>
        </p:txBody>
      </p:sp>
      <p:pic>
        <p:nvPicPr>
          <p:cNvPr id="106" name="Google Shape;106;p20"/>
          <p:cNvPicPr preferRelativeResize="0"/>
          <p:nvPr/>
        </p:nvPicPr>
        <p:blipFill>
          <a:blip r:embed="rId3">
            <a:alphaModFix/>
          </a:blip>
          <a:stretch>
            <a:fillRect/>
          </a:stretch>
        </p:blipFill>
        <p:spPr>
          <a:xfrm>
            <a:off x="4520762" y="1740552"/>
            <a:ext cx="3652976" cy="22402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555600"/>
            <a:ext cx="38868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solidFill>
                  <a:srgbClr val="000000"/>
                </a:solidFill>
              </a:rPr>
              <a:t>Behind the Scenes</a:t>
            </a:r>
            <a:endParaRPr sz="2800">
              <a:solidFill>
                <a:srgbClr val="000000"/>
              </a:solidFill>
            </a:endParaRPr>
          </a:p>
        </p:txBody>
      </p:sp>
      <p:sp>
        <p:nvSpPr>
          <p:cNvPr id="112" name="Google Shape;112;p21"/>
          <p:cNvSpPr txBox="1"/>
          <p:nvPr>
            <p:ph idx="1" type="body"/>
          </p:nvPr>
        </p:nvSpPr>
        <p:spPr>
          <a:xfrm>
            <a:off x="311700" y="1389600"/>
            <a:ext cx="4588800" cy="3179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Char char="●"/>
            </a:pPr>
            <a:r>
              <a:rPr lang="en" sz="1800">
                <a:solidFill>
                  <a:srgbClr val="000000"/>
                </a:solidFill>
              </a:rPr>
              <a:t>Uses N-ary Tree</a:t>
            </a:r>
            <a:endParaRPr sz="1800">
              <a:solidFill>
                <a:srgbClr val="000000"/>
              </a:solidFill>
            </a:endParaRPr>
          </a:p>
          <a:p>
            <a:pPr indent="-342900" lvl="0" marL="457200" rtl="0" algn="l">
              <a:lnSpc>
                <a:spcPct val="200000"/>
              </a:lnSpc>
              <a:spcBef>
                <a:spcPts val="0"/>
              </a:spcBef>
              <a:spcAft>
                <a:spcPts val="0"/>
              </a:spcAft>
              <a:buClr>
                <a:srgbClr val="000000"/>
              </a:buClr>
              <a:buSzPts val="1800"/>
              <a:buChar char="●"/>
            </a:pPr>
            <a:r>
              <a:rPr lang="en" sz="1800">
                <a:solidFill>
                  <a:srgbClr val="000000"/>
                </a:solidFill>
              </a:rPr>
              <a:t>Traversal using recursion</a:t>
            </a:r>
            <a:endParaRPr sz="1800">
              <a:solidFill>
                <a:srgbClr val="000000"/>
              </a:solidFill>
            </a:endParaRPr>
          </a:p>
          <a:p>
            <a:pPr indent="-342900" lvl="0" marL="457200" rtl="0" algn="l">
              <a:lnSpc>
                <a:spcPct val="200000"/>
              </a:lnSpc>
              <a:spcBef>
                <a:spcPts val="0"/>
              </a:spcBef>
              <a:spcAft>
                <a:spcPts val="0"/>
              </a:spcAft>
              <a:buClr>
                <a:srgbClr val="000000"/>
              </a:buClr>
              <a:buSzPts val="1800"/>
              <a:buChar char="●"/>
            </a:pPr>
            <a:r>
              <a:rPr lang="en" sz="1800">
                <a:solidFill>
                  <a:srgbClr val="000000"/>
                </a:solidFill>
              </a:rPr>
              <a:t>Used to allocate</a:t>
            </a:r>
            <a:endParaRPr sz="1800">
              <a:solidFill>
                <a:srgbClr val="000000"/>
              </a:solidFill>
            </a:endParaRPr>
          </a:p>
          <a:p>
            <a:pPr indent="-317500" lvl="1" marL="914400" rtl="0" algn="l">
              <a:lnSpc>
                <a:spcPct val="200000"/>
              </a:lnSpc>
              <a:spcBef>
                <a:spcPts val="0"/>
              </a:spcBef>
              <a:spcAft>
                <a:spcPts val="0"/>
              </a:spcAft>
              <a:buClr>
                <a:srgbClr val="000000"/>
              </a:buClr>
              <a:buSzPts val="1400"/>
              <a:buChar char="○"/>
            </a:pPr>
            <a:r>
              <a:rPr lang="en" sz="1400">
                <a:solidFill>
                  <a:srgbClr val="000000"/>
                </a:solidFill>
              </a:rPr>
              <a:t>Scopes</a:t>
            </a:r>
            <a:endParaRPr sz="1400">
              <a:solidFill>
                <a:srgbClr val="000000"/>
              </a:solidFill>
            </a:endParaRPr>
          </a:p>
          <a:p>
            <a:pPr indent="-317500" lvl="1" marL="914400" rtl="0" algn="l">
              <a:lnSpc>
                <a:spcPct val="200000"/>
              </a:lnSpc>
              <a:spcBef>
                <a:spcPts val="0"/>
              </a:spcBef>
              <a:spcAft>
                <a:spcPts val="0"/>
              </a:spcAft>
              <a:buClr>
                <a:srgbClr val="000000"/>
              </a:buClr>
              <a:buSzPts val="1400"/>
              <a:buChar char="○"/>
            </a:pPr>
            <a:r>
              <a:rPr lang="en" sz="1400">
                <a:solidFill>
                  <a:srgbClr val="000000"/>
                </a:solidFill>
              </a:rPr>
              <a:t>Declarations</a:t>
            </a:r>
            <a:endParaRPr sz="1400">
              <a:solidFill>
                <a:srgbClr val="000000"/>
              </a:solidFill>
            </a:endParaRPr>
          </a:p>
          <a:p>
            <a:pPr indent="-317500" lvl="1" marL="914400" rtl="0" algn="l">
              <a:lnSpc>
                <a:spcPct val="200000"/>
              </a:lnSpc>
              <a:spcBef>
                <a:spcPts val="0"/>
              </a:spcBef>
              <a:spcAft>
                <a:spcPts val="0"/>
              </a:spcAft>
              <a:buClr>
                <a:srgbClr val="000000"/>
              </a:buClr>
              <a:buSzPts val="1400"/>
              <a:buChar char="○"/>
            </a:pPr>
            <a:r>
              <a:rPr lang="en" sz="1400">
                <a:solidFill>
                  <a:srgbClr val="000000"/>
                </a:solidFill>
              </a:rPr>
              <a:t>Multi-block errors</a:t>
            </a:r>
            <a:endParaRPr sz="1800">
              <a:solidFill>
                <a:srgbClr val="000000"/>
              </a:solidFill>
            </a:endParaRPr>
          </a:p>
        </p:txBody>
      </p:sp>
      <p:pic>
        <p:nvPicPr>
          <p:cNvPr id="113" name="Google Shape;113;p21"/>
          <p:cNvPicPr preferRelativeResize="0"/>
          <p:nvPr/>
        </p:nvPicPr>
        <p:blipFill>
          <a:blip r:embed="rId3">
            <a:alphaModFix/>
          </a:blip>
          <a:stretch>
            <a:fillRect/>
          </a:stretch>
        </p:blipFill>
        <p:spPr>
          <a:xfrm>
            <a:off x="4634612" y="0"/>
            <a:ext cx="3247076"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