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650" r:id="rId2"/>
    <p:sldMasterId id="2147483726" r:id="rId3"/>
  </p:sldMasterIdLst>
  <p:notesMasterIdLst>
    <p:notesMasterId r:id="rId28"/>
  </p:notesMasterIdLst>
  <p:handoutMasterIdLst>
    <p:handoutMasterId r:id="rId29"/>
  </p:handoutMasterIdLst>
  <p:sldIdLst>
    <p:sldId id="386" r:id="rId4"/>
    <p:sldId id="398" r:id="rId5"/>
    <p:sldId id="436" r:id="rId6"/>
    <p:sldId id="430" r:id="rId7"/>
    <p:sldId id="407" r:id="rId8"/>
    <p:sldId id="408" r:id="rId9"/>
    <p:sldId id="416" r:id="rId10"/>
    <p:sldId id="417" r:id="rId11"/>
    <p:sldId id="418" r:id="rId12"/>
    <p:sldId id="434" r:id="rId13"/>
    <p:sldId id="419" r:id="rId14"/>
    <p:sldId id="409" r:id="rId15"/>
    <p:sldId id="410" r:id="rId16"/>
    <p:sldId id="413" r:id="rId17"/>
    <p:sldId id="411" r:id="rId18"/>
    <p:sldId id="414" r:id="rId19"/>
    <p:sldId id="415" r:id="rId20"/>
    <p:sldId id="428" r:id="rId21"/>
    <p:sldId id="429" r:id="rId22"/>
    <p:sldId id="433" r:id="rId23"/>
    <p:sldId id="431" r:id="rId24"/>
    <p:sldId id="426" r:id="rId25"/>
    <p:sldId id="425" r:id="rId26"/>
    <p:sldId id="432" r:id="rId27"/>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0C0"/>
    <a:srgbClr val="FFFFFF"/>
    <a:srgbClr val="000000"/>
    <a:srgbClr val="BEF4FA"/>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434" autoAdjust="0"/>
  </p:normalViewPr>
  <p:slideViewPr>
    <p:cSldViewPr showGuides="1">
      <p:cViewPr>
        <p:scale>
          <a:sx n="60" d="100"/>
          <a:sy n="60" d="100"/>
        </p:scale>
        <p:origin x="54" y="-534"/>
      </p:cViewPr>
      <p:guideLst>
        <p:guide orient="horz" pos="2134"/>
        <p:guide pos="5759"/>
      </p:guideLst>
    </p:cSldViewPr>
  </p:slideViewPr>
  <p:outlineViewPr>
    <p:cViewPr>
      <p:scale>
        <a:sx n="33" d="100"/>
        <a:sy n="33" d="100"/>
      </p:scale>
      <p:origin x="0" y="-7194"/>
    </p:cViewPr>
  </p:outlin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pPr/>
              <a:t>1/16/2020</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pPr/>
              <a:t>‹N°›</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pPr/>
              <a:t>1/16/2020</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pPr/>
              <a:t>‹N°›</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pPr/>
              <a:t>1</a:t>
            </a:fld>
            <a:endParaRPr lang="en-US"/>
          </a:p>
        </p:txBody>
      </p:sp>
    </p:spTree>
    <p:extLst>
      <p:ext uri="{BB962C8B-B14F-4D97-AF65-F5344CB8AC3E}">
        <p14:creationId xmlns:p14="http://schemas.microsoft.com/office/powerpoint/2010/main" val="3006395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400" dirty="0" smtClean="0"/>
              <a:t>Le logiciel prend un fichier avec une liste du titre des pages de </a:t>
            </a:r>
            <a:r>
              <a:rPr lang="fr-FR" sz="2400" dirty="0" err="1" smtClean="0"/>
              <a:t>wikipedia</a:t>
            </a:r>
            <a:r>
              <a:rPr lang="fr-FR" sz="2400" dirty="0" smtClean="0"/>
              <a:t> (tiré de l'URL de la page: avec "_" à la place de "") et traite chacun pour obtenir l'URL HTML et </a:t>
            </a:r>
            <a:r>
              <a:rPr lang="fr-FR" sz="2400" dirty="0" err="1" smtClean="0"/>
              <a:t>WikiText</a:t>
            </a:r>
            <a:r>
              <a:rPr lang="fr-FR" sz="2400" dirty="0" smtClean="0"/>
              <a:t> de la page. Après avoir testé l'URL: il traite tout le code HTML de chaque page et essaie d'extraire autant de table que possible en CSV puis fait de même pour </a:t>
            </a:r>
            <a:r>
              <a:rPr lang="fr-FR" sz="2400" dirty="0" err="1" smtClean="0"/>
              <a:t>WikiText</a:t>
            </a:r>
            <a:r>
              <a:rPr lang="fr-FR" sz="2400" dirty="0" smtClean="0"/>
              <a:t>.</a:t>
            </a:r>
          </a:p>
          <a:p>
            <a:r>
              <a:rPr lang="fr-FR" sz="2400" dirty="0" smtClean="0"/>
              <a:t>Nous traitons uniquement les tables pertinent à traves un filtre en suppriment les tableaux dans chaque URL qui ne </a:t>
            </a:r>
            <a:r>
              <a:rPr lang="fr-FR" sz="2400" dirty="0" err="1" smtClean="0"/>
              <a:t>répendant</a:t>
            </a:r>
            <a:r>
              <a:rPr lang="fr-FR" sz="2400" dirty="0" smtClean="0"/>
              <a:t> pas aux </a:t>
            </a:r>
            <a:r>
              <a:rPr lang="fr-FR" sz="2400" dirty="0" err="1" smtClean="0"/>
              <a:t>criteres</a:t>
            </a:r>
            <a:r>
              <a:rPr lang="fr-FR" sz="2400" dirty="0" smtClean="0"/>
              <a:t> de </a:t>
            </a:r>
            <a:r>
              <a:rPr lang="fr-FR" sz="2400" dirty="0" smtClean="0"/>
              <a:t>pertinence</a:t>
            </a:r>
          </a:p>
          <a:p>
            <a:endParaRPr lang="fr-FR" sz="2400" dirty="0" smtClean="0"/>
          </a:p>
          <a:p>
            <a:pPr marL="0" marR="0" lvl="0" indent="0" algn="l" defTabSz="1632753" rtl="0" eaLnBrk="1" fontAlgn="auto" latinLnBrk="0" hangingPunct="1">
              <a:lnSpc>
                <a:spcPct val="100000"/>
              </a:lnSpc>
              <a:spcBef>
                <a:spcPts val="0"/>
              </a:spcBef>
              <a:spcAft>
                <a:spcPts val="0"/>
              </a:spcAft>
              <a:buClrTx/>
              <a:buSzTx/>
              <a:buFontTx/>
              <a:buNone/>
              <a:tabLst/>
              <a:defRPr/>
            </a:pPr>
            <a:r>
              <a:rPr lang="fr-FR" dirty="0" smtClean="0"/>
              <a:t>Pour effectuer l’extraction de nos tableaux, on a utilisé les bibliothèques </a:t>
            </a:r>
            <a:r>
              <a:rPr lang="fr-FR" dirty="0" err="1" smtClean="0"/>
              <a:t>Jsoup</a:t>
            </a:r>
            <a:r>
              <a:rPr lang="fr-FR" dirty="0" smtClean="0"/>
              <a:t> et </a:t>
            </a:r>
            <a:r>
              <a:rPr lang="fr-FR" dirty="0" err="1" smtClean="0"/>
              <a:t>Bliki</a:t>
            </a:r>
            <a:r>
              <a:rPr lang="fr-FR" dirty="0" smtClean="0"/>
              <a:t>.</a:t>
            </a:r>
          </a:p>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14</a:t>
            </a:fld>
            <a:endParaRPr lang="en-US"/>
          </a:p>
        </p:txBody>
      </p:sp>
    </p:spTree>
    <p:extLst>
      <p:ext uri="{BB962C8B-B14F-4D97-AF65-F5344CB8AC3E}">
        <p14:creationId xmlns:p14="http://schemas.microsoft.com/office/powerpoint/2010/main" val="3330127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cette section nous citons les différents outils lors de l’élaboration de ce projet</a:t>
            </a:r>
          </a:p>
          <a:p>
            <a:pPr>
              <a:buFont typeface="Wingdings" pitchFamily="2" charset="2"/>
              <a:buChar char="ü"/>
            </a:pPr>
            <a:r>
              <a:rPr lang="fr-FR" b="1" dirty="0" smtClean="0"/>
              <a:t>Eclipse</a:t>
            </a:r>
            <a:r>
              <a:rPr lang="fr-FR" dirty="0" smtClean="0"/>
              <a:t> pour le développement .</a:t>
            </a:r>
          </a:p>
          <a:p>
            <a:pPr>
              <a:buFont typeface="Wingdings" pitchFamily="2" charset="2"/>
              <a:buChar char="ü"/>
            </a:pPr>
            <a:r>
              <a:rPr lang="fr-FR" b="1" dirty="0" err="1" smtClean="0"/>
              <a:t>Junit</a:t>
            </a:r>
            <a:r>
              <a:rPr lang="fr-FR" dirty="0" smtClean="0"/>
              <a:t> qui permet de faire des testes unitaires.</a:t>
            </a:r>
          </a:p>
          <a:p>
            <a:pPr>
              <a:buFont typeface="Wingdings" pitchFamily="2" charset="2"/>
              <a:buChar char="ü"/>
            </a:pPr>
            <a:r>
              <a:rPr lang="fr-FR" b="1" dirty="0" err="1" smtClean="0"/>
              <a:t>Maven</a:t>
            </a:r>
            <a:r>
              <a:rPr lang="fr-FR" dirty="0" smtClean="0"/>
              <a:t> nous as  permit de gérer les dépendances entre les modules constituant notre projet ainsi que les bibliothèques dont il dépend. Il nous offre aussi la possibilité d’automatiser les différentes tâches et ainsi nous aurons la possibilité de générer automatiquement des tests unitaires. C’est donc un outil très riche qui facilite le développement des projets. </a:t>
            </a:r>
          </a:p>
          <a:p>
            <a:pPr>
              <a:buFont typeface="Wingdings" pitchFamily="2" charset="2"/>
              <a:buChar char="ü"/>
            </a:pPr>
            <a:r>
              <a:rPr lang="fr-FR" b="1" dirty="0" err="1" smtClean="0"/>
              <a:t>Github</a:t>
            </a:r>
            <a:r>
              <a:rPr lang="fr-FR" dirty="0" smtClean="0"/>
              <a:t> est un logiciel de gestion de versions git0.Il nous as permit de travailler ensemble sur les mêmes fichiers ou on peut  récupérer ou publier notre modification tout on gardant un historique des versions des fichiers de nos projet. Cet outil nous as offert une meilleur gestion du travail en groupe. </a:t>
            </a:r>
          </a:p>
          <a:p>
            <a:pPr marL="0" marR="0" lvl="0" indent="0" algn="l" defTabSz="1632753" rtl="0" eaLnBrk="1" fontAlgn="auto" latinLnBrk="0" hangingPunct="1">
              <a:lnSpc>
                <a:spcPct val="100000"/>
              </a:lnSpc>
              <a:spcBef>
                <a:spcPts val="0"/>
              </a:spcBef>
              <a:spcAft>
                <a:spcPts val="0"/>
              </a:spcAft>
              <a:buClrTx/>
              <a:buSzTx/>
              <a:buFont typeface="Wingdings" pitchFamily="2" charset="2"/>
              <a:buChar char="ü"/>
              <a:tabLst/>
              <a:defRPr/>
            </a:pPr>
            <a:r>
              <a:rPr lang="fr-FR" sz="2400" b="1" dirty="0" err="1" smtClean="0">
                <a:latin typeface="Calibri" pitchFamily="34" charset="0"/>
              </a:rPr>
              <a:t>Slack</a:t>
            </a:r>
            <a:r>
              <a:rPr lang="fr-FR" sz="2400" b="1" dirty="0" smtClean="0">
                <a:latin typeface="Calibri" pitchFamily="34" charset="0"/>
              </a:rPr>
              <a:t> </a:t>
            </a:r>
            <a:r>
              <a:rPr lang="fr-FR" sz="2400" dirty="0" smtClean="0">
                <a:latin typeface="Calibri" pitchFamily="34" charset="0"/>
              </a:rPr>
              <a:t>est un outil de communication qui permet de rassembler tous les échanges avec les membres d' équipe et les documents</a:t>
            </a:r>
          </a:p>
          <a:p>
            <a:pPr marL="0" marR="0" lvl="0" indent="0" algn="l" defTabSz="1632753" rtl="0" eaLnBrk="1" fontAlgn="auto" latinLnBrk="0" hangingPunct="1">
              <a:lnSpc>
                <a:spcPct val="100000"/>
              </a:lnSpc>
              <a:spcBef>
                <a:spcPts val="0"/>
              </a:spcBef>
              <a:spcAft>
                <a:spcPts val="0"/>
              </a:spcAft>
              <a:buClrTx/>
              <a:buSzTx/>
              <a:buFont typeface="Wingdings" pitchFamily="2" charset="2"/>
              <a:buChar char="ü"/>
              <a:tabLst/>
              <a:defRPr/>
            </a:pPr>
            <a:endParaRPr lang="fr-FR" sz="2400" dirty="0" smtClean="0">
              <a:latin typeface="Calibri" pitchFamily="34" charset="0"/>
            </a:endParaRPr>
          </a:p>
          <a:p>
            <a:pPr marL="0" marR="0" lvl="0" indent="0" algn="l" defTabSz="1632753" rtl="0" eaLnBrk="1" fontAlgn="auto" latinLnBrk="0" hangingPunct="1">
              <a:lnSpc>
                <a:spcPct val="100000"/>
              </a:lnSpc>
              <a:spcBef>
                <a:spcPts val="0"/>
              </a:spcBef>
              <a:spcAft>
                <a:spcPts val="0"/>
              </a:spcAft>
              <a:buClrTx/>
              <a:buSzTx/>
              <a:buFont typeface="Wingdings" pitchFamily="2" charset="2"/>
              <a:buChar char="ü"/>
              <a:tabLst/>
              <a:defRPr/>
            </a:pPr>
            <a:endParaRPr lang="fr-FR" sz="2400" dirty="0" smtClean="0">
              <a:latin typeface="Calibri" pitchFamily="34" charset="0"/>
            </a:endParaRPr>
          </a:p>
          <a:p>
            <a:pPr marL="457200" indent="-457200" algn="l">
              <a:buFont typeface="Wingdings" panose="05000000000000000000" pitchFamily="2" charset="2"/>
              <a:buChar char="ü"/>
            </a:pPr>
            <a:r>
              <a:rPr lang="fr-FR" sz="2400" dirty="0" smtClean="0">
                <a:solidFill>
                  <a:schemeClr val="tx1"/>
                </a:solidFill>
              </a:rPr>
              <a:t>JSOUP: bibliothèque qu’on a utilisé pour l’extraction des tableaux pertinents contenus dans les pages Wikipédia directement avec le code HTML du navigateur.</a:t>
            </a:r>
          </a:p>
          <a:p>
            <a:pPr marL="457200" indent="-457200" algn="l">
              <a:buFont typeface="Wingdings" panose="05000000000000000000" pitchFamily="2" charset="2"/>
              <a:buChar char="ü"/>
            </a:pPr>
            <a:r>
              <a:rPr lang="fr-FR" sz="2400" dirty="0" smtClean="0">
                <a:solidFill>
                  <a:schemeClr val="tx1"/>
                </a:solidFill>
              </a:rPr>
              <a:t>BLIKI: est une autre technologie qu’on a utilisé pour extraire les données tabulaires du balisage </a:t>
            </a:r>
            <a:r>
              <a:rPr lang="fr-FR" sz="2400" dirty="0" err="1" smtClean="0">
                <a:solidFill>
                  <a:schemeClr val="tx1"/>
                </a:solidFill>
              </a:rPr>
              <a:t>Wikitext</a:t>
            </a:r>
            <a:r>
              <a:rPr lang="fr-FR" sz="2400" dirty="0" smtClean="0">
                <a:solidFill>
                  <a:schemeClr val="tx1"/>
                </a:solidFill>
              </a:rPr>
              <a:t> de Wikipédia afin d’en extraire les tableaux pertinents.</a:t>
            </a:r>
          </a:p>
          <a:p>
            <a:pPr marL="457200" indent="-457200" algn="l">
              <a:buFont typeface="Wingdings" panose="05000000000000000000" pitchFamily="2" charset="2"/>
              <a:buChar char="ü"/>
            </a:pPr>
            <a:endParaRPr lang="fr-FR" sz="2400" dirty="0" smtClean="0">
              <a:solidFill>
                <a:schemeClr val="tx1"/>
              </a:solidFill>
            </a:endParaRPr>
          </a:p>
          <a:p>
            <a:pPr marL="457200" indent="-457200" algn="l">
              <a:buFont typeface="Wingdings" panose="05000000000000000000" pitchFamily="2" charset="2"/>
              <a:buChar char="ü"/>
            </a:pPr>
            <a:r>
              <a:rPr lang="fr-FR" sz="2400" dirty="0" err="1" smtClean="0">
                <a:solidFill>
                  <a:schemeClr val="tx1"/>
                </a:solidFill>
              </a:rPr>
              <a:t>JUnit</a:t>
            </a:r>
            <a:r>
              <a:rPr lang="fr-FR" sz="2400" dirty="0" smtClean="0">
                <a:solidFill>
                  <a:schemeClr val="tx1"/>
                </a:solidFill>
              </a:rPr>
              <a:t>: ceci n’est pas une découverte mais plutôt une réelle amélioration sur tout ce qui est test unitaire et générique ainsi que la couverture de tests.</a:t>
            </a:r>
          </a:p>
          <a:p>
            <a:pPr marL="457200" indent="-457200" algn="l">
              <a:buFont typeface="Wingdings" panose="05000000000000000000" pitchFamily="2" charset="2"/>
              <a:buChar char="ü"/>
            </a:pPr>
            <a:r>
              <a:rPr lang="fr-FR" sz="2400" dirty="0" err="1" smtClean="0">
                <a:solidFill>
                  <a:schemeClr val="tx1"/>
                </a:solidFill>
              </a:rPr>
              <a:t>Maven</a:t>
            </a:r>
            <a:r>
              <a:rPr lang="fr-FR" sz="2400" dirty="0" smtClean="0">
                <a:solidFill>
                  <a:schemeClr val="tx1"/>
                </a:solidFill>
              </a:rPr>
              <a:t>: qui nous a permis de configurer notre projet à travers POM.xml dans lequel nous avons pu inclure les dépendances du projet.</a:t>
            </a:r>
          </a:p>
          <a:p>
            <a:pPr marL="457200" indent="-457200" algn="l">
              <a:buFont typeface="Wingdings" panose="05000000000000000000" pitchFamily="2" charset="2"/>
              <a:buChar char="ü"/>
            </a:pPr>
            <a:r>
              <a:rPr lang="fr-FR" sz="2400" dirty="0" smtClean="0">
                <a:solidFill>
                  <a:schemeClr val="tx1"/>
                </a:solidFill>
              </a:rPr>
              <a:t>JWBF: le Framework de Wiki Bot nous a fourni des méthodes d’édition et de lecture sur Wikipédia.</a:t>
            </a:r>
          </a:p>
          <a:p>
            <a:pPr marL="457200" indent="-457200" algn="l">
              <a:buFont typeface="Wingdings" panose="05000000000000000000" pitchFamily="2" charset="2"/>
              <a:buChar char="ü"/>
            </a:pPr>
            <a:r>
              <a:rPr lang="fr-FR" sz="2400" dirty="0" smtClean="0">
                <a:solidFill>
                  <a:schemeClr val="tx1"/>
                </a:solidFill>
              </a:rPr>
              <a:t>API Wikimédia: la découverte du service web nous a donné accès à des fonctionnalités comme l’authentification et les opérations sur les pages.</a:t>
            </a:r>
          </a:p>
          <a:p>
            <a:pPr marL="457200" indent="-457200" algn="l">
              <a:buFont typeface="Wingdings" panose="05000000000000000000" pitchFamily="2" charset="2"/>
              <a:buChar char="ü"/>
            </a:pPr>
            <a:r>
              <a:rPr lang="fr-FR" sz="2400" dirty="0" err="1" smtClean="0">
                <a:solidFill>
                  <a:schemeClr val="tx1"/>
                </a:solidFill>
              </a:rPr>
              <a:t>Logging</a:t>
            </a:r>
            <a:r>
              <a:rPr lang="fr-FR" sz="2400" dirty="0" smtClean="0">
                <a:solidFill>
                  <a:schemeClr val="tx1"/>
                </a:solidFill>
              </a:rPr>
              <a:t>: la connaissance de </a:t>
            </a:r>
            <a:r>
              <a:rPr lang="fr-FR" sz="2400" dirty="0" err="1" smtClean="0">
                <a:solidFill>
                  <a:schemeClr val="tx1"/>
                </a:solidFill>
              </a:rPr>
              <a:t>logging</a:t>
            </a:r>
            <a:r>
              <a:rPr lang="fr-FR" sz="2400" dirty="0" smtClean="0">
                <a:solidFill>
                  <a:schemeClr val="tx1"/>
                </a:solidFill>
              </a:rPr>
              <a:t> nous a permis le stockage des traces d’exception et d’exécution.</a:t>
            </a:r>
          </a:p>
          <a:p>
            <a:pPr marL="457200" indent="-457200" algn="l">
              <a:buFont typeface="Wingdings" panose="05000000000000000000" pitchFamily="2" charset="2"/>
              <a:buChar char="ü"/>
            </a:pPr>
            <a:r>
              <a:rPr lang="fr-FR" sz="2400" dirty="0" smtClean="0">
                <a:solidFill>
                  <a:schemeClr val="tx1"/>
                </a:solidFill>
              </a:rPr>
              <a:t>La manipulation de fichier et les outils de travaux en groupe.</a:t>
            </a:r>
          </a:p>
          <a:p>
            <a:endParaRPr lang="fr-FR" sz="2400" dirty="0" smtClean="0"/>
          </a:p>
          <a:p>
            <a:pPr marL="0" marR="0" lvl="0" indent="0" algn="l" defTabSz="1632753" rtl="0" eaLnBrk="1" fontAlgn="auto" latinLnBrk="0" hangingPunct="1">
              <a:lnSpc>
                <a:spcPct val="100000"/>
              </a:lnSpc>
              <a:spcBef>
                <a:spcPts val="0"/>
              </a:spcBef>
              <a:spcAft>
                <a:spcPts val="0"/>
              </a:spcAft>
              <a:buClrTx/>
              <a:buSzTx/>
              <a:buFont typeface="Wingdings" pitchFamily="2" charset="2"/>
              <a:buChar char="ü"/>
              <a:tabLst/>
              <a:defRPr/>
            </a:pPr>
            <a:endParaRPr lang="fr-FR" sz="2400" dirty="0" smtClean="0">
              <a:latin typeface="Calibri" pitchFamily="34" charset="0"/>
            </a:endParaRPr>
          </a:p>
          <a:p>
            <a:pPr>
              <a:buFont typeface="Wingdings" pitchFamily="2" charset="2"/>
              <a:buChar char="ü"/>
            </a:pPr>
            <a:endParaRPr lang="fr-FR" dirty="0" smtClean="0"/>
          </a:p>
          <a:p>
            <a:endParaRPr lang="en-US"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15</a:t>
            </a:fld>
            <a:endParaRPr lang="en-US"/>
          </a:p>
        </p:txBody>
      </p:sp>
    </p:spTree>
    <p:extLst>
      <p:ext uri="{BB962C8B-B14F-4D97-AF65-F5344CB8AC3E}">
        <p14:creationId xmlns:p14="http://schemas.microsoft.com/office/powerpoint/2010/main" val="2407870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80%</a:t>
            </a:r>
            <a:r>
              <a:rPr lang="fr-FR" baseline="0" dirty="0" smtClean="0"/>
              <a:t> couverture du code du projet</a:t>
            </a:r>
          </a:p>
          <a:p>
            <a:r>
              <a:rPr lang="fr-FR" baseline="0" dirty="0" smtClean="0"/>
              <a:t>100% pour les classe d’</a:t>
            </a:r>
            <a:r>
              <a:rPr lang="fr-FR" baseline="0" dirty="0" err="1" smtClean="0"/>
              <a:t>impléméntation</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17</a:t>
            </a:fld>
            <a:endParaRPr lang="en-US"/>
          </a:p>
        </p:txBody>
      </p:sp>
    </p:spTree>
    <p:extLst>
      <p:ext uri="{BB962C8B-B14F-4D97-AF65-F5344CB8AC3E}">
        <p14:creationId xmlns:p14="http://schemas.microsoft.com/office/powerpoint/2010/main" val="83244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-Pour des raisons de pertinence , des tableaux statistiques sont générés</a:t>
            </a:r>
          </a:p>
          <a:p>
            <a:r>
              <a:rPr lang="fr-FR" dirty="0" smtClean="0"/>
              <a:t>Paramétrage : notre</a:t>
            </a:r>
            <a:r>
              <a:rPr lang="fr-FR" baseline="0" dirty="0" smtClean="0"/>
              <a:t> application permet d’ajouter de nouvelles classes CSS et attributs qui seront prises en compte lors de la phase de filtrage pour </a:t>
            </a:r>
            <a:r>
              <a:rPr lang="fr-FR" baseline="0" dirty="0" err="1" smtClean="0"/>
              <a:t>elinimer</a:t>
            </a:r>
            <a:r>
              <a:rPr lang="fr-FR" baseline="0" dirty="0" smtClean="0"/>
              <a:t> les tableaux non </a:t>
            </a:r>
            <a:r>
              <a:rPr lang="fr-FR" baseline="0" dirty="0" err="1" smtClean="0"/>
              <a:t>pertniens</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18</a:t>
            </a:fld>
            <a:endParaRPr lang="en-US"/>
          </a:p>
        </p:txBody>
      </p:sp>
    </p:spTree>
    <p:extLst>
      <p:ext uri="{BB962C8B-B14F-4D97-AF65-F5344CB8AC3E}">
        <p14:creationId xmlns:p14="http://schemas.microsoft.com/office/powerpoint/2010/main" val="3415864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sz="2100" b="0" i="0" u="none" strike="noStrike" kern="1200" dirty="0" smtClean="0">
                <a:solidFill>
                  <a:schemeClr val="tx1"/>
                </a:solidFill>
                <a:effectLst/>
                <a:latin typeface="+mn-lt"/>
                <a:ea typeface="+mn-ea"/>
                <a:cs typeface="+mn-cs"/>
              </a:rPr>
              <a:t>Nombre to</a:t>
            </a:r>
          </a:p>
          <a:p>
            <a:pPr rtl="0"/>
            <a:r>
              <a:rPr lang="fr-FR" sz="2100" b="0" i="0" u="none" strike="noStrike" kern="1200" dirty="0" smtClean="0">
                <a:solidFill>
                  <a:schemeClr val="tx1"/>
                </a:solidFill>
                <a:effectLst/>
                <a:latin typeface="+mn-lt"/>
                <a:ea typeface="+mn-ea"/>
                <a:cs typeface="+mn-cs"/>
              </a:rPr>
              <a:t>sans </a:t>
            </a:r>
            <a:r>
              <a:rPr lang="fr-FR" sz="2100" b="0" i="0" u="none" strike="noStrike" kern="1200" dirty="0" err="1" smtClean="0">
                <a:solidFill>
                  <a:schemeClr val="tx1"/>
                </a:solidFill>
                <a:effectLst/>
                <a:latin typeface="+mn-lt"/>
                <a:ea typeface="+mn-ea"/>
                <a:cs typeface="+mn-cs"/>
              </a:rPr>
              <a:t>filter</a:t>
            </a:r>
            <a:r>
              <a:rPr lang="fr-FR" sz="2100" b="0" i="0" u="none" strike="noStrike" kern="1200" dirty="0" smtClean="0">
                <a:solidFill>
                  <a:schemeClr val="tx1"/>
                </a:solidFill>
                <a:effectLst/>
                <a:latin typeface="+mn-lt"/>
                <a:ea typeface="+mn-ea"/>
                <a:cs typeface="+mn-cs"/>
              </a:rPr>
              <a:t> : html 2607</a:t>
            </a:r>
            <a:endParaRPr lang="fr-FR" b="0" dirty="0" smtClean="0">
              <a:effectLst/>
            </a:endParaRPr>
          </a:p>
          <a:p>
            <a:pPr rtl="0"/>
            <a:r>
              <a:rPr lang="fr-FR" sz="2100" b="0" i="0" u="none" strike="noStrike" kern="1200" dirty="0" err="1" smtClean="0">
                <a:solidFill>
                  <a:schemeClr val="tx1"/>
                </a:solidFill>
                <a:effectLst/>
                <a:latin typeface="+mn-lt"/>
                <a:ea typeface="+mn-ea"/>
                <a:cs typeface="+mn-cs"/>
              </a:rPr>
              <a:t>wikitext</a:t>
            </a:r>
            <a:r>
              <a:rPr lang="fr-FR" sz="2100" b="0" i="0" u="none" strike="noStrike" kern="1200" dirty="0" smtClean="0">
                <a:solidFill>
                  <a:schemeClr val="tx1"/>
                </a:solidFill>
                <a:effectLst/>
                <a:latin typeface="+mn-lt"/>
                <a:ea typeface="+mn-ea"/>
                <a:cs typeface="+mn-cs"/>
              </a:rPr>
              <a:t> : 1344</a:t>
            </a:r>
            <a:endParaRPr lang="fr-FR" b="0" dirty="0" smtClean="0">
              <a:effectLst/>
            </a:endParaRPr>
          </a:p>
          <a:p>
            <a:pPr rtl="0"/>
            <a:r>
              <a:rPr lang="fr-FR" sz="2100" b="0" i="0" u="none" strike="noStrike" kern="1200" dirty="0" smtClean="0">
                <a:solidFill>
                  <a:schemeClr val="tx1"/>
                </a:solidFill>
                <a:effectLst/>
                <a:latin typeface="+mn-lt"/>
                <a:ea typeface="+mn-ea"/>
                <a:cs typeface="+mn-cs"/>
              </a:rPr>
              <a:t>avec </a:t>
            </a:r>
            <a:r>
              <a:rPr lang="fr-FR" sz="2100" b="0" i="0" u="none" strike="noStrike" kern="1200" dirty="0" err="1" smtClean="0">
                <a:solidFill>
                  <a:schemeClr val="tx1"/>
                </a:solidFill>
                <a:effectLst/>
                <a:latin typeface="+mn-lt"/>
                <a:ea typeface="+mn-ea"/>
                <a:cs typeface="+mn-cs"/>
              </a:rPr>
              <a:t>filter</a:t>
            </a:r>
            <a:r>
              <a:rPr lang="fr-FR" sz="2100" b="0" i="0" u="none" strike="noStrike" kern="1200" dirty="0" smtClean="0">
                <a:solidFill>
                  <a:schemeClr val="tx1"/>
                </a:solidFill>
                <a:effectLst/>
                <a:latin typeface="+mn-lt"/>
                <a:ea typeface="+mn-ea"/>
                <a:cs typeface="+mn-cs"/>
              </a:rPr>
              <a:t>  : html 1103</a:t>
            </a:r>
            <a:endParaRPr lang="fr-FR" b="0" dirty="0" smtClean="0">
              <a:effectLst/>
            </a:endParaRPr>
          </a:p>
          <a:p>
            <a:r>
              <a:rPr lang="fr-FR" sz="2100" b="0" i="0" u="none" strike="noStrike" kern="1200" dirty="0" err="1" smtClean="0">
                <a:solidFill>
                  <a:schemeClr val="tx1"/>
                </a:solidFill>
                <a:effectLst/>
                <a:latin typeface="+mn-lt"/>
                <a:ea typeface="+mn-ea"/>
                <a:cs typeface="+mn-cs"/>
              </a:rPr>
              <a:t>wikitext</a:t>
            </a:r>
            <a:r>
              <a:rPr lang="fr-FR" sz="2100" b="0" i="0" u="none" strike="noStrike" kern="1200" dirty="0" smtClean="0">
                <a:solidFill>
                  <a:schemeClr val="tx1"/>
                </a:solidFill>
                <a:effectLst/>
                <a:latin typeface="+mn-lt"/>
                <a:ea typeface="+mn-ea"/>
                <a:cs typeface="+mn-cs"/>
              </a:rPr>
              <a:t> : 1024 </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19</a:t>
            </a:fld>
            <a:endParaRPr lang="en-US"/>
          </a:p>
        </p:txBody>
      </p:sp>
    </p:spTree>
    <p:extLst>
      <p:ext uri="{BB962C8B-B14F-4D97-AF65-F5344CB8AC3E}">
        <p14:creationId xmlns:p14="http://schemas.microsoft.com/office/powerpoint/2010/main" val="1284628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dirty="0" smtClean="0"/>
              <a:t>Documentations : Java Doc, </a:t>
            </a:r>
            <a:r>
              <a:rPr lang="fr-FR" dirty="0" err="1" smtClean="0"/>
              <a:t>readme</a:t>
            </a:r>
            <a:r>
              <a:rPr lang="fr-FR" dirty="0" smtClean="0"/>
              <a:t>, </a:t>
            </a:r>
            <a:r>
              <a:rPr lang="fr-FR" dirty="0" err="1" smtClean="0"/>
              <a:t>install</a:t>
            </a:r>
            <a:r>
              <a:rPr lang="fr-FR" dirty="0" smtClean="0"/>
              <a:t>, ,,,,</a:t>
            </a:r>
          </a:p>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21</a:t>
            </a:fld>
            <a:endParaRPr lang="en-US"/>
          </a:p>
        </p:txBody>
      </p:sp>
    </p:spTree>
    <p:extLst>
      <p:ext uri="{BB962C8B-B14F-4D97-AF65-F5344CB8AC3E}">
        <p14:creationId xmlns:p14="http://schemas.microsoft.com/office/powerpoint/2010/main" val="2436252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a:r>
              <a:rPr lang="fr-FR" dirty="0" smtClean="0"/>
              <a:t>2 personnes </a:t>
            </a:r>
            <a:r>
              <a:rPr lang="fr-FR" dirty="0" err="1" smtClean="0"/>
              <a:t>jsoup</a:t>
            </a:r>
            <a:r>
              <a:rPr lang="fr-FR" dirty="0" smtClean="0"/>
              <a:t>,</a:t>
            </a:r>
          </a:p>
          <a:p>
            <a:pPr algn="l"/>
            <a:r>
              <a:rPr lang="fr-FR" dirty="0" smtClean="0"/>
              <a:t>2 personnes </a:t>
            </a:r>
            <a:r>
              <a:rPr lang="fr-FR" dirty="0" err="1" smtClean="0"/>
              <a:t>bliki</a:t>
            </a:r>
            <a:endParaRPr lang="fr-FR" dirty="0" smtClean="0"/>
          </a:p>
          <a:p>
            <a:pPr algn="l"/>
            <a:r>
              <a:rPr lang="fr-FR" dirty="0" smtClean="0"/>
              <a:t>1 personne test</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22</a:t>
            </a:fld>
            <a:endParaRPr lang="en-US"/>
          </a:p>
        </p:txBody>
      </p:sp>
    </p:spTree>
    <p:extLst>
      <p:ext uri="{BB962C8B-B14F-4D97-AF65-F5344CB8AC3E}">
        <p14:creationId xmlns:p14="http://schemas.microsoft.com/office/powerpoint/2010/main" val="4094242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a:endParaRPr lang="fr-FR" sz="2400" dirty="0" smtClean="0">
              <a:solidFill>
                <a:schemeClr val="tx1"/>
              </a:solidFill>
            </a:endParaRPr>
          </a:p>
          <a:p>
            <a:pPr algn="l"/>
            <a:r>
              <a:rPr lang="fr-FR" sz="2400" dirty="0" smtClean="0">
                <a:solidFill>
                  <a:schemeClr val="tx1"/>
                </a:solidFill>
              </a:rPr>
              <a:t>Néanmoins malgré l’évolution, le projet reste encore à améliorer car:</a:t>
            </a:r>
          </a:p>
          <a:p>
            <a:pPr algn="l"/>
            <a:r>
              <a:rPr lang="fr-FR" sz="2400" dirty="0" smtClean="0">
                <a:solidFill>
                  <a:schemeClr val="tx1"/>
                </a:solidFill>
              </a:rPr>
              <a:t>Les résultats des extractions n’étaient pas forcement égaux aux vérités de terrain que nous avons nous-mêmes eu à faire;</a:t>
            </a:r>
          </a:p>
          <a:p>
            <a:pPr algn="l"/>
            <a:r>
              <a:rPr lang="fr-FR" sz="2400" dirty="0" smtClean="0">
                <a:solidFill>
                  <a:schemeClr val="tx1"/>
                </a:solidFill>
              </a:rPr>
              <a:t>Le taux de bonnes extractions de JSOUP était supérieur à celui de BLIKI;</a:t>
            </a:r>
          </a:p>
          <a:p>
            <a:pPr algn="l"/>
            <a:r>
              <a:rPr lang="fr-FR" sz="2400" dirty="0" smtClean="0">
                <a:solidFill>
                  <a:schemeClr val="tx1"/>
                </a:solidFill>
              </a:rPr>
              <a:t>La couverture (</a:t>
            </a:r>
            <a:r>
              <a:rPr lang="fr-FR" sz="2400" dirty="0" err="1" smtClean="0">
                <a:solidFill>
                  <a:schemeClr val="tx1"/>
                </a:solidFill>
              </a:rPr>
              <a:t>Coverage</a:t>
            </a:r>
            <a:r>
              <a:rPr lang="fr-FR" sz="2400" dirty="0" smtClean="0">
                <a:solidFill>
                  <a:schemeClr val="tx1"/>
                </a:solidFill>
              </a:rPr>
              <a:t>) des tests reste améliorable.</a:t>
            </a:r>
          </a:p>
          <a:p>
            <a:pPr algn="l"/>
            <a:r>
              <a:rPr lang="fr-FR" sz="2400" dirty="0" smtClean="0">
                <a:solidFill>
                  <a:schemeClr val="tx1"/>
                </a:solidFill>
              </a:rPr>
              <a:t>Finalement nous nous demandons bien si l’existant n ’est pas à critiquer une seconde fois</a:t>
            </a:r>
            <a:r>
              <a:rPr lang="fr-FR" sz="2400" dirty="0" smtClean="0">
                <a:solidFill>
                  <a:schemeClr val="tx1"/>
                </a:solidFill>
              </a:rPr>
              <a:t>.</a:t>
            </a:r>
          </a:p>
          <a:p>
            <a:pPr algn="l"/>
            <a:endParaRPr lang="fr-FR" sz="2400" dirty="0" smtClean="0">
              <a:solidFill>
                <a:schemeClr val="tx1"/>
              </a:solidFill>
            </a:endParaRPr>
          </a:p>
          <a:p>
            <a:pPr algn="l"/>
            <a:r>
              <a:rPr lang="fr-FR" sz="2400" dirty="0" err="1" smtClean="0">
                <a:solidFill>
                  <a:schemeClr val="tx1"/>
                </a:solidFill>
              </a:rPr>
              <a:t>Mylyn</a:t>
            </a:r>
            <a:r>
              <a:rPr lang="fr-FR" sz="2400" dirty="0" smtClean="0">
                <a:solidFill>
                  <a:schemeClr val="tx1"/>
                </a:solidFill>
              </a:rPr>
              <a:t> </a:t>
            </a:r>
            <a:endParaRPr lang="fr-FR" sz="2400" dirty="0" smtClean="0">
              <a:solidFill>
                <a:schemeClr val="tx1"/>
              </a:solidFill>
            </a:endParaRPr>
          </a:p>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24</a:t>
            </a:fld>
            <a:endParaRPr lang="en-US"/>
          </a:p>
        </p:txBody>
      </p:sp>
    </p:spTree>
    <p:extLst>
      <p:ext uri="{BB962C8B-B14F-4D97-AF65-F5344CB8AC3E}">
        <p14:creationId xmlns:p14="http://schemas.microsoft.com/office/powerpoint/2010/main" val="292515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le cadre du module «  PDL », nous étions chargés de d’auditer l’application réalisée par nos collègues qui permet d’extraire des tableaux à partir des pages Wikipédia et les représentés sous format CSV.</a:t>
            </a:r>
          </a:p>
          <a:p>
            <a:endParaRPr lang="fr-FR" dirty="0" smtClean="0"/>
          </a:p>
          <a:p>
            <a:r>
              <a:rPr lang="fr-FR" dirty="0" smtClean="0"/>
              <a:t>Notre objectif est d’améliorer le travail déjà </a:t>
            </a:r>
            <a:r>
              <a:rPr lang="fr-FR" dirty="0" err="1" smtClean="0"/>
              <a:t>rélisé</a:t>
            </a:r>
            <a:r>
              <a:rPr lang="fr-FR" dirty="0" smtClean="0"/>
              <a:t>.</a:t>
            </a:r>
          </a:p>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4</a:t>
            </a:fld>
            <a:endParaRPr lang="en-US"/>
          </a:p>
        </p:txBody>
      </p:sp>
    </p:spTree>
    <p:extLst>
      <p:ext uri="{BB962C8B-B14F-4D97-AF65-F5344CB8AC3E}">
        <p14:creationId xmlns:p14="http://schemas.microsoft.com/office/powerpoint/2010/main" val="937053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Il n’y avait pas de</a:t>
            </a:r>
            <a:r>
              <a:rPr lang="fr-FR" baseline="0" dirty="0" smtClean="0"/>
              <a:t> de documentation disponible permettant de comprendre </a:t>
            </a:r>
            <a:endParaRPr lang="fr-FR" dirty="0" smtClean="0"/>
          </a:p>
          <a:p>
            <a:r>
              <a:rPr lang="fr-FR" dirty="0" smtClean="0"/>
              <a:t>il</a:t>
            </a:r>
            <a:r>
              <a:rPr lang="fr-FR" baseline="0" dirty="0" smtClean="0"/>
              <a:t>s ont mis tout le code de leur projet dans le package test</a:t>
            </a:r>
          </a:p>
          <a:p>
            <a:r>
              <a:rPr lang="fr-FR" baseline="0" dirty="0" smtClean="0"/>
              <a:t>Il n’ont effectué aucun test unitaire</a:t>
            </a:r>
          </a:p>
          <a:p>
            <a:pPr marL="0" marR="0" lvl="0" indent="0" algn="l" defTabSz="1632753" rtl="0" eaLnBrk="1" fontAlgn="auto" latinLnBrk="0" hangingPunct="1">
              <a:lnSpc>
                <a:spcPct val="100000"/>
              </a:lnSpc>
              <a:spcBef>
                <a:spcPts val="0"/>
              </a:spcBef>
              <a:spcAft>
                <a:spcPts val="0"/>
              </a:spcAft>
              <a:buClrTx/>
              <a:buSzTx/>
              <a:buFontTx/>
              <a:buNone/>
              <a:tabLst/>
              <a:defRPr/>
            </a:pPr>
            <a:r>
              <a:rPr lang="fr-FR" dirty="0" smtClean="0"/>
              <a:t>Ne respecte pas les bonnes pratiques de programmations : </a:t>
            </a:r>
            <a:r>
              <a:rPr lang="fr-FR" dirty="0" err="1" smtClean="0"/>
              <a:t>presence</a:t>
            </a:r>
            <a:r>
              <a:rPr lang="fr-FR" baseline="0" dirty="0" smtClean="0"/>
              <a:t> des </a:t>
            </a:r>
            <a:r>
              <a:rPr lang="fr-FR" baseline="0" dirty="0" err="1" smtClean="0"/>
              <a:t>megaclasses</a:t>
            </a:r>
            <a:r>
              <a:rPr lang="fr-FR" baseline="0" dirty="0" smtClean="0"/>
              <a:t>, </a:t>
            </a:r>
            <a:r>
              <a:rPr lang="fr-FR" baseline="0" dirty="0" err="1" smtClean="0"/>
              <a:t>mega</a:t>
            </a:r>
            <a:r>
              <a:rPr lang="fr-FR" baseline="0" dirty="0" smtClean="0"/>
              <a:t> fonctions </a:t>
            </a:r>
          </a:p>
          <a:p>
            <a:pPr marL="0" marR="0" lvl="0" indent="0" algn="l" defTabSz="1632753"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1632753"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1632753" rtl="0" eaLnBrk="1" fontAlgn="auto" latinLnBrk="0" hangingPunct="1">
              <a:lnSpc>
                <a:spcPct val="100000"/>
              </a:lnSpc>
              <a:spcBef>
                <a:spcPts val="0"/>
              </a:spcBef>
              <a:spcAft>
                <a:spcPts val="0"/>
              </a:spcAft>
              <a:buClrTx/>
              <a:buSzTx/>
              <a:buFontTx/>
              <a:buNone/>
              <a:tabLst/>
              <a:defRPr/>
            </a:pPr>
            <a:endParaRPr lang="fr-FR" baseline="0" dirty="0" smtClean="0"/>
          </a:p>
          <a:p>
            <a:pPr marL="0" marR="0" lvl="0" indent="0" algn="l" defTabSz="1632753" rtl="0" eaLnBrk="1" fontAlgn="auto" latinLnBrk="0" hangingPunct="1">
              <a:lnSpc>
                <a:spcPct val="100000"/>
              </a:lnSpc>
              <a:spcBef>
                <a:spcPts val="0"/>
              </a:spcBef>
              <a:spcAft>
                <a:spcPts val="0"/>
              </a:spcAft>
              <a:buClrTx/>
              <a:buSzTx/>
              <a:buFontTx/>
              <a:buNone/>
              <a:tabLst/>
              <a:defRPr/>
            </a:pPr>
            <a:endParaRPr lang="fr-FR" baseline="0" dirty="0" smtClean="0"/>
          </a:p>
          <a:p>
            <a:r>
              <a:rPr lang="fr-FR" dirty="0" smtClean="0"/>
              <a:t>Aucune </a:t>
            </a:r>
            <a:r>
              <a:rPr lang="fr-FR" dirty="0" err="1" smtClean="0"/>
              <a:t>documention</a:t>
            </a:r>
            <a:endParaRPr lang="fr-FR" dirty="0" smtClean="0"/>
          </a:p>
          <a:p>
            <a:r>
              <a:rPr lang="fr-FR" dirty="0" smtClean="0"/>
              <a:t>L’</a:t>
            </a:r>
            <a:r>
              <a:rPr lang="fr-FR" dirty="0" err="1" smtClean="0"/>
              <a:t>achitecture</a:t>
            </a:r>
            <a:r>
              <a:rPr lang="fr-FR" dirty="0" smtClean="0"/>
              <a:t> du projet ne respecte pas la convention de </a:t>
            </a:r>
            <a:r>
              <a:rPr lang="fr-FR" dirty="0" err="1" smtClean="0"/>
              <a:t>Maven</a:t>
            </a:r>
            <a:r>
              <a:rPr lang="fr-FR" dirty="0" smtClean="0"/>
              <a:t>, ni les conventions actuelles.</a:t>
            </a:r>
          </a:p>
          <a:p>
            <a:r>
              <a:rPr lang="fr-FR" dirty="0" smtClean="0"/>
              <a:t>Pas de tests unitaires effectués </a:t>
            </a:r>
          </a:p>
          <a:p>
            <a:r>
              <a:rPr lang="fr-FR" dirty="0" smtClean="0"/>
              <a:t>Pas de critère de pertinence pour les tableaux </a:t>
            </a:r>
          </a:p>
          <a:p>
            <a:r>
              <a:rPr lang="fr-FR" dirty="0" smtClean="0"/>
              <a:t>Duplication du code</a:t>
            </a:r>
          </a:p>
          <a:p>
            <a:r>
              <a:rPr lang="fr-FR" dirty="0" smtClean="0"/>
              <a:t>Pas statistiques, ni de rapport sur les données extraites.</a:t>
            </a:r>
          </a:p>
          <a:p>
            <a:r>
              <a:rPr lang="fr-FR" dirty="0" smtClean="0"/>
              <a:t>Ne respecte pas les bonnes pratiques de programmations </a:t>
            </a:r>
          </a:p>
          <a:p>
            <a:endParaRPr lang="fr-FR" dirty="0" smtClean="0"/>
          </a:p>
          <a:p>
            <a:r>
              <a:rPr lang="fr-FR" sz="2400" dirty="0" smtClean="0">
                <a:latin typeface="Calibri" pitchFamily="34" charset="0"/>
              </a:rPr>
              <a:t>Après analyse d’ancien projet, nous avons répertorié les problèmes suivants:</a:t>
            </a:r>
          </a:p>
          <a:p>
            <a:pPr>
              <a:buClr>
                <a:srgbClr val="10B0C0"/>
              </a:buClr>
              <a:buFont typeface="Arial" pitchFamily="34" charset="0"/>
              <a:buChar char="•"/>
            </a:pPr>
            <a:r>
              <a:rPr lang="fr-FR" sz="2400" dirty="0" smtClean="0">
                <a:latin typeface="Calibri" pitchFamily="34" charset="0"/>
              </a:rPr>
              <a:t> Documentation incomplète.</a:t>
            </a:r>
          </a:p>
          <a:p>
            <a:pPr>
              <a:buClr>
                <a:srgbClr val="10B0C0"/>
              </a:buClr>
              <a:buFont typeface="Arial" pitchFamily="34" charset="0"/>
              <a:buChar char="•"/>
            </a:pPr>
            <a:r>
              <a:rPr lang="fr-FR" sz="2400" dirty="0" smtClean="0">
                <a:latin typeface="Calibri" pitchFamily="34" charset="0"/>
              </a:rPr>
              <a:t> Mauvaise architecture.</a:t>
            </a:r>
          </a:p>
          <a:p>
            <a:pPr>
              <a:buClr>
                <a:srgbClr val="10B0C0"/>
              </a:buClr>
              <a:buFont typeface="Arial" pitchFamily="34" charset="0"/>
              <a:buChar char="•"/>
            </a:pPr>
            <a:r>
              <a:rPr lang="fr-FR" sz="2400" dirty="0" smtClean="0">
                <a:latin typeface="Calibri" pitchFamily="34" charset="0"/>
              </a:rPr>
              <a:t> Absence des testes.</a:t>
            </a:r>
          </a:p>
          <a:p>
            <a:pPr>
              <a:buClr>
                <a:srgbClr val="10B0C0"/>
              </a:buClr>
              <a:buFont typeface="Arial" pitchFamily="34" charset="0"/>
              <a:buChar char="•"/>
            </a:pPr>
            <a:r>
              <a:rPr lang="fr-FR" sz="2400" dirty="0" smtClean="0">
                <a:latin typeface="Calibri" pitchFamily="34" charset="0"/>
              </a:rPr>
              <a:t> Absence de critères de filtrage des tableaux pertinents.</a:t>
            </a:r>
          </a:p>
          <a:p>
            <a:endParaRPr lang="fr-FR" dirty="0" smtClean="0"/>
          </a:p>
          <a:p>
            <a:pPr marL="0" marR="0" lvl="0" indent="0" algn="l" defTabSz="1632753"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6</a:t>
            </a:fld>
            <a:endParaRPr lang="en-US"/>
          </a:p>
        </p:txBody>
      </p:sp>
    </p:spTree>
    <p:extLst>
      <p:ext uri="{BB962C8B-B14F-4D97-AF65-F5344CB8AC3E}">
        <p14:creationId xmlns:p14="http://schemas.microsoft.com/office/powerpoint/2010/main" val="376479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dirty="0" smtClean="0"/>
              <a:t>Avant d’effectuer le </a:t>
            </a:r>
            <a:r>
              <a:rPr lang="fr-FR" dirty="0" err="1" smtClean="0"/>
              <a:t>developpement</a:t>
            </a:r>
            <a:r>
              <a:rPr lang="fr-FR" dirty="0" smtClean="0"/>
              <a:t> (codage )  nous avons</a:t>
            </a:r>
            <a:r>
              <a:rPr lang="fr-FR" baseline="0" dirty="0" smtClean="0"/>
              <a:t> </a:t>
            </a:r>
            <a:r>
              <a:rPr lang="fr-FR" baseline="0" dirty="0" err="1" smtClean="0"/>
              <a:t>rélévé</a:t>
            </a:r>
            <a:r>
              <a:rPr lang="fr-FR" baseline="0" dirty="0" smtClean="0"/>
              <a:t> et validé avec le client un certain nombre de critère permettant de définir  la pertinence des tableaux  :</a:t>
            </a:r>
          </a:p>
          <a:p>
            <a:pPr marL="0" marR="0" lvl="0" indent="0" algn="l" defTabSz="1632753" rtl="0" eaLnBrk="1" fontAlgn="auto" latinLnBrk="0" hangingPunct="1">
              <a:lnSpc>
                <a:spcPct val="100000"/>
              </a:lnSpc>
              <a:spcBef>
                <a:spcPts val="0"/>
              </a:spcBef>
              <a:spcAft>
                <a:spcPts val="0"/>
              </a:spcAft>
              <a:buClrTx/>
              <a:buSzTx/>
              <a:buFontTx/>
              <a:buNone/>
              <a:tabLst/>
              <a:defRPr/>
            </a:pPr>
            <a:r>
              <a:rPr lang="fr-FR" baseline="0" dirty="0" smtClean="0"/>
              <a:t>- Les critères non pertinence : sont des ensemble de classe et d’attribut </a:t>
            </a:r>
            <a:r>
              <a:rPr lang="fr-FR" baseline="0" dirty="0" err="1" smtClean="0"/>
              <a:t>present</a:t>
            </a:r>
            <a:r>
              <a:rPr lang="fr-FR" baseline="0" dirty="0" smtClean="0"/>
              <a:t> dans certains tableaux sur </a:t>
            </a:r>
            <a:r>
              <a:rPr lang="fr-FR" baseline="0" dirty="0" err="1" smtClean="0"/>
              <a:t>wikipedia</a:t>
            </a:r>
            <a:endParaRPr lang="fr-FR" dirty="0" smtClean="0"/>
          </a:p>
          <a:p>
            <a:pPr marL="0" marR="0" lvl="0" indent="0" algn="l" defTabSz="1632753"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1632753" rtl="0" eaLnBrk="1" fontAlgn="auto" latinLnBrk="0" hangingPunct="1">
              <a:lnSpc>
                <a:spcPct val="100000"/>
              </a:lnSpc>
              <a:spcBef>
                <a:spcPts val="0"/>
              </a:spcBef>
              <a:spcAft>
                <a:spcPts val="0"/>
              </a:spcAft>
              <a:buClrTx/>
              <a:buSzTx/>
              <a:buFontTx/>
              <a:buNone/>
              <a:tabLst/>
              <a:defRPr/>
            </a:pPr>
            <a:r>
              <a:rPr lang="fr-FR" dirty="0" smtClean="0"/>
              <a:t>Une</a:t>
            </a:r>
            <a:r>
              <a:rPr lang="fr-FR" dirty="0" smtClean="0"/>
              <a:t> </a:t>
            </a:r>
            <a:r>
              <a:rPr lang="fr-FR" b="1" dirty="0" err="1" smtClean="0"/>
              <a:t>infobox</a:t>
            </a:r>
            <a:r>
              <a:rPr lang="fr-FR" dirty="0" smtClean="0"/>
              <a:t> (ou </a:t>
            </a:r>
            <a:r>
              <a:rPr lang="fr-FR" dirty="0" err="1" smtClean="0"/>
              <a:t>infoboîte</a:t>
            </a:r>
            <a:r>
              <a:rPr lang="fr-FR" dirty="0" smtClean="0"/>
              <a:t>) est une table de données présentant sommairement des informations importantes sur un sujet. Elle prend la forme d'un cartouche ou d'un encadré, placé en général en haut à droite de </a:t>
            </a:r>
            <a:r>
              <a:rPr lang="fr-FR" dirty="0" smtClean="0"/>
              <a:t>l'article</a:t>
            </a:r>
          </a:p>
          <a:p>
            <a:pPr marL="0" marR="0" lvl="0" indent="0" algn="l" defTabSz="1632753"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1632753" rtl="0" eaLnBrk="1" fontAlgn="auto" latinLnBrk="0" hangingPunct="1">
              <a:lnSpc>
                <a:spcPct val="100000"/>
              </a:lnSpc>
              <a:spcBef>
                <a:spcPts val="0"/>
              </a:spcBef>
              <a:spcAft>
                <a:spcPts val="0"/>
              </a:spcAft>
              <a:buClrTx/>
              <a:buSzTx/>
              <a:buFontTx/>
              <a:buNone/>
              <a:tabLst/>
              <a:defRPr/>
            </a:pPr>
            <a:r>
              <a:rPr lang="fr-FR" dirty="0" smtClean="0"/>
              <a:t>Non pertinent car </a:t>
            </a:r>
            <a:r>
              <a:rPr lang="fr-FR" dirty="0" err="1" smtClean="0"/>
              <a:t>indapté</a:t>
            </a:r>
            <a:r>
              <a:rPr lang="fr-FR" dirty="0" smtClean="0"/>
              <a:t> à une étude statistiques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7</a:t>
            </a:fld>
            <a:endParaRPr lang="en-US"/>
          </a:p>
        </p:txBody>
      </p:sp>
    </p:spTree>
    <p:extLst>
      <p:ext uri="{BB962C8B-B14F-4D97-AF65-F5344CB8AC3E}">
        <p14:creationId xmlns:p14="http://schemas.microsoft.com/office/powerpoint/2010/main" val="96790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Navbox</a:t>
            </a:r>
            <a:r>
              <a:rPr lang="fr-FR" baseline="0" dirty="0" smtClean="0"/>
              <a:t> : </a:t>
            </a:r>
            <a:r>
              <a:rPr lang="fr-FR" dirty="0" smtClean="0"/>
              <a:t/>
            </a:r>
            <a:br>
              <a:rPr lang="fr-FR" dirty="0" smtClean="0"/>
            </a:br>
            <a:r>
              <a:rPr lang="fr-FR" sz="2100" b="0" i="0" kern="1200" dirty="0" smtClean="0">
                <a:solidFill>
                  <a:schemeClr val="tx1"/>
                </a:solidFill>
                <a:effectLst/>
                <a:latin typeface="+mn-lt"/>
                <a:ea typeface="+mn-ea"/>
                <a:cs typeface="+mn-cs"/>
              </a:rPr>
              <a:t>Sur Wikipédia, une </a:t>
            </a:r>
            <a:r>
              <a:rPr lang="fr-FR" sz="2100" b="0" i="0" kern="1200" dirty="0" err="1" smtClean="0">
                <a:solidFill>
                  <a:schemeClr val="tx1"/>
                </a:solidFill>
                <a:effectLst/>
                <a:latin typeface="+mn-lt"/>
                <a:ea typeface="+mn-ea"/>
                <a:cs typeface="+mn-cs"/>
              </a:rPr>
              <a:t>navbox</a:t>
            </a:r>
            <a:r>
              <a:rPr lang="fr-FR" sz="2100" b="0" i="0" kern="1200" dirty="0" smtClean="0">
                <a:solidFill>
                  <a:schemeClr val="tx1"/>
                </a:solidFill>
                <a:effectLst/>
                <a:latin typeface="+mn-lt"/>
                <a:ea typeface="+mn-ea"/>
                <a:cs typeface="+mn-cs"/>
              </a:rPr>
              <a:t> est un modèle qui répertorie au moins plusieurs et parfois des centaines de pages </a:t>
            </a:r>
            <a:r>
              <a:rPr lang="fr-FR" sz="2100" b="0" i="0" kern="1200" dirty="0" smtClean="0">
                <a:solidFill>
                  <a:schemeClr val="tx1"/>
                </a:solidFill>
                <a:effectLst/>
                <a:latin typeface="+mn-lt"/>
                <a:ea typeface="+mn-ea"/>
                <a:cs typeface="+mn-cs"/>
              </a:rPr>
              <a:t>liées</a:t>
            </a:r>
          </a:p>
          <a:p>
            <a:endParaRPr lang="fr-FR" sz="2100" b="0" i="0" kern="1200" dirty="0" smtClean="0">
              <a:solidFill>
                <a:schemeClr val="tx1"/>
              </a:solidFill>
              <a:effectLst/>
              <a:latin typeface="+mn-lt"/>
              <a:ea typeface="+mn-ea"/>
              <a:cs typeface="+mn-cs"/>
            </a:endParaRPr>
          </a:p>
          <a:p>
            <a:r>
              <a:rPr lang="fr-FR" sz="2100" b="0" i="0" kern="1200" dirty="0" smtClean="0">
                <a:solidFill>
                  <a:schemeClr val="tx1"/>
                </a:solidFill>
                <a:effectLst/>
                <a:latin typeface="+mn-lt"/>
                <a:ea typeface="+mn-ea"/>
                <a:cs typeface="+mn-cs"/>
              </a:rPr>
              <a:t>Les </a:t>
            </a:r>
            <a:r>
              <a:rPr lang="fr-FR" sz="2100" b="0" i="0" kern="1200" dirty="0" err="1" smtClean="0">
                <a:solidFill>
                  <a:schemeClr val="tx1"/>
                </a:solidFill>
                <a:effectLst/>
                <a:latin typeface="+mn-lt"/>
                <a:ea typeface="+mn-ea"/>
                <a:cs typeface="+mn-cs"/>
              </a:rPr>
              <a:t>navbox</a:t>
            </a:r>
            <a:r>
              <a:rPr lang="fr-FR" sz="2100" b="0" i="0" kern="1200" dirty="0" smtClean="0">
                <a:solidFill>
                  <a:schemeClr val="tx1"/>
                </a:solidFill>
                <a:effectLst/>
                <a:latin typeface="+mn-lt"/>
                <a:ea typeface="+mn-ea"/>
                <a:cs typeface="+mn-cs"/>
              </a:rPr>
              <a:t> </a:t>
            </a:r>
            <a:r>
              <a:rPr lang="fr-FR" sz="2100" b="0" i="0" kern="1200" dirty="0" err="1" smtClean="0">
                <a:solidFill>
                  <a:schemeClr val="tx1"/>
                </a:solidFill>
                <a:effectLst/>
                <a:latin typeface="+mn-lt"/>
                <a:ea typeface="+mn-ea"/>
                <a:cs typeface="+mn-cs"/>
              </a:rPr>
              <a:t>repertorient</a:t>
            </a:r>
            <a:r>
              <a:rPr lang="fr-FR" sz="2100" b="0" i="0" kern="1200" baseline="0" dirty="0" smtClean="0">
                <a:solidFill>
                  <a:schemeClr val="tx1"/>
                </a:solidFill>
                <a:effectLst/>
                <a:latin typeface="+mn-lt"/>
                <a:ea typeface="+mn-ea"/>
                <a:cs typeface="+mn-cs"/>
              </a:rPr>
              <a:t> les pages liées à un article donné </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8</a:t>
            </a:fld>
            <a:endParaRPr lang="en-US"/>
          </a:p>
        </p:txBody>
      </p:sp>
    </p:spTree>
    <p:extLst>
      <p:ext uri="{BB962C8B-B14F-4D97-AF65-F5344CB8AC3E}">
        <p14:creationId xmlns:p14="http://schemas.microsoft.com/office/powerpoint/2010/main" val="188025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100" b="1" i="0" kern="1200" dirty="0" err="1" smtClean="0">
                <a:solidFill>
                  <a:schemeClr val="tx1"/>
                </a:solidFill>
                <a:effectLst/>
                <a:latin typeface="+mn-lt"/>
                <a:ea typeface="+mn-ea"/>
                <a:cs typeface="+mn-cs"/>
              </a:rPr>
              <a:t>Ambox</a:t>
            </a:r>
            <a:r>
              <a:rPr lang="fr-FR" sz="2100" b="0" i="0" kern="1200" dirty="0" smtClean="0">
                <a:solidFill>
                  <a:schemeClr val="tx1"/>
                </a:solidFill>
                <a:effectLst/>
                <a:latin typeface="+mn-lt"/>
                <a:ea typeface="+mn-ea"/>
                <a:cs typeface="+mn-cs"/>
              </a:rPr>
              <a:t> veut dire </a:t>
            </a:r>
            <a:r>
              <a:rPr lang="fr-FR" sz="2100" b="1" i="0" kern="1200" dirty="0" smtClean="0">
                <a:solidFill>
                  <a:schemeClr val="tx1"/>
                </a:solidFill>
                <a:effectLst/>
                <a:latin typeface="+mn-lt"/>
                <a:ea typeface="+mn-ea"/>
                <a:cs typeface="+mn-cs"/>
              </a:rPr>
              <a:t>article message box</a:t>
            </a:r>
            <a:r>
              <a:rPr lang="fr-FR" sz="2100" b="0" i="0" kern="1200" dirty="0" smtClean="0">
                <a:solidFill>
                  <a:schemeClr val="tx1"/>
                </a:solidFill>
                <a:effectLst/>
                <a:latin typeface="+mn-lt"/>
                <a:ea typeface="+mn-ea"/>
                <a:cs typeface="+mn-cs"/>
              </a:rPr>
              <a:t> (boite de message d'article).</a:t>
            </a:r>
          </a:p>
          <a:p>
            <a:r>
              <a:rPr lang="fr-FR" sz="2100" b="0" i="0" kern="1200" dirty="0" smtClean="0">
                <a:solidFill>
                  <a:schemeClr val="tx1"/>
                </a:solidFill>
                <a:effectLst/>
                <a:latin typeface="+mn-lt"/>
                <a:ea typeface="+mn-ea"/>
                <a:cs typeface="+mn-cs"/>
              </a:rPr>
              <a:t>Il est utilisé pour créer des modèles de boite de message </a:t>
            </a:r>
            <a:r>
              <a:rPr lang="fr-FR" sz="2100" b="0" i="0" kern="1200" dirty="0" smtClean="0">
                <a:solidFill>
                  <a:schemeClr val="tx1"/>
                </a:solidFill>
                <a:effectLst/>
                <a:latin typeface="+mn-lt"/>
                <a:ea typeface="+mn-ea"/>
                <a:cs typeface="+mn-cs"/>
              </a:rPr>
              <a:t>d'article</a:t>
            </a:r>
            <a:r>
              <a:rPr lang="fr-FR" sz="2100" b="0" i="0" kern="1200" baseline="0" dirty="0" smtClean="0">
                <a:solidFill>
                  <a:schemeClr val="tx1"/>
                </a:solidFill>
                <a:effectLst/>
                <a:latin typeface="+mn-lt"/>
                <a:ea typeface="+mn-ea"/>
                <a:cs typeface="+mn-cs"/>
              </a:rPr>
              <a:t> : </a:t>
            </a:r>
          </a:p>
          <a:p>
            <a:r>
              <a:rPr lang="fr-FR" sz="2100" b="0" i="0" kern="1200" baseline="0" dirty="0" smtClean="0">
                <a:solidFill>
                  <a:schemeClr val="tx1"/>
                </a:solidFill>
                <a:effectLst/>
                <a:latin typeface="+mn-lt"/>
                <a:ea typeface="+mn-ea"/>
                <a:cs typeface="+mn-cs"/>
              </a:rPr>
              <a:t>C’est des boites de messages, d’informations, des citations présent sur </a:t>
            </a:r>
            <a:r>
              <a:rPr lang="fr-FR" sz="2100" b="0" i="0" kern="1200" baseline="0" dirty="0" err="1" smtClean="0">
                <a:solidFill>
                  <a:schemeClr val="tx1"/>
                </a:solidFill>
                <a:effectLst/>
                <a:latin typeface="+mn-lt"/>
                <a:ea typeface="+mn-ea"/>
                <a:cs typeface="+mn-cs"/>
              </a:rPr>
              <a:t>wikipédia</a:t>
            </a:r>
            <a:endParaRPr lang="fr-FR" sz="21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9</a:t>
            </a:fld>
            <a:endParaRPr lang="en-US"/>
          </a:p>
        </p:txBody>
      </p:sp>
    </p:spTree>
    <p:extLst>
      <p:ext uri="{BB962C8B-B14F-4D97-AF65-F5344CB8AC3E}">
        <p14:creationId xmlns:p14="http://schemas.microsoft.com/office/powerpoint/2010/main" val="526414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a:t>
            </a:r>
            <a:r>
              <a:rPr lang="fr-FR" dirty="0" err="1" smtClean="0"/>
              <a:t>attibuts</a:t>
            </a:r>
            <a:r>
              <a:rPr lang="fr-FR" dirty="0" smtClean="0"/>
              <a:t> </a:t>
            </a:r>
            <a:r>
              <a:rPr lang="fr-FR" dirty="0" err="1" smtClean="0"/>
              <a:t>rowspan</a:t>
            </a:r>
            <a:r>
              <a:rPr lang="fr-FR" dirty="0" smtClean="0"/>
              <a:t> et </a:t>
            </a:r>
            <a:r>
              <a:rPr lang="fr-FR" dirty="0" err="1" smtClean="0"/>
              <a:t>colspan</a:t>
            </a:r>
            <a:r>
              <a:rPr lang="fr-FR" dirty="0" smtClean="0"/>
              <a:t> : ces</a:t>
            </a:r>
            <a:r>
              <a:rPr lang="fr-FR" baseline="0" dirty="0" smtClean="0"/>
              <a:t> tableaux dans lesquelles</a:t>
            </a:r>
          </a:p>
          <a:p>
            <a:endParaRPr lang="fr-FR" baseline="0" dirty="0" smtClean="0"/>
          </a:p>
          <a:p>
            <a:r>
              <a:rPr lang="fr-FR" baseline="0" dirty="0" smtClean="0"/>
              <a:t>Les tableaux </a:t>
            </a:r>
            <a:r>
              <a:rPr lang="fr-FR" baseline="0" dirty="0" err="1" smtClean="0"/>
              <a:t>presentant</a:t>
            </a:r>
            <a:r>
              <a:rPr lang="fr-FR" baseline="0" dirty="0" smtClean="0"/>
              <a:t> les </a:t>
            </a:r>
            <a:r>
              <a:rPr lang="fr-FR" baseline="0" dirty="0" err="1" smtClean="0"/>
              <a:t>rowspan</a:t>
            </a:r>
            <a:r>
              <a:rPr lang="fr-FR" baseline="0" dirty="0" smtClean="0"/>
              <a:t> et </a:t>
            </a:r>
            <a:r>
              <a:rPr lang="fr-FR" baseline="0" dirty="0" err="1" smtClean="0"/>
              <a:t>colspan</a:t>
            </a:r>
            <a:r>
              <a:rPr lang="fr-FR" baseline="0" dirty="0" smtClean="0"/>
              <a:t> ne sont </a:t>
            </a:r>
            <a:r>
              <a:rPr lang="fr-FR" baseline="0" dirty="0" err="1" smtClean="0"/>
              <a:t>representables</a:t>
            </a:r>
            <a:r>
              <a:rPr lang="fr-FR" baseline="0" dirty="0" smtClean="0"/>
              <a:t> sous format CSV, il faut donc qu’on les enlèves</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10</a:t>
            </a:fld>
            <a:endParaRPr lang="en-US"/>
          </a:p>
        </p:txBody>
      </p:sp>
    </p:spTree>
    <p:extLst>
      <p:ext uri="{BB962C8B-B14F-4D97-AF65-F5344CB8AC3E}">
        <p14:creationId xmlns:p14="http://schemas.microsoft.com/office/powerpoint/2010/main" val="650499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a:t>
            </a:r>
            <a:r>
              <a:rPr lang="fr-FR" baseline="0" dirty="0" smtClean="0"/>
              <a:t> nous un tableau </a:t>
            </a:r>
            <a:r>
              <a:rPr lang="fr-FR" baseline="0" dirty="0" err="1" smtClean="0"/>
              <a:t>perninent</a:t>
            </a:r>
            <a:r>
              <a:rPr lang="fr-FR" baseline="0" dirty="0" smtClean="0"/>
              <a:t> se </a:t>
            </a:r>
            <a:r>
              <a:rPr lang="fr-FR" baseline="0" dirty="0" err="1" smtClean="0"/>
              <a:t>presente</a:t>
            </a:r>
            <a:r>
              <a:rPr lang="fr-FR" baseline="0" dirty="0" smtClean="0"/>
              <a:t> sous cette forme :  un tableau n’ayant de ligne, de tableau, de colonne imbriqués sinon on peut pas le </a:t>
            </a:r>
            <a:r>
              <a:rPr lang="fr-FR" baseline="0" dirty="0" err="1" smtClean="0"/>
              <a:t>presenter</a:t>
            </a:r>
            <a:r>
              <a:rPr lang="fr-FR" baseline="0" dirty="0" smtClean="0"/>
              <a:t> sous format csv</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11</a:t>
            </a:fld>
            <a:endParaRPr lang="en-US"/>
          </a:p>
        </p:txBody>
      </p:sp>
    </p:spTree>
    <p:extLst>
      <p:ext uri="{BB962C8B-B14F-4D97-AF65-F5344CB8AC3E}">
        <p14:creationId xmlns:p14="http://schemas.microsoft.com/office/powerpoint/2010/main" val="233289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pPr/>
              <a:t>12</a:t>
            </a:fld>
            <a:endParaRPr lang="en-US"/>
          </a:p>
        </p:txBody>
      </p:sp>
    </p:spTree>
    <p:extLst>
      <p:ext uri="{BB962C8B-B14F-4D97-AF65-F5344CB8AC3E}">
        <p14:creationId xmlns:p14="http://schemas.microsoft.com/office/powerpoint/2010/main" val="51615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smtClean="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cstate="print"/>
            <a:srcRect/>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smtClean="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cstate="print"/>
            <a:srcRect/>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smtClean="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cstate="print"/>
            <a:srcRect/>
            <a:stretch>
              <a:fillRect/>
            </a:stretch>
          </a:blipFill>
        </p:spPr>
        <p:txBody>
          <a:bodyPr/>
          <a:lstStyle/>
          <a:p>
            <a:pPr lvl="0"/>
            <a:r>
              <a:rPr kumimoji="1" lang="en-US" altLang="ja-JP" dirty="0" smtClean="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smtClean="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cstate="print"/>
            <a:srcRect/>
            <a:stretch>
              <a:fillRect b="-27424"/>
            </a:stretch>
          </a:blipFill>
        </p:spPr>
        <p:txBody>
          <a:body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smtClean="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smtClean="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smtClean="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smtClean="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smtClean="0"/>
              <a:t>Text Here</a:t>
            </a:r>
          </a:p>
          <a:p>
            <a:pPr lvl="1"/>
            <a:r>
              <a:rPr lang="en-US" dirty="0" smtClean="0"/>
              <a:t>ssss</a:t>
            </a:r>
            <a:endParaRPr lang="en-US" dirty="0"/>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Tree>
    <p:extLst>
      <p:ext uri="{BB962C8B-B14F-4D97-AF65-F5344CB8AC3E}">
        <p14:creationId xmlns:p14="http://schemas.microsoft.com/office/powerpoint/2010/main" val="3991301105"/>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smtClean="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smtClean="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smtClean="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smtClean="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smtClean="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smtClean="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smtClean="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smtClean="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smtClean="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smtClean="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smtClean="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smtClean="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smtClean="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smtClean="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smtClean="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smtClean="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smtClean="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708822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68940933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59224395"/>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Tree>
    <p:extLst>
      <p:ext uri="{BB962C8B-B14F-4D97-AF65-F5344CB8AC3E}">
        <p14:creationId xmlns:p14="http://schemas.microsoft.com/office/powerpoint/2010/main" val="3187767635"/>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altLang="ja-JP" dirty="0"/>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smtClean="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smtClean="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smtClean="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smtClean="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smtClean="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smtClean="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smtClean="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smtClean="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634583885"/>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smtClean="0"/>
              <a:t>Add an image</a:t>
            </a:r>
            <a:endParaRPr kumimoji="1" lang="ja-JP" altLang="en-US" dirty="0"/>
          </a:p>
        </p:txBody>
      </p:sp>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smtClean="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smtClean="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smtClean="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smtClean="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p>
          <a:p>
            <a:r>
              <a:rPr kumimoji="1" lang="en-US" altLang="ja-JP" dirty="0" smtClean="0"/>
              <a:t>(or blank)</a:t>
            </a:r>
            <a:endParaRPr kumimoji="1" lang="ja-JP" altLang="en-US" dirty="0" smtClean="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smtClean="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smtClean="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smtClean="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smtClean="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theme" Target="../theme/theme2.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timing>
    <p:tnLst>
      <p:par>
        <p:cTn id="1" dur="indefinite" restart="never" nodeType="tmRoot"/>
      </p:par>
    </p:tn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smtClean="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‹N°›</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‹N°›</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4147651" y="1943518"/>
            <a:ext cx="9271030" cy="1015663"/>
          </a:xfrm>
          <a:prstGeom prst="rect">
            <a:avLst/>
          </a:prstGeom>
          <a:noFill/>
        </p:spPr>
        <p:txBody>
          <a:bodyPr wrap="square" rtlCol="0">
            <a:spAutoFit/>
          </a:bodyPr>
          <a:lstStyle/>
          <a:p>
            <a:r>
              <a:rPr kumimoji="1" lang="fr-FR" altLang="ja-JP" sz="6000" b="1" dirty="0" err="1" smtClean="0">
                <a:solidFill>
                  <a:srgbClr val="10B0C0"/>
                </a:solidFill>
              </a:rPr>
              <a:t>Projet:Wikipédia</a:t>
            </a:r>
            <a:r>
              <a:rPr kumimoji="1" lang="fr-FR" altLang="ja-JP" sz="6000" b="1" dirty="0" smtClean="0">
                <a:solidFill>
                  <a:srgbClr val="10B0C0"/>
                </a:solidFill>
              </a:rPr>
              <a:t> </a:t>
            </a:r>
            <a:r>
              <a:rPr kumimoji="1" lang="fr-FR" altLang="ja-JP" sz="6000" b="1" dirty="0" err="1" smtClean="0">
                <a:solidFill>
                  <a:srgbClr val="10B0C0"/>
                </a:solidFill>
              </a:rPr>
              <a:t>Matrix</a:t>
            </a:r>
            <a:endParaRPr kumimoji="1" lang="ja-JP" altLang="en-US" sz="6000" b="1" spc="300" dirty="0">
              <a:solidFill>
                <a:srgbClr val="10B0C0"/>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rot="20732246">
            <a:off x="293365" y="7381101"/>
            <a:ext cx="6942602" cy="830997"/>
          </a:xfrm>
          <a:prstGeom prst="rect">
            <a:avLst/>
          </a:prstGeom>
          <a:noFill/>
        </p:spPr>
        <p:txBody>
          <a:bodyPr wrap="square" rtlCol="0">
            <a:spAutoFit/>
          </a:bodyPr>
          <a:lstStyle/>
          <a:p>
            <a:pPr algn="ctr"/>
            <a:r>
              <a:rPr kumimoji="1" lang="en-US" altLang="ja-JP" sz="4800" spc="300" dirty="0" smtClean="0">
                <a:solidFill>
                  <a:schemeClr val="accent1"/>
                </a:solidFill>
                <a:latin typeface="+mj-lt"/>
              </a:rPr>
              <a:t>2019-2020</a:t>
            </a:r>
            <a:endParaRPr kumimoji="1" lang="ja-JP" altLang="en-US" sz="4800" spc="300" dirty="0">
              <a:solidFill>
                <a:schemeClr val="accent1"/>
              </a:solidFill>
              <a:latin typeface="+mj-lt"/>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テキスト ボックス 16"/>
          <p:cNvSpPr txBox="1"/>
          <p:nvPr/>
        </p:nvSpPr>
        <p:spPr>
          <a:xfrm>
            <a:off x="12631093" y="6957987"/>
            <a:ext cx="5445605" cy="3046988"/>
          </a:xfrm>
          <a:prstGeom prst="rect">
            <a:avLst/>
          </a:prstGeom>
          <a:noFill/>
        </p:spPr>
        <p:txBody>
          <a:bodyPr wrap="square" rtlCol="0">
            <a:spAutoFit/>
          </a:bodyPr>
          <a:lstStyle/>
          <a:p>
            <a:r>
              <a:rPr lang="fr-FR" b="1" dirty="0" smtClean="0">
                <a:solidFill>
                  <a:srgbClr val="FFFFFF"/>
                </a:solidFill>
              </a:rPr>
              <a:t>Présenter par:</a:t>
            </a:r>
          </a:p>
          <a:p>
            <a:r>
              <a:rPr lang="fr-FR" b="1" dirty="0" smtClean="0">
                <a:solidFill>
                  <a:srgbClr val="FFFFFF"/>
                </a:solidFill>
              </a:rPr>
              <a:t>El </a:t>
            </a:r>
            <a:r>
              <a:rPr lang="fr-FR" b="1" dirty="0" err="1" smtClean="0">
                <a:solidFill>
                  <a:srgbClr val="FFFFFF"/>
                </a:solidFill>
              </a:rPr>
              <a:t>Mahjoub</a:t>
            </a:r>
            <a:r>
              <a:rPr lang="fr-FR" b="1" dirty="0" smtClean="0">
                <a:solidFill>
                  <a:srgbClr val="FFFFFF"/>
                </a:solidFill>
              </a:rPr>
              <a:t> </a:t>
            </a:r>
            <a:r>
              <a:rPr lang="fr-FR" b="1" dirty="0" err="1" smtClean="0">
                <a:solidFill>
                  <a:srgbClr val="FFFFFF"/>
                </a:solidFill>
              </a:rPr>
              <a:t>Abdrahmane</a:t>
            </a:r>
            <a:endParaRPr lang="fr-FR" b="1" dirty="0" smtClean="0">
              <a:solidFill>
                <a:srgbClr val="FFFFFF"/>
              </a:solidFill>
            </a:endParaRPr>
          </a:p>
          <a:p>
            <a:r>
              <a:rPr lang="fr-FR" b="1" dirty="0">
                <a:solidFill>
                  <a:srgbClr val="FFFFFF"/>
                </a:solidFill>
              </a:rPr>
              <a:t>Simpara </a:t>
            </a:r>
            <a:r>
              <a:rPr lang="fr-FR" b="1" dirty="0" smtClean="0">
                <a:solidFill>
                  <a:srgbClr val="FFFFFF"/>
                </a:solidFill>
              </a:rPr>
              <a:t>Yaya</a:t>
            </a:r>
          </a:p>
          <a:p>
            <a:r>
              <a:rPr lang="fr-FR" b="1" dirty="0" smtClean="0">
                <a:solidFill>
                  <a:srgbClr val="FFFFFF"/>
                </a:solidFill>
              </a:rPr>
              <a:t>Konaté Mahamadou </a:t>
            </a:r>
            <a:r>
              <a:rPr lang="fr-FR" b="1" dirty="0" err="1" smtClean="0">
                <a:solidFill>
                  <a:srgbClr val="FFFFFF"/>
                </a:solidFill>
              </a:rPr>
              <a:t>Kandé</a:t>
            </a:r>
            <a:endParaRPr lang="fr-FR" b="1" dirty="0" smtClean="0">
              <a:solidFill>
                <a:srgbClr val="FFFFFF"/>
              </a:solidFill>
            </a:endParaRPr>
          </a:p>
          <a:p>
            <a:r>
              <a:rPr lang="fr-FR" b="1" dirty="0" smtClean="0">
                <a:solidFill>
                  <a:srgbClr val="FFFFFF"/>
                </a:solidFill>
              </a:rPr>
              <a:t>Jahoui Hajar</a:t>
            </a:r>
          </a:p>
          <a:p>
            <a:r>
              <a:rPr lang="fr-FR" b="1" dirty="0" smtClean="0">
                <a:solidFill>
                  <a:srgbClr val="FFFFFF"/>
                </a:solidFill>
              </a:rPr>
              <a:t>Jahoui Jihad</a:t>
            </a:r>
            <a:endParaRPr lang="fr-FR" b="1" dirty="0">
              <a:solidFill>
                <a:srgbClr val="FFFFFF"/>
              </a:solidFill>
            </a:endParaRPr>
          </a:p>
        </p:txBody>
      </p:sp>
      <p:pic>
        <p:nvPicPr>
          <p:cNvPr id="13" name="Image 2"/>
          <p:cNvPicPr>
            <a:picLocks noChangeAspect="1" noChangeArrowheads="1"/>
          </p:cNvPicPr>
          <p:nvPr/>
        </p:nvPicPr>
        <p:blipFill>
          <a:blip r:embed="rId3" cstate="print"/>
          <a:srcRect/>
          <a:stretch>
            <a:fillRect/>
          </a:stretch>
        </p:blipFill>
        <p:spPr bwMode="auto">
          <a:xfrm>
            <a:off x="15353896" y="282960"/>
            <a:ext cx="2475275" cy="979027"/>
          </a:xfrm>
          <a:prstGeom prst="rect">
            <a:avLst/>
          </a:prstGeom>
          <a:noFill/>
        </p:spPr>
      </p:pic>
      <p:pic>
        <p:nvPicPr>
          <p:cNvPr id="15" name="Image 6"/>
          <p:cNvPicPr>
            <a:picLocks noChangeAspect="1" noChangeArrowheads="1"/>
          </p:cNvPicPr>
          <p:nvPr/>
        </p:nvPicPr>
        <p:blipFill>
          <a:blip r:embed="rId4" cstate="print"/>
          <a:srcRect/>
          <a:stretch>
            <a:fillRect/>
          </a:stretch>
        </p:blipFill>
        <p:spPr bwMode="auto">
          <a:xfrm>
            <a:off x="277221" y="282960"/>
            <a:ext cx="2482959" cy="1170130"/>
          </a:xfrm>
          <a:prstGeom prst="rect">
            <a:avLst/>
          </a:prstGeom>
          <a:noFill/>
        </p:spPr>
      </p:pic>
      <p:sp>
        <p:nvSpPr>
          <p:cNvPr id="3" name="ZoneTexte 2"/>
          <p:cNvSpPr txBox="1"/>
          <p:nvPr/>
        </p:nvSpPr>
        <p:spPr>
          <a:xfrm>
            <a:off x="4057641" y="9127389"/>
            <a:ext cx="5490610" cy="584775"/>
          </a:xfrm>
          <a:prstGeom prst="rect">
            <a:avLst/>
          </a:prstGeom>
          <a:noFill/>
        </p:spPr>
        <p:txBody>
          <a:bodyPr wrap="square" rtlCol="0">
            <a:spAutoFit/>
          </a:bodyPr>
          <a:lstStyle/>
          <a:p>
            <a:r>
              <a:rPr lang="fr-FR" dirty="0" smtClean="0">
                <a:solidFill>
                  <a:schemeClr val="bg1"/>
                </a:solidFill>
              </a:rPr>
              <a:t>Encadré par : Mathieu </a:t>
            </a:r>
            <a:r>
              <a:rPr lang="fr-FR" dirty="0" err="1" smtClean="0">
                <a:solidFill>
                  <a:schemeClr val="bg1"/>
                </a:solidFill>
              </a:rPr>
              <a:t>Acher</a:t>
            </a:r>
            <a:endParaRPr lang="fr-FR" dirty="0">
              <a:solidFill>
                <a:schemeClr val="bg1"/>
              </a:solidFill>
            </a:endParaRPr>
          </a:p>
        </p:txBody>
      </p:sp>
    </p:spTree>
    <p:extLst>
      <p:ext uri="{BB962C8B-B14F-4D97-AF65-F5344CB8AC3E}">
        <p14:creationId xmlns:p14="http://schemas.microsoft.com/office/powerpoint/2010/main" val="2402377617"/>
      </p:ext>
    </p:extLst>
  </p:cSld>
  <p:clrMapOvr>
    <a:masterClrMapping/>
  </p:clrMapOvr>
  <p:transition spd="slow" advTm="5224">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300" fill="hold"/>
                                        <p:tgtEl>
                                          <p:spTgt spid="12"/>
                                        </p:tgtEl>
                                        <p:attrNameLst>
                                          <p:attrName>ppt_x</p:attrName>
                                        </p:attrNameLst>
                                      </p:cBhvr>
                                      <p:tavLst>
                                        <p:tav tm="0">
                                          <p:val>
                                            <p:strVal val="0-#ppt_w/2"/>
                                          </p:val>
                                        </p:tav>
                                        <p:tav tm="100000">
                                          <p:val>
                                            <p:strVal val="#ppt_x"/>
                                          </p:val>
                                        </p:tav>
                                      </p:tavLst>
                                    </p:anim>
                                    <p:anim calcmode="lin" valueType="num">
                                      <p:cBhvr additive="base">
                                        <p:cTn id="28" dur="3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300" fill="hold"/>
                                        <p:tgtEl>
                                          <p:spTgt spid="7"/>
                                        </p:tgtEl>
                                        <p:attrNameLst>
                                          <p:attrName>ppt_x</p:attrName>
                                        </p:attrNameLst>
                                      </p:cBhvr>
                                      <p:tavLst>
                                        <p:tav tm="0">
                                          <p:val>
                                            <p:strVal val="0-#ppt_w/2"/>
                                          </p:val>
                                        </p:tav>
                                        <p:tav tm="100000">
                                          <p:val>
                                            <p:strVal val="#ppt_x"/>
                                          </p:val>
                                        </p:tav>
                                      </p:tavLst>
                                    </p:anim>
                                    <p:anim calcmode="lin" valueType="num">
                                      <p:cBhvr additive="base">
                                        <p:cTn id="32" dur="3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6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300" fill="hold"/>
                                        <p:tgtEl>
                                          <p:spTgt spid="8"/>
                                        </p:tgtEl>
                                        <p:attrNameLst>
                                          <p:attrName>ppt_x</p:attrName>
                                        </p:attrNameLst>
                                      </p:cBhvr>
                                      <p:tavLst>
                                        <p:tav tm="0">
                                          <p:val>
                                            <p:strVal val="0-#ppt_w/2"/>
                                          </p:val>
                                        </p:tav>
                                        <p:tav tm="100000">
                                          <p:val>
                                            <p:strVal val="#ppt_x"/>
                                          </p:val>
                                        </p:tav>
                                      </p:tavLst>
                                    </p:anim>
                                    <p:anim calcmode="lin" valueType="num">
                                      <p:cBhvr additive="base">
                                        <p:cTn id="36" dur="3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7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300" fill="hold"/>
                                        <p:tgtEl>
                                          <p:spTgt spid="14"/>
                                        </p:tgtEl>
                                        <p:attrNameLst>
                                          <p:attrName>ppt_x</p:attrName>
                                        </p:attrNameLst>
                                      </p:cBhvr>
                                      <p:tavLst>
                                        <p:tav tm="0">
                                          <p:val>
                                            <p:strVal val="0-#ppt_w/2"/>
                                          </p:val>
                                        </p:tav>
                                        <p:tav tm="100000">
                                          <p:val>
                                            <p:strVal val="#ppt_x"/>
                                          </p:val>
                                        </p:tav>
                                      </p:tavLst>
                                    </p:anim>
                                    <p:anim calcmode="lin" valueType="num">
                                      <p:cBhvr additive="base">
                                        <p:cTn id="40" dur="300" fill="hold"/>
                                        <p:tgtEl>
                                          <p:spTgt spid="14"/>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 presetClass="entr" presetSubtype="2" decel="100000" fill="hold" grpId="0" nodeType="afterEffect">
                                  <p:stCondLst>
                                    <p:cond delay="0"/>
                                  </p:stCondLst>
                                  <p:iterate type="lt">
                                    <p:tmPct val="10000"/>
                                  </p:iterate>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1+#ppt_w/2"/>
                                          </p:val>
                                        </p:tav>
                                        <p:tav tm="100000">
                                          <p:val>
                                            <p:strVal val="#ppt_x"/>
                                          </p:val>
                                        </p:tav>
                                      </p:tavLst>
                                    </p:anim>
                                    <p:anim calcmode="lin" valueType="num">
                                      <p:cBhvr additive="base">
                                        <p:cTn id="45" dur="500" fill="hold"/>
                                        <p:tgtEl>
                                          <p:spTgt spid="2"/>
                                        </p:tgtEl>
                                        <p:attrNameLst>
                                          <p:attrName>ppt_y</p:attrName>
                                        </p:attrNameLst>
                                      </p:cBhvr>
                                      <p:tavLst>
                                        <p:tav tm="0">
                                          <p:val>
                                            <p:strVal val="#ppt_y"/>
                                          </p:val>
                                        </p:tav>
                                        <p:tav tm="100000">
                                          <p:val>
                                            <p:strVal val="#ppt_y"/>
                                          </p:val>
                                        </p:tav>
                                      </p:tavLst>
                                    </p:anim>
                                  </p:childTnLst>
                                </p:cTn>
                              </p:par>
                            </p:childTnLst>
                          </p:cTn>
                        </p:par>
                        <p:par>
                          <p:cTn id="46" fill="hold">
                            <p:stCondLst>
                              <p:cond delay="3050"/>
                            </p:stCondLst>
                            <p:childTnLst>
                              <p:par>
                                <p:cTn id="47" presetID="2" presetClass="entr" presetSubtype="2" decel="10000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1+#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7" grpId="0" animBg="1"/>
      <p:bldP spid="8" grpId="0" animBg="1"/>
      <p:bldP spid="9" grpId="0" animBg="1"/>
      <p:bldP spid="10" grpId="0" animBg="1"/>
      <p:bldP spid="11" grpId="0" animBg="1"/>
      <p:bldP spid="12" grpId="0"/>
      <p:bldP spid="14" grpId="0" animBg="1"/>
      <p:bldP spid="16" grpId="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Critère de non pertinence</a:t>
            </a:r>
            <a:endParaRPr lang="fr-FR"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10</a:t>
            </a:fld>
            <a:endParaRPr lang="en-US" dirty="0"/>
          </a:p>
        </p:txBody>
      </p:sp>
      <p:sp>
        <p:nvSpPr>
          <p:cNvPr id="8" name="ZoneTexte 7"/>
          <p:cNvSpPr txBox="1"/>
          <p:nvPr/>
        </p:nvSpPr>
        <p:spPr>
          <a:xfrm>
            <a:off x="488304" y="1633110"/>
            <a:ext cx="5684572" cy="584775"/>
          </a:xfrm>
          <a:prstGeom prst="rect">
            <a:avLst/>
          </a:prstGeom>
          <a:noFill/>
        </p:spPr>
        <p:txBody>
          <a:bodyPr wrap="square" rtlCol="0">
            <a:spAutoFit/>
          </a:bodyPr>
          <a:lstStyle/>
          <a:p>
            <a:pPr marL="457200" indent="-457200">
              <a:buFont typeface="Wingdings" panose="05000000000000000000" pitchFamily="2" charset="2"/>
              <a:buChar char="Ø"/>
            </a:pPr>
            <a:r>
              <a:rPr lang="fr-FR" b="1" dirty="0" smtClean="0"/>
              <a:t>Les </a:t>
            </a:r>
            <a:r>
              <a:rPr lang="fr-FR" b="1" dirty="0" err="1" smtClean="0"/>
              <a:t>rowspan</a:t>
            </a:r>
            <a:r>
              <a:rPr lang="fr-FR" b="1" dirty="0" smtClean="0"/>
              <a:t> et </a:t>
            </a:r>
            <a:r>
              <a:rPr lang="fr-FR" b="1" dirty="0" err="1" smtClean="0"/>
              <a:t>colspan</a:t>
            </a:r>
            <a:endParaRPr lang="fr-FR" b="1"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306" y="2532920"/>
            <a:ext cx="15994675" cy="3375375"/>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5630" y="5908295"/>
            <a:ext cx="10981220" cy="4223546"/>
          </a:xfrm>
          <a:prstGeom prst="rect">
            <a:avLst/>
          </a:prstGeom>
        </p:spPr>
      </p:pic>
    </p:spTree>
    <p:extLst>
      <p:ext uri="{BB962C8B-B14F-4D97-AF65-F5344CB8AC3E}">
        <p14:creationId xmlns:p14="http://schemas.microsoft.com/office/powerpoint/2010/main" val="2244149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Critère de pertinence</a:t>
            </a:r>
            <a:endParaRPr lang="fr-FR"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11</a:t>
            </a:fld>
            <a:endParaRPr lang="en-US"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301" y="2918524"/>
            <a:ext cx="15553203" cy="6345705"/>
          </a:xfrm>
          <a:prstGeom prst="rect">
            <a:avLst/>
          </a:prstGeom>
        </p:spPr>
      </p:pic>
      <p:sp>
        <p:nvSpPr>
          <p:cNvPr id="5" name="ZoneTexte 4"/>
          <p:cNvSpPr txBox="1"/>
          <p:nvPr/>
        </p:nvSpPr>
        <p:spPr>
          <a:xfrm>
            <a:off x="997301" y="1825912"/>
            <a:ext cx="15508198" cy="584775"/>
          </a:xfrm>
          <a:prstGeom prst="rect">
            <a:avLst/>
          </a:prstGeom>
          <a:noFill/>
        </p:spPr>
        <p:txBody>
          <a:bodyPr wrap="square" rtlCol="0">
            <a:spAutoFit/>
          </a:bodyPr>
          <a:lstStyle/>
          <a:p>
            <a:r>
              <a:rPr lang="fr-FR" dirty="0" smtClean="0"/>
              <a:t>Un tableau pertinent  est un tableau représentable sous format CSV sans ambiguïté</a:t>
            </a:r>
            <a:endParaRPr lang="fr-FR" dirty="0"/>
          </a:p>
        </p:txBody>
      </p:sp>
    </p:spTree>
    <p:extLst>
      <p:ext uri="{BB962C8B-B14F-4D97-AF65-F5344CB8AC3E}">
        <p14:creationId xmlns:p14="http://schemas.microsoft.com/office/powerpoint/2010/main" val="603171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66038"/>
            <a:ext cx="18099201" cy="1125125"/>
          </a:xfrm>
        </p:spPr>
        <p:txBody>
          <a:bodyPr/>
          <a:lstStyle/>
          <a:p>
            <a:r>
              <a:rPr lang="fr-FR" sz="5000" dirty="0"/>
              <a:t>Architecture </a:t>
            </a:r>
            <a:r>
              <a:rPr lang="fr-FR" sz="5000" dirty="0" smtClean="0"/>
              <a:t>1:Diagramme </a:t>
            </a:r>
            <a:r>
              <a:rPr lang="fr-FR" sz="5000" dirty="0"/>
              <a:t>de </a:t>
            </a:r>
            <a:r>
              <a:rPr lang="fr-FR" sz="5000" dirty="0" smtClean="0"/>
              <a:t>Package</a:t>
            </a:r>
            <a:endParaRPr lang="fr-FR" sz="5000"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12</a:t>
            </a:fld>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296" y="1489284"/>
            <a:ext cx="15699554" cy="7803961"/>
          </a:xfrm>
          <a:prstGeom prst="rect">
            <a:avLst/>
          </a:prstGeom>
        </p:spPr>
      </p:pic>
    </p:spTree>
    <p:extLst>
      <p:ext uri="{BB962C8B-B14F-4D97-AF65-F5344CB8AC3E}">
        <p14:creationId xmlns:p14="http://schemas.microsoft.com/office/powerpoint/2010/main" val="3193443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0030" y="366034"/>
            <a:ext cx="17101900" cy="1125125"/>
          </a:xfrm>
        </p:spPr>
        <p:txBody>
          <a:bodyPr/>
          <a:lstStyle/>
          <a:p>
            <a:r>
              <a:rPr lang="fr-FR" sz="5000" dirty="0"/>
              <a:t>Architecture </a:t>
            </a:r>
            <a:r>
              <a:rPr lang="fr-FR" sz="5000" dirty="0" smtClean="0"/>
              <a:t>2:Diagramme </a:t>
            </a:r>
            <a:r>
              <a:rPr lang="fr-FR" sz="5000" dirty="0"/>
              <a:t>de classe</a:t>
            </a:r>
            <a:br>
              <a:rPr lang="fr-FR" sz="5000" dirty="0"/>
            </a:br>
            <a:endParaRPr lang="fr-FR" sz="5000"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13</a:t>
            </a:fld>
            <a:endParaRPr lang="en-US"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1159"/>
            <a:ext cx="18093197" cy="7823242"/>
          </a:xfrm>
          <a:prstGeom prst="rect">
            <a:avLst/>
          </a:prstGeom>
        </p:spPr>
      </p:pic>
    </p:spTree>
    <p:extLst>
      <p:ext uri="{BB962C8B-B14F-4D97-AF65-F5344CB8AC3E}">
        <p14:creationId xmlns:p14="http://schemas.microsoft.com/office/powerpoint/2010/main" val="2650701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a:t>
            </a:r>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14</a:t>
            </a:fld>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842" y="1318075"/>
            <a:ext cx="18663300" cy="7587157"/>
          </a:xfrm>
          <a:prstGeom prst="rect">
            <a:avLst/>
          </a:prstGeom>
        </p:spPr>
      </p:pic>
    </p:spTree>
    <p:extLst>
      <p:ext uri="{BB962C8B-B14F-4D97-AF65-F5344CB8AC3E}">
        <p14:creationId xmlns:p14="http://schemas.microsoft.com/office/powerpoint/2010/main" val="3177062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Technologies</a:t>
            </a:r>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15</a:t>
            </a:fld>
            <a:endParaRPr lang="en-US" dirty="0"/>
          </a:p>
        </p:txBody>
      </p:sp>
      <p:sp>
        <p:nvSpPr>
          <p:cNvPr id="8" name="ZoneTexte 7"/>
          <p:cNvSpPr txBox="1"/>
          <p:nvPr/>
        </p:nvSpPr>
        <p:spPr>
          <a:xfrm>
            <a:off x="277221" y="1678115"/>
            <a:ext cx="16620725" cy="10433625"/>
          </a:xfrm>
          <a:prstGeom prst="rect">
            <a:avLst/>
          </a:prstGeom>
          <a:noFill/>
        </p:spPr>
        <p:txBody>
          <a:bodyPr wrap="square" rtlCol="0">
            <a:spAutoFit/>
          </a:bodyPr>
          <a:lstStyle/>
          <a:p>
            <a:pPr marL="457200" indent="-457200">
              <a:buFont typeface="Wingdings" panose="05000000000000000000" pitchFamily="2" charset="2"/>
              <a:buChar char="Ø"/>
            </a:pPr>
            <a:r>
              <a:rPr lang="fr-FR" b="1" dirty="0" err="1" smtClean="0"/>
              <a:t>Jsoup</a:t>
            </a:r>
            <a:r>
              <a:rPr lang="fr-FR" b="1" dirty="0"/>
              <a:t> </a:t>
            </a:r>
            <a:endParaRPr lang="fr-FR" b="1" dirty="0" smtClean="0"/>
          </a:p>
          <a:p>
            <a:pPr lvl="1"/>
            <a:r>
              <a:rPr lang="fr-FR" dirty="0" smtClean="0"/>
              <a:t>bibliothèque </a:t>
            </a:r>
            <a:r>
              <a:rPr lang="fr-FR" dirty="0"/>
              <a:t>Java open source conçue pour analyser, extraire et manipuler les données stockées dans des documents </a:t>
            </a:r>
            <a:r>
              <a:rPr lang="fr-FR" dirty="0" smtClean="0"/>
              <a:t>HTML.</a:t>
            </a:r>
            <a:endParaRPr lang="fr-FR" dirty="0"/>
          </a:p>
          <a:p>
            <a:pPr marL="457200" indent="-457200">
              <a:buFont typeface="Wingdings" panose="05000000000000000000" pitchFamily="2" charset="2"/>
              <a:buChar char="Ø"/>
            </a:pPr>
            <a:r>
              <a:rPr lang="fr-FR" b="1" dirty="0" err="1" smtClean="0"/>
              <a:t>Bliki</a:t>
            </a:r>
            <a:endParaRPr lang="fr-FR" b="1" dirty="0"/>
          </a:p>
          <a:p>
            <a:pPr lvl="1"/>
            <a:r>
              <a:rPr lang="fr-FR" dirty="0"/>
              <a:t>L'API Java </a:t>
            </a:r>
            <a:r>
              <a:rPr lang="fr-FR" dirty="0" err="1"/>
              <a:t>Wikipedia</a:t>
            </a:r>
            <a:r>
              <a:rPr lang="fr-FR" dirty="0"/>
              <a:t> (moteur </a:t>
            </a:r>
            <a:r>
              <a:rPr lang="fr-FR" dirty="0" err="1"/>
              <a:t>Bliki</a:t>
            </a:r>
            <a:r>
              <a:rPr lang="fr-FR" dirty="0"/>
              <a:t>) est une bibliothèque d'analyseur pour convertir la notation </a:t>
            </a:r>
            <a:r>
              <a:rPr lang="fr-FR" dirty="0" err="1"/>
              <a:t>wikitexte</a:t>
            </a:r>
            <a:r>
              <a:rPr lang="fr-FR" dirty="0"/>
              <a:t> </a:t>
            </a:r>
            <a:r>
              <a:rPr lang="fr-FR" dirty="0" err="1"/>
              <a:t>Wikipedia</a:t>
            </a:r>
            <a:r>
              <a:rPr lang="fr-FR" dirty="0"/>
              <a:t> en HTML</a:t>
            </a:r>
            <a:r>
              <a:rPr lang="fr-FR" dirty="0" smtClean="0"/>
              <a:t>.</a:t>
            </a:r>
          </a:p>
          <a:p>
            <a:pPr marL="457200" indent="-457200">
              <a:buFont typeface="Wingdings" panose="05000000000000000000" pitchFamily="2" charset="2"/>
              <a:buChar char="Ø"/>
            </a:pPr>
            <a:r>
              <a:rPr lang="fr-FR" b="1" dirty="0" err="1" smtClean="0"/>
              <a:t>Maven</a:t>
            </a:r>
            <a:endParaRPr lang="fr-FR" b="1" dirty="0" smtClean="0"/>
          </a:p>
          <a:p>
            <a:pPr lvl="1"/>
            <a:r>
              <a:rPr lang="fr-FR" dirty="0" smtClean="0"/>
              <a:t>Pour gérer </a:t>
            </a:r>
            <a:r>
              <a:rPr lang="fr-FR" dirty="0"/>
              <a:t>les </a:t>
            </a:r>
            <a:r>
              <a:rPr lang="fr-FR" dirty="0" smtClean="0"/>
              <a:t>dépendances</a:t>
            </a:r>
          </a:p>
          <a:p>
            <a:pPr marL="457200" indent="-457200">
              <a:buFont typeface="Wingdings" panose="05000000000000000000" pitchFamily="2" charset="2"/>
              <a:buChar char="Ø"/>
            </a:pPr>
            <a:r>
              <a:rPr lang="fr-FR" b="1" dirty="0" err="1" smtClean="0"/>
              <a:t>Github</a:t>
            </a:r>
            <a:endParaRPr lang="fr-FR" b="1" dirty="0" smtClean="0"/>
          </a:p>
          <a:p>
            <a:r>
              <a:rPr lang="fr-FR" b="1" dirty="0"/>
              <a:t> </a:t>
            </a:r>
            <a:r>
              <a:rPr lang="fr-FR" b="1" dirty="0" smtClean="0"/>
              <a:t>   </a:t>
            </a:r>
            <a:r>
              <a:rPr lang="fr-FR" dirty="0"/>
              <a:t>Pour la gestion des </a:t>
            </a:r>
            <a:r>
              <a:rPr lang="fr-FR" dirty="0" smtClean="0"/>
              <a:t>versions</a:t>
            </a:r>
            <a:endParaRPr lang="fr-FR" b="1" dirty="0" smtClean="0"/>
          </a:p>
          <a:p>
            <a:pPr marL="457200" indent="-457200">
              <a:buFont typeface="Wingdings" panose="05000000000000000000" pitchFamily="2" charset="2"/>
              <a:buChar char="Ø"/>
            </a:pPr>
            <a:r>
              <a:rPr lang="fr-FR" b="1" dirty="0" err="1" smtClean="0"/>
              <a:t>Logging</a:t>
            </a:r>
            <a:endParaRPr lang="fr-FR" b="1" dirty="0" smtClean="0"/>
          </a:p>
          <a:p>
            <a:pPr lvl="1"/>
            <a:r>
              <a:rPr lang="fr-FR" dirty="0" smtClean="0"/>
              <a:t> </a:t>
            </a:r>
            <a:r>
              <a:rPr lang="fr-FR" dirty="0"/>
              <a:t>la connaissance de </a:t>
            </a:r>
            <a:r>
              <a:rPr lang="fr-FR" dirty="0" err="1"/>
              <a:t>logging</a:t>
            </a:r>
            <a:r>
              <a:rPr lang="fr-FR" dirty="0"/>
              <a:t> nous a permis le stockage des traces d’exception et </a:t>
            </a:r>
            <a:r>
              <a:rPr lang="fr-FR" dirty="0" smtClean="0"/>
              <a:t>d’exécution</a:t>
            </a:r>
            <a:endParaRPr lang="fr-FR" b="1" dirty="0" smtClean="0"/>
          </a:p>
          <a:p>
            <a:pPr marL="457200" lvl="1" indent="-457200">
              <a:buFont typeface="Wingdings" panose="05000000000000000000" pitchFamily="2" charset="2"/>
              <a:buChar char="Ø"/>
            </a:pPr>
            <a:r>
              <a:rPr lang="fr-FR" b="1" dirty="0" err="1" smtClean="0"/>
              <a:t>Slack</a:t>
            </a:r>
            <a:r>
              <a:rPr lang="fr-FR" b="1" dirty="0" smtClean="0"/>
              <a:t> </a:t>
            </a:r>
            <a:endParaRPr lang="fr-FR" b="1" dirty="0"/>
          </a:p>
          <a:p>
            <a:pPr lvl="1"/>
            <a:r>
              <a:rPr lang="fr-FR" dirty="0" smtClean="0"/>
              <a:t>Pour le travail collaboratif</a:t>
            </a:r>
          </a:p>
          <a:p>
            <a:pPr lvl="1"/>
            <a:r>
              <a:rPr lang="fr-FR" dirty="0" smtClean="0"/>
              <a:t>Pour la communication</a:t>
            </a:r>
          </a:p>
          <a:p>
            <a:pPr lvl="1"/>
            <a:endParaRPr lang="fr-FR" dirty="0"/>
          </a:p>
          <a:p>
            <a:pPr lvl="1"/>
            <a:r>
              <a:rPr lang="fr-FR" dirty="0" smtClean="0"/>
              <a:t>.</a:t>
            </a:r>
            <a:endParaRPr lang="fr-FR" dirty="0"/>
          </a:p>
          <a:p>
            <a:pPr lvl="1"/>
            <a:endParaRPr lang="fr-FR" dirty="0" smtClean="0"/>
          </a:p>
          <a:p>
            <a:endParaRPr lang="fr-FR" dirty="0" smtClean="0"/>
          </a:p>
          <a:p>
            <a:endParaRPr lang="fr-FR" dirty="0"/>
          </a:p>
        </p:txBody>
      </p:sp>
    </p:spTree>
    <p:extLst>
      <p:ext uri="{BB962C8B-B14F-4D97-AF65-F5344CB8AC3E}">
        <p14:creationId xmlns:p14="http://schemas.microsoft.com/office/powerpoint/2010/main" val="2413270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Stratégies de test</a:t>
            </a:r>
            <a:endParaRPr lang="fr-FR"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16</a:t>
            </a:fld>
            <a:endParaRPr lang="en-US" dirty="0"/>
          </a:p>
        </p:txBody>
      </p:sp>
      <p:sp>
        <p:nvSpPr>
          <p:cNvPr id="8" name="ZoneTexte 7"/>
          <p:cNvSpPr txBox="1"/>
          <p:nvPr/>
        </p:nvSpPr>
        <p:spPr>
          <a:xfrm>
            <a:off x="817281" y="1813130"/>
            <a:ext cx="16741860" cy="1077218"/>
          </a:xfrm>
          <a:prstGeom prst="rect">
            <a:avLst/>
          </a:prstGeom>
          <a:noFill/>
        </p:spPr>
        <p:txBody>
          <a:bodyPr wrap="square" rtlCol="0">
            <a:spAutoFit/>
          </a:bodyPr>
          <a:lstStyle/>
          <a:p>
            <a:r>
              <a:rPr lang="fr-FR" dirty="0" smtClean="0"/>
              <a:t>Pour tester notre application, nous avons généré une classe de test pour chaque classe d’implémentation. </a:t>
            </a:r>
            <a:endParaRPr lang="fr-FR" dirty="0"/>
          </a:p>
        </p:txBody>
      </p:sp>
      <p:sp>
        <p:nvSpPr>
          <p:cNvPr id="10" name="ZoneTexte 9"/>
          <p:cNvSpPr txBox="1"/>
          <p:nvPr/>
        </p:nvSpPr>
        <p:spPr>
          <a:xfrm>
            <a:off x="817281" y="3133212"/>
            <a:ext cx="16156795" cy="3046988"/>
          </a:xfrm>
          <a:prstGeom prst="rect">
            <a:avLst/>
          </a:prstGeom>
          <a:noFill/>
        </p:spPr>
        <p:txBody>
          <a:bodyPr wrap="square" rtlCol="0">
            <a:spAutoFit/>
          </a:bodyPr>
          <a:lstStyle/>
          <a:p>
            <a:pPr marL="457200" indent="-457200">
              <a:buFont typeface="Wingdings" panose="05000000000000000000" pitchFamily="2" charset="2"/>
              <a:buChar char="Ø"/>
            </a:pPr>
            <a:r>
              <a:rPr lang="fr-FR" dirty="0" smtClean="0"/>
              <a:t>Test générique :</a:t>
            </a:r>
          </a:p>
          <a:p>
            <a:pPr marL="1273576" lvl="1" indent="-457200">
              <a:buFont typeface="Arial" panose="020B0604020202020204" pitchFamily="34" charset="0"/>
              <a:buChar char="•"/>
            </a:pPr>
            <a:r>
              <a:rPr lang="fr-FR" dirty="0"/>
              <a:t>Tester que les fichiers ne sont pas </a:t>
            </a:r>
            <a:r>
              <a:rPr lang="fr-FR" dirty="0" smtClean="0"/>
              <a:t>vides</a:t>
            </a:r>
          </a:p>
          <a:p>
            <a:pPr marL="1273576" lvl="1" indent="-457200">
              <a:buFont typeface="Arial" panose="020B0604020202020204" pitchFamily="34" charset="0"/>
              <a:buChar char="•"/>
            </a:pPr>
            <a:r>
              <a:rPr lang="fr-FR" dirty="0"/>
              <a:t>Tester si les fichiers sont </a:t>
            </a:r>
            <a:r>
              <a:rPr lang="fr-FR" dirty="0" smtClean="0"/>
              <a:t>valides</a:t>
            </a:r>
          </a:p>
          <a:p>
            <a:pPr marL="1273576" lvl="1" indent="-457200">
              <a:buFont typeface="Arial" panose="020B0604020202020204" pitchFamily="34" charset="0"/>
              <a:buChar char="•"/>
            </a:pPr>
            <a:r>
              <a:rPr lang="fr-FR" dirty="0"/>
              <a:t>Tester le nombre de fichiers générés par </a:t>
            </a:r>
            <a:r>
              <a:rPr lang="fr-FR" dirty="0" smtClean="0"/>
              <a:t>extracteur</a:t>
            </a:r>
            <a:endParaRPr lang="fr-FR" dirty="0"/>
          </a:p>
          <a:p>
            <a:pPr marL="1273576" lvl="1" indent="-457200">
              <a:buFont typeface="Arial" panose="020B0604020202020204" pitchFamily="34" charset="0"/>
              <a:buChar char="•"/>
            </a:pPr>
            <a:endParaRPr lang="fr-FR" dirty="0"/>
          </a:p>
          <a:p>
            <a:pPr marL="1273576" lvl="1" indent="-457200">
              <a:buFont typeface="Arial" panose="020B0604020202020204" pitchFamily="34" charset="0"/>
              <a:buChar char="•"/>
            </a:pPr>
            <a:endParaRPr lang="fr-FR" dirty="0"/>
          </a:p>
        </p:txBody>
      </p:sp>
      <p:sp>
        <p:nvSpPr>
          <p:cNvPr id="11" name="ZoneTexte 10"/>
          <p:cNvSpPr txBox="1"/>
          <p:nvPr/>
        </p:nvSpPr>
        <p:spPr>
          <a:xfrm>
            <a:off x="640144" y="5559494"/>
            <a:ext cx="16156795" cy="4524315"/>
          </a:xfrm>
          <a:prstGeom prst="rect">
            <a:avLst/>
          </a:prstGeom>
          <a:noFill/>
        </p:spPr>
        <p:txBody>
          <a:bodyPr wrap="square" rtlCol="0">
            <a:spAutoFit/>
          </a:bodyPr>
          <a:lstStyle/>
          <a:p>
            <a:pPr marL="457200" indent="-457200">
              <a:buFont typeface="Wingdings" panose="05000000000000000000" pitchFamily="2" charset="2"/>
              <a:buChar char="Ø"/>
            </a:pPr>
            <a:r>
              <a:rPr lang="fr-FR" dirty="0" smtClean="0"/>
              <a:t>Test Spécifique:</a:t>
            </a:r>
          </a:p>
          <a:p>
            <a:pPr marL="1330726" lvl="1" indent="-514350">
              <a:buFont typeface="Arial" panose="020B0604020202020204" pitchFamily="34" charset="0"/>
              <a:buChar char="•"/>
            </a:pPr>
            <a:r>
              <a:rPr lang="fr-FR" dirty="0"/>
              <a:t>Tester le nombre de tableaux attendu par url </a:t>
            </a:r>
            <a:r>
              <a:rPr lang="fr-FR" dirty="0" smtClean="0"/>
              <a:t>spécifique</a:t>
            </a:r>
          </a:p>
          <a:p>
            <a:pPr marL="1273576" lvl="1" indent="-457200">
              <a:buFont typeface="Arial" panose="020B0604020202020204" pitchFamily="34" charset="0"/>
              <a:buChar char="•"/>
            </a:pPr>
            <a:r>
              <a:rPr lang="fr-FR" dirty="0" smtClean="0"/>
              <a:t>Tester que </a:t>
            </a:r>
            <a:r>
              <a:rPr lang="fr-FR" dirty="0"/>
              <a:t>le nombre de ligne et colonnes pour chaque tableau sont </a:t>
            </a:r>
            <a:r>
              <a:rPr lang="fr-FR" dirty="0" smtClean="0"/>
              <a:t>correct</a:t>
            </a:r>
          </a:p>
          <a:p>
            <a:pPr marL="1273576" lvl="1" indent="-457200">
              <a:buFont typeface="Arial" panose="020B0604020202020204" pitchFamily="34" charset="0"/>
              <a:buChar char="•"/>
            </a:pPr>
            <a:r>
              <a:rPr lang="fr-FR" dirty="0"/>
              <a:t>Tester </a:t>
            </a:r>
            <a:r>
              <a:rPr lang="fr-FR" dirty="0" smtClean="0"/>
              <a:t>que pour chaque </a:t>
            </a:r>
            <a:r>
              <a:rPr lang="fr-FR" dirty="0"/>
              <a:t>tableau pertinent, il génère un fichier </a:t>
            </a:r>
            <a:r>
              <a:rPr lang="fr-FR" dirty="0" smtClean="0"/>
              <a:t>pertinent</a:t>
            </a:r>
          </a:p>
          <a:p>
            <a:pPr marL="1273576" lvl="1" indent="-457200">
              <a:buFont typeface="Arial" panose="020B0604020202020204" pitchFamily="34" charset="0"/>
              <a:buChar char="•"/>
            </a:pPr>
            <a:r>
              <a:rPr lang="fr-FR" dirty="0" smtClean="0"/>
              <a:t>Comparer les fichiers </a:t>
            </a:r>
            <a:r>
              <a:rPr lang="fr-FR" dirty="0" err="1" smtClean="0"/>
              <a:t>Jsoup</a:t>
            </a:r>
            <a:r>
              <a:rPr lang="fr-FR" dirty="0" smtClean="0"/>
              <a:t> et </a:t>
            </a:r>
            <a:r>
              <a:rPr lang="fr-FR" dirty="0" err="1" smtClean="0"/>
              <a:t>Bliki</a:t>
            </a:r>
            <a:r>
              <a:rPr lang="fr-FR" dirty="0" smtClean="0"/>
              <a:t> générés</a:t>
            </a:r>
          </a:p>
          <a:p>
            <a:pPr marL="1273576" lvl="1" indent="-457200">
              <a:buFont typeface="Arial" panose="020B0604020202020204" pitchFamily="34" charset="0"/>
              <a:buChar char="•"/>
            </a:pPr>
            <a:r>
              <a:rPr lang="fr-FR" dirty="0" smtClean="0"/>
              <a:t>Tester que les nos critères de pertinence sont bien pris en compte</a:t>
            </a:r>
          </a:p>
          <a:p>
            <a:pPr marL="1273576" lvl="1" indent="-457200">
              <a:buFont typeface="Arial" panose="020B0604020202020204" pitchFamily="34" charset="0"/>
              <a:buChar char="•"/>
            </a:pPr>
            <a:r>
              <a:rPr lang="fr-FR" dirty="0" smtClean="0"/>
              <a:t>Tester si les fichiers générés sont bien les fichiers qu’on attend</a:t>
            </a:r>
          </a:p>
          <a:p>
            <a:pPr lvl="1"/>
            <a:endParaRPr lang="fr-FR" dirty="0"/>
          </a:p>
          <a:p>
            <a:pPr marL="1273576" lvl="1" indent="-457200">
              <a:buFont typeface="Arial" panose="020B0604020202020204" pitchFamily="34" charset="0"/>
              <a:buChar char="•"/>
            </a:pPr>
            <a:endParaRPr lang="fr-FR" dirty="0"/>
          </a:p>
        </p:txBody>
      </p:sp>
    </p:spTree>
    <p:extLst>
      <p:ext uri="{BB962C8B-B14F-4D97-AF65-F5344CB8AC3E}">
        <p14:creationId xmlns:p14="http://schemas.microsoft.com/office/powerpoint/2010/main" val="2968852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Stratégies de </a:t>
            </a:r>
            <a:r>
              <a:rPr lang="fr-FR" dirty="0" smtClean="0"/>
              <a:t>test (Suite)</a:t>
            </a:r>
            <a:endParaRPr lang="fr-FR"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17</a:t>
            </a:fld>
            <a:endParaRPr lang="en-US"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27" y="1615077"/>
            <a:ext cx="16555019" cy="7965885"/>
          </a:xfrm>
          <a:prstGeom prst="rect">
            <a:avLst/>
          </a:prstGeom>
        </p:spPr>
      </p:pic>
    </p:spTree>
    <p:extLst>
      <p:ext uri="{BB962C8B-B14F-4D97-AF65-F5344CB8AC3E}">
        <p14:creationId xmlns:p14="http://schemas.microsoft.com/office/powerpoint/2010/main" val="1148613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10B0C0"/>
                </a:solidFill>
              </a:rPr>
              <a:t>Améliorations apportée </a:t>
            </a:r>
            <a:endParaRPr lang="fr-FR" dirty="0">
              <a:solidFill>
                <a:srgbClr val="10B0C0"/>
              </a:solidFill>
            </a:endParaRPr>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18</a:t>
            </a:fld>
            <a:endParaRPr lang="en-US" dirty="0"/>
          </a:p>
        </p:txBody>
      </p:sp>
      <p:sp>
        <p:nvSpPr>
          <p:cNvPr id="6" name="Espace réservé du texte 5"/>
          <p:cNvSpPr>
            <a:spLocks noGrp="1"/>
          </p:cNvSpPr>
          <p:nvPr>
            <p:ph type="body" sz="quarter" idx="15"/>
          </p:nvPr>
        </p:nvSpPr>
        <p:spPr>
          <a:xfrm>
            <a:off x="637261" y="1768125"/>
            <a:ext cx="16462829" cy="6435716"/>
          </a:xfrm>
        </p:spPr>
        <p:txBody>
          <a:bodyPr/>
          <a:lstStyle/>
          <a:p>
            <a:pPr>
              <a:buClr>
                <a:srgbClr val="10B0C0"/>
              </a:buClr>
              <a:buFont typeface="Wingdings" pitchFamily="2" charset="2"/>
              <a:buChar char="v"/>
            </a:pPr>
            <a:r>
              <a:rPr lang="fr-FR" sz="3200" dirty="0" smtClean="0">
                <a:cs typeface="Calibri" panose="020F0502020204030204" pitchFamily="34" charset="0"/>
              </a:rPr>
              <a:t>Mise en place de la documentation (</a:t>
            </a:r>
            <a:r>
              <a:rPr lang="fr-FR" sz="3200" dirty="0" err="1" smtClean="0">
                <a:cs typeface="Calibri" panose="020F0502020204030204" pitchFamily="34" charset="0"/>
              </a:rPr>
              <a:t>Readme</a:t>
            </a:r>
            <a:r>
              <a:rPr lang="fr-FR" sz="3200" dirty="0" smtClean="0">
                <a:cs typeface="Calibri" panose="020F0502020204030204" pitchFamily="34" charset="0"/>
              </a:rPr>
              <a:t>, </a:t>
            </a:r>
            <a:r>
              <a:rPr lang="fr-FR" sz="3200" dirty="0" err="1" smtClean="0">
                <a:cs typeface="Calibri" panose="020F0502020204030204" pitchFamily="34" charset="0"/>
              </a:rPr>
              <a:t>install</a:t>
            </a:r>
            <a:r>
              <a:rPr lang="fr-FR" sz="3200" dirty="0" smtClean="0">
                <a:cs typeface="Calibri" panose="020F0502020204030204" pitchFamily="34" charset="0"/>
              </a:rPr>
              <a:t>, </a:t>
            </a:r>
            <a:r>
              <a:rPr lang="fr-FR" sz="3200" dirty="0" err="1" smtClean="0">
                <a:cs typeface="Calibri" panose="020F0502020204030204" pitchFamily="34" charset="0"/>
              </a:rPr>
              <a:t>Disign</a:t>
            </a:r>
            <a:r>
              <a:rPr lang="fr-FR" sz="3200" dirty="0" smtClean="0">
                <a:cs typeface="Calibri" panose="020F0502020204030204" pitchFamily="34" charset="0"/>
              </a:rPr>
              <a:t>  )</a:t>
            </a:r>
          </a:p>
          <a:p>
            <a:pPr>
              <a:buClr>
                <a:srgbClr val="10B0C0"/>
              </a:buClr>
              <a:buFont typeface="Wingdings" pitchFamily="2" charset="2"/>
              <a:buChar char="v"/>
            </a:pPr>
            <a:r>
              <a:rPr lang="fr-FR" sz="3200" dirty="0" smtClean="0">
                <a:cs typeface="Calibri" panose="020F0502020204030204" pitchFamily="34" charset="0"/>
              </a:rPr>
              <a:t> Amélioration de l’architecture du projet (</a:t>
            </a:r>
            <a:r>
              <a:rPr lang="fr-FR" sz="3200" dirty="0" err="1" smtClean="0">
                <a:cs typeface="Calibri" panose="020F0502020204030204" pitchFamily="34" charset="0"/>
              </a:rPr>
              <a:t>Refactoring</a:t>
            </a:r>
            <a:r>
              <a:rPr lang="fr-FR" sz="3200" dirty="0" smtClean="0">
                <a:cs typeface="Calibri" panose="020F0502020204030204" pitchFamily="34" charset="0"/>
              </a:rPr>
              <a:t> du code).</a:t>
            </a:r>
          </a:p>
          <a:p>
            <a:pPr>
              <a:buClr>
                <a:srgbClr val="10B0C0"/>
              </a:buClr>
              <a:buFont typeface="Wingdings" pitchFamily="2" charset="2"/>
              <a:buChar char="v"/>
            </a:pPr>
            <a:r>
              <a:rPr lang="fr-FR" sz="3200" dirty="0" smtClean="0">
                <a:cs typeface="Calibri" panose="020F0502020204030204" pitchFamily="34" charset="0"/>
              </a:rPr>
              <a:t> Amélioration des deux extracteurs.</a:t>
            </a:r>
          </a:p>
          <a:p>
            <a:pPr>
              <a:buClr>
                <a:srgbClr val="10B0C0"/>
              </a:buClr>
              <a:buFont typeface="Wingdings" pitchFamily="2" charset="2"/>
              <a:buChar char="v"/>
            </a:pPr>
            <a:r>
              <a:rPr lang="fr-FR" sz="3200" dirty="0" smtClean="0">
                <a:cs typeface="Calibri" panose="020F0502020204030204" pitchFamily="34" charset="0"/>
              </a:rPr>
              <a:t>L’ajout des critères de filtrage pour extraire uniquement les tableaux pertinents.</a:t>
            </a:r>
          </a:p>
          <a:p>
            <a:pPr>
              <a:buClr>
                <a:srgbClr val="10B0C0"/>
              </a:buClr>
              <a:buFont typeface="Wingdings" pitchFamily="2" charset="2"/>
              <a:buChar char="v"/>
            </a:pPr>
            <a:r>
              <a:rPr lang="fr-FR" sz="3200" dirty="0">
                <a:cs typeface="Calibri" panose="020F0502020204030204" pitchFamily="34" charset="0"/>
              </a:rPr>
              <a:t>Possibilité de paramétrer l’application (classes CSS et attribut à supprimer</a:t>
            </a:r>
            <a:r>
              <a:rPr lang="fr-FR" sz="3200" dirty="0" smtClean="0">
                <a:cs typeface="Calibri" panose="020F0502020204030204" pitchFamily="34" charset="0"/>
              </a:rPr>
              <a:t>).</a:t>
            </a:r>
          </a:p>
          <a:p>
            <a:pPr>
              <a:buClr>
                <a:srgbClr val="10B0C0"/>
              </a:buClr>
              <a:buFont typeface="Wingdings" pitchFamily="2" charset="2"/>
              <a:buChar char="v"/>
            </a:pPr>
            <a:r>
              <a:rPr lang="fr-FR" sz="3200" dirty="0" smtClean="0">
                <a:cs typeface="Calibri" panose="020F0502020204030204" pitchFamily="34" charset="0"/>
              </a:rPr>
              <a:t>Mise en place des tests génériques et spécifiques pour évaluer les deux extracteurs.</a:t>
            </a:r>
          </a:p>
          <a:p>
            <a:pPr>
              <a:buClr>
                <a:srgbClr val="10B0C0"/>
              </a:buClr>
              <a:buFont typeface="Wingdings" pitchFamily="2" charset="2"/>
              <a:buChar char="v"/>
            </a:pPr>
            <a:r>
              <a:rPr lang="fr-FR" sz="3200" dirty="0" smtClean="0">
                <a:cs typeface="Calibri" panose="020F0502020204030204" pitchFamily="34" charset="0"/>
              </a:rPr>
              <a:t>Comparaison des fichiers générés par les extracteurs avec les fichiers attendus (Vérité terrain) </a:t>
            </a:r>
          </a:p>
          <a:p>
            <a:pPr>
              <a:buClr>
                <a:srgbClr val="10B0C0"/>
              </a:buClr>
              <a:buFont typeface="Wingdings" pitchFamily="2" charset="2"/>
              <a:buChar char="v"/>
            </a:pPr>
            <a:r>
              <a:rPr lang="fr-FR" sz="3200" dirty="0" smtClean="0">
                <a:cs typeface="Calibri" panose="020F0502020204030204" pitchFamily="34" charset="0"/>
              </a:rPr>
              <a:t> Génération d’un rapport qui nous permettront de connaître pour chaque url le nombre de tableaux qui ont été extraits ainsi  le nombre de tableaux filtrés .</a:t>
            </a:r>
          </a:p>
        </p:txBody>
      </p:sp>
    </p:spTree>
    <p:extLst>
      <p:ext uri="{BB962C8B-B14F-4D97-AF65-F5344CB8AC3E}">
        <p14:creationId xmlns:p14="http://schemas.microsoft.com/office/powerpoint/2010/main" val="1185012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statistique</a:t>
            </a:r>
            <a:endParaRPr lang="fr-FR"/>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19</a:t>
            </a:fld>
            <a:endParaRPr lang="en-US" dirty="0"/>
          </a:p>
        </p:txBody>
      </p:sp>
      <p:pic>
        <p:nvPicPr>
          <p:cNvPr id="7" name="Image 6" descr="rapport.jpeg"/>
          <p:cNvPicPr>
            <a:picLocks noChangeAspect="1"/>
          </p:cNvPicPr>
          <p:nvPr/>
        </p:nvPicPr>
        <p:blipFill>
          <a:blip r:embed="rId3" cstate="print"/>
          <a:stretch>
            <a:fillRect/>
          </a:stretch>
        </p:blipFill>
        <p:spPr>
          <a:xfrm>
            <a:off x="637261" y="1498095"/>
            <a:ext cx="17631480" cy="7020780"/>
          </a:xfrm>
          <a:prstGeom prst="rect">
            <a:avLst/>
          </a:prstGeom>
        </p:spPr>
      </p:pic>
    </p:spTree>
    <p:extLst>
      <p:ext uri="{BB962C8B-B14F-4D97-AF65-F5344CB8AC3E}">
        <p14:creationId xmlns:p14="http://schemas.microsoft.com/office/powerpoint/2010/main" val="1072569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z="2400" b="1" dirty="0" smtClean="0"/>
              <a:t>Wikipedia Matrix 2019-2020</a:t>
            </a:r>
            <a:endParaRPr lang="en-US" sz="2400" b="1"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a:t>
            </a:fld>
            <a:endParaRPr lang="en-US" dirty="0"/>
          </a:p>
        </p:txBody>
      </p:sp>
      <p:sp>
        <p:nvSpPr>
          <p:cNvPr id="4" name="テキスト プレースホルダー 3"/>
          <p:cNvSpPr>
            <a:spLocks noGrp="1"/>
          </p:cNvSpPr>
          <p:nvPr>
            <p:ph type="body" sz="quarter" idx="39"/>
          </p:nvPr>
        </p:nvSpPr>
        <p:spPr>
          <a:xfrm>
            <a:off x="907291" y="302111"/>
            <a:ext cx="14102428" cy="7515835"/>
          </a:xfrm>
        </p:spPr>
        <p:txBody>
          <a:bodyPr/>
          <a:lstStyle/>
          <a:p>
            <a:pPr marL="0" indent="0">
              <a:buNone/>
            </a:pPr>
            <a:endParaRPr kumimoji="1" lang="en-US" altLang="ja-JP" sz="3200" b="1" dirty="0" smtClean="0"/>
          </a:p>
          <a:p>
            <a:r>
              <a:rPr kumimoji="1" lang="en-US" altLang="ja-JP" sz="3200" b="1" dirty="0" smtClean="0"/>
              <a:t>Introduction</a:t>
            </a:r>
            <a:endParaRPr kumimoji="1" lang="en-US" altLang="ja-JP" sz="3200" b="1" dirty="0" smtClean="0"/>
          </a:p>
          <a:p>
            <a:r>
              <a:rPr kumimoji="1" lang="en-US" altLang="ja-JP" sz="3200" b="1" dirty="0" err="1" smtClean="0"/>
              <a:t>Problématique</a:t>
            </a:r>
            <a:endParaRPr kumimoji="1" lang="en-US" altLang="ja-JP" sz="3200" b="1" dirty="0" smtClean="0"/>
          </a:p>
          <a:p>
            <a:r>
              <a:rPr kumimoji="1" lang="en-US" altLang="ja-JP" sz="3200" b="1" dirty="0" smtClean="0"/>
              <a:t>Context du </a:t>
            </a:r>
            <a:r>
              <a:rPr kumimoji="1" lang="en-US" altLang="ja-JP" sz="3200" b="1" dirty="0" err="1" smtClean="0"/>
              <a:t>projet</a:t>
            </a:r>
            <a:endParaRPr kumimoji="1" lang="en-US" altLang="ja-JP" sz="3200" b="1" dirty="0" smtClean="0"/>
          </a:p>
          <a:p>
            <a:r>
              <a:rPr kumimoji="1" lang="en-US" altLang="ja-JP" sz="3200" b="1" dirty="0" smtClean="0"/>
              <a:t>Etude de </a:t>
            </a:r>
            <a:r>
              <a:rPr kumimoji="1" lang="en-US" altLang="ja-JP" sz="3200" b="1" dirty="0" err="1" smtClean="0"/>
              <a:t>l’existant</a:t>
            </a:r>
            <a:endParaRPr kumimoji="1" lang="en-US" altLang="ja-JP" sz="3200" b="1" dirty="0" smtClean="0"/>
          </a:p>
          <a:p>
            <a:r>
              <a:rPr kumimoji="1" lang="en-US" altLang="ja-JP" sz="3200" b="1" dirty="0" err="1" smtClean="0"/>
              <a:t>Critère</a:t>
            </a:r>
            <a:r>
              <a:rPr kumimoji="1" lang="en-US" altLang="ja-JP" sz="3200" b="1" dirty="0" smtClean="0"/>
              <a:t> de pertinence et non pertinence des tableaux</a:t>
            </a:r>
            <a:endParaRPr kumimoji="1" lang="en-US" altLang="ja-JP" sz="3200" b="1" dirty="0" smtClean="0"/>
          </a:p>
          <a:p>
            <a:r>
              <a:rPr kumimoji="1" lang="en-US" altLang="ja-JP" sz="3200" b="1" dirty="0" smtClean="0"/>
              <a:t>Implementation, architecture et technologies</a:t>
            </a:r>
          </a:p>
          <a:p>
            <a:r>
              <a:rPr kumimoji="1" lang="en-US" altLang="ja-JP" sz="3200" b="1" dirty="0"/>
              <a:t>Strategies de </a:t>
            </a:r>
            <a:r>
              <a:rPr kumimoji="1" lang="en-US" altLang="ja-JP" sz="3200" b="1" dirty="0" smtClean="0"/>
              <a:t>test</a:t>
            </a:r>
            <a:endParaRPr kumimoji="1" lang="en-US" altLang="ja-JP" sz="3200" b="1" dirty="0" smtClean="0"/>
          </a:p>
          <a:p>
            <a:r>
              <a:rPr kumimoji="1" lang="en-US" altLang="ja-JP" sz="3200" b="1" smtClean="0"/>
              <a:t>Ameliorations </a:t>
            </a:r>
            <a:r>
              <a:rPr kumimoji="1" lang="en-US" altLang="ja-JP" sz="3200" b="1" dirty="0" err="1" smtClean="0"/>
              <a:t>apportées</a:t>
            </a:r>
            <a:r>
              <a:rPr kumimoji="1" lang="en-US" altLang="ja-JP" sz="3200" b="1" dirty="0" smtClean="0"/>
              <a:t> </a:t>
            </a:r>
            <a:endParaRPr kumimoji="1" lang="en-US" altLang="ja-JP" sz="3200" b="1" dirty="0"/>
          </a:p>
          <a:p>
            <a:r>
              <a:rPr kumimoji="1" lang="en-US" altLang="ja-JP" sz="3200" b="1" dirty="0" err="1" smtClean="0"/>
              <a:t>Statistiques</a:t>
            </a:r>
            <a:endParaRPr kumimoji="1" lang="en-US" altLang="ja-JP" sz="3200" b="1" dirty="0" smtClean="0"/>
          </a:p>
          <a:p>
            <a:r>
              <a:rPr kumimoji="1" lang="en-US" altLang="ja-JP" sz="3200" b="1" dirty="0" err="1" smtClean="0"/>
              <a:t>Compétences</a:t>
            </a:r>
            <a:r>
              <a:rPr kumimoji="1" lang="en-US" altLang="ja-JP" sz="3200" b="1" dirty="0" smtClean="0"/>
              <a:t> </a:t>
            </a:r>
            <a:r>
              <a:rPr kumimoji="1" lang="en-US" altLang="ja-JP" sz="3200" b="1" dirty="0" err="1" smtClean="0"/>
              <a:t>acquises</a:t>
            </a:r>
            <a:r>
              <a:rPr kumimoji="1" lang="en-US" altLang="ja-JP" sz="3200" b="1" dirty="0" smtClean="0"/>
              <a:t> </a:t>
            </a:r>
          </a:p>
          <a:p>
            <a:r>
              <a:rPr kumimoji="1" lang="en-US" altLang="ja-JP" sz="3200" b="1" dirty="0" smtClean="0"/>
              <a:t>Conclusion et perspectives</a:t>
            </a:r>
            <a:endParaRPr kumimoji="1" lang="en-US" altLang="ja-JP" sz="3200" b="1" dirty="0" smtClean="0"/>
          </a:p>
          <a:p>
            <a:pPr lvl="1"/>
            <a:endParaRPr kumimoji="1" lang="ja-JP" altLang="en-US" dirty="0"/>
          </a:p>
        </p:txBody>
      </p:sp>
      <p:sp>
        <p:nvSpPr>
          <p:cNvPr id="7" name="タイトル 10"/>
          <p:cNvSpPr txBox="1">
            <a:spLocks/>
          </p:cNvSpPr>
          <p:nvPr/>
        </p:nvSpPr>
        <p:spPr>
          <a:xfrm>
            <a:off x="3787611" y="66244"/>
            <a:ext cx="9091010" cy="531752"/>
          </a:xfrm>
          <a:prstGeom prst="rect">
            <a:avLst/>
          </a:prstGeom>
        </p:spPr>
        <p:txBody>
          <a:bodyPr/>
          <a:lstStyle/>
          <a:p>
            <a:pPr marL="0" marR="0" lvl="0" indent="0" algn="ctr" defTabSz="1632753" rtl="0" eaLnBrk="1" fontAlgn="auto" latinLnBrk="0" hangingPunct="1">
              <a:lnSpc>
                <a:spcPct val="100000"/>
              </a:lnSpc>
              <a:spcBef>
                <a:spcPct val="0"/>
              </a:spcBef>
              <a:spcAft>
                <a:spcPts val="0"/>
              </a:spcAft>
              <a:buClrTx/>
              <a:buSzTx/>
              <a:buFontTx/>
              <a:buNone/>
              <a:tabLst/>
              <a:defRPr/>
            </a:pPr>
            <a:r>
              <a:rPr kumimoji="1" lang="en-US" altLang="ja-JP" sz="5000" b="0" i="0" u="none" strike="noStrike" kern="1200" cap="none" spc="300" normalizeH="0" baseline="0" noProof="0" dirty="0" smtClean="0">
                <a:ln>
                  <a:noFill/>
                </a:ln>
                <a:solidFill>
                  <a:schemeClr val="accent1"/>
                </a:solidFill>
                <a:effectLst/>
                <a:uLnTx/>
                <a:uFillTx/>
                <a:latin typeface="+mj-lt"/>
                <a:ea typeface="+mj-ea"/>
                <a:cs typeface="+mj-cs"/>
              </a:rPr>
              <a:t>Plan</a:t>
            </a:r>
            <a:endParaRPr kumimoji="1" lang="ja-JP" altLang="en-US" sz="5000" b="0" i="0" u="none" strike="noStrike" kern="1200" cap="none" spc="300" normalizeH="0" baseline="0" noProof="0" dirty="0">
              <a:ln>
                <a:noFill/>
              </a:ln>
              <a:solidFill>
                <a:schemeClr val="accent1"/>
              </a:solidFill>
              <a:effectLst/>
              <a:uLnTx/>
              <a:uFillTx/>
              <a:latin typeface="+mj-lt"/>
              <a:ea typeface="+mj-ea"/>
              <a:cs typeface="+mj-cs"/>
            </a:endParaRPr>
          </a:p>
        </p:txBody>
      </p:sp>
    </p:spTree>
    <p:extLst>
      <p:ext uri="{BB962C8B-B14F-4D97-AF65-F5344CB8AC3E}">
        <p14:creationId xmlns:p14="http://schemas.microsoft.com/office/powerpoint/2010/main" val="1500724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Statistiques</a:t>
            </a:r>
            <a:endParaRPr lang="fr-FR"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20</a:t>
            </a:fld>
            <a:endParaRPr lang="en-US" dirty="0"/>
          </a:p>
        </p:txBody>
      </p:sp>
      <p:sp>
        <p:nvSpPr>
          <p:cNvPr id="8" name="Espace réservé du texte 4"/>
          <p:cNvSpPr>
            <a:spLocks noGrp="1"/>
          </p:cNvSpPr>
          <p:nvPr>
            <p:ph type="body" sz="quarter" idx="14"/>
          </p:nvPr>
        </p:nvSpPr>
        <p:spPr>
          <a:xfrm>
            <a:off x="637261" y="2875404"/>
            <a:ext cx="5305537" cy="442422"/>
          </a:xfrm>
        </p:spPr>
        <p:txBody>
          <a:bodyPr/>
          <a:lstStyle/>
          <a:p>
            <a:r>
              <a:rPr lang="fr-FR" sz="4000" dirty="0" err="1" smtClean="0"/>
              <a:t>Bliki</a:t>
            </a:r>
            <a:endParaRPr lang="fr-FR" sz="4000" dirty="0"/>
          </a:p>
        </p:txBody>
      </p:sp>
      <p:sp>
        <p:nvSpPr>
          <p:cNvPr id="10" name="Espace réservé du texte 4"/>
          <p:cNvSpPr txBox="1">
            <a:spLocks/>
          </p:cNvSpPr>
          <p:nvPr/>
        </p:nvSpPr>
        <p:spPr>
          <a:xfrm>
            <a:off x="10086336" y="2940017"/>
            <a:ext cx="5305537" cy="442422"/>
          </a:xfrm>
          <a:prstGeom prst="rect">
            <a:avLst/>
          </a:prstGeom>
        </p:spPr>
        <p:txBody>
          <a:bodyPr vert="horz" lIns="163275" tIns="81638" rIns="163275" bIns="81638" rtlCol="0" anchor="b">
            <a:noAutofit/>
          </a:bodyPr>
          <a:lstStyle>
            <a:lvl1pPr marL="0" indent="0" algn="l" defTabSz="1632753" rtl="0" eaLnBrk="1" latinLnBrk="0" hangingPunct="1">
              <a:spcBef>
                <a:spcPct val="20000"/>
              </a:spcBef>
              <a:buFont typeface="Arial" panose="020B0604020202020204" pitchFamily="34" charset="0"/>
              <a:buNone/>
              <a:defRPr sz="5400" kern="1200" spc="300" baseline="0">
                <a:solidFill>
                  <a:schemeClr val="accent1"/>
                </a:solidFill>
                <a:latin typeface="+mj-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fr-FR" sz="4000" dirty="0" err="1" smtClean="0"/>
              <a:t>Jsoup</a:t>
            </a:r>
            <a:endParaRPr lang="fr-FR" sz="4000" dirty="0"/>
          </a:p>
        </p:txBody>
      </p:sp>
      <p:sp>
        <p:nvSpPr>
          <p:cNvPr id="11" name="Espace réservé du texte 5"/>
          <p:cNvSpPr txBox="1">
            <a:spLocks/>
          </p:cNvSpPr>
          <p:nvPr/>
        </p:nvSpPr>
        <p:spPr>
          <a:xfrm>
            <a:off x="637261" y="3539037"/>
            <a:ext cx="5571619" cy="324036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marL="342900" indent="-342900">
              <a:buFont typeface="Wingdings" panose="05000000000000000000" pitchFamily="2" charset="2"/>
              <a:buChar char="v"/>
            </a:pPr>
            <a:r>
              <a:rPr lang="fr-FR" sz="3200" dirty="0" smtClean="0"/>
              <a:t>Sans filtre : </a:t>
            </a:r>
            <a:r>
              <a:rPr lang="fr-FR" sz="3200" dirty="0"/>
              <a:t>1344</a:t>
            </a:r>
            <a:endParaRPr lang="fr-FR" sz="3200" dirty="0" smtClean="0"/>
          </a:p>
          <a:p>
            <a:pPr marL="342900" indent="-342900">
              <a:buFont typeface="Wingdings" panose="05000000000000000000" pitchFamily="2" charset="2"/>
              <a:buChar char="v"/>
            </a:pPr>
            <a:r>
              <a:rPr lang="fr-FR" sz="3200" dirty="0" smtClean="0"/>
              <a:t>Avec filtre : </a:t>
            </a:r>
            <a:r>
              <a:rPr lang="fr-FR" sz="3200" dirty="0" smtClean="0"/>
              <a:t>1024</a:t>
            </a:r>
            <a:endParaRPr lang="fr-FR" sz="3200" dirty="0" smtClean="0"/>
          </a:p>
        </p:txBody>
      </p:sp>
      <p:sp>
        <p:nvSpPr>
          <p:cNvPr id="12" name="ZoneTexte 11"/>
          <p:cNvSpPr txBox="1"/>
          <p:nvPr/>
        </p:nvSpPr>
        <p:spPr>
          <a:xfrm>
            <a:off x="1537361" y="1633110"/>
            <a:ext cx="11201744" cy="584775"/>
          </a:xfrm>
          <a:prstGeom prst="rect">
            <a:avLst/>
          </a:prstGeom>
          <a:noFill/>
        </p:spPr>
        <p:txBody>
          <a:bodyPr wrap="square" rtlCol="0">
            <a:spAutoFit/>
          </a:bodyPr>
          <a:lstStyle/>
          <a:p>
            <a:r>
              <a:rPr lang="fr-FR" dirty="0" smtClean="0"/>
              <a:t>Nombre total de tableau  généré :</a:t>
            </a:r>
            <a:endParaRPr lang="fr-FR" dirty="0"/>
          </a:p>
        </p:txBody>
      </p:sp>
      <p:sp>
        <p:nvSpPr>
          <p:cNvPr id="14" name="Espace réservé du texte 5"/>
          <p:cNvSpPr txBox="1">
            <a:spLocks/>
          </p:cNvSpPr>
          <p:nvPr/>
        </p:nvSpPr>
        <p:spPr>
          <a:xfrm>
            <a:off x="9820254" y="3539037"/>
            <a:ext cx="5571619" cy="324036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marL="342900" indent="-342900">
              <a:buFont typeface="Wingdings" panose="05000000000000000000" pitchFamily="2" charset="2"/>
              <a:buChar char="v"/>
            </a:pPr>
            <a:r>
              <a:rPr lang="fr-FR" sz="3200" dirty="0" smtClean="0"/>
              <a:t>Sans filtre : </a:t>
            </a:r>
            <a:r>
              <a:rPr lang="fr-FR" sz="3200" dirty="0"/>
              <a:t>2607</a:t>
            </a:r>
            <a:endParaRPr lang="fr-FR" sz="3200" dirty="0" smtClean="0"/>
          </a:p>
          <a:p>
            <a:pPr marL="342900" indent="-342900">
              <a:buFont typeface="Wingdings" panose="05000000000000000000" pitchFamily="2" charset="2"/>
              <a:buChar char="v"/>
            </a:pPr>
            <a:r>
              <a:rPr lang="fr-FR" sz="3200" dirty="0" smtClean="0"/>
              <a:t>Avec filtre : </a:t>
            </a:r>
            <a:r>
              <a:rPr lang="fr-FR" sz="3200" dirty="0"/>
              <a:t>1103</a:t>
            </a:r>
            <a:endParaRPr lang="fr-FR" sz="3200" dirty="0" smtClean="0"/>
          </a:p>
        </p:txBody>
      </p:sp>
    </p:spTree>
    <p:extLst>
      <p:ext uri="{BB962C8B-B14F-4D97-AF65-F5344CB8AC3E}">
        <p14:creationId xmlns:p14="http://schemas.microsoft.com/office/powerpoint/2010/main" val="220231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Comparaison</a:t>
            </a:r>
            <a:endParaRPr lang="fr-FR"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21</a:t>
            </a:fld>
            <a:endParaRPr lang="en-US" dirty="0"/>
          </a:p>
        </p:txBody>
      </p:sp>
      <p:sp>
        <p:nvSpPr>
          <p:cNvPr id="5" name="Espace réservé du texte 4"/>
          <p:cNvSpPr>
            <a:spLocks noGrp="1"/>
          </p:cNvSpPr>
          <p:nvPr>
            <p:ph type="body" sz="quarter" idx="14"/>
          </p:nvPr>
        </p:nvSpPr>
        <p:spPr>
          <a:xfrm>
            <a:off x="817281" y="2263180"/>
            <a:ext cx="5305537" cy="442422"/>
          </a:xfrm>
        </p:spPr>
        <p:txBody>
          <a:bodyPr/>
          <a:lstStyle/>
          <a:p>
            <a:r>
              <a:rPr lang="fr-FR" sz="4000" dirty="0" smtClean="0"/>
              <a:t>Ancien Projet</a:t>
            </a:r>
            <a:endParaRPr lang="fr-FR" sz="4000" dirty="0"/>
          </a:p>
        </p:txBody>
      </p:sp>
      <p:sp>
        <p:nvSpPr>
          <p:cNvPr id="6" name="Espace réservé du texte 5"/>
          <p:cNvSpPr>
            <a:spLocks noGrp="1"/>
          </p:cNvSpPr>
          <p:nvPr>
            <p:ph type="body" sz="quarter" idx="15"/>
          </p:nvPr>
        </p:nvSpPr>
        <p:spPr>
          <a:xfrm>
            <a:off x="10133316" y="3135660"/>
            <a:ext cx="5571619" cy="4798150"/>
          </a:xfrm>
        </p:spPr>
        <p:txBody>
          <a:bodyPr/>
          <a:lstStyle/>
          <a:p>
            <a:pPr marL="342900" indent="-342900">
              <a:buFont typeface="Wingdings" panose="05000000000000000000" pitchFamily="2" charset="2"/>
              <a:buChar char="v"/>
            </a:pPr>
            <a:r>
              <a:rPr lang="fr-FR" sz="3200" dirty="0" smtClean="0"/>
              <a:t>Définition de l’API</a:t>
            </a:r>
          </a:p>
          <a:p>
            <a:pPr marL="342900" indent="-342900">
              <a:buFont typeface="Wingdings" panose="05000000000000000000" pitchFamily="2" charset="2"/>
              <a:buChar char="v"/>
            </a:pPr>
            <a:r>
              <a:rPr lang="fr-FR" sz="3200" dirty="0" smtClean="0"/>
              <a:t>implémentation</a:t>
            </a:r>
          </a:p>
          <a:p>
            <a:pPr marL="342900" indent="-342900">
              <a:buFont typeface="Wingdings" panose="05000000000000000000" pitchFamily="2" charset="2"/>
              <a:buChar char="v"/>
            </a:pPr>
            <a:r>
              <a:rPr lang="fr-FR" sz="3200" dirty="0" smtClean="0"/>
              <a:t>Deux extracteurs</a:t>
            </a:r>
          </a:p>
          <a:p>
            <a:pPr marL="342900" indent="-342900">
              <a:buFont typeface="Wingdings" panose="05000000000000000000" pitchFamily="2" charset="2"/>
              <a:buChar char="v"/>
            </a:pPr>
            <a:r>
              <a:rPr lang="fr-FR" sz="3200" dirty="0"/>
              <a:t>Paramétrage</a:t>
            </a:r>
            <a:endParaRPr lang="fr-FR" sz="3200" dirty="0" smtClean="0"/>
          </a:p>
          <a:p>
            <a:pPr marL="342900" indent="-342900">
              <a:buFont typeface="Wingdings" panose="05000000000000000000" pitchFamily="2" charset="2"/>
              <a:buChar char="v"/>
            </a:pPr>
            <a:r>
              <a:rPr lang="fr-FR" sz="3200" dirty="0" smtClean="0"/>
              <a:t>Phase de filtrage</a:t>
            </a:r>
          </a:p>
          <a:p>
            <a:pPr marL="342900" indent="-342900">
              <a:buFont typeface="Wingdings" panose="05000000000000000000" pitchFamily="2" charset="2"/>
              <a:buChar char="v"/>
            </a:pPr>
            <a:r>
              <a:rPr lang="fr-FR" sz="3200" dirty="0" smtClean="0"/>
              <a:t>Tests</a:t>
            </a:r>
          </a:p>
          <a:p>
            <a:pPr marL="342900" indent="-342900">
              <a:buFont typeface="Wingdings" panose="05000000000000000000" pitchFamily="2" charset="2"/>
              <a:buChar char="v"/>
            </a:pPr>
            <a:r>
              <a:rPr lang="fr-FR" sz="3200" dirty="0" smtClean="0"/>
              <a:t>Vérité terrain</a:t>
            </a:r>
          </a:p>
          <a:p>
            <a:pPr marL="342900" indent="-342900">
              <a:buFont typeface="Wingdings" panose="05000000000000000000" pitchFamily="2" charset="2"/>
              <a:buChar char="v"/>
            </a:pPr>
            <a:r>
              <a:rPr lang="fr-FR" sz="3200" dirty="0" smtClean="0"/>
              <a:t>Input / Output</a:t>
            </a:r>
          </a:p>
          <a:p>
            <a:pPr marL="342900" indent="-342900">
              <a:buFont typeface="Wingdings" panose="05000000000000000000" pitchFamily="2" charset="2"/>
              <a:buChar char="v"/>
            </a:pPr>
            <a:r>
              <a:rPr lang="fr-FR" sz="3200" dirty="0" smtClean="0"/>
              <a:t>Documentations</a:t>
            </a:r>
          </a:p>
          <a:p>
            <a:pPr marL="342900" indent="-342900">
              <a:buFont typeface="Wingdings" panose="05000000000000000000" pitchFamily="2" charset="2"/>
              <a:buChar char="v"/>
            </a:pPr>
            <a:endParaRPr lang="fr-FR" sz="3200" dirty="0" smtClean="0"/>
          </a:p>
          <a:p>
            <a:pPr marL="342900" indent="-342900">
              <a:buFont typeface="Wingdings" panose="05000000000000000000" pitchFamily="2" charset="2"/>
              <a:buChar char="v"/>
            </a:pPr>
            <a:endParaRPr lang="fr-FR" sz="3200" dirty="0"/>
          </a:p>
        </p:txBody>
      </p:sp>
      <p:sp>
        <p:nvSpPr>
          <p:cNvPr id="7" name="Espace réservé du texte 4"/>
          <p:cNvSpPr txBox="1">
            <a:spLocks/>
          </p:cNvSpPr>
          <p:nvPr/>
        </p:nvSpPr>
        <p:spPr>
          <a:xfrm>
            <a:off x="9953296" y="2198796"/>
            <a:ext cx="5305537" cy="442422"/>
          </a:xfrm>
          <a:prstGeom prst="rect">
            <a:avLst/>
          </a:prstGeom>
        </p:spPr>
        <p:txBody>
          <a:bodyPr vert="horz" lIns="163275" tIns="81638" rIns="163275" bIns="81638" rtlCol="0" anchor="b">
            <a:noAutofit/>
          </a:bodyPr>
          <a:lstStyle>
            <a:lvl1pPr marL="0" indent="0" algn="l" defTabSz="1632753" rtl="0" eaLnBrk="1" latinLnBrk="0" hangingPunct="1">
              <a:spcBef>
                <a:spcPct val="20000"/>
              </a:spcBef>
              <a:buFont typeface="Arial" panose="020B0604020202020204" pitchFamily="34" charset="0"/>
              <a:buNone/>
              <a:defRPr sz="5400" kern="1200" spc="300" baseline="0">
                <a:solidFill>
                  <a:schemeClr val="accent1"/>
                </a:solidFill>
                <a:latin typeface="+mj-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fr-FR" sz="4000" dirty="0" smtClean="0"/>
              <a:t>Projet Actuel</a:t>
            </a:r>
            <a:endParaRPr lang="fr-FR" sz="4000" dirty="0"/>
          </a:p>
        </p:txBody>
      </p:sp>
      <p:sp>
        <p:nvSpPr>
          <p:cNvPr id="8" name="Espace réservé du texte 5"/>
          <p:cNvSpPr txBox="1">
            <a:spLocks/>
          </p:cNvSpPr>
          <p:nvPr/>
        </p:nvSpPr>
        <p:spPr>
          <a:xfrm>
            <a:off x="969681" y="3135660"/>
            <a:ext cx="5571619" cy="324036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marL="342900" indent="-342900">
              <a:buFont typeface="Wingdings" panose="05000000000000000000" pitchFamily="2" charset="2"/>
              <a:buChar char="v"/>
            </a:pPr>
            <a:r>
              <a:rPr lang="fr-FR" sz="3200" dirty="0" smtClean="0"/>
              <a:t>Deux extracteurs</a:t>
            </a:r>
          </a:p>
          <a:p>
            <a:pPr marL="342900" indent="-342900">
              <a:buFont typeface="Wingdings" panose="05000000000000000000" pitchFamily="2" charset="2"/>
              <a:buChar char="v"/>
            </a:pPr>
            <a:r>
              <a:rPr lang="fr-FR" sz="3200" dirty="0" smtClean="0"/>
              <a:t>Input</a:t>
            </a:r>
          </a:p>
          <a:p>
            <a:pPr marL="342900" indent="-342900">
              <a:buFont typeface="Wingdings" panose="05000000000000000000" pitchFamily="2" charset="2"/>
              <a:buChar char="v"/>
            </a:pPr>
            <a:r>
              <a:rPr lang="fr-FR" sz="3200" dirty="0" smtClean="0"/>
              <a:t>Output</a:t>
            </a:r>
            <a:endParaRPr lang="fr-FR" sz="3200" dirty="0"/>
          </a:p>
        </p:txBody>
      </p:sp>
    </p:spTree>
    <p:extLst>
      <p:ext uri="{BB962C8B-B14F-4D97-AF65-F5344CB8AC3E}">
        <p14:creationId xmlns:p14="http://schemas.microsoft.com/office/powerpoint/2010/main" val="3773915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9B98121-8498-4314-862E-5F44946222CA}"/>
              </a:ext>
            </a:extLst>
          </p:cNvPr>
          <p:cNvSpPr>
            <a:spLocks noGrp="1"/>
          </p:cNvSpPr>
          <p:nvPr>
            <p:ph type="title"/>
          </p:nvPr>
        </p:nvSpPr>
        <p:spPr/>
        <p:txBody>
          <a:bodyPr/>
          <a:lstStyle/>
          <a:p>
            <a:r>
              <a:rPr lang="fr-FR" dirty="0"/>
              <a:t>Compétences acquises</a:t>
            </a:r>
          </a:p>
        </p:txBody>
      </p:sp>
      <p:sp>
        <p:nvSpPr>
          <p:cNvPr id="4" name="Espace réservé du numéro de diapositive 3">
            <a:extLst>
              <a:ext uri="{FF2B5EF4-FFF2-40B4-BE49-F238E27FC236}">
                <a16:creationId xmlns:a16="http://schemas.microsoft.com/office/drawing/2014/main" xmlns="" id="{9C05FC81-D552-4631-984F-9C6D339DAF7A}"/>
              </a:ext>
            </a:extLst>
          </p:cNvPr>
          <p:cNvSpPr>
            <a:spLocks noGrp="1"/>
          </p:cNvSpPr>
          <p:nvPr>
            <p:ph type="sldNum" sz="quarter" idx="11"/>
          </p:nvPr>
        </p:nvSpPr>
        <p:spPr/>
        <p:txBody>
          <a:bodyPr/>
          <a:lstStyle/>
          <a:p>
            <a:fld id="{387164BF-D67A-46C0-81D2-5BAF67C00C80}" type="slidenum">
              <a:rPr lang="en-US" smtClean="0">
                <a:solidFill>
                  <a:srgbClr val="D8D8D8">
                    <a:lumMod val="75000"/>
                  </a:srgbClr>
                </a:solidFill>
              </a:rPr>
              <a:pPr/>
              <a:t>22</a:t>
            </a:fld>
            <a:endParaRPr lang="en-US" dirty="0">
              <a:solidFill>
                <a:srgbClr val="D8D8D8">
                  <a:lumMod val="75000"/>
                </a:srgbClr>
              </a:solidFill>
            </a:endParaRPr>
          </a:p>
        </p:txBody>
      </p:sp>
      <p:sp>
        <p:nvSpPr>
          <p:cNvPr id="6" name="Espace réservé du texte 5">
            <a:extLst>
              <a:ext uri="{FF2B5EF4-FFF2-40B4-BE49-F238E27FC236}">
                <a16:creationId xmlns:a16="http://schemas.microsoft.com/office/drawing/2014/main" xmlns="" id="{E4F736DE-DC2C-45A6-BB71-2DC5134E5A6E}"/>
              </a:ext>
            </a:extLst>
          </p:cNvPr>
          <p:cNvSpPr>
            <a:spLocks noGrp="1"/>
          </p:cNvSpPr>
          <p:nvPr>
            <p:ph type="body" sz="quarter" idx="17"/>
          </p:nvPr>
        </p:nvSpPr>
        <p:spPr>
          <a:xfrm>
            <a:off x="615410" y="1543100"/>
            <a:ext cx="16741860" cy="7283182"/>
          </a:xfrm>
        </p:spPr>
        <p:txBody>
          <a:bodyPr/>
          <a:lstStyle/>
          <a:p>
            <a:pPr algn="l"/>
            <a:r>
              <a:rPr lang="fr-FR" dirty="0">
                <a:solidFill>
                  <a:schemeClr val="tx1"/>
                </a:solidFill>
                <a:latin typeface="+mn-lt"/>
              </a:rPr>
              <a:t>Le projet PDL nous a permis de nous améliorer </a:t>
            </a:r>
            <a:r>
              <a:rPr lang="fr-FR" dirty="0" smtClean="0">
                <a:solidFill>
                  <a:schemeClr val="tx1"/>
                </a:solidFill>
                <a:latin typeface="+mn-lt"/>
              </a:rPr>
              <a:t>aussi bien dans le domaine technique (développement, test) que dans la gestion de projet.</a:t>
            </a:r>
          </a:p>
          <a:p>
            <a:pPr algn="l"/>
            <a:endParaRPr lang="fr-FR" dirty="0">
              <a:solidFill>
                <a:schemeClr val="tx1"/>
              </a:solidFill>
              <a:latin typeface="+mn-lt"/>
            </a:endParaRPr>
          </a:p>
          <a:p>
            <a:pPr marL="457200" indent="-457200" algn="l">
              <a:buFont typeface="Wingdings" panose="05000000000000000000" pitchFamily="2" charset="2"/>
              <a:buChar char="v"/>
            </a:pPr>
            <a:r>
              <a:rPr lang="fr-FR" dirty="0" smtClean="0">
                <a:solidFill>
                  <a:schemeClr val="tx1"/>
                </a:solidFill>
                <a:latin typeface="+mn-lt"/>
              </a:rPr>
              <a:t>Analyser et mettre en place une stratégie</a:t>
            </a:r>
          </a:p>
          <a:p>
            <a:pPr marL="457200" indent="-457200" algn="l">
              <a:buFont typeface="Wingdings" panose="05000000000000000000" pitchFamily="2" charset="2"/>
              <a:buChar char="v"/>
            </a:pPr>
            <a:r>
              <a:rPr lang="fr-FR" dirty="0">
                <a:solidFill>
                  <a:schemeClr val="tx1"/>
                </a:solidFill>
                <a:latin typeface="+mn-lt"/>
              </a:rPr>
              <a:t>Comprendre, documenter et faire évoluer </a:t>
            </a:r>
            <a:r>
              <a:rPr lang="fr-FR" dirty="0" smtClean="0">
                <a:solidFill>
                  <a:schemeClr val="tx1"/>
                </a:solidFill>
                <a:latin typeface="+mn-lt"/>
              </a:rPr>
              <a:t>l’existant</a:t>
            </a:r>
          </a:p>
          <a:p>
            <a:pPr marL="457200" indent="-457200" algn="l">
              <a:buFont typeface="Wingdings" panose="05000000000000000000" pitchFamily="2" charset="2"/>
              <a:buChar char="v"/>
            </a:pPr>
            <a:r>
              <a:rPr lang="fr-FR" dirty="0">
                <a:solidFill>
                  <a:schemeClr val="tx1"/>
                </a:solidFill>
                <a:latin typeface="+mn-lt"/>
              </a:rPr>
              <a:t>Etudier les tableaux </a:t>
            </a:r>
            <a:r>
              <a:rPr lang="fr-FR" dirty="0" smtClean="0">
                <a:solidFill>
                  <a:schemeClr val="tx1"/>
                </a:solidFill>
                <a:latin typeface="+mn-lt"/>
              </a:rPr>
              <a:t>pertinents sur </a:t>
            </a:r>
            <a:r>
              <a:rPr lang="fr-FR" dirty="0" err="1" smtClean="0">
                <a:solidFill>
                  <a:schemeClr val="tx1"/>
                </a:solidFill>
                <a:latin typeface="+mn-lt"/>
              </a:rPr>
              <a:t>wikipédia</a:t>
            </a:r>
            <a:endParaRPr lang="fr-FR" dirty="0" smtClean="0">
              <a:solidFill>
                <a:schemeClr val="tx1"/>
              </a:solidFill>
              <a:latin typeface="+mn-lt"/>
            </a:endParaRPr>
          </a:p>
          <a:p>
            <a:pPr marL="457200" indent="-457200" algn="l">
              <a:buFont typeface="Wingdings" panose="05000000000000000000" pitchFamily="2" charset="2"/>
              <a:buChar char="v"/>
            </a:pPr>
            <a:r>
              <a:rPr lang="fr-FR" dirty="0" smtClean="0">
                <a:solidFill>
                  <a:schemeClr val="tx1"/>
                </a:solidFill>
                <a:latin typeface="+mn-lt"/>
              </a:rPr>
              <a:t>Manipulation des fichiers CSV</a:t>
            </a:r>
          </a:p>
          <a:p>
            <a:pPr marL="457200" indent="-457200" algn="l">
              <a:buFont typeface="Wingdings" panose="05000000000000000000" pitchFamily="2" charset="2"/>
              <a:buChar char="v"/>
            </a:pPr>
            <a:r>
              <a:rPr lang="fr-FR" dirty="0" smtClean="0">
                <a:solidFill>
                  <a:schemeClr val="tx1"/>
                </a:solidFill>
                <a:latin typeface="+mn-lt"/>
              </a:rPr>
              <a:t>Découverte de nouvelles technologie (Bibliothèques, outils collaboratif)</a:t>
            </a:r>
          </a:p>
          <a:p>
            <a:pPr marL="457200" indent="-457200" algn="l">
              <a:buFont typeface="Wingdings" panose="05000000000000000000" pitchFamily="2" charset="2"/>
              <a:buChar char="v"/>
            </a:pPr>
            <a:r>
              <a:rPr lang="fr-FR" dirty="0" smtClean="0">
                <a:solidFill>
                  <a:schemeClr val="tx1"/>
                </a:solidFill>
                <a:latin typeface="+mn-lt"/>
              </a:rPr>
              <a:t>Fonctionner en mode Agile</a:t>
            </a:r>
          </a:p>
          <a:p>
            <a:pPr marL="457200" indent="-457200" algn="l">
              <a:buFont typeface="Wingdings" panose="05000000000000000000" pitchFamily="2" charset="2"/>
              <a:buChar char="v"/>
            </a:pPr>
            <a:endParaRPr lang="fr-FR" dirty="0">
              <a:solidFill>
                <a:schemeClr val="tx1"/>
              </a:solidFill>
              <a:latin typeface="+mn-lt"/>
            </a:endParaRPr>
          </a:p>
          <a:p>
            <a:pPr algn="l"/>
            <a:r>
              <a:rPr lang="fr-FR" dirty="0" smtClean="0">
                <a:solidFill>
                  <a:schemeClr val="tx1"/>
                </a:solidFill>
                <a:latin typeface="+mn-lt"/>
              </a:rPr>
              <a:t>:</a:t>
            </a:r>
            <a:endParaRPr lang="fr-FR" dirty="0">
              <a:solidFill>
                <a:schemeClr val="tx1"/>
              </a:solidFill>
              <a:latin typeface="+mn-lt"/>
            </a:endParaRPr>
          </a:p>
        </p:txBody>
      </p:sp>
    </p:spTree>
    <p:extLst>
      <p:ext uri="{BB962C8B-B14F-4D97-AF65-F5344CB8AC3E}">
        <p14:creationId xmlns:p14="http://schemas.microsoft.com/office/powerpoint/2010/main" val="30454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BFB7198-5FA9-4953-A7E6-543075633AE4}"/>
              </a:ext>
            </a:extLst>
          </p:cNvPr>
          <p:cNvSpPr>
            <a:spLocks noGrp="1"/>
          </p:cNvSpPr>
          <p:nvPr>
            <p:ph type="title"/>
          </p:nvPr>
        </p:nvSpPr>
        <p:spPr/>
        <p:txBody>
          <a:bodyPr/>
          <a:lstStyle/>
          <a:p>
            <a:r>
              <a:rPr lang="fr-FR" dirty="0"/>
              <a:t>Conclusion </a:t>
            </a:r>
          </a:p>
        </p:txBody>
      </p:sp>
      <p:sp>
        <p:nvSpPr>
          <p:cNvPr id="4" name="Espace réservé du numéro de diapositive 3">
            <a:extLst>
              <a:ext uri="{FF2B5EF4-FFF2-40B4-BE49-F238E27FC236}">
                <a16:creationId xmlns:a16="http://schemas.microsoft.com/office/drawing/2014/main" xmlns="" id="{763F959F-BB11-4AF7-AC56-A809BC301BC0}"/>
              </a:ext>
            </a:extLst>
          </p:cNvPr>
          <p:cNvSpPr>
            <a:spLocks noGrp="1"/>
          </p:cNvSpPr>
          <p:nvPr>
            <p:ph type="sldNum" sz="quarter" idx="11"/>
          </p:nvPr>
        </p:nvSpPr>
        <p:spPr/>
        <p:txBody>
          <a:bodyPr/>
          <a:lstStyle/>
          <a:p>
            <a:fld id="{387164BF-D67A-46C0-81D2-5BAF67C00C80}" type="slidenum">
              <a:rPr lang="en-US" smtClean="0">
                <a:solidFill>
                  <a:srgbClr val="D8D8D8">
                    <a:lumMod val="75000"/>
                  </a:srgbClr>
                </a:solidFill>
              </a:rPr>
              <a:pPr/>
              <a:t>23</a:t>
            </a:fld>
            <a:endParaRPr lang="en-US" dirty="0">
              <a:solidFill>
                <a:srgbClr val="D8D8D8">
                  <a:lumMod val="75000"/>
                </a:srgbClr>
              </a:solidFill>
            </a:endParaRPr>
          </a:p>
        </p:txBody>
      </p:sp>
      <p:sp>
        <p:nvSpPr>
          <p:cNvPr id="6" name="Espace réservé du texte 5">
            <a:extLst>
              <a:ext uri="{FF2B5EF4-FFF2-40B4-BE49-F238E27FC236}">
                <a16:creationId xmlns:a16="http://schemas.microsoft.com/office/drawing/2014/main" xmlns="" id="{B45A6398-EF51-40D7-BEB3-8A9FA5415B98}"/>
              </a:ext>
            </a:extLst>
          </p:cNvPr>
          <p:cNvSpPr>
            <a:spLocks noGrp="1"/>
          </p:cNvSpPr>
          <p:nvPr>
            <p:ph type="body" sz="quarter" idx="17"/>
          </p:nvPr>
        </p:nvSpPr>
        <p:spPr>
          <a:xfrm>
            <a:off x="637260" y="1903141"/>
            <a:ext cx="16734669" cy="7425824"/>
          </a:xfrm>
        </p:spPr>
        <p:txBody>
          <a:bodyPr/>
          <a:lstStyle/>
          <a:p>
            <a:pPr algn="l"/>
            <a:r>
              <a:rPr lang="fr-FR" dirty="0">
                <a:solidFill>
                  <a:schemeClr val="tx1"/>
                </a:solidFill>
                <a:latin typeface="+mn-lt"/>
              </a:rPr>
              <a:t>Dans l’ensemble, le projet nous a mis dans le bain du travail professionnel en nous permettant de travailler en groupe et notamment de se baser sur de l’existant et l’améliorer en ne partant pas de zéro </a:t>
            </a:r>
            <a:r>
              <a:rPr lang="fr-FR" dirty="0" smtClean="0">
                <a:solidFill>
                  <a:schemeClr val="tx1"/>
                </a:solidFill>
                <a:latin typeface="+mn-lt"/>
              </a:rPr>
              <a:t>, </a:t>
            </a:r>
            <a:r>
              <a:rPr lang="fr-FR" dirty="0">
                <a:solidFill>
                  <a:schemeClr val="tx1"/>
                </a:solidFill>
                <a:latin typeface="+mn-lt"/>
              </a:rPr>
              <a:t>chose qui arrive fréquemment dans le domaine professionnel.</a:t>
            </a:r>
          </a:p>
          <a:p>
            <a:pPr algn="l"/>
            <a:r>
              <a:rPr lang="fr-FR" dirty="0">
                <a:solidFill>
                  <a:schemeClr val="tx1"/>
                </a:solidFill>
                <a:latin typeface="+mn-lt"/>
              </a:rPr>
              <a:t>Pendant plus de 3 mois, on a pu travailler en </a:t>
            </a:r>
            <a:r>
              <a:rPr lang="fr-FR" dirty="0" smtClean="0">
                <a:solidFill>
                  <a:schemeClr val="tx1"/>
                </a:solidFill>
                <a:latin typeface="+mn-lt"/>
              </a:rPr>
              <a:t>équipe et livrer </a:t>
            </a:r>
            <a:r>
              <a:rPr lang="fr-FR" dirty="0">
                <a:solidFill>
                  <a:schemeClr val="tx1"/>
                </a:solidFill>
                <a:latin typeface="+mn-lt"/>
              </a:rPr>
              <a:t>différentes versions du projet</a:t>
            </a:r>
            <a:r>
              <a:rPr lang="fr-FR" dirty="0" smtClean="0">
                <a:solidFill>
                  <a:schemeClr val="tx1"/>
                </a:solidFill>
                <a:latin typeface="+mn-lt"/>
              </a:rPr>
              <a:t>.</a:t>
            </a:r>
            <a:endParaRPr lang="fr-FR" dirty="0">
              <a:solidFill>
                <a:schemeClr val="tx1"/>
              </a:solidFill>
              <a:latin typeface="+mn-lt"/>
            </a:endParaRPr>
          </a:p>
        </p:txBody>
      </p:sp>
    </p:spTree>
    <p:extLst>
      <p:ext uri="{BB962C8B-B14F-4D97-AF65-F5344CB8AC3E}">
        <p14:creationId xmlns:p14="http://schemas.microsoft.com/office/powerpoint/2010/main" val="44009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perspectives</a:t>
            </a:r>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24</a:t>
            </a:fld>
            <a:endParaRPr lang="en-US" dirty="0"/>
          </a:p>
        </p:txBody>
      </p:sp>
      <p:sp>
        <p:nvSpPr>
          <p:cNvPr id="8" name="ZoneTexte 7"/>
          <p:cNvSpPr txBox="1"/>
          <p:nvPr/>
        </p:nvSpPr>
        <p:spPr>
          <a:xfrm>
            <a:off x="817281" y="1903140"/>
            <a:ext cx="16066785" cy="5509200"/>
          </a:xfrm>
          <a:prstGeom prst="rect">
            <a:avLst/>
          </a:prstGeom>
          <a:noFill/>
        </p:spPr>
        <p:txBody>
          <a:bodyPr wrap="square" rtlCol="0">
            <a:spAutoFit/>
          </a:bodyPr>
          <a:lstStyle/>
          <a:p>
            <a:pPr marL="457200" indent="-457200">
              <a:buFont typeface="Wingdings" panose="05000000000000000000" pitchFamily="2" charset="2"/>
              <a:buChar char="q"/>
            </a:pPr>
            <a:r>
              <a:rPr lang="fr-FR" dirty="0" smtClean="0"/>
              <a:t>Utilisation de nouvelles </a:t>
            </a:r>
            <a:r>
              <a:rPr lang="fr-FR" dirty="0" smtClean="0"/>
              <a:t>bibliothèques pour </a:t>
            </a:r>
            <a:r>
              <a:rPr lang="fr-FR" dirty="0" err="1" smtClean="0"/>
              <a:t>parser</a:t>
            </a:r>
            <a:r>
              <a:rPr lang="fr-FR" dirty="0" smtClean="0"/>
              <a:t> le </a:t>
            </a:r>
            <a:r>
              <a:rPr lang="fr-FR" dirty="0" err="1" smtClean="0"/>
              <a:t>wikitext</a:t>
            </a:r>
            <a:r>
              <a:rPr lang="fr-FR" dirty="0" smtClean="0"/>
              <a:t> voire </a:t>
            </a:r>
            <a:r>
              <a:rPr lang="fr-FR" dirty="0" smtClean="0"/>
              <a:t>les développer</a:t>
            </a:r>
          </a:p>
          <a:p>
            <a:endParaRPr lang="fr-FR" dirty="0"/>
          </a:p>
          <a:p>
            <a:pPr marL="457200" indent="-457200">
              <a:buFont typeface="Wingdings" panose="05000000000000000000" pitchFamily="2" charset="2"/>
              <a:buChar char="q"/>
            </a:pPr>
            <a:r>
              <a:rPr lang="fr-FR" dirty="0" smtClean="0"/>
              <a:t>Etudes plus poussées sur les critères de pertinences </a:t>
            </a:r>
          </a:p>
          <a:p>
            <a:pPr marL="457200" indent="-457200">
              <a:buFont typeface="Wingdings" panose="05000000000000000000" pitchFamily="2" charset="2"/>
              <a:buChar char="q"/>
            </a:pPr>
            <a:endParaRPr lang="fr-FR" dirty="0"/>
          </a:p>
          <a:p>
            <a:pPr marL="457200" indent="-457200">
              <a:buFont typeface="Wingdings" panose="05000000000000000000" pitchFamily="2" charset="2"/>
              <a:buChar char="q"/>
            </a:pPr>
            <a:r>
              <a:rPr lang="fr-FR" dirty="0" smtClean="0"/>
              <a:t>Clôturer les issues</a:t>
            </a:r>
          </a:p>
          <a:p>
            <a:pPr marL="457200" indent="-457200">
              <a:buFont typeface="Wingdings" panose="05000000000000000000" pitchFamily="2" charset="2"/>
              <a:buChar char="q"/>
            </a:pPr>
            <a:endParaRPr lang="fr-FR" dirty="0"/>
          </a:p>
          <a:p>
            <a:pPr marL="457200" indent="-457200">
              <a:buFont typeface="Wingdings" panose="05000000000000000000" pitchFamily="2" charset="2"/>
              <a:buChar char="q"/>
            </a:pPr>
            <a:r>
              <a:rPr lang="fr-FR" dirty="0" smtClean="0"/>
              <a:t>Atteindre 100% de couverture de code pour les test</a:t>
            </a:r>
          </a:p>
          <a:p>
            <a:pPr marL="457200" indent="-457200">
              <a:buFont typeface="Wingdings" panose="05000000000000000000" pitchFamily="2" charset="2"/>
              <a:buChar char="q"/>
            </a:pPr>
            <a:endParaRPr lang="fr-FR" dirty="0"/>
          </a:p>
          <a:p>
            <a:pPr marL="457200" indent="-457200">
              <a:buFont typeface="Wingdings" panose="05000000000000000000" pitchFamily="2" charset="2"/>
              <a:buChar char="q"/>
            </a:pPr>
            <a:r>
              <a:rPr lang="fr-FR" dirty="0" smtClean="0"/>
              <a:t>Rechercher les articles en français s’il n’est pas disponible en Anglais</a:t>
            </a:r>
          </a:p>
          <a:p>
            <a:pPr marL="457200" indent="-457200">
              <a:buFont typeface="Wingdings" panose="05000000000000000000" pitchFamily="2" charset="2"/>
              <a:buChar char="q"/>
            </a:pPr>
            <a:endParaRPr lang="fr-FR" dirty="0"/>
          </a:p>
          <a:p>
            <a:pPr marL="457200" indent="-457200">
              <a:buFont typeface="Wingdings" panose="05000000000000000000" pitchFamily="2" charset="2"/>
              <a:buChar char="q"/>
            </a:pPr>
            <a:endParaRPr lang="fr-FR" dirty="0"/>
          </a:p>
        </p:txBody>
      </p:sp>
    </p:spTree>
    <p:extLst>
      <p:ext uri="{BB962C8B-B14F-4D97-AF65-F5344CB8AC3E}">
        <p14:creationId xmlns:p14="http://schemas.microsoft.com/office/powerpoint/2010/main" val="3250208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3</a:t>
            </a:fld>
            <a:endParaRPr lang="en-US" dirty="0"/>
          </a:p>
        </p:txBody>
      </p:sp>
      <p:sp>
        <p:nvSpPr>
          <p:cNvPr id="6" name="Espace réservé du texte 5"/>
          <p:cNvSpPr>
            <a:spLocks noGrp="1"/>
          </p:cNvSpPr>
          <p:nvPr>
            <p:ph type="body" sz="quarter" idx="15"/>
          </p:nvPr>
        </p:nvSpPr>
        <p:spPr>
          <a:xfrm>
            <a:off x="817281" y="2214361"/>
            <a:ext cx="16057784" cy="3240360"/>
          </a:xfrm>
        </p:spPr>
        <p:txBody>
          <a:bodyPr/>
          <a:lstStyle/>
          <a:p>
            <a:r>
              <a:rPr lang="fr-FR" sz="3200" dirty="0"/>
              <a:t>Ce projet est mis en œuvre dans le cadre du PDL EU de notre Master 1 (MIAGE).</a:t>
            </a:r>
          </a:p>
          <a:p>
            <a:r>
              <a:rPr lang="fr-FR" sz="3200" dirty="0"/>
              <a:t>Son objectif est d'améliorer le projet Wikipédia Matrix 2018-2019 qui extrait automatiquement les données tabulaires des pages Wikipédia récupérées par leur URL dans des fichiers CSV. </a:t>
            </a:r>
          </a:p>
        </p:txBody>
      </p:sp>
    </p:spTree>
    <p:extLst>
      <p:ext uri="{BB962C8B-B14F-4D97-AF65-F5344CB8AC3E}">
        <p14:creationId xmlns:p14="http://schemas.microsoft.com/office/powerpoint/2010/main" val="1336564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kumimoji="1" lang="en-US" altLang="ja-JP" dirty="0" smtClean="0"/>
              <a:t/>
            </a:r>
            <a:br>
              <a:rPr kumimoji="1" lang="en-US" altLang="ja-JP" dirty="0" smtClean="0"/>
            </a:br>
            <a:r>
              <a:rPr kumimoji="1" lang="en-US" altLang="ja-JP" dirty="0" smtClean="0"/>
              <a:t>Context du </a:t>
            </a:r>
            <a:r>
              <a:rPr kumimoji="1" lang="en-US" altLang="ja-JP" dirty="0" err="1" smtClean="0"/>
              <a:t>Projet</a:t>
            </a:r>
            <a:r>
              <a:rPr kumimoji="1" lang="ja-JP" altLang="en-US" dirty="0" smtClean="0"/>
              <a:t/>
            </a:r>
            <a:br>
              <a:rPr kumimoji="1" lang="ja-JP" altLang="en-US" dirty="0" smtClean="0"/>
            </a:br>
            <a:endParaRPr lang="fr-FR" dirty="0"/>
          </a:p>
        </p:txBody>
      </p:sp>
      <p:sp>
        <p:nvSpPr>
          <p:cNvPr id="3" name="Espace réservé du numéro de diapositive 2"/>
          <p:cNvSpPr>
            <a:spLocks noGrp="1"/>
          </p:cNvSpPr>
          <p:nvPr>
            <p:ph type="sldNum" sz="quarter" idx="11"/>
          </p:nvPr>
        </p:nvSpPr>
        <p:spPr/>
        <p:txBody>
          <a:bodyPr/>
          <a:lstStyle/>
          <a:p>
            <a:fld id="{387164BF-D67A-46C0-81D2-5BAF67C00C80}" type="slidenum">
              <a:rPr lang="en-US" smtClean="0">
                <a:solidFill>
                  <a:srgbClr val="D8D8D8">
                    <a:lumMod val="75000"/>
                  </a:srgbClr>
                </a:solidFill>
              </a:rPr>
              <a:pPr/>
              <a:t>4</a:t>
            </a:fld>
            <a:endParaRPr lang="en-US" dirty="0">
              <a:solidFill>
                <a:srgbClr val="D8D8D8">
                  <a:lumMod val="75000"/>
                </a:srgbClr>
              </a:solidFill>
            </a:endParaRPr>
          </a:p>
        </p:txBody>
      </p:sp>
      <p:sp>
        <p:nvSpPr>
          <p:cNvPr id="8" name="Espace réservé du texte 7"/>
          <p:cNvSpPr>
            <a:spLocks noGrp="1"/>
          </p:cNvSpPr>
          <p:nvPr>
            <p:ph type="body" sz="quarter" idx="15"/>
          </p:nvPr>
        </p:nvSpPr>
        <p:spPr>
          <a:xfrm>
            <a:off x="636199" y="1538556"/>
            <a:ext cx="16057784" cy="4185465"/>
          </a:xfrm>
        </p:spPr>
        <p:txBody>
          <a:bodyPr/>
          <a:lstStyle/>
          <a:p>
            <a:r>
              <a:rPr lang="fr-FR" sz="3200" dirty="0" smtClean="0"/>
              <a:t>Ce projet est mis en œuvre dans le cadre du PDL EU de notre Master 1 (MIAGE).</a:t>
            </a:r>
          </a:p>
          <a:p>
            <a:r>
              <a:rPr lang="fr-FR" sz="3200" dirty="0" smtClean="0"/>
              <a:t>Son but est d'améliorer la première version du projet qui a été réalisée par les étudiants de Master de l'année dernière .Son objectif est d’extraire  automatiquement les données tabulaires des pages </a:t>
            </a:r>
            <a:r>
              <a:rPr lang="fr-FR" sz="3200" dirty="0" err="1" smtClean="0"/>
              <a:t>Wikipedia</a:t>
            </a:r>
            <a:r>
              <a:rPr lang="fr-FR" sz="3200" dirty="0" smtClean="0"/>
              <a:t> récupérées par leur URL dans des fichiers CSV. Il existe deux façons d'extraire les données tabulaires brutes à partir du code HTML (utilisé par le navigateur Web pour décrire la page) ou du </a:t>
            </a:r>
            <a:r>
              <a:rPr lang="fr-FR" sz="3200" dirty="0" err="1" smtClean="0"/>
              <a:t>Wikitext</a:t>
            </a:r>
            <a:r>
              <a:rPr lang="fr-FR" sz="3200" dirty="0" smtClean="0"/>
              <a:t> (un langage de balisage utilisé).</a:t>
            </a:r>
          </a:p>
          <a:p>
            <a:endParaRPr lang="fr-FR" sz="3200" dirty="0" smtClean="0"/>
          </a:p>
          <a:p>
            <a:endParaRPr lang="fr-FR" sz="3200" dirty="0" smtClean="0"/>
          </a:p>
          <a:p>
            <a:endParaRPr lang="fr-FR" sz="3200" dirty="0" smtClean="0"/>
          </a:p>
          <a:p>
            <a:endParaRPr lang="fr-FR" sz="3200" dirty="0"/>
          </a:p>
        </p:txBody>
      </p:sp>
      <p:sp>
        <p:nvSpPr>
          <p:cNvPr id="9" name="Flèche droite 8"/>
          <p:cNvSpPr/>
          <p:nvPr/>
        </p:nvSpPr>
        <p:spPr>
          <a:xfrm rot="1768154">
            <a:off x="10951763" y="6471720"/>
            <a:ext cx="1982790" cy="921358"/>
          </a:xfrm>
          <a:prstGeom prst="right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fr-FR">
              <a:solidFill>
                <a:srgbClr val="FFFFFF"/>
              </a:solidFill>
            </a:endParaRPr>
          </a:p>
        </p:txBody>
      </p:sp>
      <p:sp>
        <p:nvSpPr>
          <p:cNvPr id="10" name="Flèche droite 9"/>
          <p:cNvSpPr/>
          <p:nvPr/>
        </p:nvSpPr>
        <p:spPr>
          <a:xfrm rot="879363">
            <a:off x="4690507" y="8089407"/>
            <a:ext cx="2108015" cy="961748"/>
          </a:xfrm>
          <a:prstGeom prst="right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fr-FR">
              <a:solidFill>
                <a:srgbClr val="FFFFFF"/>
              </a:solidFill>
            </a:endParaRPr>
          </a:p>
        </p:txBody>
      </p:sp>
      <p:sp>
        <p:nvSpPr>
          <p:cNvPr id="11" name="Flèche droite 10"/>
          <p:cNvSpPr/>
          <p:nvPr/>
        </p:nvSpPr>
        <p:spPr>
          <a:xfrm rot="20355191">
            <a:off x="4613748" y="6408612"/>
            <a:ext cx="1982790" cy="961748"/>
          </a:xfrm>
          <a:prstGeom prst="right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fr-FR">
              <a:solidFill>
                <a:srgbClr val="FFFFFF"/>
              </a:solidFill>
            </a:endParaRPr>
          </a:p>
        </p:txBody>
      </p:sp>
      <p:sp>
        <p:nvSpPr>
          <p:cNvPr id="12" name="Flèche droite 11"/>
          <p:cNvSpPr/>
          <p:nvPr/>
        </p:nvSpPr>
        <p:spPr>
          <a:xfrm rot="20547559">
            <a:off x="10828986" y="8194939"/>
            <a:ext cx="2108015" cy="961748"/>
          </a:xfrm>
          <a:prstGeom prst="right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fr-FR">
              <a:solidFill>
                <a:srgbClr val="FFFFFF"/>
              </a:solidFill>
            </a:endParaRPr>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7411" y="6898695"/>
            <a:ext cx="1670366" cy="2048873"/>
          </a:xfrm>
          <a:prstGeom prst="rect">
            <a:avLst/>
          </a:prstGeom>
        </p:spPr>
      </p:pic>
      <p:pic>
        <p:nvPicPr>
          <p:cNvPr id="14" name="Imag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8011" y="6313630"/>
            <a:ext cx="2095959" cy="1330414"/>
          </a:xfrm>
          <a:prstGeom prst="rect">
            <a:avLst/>
          </a:prstGeom>
        </p:spPr>
      </p:pic>
      <p:pic>
        <p:nvPicPr>
          <p:cNvPr id="15" name="Imag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91303" y="8032916"/>
            <a:ext cx="1829486" cy="1558451"/>
          </a:xfrm>
          <a:prstGeom prst="rect">
            <a:avLst/>
          </a:prstGeom>
        </p:spPr>
      </p:pic>
      <p:sp>
        <p:nvSpPr>
          <p:cNvPr id="16" name="ZoneTexte 15"/>
          <p:cNvSpPr txBox="1"/>
          <p:nvPr/>
        </p:nvSpPr>
        <p:spPr>
          <a:xfrm>
            <a:off x="13553695" y="6988704"/>
            <a:ext cx="4095455" cy="1569660"/>
          </a:xfrm>
          <a:prstGeom prst="rect">
            <a:avLst/>
          </a:prstGeom>
          <a:noFill/>
        </p:spPr>
        <p:txBody>
          <a:bodyPr wrap="square" rtlCol="0">
            <a:spAutoFit/>
          </a:bodyPr>
          <a:lstStyle/>
          <a:p>
            <a:r>
              <a:rPr lang="fr-FR" b="1" dirty="0" smtClean="0">
                <a:solidFill>
                  <a:srgbClr val="D8D8D8">
                    <a:lumMod val="10000"/>
                  </a:srgbClr>
                </a:solidFill>
                <a:latin typeface="Times New Roman" pitchFamily="18" charset="0"/>
                <a:cs typeface="Times New Roman" pitchFamily="18" charset="0"/>
              </a:rPr>
              <a:t>CSV</a:t>
            </a:r>
          </a:p>
          <a:p>
            <a:r>
              <a:rPr lang="fr-FR" b="1" dirty="0" smtClean="0">
                <a:solidFill>
                  <a:srgbClr val="D8D8D8">
                    <a:lumMod val="10000"/>
                  </a:srgbClr>
                </a:solidFill>
                <a:latin typeface="Times New Roman" pitchFamily="18" charset="0"/>
                <a:cs typeface="Times New Roman" pitchFamily="18" charset="0"/>
              </a:rPr>
              <a:t>(Comma </a:t>
            </a:r>
            <a:r>
              <a:rPr lang="fr-FR" b="1" dirty="0" err="1" smtClean="0">
                <a:solidFill>
                  <a:srgbClr val="D8D8D8">
                    <a:lumMod val="10000"/>
                  </a:srgbClr>
                </a:solidFill>
                <a:latin typeface="Times New Roman" pitchFamily="18" charset="0"/>
                <a:cs typeface="Times New Roman" pitchFamily="18" charset="0"/>
              </a:rPr>
              <a:t>Separated</a:t>
            </a:r>
            <a:r>
              <a:rPr lang="fr-FR" b="1" dirty="0" smtClean="0">
                <a:solidFill>
                  <a:srgbClr val="D8D8D8">
                    <a:lumMod val="10000"/>
                  </a:srgbClr>
                </a:solidFill>
                <a:latin typeface="Times New Roman" pitchFamily="18" charset="0"/>
                <a:cs typeface="Times New Roman" pitchFamily="18" charset="0"/>
              </a:rPr>
              <a:t> 	Values)</a:t>
            </a:r>
            <a:endParaRPr lang="fr-FR" b="1" dirty="0">
              <a:solidFill>
                <a:srgbClr val="D8D8D8">
                  <a:lumMod val="10000"/>
                </a:srgbClr>
              </a:solidFill>
              <a:latin typeface="Times New Roman" pitchFamily="18" charset="0"/>
              <a:cs typeface="Times New Roman" pitchFamily="18" charset="0"/>
            </a:endParaRPr>
          </a:p>
        </p:txBody>
      </p:sp>
    </p:spTree>
    <p:extLst>
      <p:ext uri="{BB962C8B-B14F-4D97-AF65-F5344CB8AC3E}">
        <p14:creationId xmlns:p14="http://schemas.microsoft.com/office/powerpoint/2010/main" val="2872723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1" lang="en-US" altLang="ja-JP" b="1" dirty="0" err="1"/>
              <a:t>Problématique</a:t>
            </a:r>
            <a:endParaRPr lang="fr-FR"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5</a:t>
            </a:fld>
            <a:endParaRPr lang="en-US" dirty="0"/>
          </a:p>
        </p:txBody>
      </p:sp>
      <p:sp>
        <p:nvSpPr>
          <p:cNvPr id="6" name="Espace réservé du texte 5"/>
          <p:cNvSpPr>
            <a:spLocks noGrp="1"/>
          </p:cNvSpPr>
          <p:nvPr>
            <p:ph type="body" sz="quarter" idx="15"/>
          </p:nvPr>
        </p:nvSpPr>
        <p:spPr>
          <a:xfrm>
            <a:off x="367231" y="1318075"/>
            <a:ext cx="16426825" cy="5040560"/>
          </a:xfrm>
        </p:spPr>
        <p:txBody>
          <a:bodyPr/>
          <a:lstStyle/>
          <a:p>
            <a:r>
              <a:rPr lang="fr-FR" sz="3200" dirty="0" smtClean="0"/>
              <a:t>Wikipédia étant une grande source d’information et en perpétuel croissance, il n’existe pas à  ce jour d’application permettant d’exploiter et réaliser des statistiques sur les informations disponibles sur Wikipédia.</a:t>
            </a:r>
          </a:p>
          <a:p>
            <a:r>
              <a:rPr lang="fr-FR" sz="3200" dirty="0"/>
              <a:t>Sur Wikipédia les données </a:t>
            </a:r>
            <a:r>
              <a:rPr lang="fr-FR" sz="3200" dirty="0" smtClean="0"/>
              <a:t>tabulaires </a:t>
            </a:r>
            <a:r>
              <a:rPr lang="fr-FR" sz="3200" dirty="0"/>
              <a:t>sont difficilement exploitables du fait de leur </a:t>
            </a:r>
            <a:r>
              <a:rPr lang="fr-FR" sz="3200" dirty="0" smtClean="0"/>
              <a:t>hétérogénéité</a:t>
            </a:r>
            <a:r>
              <a:rPr lang="fr-FR" sz="3200" dirty="0" smtClean="0"/>
              <a:t>.</a:t>
            </a:r>
          </a:p>
          <a:p>
            <a:endParaRPr lang="fr-FR" sz="3200" dirty="0"/>
          </a:p>
          <a:p>
            <a:r>
              <a:rPr lang="fr-FR" sz="3200" dirty="0" smtClean="0"/>
              <a:t>Est-il possible de réaliser  une application robuste permettant l’extraction en tenant compte des contraintes diverses ?</a:t>
            </a:r>
          </a:p>
          <a:p>
            <a:endParaRPr lang="fr-FR" sz="3200" dirty="0"/>
          </a:p>
          <a:p>
            <a:r>
              <a:rPr lang="fr-FR" sz="3200" dirty="0" smtClean="0"/>
              <a:t>Serait - il possible de s’assurer que cette application fonctionne correctement </a:t>
            </a:r>
            <a:r>
              <a:rPr lang="fr-FR" sz="3200" dirty="0" smtClean="0"/>
              <a:t>?</a:t>
            </a:r>
          </a:p>
          <a:p>
            <a:endParaRPr lang="fr-FR" sz="3200" dirty="0"/>
          </a:p>
          <a:p>
            <a:r>
              <a:rPr lang="fr-FR" sz="3200" dirty="0" smtClean="0"/>
              <a:t>Serait-il intéressant de mettre en place une application permettant d’extraire des tableaux sur </a:t>
            </a:r>
            <a:r>
              <a:rPr lang="fr-FR" sz="3200" dirty="0"/>
              <a:t>W</a:t>
            </a:r>
            <a:r>
              <a:rPr lang="fr-FR" sz="3200" dirty="0" smtClean="0"/>
              <a:t>ikipédia ?</a:t>
            </a:r>
            <a:endParaRPr lang="fr-FR" sz="3200" dirty="0"/>
          </a:p>
          <a:p>
            <a:endParaRPr lang="fr-FR" sz="3200" dirty="0" smtClean="0"/>
          </a:p>
          <a:p>
            <a:endParaRPr lang="fr-FR" sz="3200" dirty="0" smtClean="0"/>
          </a:p>
          <a:p>
            <a:endParaRPr lang="fr-FR" sz="3200" dirty="0"/>
          </a:p>
          <a:p>
            <a:endParaRPr lang="fr-FR" sz="3200" dirty="0"/>
          </a:p>
        </p:txBody>
      </p:sp>
    </p:spTree>
    <p:extLst>
      <p:ext uri="{BB962C8B-B14F-4D97-AF65-F5344CB8AC3E}">
        <p14:creationId xmlns:p14="http://schemas.microsoft.com/office/powerpoint/2010/main" val="3533831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Etude de l’existant</a:t>
            </a:r>
            <a:endParaRPr lang="fr-FR"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6</a:t>
            </a:fld>
            <a:endParaRPr lang="en-US" dirty="0"/>
          </a:p>
        </p:txBody>
      </p:sp>
      <p:sp>
        <p:nvSpPr>
          <p:cNvPr id="6" name="Espace réservé du texte 5"/>
          <p:cNvSpPr>
            <a:spLocks noGrp="1"/>
          </p:cNvSpPr>
          <p:nvPr>
            <p:ph type="body" sz="quarter" idx="15"/>
          </p:nvPr>
        </p:nvSpPr>
        <p:spPr>
          <a:xfrm>
            <a:off x="979299" y="5471465"/>
            <a:ext cx="16057784" cy="4815535"/>
          </a:xfrm>
        </p:spPr>
        <p:txBody>
          <a:bodyPr/>
          <a:lstStyle/>
          <a:p>
            <a:endParaRPr lang="fr-FR" dirty="0" smtClean="0"/>
          </a:p>
          <a:p>
            <a:r>
              <a:rPr lang="fr-FR" dirty="0" smtClean="0"/>
              <a:t> </a:t>
            </a:r>
          </a:p>
          <a:p>
            <a:endParaRPr lang="fr-FR" dirty="0" smtClean="0"/>
          </a:p>
        </p:txBody>
      </p:sp>
      <p:graphicFrame>
        <p:nvGraphicFramePr>
          <p:cNvPr id="10" name="Tableau 9"/>
          <p:cNvGraphicFramePr>
            <a:graphicFrameLocks noGrp="1"/>
          </p:cNvGraphicFramePr>
          <p:nvPr>
            <p:extLst>
              <p:ext uri="{D42A27DB-BD31-4B8C-83A1-F6EECF244321}">
                <p14:modId xmlns:p14="http://schemas.microsoft.com/office/powerpoint/2010/main" val="2397787270"/>
              </p:ext>
            </p:extLst>
          </p:nvPr>
        </p:nvGraphicFramePr>
        <p:xfrm>
          <a:off x="2032416" y="2443200"/>
          <a:ext cx="12190942" cy="6197370"/>
        </p:xfrm>
        <a:graphic>
          <a:graphicData uri="http://schemas.openxmlformats.org/drawingml/2006/table">
            <a:tbl>
              <a:tblPr firstRow="1" bandRow="1">
                <a:tableStyleId>{5C22544A-7EE6-4342-B048-85BDC9FD1C3A}</a:tableStyleId>
              </a:tblPr>
              <a:tblGrid>
                <a:gridCol w="6095471"/>
                <a:gridCol w="6095471"/>
              </a:tblGrid>
              <a:tr h="370840">
                <a:tc>
                  <a:txBody>
                    <a:bodyPr/>
                    <a:lstStyle/>
                    <a:p>
                      <a:r>
                        <a:rPr lang="fr-FR" dirty="0" smtClean="0"/>
                        <a:t>Existant</a:t>
                      </a:r>
                      <a:endParaRPr lang="fr-FR" dirty="0"/>
                    </a:p>
                  </a:txBody>
                  <a:tcPr/>
                </a:tc>
                <a:tc>
                  <a:txBody>
                    <a:bodyPr/>
                    <a:lstStyle/>
                    <a:p>
                      <a:r>
                        <a:rPr lang="fr-FR" dirty="0" smtClean="0"/>
                        <a:t>Travail Réalisé</a:t>
                      </a:r>
                      <a:endParaRPr lang="fr-FR" dirty="0"/>
                    </a:p>
                  </a:txBody>
                  <a:tcPr/>
                </a:tc>
              </a:tr>
              <a:tr h="861040">
                <a:tc>
                  <a:txBody>
                    <a:bodyPr/>
                    <a:lstStyle/>
                    <a:p>
                      <a:r>
                        <a:rPr lang="fr-FR" dirty="0" smtClean="0"/>
                        <a:t>Documentation </a:t>
                      </a:r>
                      <a:endParaRPr lang="fr-FR" dirty="0"/>
                    </a:p>
                  </a:txBody>
                  <a:tcPr/>
                </a:tc>
                <a:tc>
                  <a:txBody>
                    <a:bodyPr/>
                    <a:lstStyle/>
                    <a:p>
                      <a:endParaRPr lang="fr-FR" dirty="0"/>
                    </a:p>
                  </a:txBody>
                  <a:tcPr/>
                </a:tc>
              </a:tr>
              <a:tr h="855095">
                <a:tc>
                  <a:txBody>
                    <a:bodyPr/>
                    <a:lstStyle/>
                    <a:p>
                      <a:r>
                        <a:rPr lang="fr-FR" dirty="0" smtClean="0"/>
                        <a:t>Architecture </a:t>
                      </a:r>
                      <a:endParaRPr lang="fr-FR" dirty="0"/>
                    </a:p>
                  </a:txBody>
                  <a:tcPr/>
                </a:tc>
                <a:tc>
                  <a:txBody>
                    <a:bodyPr/>
                    <a:lstStyle/>
                    <a:p>
                      <a:endParaRPr lang="fr-FR" dirty="0"/>
                    </a:p>
                  </a:txBody>
                  <a:tcPr/>
                </a:tc>
              </a:tr>
              <a:tr h="855095">
                <a:tc>
                  <a: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dirty="0" smtClean="0"/>
                        <a:t>critère de pertinence </a:t>
                      </a:r>
                    </a:p>
                  </a:txBody>
                  <a:tcPr/>
                </a:tc>
                <a:tc>
                  <a:txBody>
                    <a:bodyPr/>
                    <a:lstStyle/>
                    <a:p>
                      <a:endParaRPr lang="fr-FR" dirty="0"/>
                    </a:p>
                  </a:txBody>
                  <a:tcPr/>
                </a:tc>
              </a:tr>
              <a:tr h="900100">
                <a:tc>
                  <a: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dirty="0" smtClean="0"/>
                        <a:t>Tests Unitaires</a:t>
                      </a:r>
                    </a:p>
                  </a:txBody>
                  <a:tcPr/>
                </a:tc>
                <a:tc>
                  <a:txBody>
                    <a:bodyPr/>
                    <a:lstStyle/>
                    <a:p>
                      <a:endParaRPr lang="fr-FR" dirty="0"/>
                    </a:p>
                  </a:txBody>
                  <a:tcPr/>
                </a:tc>
              </a:tr>
              <a:tr h="1080120">
                <a:tc>
                  <a: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dirty="0" smtClean="0"/>
                        <a:t>Rapport et Statistiques</a:t>
                      </a:r>
                    </a:p>
                  </a:txBody>
                  <a:tcPr/>
                </a:tc>
                <a:tc>
                  <a:txBody>
                    <a:bodyPr/>
                    <a:lstStyle/>
                    <a:p>
                      <a:endParaRPr lang="fr-FR" dirty="0"/>
                    </a:p>
                  </a:txBody>
                  <a:tcPr/>
                </a:tc>
              </a:tr>
              <a:tr h="370840">
                <a:tc>
                  <a: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fr-FR" dirty="0" smtClean="0"/>
                        <a:t>Bonnes pratiques de programmation </a:t>
                      </a:r>
                    </a:p>
                  </a:txBody>
                  <a:tcPr/>
                </a:tc>
                <a:tc>
                  <a:txBody>
                    <a:bodyPr/>
                    <a:lstStyle/>
                    <a:p>
                      <a:endParaRPr lang="fr-FR" dirty="0"/>
                    </a:p>
                  </a:txBody>
                  <a:tcPr/>
                </a:tc>
              </a:tr>
            </a:tbl>
          </a:graphicData>
        </a:graphic>
      </p:graphicFrame>
      <p:pic>
        <p:nvPicPr>
          <p:cNvPr id="11"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8151" y="3034730"/>
            <a:ext cx="720080" cy="720080"/>
          </a:xfrm>
          <a:prstGeom prst="rect">
            <a:avLst/>
          </a:prstGeom>
        </p:spPr>
      </p:pic>
      <p:pic>
        <p:nvPicPr>
          <p:cNvPr id="12" name="Imag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1490" y="3909790"/>
            <a:ext cx="720080" cy="720080"/>
          </a:xfrm>
          <a:prstGeom prst="rect">
            <a:avLst/>
          </a:prstGeom>
        </p:spPr>
      </p:pic>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8151" y="5657130"/>
            <a:ext cx="720080" cy="720080"/>
          </a:xfrm>
          <a:prstGeom prst="rect">
            <a:avLst/>
          </a:prstGeom>
        </p:spPr>
      </p:pic>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8151" y="7733825"/>
            <a:ext cx="720080" cy="720080"/>
          </a:xfrm>
          <a:prstGeom prst="rect">
            <a:avLst/>
          </a:prstGeom>
        </p:spPr>
      </p:pic>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8151" y="4783460"/>
            <a:ext cx="720080" cy="720080"/>
          </a:xfrm>
          <a:prstGeom prst="rect">
            <a:avLst/>
          </a:prstGeom>
        </p:spPr>
      </p:pic>
      <p:pic>
        <p:nvPicPr>
          <p:cNvPr id="16" name="Imag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8151" y="6618218"/>
            <a:ext cx="720080" cy="720080"/>
          </a:xfrm>
          <a:prstGeom prst="rect">
            <a:avLst/>
          </a:prstGeom>
        </p:spPr>
      </p:pic>
    </p:spTree>
    <p:extLst>
      <p:ext uri="{BB962C8B-B14F-4D97-AF65-F5344CB8AC3E}">
        <p14:creationId xmlns:p14="http://schemas.microsoft.com/office/powerpoint/2010/main" val="2997259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Critère de non pertinence</a:t>
            </a:r>
            <a:endParaRPr lang="fr-FR"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7</a:t>
            </a:fld>
            <a:endParaRPr lang="en-US" dirty="0"/>
          </a:p>
        </p:txBody>
      </p:sp>
      <p:sp>
        <p:nvSpPr>
          <p:cNvPr id="8" name="ZoneTexte 7"/>
          <p:cNvSpPr txBox="1"/>
          <p:nvPr/>
        </p:nvSpPr>
        <p:spPr>
          <a:xfrm>
            <a:off x="488304" y="1633110"/>
            <a:ext cx="3389317" cy="584775"/>
          </a:xfrm>
          <a:prstGeom prst="rect">
            <a:avLst/>
          </a:prstGeom>
          <a:noFill/>
        </p:spPr>
        <p:txBody>
          <a:bodyPr wrap="square" rtlCol="0">
            <a:spAutoFit/>
          </a:bodyPr>
          <a:lstStyle/>
          <a:p>
            <a:pPr marL="457200" indent="-457200">
              <a:buFont typeface="Wingdings" panose="05000000000000000000" pitchFamily="2" charset="2"/>
              <a:buChar char="Ø"/>
            </a:pPr>
            <a:r>
              <a:rPr lang="fr-FR" b="1" dirty="0" smtClean="0"/>
              <a:t>Les Infobox</a:t>
            </a:r>
            <a:endParaRPr lang="fr-FR" b="1"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016" y="1642425"/>
            <a:ext cx="4770530" cy="8522959"/>
          </a:xfrm>
          <a:prstGeom prst="rect">
            <a:avLst/>
          </a:prstGeom>
        </p:spPr>
      </p:pic>
    </p:spTree>
    <p:extLst>
      <p:ext uri="{BB962C8B-B14F-4D97-AF65-F5344CB8AC3E}">
        <p14:creationId xmlns:p14="http://schemas.microsoft.com/office/powerpoint/2010/main" val="1569943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Critère de non pertinence</a:t>
            </a:r>
            <a:endParaRPr lang="fr-FR"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8" name="ZoneTexte 7"/>
          <p:cNvSpPr txBox="1"/>
          <p:nvPr/>
        </p:nvSpPr>
        <p:spPr>
          <a:xfrm>
            <a:off x="488304" y="1633110"/>
            <a:ext cx="3389317" cy="584775"/>
          </a:xfrm>
          <a:prstGeom prst="rect">
            <a:avLst/>
          </a:prstGeom>
          <a:noFill/>
        </p:spPr>
        <p:txBody>
          <a:bodyPr wrap="square" rtlCol="0">
            <a:spAutoFit/>
          </a:bodyPr>
          <a:lstStyle/>
          <a:p>
            <a:pPr marL="457200" indent="-457200">
              <a:buFont typeface="Wingdings" panose="05000000000000000000" pitchFamily="2" charset="2"/>
              <a:buChar char="Ø"/>
            </a:pPr>
            <a:r>
              <a:rPr lang="fr-FR" b="1" dirty="0" smtClean="0"/>
              <a:t>Les Navbox</a:t>
            </a:r>
            <a:endParaRPr lang="fr-FR" b="1"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781" y="1571639"/>
            <a:ext cx="8640960" cy="8745069"/>
          </a:xfrm>
          <a:prstGeom prst="rect">
            <a:avLst/>
          </a:prstGeom>
        </p:spPr>
      </p:pic>
      <p:sp>
        <p:nvSpPr>
          <p:cNvPr id="5" name="ZoneTexte 4"/>
          <p:cNvSpPr txBox="1"/>
          <p:nvPr/>
        </p:nvSpPr>
        <p:spPr>
          <a:xfrm>
            <a:off x="637261" y="2533210"/>
            <a:ext cx="3510390" cy="4031873"/>
          </a:xfrm>
          <a:prstGeom prst="rect">
            <a:avLst/>
          </a:prstGeom>
          <a:noFill/>
        </p:spPr>
        <p:txBody>
          <a:bodyPr wrap="square" rtlCol="0">
            <a:spAutoFit/>
          </a:bodyPr>
          <a:lstStyle/>
          <a:p>
            <a:r>
              <a:rPr lang="fr-FR" dirty="0" smtClean="0"/>
              <a:t>Class liées :</a:t>
            </a:r>
          </a:p>
          <a:p>
            <a:r>
              <a:rPr lang="fr-FR" dirty="0"/>
              <a:t>vertical-</a:t>
            </a:r>
            <a:r>
              <a:rPr lang="fr-FR" dirty="0" err="1"/>
              <a:t>navbox</a:t>
            </a:r>
            <a:endParaRPr lang="fr-FR" dirty="0"/>
          </a:p>
          <a:p>
            <a:r>
              <a:rPr lang="fr-FR" dirty="0"/>
              <a:t>navbox-inner</a:t>
            </a:r>
          </a:p>
          <a:p>
            <a:r>
              <a:rPr lang="fr-FR" dirty="0"/>
              <a:t>autocollapse</a:t>
            </a:r>
          </a:p>
          <a:p>
            <a:r>
              <a:rPr lang="fr-FR" dirty="0"/>
              <a:t>collapsible</a:t>
            </a:r>
          </a:p>
          <a:p>
            <a:r>
              <a:rPr lang="fr-FR" dirty="0" err="1"/>
              <a:t>mw-collapsible</a:t>
            </a:r>
            <a:endParaRPr lang="fr-FR" dirty="0"/>
          </a:p>
          <a:p>
            <a:r>
              <a:rPr lang="fr-FR" dirty="0"/>
              <a:t>mw-</a:t>
            </a:r>
            <a:r>
              <a:rPr lang="fr-FR" dirty="0" err="1"/>
              <a:t>collapsed</a:t>
            </a:r>
            <a:endParaRPr lang="fr-FR" dirty="0" smtClean="0"/>
          </a:p>
          <a:p>
            <a:endParaRPr lang="fr-FR" dirty="0"/>
          </a:p>
        </p:txBody>
      </p:sp>
    </p:spTree>
    <p:extLst>
      <p:ext uri="{BB962C8B-B14F-4D97-AF65-F5344CB8AC3E}">
        <p14:creationId xmlns:p14="http://schemas.microsoft.com/office/powerpoint/2010/main" val="2226271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Critère de non pertinence</a:t>
            </a:r>
            <a:endParaRPr lang="fr-FR" dirty="0"/>
          </a:p>
        </p:txBody>
      </p:sp>
      <p:sp>
        <p:nvSpPr>
          <p:cNvPr id="4" name="Espace réservé du numéro de diapositive 3"/>
          <p:cNvSpPr>
            <a:spLocks noGrp="1"/>
          </p:cNvSpPr>
          <p:nvPr>
            <p:ph type="sldNum" sz="quarter" idx="11"/>
          </p:nvPr>
        </p:nvSpPr>
        <p:spPr/>
        <p:txBody>
          <a:bodyPr/>
          <a:lstStyle/>
          <a:p>
            <a:fld id="{387164BF-D67A-46C0-81D2-5BAF67C00C80}" type="slidenum">
              <a:rPr lang="en-US" smtClean="0"/>
              <a:pPr/>
              <a:t>9</a:t>
            </a:fld>
            <a:endParaRPr lang="en-US" dirty="0"/>
          </a:p>
        </p:txBody>
      </p:sp>
      <p:sp>
        <p:nvSpPr>
          <p:cNvPr id="8" name="ZoneTexte 7"/>
          <p:cNvSpPr txBox="1"/>
          <p:nvPr/>
        </p:nvSpPr>
        <p:spPr>
          <a:xfrm>
            <a:off x="488304" y="1633110"/>
            <a:ext cx="16890817" cy="584775"/>
          </a:xfrm>
          <a:prstGeom prst="rect">
            <a:avLst/>
          </a:prstGeom>
          <a:noFill/>
        </p:spPr>
        <p:txBody>
          <a:bodyPr wrap="square" rtlCol="0">
            <a:spAutoFit/>
          </a:bodyPr>
          <a:lstStyle/>
          <a:p>
            <a:pPr marL="457200" indent="-457200">
              <a:buFont typeface="Wingdings" panose="05000000000000000000" pitchFamily="2" charset="2"/>
              <a:buChar char="Ø"/>
            </a:pPr>
            <a:r>
              <a:rPr lang="fr-FR" b="1" dirty="0" smtClean="0"/>
              <a:t>Les </a:t>
            </a:r>
            <a:r>
              <a:rPr lang="fr-FR" b="1" dirty="0" err="1" smtClean="0"/>
              <a:t>Ambox</a:t>
            </a:r>
            <a:r>
              <a:rPr lang="fr-FR" b="1" dirty="0" smtClean="0"/>
              <a:t> : </a:t>
            </a:r>
            <a:r>
              <a:rPr lang="fr-FR" b="1" dirty="0" err="1" smtClean="0"/>
              <a:t>mbox</a:t>
            </a:r>
            <a:r>
              <a:rPr lang="fr-FR" b="1" dirty="0" smtClean="0"/>
              <a:t>-image, </a:t>
            </a:r>
            <a:r>
              <a:rPr lang="fr-FR" b="1" dirty="0" err="1" smtClean="0"/>
              <a:t>mbox</a:t>
            </a:r>
            <a:r>
              <a:rPr lang="fr-FR" b="1" dirty="0" smtClean="0"/>
              <a:t>-test, </a:t>
            </a:r>
            <a:r>
              <a:rPr lang="fr-FR" b="1" dirty="0" err="1"/>
              <a:t>mbox-text-span</a:t>
            </a:r>
            <a:r>
              <a:rPr lang="fr-FR" b="1" dirty="0" smtClean="0"/>
              <a:t>, </a:t>
            </a:r>
            <a:r>
              <a:rPr lang="fr-FR" b="1" dirty="0"/>
              <a:t>box-</a:t>
            </a:r>
            <a:r>
              <a:rPr lang="fr-FR" b="1" dirty="0" err="1"/>
              <a:t>More_citations_needed</a:t>
            </a:r>
            <a:endParaRPr lang="fr-FR" b="1"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40" y="2532920"/>
            <a:ext cx="17466101" cy="2614105"/>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2963" y="5197846"/>
            <a:ext cx="11370734" cy="4934469"/>
          </a:xfrm>
          <a:prstGeom prst="rect">
            <a:avLst/>
          </a:prstGeom>
        </p:spPr>
      </p:pic>
    </p:spTree>
    <p:extLst>
      <p:ext uri="{BB962C8B-B14F-4D97-AF65-F5344CB8AC3E}">
        <p14:creationId xmlns:p14="http://schemas.microsoft.com/office/powerpoint/2010/main" val="2191029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No Decoration">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49729</TotalTime>
  <Words>1710</Words>
  <Application>Microsoft Office PowerPoint</Application>
  <PresentationFormat>Personnalisé</PresentationFormat>
  <Paragraphs>291</Paragraphs>
  <Slides>24</Slides>
  <Notes>17</Notes>
  <HiddenSlides>0</HiddenSlides>
  <MMClips>0</MMClips>
  <ScaleCrop>false</ScaleCrop>
  <HeadingPairs>
    <vt:vector size="6" baseType="variant">
      <vt:variant>
        <vt:lpstr>Polices utilisées</vt:lpstr>
      </vt:variant>
      <vt:variant>
        <vt:i4>9</vt:i4>
      </vt:variant>
      <vt:variant>
        <vt:lpstr>Thème</vt:lpstr>
      </vt:variant>
      <vt:variant>
        <vt:i4>3</vt:i4>
      </vt:variant>
      <vt:variant>
        <vt:lpstr>Titres des diapositives</vt:lpstr>
      </vt:variant>
      <vt:variant>
        <vt:i4>24</vt:i4>
      </vt:variant>
    </vt:vector>
  </HeadingPairs>
  <TitlesOfParts>
    <vt:vector size="36" baseType="lpstr">
      <vt:lpstr>ＭＳ Ｐゴシック</vt:lpstr>
      <vt:lpstr>Arial</vt:lpstr>
      <vt:lpstr>Calibri</vt:lpstr>
      <vt:lpstr>Roboto Condensed Light</vt:lpstr>
      <vt:lpstr>Roboto Light</vt:lpstr>
      <vt:lpstr>Spica Neue</vt:lpstr>
      <vt:lpstr>Spica Neue Light</vt:lpstr>
      <vt:lpstr>Times New Roman</vt:lpstr>
      <vt:lpstr>Wingdings</vt:lpstr>
      <vt:lpstr>No Decoration</vt:lpstr>
      <vt:lpstr>Contents</vt:lpstr>
      <vt:lpstr>1_Contents</vt:lpstr>
      <vt:lpstr>Présentation PowerPoint</vt:lpstr>
      <vt:lpstr>Présentation PowerPoint</vt:lpstr>
      <vt:lpstr>Introduction</vt:lpstr>
      <vt:lpstr> Context du Projet </vt:lpstr>
      <vt:lpstr>Problématique</vt:lpstr>
      <vt:lpstr>Etude de l’existant</vt:lpstr>
      <vt:lpstr>Critère de non pertinence</vt:lpstr>
      <vt:lpstr>Critère de non pertinence</vt:lpstr>
      <vt:lpstr>Critère de non pertinence</vt:lpstr>
      <vt:lpstr>Critère de non pertinence</vt:lpstr>
      <vt:lpstr>Critère de pertinence</vt:lpstr>
      <vt:lpstr>Architecture 1:Diagramme de Package</vt:lpstr>
      <vt:lpstr>Architecture 2:Diagramme de classe </vt:lpstr>
      <vt:lpstr>implémentation</vt:lpstr>
      <vt:lpstr>Technologies</vt:lpstr>
      <vt:lpstr>Stratégies de test</vt:lpstr>
      <vt:lpstr>Stratégies de test (Suite)</vt:lpstr>
      <vt:lpstr>Améliorations apportée </vt:lpstr>
      <vt:lpstr>statistique</vt:lpstr>
      <vt:lpstr>Statistiques</vt:lpstr>
      <vt:lpstr>Comparaison</vt:lpstr>
      <vt:lpstr>Compétences acquises</vt:lpstr>
      <vt:lpstr>Conclusion </vt:lpstr>
      <vt:lpstr>perspectives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Simpara</cp:lastModifiedBy>
  <cp:revision>884</cp:revision>
  <dcterms:created xsi:type="dcterms:W3CDTF">2015-01-09T17:56:04Z</dcterms:created>
  <dcterms:modified xsi:type="dcterms:W3CDTF">2020-01-16T13:18:08Z</dcterms:modified>
</cp:coreProperties>
</file>