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9" r:id="rId7"/>
    <p:sldId id="271" r:id="rId8"/>
    <p:sldId id="270" r:id="rId9"/>
    <p:sldId id="272" r:id="rId10"/>
    <p:sldId id="273" r:id="rId11"/>
    <p:sldId id="274" r:id="rId12"/>
    <p:sldId id="262" r:id="rId13"/>
    <p:sldId id="264" r:id="rId14"/>
    <p:sldId id="265" r:id="rId15"/>
    <p:sldId id="267" r:id="rId16"/>
    <p:sldId id="275" r:id="rId17"/>
    <p:sldId id="268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D0FC9-1837-4F2D-A377-F82053883B89}" type="datetimeFigureOut">
              <a:rPr lang="uk-UA" smtClean="0"/>
              <a:t>27.12.2022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18E0C-6045-43BD-B900-ED6CDE9C48D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2313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6AA9-860C-452E-8319-8BF85BDEC2D4}" type="datetime1">
              <a:rPr lang="uk-UA" smtClean="0"/>
              <a:t>27.12.2022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4BE1-172F-47FF-A03C-C8956DF3DD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114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1CD4-417A-4BF5-BDA8-422EE5F7826D}" type="datetime1">
              <a:rPr lang="uk-UA" smtClean="0"/>
              <a:t>27.12.2022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4BE1-172F-47FF-A03C-C8956DF3DD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487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06E1-929B-44B8-8C83-AFE477C604C2}" type="datetime1">
              <a:rPr lang="uk-UA" smtClean="0"/>
              <a:t>27.12.2022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4BE1-172F-47FF-A03C-C8956DF3DD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389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7499-326D-4F5F-94DB-F4B19E8CFE55}" type="datetime1">
              <a:rPr lang="uk-UA" smtClean="0"/>
              <a:t>27.12.2022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4BE1-172F-47FF-A03C-C8956DF3DD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576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BF4B-4044-436A-9B8C-66216B125502}" type="datetime1">
              <a:rPr lang="uk-UA" smtClean="0"/>
              <a:t>27.12.2022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4BE1-172F-47FF-A03C-C8956DF3DD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621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FC50-54A7-4941-A39D-71B7334FDAFB}" type="datetime1">
              <a:rPr lang="uk-UA" smtClean="0"/>
              <a:t>27.12.2022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4BE1-172F-47FF-A03C-C8956DF3DD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14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8004-43FB-4930-A8C0-19F804575910}" type="datetime1">
              <a:rPr lang="uk-UA" smtClean="0"/>
              <a:t>27.12.2022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4BE1-172F-47FF-A03C-C8956DF3DD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251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59EB-18C9-444C-A9C9-93BC952E5AC6}" type="datetime1">
              <a:rPr lang="uk-UA" smtClean="0"/>
              <a:t>27.12.2022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4BE1-172F-47FF-A03C-C8956DF3DD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34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17D8-9ED4-464E-9425-B2ADD00F4FA7}" type="datetime1">
              <a:rPr lang="uk-UA" smtClean="0"/>
              <a:t>27.12.2022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4BE1-172F-47FF-A03C-C8956DF3DD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788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D9C4-09FB-4BB7-8C65-A21C80F27728}" type="datetime1">
              <a:rPr lang="uk-UA" smtClean="0"/>
              <a:t>27.12.2022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4BE1-172F-47FF-A03C-C8956DF3DD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583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4B1A-5930-4AED-808D-12267F9F09CD}" type="datetime1">
              <a:rPr lang="uk-UA" smtClean="0"/>
              <a:t>27.12.2022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4BE1-172F-47FF-A03C-C8956DF3DD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719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C2F4-7870-4E18-A888-F8AF62E2DDE4}" type="datetime1">
              <a:rPr lang="uk-UA" smtClean="0"/>
              <a:t>27.12.2022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C4BE1-172F-47FF-A03C-C8956DF3DD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919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897147"/>
            <a:ext cx="9144000" cy="1757980"/>
          </a:xfrm>
        </p:spPr>
        <p:txBody>
          <a:bodyPr>
            <a:normAutofit/>
          </a:bodyPr>
          <a:lstStyle/>
          <a:p>
            <a:r>
              <a:rPr lang="uk-UA" sz="2400" b="1" dirty="0" smtClean="0">
                <a:latin typeface="Times New Roman"/>
                <a:cs typeface="Calibri Light"/>
              </a:rPr>
              <a:t>ПРОЕКТУВАННЯ НЕЧІТКОГО ІНТЕЛЕКТУАЛЬНОГО ІНТЕРФЕЙСУ</a:t>
            </a:r>
            <a:br>
              <a:rPr lang="uk-UA" sz="2400" b="1" dirty="0" smtClean="0">
                <a:latin typeface="Times New Roman"/>
                <a:cs typeface="Calibri Light"/>
              </a:rPr>
            </a:br>
            <a:r>
              <a:rPr lang="en-US" sz="2400" b="1" dirty="0" smtClean="0">
                <a:latin typeface="Times New Roman"/>
                <a:cs typeface="Calibri Light"/>
              </a:rPr>
              <a:t/>
            </a:r>
            <a:br>
              <a:rPr lang="en-US" sz="2400" b="1" dirty="0" smtClean="0">
                <a:latin typeface="Times New Roman"/>
                <a:cs typeface="Calibri Light"/>
              </a:rPr>
            </a:br>
            <a:r>
              <a:rPr lang="ru-RU" sz="2400" b="1" dirty="0" err="1" smtClean="0">
                <a:latin typeface="Times New Roman"/>
                <a:cs typeface="Calibri Light"/>
              </a:rPr>
              <a:t>Нечіткий</a:t>
            </a:r>
            <a:r>
              <a:rPr lang="ru-RU" sz="2400" b="1" dirty="0" smtClean="0">
                <a:latin typeface="Times New Roman"/>
                <a:cs typeface="Calibri Light"/>
              </a:rPr>
              <a:t> </a:t>
            </a:r>
            <a:r>
              <a:rPr lang="ru-RU" sz="2400" b="1" dirty="0" err="1" smtClean="0">
                <a:latin typeface="Times New Roman"/>
                <a:cs typeface="Calibri Light"/>
              </a:rPr>
              <a:t>інтелектуальний</a:t>
            </a:r>
            <a:r>
              <a:rPr lang="ru-RU" sz="2400" b="1" dirty="0" smtClean="0">
                <a:latin typeface="Times New Roman"/>
                <a:cs typeface="Calibri Light"/>
              </a:rPr>
              <a:t> </a:t>
            </a:r>
            <a:r>
              <a:rPr lang="ru-RU" sz="2400" b="1" dirty="0" err="1" smtClean="0">
                <a:latin typeface="Times New Roman"/>
                <a:cs typeface="Calibri Light"/>
              </a:rPr>
              <a:t>інтерфейс</a:t>
            </a:r>
            <a:r>
              <a:rPr lang="ru-RU" sz="2400" b="1" dirty="0" smtClean="0">
                <a:latin typeface="Times New Roman"/>
                <a:cs typeface="Calibri Light"/>
              </a:rPr>
              <a:t> </a:t>
            </a:r>
            <a:r>
              <a:rPr lang="ru-RU" sz="2400" b="1" dirty="0" err="1" smtClean="0">
                <a:latin typeface="Times New Roman"/>
                <a:cs typeface="Calibri Light"/>
              </a:rPr>
              <a:t>аналізу</a:t>
            </a:r>
            <a:r>
              <a:rPr lang="ru-RU" sz="2400" b="1" dirty="0" smtClean="0">
                <a:latin typeface="Times New Roman"/>
                <a:cs typeface="Calibri Light"/>
              </a:rPr>
              <a:t> </a:t>
            </a:r>
            <a:r>
              <a:rPr lang="ru-RU" sz="2400" b="1" dirty="0" err="1" smtClean="0">
                <a:latin typeface="Times New Roman"/>
                <a:cs typeface="Calibri Light"/>
              </a:rPr>
              <a:t>комфортності</a:t>
            </a:r>
            <a:r>
              <a:rPr lang="ru-RU" sz="2400" b="1" dirty="0" smtClean="0">
                <a:latin typeface="Times New Roman"/>
                <a:cs typeface="Calibri Light"/>
              </a:rPr>
              <a:t> маршруту </a:t>
            </a:r>
            <a:r>
              <a:rPr lang="ru-RU" sz="2400" b="1" dirty="0" err="1" smtClean="0">
                <a:latin typeface="Times New Roman"/>
                <a:cs typeface="Calibri Light"/>
              </a:rPr>
              <a:t>між</a:t>
            </a:r>
            <a:r>
              <a:rPr lang="en-US" sz="2400" b="1" dirty="0" smtClean="0">
                <a:latin typeface="Times New Roman"/>
                <a:cs typeface="Calibri Light"/>
              </a:rPr>
              <a:t> </a:t>
            </a:r>
            <a:r>
              <a:rPr lang="uk-UA" sz="2400" b="1" dirty="0" smtClean="0">
                <a:latin typeface="Times New Roman"/>
                <a:cs typeface="Calibri Light"/>
              </a:rPr>
              <a:t>двома </a:t>
            </a:r>
            <a:r>
              <a:rPr lang="ru-RU" sz="2400" b="1" dirty="0" smtClean="0">
                <a:latin typeface="Times New Roman"/>
                <a:cs typeface="Calibri Light"/>
              </a:rPr>
              <a:t>точками</a:t>
            </a:r>
            <a:endParaRPr lang="uk-UA" sz="2400" b="1" dirty="0">
              <a:latin typeface="Times New Roman"/>
              <a:cs typeface="Calibri Light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723418" y="5290013"/>
            <a:ext cx="9144000" cy="9226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uk-UA" sz="2000" dirty="0">
                <a:latin typeface="Times New Roman"/>
                <a:cs typeface="Calibri"/>
              </a:rPr>
              <a:t>Виконав: </a:t>
            </a:r>
            <a:r>
              <a:rPr lang="uk-UA" sz="2000" dirty="0" err="1">
                <a:latin typeface="Times New Roman"/>
                <a:cs typeface="Calibri"/>
              </a:rPr>
              <a:t>Божко</a:t>
            </a:r>
            <a:r>
              <a:rPr lang="uk-UA" sz="2000" dirty="0">
                <a:latin typeface="Times New Roman"/>
                <a:cs typeface="Calibri"/>
              </a:rPr>
              <a:t> Володимир Сергійович, група </a:t>
            </a:r>
            <a:r>
              <a:rPr lang="uk-UA" sz="2000" dirty="0" smtClean="0">
                <a:latin typeface="Times New Roman"/>
                <a:cs typeface="Calibri"/>
              </a:rPr>
              <a:t>ІПЗм-21</a:t>
            </a:r>
            <a:endParaRPr lang="uk-UA" sz="2000" dirty="0">
              <a:cs typeface="Calibri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9073DCA-A282-4E5A-9E42-EE13F354C48F}"/>
              </a:ext>
            </a:extLst>
          </p:cNvPr>
          <p:cNvSpPr txBox="1">
            <a:spLocks/>
          </p:cNvSpPr>
          <p:nvPr/>
        </p:nvSpPr>
        <p:spPr>
          <a:xfrm>
            <a:off x="1454552" y="1547"/>
            <a:ext cx="9144000" cy="25322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dirty="0">
                <a:latin typeface="Times New Roman"/>
                <a:ea typeface="+mj-lt"/>
                <a:cs typeface="+mj-lt"/>
              </a:rPr>
              <a:t>МІНІСТЕРСТВО ОСВІТИ І НАУКИ УКРАЇНИ</a:t>
            </a:r>
            <a:endParaRPr lang="uk-UA" sz="2400">
              <a:latin typeface="Times New Roman"/>
              <a:ea typeface="+mj-lt"/>
              <a:cs typeface="Times New Roman"/>
            </a:endParaRPr>
          </a:p>
          <a:p>
            <a:r>
              <a:rPr lang="uk-UA" sz="2400" dirty="0">
                <a:latin typeface="Times New Roman"/>
                <a:ea typeface="+mj-lt"/>
                <a:cs typeface="+mj-lt"/>
              </a:rPr>
              <a:t> КИЇВСЬКИЙ НАЦІОНАЛЬНИЙ УНІВЕРСИТЕТ імені Тараса Шевченка</a:t>
            </a:r>
            <a:endParaRPr lang="uk-UA" sz="2400">
              <a:latin typeface="Times New Roman"/>
              <a:cs typeface="Times New Roman"/>
            </a:endParaRPr>
          </a:p>
          <a:p>
            <a:endParaRPr lang="uk-UA" sz="2400" dirty="0">
              <a:latin typeface="Times New Roman"/>
              <a:ea typeface="+mj-lt"/>
              <a:cs typeface="+mj-lt"/>
            </a:endParaRPr>
          </a:p>
          <a:p>
            <a:r>
              <a:rPr lang="uk-UA" sz="2400" dirty="0">
                <a:latin typeface="Times New Roman"/>
                <a:ea typeface="+mj-lt"/>
                <a:cs typeface="+mj-lt"/>
              </a:rPr>
              <a:t>ФАКУЛЬТЕТ ІНФОРМАЦІЙНИХ ТЕХНОЛОГІЙ</a:t>
            </a:r>
            <a:endParaRPr lang="uk-UA" sz="2400" dirty="0">
              <a:latin typeface="Times New Roman"/>
              <a:cs typeface="Calibri Light"/>
            </a:endParaRPr>
          </a:p>
          <a:p>
            <a:endParaRPr lang="uk-UA" sz="2000" dirty="0">
              <a:latin typeface="Times New Roman"/>
              <a:ea typeface="+mj-lt"/>
              <a:cs typeface="+mj-lt"/>
            </a:endParaRPr>
          </a:p>
          <a:p>
            <a:r>
              <a:rPr lang="uk-UA" sz="2000" dirty="0">
                <a:latin typeface="Times New Roman"/>
                <a:ea typeface="+mj-lt"/>
                <a:cs typeface="+mj-lt"/>
              </a:rPr>
              <a:t>Кафедра програмних систем і технологій</a:t>
            </a:r>
            <a:endParaRPr lang="uk-UA" sz="20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73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6A139-1731-4C91-A376-B3BBE8A0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3600" dirty="0" smtClean="0">
                <a:latin typeface="+mn-lt"/>
                <a:cs typeface="Calibri Light"/>
              </a:rPr>
              <a:t>Математична модель (вихідна змінна)</a:t>
            </a:r>
            <a:endParaRPr lang="uk-UA" sz="3600" dirty="0">
              <a:latin typeface="+mn-lt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D8F750A-3190-4347-8E82-C55BDE84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z="2000" dirty="0" smtClean="0">
                <a:cs typeface="Times New Roman"/>
              </a:rPr>
              <a:t>10</a:t>
            </a:fld>
            <a:endParaRPr lang="uk-UA" sz="2000" dirty="0">
              <a:cs typeface="Times New Roman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34473" y="1956323"/>
            <a:ext cx="10415031" cy="313932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'X'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10.1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name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Comfort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level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terms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awful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umf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0.59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3.95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0.09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1.32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)},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low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umf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0.28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2.00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3.00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5.22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1.79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2.37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2.37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2.71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0.48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)},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questionable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umf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0.98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2.75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4.00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5.41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2.79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3.30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3.30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3.71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0.42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)},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medium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umf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2.38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4.50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6.00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8.18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4.79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5.12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5.12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5.35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0.27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)},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satisfactory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umf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4.02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5.65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7.00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8.41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5.89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6.34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6.34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6.81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0.40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)},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perfect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umf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4.38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6.50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7.75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9.62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6.79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7.25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7.25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7.91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0.47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)},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excellent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umf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5.21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8.27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7.66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9.82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)},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}</a:t>
            </a:r>
            <a:endParaRPr kumimoji="0" lang="uk-UA" alt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0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6A139-1731-4C91-A376-B3BBE8A0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3600" dirty="0" smtClean="0">
                <a:latin typeface="+mn-lt"/>
                <a:cs typeface="Calibri Light"/>
              </a:rPr>
              <a:t>Математична модель (фрагмент бази правил)</a:t>
            </a:r>
            <a:endParaRPr lang="uk-UA" sz="3600" dirty="0">
              <a:latin typeface="+mn-lt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D8F750A-3190-4347-8E82-C55BDE84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z="2000" dirty="0" smtClean="0">
                <a:cs typeface="Times New Roman"/>
              </a:rPr>
              <a:t>11</a:t>
            </a:fld>
            <a:endParaRPr lang="uk-UA" sz="2000" dirty="0"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6818" y="1173019"/>
            <a:ext cx="888538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rule_base</a:t>
            </a:r>
            <a:r>
              <a:rPr lang="en-US" sz="2200" dirty="0" smtClean="0"/>
              <a:t> = [</a:t>
            </a:r>
          </a:p>
          <a:p>
            <a:r>
              <a:rPr lang="en-US" sz="2200" dirty="0" smtClean="0"/>
              <a:t>    (('short', 'small', 'quick', 'little'), 'perfect'),</a:t>
            </a:r>
          </a:p>
          <a:p>
            <a:r>
              <a:rPr lang="en-US" sz="2200" dirty="0" smtClean="0"/>
              <a:t>    (('short', 'small', 'quick', 'enough'), 'excellent'),</a:t>
            </a:r>
          </a:p>
          <a:p>
            <a:r>
              <a:rPr lang="en-US" sz="2200" dirty="0" smtClean="0"/>
              <a:t>    (('short', 'small', 'quick', 'much'), 'excellent'),</a:t>
            </a:r>
          </a:p>
          <a:p>
            <a:r>
              <a:rPr lang="en-US" sz="2200" dirty="0" smtClean="0"/>
              <a:t>    (('short', 'small', 'quick', 'very much'), 'excellent'),</a:t>
            </a:r>
          </a:p>
          <a:p>
            <a:r>
              <a:rPr lang="en-US" sz="2200" dirty="0" smtClean="0"/>
              <a:t>    (('short', 'small', 'sufficient', 'little'), 'perfect'),</a:t>
            </a:r>
          </a:p>
          <a:p>
            <a:r>
              <a:rPr lang="uk-UA" sz="2200" dirty="0" smtClean="0"/>
              <a:t>    </a:t>
            </a:r>
            <a:r>
              <a:rPr lang="en-US" sz="2200" dirty="0" smtClean="0"/>
              <a:t>(('average', 'small', 'enormous', 'little'), 'low'),</a:t>
            </a:r>
          </a:p>
          <a:p>
            <a:r>
              <a:rPr lang="en-US" sz="2200" dirty="0" smtClean="0"/>
              <a:t>    (('average', 'small', 'enormous', 'enough'), 'questionable'),</a:t>
            </a:r>
          </a:p>
          <a:p>
            <a:r>
              <a:rPr lang="en-US" sz="2200" dirty="0" smtClean="0"/>
              <a:t>    (('average', 'small', 'enormous', 'very much'), 'medium'),</a:t>
            </a:r>
          </a:p>
          <a:p>
            <a:r>
              <a:rPr lang="en-US" sz="2200" dirty="0" smtClean="0"/>
              <a:t>    (('average', 'normal', 'quick', 'little'), 'satisfactory'),</a:t>
            </a:r>
            <a:endParaRPr lang="uk-UA" sz="2200" dirty="0" smtClean="0"/>
          </a:p>
          <a:p>
            <a:r>
              <a:rPr lang="en-US" sz="2200" dirty="0" smtClean="0"/>
              <a:t> </a:t>
            </a:r>
            <a:r>
              <a:rPr lang="uk-UA" sz="2200" dirty="0" smtClean="0"/>
              <a:t>   </a:t>
            </a:r>
            <a:r>
              <a:rPr lang="en-US" sz="2200" dirty="0" smtClean="0"/>
              <a:t>(('huge', 'extremely high', 'enormous', 'little'), 'awful'),</a:t>
            </a:r>
          </a:p>
          <a:p>
            <a:r>
              <a:rPr lang="en-US" sz="2200" dirty="0" smtClean="0"/>
              <a:t>    (('huge', 'extremely high', 'enormous', 'enough'), 'awful'),</a:t>
            </a:r>
          </a:p>
          <a:p>
            <a:r>
              <a:rPr lang="en-US" sz="2200" dirty="0" smtClean="0"/>
              <a:t>    (('huge', 'extremely high', 'enormous', 'much'), 'awful'),</a:t>
            </a:r>
          </a:p>
          <a:p>
            <a:r>
              <a:rPr lang="en-US" sz="2200" dirty="0" smtClean="0"/>
              <a:t>    (('huge', 'extremely high', 'enormous', 'very much'), 'low')</a:t>
            </a:r>
          </a:p>
          <a:p>
            <a:r>
              <a:rPr lang="en-US" sz="2200" dirty="0" smtClean="0"/>
              <a:t>]</a:t>
            </a: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33411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6A139-1731-4C91-A376-B3BBE8A0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600" dirty="0" smtClean="0">
                <a:latin typeface="+mn-lt"/>
                <a:cs typeface="Calibri Light"/>
              </a:rPr>
              <a:t>Діаграма діяльності</a:t>
            </a:r>
            <a:endParaRPr lang="uk-UA" sz="3600" dirty="0">
              <a:latin typeface="+mn-lt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D8F750A-3190-4347-8E82-C55BDE84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z="2000" dirty="0" smtClean="0">
                <a:cs typeface="Times New Roman"/>
              </a:rPr>
              <a:t>12</a:t>
            </a:fld>
            <a:endParaRPr lang="uk-UA" sz="2000" dirty="0">
              <a:cs typeface="Times New Roman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36" y="1404346"/>
            <a:ext cx="8587653" cy="495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6A139-1731-4C91-A376-B3BBE8A0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600" dirty="0" smtClean="0">
                <a:latin typeface="+mn-lt"/>
                <a:cs typeface="Calibri Light"/>
              </a:rPr>
              <a:t>Дизайн</a:t>
            </a:r>
            <a:r>
              <a:rPr lang="en-US" sz="3600" dirty="0" smtClean="0">
                <a:latin typeface="+mn-lt"/>
                <a:cs typeface="Calibri Light"/>
              </a:rPr>
              <a:t> (UML-</a:t>
            </a:r>
            <a:r>
              <a:rPr lang="uk-UA" sz="3600" dirty="0" smtClean="0">
                <a:latin typeface="+mn-lt"/>
                <a:cs typeface="Calibri Light"/>
              </a:rPr>
              <a:t>діаграма класів)</a:t>
            </a:r>
            <a:endParaRPr lang="uk-UA" sz="3600" dirty="0">
              <a:latin typeface="+mn-lt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D8F750A-3190-4347-8E82-C55BDE84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z="2000" dirty="0" smtClean="0">
                <a:cs typeface="Times New Roman"/>
              </a:rPr>
              <a:t>13</a:t>
            </a:fld>
            <a:endParaRPr lang="uk-UA" sz="2000" dirty="0">
              <a:cs typeface="Times New Roman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27" y="1426677"/>
            <a:ext cx="9192346" cy="492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8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6A139-1731-4C91-A376-B3BBE8A0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600" dirty="0" smtClean="0">
                <a:latin typeface="+mn-lt"/>
                <a:cs typeface="Calibri Light"/>
              </a:rPr>
              <a:t>Засоби реалізації</a:t>
            </a:r>
            <a:endParaRPr lang="uk-UA" sz="3600" dirty="0">
              <a:latin typeface="+mn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1200EC6-0EAC-4BC3-A7FE-ADF76FEC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uk-UA" sz="2200" dirty="0" smtClean="0">
                <a:cs typeface="Calibri"/>
              </a:rPr>
              <a:t>Мова програмування: </a:t>
            </a:r>
            <a:r>
              <a:rPr lang="en-US" sz="2200" dirty="0" smtClean="0">
                <a:cs typeface="Calibri"/>
              </a:rPr>
              <a:t>Python 3.7</a:t>
            </a:r>
          </a:p>
          <a:p>
            <a:pPr algn="just"/>
            <a:r>
              <a:rPr lang="uk-UA" sz="2200" dirty="0" smtClean="0">
                <a:cs typeface="Calibri"/>
              </a:rPr>
              <a:t>Бібліотеки: </a:t>
            </a:r>
            <a:r>
              <a:rPr lang="en-US" sz="2200" dirty="0" err="1" smtClean="0">
                <a:cs typeface="Calibri"/>
              </a:rPr>
              <a:t>numpy</a:t>
            </a:r>
            <a:r>
              <a:rPr lang="en-US" sz="2200" dirty="0" smtClean="0">
                <a:cs typeface="Calibri"/>
              </a:rPr>
              <a:t>, sys, pandas, psycopg2</a:t>
            </a:r>
          </a:p>
          <a:p>
            <a:pPr algn="just"/>
            <a:r>
              <a:rPr lang="uk-UA" sz="2200" dirty="0" smtClean="0">
                <a:cs typeface="Calibri"/>
              </a:rPr>
              <a:t>Графічний </a:t>
            </a:r>
            <a:r>
              <a:rPr lang="uk-UA" sz="2200" dirty="0" err="1" smtClean="0">
                <a:cs typeface="Calibri"/>
              </a:rPr>
              <a:t>фреймворк</a:t>
            </a:r>
            <a:r>
              <a:rPr lang="uk-UA" sz="2200" dirty="0" smtClean="0">
                <a:cs typeface="Calibri"/>
              </a:rPr>
              <a:t>: </a:t>
            </a:r>
            <a:r>
              <a:rPr lang="en-US" sz="2200" dirty="0" smtClean="0">
                <a:cs typeface="Calibri"/>
              </a:rPr>
              <a:t>PyQt5</a:t>
            </a:r>
          </a:p>
          <a:p>
            <a:pPr algn="just"/>
            <a:r>
              <a:rPr lang="uk-UA" sz="2200" dirty="0" smtClean="0">
                <a:cs typeface="Calibri"/>
              </a:rPr>
              <a:t>СУБД: </a:t>
            </a:r>
            <a:r>
              <a:rPr lang="en-US" sz="2200" dirty="0" smtClean="0">
                <a:cs typeface="Calibri"/>
              </a:rPr>
              <a:t>PostgreSQL 10</a:t>
            </a:r>
            <a:endParaRPr lang="uk-UA" sz="2200" dirty="0">
              <a:cs typeface="Calibri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D8F750A-3190-4347-8E82-C55BDE84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z="2000" dirty="0" smtClean="0">
                <a:cs typeface="Times New Roman"/>
              </a:rPr>
              <a:t>14</a:t>
            </a:fld>
            <a:endParaRPr lang="uk-UA" sz="2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224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6A139-1731-4C91-A376-B3BBE8A0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600" dirty="0" smtClean="0">
                <a:latin typeface="+mn-lt"/>
                <a:cs typeface="Calibri Light"/>
              </a:rPr>
              <a:t>Екрани застосунку</a:t>
            </a:r>
            <a:endParaRPr lang="uk-UA" sz="3600" dirty="0">
              <a:latin typeface="+mn-lt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D8F750A-3190-4347-8E82-C55BDE84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z="2000" dirty="0" smtClean="0">
                <a:cs typeface="Times New Roman"/>
              </a:rPr>
              <a:t>15</a:t>
            </a:fld>
            <a:endParaRPr lang="uk-UA" sz="2000" dirty="0">
              <a:cs typeface="Times New Roman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883" y="1832579"/>
            <a:ext cx="7346317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6A139-1731-4C91-A376-B3BBE8A0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600" dirty="0" smtClean="0">
                <a:latin typeface="+mn-lt"/>
                <a:cs typeface="Calibri Light"/>
              </a:rPr>
              <a:t>Екрани застосунку</a:t>
            </a:r>
            <a:endParaRPr lang="uk-UA" sz="3600" dirty="0">
              <a:latin typeface="+mn-lt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D8F750A-3190-4347-8E82-C55BDE84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z="2000" dirty="0" smtClean="0">
                <a:cs typeface="Times New Roman"/>
              </a:rPr>
              <a:t>16</a:t>
            </a:fld>
            <a:endParaRPr lang="uk-UA" sz="2000" dirty="0">
              <a:cs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083" y="1690688"/>
            <a:ext cx="7315834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6A139-1731-4C91-A376-B3BBE8A0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600" dirty="0" smtClean="0">
                <a:latin typeface="+mn-lt"/>
                <a:cs typeface="Calibri Light"/>
              </a:rPr>
              <a:t>Висновки</a:t>
            </a:r>
            <a:endParaRPr lang="uk-UA" sz="3600" dirty="0">
              <a:latin typeface="+mn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1200EC6-0EAC-4BC3-A7FE-ADF76FEC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uk-UA" sz="2200" dirty="0" smtClean="0">
                <a:cs typeface="Calibri"/>
              </a:rPr>
              <a:t>В результаті виконання даного проекту була побудована модель нечіткого контролеру, нечіткий контролер, та виконана реалізація нечіткого інтелектуального інтерфейсу.</a:t>
            </a:r>
          </a:p>
          <a:p>
            <a:pPr algn="just"/>
            <a:r>
              <a:rPr lang="uk-UA" sz="2200" dirty="0" smtClean="0">
                <a:cs typeface="Calibri"/>
              </a:rPr>
              <a:t>Було створено </a:t>
            </a:r>
            <a:r>
              <a:rPr lang="uk-UA" sz="2200" dirty="0" err="1" smtClean="0">
                <a:cs typeface="Calibri"/>
              </a:rPr>
              <a:t>десктопний</a:t>
            </a:r>
            <a:r>
              <a:rPr lang="uk-UA" sz="2200" dirty="0" smtClean="0">
                <a:cs typeface="Calibri"/>
              </a:rPr>
              <a:t> додаток з розрахунку рівня комфорту маршруту між двома точками.</a:t>
            </a:r>
            <a:endParaRPr lang="uk-UA" sz="2200" dirty="0">
              <a:cs typeface="Calibri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D8F750A-3190-4347-8E82-C55BDE84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z="2000" dirty="0" smtClean="0">
                <a:cs typeface="Times New Roman"/>
              </a:rPr>
              <a:t>17</a:t>
            </a:fld>
            <a:endParaRPr lang="uk-UA" sz="2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243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6A139-1731-4C91-A376-B3BBE8A0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600" dirty="0" smtClean="0">
                <a:latin typeface="+mn-lt"/>
                <a:cs typeface="Calibri Light"/>
              </a:rPr>
              <a:t>Аналіз предметної області</a:t>
            </a:r>
            <a:endParaRPr lang="uk-UA" sz="3600" dirty="0">
              <a:latin typeface="+mn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1200EC6-0EAC-4BC3-A7FE-ADF76FEC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uk-UA" sz="2200" dirty="0" smtClean="0">
                <a:cs typeface="Calibri"/>
              </a:rPr>
              <a:t>Актуальність: логістика в цілому та зокрема переміщення людей завжди є найактуальнішою проблемою сучасного глобалізованого світу, тому визначення зручності та комфортності маршруту може бути доволі потрібною функцією.</a:t>
            </a:r>
            <a:endParaRPr lang="uk-UA" sz="2200" dirty="0"/>
          </a:p>
          <a:p>
            <a:pPr algn="just"/>
            <a:endParaRPr lang="uk-UA" sz="2200" dirty="0">
              <a:cs typeface="Calibri"/>
            </a:endParaRPr>
          </a:p>
          <a:p>
            <a:pPr algn="just"/>
            <a:r>
              <a:rPr lang="uk-UA" sz="2200" dirty="0" smtClean="0">
                <a:cs typeface="Calibri"/>
              </a:rPr>
              <a:t>Мета:</a:t>
            </a:r>
            <a:r>
              <a:rPr lang="uk-UA" sz="2200" dirty="0">
                <a:cs typeface="Calibri"/>
              </a:rPr>
              <a:t> </a:t>
            </a:r>
            <a:r>
              <a:rPr lang="uk-UA" sz="2200" dirty="0" smtClean="0">
                <a:cs typeface="Calibri"/>
              </a:rPr>
              <a:t>Проектування та реалізація інтелектуального інтерфейсу на базі теорії нечітких множин першого типу.</a:t>
            </a:r>
            <a:endParaRPr lang="uk-UA" sz="2200" dirty="0">
              <a:cs typeface="Calibri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D8F750A-3190-4347-8E82-C55BDE84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z="2000" dirty="0" smtClean="0">
                <a:cs typeface="Times New Roman"/>
              </a:rPr>
              <a:t>2</a:t>
            </a:fld>
            <a:endParaRPr lang="uk-UA" sz="2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25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6A139-1731-4C91-A376-B3BBE8A0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600" dirty="0">
                <a:latin typeface="+mn-lt"/>
                <a:cs typeface="Calibri Light"/>
              </a:rPr>
              <a:t>Постановка </a:t>
            </a:r>
            <a:r>
              <a:rPr lang="uk-UA" sz="3600" dirty="0" smtClean="0">
                <a:latin typeface="+mn-lt"/>
                <a:cs typeface="Calibri Light"/>
              </a:rPr>
              <a:t>задачі</a:t>
            </a:r>
            <a:endParaRPr lang="uk-UA" sz="3600" dirty="0">
              <a:latin typeface="+mn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1200EC6-0EAC-4BC3-A7FE-ADF76FEC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uk-UA" sz="2200" dirty="0" smtClean="0">
                <a:cs typeface="Calibri"/>
              </a:rPr>
              <a:t>Вибрати мову програмування ті відповідний стек технологій для реалізації нечіткого інтелектуального інтерфейсу.</a:t>
            </a:r>
          </a:p>
          <a:p>
            <a:pPr algn="just">
              <a:lnSpc>
                <a:spcPct val="100000"/>
              </a:lnSpc>
            </a:pPr>
            <a:r>
              <a:rPr lang="uk-UA" sz="2200" dirty="0" smtClean="0">
                <a:cs typeface="Calibri"/>
              </a:rPr>
              <a:t>Виконати аналіз обраної предметної області та задачі.</a:t>
            </a:r>
          </a:p>
          <a:p>
            <a:pPr algn="just">
              <a:lnSpc>
                <a:spcPct val="100000"/>
              </a:lnSpc>
            </a:pPr>
            <a:r>
              <a:rPr lang="uk-UA" sz="2200" dirty="0" smtClean="0">
                <a:cs typeface="Calibri"/>
              </a:rPr>
              <a:t>Побудувати модель нечіткого контролеру (вхідні та результуюча лінгвістичні змінні, база правил).</a:t>
            </a:r>
          </a:p>
          <a:p>
            <a:pPr algn="just">
              <a:lnSpc>
                <a:spcPct val="100000"/>
              </a:lnSpc>
            </a:pPr>
            <a:r>
              <a:rPr lang="uk-UA" sz="2200" dirty="0" smtClean="0">
                <a:cs typeface="Calibri"/>
              </a:rPr>
              <a:t>Розробити проект нечіткого інтелектуального інтерфейсу.</a:t>
            </a:r>
          </a:p>
          <a:p>
            <a:pPr algn="just">
              <a:lnSpc>
                <a:spcPct val="100000"/>
              </a:lnSpc>
            </a:pPr>
            <a:r>
              <a:rPr lang="uk-UA" sz="2200" dirty="0" smtClean="0">
                <a:cs typeface="Calibri"/>
              </a:rPr>
              <a:t>Виконати програмну реалізацію нечіткого інтелектуального інтерфейсу (тип застосунку: </a:t>
            </a:r>
            <a:r>
              <a:rPr lang="en-US" sz="2200" dirty="0" smtClean="0">
                <a:cs typeface="Calibri"/>
              </a:rPr>
              <a:t>desktop, web </a:t>
            </a:r>
            <a:r>
              <a:rPr lang="uk-UA" sz="2200" dirty="0" smtClean="0">
                <a:cs typeface="Calibri"/>
              </a:rPr>
              <a:t>або </a:t>
            </a:r>
            <a:r>
              <a:rPr lang="en-US" sz="2200" dirty="0" smtClean="0">
                <a:cs typeface="Calibri"/>
              </a:rPr>
              <a:t>mobile).</a:t>
            </a:r>
          </a:p>
          <a:p>
            <a:pPr algn="just">
              <a:lnSpc>
                <a:spcPct val="100000"/>
              </a:lnSpc>
            </a:pPr>
            <a:r>
              <a:rPr lang="uk-UA" sz="2200" dirty="0" smtClean="0">
                <a:cs typeface="Calibri"/>
              </a:rPr>
              <a:t>Виконати тестування розробленого застосунку.</a:t>
            </a:r>
            <a:endParaRPr lang="uk-UA" sz="2200" dirty="0">
              <a:cs typeface="Calibri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D8F750A-3190-4347-8E82-C55BDE84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z="2000" dirty="0" smtClean="0">
                <a:cs typeface="Times New Roman"/>
              </a:rPr>
              <a:t>3</a:t>
            </a:fld>
            <a:endParaRPr lang="uk-UA" sz="2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60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6A139-1731-4C91-A376-B3BBE8A0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600" dirty="0" smtClean="0">
                <a:latin typeface="+mn-lt"/>
                <a:cs typeface="Calibri Light"/>
              </a:rPr>
              <a:t>Аналіз варіантів використання</a:t>
            </a:r>
            <a:endParaRPr lang="uk-UA" sz="3600" dirty="0">
              <a:latin typeface="+mn-lt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D8F750A-3190-4347-8E82-C55BDE84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z="2000" dirty="0" smtClean="0">
                <a:cs typeface="Times New Roman"/>
              </a:rPr>
              <a:t>4</a:t>
            </a:fld>
            <a:endParaRPr lang="uk-UA" sz="2000" dirty="0">
              <a:cs typeface="Times New Roman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24" y="1690688"/>
            <a:ext cx="8284152" cy="475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6A139-1731-4C91-A376-B3BBE8A0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3600" dirty="0" smtClean="0">
                <a:latin typeface="+mn-lt"/>
                <a:cs typeface="Calibri Light"/>
              </a:rPr>
              <a:t>Математична модель</a:t>
            </a:r>
            <a:r>
              <a:rPr lang="en-US" sz="3600" dirty="0" smtClean="0">
                <a:latin typeface="+mn-lt"/>
                <a:cs typeface="Calibri Light"/>
              </a:rPr>
              <a:t> (</a:t>
            </a:r>
            <a:r>
              <a:rPr lang="uk-UA" sz="3600" dirty="0" smtClean="0">
                <a:latin typeface="+mn-lt"/>
                <a:cs typeface="Calibri Light"/>
              </a:rPr>
              <a:t>вхідні змінні)</a:t>
            </a:r>
            <a:endParaRPr lang="uk-UA" sz="3600" dirty="0">
              <a:latin typeface="+mn-lt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D8F750A-3190-4347-8E82-C55BDE84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z="2000" dirty="0" smtClean="0">
                <a:cs typeface="Times New Roman"/>
              </a:rPr>
              <a:t>5</a:t>
            </a:fld>
            <a:endParaRPr lang="uk-UA" sz="2000" dirty="0">
              <a:cs typeface="Times New Roman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1609" y="3908361"/>
            <a:ext cx="10068782" cy="230832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'X'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201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name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Distance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terms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short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umf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2.54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0.07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0.89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)},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average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umf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1.42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3.00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5.00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6.03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3.5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3.92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3.92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4.42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0.34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)},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long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umf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3.95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5.45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7.19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8.52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5.65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6.18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6.18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6.50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0.33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)},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huge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umf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7.42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9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10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10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9.11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9.91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10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10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)},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}</a:t>
            </a:r>
            <a:endParaRPr kumimoji="0" lang="uk-UA" alt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1345"/>
            <a:ext cx="10068782" cy="282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2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6A139-1731-4C91-A376-B3BBE8A0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3600" dirty="0" smtClean="0">
                <a:latin typeface="+mn-lt"/>
                <a:cs typeface="Calibri Light"/>
              </a:rPr>
              <a:t>Математична модель (вхідні змінні)</a:t>
            </a:r>
            <a:endParaRPr lang="uk-UA" sz="3600" dirty="0">
              <a:latin typeface="+mn-lt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D8F750A-3190-4347-8E82-C55BDE84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z="2000" dirty="0" smtClean="0">
                <a:cs typeface="Times New Roman"/>
              </a:rPr>
              <a:t>6</a:t>
            </a:fld>
            <a:endParaRPr lang="uk-UA" sz="2000" dirty="0">
              <a:cs typeface="Times New Roman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189849" y="3874016"/>
            <a:ext cx="9812302" cy="230832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'X'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2001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name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Price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terms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small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umf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1.05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1.59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0.09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0.8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)},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normal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umf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0.95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2.00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4.02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4.56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2.52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2.95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2.95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3.32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0.34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)},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high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umf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3.44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5.00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8.10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9.02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5.92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6.38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6.38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6.84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0.33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)},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extremely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high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umf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7.37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8.5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9.05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9.88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)},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}</a:t>
            </a:r>
            <a:endParaRPr kumimoji="0" lang="uk-UA" alt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49" y="997527"/>
            <a:ext cx="9812302" cy="278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6A139-1731-4C91-A376-B3BBE8A0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3600" dirty="0" smtClean="0">
                <a:latin typeface="+mn-lt"/>
                <a:cs typeface="Calibri Light"/>
              </a:rPr>
              <a:t>Математична модель (вхідні змінні)</a:t>
            </a:r>
            <a:endParaRPr lang="uk-UA" sz="3600" dirty="0">
              <a:latin typeface="+mn-lt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D8F750A-3190-4347-8E82-C55BDE84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z="2000" dirty="0" smtClean="0">
                <a:cs typeface="Times New Roman"/>
              </a:rPr>
              <a:t>7</a:t>
            </a:fld>
            <a:endParaRPr lang="uk-UA" sz="2000" dirty="0">
              <a:cs typeface="Times New Roman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13" y="1043709"/>
            <a:ext cx="9865878" cy="2992583"/>
          </a:xfrm>
          <a:prstGeom prst="rect">
            <a:avLst/>
          </a:prstGeom>
        </p:spPr>
      </p:pic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0613" y="4171136"/>
            <a:ext cx="9850774" cy="218521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'X'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21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name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Time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terms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quick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umf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0.55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2.22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0.08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0.85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)},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sufficient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umf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0.97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1.5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3.00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4.12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1.85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2.2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2.2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2.52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0.34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)},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lengthy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umf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3.38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4.50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6.05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7.67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5.83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6.42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6.42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6.94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0.33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)},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enormous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umf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6.91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8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10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10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8.85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9.87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10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10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)},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/>
            </a:r>
            <a:b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}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0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6A139-1731-4C91-A376-B3BBE8A0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3600" dirty="0" smtClean="0">
                <a:latin typeface="+mn-lt"/>
                <a:cs typeface="Calibri Light"/>
              </a:rPr>
              <a:t>Математична модель (вхідні змінні)</a:t>
            </a:r>
            <a:endParaRPr lang="uk-UA" sz="3600" dirty="0">
              <a:latin typeface="+mn-lt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D8F750A-3190-4347-8E82-C55BDE84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z="2000" dirty="0" smtClean="0">
                <a:cs typeface="Times New Roman"/>
              </a:rPr>
              <a:t>8</a:t>
            </a:fld>
            <a:endParaRPr lang="uk-UA" sz="2000" dirty="0">
              <a:cs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81" y="999539"/>
            <a:ext cx="9876422" cy="3048487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65381" y="4048026"/>
            <a:ext cx="9876422" cy="230832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'X'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name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Space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terms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little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umf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0.52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1.62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0.07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0.71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)},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enough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umf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0.89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1.50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2.50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3.13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1.65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1.98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1.98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2.28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0.34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)},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much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umf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1.95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3.50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5.00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6.09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3.72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4.11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4.11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4.4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0.33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)},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very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much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umf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4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7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lmf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JetBrains Mono"/>
              </a:rPr>
              <a:t>: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trapmf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JetBrains Mono"/>
              </a:rPr>
              <a:t>'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8.21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9.8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10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JetBrains Mono"/>
              </a:rPr>
              <a:t>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)},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}</a:t>
            </a:r>
            <a:endParaRPr kumimoji="0" lang="uk-UA" alt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74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6A139-1731-4C91-A376-B3BBE8A0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3600" dirty="0" smtClean="0">
                <a:latin typeface="+mn-lt"/>
                <a:cs typeface="Calibri Light"/>
              </a:rPr>
              <a:t>Математична модель (вихідна змінна)</a:t>
            </a:r>
            <a:endParaRPr lang="uk-UA" sz="3600" dirty="0">
              <a:latin typeface="+mn-lt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D8F750A-3190-4347-8E82-C55BDE84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z="2000" dirty="0" smtClean="0">
                <a:cs typeface="Times New Roman"/>
              </a:rPr>
              <a:t>9</a:t>
            </a:fld>
            <a:endParaRPr lang="uk-UA" sz="2000" dirty="0">
              <a:cs typeface="Times New Roman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885733"/>
            <a:ext cx="92202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2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473</Words>
  <Application>Microsoft Office PowerPoint</Application>
  <PresentationFormat>Широкий екран</PresentationFormat>
  <Paragraphs>75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JetBrains Mono</vt:lpstr>
      <vt:lpstr>Times New Roman</vt:lpstr>
      <vt:lpstr>Тема Office</vt:lpstr>
      <vt:lpstr>ПРОЕКТУВАННЯ НЕЧІТКОГО ІНТЕЛЕКТУАЛЬНОГО ІНТЕРФЕЙСУ  Нечіткий інтелектуальний інтерфейс аналізу комфортності маршруту між двома точками</vt:lpstr>
      <vt:lpstr>Аналіз предметної області</vt:lpstr>
      <vt:lpstr>Постановка задачі</vt:lpstr>
      <vt:lpstr>Аналіз варіантів використання</vt:lpstr>
      <vt:lpstr>Математична модель (вхідні змінні)</vt:lpstr>
      <vt:lpstr>Математична модель (вхідні змінні)</vt:lpstr>
      <vt:lpstr>Математична модель (вхідні змінні)</vt:lpstr>
      <vt:lpstr>Математична модель (вхідні змінні)</vt:lpstr>
      <vt:lpstr>Математична модель (вихідна змінна)</vt:lpstr>
      <vt:lpstr>Математична модель (вихідна змінна)</vt:lpstr>
      <vt:lpstr>Математична модель (фрагмент бази правил)</vt:lpstr>
      <vt:lpstr>Діаграма діяльності</vt:lpstr>
      <vt:lpstr>Дизайн (UML-діаграма класів)</vt:lpstr>
      <vt:lpstr>Засоби реалізації</vt:lpstr>
      <vt:lpstr>Екрани застосунку</vt:lpstr>
      <vt:lpstr>Екрани застосунку</vt:lpstr>
      <vt:lpstr>Висновки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МЕХАНІЗМІВ СПРАВЕДЛИВОГО РОЗПОДІЛУ ТА БІНАРНИХ ВІДНОШЕНЬ</dc:title>
  <dc:creator>Volodymyr Bozhko</dc:creator>
  <cp:lastModifiedBy>Volodymyr Bozhko</cp:lastModifiedBy>
  <cp:revision>20</cp:revision>
  <dcterms:created xsi:type="dcterms:W3CDTF">2022-12-26T17:27:35Z</dcterms:created>
  <dcterms:modified xsi:type="dcterms:W3CDTF">2022-12-27T17:17:55Z</dcterms:modified>
</cp:coreProperties>
</file>