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2" r:id="rId5"/>
    <p:sldMasterId id="2147483676" r:id="rId6"/>
    <p:sldMasterId id="2147483702" r:id="rId7"/>
    <p:sldMasterId id="2147483686" r:id="rId8"/>
    <p:sldMasterId id="2147483694" r:id="rId9"/>
  </p:sldMasterIdLst>
  <p:notesMasterIdLst>
    <p:notesMasterId r:id="rId24"/>
  </p:notesMasterIdLst>
  <p:sldIdLst>
    <p:sldId id="256" r:id="rId10"/>
    <p:sldId id="264" r:id="rId11"/>
    <p:sldId id="284" r:id="rId12"/>
    <p:sldId id="263" r:id="rId13"/>
    <p:sldId id="269" r:id="rId14"/>
    <p:sldId id="286" r:id="rId15"/>
    <p:sldId id="285" r:id="rId16"/>
    <p:sldId id="287" r:id="rId17"/>
    <p:sldId id="288" r:id="rId18"/>
    <p:sldId id="267" r:id="rId19"/>
    <p:sldId id="272" r:id="rId20"/>
    <p:sldId id="268" r:id="rId21"/>
    <p:sldId id="259" r:id="rId22"/>
    <p:sldId id="276"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441"/>
    <a:srgbClr val="0B2941"/>
    <a:srgbClr val="F8D33D"/>
    <a:srgbClr val="0B2940"/>
    <a:srgbClr val="244D66"/>
    <a:srgbClr val="602534"/>
    <a:srgbClr val="14B6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36"/>
      </p:cViewPr>
      <p:guideLst/>
    </p:cSldViewPr>
  </p:slideViewPr>
  <p:notesTextViewPr>
    <p:cViewPr>
      <p:scale>
        <a:sx n="1" d="1"/>
        <a:sy n="1" d="1"/>
      </p:scale>
      <p:origin x="0" y="0"/>
    </p:cViewPr>
  </p:notesTextViewPr>
  <p:sorterViewPr>
    <p:cViewPr>
      <p:scale>
        <a:sx n="100" d="100"/>
        <a:sy n="100" d="100"/>
      </p:scale>
      <p:origin x="0" y="-55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003366"/>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1-C008-4D99-AD0D-D4A8EBD2952D}"/>
              </c:ext>
            </c:extLst>
          </c:dPt>
          <c:dPt>
            <c:idx val="1"/>
            <c:invertIfNegative val="0"/>
            <c:bubble3D val="0"/>
            <c:spPr>
              <a:solidFill>
                <a:schemeClr val="bg1">
                  <a:lumMod val="85000"/>
                </a:schemeClr>
              </a:solidFill>
              <a:ln>
                <a:noFill/>
              </a:ln>
              <a:effectLst/>
            </c:spPr>
            <c:extLst>
              <c:ext xmlns:c16="http://schemas.microsoft.com/office/drawing/2014/chart" uri="{C3380CC4-5D6E-409C-BE32-E72D297353CC}">
                <c16:uniqueId val="{00000003-C008-4D99-AD0D-D4A8EBD2952D}"/>
              </c:ext>
            </c:extLst>
          </c:dPt>
          <c:dPt>
            <c:idx val="2"/>
            <c:invertIfNegative val="0"/>
            <c:bubble3D val="0"/>
            <c:spPr>
              <a:solidFill>
                <a:schemeClr val="bg1">
                  <a:lumMod val="85000"/>
                </a:schemeClr>
              </a:solidFill>
              <a:ln>
                <a:noFill/>
              </a:ln>
              <a:effectLst/>
            </c:spPr>
            <c:extLst>
              <c:ext xmlns:c16="http://schemas.microsoft.com/office/drawing/2014/chart" uri="{C3380CC4-5D6E-409C-BE32-E72D297353CC}">
                <c16:uniqueId val="{00000005-C008-4D99-AD0D-D4A8EBD2952D}"/>
              </c:ext>
            </c:extLst>
          </c:dPt>
          <c:dPt>
            <c:idx val="3"/>
            <c:invertIfNegative val="0"/>
            <c:bubble3D val="0"/>
            <c:spPr>
              <a:solidFill>
                <a:schemeClr val="bg1">
                  <a:lumMod val="85000"/>
                </a:schemeClr>
              </a:solidFill>
              <a:ln>
                <a:noFill/>
              </a:ln>
              <a:effectLst/>
            </c:spPr>
            <c:extLst>
              <c:ext xmlns:c16="http://schemas.microsoft.com/office/drawing/2014/chart" uri="{C3380CC4-5D6E-409C-BE32-E72D297353CC}">
                <c16:uniqueId val="{00000007-C008-4D99-AD0D-D4A8EBD2952D}"/>
              </c:ext>
            </c:extLst>
          </c:dPt>
          <c:dPt>
            <c:idx val="4"/>
            <c:invertIfNegative val="0"/>
            <c:bubble3D val="0"/>
            <c:spPr>
              <a:solidFill>
                <a:schemeClr val="bg1">
                  <a:lumMod val="85000"/>
                </a:schemeClr>
              </a:solidFill>
              <a:ln>
                <a:noFill/>
              </a:ln>
              <a:effectLst/>
            </c:spPr>
            <c:extLst>
              <c:ext xmlns:c16="http://schemas.microsoft.com/office/drawing/2014/chart" uri="{C3380CC4-5D6E-409C-BE32-E72D297353CC}">
                <c16:uniqueId val="{00000009-C008-4D99-AD0D-D4A8EBD2952D}"/>
              </c:ext>
            </c:extLst>
          </c:dPt>
          <c:dPt>
            <c:idx val="5"/>
            <c:invertIfNegative val="0"/>
            <c:bubble3D val="0"/>
            <c:spPr>
              <a:solidFill>
                <a:schemeClr val="bg1">
                  <a:lumMod val="85000"/>
                </a:schemeClr>
              </a:solidFill>
              <a:ln>
                <a:noFill/>
              </a:ln>
              <a:effectLst/>
            </c:spPr>
            <c:extLst>
              <c:ext xmlns:c16="http://schemas.microsoft.com/office/drawing/2014/chart" uri="{C3380CC4-5D6E-409C-BE32-E72D297353CC}">
                <c16:uniqueId val="{0000000B-C008-4D99-AD0D-D4A8EBD2952D}"/>
              </c:ext>
            </c:extLst>
          </c:dPt>
          <c:dPt>
            <c:idx val="6"/>
            <c:invertIfNegative val="0"/>
            <c:bubble3D val="0"/>
            <c:spPr>
              <a:solidFill>
                <a:srgbClr val="5A697C"/>
              </a:solidFill>
              <a:ln>
                <a:noFill/>
              </a:ln>
              <a:effectLst/>
            </c:spPr>
            <c:extLst>
              <c:ext xmlns:c16="http://schemas.microsoft.com/office/drawing/2014/chart" uri="{C3380CC4-5D6E-409C-BE32-E72D297353CC}">
                <c16:uniqueId val="{0000000D-C008-4D99-AD0D-D4A8EBD2952D}"/>
              </c:ext>
            </c:extLst>
          </c:dPt>
          <c:dPt>
            <c:idx val="7"/>
            <c:invertIfNegative val="0"/>
            <c:bubble3D val="0"/>
            <c:spPr>
              <a:solidFill>
                <a:srgbClr val="5A697C"/>
              </a:solidFill>
              <a:ln>
                <a:noFill/>
              </a:ln>
              <a:effectLst/>
            </c:spPr>
            <c:extLst>
              <c:ext xmlns:c16="http://schemas.microsoft.com/office/drawing/2014/chart" uri="{C3380CC4-5D6E-409C-BE32-E72D297353CC}">
                <c16:uniqueId val="{0000000F-C008-4D99-AD0D-D4A8EBD2952D}"/>
              </c:ext>
            </c:extLst>
          </c:dPt>
          <c:dPt>
            <c:idx val="8"/>
            <c:invertIfNegative val="0"/>
            <c:bubble3D val="0"/>
            <c:spPr>
              <a:solidFill>
                <a:srgbClr val="00B050"/>
              </a:solidFill>
              <a:ln>
                <a:noFill/>
              </a:ln>
              <a:effectLst/>
            </c:spPr>
            <c:extLst>
              <c:ext xmlns:c16="http://schemas.microsoft.com/office/drawing/2014/chart" uri="{C3380CC4-5D6E-409C-BE32-E72D297353CC}">
                <c16:uniqueId val="{00000011-C008-4D99-AD0D-D4A8EBD2952D}"/>
              </c:ext>
            </c:extLst>
          </c:dPt>
          <c:dPt>
            <c:idx val="9"/>
            <c:invertIfNegative val="0"/>
            <c:bubble3D val="0"/>
            <c:spPr>
              <a:solidFill>
                <a:srgbClr val="00B050"/>
              </a:solidFill>
              <a:ln>
                <a:noFill/>
              </a:ln>
              <a:effectLst/>
            </c:spPr>
            <c:extLst>
              <c:ext xmlns:c16="http://schemas.microsoft.com/office/drawing/2014/chart" uri="{C3380CC4-5D6E-409C-BE32-E72D297353CC}">
                <c16:uniqueId val="{00000013-C008-4D99-AD0D-D4A8EBD2952D}"/>
              </c:ext>
            </c:extLst>
          </c:dPt>
          <c:dLbls>
            <c:numFmt formatCode="&quot;$&quot;#,##0.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FY18
Actual</c:v>
                </c:pt>
                <c:pt idx="1">
                  <c:v>FY19 
Actual</c:v>
                </c:pt>
                <c:pt idx="2">
                  <c:v>FY20
Actual</c:v>
                </c:pt>
                <c:pt idx="3">
                  <c:v>FY21
Actual</c:v>
                </c:pt>
                <c:pt idx="4">
                  <c:v>FY22
Actual</c:v>
                </c:pt>
                <c:pt idx="5">
                  <c:v>FY23 
Actual</c:v>
                </c:pt>
                <c:pt idx="6">
                  <c:v>FY24 
Forecast</c:v>
                </c:pt>
                <c:pt idx="7">
                  <c:v>FY25 
Forecast</c:v>
                </c:pt>
              </c:strCache>
            </c:strRef>
          </c:cat>
          <c:val>
            <c:numRef>
              <c:f>Sheet1!$B$2:$B$9</c:f>
              <c:numCache>
                <c:formatCode>General</c:formatCode>
                <c:ptCount val="8"/>
                <c:pt idx="0">
                  <c:v>21.165348000000002</c:v>
                </c:pt>
                <c:pt idx="1">
                  <c:v>21.074287999999999</c:v>
                </c:pt>
                <c:pt idx="2">
                  <c:v>21.426617</c:v>
                </c:pt>
                <c:pt idx="3">
                  <c:v>22.587062</c:v>
                </c:pt>
                <c:pt idx="4">
                  <c:v>23.086539999999999</c:v>
                </c:pt>
                <c:pt idx="5">
                  <c:v>23.395137999999999</c:v>
                </c:pt>
                <c:pt idx="6">
                  <c:v>23.3</c:v>
                </c:pt>
                <c:pt idx="7">
                  <c:v>23.225000000000001</c:v>
                </c:pt>
              </c:numCache>
            </c:numRef>
          </c:val>
          <c:extLst>
            <c:ext xmlns:c16="http://schemas.microsoft.com/office/drawing/2014/chart" uri="{C3380CC4-5D6E-409C-BE32-E72D297353CC}">
              <c16:uniqueId val="{00000014-C008-4D99-AD0D-D4A8EBD2952D}"/>
            </c:ext>
          </c:extLst>
        </c:ser>
        <c:dLbls>
          <c:showLegendKey val="0"/>
          <c:showVal val="0"/>
          <c:showCatName val="0"/>
          <c:showSerName val="0"/>
          <c:showPercent val="0"/>
          <c:showBubbleSize val="0"/>
        </c:dLbls>
        <c:gapWidth val="30"/>
        <c:overlap val="-27"/>
        <c:axId val="262309631"/>
        <c:axId val="2017114399"/>
      </c:barChart>
      <c:catAx>
        <c:axId val="262309631"/>
        <c:scaling>
          <c:orientation val="minMax"/>
        </c:scaling>
        <c:delete val="0"/>
        <c:axPos val="b"/>
        <c:numFmt formatCode="General" sourceLinked="1"/>
        <c:majorTickMark val="none"/>
        <c:minorTickMark val="none"/>
        <c:tickLblPos val="nextTo"/>
        <c:spPr>
          <a:noFill/>
          <a:ln w="63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crossAx val="2017114399"/>
        <c:crosses val="autoZero"/>
        <c:auto val="1"/>
        <c:lblAlgn val="ctr"/>
        <c:lblOffset val="100"/>
        <c:noMultiLvlLbl val="0"/>
      </c:catAx>
      <c:valAx>
        <c:axId val="2017114399"/>
        <c:scaling>
          <c:orientation val="minMax"/>
          <c:max val="24"/>
          <c:min val="18"/>
        </c:scaling>
        <c:delete val="0"/>
        <c:axPos val="l"/>
        <c:majorGridlines>
          <c:spPr>
            <a:ln w="6350" cap="flat" cmpd="sng" algn="ctr">
              <a:solidFill>
                <a:schemeClr val="tx1">
                  <a:lumMod val="15000"/>
                  <a:lumOff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crossAx val="262309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A4F9-4051-8961-47015FC7AA0B}"/>
              </c:ext>
            </c:extLst>
          </c:dPt>
          <c:dPt>
            <c:idx val="1"/>
            <c:invertIfNegative val="0"/>
            <c:bubble3D val="0"/>
            <c:spPr>
              <a:solidFill>
                <a:srgbClr val="FE4542"/>
              </a:solidFill>
              <a:ln>
                <a:noFill/>
              </a:ln>
              <a:effectLst/>
            </c:spPr>
            <c:extLst>
              <c:ext xmlns:c16="http://schemas.microsoft.com/office/drawing/2014/chart" uri="{C3380CC4-5D6E-409C-BE32-E72D297353CC}">
                <c16:uniqueId val="{00000003-A4F9-4051-8961-47015FC7AA0B}"/>
              </c:ext>
            </c:extLst>
          </c:dPt>
          <c:dPt>
            <c:idx val="2"/>
            <c:invertIfNegative val="0"/>
            <c:bubble3D val="0"/>
            <c:spPr>
              <a:solidFill>
                <a:srgbClr val="FE4542"/>
              </a:solidFill>
              <a:ln>
                <a:noFill/>
              </a:ln>
              <a:effectLst/>
            </c:spPr>
            <c:extLst>
              <c:ext xmlns:c16="http://schemas.microsoft.com/office/drawing/2014/chart" uri="{C3380CC4-5D6E-409C-BE32-E72D297353CC}">
                <c16:uniqueId val="{00000005-A4F9-4051-8961-47015FC7AA0B}"/>
              </c:ext>
            </c:extLst>
          </c:dPt>
          <c:dPt>
            <c:idx val="3"/>
            <c:invertIfNegative val="0"/>
            <c:bubble3D val="0"/>
            <c:spPr>
              <a:solidFill>
                <a:srgbClr val="FE4542"/>
              </a:solidFill>
              <a:ln>
                <a:noFill/>
              </a:ln>
              <a:effectLst/>
            </c:spPr>
            <c:extLst>
              <c:ext xmlns:c16="http://schemas.microsoft.com/office/drawing/2014/chart" uri="{C3380CC4-5D6E-409C-BE32-E72D297353CC}">
                <c16:uniqueId val="{00000007-A4F9-4051-8961-47015FC7AA0B}"/>
              </c:ext>
            </c:extLst>
          </c:dPt>
          <c:dPt>
            <c:idx val="4"/>
            <c:invertIfNegative val="0"/>
            <c:bubble3D val="0"/>
            <c:spPr>
              <a:solidFill>
                <a:srgbClr val="FE4542"/>
              </a:solidFill>
              <a:ln>
                <a:noFill/>
              </a:ln>
              <a:effectLst/>
            </c:spPr>
            <c:extLst>
              <c:ext xmlns:c16="http://schemas.microsoft.com/office/drawing/2014/chart" uri="{C3380CC4-5D6E-409C-BE32-E72D297353CC}">
                <c16:uniqueId val="{00000009-A4F9-4051-8961-47015FC7AA0B}"/>
              </c:ext>
            </c:extLst>
          </c:dPt>
          <c:dPt>
            <c:idx val="5"/>
            <c:invertIfNegative val="0"/>
            <c:bubble3D val="0"/>
            <c:spPr>
              <a:solidFill>
                <a:srgbClr val="FE4542"/>
              </a:solidFill>
              <a:ln>
                <a:noFill/>
              </a:ln>
              <a:effectLst/>
            </c:spPr>
            <c:extLst>
              <c:ext xmlns:c16="http://schemas.microsoft.com/office/drawing/2014/chart" uri="{C3380CC4-5D6E-409C-BE32-E72D297353CC}">
                <c16:uniqueId val="{0000000B-A4F9-4051-8961-47015FC7AA0B}"/>
              </c:ext>
            </c:extLst>
          </c:dPt>
          <c:dPt>
            <c:idx val="6"/>
            <c:invertIfNegative val="0"/>
            <c:bubble3D val="0"/>
            <c:spPr>
              <a:solidFill>
                <a:srgbClr val="34485E"/>
              </a:solidFill>
              <a:ln>
                <a:noFill/>
              </a:ln>
              <a:effectLst/>
            </c:spPr>
            <c:extLst>
              <c:ext xmlns:c16="http://schemas.microsoft.com/office/drawing/2014/chart" uri="{C3380CC4-5D6E-409C-BE32-E72D297353CC}">
                <c16:uniqueId val="{0000000D-A4F9-4051-8961-47015FC7AA0B}"/>
              </c:ext>
            </c:extLst>
          </c:dPt>
          <c:dPt>
            <c:idx val="7"/>
            <c:invertIfNegative val="0"/>
            <c:bubble3D val="0"/>
            <c:spPr>
              <a:solidFill>
                <a:srgbClr val="34485E"/>
              </a:solidFill>
              <a:ln>
                <a:noFill/>
              </a:ln>
              <a:effectLst/>
            </c:spPr>
            <c:extLst>
              <c:ext xmlns:c16="http://schemas.microsoft.com/office/drawing/2014/chart" uri="{C3380CC4-5D6E-409C-BE32-E72D297353CC}">
                <c16:uniqueId val="{0000000F-A4F9-4051-8961-47015FC7AA0B}"/>
              </c:ext>
            </c:extLst>
          </c:dPt>
          <c:dPt>
            <c:idx val="8"/>
            <c:invertIfNegative val="0"/>
            <c:bubble3D val="0"/>
            <c:spPr>
              <a:solidFill>
                <a:srgbClr val="34485E"/>
              </a:solidFill>
              <a:ln>
                <a:noFill/>
              </a:ln>
              <a:effectLst/>
            </c:spPr>
            <c:extLst>
              <c:ext xmlns:c16="http://schemas.microsoft.com/office/drawing/2014/chart" uri="{C3380CC4-5D6E-409C-BE32-E72D297353CC}">
                <c16:uniqueId val="{00000011-A4F9-4051-8961-47015FC7AA0B}"/>
              </c:ext>
            </c:extLst>
          </c:dPt>
          <c:dLbls>
            <c:dLbl>
              <c:idx val="0"/>
              <c:numFmt formatCode="&quot;$&quot;#,##0.0_);\(&quot;$&quot;#,##0.0\)" sourceLinked="0"/>
              <c:spPr>
                <a:noFill/>
                <a:ln>
                  <a:noFill/>
                </a:ln>
                <a:effectLst/>
              </c:spPr>
              <c:txPr>
                <a:bodyPr rot="0" spcFirstLastPara="1" vertOverflow="ellipsis" vert="horz" wrap="square" anchor="ctr" anchorCtr="0"/>
                <a:lstStyle/>
                <a:p>
                  <a:pPr algn="l">
                    <a:defRPr sz="1600" b="0" i="0" u="none" strike="noStrike" kern="1200" baseline="0">
                      <a:solidFill>
                        <a:srgbClr val="00B050"/>
                      </a:solidFill>
                      <a:latin typeface="Segoe UI" panose="020B0502040204020203" pitchFamily="34" charset="0"/>
                      <a:ea typeface="+mn-ea"/>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5"/>
                      <c:h val="5.8141762452107282E-2"/>
                    </c:manualLayout>
                  </c15:layout>
                </c:ext>
                <c:ext xmlns:c16="http://schemas.microsoft.com/office/drawing/2014/chart" uri="{C3380CC4-5D6E-409C-BE32-E72D297353CC}">
                  <c16:uniqueId val="{00000001-A4F9-4051-8961-47015FC7AA0B}"/>
                </c:ext>
              </c:extLst>
            </c:dLbl>
            <c:dLbl>
              <c:idx val="1"/>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3-A4F9-4051-8961-47015FC7AA0B}"/>
                </c:ext>
              </c:extLst>
            </c:dLbl>
            <c:dLbl>
              <c:idx val="2"/>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5-A4F9-4051-8961-47015FC7AA0B}"/>
                </c:ext>
              </c:extLst>
            </c:dLbl>
            <c:dLbl>
              <c:idx val="3"/>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7-A4F9-4051-8961-47015FC7AA0B}"/>
                </c:ext>
              </c:extLst>
            </c:dLbl>
            <c:dLbl>
              <c:idx val="4"/>
              <c:delete val="1"/>
              <c:extLst>
                <c:ext xmlns:c15="http://schemas.microsoft.com/office/drawing/2012/chart" uri="{CE6537A1-D6FC-4f65-9D91-7224C49458BB}">
                  <c15:layout>
                    <c:manualLayout>
                      <c:w val="0.2857142857142857"/>
                      <c:h val="5.8620689655172413E-2"/>
                    </c:manualLayout>
                  </c15:layout>
                </c:ext>
                <c:ext xmlns:c16="http://schemas.microsoft.com/office/drawing/2014/chart" uri="{C3380CC4-5D6E-409C-BE32-E72D297353CC}">
                  <c16:uniqueId val="{00000009-A4F9-4051-8961-47015FC7AA0B}"/>
                </c:ext>
              </c:extLst>
            </c:dLbl>
            <c:dLbl>
              <c:idx val="5"/>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B-A4F9-4051-8961-47015FC7AA0B}"/>
                </c:ext>
              </c:extLst>
            </c:dLbl>
            <c:dLbl>
              <c:idx val="6"/>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D-A4F9-4051-8961-47015FC7AA0B}"/>
                </c:ext>
              </c:extLst>
            </c:dLbl>
            <c:dLbl>
              <c:idx val="7"/>
              <c:numFmt formatCode="&quot;$&quot;#,##0.0_);\(&quot;$&quot;#,##0.0\)" sourceLinked="0"/>
              <c:spPr>
                <a:noFill/>
                <a:ln>
                  <a:noFill/>
                </a:ln>
                <a:effectLst/>
              </c:spPr>
              <c:txPr>
                <a:bodyPr rot="0" spcFirstLastPara="1" vertOverflow="ellipsis" vert="horz" wrap="square" anchor="ctr" anchorCtr="0"/>
                <a:lstStyle/>
                <a:p>
                  <a:pPr algn="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F-A4F9-4051-8961-47015FC7AA0B}"/>
                </c:ext>
              </c:extLst>
            </c:dLbl>
            <c:dLbl>
              <c:idx val="8"/>
              <c:numFmt formatCode="&quot;$&quot;#,##0.0_);\(&quot;$&quot;#,##0.0\)" sourceLinked="0"/>
              <c:spPr>
                <a:noFill/>
                <a:ln>
                  <a:noFill/>
                </a:ln>
                <a:effectLst/>
              </c:spPr>
              <c:txPr>
                <a:bodyPr rot="0" spcFirstLastPara="1" vertOverflow="ellipsis" vert="horz" wrap="square" anchor="ctr" anchorCtr="0"/>
                <a:lstStyle/>
                <a:p>
                  <a:pPr algn="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11-A4F9-4051-8961-47015FC7AA0B}"/>
                </c:ext>
              </c:extLst>
            </c:dLbl>
            <c:numFmt formatCode="&quot;$&quot;#,##0.0_);\(&quot;$&quot;#,##0.0\)" sourceLinked="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Surplus</c:v>
                </c:pt>
                <c:pt idx="1">
                  <c:v>Operating &amp; Special Fund Expenses - Ministry Support</c:v>
                </c:pt>
                <c:pt idx="2">
                  <c:v>Operating &amp; Special Fund Expenses - Cong. &amp; District Ministry</c:v>
                </c:pt>
                <c:pt idx="3">
                  <c:v>Operating &amp; Special Fund Expenses - Ministerial Education</c:v>
                </c:pt>
                <c:pt idx="4">
                  <c:v>Operating &amp; Special Fund Expenses - World Missions</c:v>
                </c:pt>
                <c:pt idx="5">
                  <c:v>Operating &amp; Special Fund Expenses - Home Missions</c:v>
                </c:pt>
                <c:pt idx="6">
                  <c:v>Other Unrestricted Support</c:v>
                </c:pt>
                <c:pt idx="7">
                  <c:v>Unrestricted Special Fund Support</c:v>
                </c:pt>
                <c:pt idx="8">
                  <c:v>Congregation Mission Offerings</c:v>
                </c:pt>
              </c:strCache>
            </c:strRef>
          </c:cat>
          <c:val>
            <c:numRef>
              <c:f>Sheet1!$B$2:$B$10</c:f>
              <c:numCache>
                <c:formatCode>General</c:formatCode>
                <c:ptCount val="9"/>
                <c:pt idx="0">
                  <c:v>4.0999999999999996</c:v>
                </c:pt>
                <c:pt idx="1">
                  <c:v>-6.3</c:v>
                </c:pt>
                <c:pt idx="2">
                  <c:v>-8.5</c:v>
                </c:pt>
                <c:pt idx="3">
                  <c:v>-9.4</c:v>
                </c:pt>
                <c:pt idx="4">
                  <c:v>-13.3</c:v>
                </c:pt>
                <c:pt idx="5">
                  <c:v>-10.3</c:v>
                </c:pt>
                <c:pt idx="6">
                  <c:v>9.5</c:v>
                </c:pt>
                <c:pt idx="7">
                  <c:v>19</c:v>
                </c:pt>
                <c:pt idx="8">
                  <c:v>23.4</c:v>
                </c:pt>
              </c:numCache>
            </c:numRef>
          </c:val>
          <c:extLst>
            <c:ext xmlns:c16="http://schemas.microsoft.com/office/drawing/2014/chart" uri="{C3380CC4-5D6E-409C-BE32-E72D297353CC}">
              <c16:uniqueId val="{00000012-A4F9-4051-8961-47015FC7AA0B}"/>
            </c:ext>
          </c:extLst>
        </c:ser>
        <c:dLbls>
          <c:showLegendKey val="0"/>
          <c:showVal val="0"/>
          <c:showCatName val="0"/>
          <c:showSerName val="0"/>
          <c:showPercent val="0"/>
          <c:showBubbleSize val="0"/>
        </c:dLbls>
        <c:gapWidth val="50"/>
        <c:axId val="1913436815"/>
        <c:axId val="1913437775"/>
      </c:barChart>
      <c:catAx>
        <c:axId val="1913436815"/>
        <c:scaling>
          <c:orientation val="minMax"/>
        </c:scaling>
        <c:delete val="1"/>
        <c:axPos val="l"/>
        <c:numFmt formatCode="General" sourceLinked="1"/>
        <c:majorTickMark val="none"/>
        <c:minorTickMark val="none"/>
        <c:tickLblPos val="nextTo"/>
        <c:crossAx val="1913437775"/>
        <c:crosses val="autoZero"/>
        <c:auto val="1"/>
        <c:lblAlgn val="ctr"/>
        <c:lblOffset val="100"/>
        <c:noMultiLvlLbl val="0"/>
      </c:catAx>
      <c:valAx>
        <c:axId val="1913437775"/>
        <c:scaling>
          <c:orientation val="minMax"/>
          <c:max val="24"/>
          <c:min val="-12"/>
        </c:scaling>
        <c:delete val="1"/>
        <c:axPos val="b"/>
        <c:numFmt formatCode="General" sourceLinked="1"/>
        <c:majorTickMark val="none"/>
        <c:minorTickMark val="none"/>
        <c:tickLblPos val="nextTo"/>
        <c:crossAx val="1913436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5A13-4C7A-8A40-63BE06F732F1}"/>
              </c:ext>
            </c:extLst>
          </c:dPt>
          <c:dPt>
            <c:idx val="1"/>
            <c:invertIfNegative val="0"/>
            <c:bubble3D val="0"/>
            <c:spPr>
              <a:solidFill>
                <a:srgbClr val="FE4542"/>
              </a:solidFill>
              <a:ln>
                <a:noFill/>
              </a:ln>
              <a:effectLst/>
            </c:spPr>
            <c:extLst>
              <c:ext xmlns:c16="http://schemas.microsoft.com/office/drawing/2014/chart" uri="{C3380CC4-5D6E-409C-BE32-E72D297353CC}">
                <c16:uniqueId val="{00000003-5A13-4C7A-8A40-63BE06F732F1}"/>
              </c:ext>
            </c:extLst>
          </c:dPt>
          <c:dPt>
            <c:idx val="2"/>
            <c:invertIfNegative val="0"/>
            <c:bubble3D val="0"/>
            <c:spPr>
              <a:solidFill>
                <a:srgbClr val="FE4542"/>
              </a:solidFill>
              <a:ln>
                <a:noFill/>
              </a:ln>
              <a:effectLst/>
            </c:spPr>
            <c:extLst>
              <c:ext xmlns:c16="http://schemas.microsoft.com/office/drawing/2014/chart" uri="{C3380CC4-5D6E-409C-BE32-E72D297353CC}">
                <c16:uniqueId val="{00000005-5A13-4C7A-8A40-63BE06F732F1}"/>
              </c:ext>
            </c:extLst>
          </c:dPt>
          <c:dPt>
            <c:idx val="3"/>
            <c:invertIfNegative val="0"/>
            <c:bubble3D val="0"/>
            <c:spPr>
              <a:solidFill>
                <a:srgbClr val="FE4542"/>
              </a:solidFill>
              <a:ln>
                <a:noFill/>
              </a:ln>
              <a:effectLst/>
            </c:spPr>
            <c:extLst>
              <c:ext xmlns:c16="http://schemas.microsoft.com/office/drawing/2014/chart" uri="{C3380CC4-5D6E-409C-BE32-E72D297353CC}">
                <c16:uniqueId val="{00000007-5A13-4C7A-8A40-63BE06F732F1}"/>
              </c:ext>
            </c:extLst>
          </c:dPt>
          <c:dPt>
            <c:idx val="4"/>
            <c:invertIfNegative val="0"/>
            <c:bubble3D val="0"/>
            <c:spPr>
              <a:solidFill>
                <a:srgbClr val="FE4542"/>
              </a:solidFill>
              <a:ln>
                <a:noFill/>
              </a:ln>
              <a:effectLst/>
            </c:spPr>
            <c:extLst>
              <c:ext xmlns:c16="http://schemas.microsoft.com/office/drawing/2014/chart" uri="{C3380CC4-5D6E-409C-BE32-E72D297353CC}">
                <c16:uniqueId val="{00000009-5A13-4C7A-8A40-63BE06F732F1}"/>
              </c:ext>
            </c:extLst>
          </c:dPt>
          <c:dPt>
            <c:idx val="5"/>
            <c:invertIfNegative val="0"/>
            <c:bubble3D val="0"/>
            <c:spPr>
              <a:solidFill>
                <a:srgbClr val="FE4542"/>
              </a:solidFill>
              <a:ln>
                <a:noFill/>
              </a:ln>
              <a:effectLst/>
            </c:spPr>
            <c:extLst>
              <c:ext xmlns:c16="http://schemas.microsoft.com/office/drawing/2014/chart" uri="{C3380CC4-5D6E-409C-BE32-E72D297353CC}">
                <c16:uniqueId val="{0000000B-5A13-4C7A-8A40-63BE06F732F1}"/>
              </c:ext>
            </c:extLst>
          </c:dPt>
          <c:dPt>
            <c:idx val="6"/>
            <c:invertIfNegative val="0"/>
            <c:bubble3D val="0"/>
            <c:spPr>
              <a:solidFill>
                <a:srgbClr val="34485E"/>
              </a:solidFill>
              <a:ln>
                <a:noFill/>
              </a:ln>
              <a:effectLst/>
            </c:spPr>
            <c:extLst>
              <c:ext xmlns:c16="http://schemas.microsoft.com/office/drawing/2014/chart" uri="{C3380CC4-5D6E-409C-BE32-E72D297353CC}">
                <c16:uniqueId val="{0000000D-5A13-4C7A-8A40-63BE06F732F1}"/>
              </c:ext>
            </c:extLst>
          </c:dPt>
          <c:dPt>
            <c:idx val="7"/>
            <c:invertIfNegative val="0"/>
            <c:bubble3D val="0"/>
            <c:spPr>
              <a:solidFill>
                <a:srgbClr val="34485E"/>
              </a:solidFill>
              <a:ln>
                <a:noFill/>
              </a:ln>
              <a:effectLst/>
            </c:spPr>
            <c:extLst>
              <c:ext xmlns:c16="http://schemas.microsoft.com/office/drawing/2014/chart" uri="{C3380CC4-5D6E-409C-BE32-E72D297353CC}">
                <c16:uniqueId val="{0000000F-5A13-4C7A-8A40-63BE06F732F1}"/>
              </c:ext>
            </c:extLst>
          </c:dPt>
          <c:dPt>
            <c:idx val="8"/>
            <c:invertIfNegative val="0"/>
            <c:bubble3D val="0"/>
            <c:spPr>
              <a:solidFill>
                <a:srgbClr val="34485E"/>
              </a:solidFill>
              <a:ln>
                <a:noFill/>
              </a:ln>
              <a:effectLst/>
            </c:spPr>
            <c:extLst>
              <c:ext xmlns:c16="http://schemas.microsoft.com/office/drawing/2014/chart" uri="{C3380CC4-5D6E-409C-BE32-E72D297353CC}">
                <c16:uniqueId val="{00000011-5A13-4C7A-8A40-63BE06F732F1}"/>
              </c:ext>
            </c:extLst>
          </c:dPt>
          <c:dLbls>
            <c:dLbl>
              <c:idx val="0"/>
              <c:numFmt formatCode="&quot;$&quot;#,##0.0_);\(&quot;$&quot;#,##0.0\)" sourceLinked="0"/>
              <c:spPr>
                <a:noFill/>
                <a:ln>
                  <a:noFill/>
                </a:ln>
                <a:effectLst/>
              </c:spPr>
              <c:txPr>
                <a:bodyPr rot="0" spcFirstLastPara="1" vertOverflow="ellipsis" vert="horz" wrap="square" anchor="ctr" anchorCtr="0"/>
                <a:lstStyle/>
                <a:p>
                  <a:pPr algn="ctr">
                    <a:defRPr sz="1600" b="0" i="0" u="none" strike="noStrike" kern="1200" baseline="0">
                      <a:solidFill>
                        <a:srgbClr val="00B050"/>
                      </a:solidFill>
                      <a:latin typeface="Segoe UI" panose="020B0502040204020203" pitchFamily="34" charset="0"/>
                      <a:ea typeface="+mn-ea"/>
                      <a:cs typeface="Segoe UI" panose="020B0502040204020203"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1428571428571427"/>
                      <c:h val="5.8141762452107282E-2"/>
                    </c:manualLayout>
                  </c15:layout>
                </c:ext>
                <c:ext xmlns:c16="http://schemas.microsoft.com/office/drawing/2014/chart" uri="{C3380CC4-5D6E-409C-BE32-E72D297353CC}">
                  <c16:uniqueId val="{00000001-5A13-4C7A-8A40-63BE06F732F1}"/>
                </c:ext>
              </c:extLst>
            </c:dLbl>
            <c:dLbl>
              <c:idx val="1"/>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3-5A13-4C7A-8A40-63BE06F732F1}"/>
                </c:ext>
              </c:extLst>
            </c:dLbl>
            <c:dLbl>
              <c:idx val="2"/>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5-5A13-4C7A-8A40-63BE06F732F1}"/>
                </c:ext>
              </c:extLst>
            </c:dLbl>
            <c:dLbl>
              <c:idx val="3"/>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7-5A13-4C7A-8A40-63BE06F732F1}"/>
                </c:ext>
              </c:extLst>
            </c:dLbl>
            <c:dLbl>
              <c:idx val="4"/>
              <c:delete val="1"/>
              <c:extLst>
                <c:ext xmlns:c15="http://schemas.microsoft.com/office/drawing/2012/chart" uri="{CE6537A1-D6FC-4f65-9D91-7224C49458BB}">
                  <c15:layout>
                    <c:manualLayout>
                      <c:w val="0.2857142857142857"/>
                      <c:h val="5.8620689655172413E-2"/>
                    </c:manualLayout>
                  </c15:layout>
                </c:ext>
                <c:ext xmlns:c16="http://schemas.microsoft.com/office/drawing/2014/chart" uri="{C3380CC4-5D6E-409C-BE32-E72D297353CC}">
                  <c16:uniqueId val="{00000009-5A13-4C7A-8A40-63BE06F732F1}"/>
                </c:ext>
              </c:extLst>
            </c:dLbl>
            <c:dLbl>
              <c:idx val="5"/>
              <c:delete val="1"/>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B-5A13-4C7A-8A40-63BE06F732F1}"/>
                </c:ext>
              </c:extLst>
            </c:dLbl>
            <c:dLbl>
              <c:idx val="6"/>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D-5A13-4C7A-8A40-63BE06F732F1}"/>
                </c:ext>
              </c:extLst>
            </c:dLbl>
            <c:dLbl>
              <c:idx val="7"/>
              <c:numFmt formatCode="&quot;$&quot;#,##0.0_);\(&quot;$&quot;#,##0.0\)" sourceLinked="0"/>
              <c:spPr>
                <a:noFill/>
                <a:ln>
                  <a:noFill/>
                </a:ln>
                <a:effectLst/>
              </c:spPr>
              <c:txPr>
                <a:bodyPr rot="0" spcFirstLastPara="1" vertOverflow="ellipsis" vert="horz" wrap="square" anchor="ctr" anchorCtr="0"/>
                <a:lstStyle/>
                <a:p>
                  <a:pPr algn="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0F-5A13-4C7A-8A40-63BE06F732F1}"/>
                </c:ext>
              </c:extLst>
            </c:dLbl>
            <c:dLbl>
              <c:idx val="8"/>
              <c:numFmt formatCode="&quot;$&quot;#,##0.0_);\(&quot;$&quot;#,##0.0\)" sourceLinked="0"/>
              <c:spPr>
                <a:noFill/>
                <a:ln>
                  <a:noFill/>
                </a:ln>
                <a:effectLst/>
              </c:spPr>
              <c:txPr>
                <a:bodyPr rot="0" spcFirstLastPara="1" vertOverflow="ellipsis" vert="horz" wrap="square" anchor="ctr" anchorCtr="0"/>
                <a:lstStyle/>
                <a:p>
                  <a:pPr algn="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extLst>
                <c:ext xmlns:c15="http://schemas.microsoft.com/office/drawing/2012/chart" uri="{CE6537A1-D6FC-4f65-9D91-7224C49458BB}">
                  <c15:layout>
                    <c:manualLayout>
                      <c:w val="0.25"/>
                      <c:h val="0.10909961685823755"/>
                    </c:manualLayout>
                  </c15:layout>
                </c:ext>
                <c:ext xmlns:c16="http://schemas.microsoft.com/office/drawing/2014/chart" uri="{C3380CC4-5D6E-409C-BE32-E72D297353CC}">
                  <c16:uniqueId val="{00000011-5A13-4C7A-8A40-63BE06F732F1}"/>
                </c:ext>
              </c:extLst>
            </c:dLbl>
            <c:numFmt formatCode="&quot;$&quot;#,##0.0_);\(&quot;$&quot;#,##0.0\)" sourceLinked="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Surplus</c:v>
                </c:pt>
                <c:pt idx="1">
                  <c:v>Operating &amp; Special Fund Expenses - Ministry Support</c:v>
                </c:pt>
                <c:pt idx="2">
                  <c:v>Operating &amp; Special Fund Expenses - Cong. &amp; District Ministry</c:v>
                </c:pt>
                <c:pt idx="3">
                  <c:v>Operating &amp; Special Fund Expenses - Ministerial Education</c:v>
                </c:pt>
                <c:pt idx="4">
                  <c:v>Operating &amp; Special Fund Expenses - World Missions</c:v>
                </c:pt>
                <c:pt idx="5">
                  <c:v>Operating &amp; Special Fund Expenses - Home Missions</c:v>
                </c:pt>
                <c:pt idx="6">
                  <c:v>Other Unrestricted Support</c:v>
                </c:pt>
                <c:pt idx="7">
                  <c:v>Unrestricted Special Fund Support</c:v>
                </c:pt>
                <c:pt idx="8">
                  <c:v>Congregation Mission Offerings</c:v>
                </c:pt>
              </c:strCache>
            </c:strRef>
          </c:cat>
          <c:val>
            <c:numRef>
              <c:f>Sheet1!$B$2:$B$10</c:f>
              <c:numCache>
                <c:formatCode>General</c:formatCode>
                <c:ptCount val="9"/>
                <c:pt idx="0">
                  <c:v>3.6</c:v>
                </c:pt>
                <c:pt idx="1">
                  <c:v>-4</c:v>
                </c:pt>
                <c:pt idx="2">
                  <c:v>-6.8</c:v>
                </c:pt>
                <c:pt idx="3">
                  <c:v>-7.7</c:v>
                </c:pt>
                <c:pt idx="4">
                  <c:v>-9.6999999999999993</c:v>
                </c:pt>
                <c:pt idx="5">
                  <c:v>-8.6</c:v>
                </c:pt>
                <c:pt idx="6">
                  <c:v>9</c:v>
                </c:pt>
                <c:pt idx="7">
                  <c:v>13.6</c:v>
                </c:pt>
                <c:pt idx="8">
                  <c:v>17.8</c:v>
                </c:pt>
              </c:numCache>
            </c:numRef>
          </c:val>
          <c:extLst>
            <c:ext xmlns:c16="http://schemas.microsoft.com/office/drawing/2014/chart" uri="{C3380CC4-5D6E-409C-BE32-E72D297353CC}">
              <c16:uniqueId val="{00000012-5A13-4C7A-8A40-63BE06F732F1}"/>
            </c:ext>
          </c:extLst>
        </c:ser>
        <c:dLbls>
          <c:showLegendKey val="0"/>
          <c:showVal val="0"/>
          <c:showCatName val="0"/>
          <c:showSerName val="0"/>
          <c:showPercent val="0"/>
          <c:showBubbleSize val="0"/>
        </c:dLbls>
        <c:gapWidth val="50"/>
        <c:axId val="1913436815"/>
        <c:axId val="1913437775"/>
      </c:barChart>
      <c:catAx>
        <c:axId val="1913436815"/>
        <c:scaling>
          <c:orientation val="minMax"/>
        </c:scaling>
        <c:delete val="1"/>
        <c:axPos val="l"/>
        <c:numFmt formatCode="General" sourceLinked="1"/>
        <c:majorTickMark val="none"/>
        <c:minorTickMark val="none"/>
        <c:tickLblPos val="nextTo"/>
        <c:crossAx val="1913437775"/>
        <c:crosses val="autoZero"/>
        <c:auto val="1"/>
        <c:lblAlgn val="ctr"/>
        <c:lblOffset val="100"/>
        <c:noMultiLvlLbl val="0"/>
      </c:catAx>
      <c:valAx>
        <c:axId val="1913437775"/>
        <c:scaling>
          <c:orientation val="minMax"/>
          <c:max val="24"/>
          <c:min val="-12"/>
        </c:scaling>
        <c:delete val="1"/>
        <c:axPos val="b"/>
        <c:numFmt formatCode="General" sourceLinked="1"/>
        <c:majorTickMark val="none"/>
        <c:minorTickMark val="none"/>
        <c:tickLblPos val="nextTo"/>
        <c:crossAx val="1913436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FY27 Projection</c:v>
                </c:pt>
              </c:strCache>
            </c:strRef>
          </c:tx>
          <c:spPr>
            <a:solidFill>
              <a:srgbClr val="00B050"/>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Ministry
Support</c:v>
                </c:pt>
                <c:pt idx="1">
                  <c:v>Congregation &amp;
District Ministry</c:v>
                </c:pt>
                <c:pt idx="2">
                  <c:v>Ministerial
Education</c:v>
                </c:pt>
                <c:pt idx="3">
                  <c:v>World
Missions</c:v>
                </c:pt>
                <c:pt idx="4">
                  <c:v>Home
Missions</c:v>
                </c:pt>
              </c:strCache>
            </c:strRef>
          </c:cat>
          <c:val>
            <c:numRef>
              <c:f>Sheet1!$B$2:$B$6</c:f>
              <c:numCache>
                <c:formatCode>General</c:formatCode>
                <c:ptCount val="5"/>
                <c:pt idx="0">
                  <c:v>4400000</c:v>
                </c:pt>
                <c:pt idx="1">
                  <c:v>7600000</c:v>
                </c:pt>
                <c:pt idx="2">
                  <c:v>9470000</c:v>
                </c:pt>
                <c:pt idx="3">
                  <c:v>8140000</c:v>
                </c:pt>
                <c:pt idx="4">
                  <c:v>6800000</c:v>
                </c:pt>
              </c:numCache>
            </c:numRef>
          </c:val>
          <c:extLst>
            <c:ext xmlns:c16="http://schemas.microsoft.com/office/drawing/2014/chart" uri="{C3380CC4-5D6E-409C-BE32-E72D297353CC}">
              <c16:uniqueId val="{00000000-FBE6-4CE8-8F32-ACD70DEA69E8}"/>
            </c:ext>
          </c:extLst>
        </c:ser>
        <c:ser>
          <c:idx val="1"/>
          <c:order val="1"/>
          <c:tx>
            <c:strRef>
              <c:f>Sheet1!$C$1</c:f>
              <c:strCache>
                <c:ptCount val="1"/>
                <c:pt idx="0">
                  <c:v>FY26 Projection</c:v>
                </c:pt>
              </c:strCache>
            </c:strRef>
          </c:tx>
          <c:spPr>
            <a:solidFill>
              <a:srgbClr val="003366"/>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Ministry
Support</c:v>
                </c:pt>
                <c:pt idx="1">
                  <c:v>Congregation &amp;
District Ministry</c:v>
                </c:pt>
                <c:pt idx="2">
                  <c:v>Ministerial
Education</c:v>
                </c:pt>
                <c:pt idx="3">
                  <c:v>World
Missions</c:v>
                </c:pt>
                <c:pt idx="4">
                  <c:v>Home
Missions</c:v>
                </c:pt>
              </c:strCache>
            </c:strRef>
          </c:cat>
          <c:val>
            <c:numRef>
              <c:f>Sheet1!$C$2:$C$6</c:f>
              <c:numCache>
                <c:formatCode>General</c:formatCode>
                <c:ptCount val="5"/>
                <c:pt idx="0">
                  <c:v>4240000</c:v>
                </c:pt>
                <c:pt idx="1">
                  <c:v>7400000</c:v>
                </c:pt>
                <c:pt idx="2">
                  <c:v>9200000</c:v>
                </c:pt>
                <c:pt idx="3">
                  <c:v>7900000</c:v>
                </c:pt>
                <c:pt idx="4">
                  <c:v>6580000</c:v>
                </c:pt>
              </c:numCache>
            </c:numRef>
          </c:val>
          <c:extLst>
            <c:ext xmlns:c16="http://schemas.microsoft.com/office/drawing/2014/chart" uri="{C3380CC4-5D6E-409C-BE32-E72D297353CC}">
              <c16:uniqueId val="{00000001-FBE6-4CE8-8F32-ACD70DEA69E8}"/>
            </c:ext>
          </c:extLst>
        </c:ser>
        <c:ser>
          <c:idx val="2"/>
          <c:order val="2"/>
          <c:tx>
            <c:strRef>
              <c:f>Sheet1!$D$1</c:f>
              <c:strCache>
                <c:ptCount val="1"/>
                <c:pt idx="0">
                  <c:v>FY25 Forecast</c:v>
                </c:pt>
              </c:strCache>
            </c:strRef>
          </c:tx>
          <c:spPr>
            <a:solidFill>
              <a:schemeClr val="bg1">
                <a:lumMod val="85000"/>
              </a:schemeClr>
            </a:solidFill>
            <a:ln>
              <a:noFill/>
            </a:ln>
            <a:effectLst/>
          </c:spPr>
          <c:invertIfNegative val="0"/>
          <c:dLbls>
            <c:numFmt formatCode="&quot;$&quot;#,##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Ministry
Support</c:v>
                </c:pt>
                <c:pt idx="1">
                  <c:v>Congregation &amp;
District Ministry</c:v>
                </c:pt>
                <c:pt idx="2">
                  <c:v>Ministerial
Education</c:v>
                </c:pt>
                <c:pt idx="3">
                  <c:v>World
Missions</c:v>
                </c:pt>
                <c:pt idx="4">
                  <c:v>Home
Missions</c:v>
                </c:pt>
              </c:strCache>
            </c:strRef>
          </c:cat>
          <c:val>
            <c:numRef>
              <c:f>Sheet1!$D$2:$D$6</c:f>
              <c:numCache>
                <c:formatCode>General</c:formatCode>
                <c:ptCount val="5"/>
                <c:pt idx="0">
                  <c:v>4076000</c:v>
                </c:pt>
                <c:pt idx="1">
                  <c:v>7053000</c:v>
                </c:pt>
                <c:pt idx="2">
                  <c:v>8947000</c:v>
                </c:pt>
                <c:pt idx="3">
                  <c:v>7597000</c:v>
                </c:pt>
                <c:pt idx="4">
                  <c:v>6314000</c:v>
                </c:pt>
              </c:numCache>
            </c:numRef>
          </c:val>
          <c:extLst>
            <c:ext xmlns:c16="http://schemas.microsoft.com/office/drawing/2014/chart" uri="{C3380CC4-5D6E-409C-BE32-E72D297353CC}">
              <c16:uniqueId val="{00000002-FBE6-4CE8-8F32-ACD70DEA69E8}"/>
            </c:ext>
          </c:extLst>
        </c:ser>
        <c:dLbls>
          <c:showLegendKey val="0"/>
          <c:showVal val="0"/>
          <c:showCatName val="0"/>
          <c:showSerName val="0"/>
          <c:showPercent val="0"/>
          <c:showBubbleSize val="0"/>
        </c:dLbls>
        <c:gapWidth val="40"/>
        <c:axId val="1018573663"/>
        <c:axId val="1018566175"/>
      </c:barChart>
      <c:catAx>
        <c:axId val="10185736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crossAx val="1018566175"/>
        <c:crosses val="autoZero"/>
        <c:auto val="1"/>
        <c:lblAlgn val="ctr"/>
        <c:lblOffset val="100"/>
        <c:noMultiLvlLbl val="0"/>
      </c:catAx>
      <c:valAx>
        <c:axId val="1018566175"/>
        <c:scaling>
          <c:orientation val="minMax"/>
        </c:scaling>
        <c:delete val="1"/>
        <c:axPos val="b"/>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crossAx val="1018573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Segoe UI" panose="020B0502040204020203" pitchFamily="34" charset="0"/>
          <a:cs typeface="Segoe UI" panose="020B0502040204020203"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Ministry Support</c:v>
                </c:pt>
              </c:strCache>
            </c:strRef>
          </c:tx>
          <c:spPr>
            <a:solidFill>
              <a:schemeClr val="accent1"/>
            </a:solidFill>
            <a:ln>
              <a:noFill/>
            </a:ln>
            <a:effectLst/>
          </c:spPr>
          <c:invertIfNegative val="0"/>
          <c:dPt>
            <c:idx val="0"/>
            <c:invertIfNegative val="0"/>
            <c:bubble3D val="0"/>
            <c:spPr>
              <a:solidFill>
                <a:schemeClr val="bg1">
                  <a:lumMod val="85000"/>
                </a:schemeClr>
              </a:solidFill>
              <a:ln>
                <a:noFill/>
              </a:ln>
              <a:effectLst/>
            </c:spPr>
            <c:extLst>
              <c:ext xmlns:c16="http://schemas.microsoft.com/office/drawing/2014/chart" uri="{C3380CC4-5D6E-409C-BE32-E72D297353CC}">
                <c16:uniqueId val="{00000001-07E5-416C-976A-3AFCA47D5077}"/>
              </c:ext>
            </c:extLst>
          </c:dPt>
          <c:dPt>
            <c:idx val="1"/>
            <c:invertIfNegative val="0"/>
            <c:bubble3D val="0"/>
            <c:spPr>
              <a:solidFill>
                <a:srgbClr val="003366"/>
              </a:solidFill>
              <a:ln>
                <a:noFill/>
              </a:ln>
              <a:effectLst/>
            </c:spPr>
            <c:extLst>
              <c:ext xmlns:c16="http://schemas.microsoft.com/office/drawing/2014/chart" uri="{C3380CC4-5D6E-409C-BE32-E72D297353CC}">
                <c16:uniqueId val="{00000003-07E5-416C-976A-3AFCA47D5077}"/>
              </c:ext>
            </c:extLst>
          </c:dPt>
          <c:dPt>
            <c:idx val="2"/>
            <c:invertIfNegative val="0"/>
            <c:bubble3D val="0"/>
            <c:spPr>
              <a:solidFill>
                <a:srgbClr val="003366"/>
              </a:solidFill>
              <a:ln>
                <a:noFill/>
              </a:ln>
              <a:effectLst/>
            </c:spPr>
            <c:extLst>
              <c:ext xmlns:c16="http://schemas.microsoft.com/office/drawing/2014/chart" uri="{C3380CC4-5D6E-409C-BE32-E72D297353CC}">
                <c16:uniqueId val="{00000005-07E5-416C-976A-3AFCA47D5077}"/>
              </c:ext>
            </c:extLst>
          </c:dPt>
          <c:dPt>
            <c:idx val="3"/>
            <c:invertIfNegative val="0"/>
            <c:bubble3D val="0"/>
            <c:spPr>
              <a:solidFill>
                <a:srgbClr val="00B050"/>
              </a:solidFill>
              <a:ln>
                <a:noFill/>
              </a:ln>
              <a:effectLst/>
            </c:spPr>
            <c:extLst>
              <c:ext xmlns:c16="http://schemas.microsoft.com/office/drawing/2014/chart" uri="{C3380CC4-5D6E-409C-BE32-E72D297353CC}">
                <c16:uniqueId val="{00000007-07E5-416C-976A-3AFCA47D5077}"/>
              </c:ext>
            </c:extLst>
          </c:dPt>
          <c:dPt>
            <c:idx val="4"/>
            <c:invertIfNegative val="0"/>
            <c:bubble3D val="0"/>
            <c:spPr>
              <a:solidFill>
                <a:srgbClr val="00B050"/>
              </a:solidFill>
              <a:ln>
                <a:noFill/>
              </a:ln>
              <a:effectLst/>
            </c:spPr>
            <c:extLst>
              <c:ext xmlns:c16="http://schemas.microsoft.com/office/drawing/2014/chart" uri="{C3380CC4-5D6E-409C-BE32-E72D297353CC}">
                <c16:uniqueId val="{00000009-07E5-416C-976A-3AFCA47D5077}"/>
              </c:ext>
            </c:extLst>
          </c:dPt>
          <c:dPt>
            <c:idx val="5"/>
            <c:invertIfNegative val="0"/>
            <c:bubble3D val="0"/>
            <c:spPr>
              <a:solidFill>
                <a:srgbClr val="990000"/>
              </a:solidFill>
              <a:ln>
                <a:noFill/>
              </a:ln>
              <a:effectLst/>
            </c:spPr>
            <c:extLst>
              <c:ext xmlns:c16="http://schemas.microsoft.com/office/drawing/2014/chart" uri="{C3380CC4-5D6E-409C-BE32-E72D297353CC}">
                <c16:uniqueId val="{0000000B-07E5-416C-976A-3AFCA47D5077}"/>
              </c:ext>
            </c:extLst>
          </c:dPt>
          <c:dLbls>
            <c:numFmt formatCode="&quot;$&quot;#,##0.0" sourceLinked="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Segoe UI Semibold" panose="020B0702040204020203" pitchFamily="34" charset="0"/>
                    <a:ea typeface="+mn-ea"/>
                    <a:cs typeface="Segoe UI Semibold" panose="020B07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FY23 
Actual</c:v>
                </c:pt>
                <c:pt idx="1">
                  <c:v>FY24
Forecast</c:v>
                </c:pt>
                <c:pt idx="2">
                  <c:v>FY25 
Forecast</c:v>
                </c:pt>
                <c:pt idx="3">
                  <c:v>FY26 
Projection</c:v>
                </c:pt>
                <c:pt idx="4">
                  <c:v>FY27 
Projection</c:v>
                </c:pt>
              </c:strCache>
            </c:strRef>
          </c:cat>
          <c:val>
            <c:numRef>
              <c:f>Sheet1!$B$2:$B$6</c:f>
              <c:numCache>
                <c:formatCode>General</c:formatCode>
                <c:ptCount val="5"/>
                <c:pt idx="0">
                  <c:v>30.927530000000001</c:v>
                </c:pt>
                <c:pt idx="1">
                  <c:v>32.369999999999997</c:v>
                </c:pt>
                <c:pt idx="2">
                  <c:v>33.987000000000002</c:v>
                </c:pt>
                <c:pt idx="3">
                  <c:v>35.32</c:v>
                </c:pt>
                <c:pt idx="4">
                  <c:v>36.409999999999997</c:v>
                </c:pt>
              </c:numCache>
            </c:numRef>
          </c:val>
          <c:extLst>
            <c:ext xmlns:c16="http://schemas.microsoft.com/office/drawing/2014/chart" uri="{C3380CC4-5D6E-409C-BE32-E72D297353CC}">
              <c16:uniqueId val="{0000000C-07E5-416C-976A-3AFCA47D5077}"/>
            </c:ext>
          </c:extLst>
        </c:ser>
        <c:dLbls>
          <c:showLegendKey val="0"/>
          <c:showVal val="0"/>
          <c:showCatName val="0"/>
          <c:showSerName val="0"/>
          <c:showPercent val="0"/>
          <c:showBubbleSize val="0"/>
        </c:dLbls>
        <c:gapWidth val="30"/>
        <c:overlap val="-27"/>
        <c:axId val="2048574031"/>
        <c:axId val="2074787471"/>
      </c:barChart>
      <c:catAx>
        <c:axId val="2048574031"/>
        <c:scaling>
          <c:orientation val="minMax"/>
        </c:scaling>
        <c:delete val="0"/>
        <c:axPos val="b"/>
        <c:numFmt formatCode="General"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crossAx val="2074787471"/>
        <c:crosses val="autoZero"/>
        <c:auto val="1"/>
        <c:lblAlgn val="ctr"/>
        <c:lblOffset val="100"/>
        <c:noMultiLvlLbl val="0"/>
      </c:catAx>
      <c:valAx>
        <c:axId val="2074787471"/>
        <c:scaling>
          <c:orientation val="minMax"/>
          <c:max val="38"/>
          <c:min val="28"/>
        </c:scaling>
        <c:delete val="0"/>
        <c:axPos val="l"/>
        <c:majorGridlines>
          <c:spPr>
            <a:ln w="9525" cap="flat" cmpd="sng" algn="ctr">
              <a:solidFill>
                <a:schemeClr val="bg1">
                  <a:lumMod val="85000"/>
                </a:schemeClr>
              </a:solidFill>
              <a:round/>
            </a:ln>
            <a:effectLst/>
          </c:spPr>
        </c:majorGridlines>
        <c:numFmt formatCode="&quot;$&quot;#,##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Segoe UI" panose="020B0502040204020203" pitchFamily="34" charset="0"/>
                <a:ea typeface="+mn-ea"/>
                <a:cs typeface="Segoe UI" panose="020B0502040204020203" pitchFamily="34" charset="0"/>
              </a:defRPr>
            </a:pPr>
            <a:endParaRPr lang="en-US"/>
          </a:p>
        </c:txPr>
        <c:crossAx val="2048574031"/>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Segoe UI" panose="020B0502040204020203" pitchFamily="34" charset="0"/>
          <a:cs typeface="Segoe UI"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C83F514D-A94B-E24D-9D4C-776F4E9DB6D5}" type="datetimeFigureOut">
              <a:rPr lang="en-US" smtClean="0"/>
              <a:t>6/15/2024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F631A1C-7419-0243-906D-BDC1F643DC46}" type="slidenum">
              <a:rPr lang="en-US" smtClean="0"/>
              <a:t>‹#›</a:t>
            </a:fld>
            <a:endParaRPr lang="en-US"/>
          </a:p>
        </p:txBody>
      </p:sp>
    </p:spTree>
    <p:extLst>
      <p:ext uri="{BB962C8B-B14F-4D97-AF65-F5344CB8AC3E}">
        <p14:creationId xmlns:p14="http://schemas.microsoft.com/office/powerpoint/2010/main" val="1759007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F631A1C-7419-0243-906D-BDC1F643DC46}" type="slidenum">
              <a:rPr lang="en-US" smtClean="0"/>
              <a:t>1</a:t>
            </a:fld>
            <a:endParaRPr lang="en-US"/>
          </a:p>
        </p:txBody>
      </p:sp>
    </p:spTree>
    <p:extLst>
      <p:ext uri="{BB962C8B-B14F-4D97-AF65-F5344CB8AC3E}">
        <p14:creationId xmlns:p14="http://schemas.microsoft.com/office/powerpoint/2010/main" val="4162998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4978">
              <a:defRPr/>
            </a:pPr>
            <a:r>
              <a:rPr lang="en-US"/>
              <a:t>The Synodical Council is responsible for the possession, care, control, and management of the property and activities of the synod in pursuit of its mission, including but not limited to, planning, programs, operations, and legal and fiscal matters.</a:t>
            </a:r>
          </a:p>
          <a:p>
            <a:pPr defTabSz="984978">
              <a:defRPr/>
            </a:pPr>
            <a:endParaRPr lang="en-US"/>
          </a:p>
          <a:p>
            <a:pPr defTabSz="984978">
              <a:defRPr/>
            </a:pPr>
            <a:r>
              <a:rPr lang="en-US"/>
              <a:t>The</a:t>
            </a:r>
            <a:r>
              <a:rPr lang="en-US" baseline="0"/>
              <a:t> Synodical Council has t</a:t>
            </a:r>
            <a:r>
              <a:rPr lang="en-US"/>
              <a:t>hree primary committees:</a:t>
            </a:r>
            <a:br>
              <a:rPr lang="en-US"/>
            </a:br>
            <a:endParaRPr lang="en-US"/>
          </a:p>
          <a:p>
            <a:pPr marL="184684" indent="-184684" defTabSz="984978">
              <a:buFont typeface="Arial" panose="020B0604020202020204" pitchFamily="34" charset="0"/>
              <a:buChar char="•"/>
              <a:defRPr/>
            </a:pPr>
            <a:r>
              <a:rPr lang="en-US" b="1"/>
              <a:t>Administration Committee </a:t>
            </a:r>
            <a:r>
              <a:rPr lang="en-US"/>
              <a:t>– The Administration Committee is responsible for developing and implementing general policies and procedures. They also provide oversight of the synod’s subsidiaries, human resources department, technology department, communications department, and the Ministry of Christian Giving.</a:t>
            </a:r>
          </a:p>
          <a:p>
            <a:pPr marL="184684" indent="-184684" defTabSz="984978">
              <a:buFont typeface="Arial" panose="020B0604020202020204" pitchFamily="34" charset="0"/>
              <a:buChar char="•"/>
              <a:defRPr/>
            </a:pPr>
            <a:endParaRPr lang="en-US"/>
          </a:p>
          <a:p>
            <a:pPr marL="184684" indent="-184684" defTabSz="984978">
              <a:buFont typeface="Arial" panose="020B0604020202020204" pitchFamily="34" charset="0"/>
              <a:buChar char="•"/>
              <a:defRPr/>
            </a:pPr>
            <a:r>
              <a:rPr lang="en-US" b="1"/>
              <a:t>Ministry Committee </a:t>
            </a:r>
            <a:r>
              <a:rPr lang="en-US"/>
              <a:t>– The Ministry Committee oversees and coordinates the plans and activities of all areas of ministry (Home Missions, World Missions, Ministerial Education, and Congregational Services) and works to monitor and evaluate how the various areas of ministry are carrying out their tasks in keeping with the synod’s long-range ministry plan.</a:t>
            </a:r>
          </a:p>
          <a:p>
            <a:pPr marL="184684" indent="-184684" defTabSz="984978">
              <a:buFont typeface="Arial" panose="020B0604020202020204" pitchFamily="34" charset="0"/>
              <a:buChar char="•"/>
              <a:defRPr/>
            </a:pPr>
            <a:endParaRPr lang="en-US"/>
          </a:p>
          <a:p>
            <a:pPr marL="184684" indent="-184684" defTabSz="984978">
              <a:buFont typeface="Arial" panose="020B0604020202020204" pitchFamily="34" charset="0"/>
              <a:buChar char="•"/>
              <a:defRPr/>
            </a:pPr>
            <a:r>
              <a:rPr lang="en-US" b="1"/>
              <a:t>Finance Committee </a:t>
            </a:r>
            <a:r>
              <a:rPr lang="en-US"/>
              <a:t>– The Finance Committee ensures that the financial affairs of the synod are managed in a fiscally sound way. It is responsible for establishing the ministry financial plan (budget), recommending the overall level of spending for budgetary planning, and presenting it to the synod convention for approval. Working closely with the synod’s chief financial officer, the Finance Committee oversees the risk management, legal, property matters, banking, and general financial situation of the synod.</a:t>
            </a:r>
          </a:p>
          <a:p>
            <a:pPr defTabSz="984978">
              <a:defRPr/>
            </a:pPr>
            <a:endParaRPr lang="en-US"/>
          </a:p>
          <a:p>
            <a:pPr defTabSz="984978">
              <a:defRPr/>
            </a:pPr>
            <a:r>
              <a:rPr lang="en-US" baseline="0"/>
              <a:t>There is an Executive Committee of the Synodical Council made up of the chairmen of each of the primary committees that has the authority to act on behalf of the Synodical Council between meetings. </a:t>
            </a:r>
            <a:r>
              <a:rPr lang="en-US"/>
              <a:t>You may read the Synodical Council’s full report beginning on page 37 of </a:t>
            </a:r>
            <a:r>
              <a:rPr lang="en-US" i="1"/>
              <a:t>Report to the Twelve Districts</a:t>
            </a:r>
            <a:r>
              <a:rPr lang="en-US"/>
              <a:t>.</a:t>
            </a:r>
          </a:p>
          <a:p>
            <a:endParaRPr lang="en-US"/>
          </a:p>
        </p:txBody>
      </p:sp>
      <p:sp>
        <p:nvSpPr>
          <p:cNvPr id="4" name="Slide Number Placeholder 3"/>
          <p:cNvSpPr>
            <a:spLocks noGrp="1"/>
          </p:cNvSpPr>
          <p:nvPr>
            <p:ph type="sldNum" sz="quarter" idx="5"/>
          </p:nvPr>
        </p:nvSpPr>
        <p:spPr/>
        <p:txBody>
          <a:bodyPr/>
          <a:lstStyle/>
          <a:p>
            <a:fld id="{9F631A1C-7419-0243-906D-BDC1F643DC46}" type="slidenum">
              <a:rPr lang="en-US" smtClean="0"/>
              <a:t>3</a:t>
            </a:fld>
            <a:endParaRPr lang="en-US"/>
          </a:p>
        </p:txBody>
      </p:sp>
    </p:spTree>
    <p:extLst>
      <p:ext uri="{BB962C8B-B14F-4D97-AF65-F5344CB8AC3E}">
        <p14:creationId xmlns:p14="http://schemas.microsoft.com/office/powerpoint/2010/main" val="1817829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a:t>It is good to start with a general overview of the legal entity structure of the synod so that you can understand how each of the synod’s various ministries fit into the overall picture.</a:t>
            </a:r>
          </a:p>
          <a:p>
            <a:pPr marL="181240" indent="-181240">
              <a:buFont typeface="Arial" panose="020B0604020202020204" pitchFamily="34" charset="0"/>
              <a:buChar char="•"/>
            </a:pPr>
            <a:r>
              <a:rPr lang="en-US"/>
              <a:t>WELS manages and reports the financial position of the synod based on a fiscal year ended June 30</a:t>
            </a:r>
            <a:r>
              <a:rPr lang="en-US" baseline="30000"/>
              <a:t>th</a:t>
            </a:r>
            <a:r>
              <a:rPr lang="en-US"/>
              <a:t>.  </a:t>
            </a:r>
          </a:p>
          <a:p>
            <a:pPr marL="181240" indent="-181240">
              <a:buFont typeface="Arial" panose="020B0604020202020204" pitchFamily="34" charset="0"/>
              <a:buChar char="•"/>
            </a:pPr>
            <a:r>
              <a:rPr lang="en-US"/>
              <a:t>WELS is the primary legal entity of the synod, which incorporates all areas of ministry including Home Missions, World Missions, Ministerial Education, Congregation &amp; District Ministry, and Ministry Support.  In addition to these ministries, the synod also has 9 wholly-owned subsidiaries, including:</a:t>
            </a:r>
          </a:p>
          <a:p>
            <a:pPr marL="664546" lvl="1" indent="-181240">
              <a:buFont typeface="Arial" panose="020B0604020202020204" pitchFamily="34" charset="0"/>
              <a:buChar char="•"/>
            </a:pPr>
            <a:r>
              <a:rPr lang="en-US"/>
              <a:t>The four ministerial education schools focused on training called workers for the public ministry, including Michigan Lutheran Seminary, Luther Preparatory School, Martin Luther College, and Wisconsin Lutheran Seminary;</a:t>
            </a:r>
          </a:p>
          <a:p>
            <a:pPr marL="664546" lvl="1" indent="-181240">
              <a:buFont typeface="Arial" panose="020B0604020202020204" pitchFamily="34" charset="0"/>
              <a:buChar char="•"/>
            </a:pPr>
            <a:r>
              <a:rPr lang="en-US"/>
              <a:t>WELS Historical Institute, which was founded to preserve and present the history of WELS; </a:t>
            </a:r>
          </a:p>
          <a:p>
            <a:pPr marL="664546" lvl="1" indent="-181240">
              <a:buFont typeface="Arial" panose="020B0604020202020204" pitchFamily="34" charset="0"/>
              <a:buChar char="•"/>
            </a:pPr>
            <a:r>
              <a:rPr lang="en-US"/>
              <a:t>WELS Church Extension Fund, which accepts investments from WELS organizations and members in order to provide land &amp; building financing to qualified congregations;</a:t>
            </a:r>
          </a:p>
          <a:p>
            <a:pPr marL="664546" lvl="1" indent="-181240">
              <a:buFont typeface="Arial" panose="020B0604020202020204" pitchFamily="34" charset="0"/>
              <a:buChar char="•"/>
            </a:pPr>
            <a:r>
              <a:rPr lang="en-US"/>
              <a:t>WELS Foundation, which provides planned giving services for donor-directed gifts primarily benefiting WELS organizations;</a:t>
            </a:r>
          </a:p>
          <a:p>
            <a:pPr marL="664546" lvl="1" indent="-181240">
              <a:buFont typeface="Arial" panose="020B0604020202020204" pitchFamily="34" charset="0"/>
              <a:buChar char="•"/>
            </a:pPr>
            <a:r>
              <a:rPr lang="en-US"/>
              <a:t>WELS Investment Funds, which provides and manages investment portfolios for the benefit of WELS organizations; AND </a:t>
            </a:r>
          </a:p>
          <a:p>
            <a:pPr marL="664546" lvl="1" indent="-181240">
              <a:buFont typeface="Arial" panose="020B0604020202020204" pitchFamily="34" charset="0"/>
              <a:buChar char="•"/>
            </a:pPr>
            <a:r>
              <a:rPr lang="en-US"/>
              <a:t>Northwestern Publishing House, which develops, publishes, and sells biblically-sound, Christ-centered resources.</a:t>
            </a:r>
          </a:p>
          <a:p>
            <a:pPr marL="181240" indent="-181240">
              <a:buFont typeface="Arial" panose="020B0604020202020204" pitchFamily="34" charset="0"/>
              <a:buChar char="•"/>
            </a:pPr>
            <a:r>
              <a:rPr lang="en-US"/>
              <a:t>All of the financial results are consolidated within the WELS legal entity and are audited annually. In addition to the consolidated audit, several of the individual legal entities are also required to have stand-alone financial statement audits conducted. We have engaged the independent auditing firm of Baker Tilly to complete all of these audits, and for the fiscal year ended June 30, 2023, Baker Tilly issued an unmodified opinion (the best possible) on the financial statements and did not identify any significant deficiencies or material weaknesses in internal controls.</a:t>
            </a:r>
          </a:p>
        </p:txBody>
      </p:sp>
      <p:sp>
        <p:nvSpPr>
          <p:cNvPr id="4" name="Slide Number Placeholder 3"/>
          <p:cNvSpPr>
            <a:spLocks noGrp="1"/>
          </p:cNvSpPr>
          <p:nvPr>
            <p:ph type="sldNum" sz="quarter" idx="5"/>
          </p:nvPr>
        </p:nvSpPr>
        <p:spPr/>
        <p:txBody>
          <a:bodyPr/>
          <a:lstStyle/>
          <a:p>
            <a:fld id="{9F631A1C-7419-0243-906D-BDC1F643DC46}" type="slidenum">
              <a:rPr lang="en-US" smtClean="0"/>
              <a:t>4</a:t>
            </a:fld>
            <a:endParaRPr lang="en-US"/>
          </a:p>
        </p:txBody>
      </p:sp>
    </p:spTree>
    <p:extLst>
      <p:ext uri="{BB962C8B-B14F-4D97-AF65-F5344CB8AC3E}">
        <p14:creationId xmlns:p14="http://schemas.microsoft.com/office/powerpoint/2010/main" val="426226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4978">
              <a:defRPr/>
            </a:pPr>
            <a:r>
              <a:rPr lang="en-US"/>
              <a:t>The Synodical Council is the operational oversight board of the synod and is </a:t>
            </a:r>
            <a:r>
              <a:rPr lang="en-US" baseline="0"/>
              <a:t>composed of 21 voting members.  </a:t>
            </a:r>
          </a:p>
          <a:p>
            <a:pPr marL="184684" indent="-184684" defTabSz="984978">
              <a:buFont typeface="Arial" panose="020B0604020202020204" pitchFamily="34" charset="0"/>
              <a:buChar char="•"/>
              <a:defRPr/>
            </a:pPr>
            <a:r>
              <a:rPr lang="en-US" baseline="0"/>
              <a:t>The synod president serves as the chairman and shall vote in case of a tie.  </a:t>
            </a:r>
          </a:p>
          <a:p>
            <a:pPr marL="184684" indent="-184684" defTabSz="984978">
              <a:buFont typeface="Arial" panose="020B0604020202020204" pitchFamily="34" charset="0"/>
              <a:buChar char="•"/>
              <a:defRPr/>
            </a:pPr>
            <a:r>
              <a:rPr lang="en-US" baseline="0"/>
              <a:t>There are 12 lay representatives, one elected by each district of the synod.</a:t>
            </a:r>
          </a:p>
          <a:p>
            <a:pPr marL="184684" indent="-184684" defTabSz="984978">
              <a:buFont typeface="Arial" panose="020B0604020202020204" pitchFamily="34" charset="0"/>
              <a:buChar char="•"/>
              <a:defRPr/>
            </a:pPr>
            <a:r>
              <a:rPr lang="en-US" baseline="0"/>
              <a:t>There are 2 pastors at-large and 1 teacher at-large that are elected by the synod convention.</a:t>
            </a:r>
          </a:p>
          <a:p>
            <a:pPr marL="184684" indent="-184684" defTabSz="984978">
              <a:buFont typeface="Arial" panose="020B0604020202020204" pitchFamily="34" charset="0"/>
              <a:buChar char="•"/>
              <a:defRPr/>
            </a:pPr>
            <a:r>
              <a:rPr lang="en-US" baseline="0"/>
              <a:t>There are 3 district presidents elected by, and representing, the Conference of Presidents.</a:t>
            </a:r>
          </a:p>
          <a:p>
            <a:pPr marL="184684" indent="-184684" defTabSz="984978">
              <a:buFont typeface="Arial" panose="020B0604020202020204" pitchFamily="34" charset="0"/>
              <a:buChar char="•"/>
              <a:defRPr/>
            </a:pPr>
            <a:r>
              <a:rPr lang="en-US" baseline="0"/>
              <a:t>There are 3 area of ministry chairmen representing the Boards for Home Missions, World Missions, and Ministerial Education.  </a:t>
            </a:r>
          </a:p>
          <a:p>
            <a:pPr marL="184684" indent="-184684" defTabSz="984978">
              <a:buFont typeface="Arial" panose="020B0604020202020204" pitchFamily="34" charset="0"/>
              <a:buChar char="•"/>
              <a:defRPr/>
            </a:pPr>
            <a:r>
              <a:rPr lang="en-US" baseline="0"/>
              <a:t>There are 13 advisory members, which includes both the first and second vice president of the synod and 11 other representatives from areas of the synod’s work, who serve as non-voting members.</a:t>
            </a:r>
          </a:p>
          <a:p>
            <a:endParaRPr lang="en-US"/>
          </a:p>
        </p:txBody>
      </p:sp>
      <p:sp>
        <p:nvSpPr>
          <p:cNvPr id="4" name="Slide Number Placeholder 3"/>
          <p:cNvSpPr>
            <a:spLocks noGrp="1"/>
          </p:cNvSpPr>
          <p:nvPr>
            <p:ph type="sldNum" sz="quarter" idx="5"/>
          </p:nvPr>
        </p:nvSpPr>
        <p:spPr/>
        <p:txBody>
          <a:bodyPr/>
          <a:lstStyle/>
          <a:p>
            <a:fld id="{9F631A1C-7419-0243-906D-BDC1F643DC46}" type="slidenum">
              <a:rPr lang="en-US" smtClean="0"/>
              <a:t>5</a:t>
            </a:fld>
            <a:endParaRPr lang="en-US"/>
          </a:p>
        </p:txBody>
      </p:sp>
    </p:spTree>
    <p:extLst>
      <p:ext uri="{BB962C8B-B14F-4D97-AF65-F5344CB8AC3E}">
        <p14:creationId xmlns:p14="http://schemas.microsoft.com/office/powerpoint/2010/main" val="231003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Slide 11 provides an overview of Congregation Mission Offerings (or CMO) over the past several years and projections for the upcoming biennium, which makes up about 70% of annual synod support for operating expenses.</a:t>
            </a:r>
          </a:p>
          <a:p>
            <a:pPr marL="188154" indent="-188154">
              <a:buFont typeface="Arial" panose="020B0604020202020204" pitchFamily="34" charset="0"/>
              <a:buChar char="•"/>
            </a:pPr>
            <a:r>
              <a:rPr lang="en-US" dirty="0"/>
              <a:t>We’ve included several years of history to help illustrate the historical levels of CMO that we had been seeing prior to the pandemic of roughly $21 million per year. Since then, we have consistently seen CMO come in roughly $1.5 to $2.0 million higher per year, finishing FY23 at $23.4 million.</a:t>
            </a:r>
          </a:p>
          <a:p>
            <a:pPr marL="188154" indent="-188154">
              <a:buFont typeface="Arial" panose="020B0604020202020204" pitchFamily="34" charset="0"/>
              <a:buChar char="•"/>
            </a:pPr>
            <a:r>
              <a:rPr lang="en-US" dirty="0"/>
              <a:t>Calendar year 2024 CMO subscriptions came in at $23.2 million. WELS Financial Services worked closely with the Ministry of Christian Giving to project CMO for calendar years 2025, 2026, and 2027 to include an increase in CMO of 0.5% annually.</a:t>
            </a:r>
          </a:p>
          <a:p>
            <a:pPr marL="188154" indent="-188154">
              <a:buFont typeface="Arial" panose="020B0604020202020204" pitchFamily="34" charset="0"/>
              <a:buChar char="•"/>
            </a:pPr>
            <a:r>
              <a:rPr lang="en-US" dirty="0"/>
              <a:t>We then use these projections along with historical month-to-month trends in order to convert the calendar year estimates to fiscal years.</a:t>
            </a:r>
          </a:p>
          <a:p>
            <a:pPr marL="188154" indent="-188154">
              <a:buFont typeface="Arial" panose="020B0604020202020204" pitchFamily="34" charset="0"/>
              <a:buChar char="•"/>
            </a:pPr>
            <a:r>
              <a:rPr lang="en-US" dirty="0"/>
              <a:t>We are expecting CMO to remain relatively consistent on a fiscal year basis around $23 million per year.</a:t>
            </a:r>
          </a:p>
        </p:txBody>
      </p:sp>
      <p:sp>
        <p:nvSpPr>
          <p:cNvPr id="4" name="Slide Number Placeholder 3"/>
          <p:cNvSpPr>
            <a:spLocks noGrp="1"/>
          </p:cNvSpPr>
          <p:nvPr>
            <p:ph type="sldNum" sz="quarter" idx="5"/>
          </p:nvPr>
        </p:nvSpPr>
        <p:spPr/>
        <p:txBody>
          <a:bodyPr/>
          <a:lstStyle/>
          <a:p>
            <a:fld id="{9F631A1C-7419-0243-906D-BDC1F643DC46}" type="slidenum">
              <a:rPr lang="en-US" smtClean="0"/>
              <a:t>11</a:t>
            </a:fld>
            <a:endParaRPr lang="en-US"/>
          </a:p>
        </p:txBody>
      </p:sp>
    </p:spTree>
    <p:extLst>
      <p:ext uri="{BB962C8B-B14F-4D97-AF65-F5344CB8AC3E}">
        <p14:creationId xmlns:p14="http://schemas.microsoft.com/office/powerpoint/2010/main" val="197642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7 provides a summary of the WELS stand-alone financial results for the first nine months of FY24 and the full fiscal years of FY23 and FY22.  </a:t>
            </a:r>
          </a:p>
          <a:p>
            <a:pPr marL="181240" indent="-181240">
              <a:buFont typeface="Arial" panose="020B0604020202020204" pitchFamily="34" charset="0"/>
              <a:buChar char="•"/>
            </a:pPr>
            <a:r>
              <a:rPr lang="en-US" dirty="0"/>
              <a:t>WELS stand-alone financials include support and expenses related to Home Missions, World Missions, Ministerial Education, Congregation &amp; District Ministry, and Ministry Support but excludes the 9 wholly-owned subsidiaries.  </a:t>
            </a:r>
          </a:p>
          <a:p>
            <a:pPr marL="181240" indent="-181240">
              <a:buFont typeface="Arial" panose="020B0604020202020204" pitchFamily="34" charset="0"/>
              <a:buChar char="•"/>
            </a:pPr>
            <a:r>
              <a:rPr lang="en-US" dirty="0"/>
              <a:t>WELS is in a very strong and stable financial position.  </a:t>
            </a:r>
          </a:p>
          <a:p>
            <a:pPr marL="181240" indent="-181240">
              <a:buFont typeface="Arial" panose="020B0604020202020204" pitchFamily="34" charset="0"/>
              <a:buChar char="•"/>
            </a:pPr>
            <a:r>
              <a:rPr lang="en-US" dirty="0"/>
              <a:t>WELS areas of ministry received total unrestricted support in FY23 of $51.9 million, consisting of Congregation Mission Offerings (or CMO) of $23.4 million, unrestricted special fund support designated for specific areas of ministry of $19.0 million, and other general unrestricted support of $9.5 million.</a:t>
            </a:r>
          </a:p>
          <a:p>
            <a:pPr marL="181240" indent="-181240">
              <a:buFont typeface="Arial" panose="020B0604020202020204" pitchFamily="34" charset="0"/>
              <a:buChar char="•"/>
            </a:pPr>
            <a:r>
              <a:rPr lang="en-US" dirty="0"/>
              <a:t>CMO has remained strong through the first nine months of FY23 totaling $17.8 million, up 1.1%, or $200,000, to the prior year through nine months and representing 77% of the plan, ahead of the planned pace for the fiscal year. The Lord continues to bless the synod’s ministry through consistent and increasing offerings from congregations.  </a:t>
            </a:r>
          </a:p>
          <a:p>
            <a:pPr marL="181240" indent="-181240">
              <a:buFont typeface="Arial" panose="020B0604020202020204" pitchFamily="34" charset="0"/>
              <a:buChar char="•"/>
            </a:pPr>
            <a:r>
              <a:rPr lang="en-US" dirty="0"/>
              <a:t>In addition to increased levels of CMO, we have continued to see strong levels of unrestricted support through gifts, grants, and bequests, which allow for the continued expansion of mission and ministry efforts. Through the first nine months of FY24, both unrestricted special fund support and other unrestricted support are trending better than the planned pace for the fiscal year.  </a:t>
            </a:r>
          </a:p>
          <a:p>
            <a:pPr marL="181240" indent="-181240">
              <a:buFont typeface="Arial" panose="020B0604020202020204" pitchFamily="34" charset="0"/>
              <a:buChar char="•"/>
            </a:pPr>
            <a:r>
              <a:rPr lang="en-US" dirty="0"/>
              <a:t>Synod operating and special fund expenses for the areas of ministry totaled $47.8 million in FY23, an increase in expenses of $3.5 million over the prior year, but directly in line with planned levels in total. The increase from the prior year was driven by (1) increased spending within World Missions for the theological training center in Vietnam and the London mission as well as (2) increased spending within Ministry Support primarily related to increased grant expenses from Christian Aid &amp; Relief, all leading to an overall increase in reserves without donor restrictions for FY23 of $4.1 million.  </a:t>
            </a:r>
          </a:p>
          <a:p>
            <a:pPr marL="181240" indent="-181240">
              <a:buFont typeface="Arial" panose="020B0604020202020204" pitchFamily="34" charset="0"/>
              <a:buChar char="•"/>
            </a:pPr>
            <a:r>
              <a:rPr lang="en-US" dirty="0"/>
              <a:t>Through the first nine months of FY24, overall expenses are generally trending slightly under the planned pace for the fiscal year, leading to a surplus through the first nine months of FY24 of $3.6 million.  </a:t>
            </a:r>
          </a:p>
          <a:p>
            <a:pPr marL="181240" indent="-181240">
              <a:buFont typeface="Arial" panose="020B0604020202020204" pitchFamily="34" charset="0"/>
              <a:buChar char="•"/>
            </a:pPr>
            <a:r>
              <a:rPr lang="en-US" dirty="0"/>
              <a:t>For more information and analysis on the synod’s financial results, please refer to the Financial Results report beginning on page 57 of </a:t>
            </a:r>
            <a:r>
              <a:rPr lang="en-US" i="1" dirty="0"/>
              <a:t>Report to the Twelve Districts</a:t>
            </a:r>
            <a:r>
              <a:rPr lang="en-US" dirty="0"/>
              <a:t>.</a:t>
            </a:r>
          </a:p>
        </p:txBody>
      </p:sp>
      <p:sp>
        <p:nvSpPr>
          <p:cNvPr id="4" name="Slide Number Placeholder 3"/>
          <p:cNvSpPr>
            <a:spLocks noGrp="1"/>
          </p:cNvSpPr>
          <p:nvPr>
            <p:ph type="sldNum" sz="quarter" idx="5"/>
          </p:nvPr>
        </p:nvSpPr>
        <p:spPr/>
        <p:txBody>
          <a:bodyPr/>
          <a:lstStyle/>
          <a:p>
            <a:fld id="{9F631A1C-7419-0243-906D-BDC1F643DC46}" type="slidenum">
              <a:rPr lang="en-US" smtClean="0"/>
              <a:t>12</a:t>
            </a:fld>
            <a:endParaRPr lang="en-US"/>
          </a:p>
        </p:txBody>
      </p:sp>
    </p:spTree>
    <p:extLst>
      <p:ext uri="{BB962C8B-B14F-4D97-AF65-F5344CB8AC3E}">
        <p14:creationId xmlns:p14="http://schemas.microsoft.com/office/powerpoint/2010/main" val="390310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a:t>Thank you for your time and attention, and I want to remind you that the 68</a:t>
            </a:r>
            <a:r>
              <a:rPr lang="en-US" baseline="30000"/>
              <a:t>th</a:t>
            </a:r>
            <a:r>
              <a:rPr lang="en-US"/>
              <a:t> biennial convention is scheduled for the summer of 2025 on the Martin Luther College campus. The entire convention will be livestreamed on the synod’s website, wels.net.</a:t>
            </a:r>
          </a:p>
          <a:p>
            <a:endParaRPr lang="en-US"/>
          </a:p>
        </p:txBody>
      </p:sp>
      <p:sp>
        <p:nvSpPr>
          <p:cNvPr id="4" name="Slide Number Placeholder 3"/>
          <p:cNvSpPr>
            <a:spLocks noGrp="1"/>
          </p:cNvSpPr>
          <p:nvPr>
            <p:ph type="sldNum" sz="quarter" idx="5"/>
          </p:nvPr>
        </p:nvSpPr>
        <p:spPr/>
        <p:txBody>
          <a:bodyPr/>
          <a:lstStyle/>
          <a:p>
            <a:fld id="{9F631A1C-7419-0243-906D-BDC1F643DC46}" type="slidenum">
              <a:rPr lang="en-US" smtClean="0"/>
              <a:t>13</a:t>
            </a:fld>
            <a:endParaRPr lang="en-US"/>
          </a:p>
        </p:txBody>
      </p:sp>
    </p:spTree>
    <p:extLst>
      <p:ext uri="{BB962C8B-B14F-4D97-AF65-F5344CB8AC3E}">
        <p14:creationId xmlns:p14="http://schemas.microsoft.com/office/powerpoint/2010/main" val="36744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key assumptions built into the proposed FY26 &amp; FY27 ministry financial plan include:</a:t>
            </a:r>
          </a:p>
          <a:p>
            <a:pPr marL="307805" indent="-307805">
              <a:buFont typeface="Arial" panose="020B0604020202020204" pitchFamily="34" charset="0"/>
              <a:buChar char="•"/>
            </a:pPr>
            <a:r>
              <a:rPr lang="en-US" dirty="0">
                <a:solidFill>
                  <a:srgbClr val="000000"/>
                </a:solidFill>
                <a:latin typeface="Calibri" panose="020F0502020204030204" pitchFamily="34" charset="0"/>
              </a:rPr>
              <a:t>An increase in both called and non-called workers’ wages of 3.5% on average for FY26 and 2.0% on average for FY27. The higher increase built into FY26 is meant to help with continued inflationary pressures before getting back to a more normalized increase level of 2.0% by the second year of the biennium.</a:t>
            </a:r>
          </a:p>
          <a:p>
            <a:pPr marL="307805" indent="-307805">
              <a:buFont typeface="Arial" panose="020B0604020202020204" pitchFamily="34" charset="0"/>
              <a:buChar char="•"/>
            </a:pPr>
            <a:r>
              <a:rPr lang="en-US" dirty="0">
                <a:solidFill>
                  <a:srgbClr val="000000"/>
                </a:solidFill>
                <a:latin typeface="Calibri" panose="020F0502020204030204" pitchFamily="34" charset="0"/>
              </a:rPr>
              <a:t>Healthcare expenses are expected to increase 10.0% each year of the biennium given continued worsening claims experience, significant cost inflation, and more severe catastrophic claim situations.</a:t>
            </a:r>
          </a:p>
          <a:p>
            <a:pPr marL="307805" indent="-307805">
              <a:buFont typeface="Arial" panose="020B0604020202020204" pitchFamily="34" charset="0"/>
              <a:buChar char="•"/>
            </a:pPr>
            <a:r>
              <a:rPr lang="en-US" dirty="0">
                <a:solidFill>
                  <a:srgbClr val="000000"/>
                </a:solidFill>
                <a:latin typeface="Calibri" panose="020F0502020204030204" pitchFamily="34" charset="0"/>
              </a:rPr>
              <a:t>Given the funded status of the pension plan (89% funded status as of 1/1/2024 using a 6% discount rate) and transition from the pension to the Shepherd Plan, there is no increase needed for retirement benefit contribution costs to calling bodies at this time.</a:t>
            </a:r>
          </a:p>
          <a:p>
            <a:pPr marL="307805" indent="-307805">
              <a:buFont typeface="Arial" panose="020B0604020202020204" pitchFamily="34" charset="0"/>
              <a:buChar char="•"/>
            </a:pPr>
            <a:r>
              <a:rPr lang="en-US" dirty="0">
                <a:solidFill>
                  <a:srgbClr val="000000"/>
                </a:solidFill>
                <a:latin typeface="Calibri" panose="020F0502020204030204" pitchFamily="34" charset="0"/>
              </a:rPr>
              <a:t>Finally, we have estimated a 3.0% increase for both operational expenses and the school subsidies, which is consistent with increases we built into the FY24 &amp; FY25 ministry financial plan, and 1.0% higher than what was included in the FY22 &amp; FY23 ministry financial plan.</a:t>
            </a:r>
          </a:p>
          <a:p>
            <a:pPr marL="307805" indent="-307805">
              <a:buFont typeface="Arial" panose="020B0604020202020204" pitchFamily="34" charset="0"/>
              <a:buChar char="•"/>
            </a:pPr>
            <a:r>
              <a:rPr lang="en-US" dirty="0">
                <a:solidFill>
                  <a:srgbClr val="000000"/>
                </a:solidFill>
                <a:latin typeface="Calibri" panose="020F0502020204030204" pitchFamily="34" charset="0"/>
              </a:rPr>
              <a:t>This all culminates in a 3.9% increase in synod support in FY26 of $35.3 million and a 3.1% increase in synod support in FY27 of $36.4 million, ultimately $5.5 million (or 18%) higher than the total level of synod support that was just provided in FY23.</a:t>
            </a:r>
          </a:p>
          <a:p>
            <a:pPr marL="307805" indent="-307805">
              <a:buFont typeface="Arial" panose="020B0604020202020204" pitchFamily="34" charset="0"/>
              <a:buChar char="•"/>
            </a:pPr>
            <a:r>
              <a:rPr lang="en-US" dirty="0">
                <a:solidFill>
                  <a:srgbClr val="000000"/>
                </a:solidFill>
                <a:latin typeface="Calibri" panose="020F0502020204030204" pitchFamily="34" charset="0"/>
              </a:rPr>
              <a:t>On the right-hand side of the screen, you can see how these levels of synod support would be impacting each major area of ministry.</a:t>
            </a:r>
          </a:p>
          <a:p>
            <a:pPr marL="307805" indent="-307805">
              <a:buFont typeface="Arial" panose="020B0604020202020204" pitchFamily="34" charset="0"/>
              <a:buChar char="•"/>
            </a:pPr>
            <a:endParaRPr lang="en-US" dirty="0">
              <a:solidFill>
                <a:srgbClr val="000000"/>
              </a:solidFill>
              <a:latin typeface="Calibri" panose="020F0502020204030204" pitchFamily="34" charset="0"/>
            </a:endParaRPr>
          </a:p>
          <a:p>
            <a:pPr defTabSz="966612">
              <a:defRPr/>
            </a:pPr>
            <a:r>
              <a:rPr lang="en-US" sz="1300" b="1" i="1" dirty="0">
                <a:latin typeface="Times New Roman" panose="02020603050405020304" pitchFamily="18" charset="0"/>
                <a:ea typeface="Times New Roman" panose="02020603050405020304" pitchFamily="18" charset="0"/>
              </a:rPr>
              <a:t>OPTIONAL ADDITIONAL INFORMATION ON VEBA INCREASES </a:t>
            </a:r>
            <a:r>
              <a:rPr lang="en-US" sz="1300" i="1" dirty="0">
                <a:latin typeface="Times New Roman" panose="02020603050405020304" pitchFamily="18" charset="0"/>
                <a:ea typeface="Times New Roman" panose="02020603050405020304" pitchFamily="18" charset="0"/>
              </a:rPr>
              <a:t>― VEBA Plan claims experience turned sharply worse following the COVID-19 public health emergency due to a return to care utilization, significant cost inflation, and more severe catastrophic claim situations.  The addition of government-required benefits for COVID-19 and mental health parity, as well as compliance with new government reporting requirements, has also increased VEBA Plan costs. Although the VEBA Commission provided rate stability by not increasing rates for the 2021 and 2022 plan years, the aforementioned headwinds required rate increases of 9.5% for 2023 and 11% for 2024. To ensure that the VEBA Plan maintains sufficient reserves during this high-cost period, we are estimating 10% increase rates per year as well as reviewing deductible and coinsurance amounts to maintain pace with inflation. The VEBA Commission and its advisors will carefully monitor the higher inflation environment and uncertainties with financial markets and the long-term impacts of the pandemic, and their impacts on the VEBA Plan. It is likely that VEBA Plan rates will increase more significantly than in recent years to offset cost inflation and maintain adequate reserves. WELS Benefit Plans leadership, as well as the VEBA and Retirement Program Commissions, are acutely aware of the need to keep benefit plan costs as low as possible to allow calling bodies to preserve valuable assets to fund ministry efforts. The primary goal for the benefit plans going forward is to strike the best balance between acceptable costs to calling bodies and meaningful benefits to participants.</a:t>
            </a:r>
          </a:p>
          <a:p>
            <a:pPr defTabSz="966612">
              <a:defRPr/>
            </a:pPr>
            <a:endParaRPr lang="en-US" sz="1300" i="1" dirty="0">
              <a:latin typeface="Times New Roman" panose="02020603050405020304" pitchFamily="18" charset="0"/>
              <a:ea typeface="Times New Roman" panose="02020603050405020304" pitchFamily="18" charset="0"/>
            </a:endParaRPr>
          </a:p>
          <a:p>
            <a:pPr defTabSz="966612">
              <a:defRPr/>
            </a:pPr>
            <a:r>
              <a:rPr lang="en-US" sz="1300" b="1" i="1" dirty="0">
                <a:latin typeface="Times New Roman" panose="02020603050405020304" pitchFamily="18" charset="0"/>
                <a:ea typeface="Times New Roman" panose="02020603050405020304" pitchFamily="18" charset="0"/>
              </a:rPr>
              <a:t>OPTIONAL ADDITIONAL INFORMATION ON WAGE INCREASES </a:t>
            </a:r>
            <a:r>
              <a:rPr lang="en-US" sz="1300" i="1" dirty="0">
                <a:latin typeface="Times New Roman" panose="02020603050405020304" pitchFamily="18" charset="0"/>
                <a:ea typeface="Times New Roman" panose="02020603050405020304" pitchFamily="18" charset="0"/>
              </a:rPr>
              <a:t>― WELS Financial Services and the Compensation Review Committee have been monitoring the inflationary and wage environment. There is a strong desire at both the calling body level as well as the synodical level to ensure called workers are being compensated fairly. An important item to remember is that both the synod and individual calling bodies have a part in ensuring that called workers are being properly financially supported. </a:t>
            </a:r>
          </a:p>
          <a:p>
            <a:pPr marL="181240" indent="-181240" defTabSz="966612">
              <a:buFont typeface="Arial" panose="020B0604020202020204" pitchFamily="34" charset="0"/>
              <a:buChar char="•"/>
              <a:defRPr/>
            </a:pPr>
            <a:r>
              <a:rPr lang="en-US" sz="1300" i="1" dirty="0">
                <a:latin typeface="Times New Roman" panose="02020603050405020304" pitchFamily="18" charset="0"/>
                <a:ea typeface="Times New Roman" panose="02020603050405020304" pitchFamily="18" charset="0"/>
              </a:rPr>
              <a:t>The </a:t>
            </a:r>
            <a:r>
              <a:rPr lang="en-US" sz="1300" b="1" i="1" dirty="0">
                <a:latin typeface="Times New Roman" panose="02020603050405020304" pitchFamily="18" charset="0"/>
                <a:ea typeface="Times New Roman" panose="02020603050405020304" pitchFamily="18" charset="0"/>
              </a:rPr>
              <a:t>synod’s role </a:t>
            </a:r>
            <a:r>
              <a:rPr lang="en-US" sz="1300" i="1" dirty="0">
                <a:latin typeface="Times New Roman" panose="02020603050405020304" pitchFamily="18" charset="0"/>
                <a:ea typeface="Times New Roman" panose="02020603050405020304" pitchFamily="18" charset="0"/>
              </a:rPr>
              <a:t>in setting compensation levels for called workers in managing and maintaining the WELS Called Worker Compensation Guidelines. These guidelines were developed to take into account various information including called workers’ ministerial position, years of experience, additional ministry responsibilities, and additional education to provide a recommended range of salary for the calling body to consider. The salary matrix and compensation calculator are meant to be helpful tools in assisting a calling body in setting an appropriate level of compensation as included in the overall WELS Called Worker Compensation Guidelines. Since it is meant to be used widely across the synod, it isn’t meant to address every individual’s unique circumstances, but as a guide to ensure at least a base level of fair compensation. That is where the calling body comes in.</a:t>
            </a:r>
          </a:p>
          <a:p>
            <a:pPr marL="181240" indent="-181240" defTabSz="966612">
              <a:buFont typeface="Arial" panose="020B0604020202020204" pitchFamily="34" charset="0"/>
              <a:buChar char="•"/>
              <a:defRPr/>
            </a:pPr>
            <a:r>
              <a:rPr lang="en-US" sz="1300" i="1" dirty="0">
                <a:latin typeface="Times New Roman" panose="02020603050405020304" pitchFamily="18" charset="0"/>
                <a:ea typeface="Times New Roman" panose="02020603050405020304" pitchFamily="18" charset="0"/>
              </a:rPr>
              <a:t>Based on the recommended ranges provided by the WELS Called Worker Compensation Guidelines, the </a:t>
            </a:r>
            <a:r>
              <a:rPr lang="en-US" sz="1300" b="1" i="1" dirty="0">
                <a:latin typeface="Times New Roman" panose="02020603050405020304" pitchFamily="18" charset="0"/>
                <a:ea typeface="Times New Roman" panose="02020603050405020304" pitchFamily="18" charset="0"/>
              </a:rPr>
              <a:t>calling body </a:t>
            </a:r>
            <a:r>
              <a:rPr lang="en-US" sz="1300" i="1" dirty="0">
                <a:latin typeface="Times New Roman" panose="02020603050405020304" pitchFamily="18" charset="0"/>
                <a:ea typeface="Times New Roman" panose="02020603050405020304" pitchFamily="18" charset="0"/>
              </a:rPr>
              <a:t>is tasked with giving careful and thoughtful consideration to a salary that demonstrates honor to the Lord’s servant and appreciation for the labors carried out in Christ. Because the synod does not know every specific called worker situation, it is the responsibility of the calling body to consider a multitude of factors in setting base compensation. The encouragement for any calling body is that at a base level they follow the Synod Compensation Guidelines. In that, each calling body has the flexibility and latitude to go above those base levels of compensation to consider individual circumstances, localized consideration, or other relevant factors.</a:t>
            </a:r>
          </a:p>
          <a:p>
            <a:pPr defTabSz="966612">
              <a:defRPr/>
            </a:pPr>
            <a:endParaRPr lang="en-US" sz="1300" i="1" dirty="0">
              <a:latin typeface="Times New Roman" panose="02020603050405020304" pitchFamily="18" charset="0"/>
              <a:ea typeface="Times New Roman" panose="02020603050405020304" pitchFamily="18" charset="0"/>
            </a:endParaRPr>
          </a:p>
          <a:p>
            <a:pPr defTabSz="966612">
              <a:defRPr/>
            </a:pPr>
            <a:r>
              <a:rPr lang="en-US" sz="1300" i="1" dirty="0">
                <a:latin typeface="Times New Roman" panose="02020603050405020304" pitchFamily="18" charset="0"/>
                <a:ea typeface="Times New Roman" panose="02020603050405020304" pitchFamily="18" charset="0"/>
              </a:rPr>
              <a:t>In addition, we must remember that there are many more components to a called worker’s compensation package than just purely the base wage rate that should be considered when a calling body says they are paying “synod code.” In addition to the base salary recommendations that come from the salary matrix, the overall compensation package also includes: (1) adjustments based on the COLA (Cost of Living Adjustment) Index, (2) the cash housing allowance, (3) SECA (Self-Employed Contributions Act) contributions, (4) contributions made by the calling body for retirement savings, (5) VEBA health insurance premiums paid by the calling body, and (6) the tax benefit received through the minister of the gospel status (also known as the parsonage allowance), which allows for the avoidance of substantial income taxes. Several of these items within the overall compensation package are benefits that are very unique to called workers and improve called workers’ after-tax income considerably when compared to the average American.</a:t>
            </a:r>
          </a:p>
          <a:p>
            <a:pPr defTabSz="966612">
              <a:defRPr/>
            </a:pPr>
            <a:endParaRPr lang="en-US" sz="1300" i="1" dirty="0">
              <a:latin typeface="Times New Roman" panose="02020603050405020304" pitchFamily="18" charset="0"/>
              <a:ea typeface="Times New Roman" panose="02020603050405020304" pitchFamily="18" charset="0"/>
            </a:endParaRPr>
          </a:p>
          <a:p>
            <a:pPr defTabSz="966612">
              <a:defRPr/>
            </a:pPr>
            <a:r>
              <a:rPr lang="en-US" sz="1300" i="1" dirty="0">
                <a:latin typeface="Times New Roman" panose="02020603050405020304" pitchFamily="18" charset="0"/>
                <a:ea typeface="Times New Roman" panose="02020603050405020304" pitchFamily="18" charset="0"/>
              </a:rPr>
              <a:t>They Compensation Committee is planning to survey calling bodies to try to better understand how the Synod Compensation Guidelines are being followed in practice.</a:t>
            </a:r>
          </a:p>
          <a:p>
            <a:pPr defTabSz="966612">
              <a:defRPr/>
            </a:pPr>
            <a:endParaRPr lang="en-US" sz="1300" i="1" dirty="0">
              <a:latin typeface="Times New Roman" panose="02020603050405020304" pitchFamily="18" charset="0"/>
              <a:ea typeface="Times New Roman" panose="02020603050405020304" pitchFamily="18" charset="0"/>
            </a:endParaRPr>
          </a:p>
          <a:p>
            <a:pPr defTabSz="966612">
              <a:defRPr/>
            </a:pPr>
            <a:r>
              <a:rPr lang="en-US" sz="1300" i="1" dirty="0">
                <a:latin typeface="Times New Roman" panose="02020603050405020304" pitchFamily="18" charset="0"/>
                <a:ea typeface="Times New Roman" panose="02020603050405020304" pitchFamily="18" charset="0"/>
              </a:rPr>
              <a:t>As it relates to the wage increases built into the FY26 &amp; FY27 biennium and inflationary impacts, WELS Financial Services quantified the impacts of inflation from the beginning of FY20 to projected CPI levels for 2027 in order to compare WELS wage increases over time to inflationary increases. Based on this information, the expected cumulative inflationary increase from the start of the pandemic through 2027 is expected to be 22.95%. WELS Financial Services then added up the WELS annual average wage increases for the salary matrix over the same time period (including the projected increases for FY26 and FY27) and calculated the annual compounding impact these increases would have over time to arrive at a cumulative WELS wage increase over the same time period of 20.49%.  What this shows is that given current economic projections and the proposed wage increases to the salary matrix over the next biennium, WELS wage increases on average will have generally kept up with the pace of inflation, only being about 2.5% lower on average over the time period. This also doesn’t take into account other components of the overall compensation package for called workers that has specific components meant to also address inflationary increases, including COLA, the housing allowance, and components of the tax benefit received through the minister of the gospel status (also known as the parsonage allowance).</a:t>
            </a:r>
          </a:p>
        </p:txBody>
      </p:sp>
      <p:sp>
        <p:nvSpPr>
          <p:cNvPr id="4" name="Slide Number Placeholder 3"/>
          <p:cNvSpPr>
            <a:spLocks noGrp="1"/>
          </p:cNvSpPr>
          <p:nvPr>
            <p:ph type="sldNum" sz="quarter" idx="5"/>
          </p:nvPr>
        </p:nvSpPr>
        <p:spPr/>
        <p:txBody>
          <a:bodyPr/>
          <a:lstStyle/>
          <a:p>
            <a:fld id="{9F631A1C-7419-0243-906D-BDC1F643DC46}" type="slidenum">
              <a:rPr lang="en-US" smtClean="0"/>
              <a:t>14</a:t>
            </a:fld>
            <a:endParaRPr lang="en-US"/>
          </a:p>
        </p:txBody>
      </p:sp>
    </p:spTree>
    <p:extLst>
      <p:ext uri="{BB962C8B-B14F-4D97-AF65-F5344CB8AC3E}">
        <p14:creationId xmlns:p14="http://schemas.microsoft.com/office/powerpoint/2010/main" val="3709784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5400" b="1">
                <a:solidFill>
                  <a:srgbClr val="0B2940"/>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rgbClr val="0B294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25057F-F58E-7844-8D4A-F8B1231BF12B}"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202EB-5555-F54B-A7DA-CE5E75C2BAC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200" b="1">
                <a:solidFill>
                  <a:srgbClr val="0B2940"/>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B294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688882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1330" y="365125"/>
            <a:ext cx="6672470" cy="1325563"/>
          </a:xfrm>
        </p:spPr>
        <p:txBody>
          <a:bodyPr>
            <a:normAutofit/>
          </a:bodyPr>
          <a:lstStyle>
            <a:lvl1pPr>
              <a:defRPr sz="3800" b="1">
                <a:solidFill>
                  <a:srgbClr val="0B2940"/>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422952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200" b="1">
                <a:solidFill>
                  <a:srgbClr val="0B2940"/>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B294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684255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1330" y="365125"/>
            <a:ext cx="6672470" cy="1325563"/>
          </a:xfrm>
        </p:spPr>
        <p:txBody>
          <a:bodyPr>
            <a:normAutofit/>
          </a:bodyPr>
          <a:lstStyle>
            <a:lvl1pPr>
              <a:defRPr sz="3800" b="1">
                <a:solidFill>
                  <a:srgbClr val="0B2940"/>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898771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78FCC9-B934-0545-8268-2E492E45B4FE}"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97705-2B5A-3741-866A-F53BB68197D7}" type="slidenum">
              <a:rPr lang="en-US" smtClean="0"/>
              <a:t>‹#›</a:t>
            </a:fld>
            <a:endParaRPr lang="en-US"/>
          </a:p>
        </p:txBody>
      </p:sp>
      <p:sp>
        <p:nvSpPr>
          <p:cNvPr id="6" name="Title 1">
            <a:extLst>
              <a:ext uri="{FF2B5EF4-FFF2-40B4-BE49-F238E27FC236}">
                <a16:creationId xmlns:a16="http://schemas.microsoft.com/office/drawing/2014/main" id="{4FF345EB-E837-0C57-0616-6FC32116B723}"/>
              </a:ext>
            </a:extLst>
          </p:cNvPr>
          <p:cNvSpPr>
            <a:spLocks noGrp="1"/>
          </p:cNvSpPr>
          <p:nvPr>
            <p:ph type="title"/>
          </p:nvPr>
        </p:nvSpPr>
        <p:spPr>
          <a:xfrm>
            <a:off x="4681330" y="365125"/>
            <a:ext cx="6672470" cy="1325563"/>
          </a:xfrm>
        </p:spPr>
        <p:txBody>
          <a:bodyPr>
            <a:normAutofit/>
          </a:bodyPr>
          <a:lstStyle>
            <a:lvl1pPr>
              <a:defRPr sz="3800" b="1">
                <a:solidFill>
                  <a:srgbClr val="0B2940"/>
                </a:solidFill>
              </a:defRPr>
            </a:lvl1pPr>
          </a:lstStyle>
          <a:p>
            <a:r>
              <a:rPr lang="en-US"/>
              <a:t>Click to edit Master title style</a:t>
            </a:r>
          </a:p>
        </p:txBody>
      </p:sp>
    </p:spTree>
    <p:extLst>
      <p:ext uri="{BB962C8B-B14F-4D97-AF65-F5344CB8AC3E}">
        <p14:creationId xmlns:p14="http://schemas.microsoft.com/office/powerpoint/2010/main" val="3522606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solidFill>
                  <a:srgbClr val="0B2940"/>
                </a:solidFill>
              </a:defRPr>
            </a:lvl1pPr>
            <a:lvl2pPr>
              <a:defRPr sz="2800">
                <a:solidFill>
                  <a:srgbClr val="0B2940"/>
                </a:solidFill>
              </a:defRPr>
            </a:lvl2pPr>
            <a:lvl3pPr>
              <a:defRPr sz="2400">
                <a:solidFill>
                  <a:srgbClr val="0B2940"/>
                </a:solidFill>
              </a:defRPr>
            </a:lvl3pPr>
            <a:lvl4pPr>
              <a:defRPr sz="2000">
                <a:solidFill>
                  <a:srgbClr val="0B2940"/>
                </a:solidFill>
              </a:defRPr>
            </a:lvl4pPr>
            <a:lvl5pPr>
              <a:defRPr sz="2000">
                <a:solidFill>
                  <a:srgbClr val="0B294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B294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404302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p:spPr>
        <p:txBody>
          <a:bodyPr/>
          <a:lstStyle>
            <a:lvl1pPr marL="0" indent="0">
              <a:buNone/>
              <a:defRPr sz="3200">
                <a:solidFill>
                  <a:srgbClr val="0B294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B294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602800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200" b="1">
                <a:solidFill>
                  <a:srgbClr val="0B2940"/>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B294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94940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800" b="1">
                <a:solidFill>
                  <a:srgbClr val="0B2940"/>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cxnSp>
        <p:nvCxnSpPr>
          <p:cNvPr id="7" name="Straight Connector 6">
            <a:extLst>
              <a:ext uri="{FF2B5EF4-FFF2-40B4-BE49-F238E27FC236}">
                <a16:creationId xmlns:a16="http://schemas.microsoft.com/office/drawing/2014/main" id="{6152C611-F3DE-8659-F811-97406BD2B786}"/>
              </a:ext>
            </a:extLst>
          </p:cNvPr>
          <p:cNvCxnSpPr>
            <a:cxnSpLocks/>
          </p:cNvCxnSpPr>
          <p:nvPr userDrawn="1"/>
        </p:nvCxnSpPr>
        <p:spPr>
          <a:xfrm>
            <a:off x="518160" y="408255"/>
            <a:ext cx="11155680" cy="0"/>
          </a:xfrm>
          <a:prstGeom prst="line">
            <a:avLst/>
          </a:prstGeom>
          <a:ln w="19050">
            <a:solidFill>
              <a:srgbClr val="FE454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227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200" b="1">
                <a:solidFill>
                  <a:srgbClr val="0B2940"/>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0B294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30948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solidFill>
                  <a:srgbClr val="0B2940"/>
                </a:solidFill>
              </a:defRPr>
            </a:lvl1p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25057F-F58E-7844-8D4A-F8B1231BF12B}"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F202EB-5555-F54B-A7DA-CE5E75C2BAC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800" b="1">
                <a:solidFill>
                  <a:srgbClr val="0B2940"/>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rgbClr val="0B2940"/>
                </a:solidFill>
              </a:defRPr>
            </a:lvl1pPr>
            <a:lvl2pPr>
              <a:defRPr>
                <a:solidFill>
                  <a:srgbClr val="0B2940"/>
                </a:solidFill>
              </a:defRPr>
            </a:lvl2pPr>
            <a:lvl3pPr>
              <a:defRPr>
                <a:solidFill>
                  <a:srgbClr val="0B2940"/>
                </a:solidFill>
              </a:defRPr>
            </a:lvl3pPr>
            <a:lvl4pPr>
              <a:defRPr>
                <a:solidFill>
                  <a:srgbClr val="0B2940"/>
                </a:solidFill>
              </a:defRPr>
            </a:lvl4pPr>
            <a:lvl5pPr>
              <a:defRPr>
                <a:solidFill>
                  <a:srgbClr val="0B29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41018065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78FCC9-B934-0545-8268-2E492E45B4FE}"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97705-2B5A-3741-866A-F53BB68197D7}" type="slidenum">
              <a:rPr lang="en-US" smtClean="0"/>
              <a:t>‹#›</a:t>
            </a:fld>
            <a:endParaRPr lang="en-US"/>
          </a:p>
        </p:txBody>
      </p:sp>
      <p:sp>
        <p:nvSpPr>
          <p:cNvPr id="6" name="Title 1">
            <a:extLst>
              <a:ext uri="{FF2B5EF4-FFF2-40B4-BE49-F238E27FC236}">
                <a16:creationId xmlns:a16="http://schemas.microsoft.com/office/drawing/2014/main" id="{4FF345EB-E837-0C57-0616-6FC32116B723}"/>
              </a:ext>
            </a:extLst>
          </p:cNvPr>
          <p:cNvSpPr>
            <a:spLocks noGrp="1"/>
          </p:cNvSpPr>
          <p:nvPr>
            <p:ph type="title"/>
          </p:nvPr>
        </p:nvSpPr>
        <p:spPr>
          <a:xfrm>
            <a:off x="838200" y="365125"/>
            <a:ext cx="10515600" cy="1325563"/>
          </a:xfrm>
        </p:spPr>
        <p:txBody>
          <a:bodyPr>
            <a:normAutofit/>
          </a:bodyPr>
          <a:lstStyle>
            <a:lvl1pPr>
              <a:defRPr sz="3800" b="1">
                <a:solidFill>
                  <a:srgbClr val="0B2940"/>
                </a:solidFill>
              </a:defRPr>
            </a:lvl1pPr>
          </a:lstStyle>
          <a:p>
            <a:r>
              <a:rPr lang="en-US"/>
              <a:t>Click to edit Master title style</a:t>
            </a:r>
          </a:p>
        </p:txBody>
      </p:sp>
    </p:spTree>
    <p:extLst>
      <p:ext uri="{BB962C8B-B14F-4D97-AF65-F5344CB8AC3E}">
        <p14:creationId xmlns:p14="http://schemas.microsoft.com/office/powerpoint/2010/main" val="4220831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solidFill>
                  <a:srgbClr val="0B2940"/>
                </a:solidFill>
              </a:defRPr>
            </a:lvl1pPr>
            <a:lvl2pPr>
              <a:defRPr sz="2800">
                <a:solidFill>
                  <a:srgbClr val="0B2940"/>
                </a:solidFill>
              </a:defRPr>
            </a:lvl2pPr>
            <a:lvl3pPr>
              <a:defRPr sz="2400">
                <a:solidFill>
                  <a:srgbClr val="0B2940"/>
                </a:solidFill>
              </a:defRPr>
            </a:lvl3pPr>
            <a:lvl4pPr>
              <a:defRPr sz="2000">
                <a:solidFill>
                  <a:srgbClr val="0B2940"/>
                </a:solidFill>
              </a:defRPr>
            </a:lvl4pPr>
            <a:lvl5pPr>
              <a:defRPr sz="2000">
                <a:solidFill>
                  <a:srgbClr val="0B2940"/>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B294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033887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p:spPr>
        <p:txBody>
          <a:bodyPr/>
          <a:lstStyle>
            <a:lvl1pPr marL="0" indent="0">
              <a:buNone/>
              <a:defRPr sz="3200">
                <a:solidFill>
                  <a:srgbClr val="0B294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B294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47569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2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53279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900223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200" b="1">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595432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2645099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78FCC9-B934-0545-8268-2E492E45B4FE}"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97705-2B5A-3741-866A-F53BB68197D7}" type="slidenum">
              <a:rPr lang="en-US" smtClean="0"/>
              <a:t>‹#›</a:t>
            </a:fld>
            <a:endParaRPr lang="en-US"/>
          </a:p>
        </p:txBody>
      </p:sp>
      <p:sp>
        <p:nvSpPr>
          <p:cNvPr id="6" name="Title 1">
            <a:extLst>
              <a:ext uri="{FF2B5EF4-FFF2-40B4-BE49-F238E27FC236}">
                <a16:creationId xmlns:a16="http://schemas.microsoft.com/office/drawing/2014/main" id="{4FF345EB-E837-0C57-0616-6FC32116B723}"/>
              </a:ext>
            </a:extLst>
          </p:cNvPr>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712163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1575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solidFill>
                  <a:srgbClr val="0B2940"/>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3325057F-F58E-7844-8D4A-F8B1231BF12B}"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F202EB-5555-F54B-A7DA-CE5E75C2BACA}" type="slidenum">
              <a:rPr lang="en-US" smtClean="0"/>
              <a:t>‹#›</a:t>
            </a:fld>
            <a:endParaRPr lang="en-US"/>
          </a:p>
        </p:txBody>
      </p:sp>
    </p:spTree>
    <p:extLst>
      <p:ext uri="{BB962C8B-B14F-4D97-AF65-F5344CB8AC3E}">
        <p14:creationId xmlns:p14="http://schemas.microsoft.com/office/powerpoint/2010/main" val="1578585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3555287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2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42129808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800" b="1">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2367150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200" b="1">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4236763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800" b="1">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7280694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78FCC9-B934-0545-8268-2E492E45B4FE}"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97705-2B5A-3741-866A-F53BB68197D7}" type="slidenum">
              <a:rPr lang="en-US" smtClean="0"/>
              <a:t>‹#›</a:t>
            </a:fld>
            <a:endParaRPr lang="en-US"/>
          </a:p>
        </p:txBody>
      </p:sp>
      <p:sp>
        <p:nvSpPr>
          <p:cNvPr id="6" name="Title 1">
            <a:extLst>
              <a:ext uri="{FF2B5EF4-FFF2-40B4-BE49-F238E27FC236}">
                <a16:creationId xmlns:a16="http://schemas.microsoft.com/office/drawing/2014/main" id="{4FF345EB-E837-0C57-0616-6FC32116B723}"/>
              </a:ext>
            </a:extLst>
          </p:cNvPr>
          <p:cNvSpPr>
            <a:spLocks noGrp="1"/>
          </p:cNvSpPr>
          <p:nvPr>
            <p:ph type="title"/>
          </p:nvPr>
        </p:nvSpPr>
        <p:spPr>
          <a:xfrm>
            <a:off x="838200" y="365125"/>
            <a:ext cx="1051560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13259669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11075651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3965532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2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503141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
        <p:nvSpPr>
          <p:cNvPr id="7" name="Title 1">
            <a:extLst>
              <a:ext uri="{FF2B5EF4-FFF2-40B4-BE49-F238E27FC236}">
                <a16:creationId xmlns:a16="http://schemas.microsoft.com/office/drawing/2014/main" id="{3086E803-4762-22DA-58B1-6334C9CC8DC3}"/>
              </a:ext>
            </a:extLst>
          </p:cNvPr>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165445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200" b="1">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78FCC9-B934-0545-8268-2E492E45B4FE}"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7705-2B5A-3741-866A-F53BB68197D7}" type="slidenum">
              <a:rPr lang="en-US" smtClean="0"/>
              <a:t>‹#›</a:t>
            </a:fld>
            <a:endParaRPr lang="en-US"/>
          </a:p>
        </p:txBody>
      </p:sp>
    </p:spTree>
    <p:extLst>
      <p:ext uri="{BB962C8B-B14F-4D97-AF65-F5344CB8AC3E}">
        <p14:creationId xmlns:p14="http://schemas.microsoft.com/office/powerpoint/2010/main" val="87060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78FCC9-B934-0545-8268-2E492E45B4FE}"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97705-2B5A-3741-866A-F53BB68197D7}" type="slidenum">
              <a:rPr lang="en-US" smtClean="0"/>
              <a:t>‹#›</a:t>
            </a:fld>
            <a:endParaRPr lang="en-US"/>
          </a:p>
        </p:txBody>
      </p:sp>
      <p:sp>
        <p:nvSpPr>
          <p:cNvPr id="9" name="Title 1">
            <a:extLst>
              <a:ext uri="{FF2B5EF4-FFF2-40B4-BE49-F238E27FC236}">
                <a16:creationId xmlns:a16="http://schemas.microsoft.com/office/drawing/2014/main" id="{9CF70309-8288-D6B8-1C17-D1723510F794}"/>
              </a:ext>
            </a:extLst>
          </p:cNvPr>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1458316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78FCC9-B934-0545-8268-2E492E45B4FE}"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97705-2B5A-3741-866A-F53BB68197D7}" type="slidenum">
              <a:rPr lang="en-US" smtClean="0"/>
              <a:t>‹#›</a:t>
            </a:fld>
            <a:endParaRPr lang="en-US"/>
          </a:p>
        </p:txBody>
      </p:sp>
      <p:sp>
        <p:nvSpPr>
          <p:cNvPr id="11" name="Title 1">
            <a:extLst>
              <a:ext uri="{FF2B5EF4-FFF2-40B4-BE49-F238E27FC236}">
                <a16:creationId xmlns:a16="http://schemas.microsoft.com/office/drawing/2014/main" id="{0DEBF287-6A86-C613-F0A9-BA218B818E3E}"/>
              </a:ext>
            </a:extLst>
          </p:cNvPr>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68880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78FCC9-B934-0545-8268-2E492E45B4FE}"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97705-2B5A-3741-866A-F53BB68197D7}" type="slidenum">
              <a:rPr lang="en-US" smtClean="0"/>
              <a:t>‹#›</a:t>
            </a:fld>
            <a:endParaRPr lang="en-US"/>
          </a:p>
        </p:txBody>
      </p:sp>
      <p:sp>
        <p:nvSpPr>
          <p:cNvPr id="7" name="Title 1">
            <a:extLst>
              <a:ext uri="{FF2B5EF4-FFF2-40B4-BE49-F238E27FC236}">
                <a16:creationId xmlns:a16="http://schemas.microsoft.com/office/drawing/2014/main" id="{8DAA7C4B-ABB2-3368-72C2-DF99DA185799}"/>
              </a:ext>
            </a:extLst>
          </p:cNvPr>
          <p:cNvSpPr>
            <a:spLocks noGrp="1"/>
          </p:cNvSpPr>
          <p:nvPr>
            <p:ph type="title"/>
          </p:nvPr>
        </p:nvSpPr>
        <p:spPr>
          <a:xfrm>
            <a:off x="4681330" y="365125"/>
            <a:ext cx="6672470" cy="1325563"/>
          </a:xfrm>
        </p:spPr>
        <p:txBody>
          <a:bodyPr>
            <a:normAutofit/>
          </a:bodyPr>
          <a:lstStyle>
            <a:lvl1pPr>
              <a:defRPr sz="3800" b="1">
                <a:solidFill>
                  <a:schemeClr val="bg1"/>
                </a:solidFill>
              </a:defRPr>
            </a:lvl1pPr>
          </a:lstStyle>
          <a:p>
            <a:r>
              <a:rPr lang="en-US"/>
              <a:t>Click to edit Master title style</a:t>
            </a:r>
          </a:p>
        </p:txBody>
      </p:sp>
    </p:spTree>
    <p:extLst>
      <p:ext uri="{BB962C8B-B14F-4D97-AF65-F5344CB8AC3E}">
        <p14:creationId xmlns:p14="http://schemas.microsoft.com/office/powerpoint/2010/main" val="1796928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6.jpeg"/></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F078151-6E9F-8648-8CCC-6BBE9F93FDAD}"/>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330" y="0"/>
            <a:ext cx="12191340" cy="6857999"/>
          </a:xfrm>
          <a:prstGeom prst="rect">
            <a:avLst/>
          </a:prstGeom>
        </p:spPr>
      </p:pic>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5057F-F58E-7844-8D4A-F8B1231BF12B}"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202EB-5555-F54B-A7DA-CE5E75C2BACA}" type="slidenum">
              <a:rPr lang="en-US" smtClean="0"/>
              <a:t>‹#›</a:t>
            </a:fld>
            <a:endParaRPr lang="en-US"/>
          </a:p>
        </p:txBody>
      </p:sp>
      <p:pic>
        <p:nvPicPr>
          <p:cNvPr id="8" name="Picture 7">
            <a:extLst>
              <a:ext uri="{FF2B5EF4-FFF2-40B4-BE49-F238E27FC236}">
                <a16:creationId xmlns:a16="http://schemas.microsoft.com/office/drawing/2014/main" id="{8BCBF035-C2BC-EC4F-BB46-93CE99A833E3}"/>
              </a:ext>
            </a:extLst>
          </p:cNvPr>
          <p:cNvPicPr>
            <a:picLocks noChangeAspect="1"/>
          </p:cNvPicPr>
          <p:nvPr userDrawn="1"/>
        </p:nvPicPr>
        <p:blipFill>
          <a:blip r:embed="rId6" cstate="print">
            <a:extLst>
              <a:ext uri="{28A0092B-C50C-407E-A947-70E740481C1C}">
                <a14:useLocalDpi xmlns:a14="http://schemas.microsoft.com/office/drawing/2010/main"/>
              </a:ext>
            </a:extLst>
          </a:blip>
          <a:srcRect/>
          <a:stretch/>
        </p:blipFill>
        <p:spPr>
          <a:xfrm>
            <a:off x="10183149" y="365125"/>
            <a:ext cx="1589586" cy="541481"/>
          </a:xfrm>
          <a:prstGeom prst="rect">
            <a:avLst/>
          </a:prstGeom>
          <a:effectLst/>
        </p:spPr>
      </p:pic>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8FCC9-B934-0545-8268-2E492E45B4FE}"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97705-2B5A-3741-866A-F53BB68197D7}" type="slidenum">
              <a:rPr lang="en-US" smtClean="0"/>
              <a:t>‹#›</a:t>
            </a:fld>
            <a:endParaRPr lang="en-US"/>
          </a:p>
        </p:txBody>
      </p:sp>
      <p:pic>
        <p:nvPicPr>
          <p:cNvPr id="9" name="Picture 8">
            <a:extLst>
              <a:ext uri="{FF2B5EF4-FFF2-40B4-BE49-F238E27FC236}">
                <a16:creationId xmlns:a16="http://schemas.microsoft.com/office/drawing/2014/main" id="{C54DB099-56E9-AA4F-8A54-4BE80C4337D0}"/>
              </a:ext>
            </a:extLst>
          </p:cNvPr>
          <p:cNvPicPr>
            <a:picLocks noChangeAspect="1"/>
          </p:cNvPicPr>
          <p:nvPr userDrawn="1"/>
        </p:nvPicPr>
        <p:blipFill>
          <a:blip r:embed="rId8" cstate="print">
            <a:extLst>
              <a:ext uri="{28A0092B-C50C-407E-A947-70E740481C1C}">
                <a14:useLocalDpi xmlns:a14="http://schemas.microsoft.com/office/drawing/2010/main"/>
              </a:ext>
            </a:extLst>
          </a:blip>
          <a:srcRect/>
          <a:stretch/>
        </p:blipFill>
        <p:spPr>
          <a:xfrm>
            <a:off x="330" y="0"/>
            <a:ext cx="12191340" cy="6857999"/>
          </a:xfrm>
          <a:prstGeom prst="rect">
            <a:avLst/>
          </a:prstGeom>
        </p:spPr>
      </p:pic>
    </p:spTree>
    <p:extLst>
      <p:ext uri="{BB962C8B-B14F-4D97-AF65-F5344CB8AC3E}">
        <p14:creationId xmlns:p14="http://schemas.microsoft.com/office/powerpoint/2010/main" val="126881750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8FCC9-B934-0545-8268-2E492E45B4FE}"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97705-2B5A-3741-866A-F53BB68197D7}" type="slidenum">
              <a:rPr lang="en-US" smtClean="0"/>
              <a:t>‹#›</a:t>
            </a:fld>
            <a:endParaRPr lang="en-US"/>
          </a:p>
        </p:txBody>
      </p:sp>
      <p:pic>
        <p:nvPicPr>
          <p:cNvPr id="10" name="Content Placeholder 4">
            <a:extLst>
              <a:ext uri="{FF2B5EF4-FFF2-40B4-BE49-F238E27FC236}">
                <a16:creationId xmlns:a16="http://schemas.microsoft.com/office/drawing/2014/main" id="{31E9BEF2-4DF5-F642-A104-4E851C050582}"/>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330" y="0"/>
            <a:ext cx="12191340" cy="6857999"/>
          </a:xfrm>
          <a:prstGeom prst="rect">
            <a:avLst/>
          </a:prstGeom>
        </p:spPr>
      </p:pic>
    </p:spTree>
    <p:extLst>
      <p:ext uri="{BB962C8B-B14F-4D97-AF65-F5344CB8AC3E}">
        <p14:creationId xmlns:p14="http://schemas.microsoft.com/office/powerpoint/2010/main" val="67175687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2" r:id="rId5"/>
    <p:sldLayoutId id="2147483684" r:id="rId6"/>
    <p:sldLayoutId id="214748368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8FCC9-B934-0545-8268-2E492E45B4FE}"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97705-2B5A-3741-866A-F53BB68197D7}" type="slidenum">
              <a:rPr lang="en-US" smtClean="0"/>
              <a:t>‹#›</a:t>
            </a:fld>
            <a:endParaRPr lang="en-US"/>
          </a:p>
        </p:txBody>
      </p:sp>
      <p:pic>
        <p:nvPicPr>
          <p:cNvPr id="10" name="Content Placeholder 4">
            <a:extLst>
              <a:ext uri="{FF2B5EF4-FFF2-40B4-BE49-F238E27FC236}">
                <a16:creationId xmlns:a16="http://schemas.microsoft.com/office/drawing/2014/main" id="{31E9BEF2-4DF5-F642-A104-4E851C050582}"/>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330" y="0"/>
            <a:ext cx="12191340" cy="6857999"/>
          </a:xfrm>
          <a:prstGeom prst="rect">
            <a:avLst/>
          </a:prstGeom>
        </p:spPr>
      </p:pic>
    </p:spTree>
    <p:extLst>
      <p:ext uri="{BB962C8B-B14F-4D97-AF65-F5344CB8AC3E}">
        <p14:creationId xmlns:p14="http://schemas.microsoft.com/office/powerpoint/2010/main" val="165339406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8FCC9-B934-0545-8268-2E492E45B4FE}"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97705-2B5A-3741-866A-F53BB68197D7}" type="slidenum">
              <a:rPr lang="en-US" smtClean="0"/>
              <a:t>‹#›</a:t>
            </a:fld>
            <a:endParaRPr lang="en-US"/>
          </a:p>
        </p:txBody>
      </p:sp>
      <p:pic>
        <p:nvPicPr>
          <p:cNvPr id="10" name="Content Placeholder 4">
            <a:extLst>
              <a:ext uri="{FF2B5EF4-FFF2-40B4-BE49-F238E27FC236}">
                <a16:creationId xmlns:a16="http://schemas.microsoft.com/office/drawing/2014/main" id="{31E9BEF2-4DF5-F642-A104-4E851C050582}"/>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330" y="0"/>
            <a:ext cx="12191339" cy="6857999"/>
          </a:xfrm>
          <a:prstGeom prst="rect">
            <a:avLst/>
          </a:prstGeom>
        </p:spPr>
      </p:pic>
    </p:spTree>
    <p:extLst>
      <p:ext uri="{BB962C8B-B14F-4D97-AF65-F5344CB8AC3E}">
        <p14:creationId xmlns:p14="http://schemas.microsoft.com/office/powerpoint/2010/main" val="12742996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78FCC9-B934-0545-8268-2E492E45B4FE}" type="datetimeFigureOut">
              <a:rPr lang="en-US" smtClean="0"/>
              <a:t>6/15/2024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97705-2B5A-3741-866A-F53BB68197D7}" type="slidenum">
              <a:rPr lang="en-US" smtClean="0"/>
              <a:t>‹#›</a:t>
            </a:fld>
            <a:endParaRPr lang="en-US"/>
          </a:p>
        </p:txBody>
      </p:sp>
      <p:pic>
        <p:nvPicPr>
          <p:cNvPr id="10" name="Content Placeholder 4">
            <a:extLst>
              <a:ext uri="{FF2B5EF4-FFF2-40B4-BE49-F238E27FC236}">
                <a16:creationId xmlns:a16="http://schemas.microsoft.com/office/drawing/2014/main" id="{31E9BEF2-4DF5-F642-A104-4E851C050582}"/>
              </a:ext>
            </a:extLst>
          </p:cNvPr>
          <p:cNvPicPr>
            <a:picLocks noChangeAspect="1"/>
          </p:cNvPicPr>
          <p:nvPr userDrawn="1"/>
        </p:nvPicPr>
        <p:blipFill>
          <a:blip r:embed="rId9" cstate="print">
            <a:extLst>
              <a:ext uri="{28A0092B-C50C-407E-A947-70E740481C1C}">
                <a14:useLocalDpi xmlns:a14="http://schemas.microsoft.com/office/drawing/2010/main"/>
              </a:ext>
            </a:extLst>
          </a:blip>
          <a:srcRect/>
          <a:stretch/>
        </p:blipFill>
        <p:spPr>
          <a:xfrm>
            <a:off x="330" y="0"/>
            <a:ext cx="12191339" cy="6857999"/>
          </a:xfrm>
          <a:prstGeom prst="rect">
            <a:avLst/>
          </a:prstGeom>
        </p:spPr>
      </p:pic>
    </p:spTree>
    <p:extLst>
      <p:ext uri="{BB962C8B-B14F-4D97-AF65-F5344CB8AC3E}">
        <p14:creationId xmlns:p14="http://schemas.microsoft.com/office/powerpoint/2010/main" val="20986610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13" Type="http://schemas.microsoft.com/office/2007/relationships/hdphoto" Target="../media/hdphoto1.wdp"/><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2ACE3C-CB85-9846-6ADD-2125A38935B6}"/>
              </a:ext>
            </a:extLst>
          </p:cNvPr>
          <p:cNvSpPr txBox="1"/>
          <p:nvPr/>
        </p:nvSpPr>
        <p:spPr>
          <a:xfrm>
            <a:off x="383458" y="5697126"/>
            <a:ext cx="9281652" cy="830997"/>
          </a:xfrm>
          <a:prstGeom prst="rect">
            <a:avLst/>
          </a:prstGeom>
          <a:noFill/>
        </p:spPr>
        <p:txBody>
          <a:bodyPr wrap="square" rtlCol="0">
            <a:spAutoFit/>
          </a:bodyPr>
          <a:lstStyle/>
          <a:p>
            <a:r>
              <a:rPr lang="en-US" sz="4800" dirty="0">
                <a:solidFill>
                  <a:srgbClr val="0B2941"/>
                </a:solidFill>
                <a:latin typeface="Segoe UI Semibold" panose="020B0702040204020203" pitchFamily="34" charset="0"/>
                <a:ea typeface="Microsoft JhengHei UI" panose="020B0604030504040204" pitchFamily="34" charset="-120"/>
                <a:cs typeface="Segoe UI Semibold" panose="020B0702040204020203" pitchFamily="34" charset="0"/>
              </a:rPr>
              <a:t>2024 Synodical Council Report</a:t>
            </a:r>
          </a:p>
        </p:txBody>
      </p:sp>
    </p:spTree>
    <p:extLst>
      <p:ext uri="{BB962C8B-B14F-4D97-AF65-F5344CB8AC3E}">
        <p14:creationId xmlns:p14="http://schemas.microsoft.com/office/powerpoint/2010/main" val="414093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76BC4-E12C-716B-5C4B-5AC9820173A4}"/>
              </a:ext>
            </a:extLst>
          </p:cNvPr>
          <p:cNvSpPr txBox="1"/>
          <p:nvPr/>
        </p:nvSpPr>
        <p:spPr>
          <a:xfrm>
            <a:off x="2438400" y="1905506"/>
            <a:ext cx="7315200" cy="3046988"/>
          </a:xfrm>
          <a:prstGeom prst="rect">
            <a:avLst/>
          </a:prstGeom>
          <a:noFill/>
        </p:spPr>
        <p:txBody>
          <a:bodyPr wrap="square" rtlCol="0">
            <a:spAutoFit/>
          </a:bodyPr>
          <a:lstStyle/>
          <a:p>
            <a:pPr algn="ctr"/>
            <a:r>
              <a:rPr lang="en-US" sz="96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Financial Overview</a:t>
            </a:r>
          </a:p>
        </p:txBody>
      </p:sp>
      <p:sp>
        <p:nvSpPr>
          <p:cNvPr id="2" name="Slide Number Placeholder 3">
            <a:extLst>
              <a:ext uri="{FF2B5EF4-FFF2-40B4-BE49-F238E27FC236}">
                <a16:creationId xmlns:a16="http://schemas.microsoft.com/office/drawing/2014/main" id="{C35034DB-F5E8-C26B-3C9B-8F13CC18CC40}"/>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10</a:t>
            </a:fld>
            <a:endParaRPr lang="en-US">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5921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07DDC2F-8E01-B766-91A1-7E63050384AE}"/>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11</a:t>
            </a:fld>
            <a:endParaRPr lang="en-US">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B072FA02-F4E3-CE34-8D16-981DDD83F7BF}"/>
              </a:ext>
            </a:extLst>
          </p:cNvPr>
          <p:cNvSpPr txBox="1"/>
          <p:nvPr/>
        </p:nvSpPr>
        <p:spPr>
          <a:xfrm>
            <a:off x="4175760" y="55417"/>
            <a:ext cx="3840480" cy="830997"/>
          </a:xfrm>
          <a:prstGeom prst="rect">
            <a:avLst/>
          </a:prstGeom>
          <a:solidFill>
            <a:schemeClr val="bg1"/>
          </a:solidFill>
        </p:spPr>
        <p:txBody>
          <a:bodyPr wrap="square" rtlCol="0" anchor="ctr">
            <a:spAutoFit/>
          </a:bodyPr>
          <a:lstStyle/>
          <a:p>
            <a:pPr algn="ctr"/>
            <a:r>
              <a:rPr lang="en-US" sz="360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CMO Projections</a:t>
            </a:r>
          </a:p>
          <a:p>
            <a:pPr algn="ctr"/>
            <a:r>
              <a:rPr lang="en-US" sz="1200" i="1">
                <a:latin typeface="Segoe UI Light" panose="020B0502040204020203" pitchFamily="34" charset="0"/>
                <a:ea typeface="Microsoft JhengHei UI" panose="020B0604030504040204" pitchFamily="34" charset="-120"/>
                <a:cs typeface="Segoe UI Light" panose="020B0502040204020203" pitchFamily="34" charset="0"/>
              </a:rPr>
              <a:t>(amounts in millions, unless otherwise noted)</a:t>
            </a:r>
            <a:endParaRPr lang="en-US" sz="4000" i="1">
              <a:latin typeface="Segoe UI Light" panose="020B0502040204020203" pitchFamily="34" charset="0"/>
              <a:ea typeface="Microsoft JhengHei UI" panose="020B0604030504040204" pitchFamily="34" charset="-120"/>
              <a:cs typeface="Segoe UI Light" panose="020B0502040204020203" pitchFamily="34" charset="0"/>
            </a:endParaRPr>
          </a:p>
        </p:txBody>
      </p:sp>
      <p:graphicFrame>
        <p:nvGraphicFramePr>
          <p:cNvPr id="5" name="Chart 4">
            <a:extLst>
              <a:ext uri="{FF2B5EF4-FFF2-40B4-BE49-F238E27FC236}">
                <a16:creationId xmlns:a16="http://schemas.microsoft.com/office/drawing/2014/main" id="{4596C52F-42B4-B15D-B988-C4257C570A2E}"/>
              </a:ext>
            </a:extLst>
          </p:cNvPr>
          <p:cNvGraphicFramePr/>
          <p:nvPr>
            <p:extLst>
              <p:ext uri="{D42A27DB-BD31-4B8C-83A1-F6EECF244321}">
                <p14:modId xmlns:p14="http://schemas.microsoft.com/office/powerpoint/2010/main" val="4015164150"/>
              </p:ext>
            </p:extLst>
          </p:nvPr>
        </p:nvGraphicFramePr>
        <p:xfrm>
          <a:off x="243840" y="959890"/>
          <a:ext cx="11704320" cy="530352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CC7BE6C-4827-05BA-83F6-DEEF8E13CEA0}"/>
              </a:ext>
            </a:extLst>
          </p:cNvPr>
          <p:cNvSpPr txBox="1"/>
          <p:nvPr/>
        </p:nvSpPr>
        <p:spPr>
          <a:xfrm>
            <a:off x="9300556" y="1927940"/>
            <a:ext cx="914400" cy="677108"/>
          </a:xfrm>
          <a:prstGeom prst="rect">
            <a:avLst/>
          </a:prstGeom>
          <a:noFill/>
        </p:spPr>
        <p:txBody>
          <a:bodyPr wrap="square" rtlCol="0">
            <a:spAutoFit/>
          </a:bodyPr>
          <a:lstStyle/>
          <a:p>
            <a:pPr algn="ctr"/>
            <a:r>
              <a:rPr lang="en-US" sz="1600" dirty="0">
                <a:solidFill>
                  <a:schemeClr val="bg1"/>
                </a:solidFill>
                <a:latin typeface="Calibri" panose="020F0502020204030204" pitchFamily="34" charset="0"/>
                <a:cs typeface="Calibri" panose="020F0502020204030204" pitchFamily="34" charset="0"/>
              </a:rPr>
              <a:t>↓</a:t>
            </a:r>
            <a:r>
              <a:rPr lang="en-US" sz="1600" dirty="0">
                <a:solidFill>
                  <a:schemeClr val="bg1"/>
                </a:solidFill>
              </a:rPr>
              <a:t> </a:t>
            </a:r>
            <a:r>
              <a:rPr lang="en-US" sz="16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0.4%</a:t>
            </a:r>
          </a:p>
          <a:p>
            <a:pPr algn="ctr"/>
            <a:endParaRPr lang="en-US" sz="4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endParaRPr>
          </a:p>
          <a:p>
            <a:pPr algn="ctr"/>
            <a:r>
              <a:rPr lang="en-US" sz="900" i="1"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Under FY23 Actual</a:t>
            </a:r>
          </a:p>
        </p:txBody>
      </p:sp>
      <p:sp>
        <p:nvSpPr>
          <p:cNvPr id="7" name="TextBox 6">
            <a:extLst>
              <a:ext uri="{FF2B5EF4-FFF2-40B4-BE49-F238E27FC236}">
                <a16:creationId xmlns:a16="http://schemas.microsoft.com/office/drawing/2014/main" id="{9A7C07D2-E0AF-B19A-B5CF-66DD30264615}"/>
              </a:ext>
            </a:extLst>
          </p:cNvPr>
          <p:cNvSpPr txBox="1"/>
          <p:nvPr/>
        </p:nvSpPr>
        <p:spPr>
          <a:xfrm>
            <a:off x="10693568" y="2015034"/>
            <a:ext cx="914400" cy="677108"/>
          </a:xfrm>
          <a:prstGeom prst="rect">
            <a:avLst/>
          </a:prstGeom>
          <a:noFill/>
        </p:spPr>
        <p:txBody>
          <a:bodyPr wrap="square" rtlCol="0">
            <a:spAutoFit/>
          </a:bodyPr>
          <a:lstStyle/>
          <a:p>
            <a:pPr algn="ctr"/>
            <a:r>
              <a:rPr lang="en-US" sz="1600" dirty="0">
                <a:solidFill>
                  <a:schemeClr val="bg1"/>
                </a:solidFill>
                <a:latin typeface="Calibri" panose="020F0502020204030204" pitchFamily="34" charset="0"/>
                <a:cs typeface="Calibri" panose="020F0502020204030204" pitchFamily="34" charset="0"/>
              </a:rPr>
              <a:t>↓</a:t>
            </a:r>
            <a:r>
              <a:rPr lang="en-US" sz="1600" dirty="0">
                <a:solidFill>
                  <a:schemeClr val="bg1"/>
                </a:solidFill>
              </a:rPr>
              <a:t> </a:t>
            </a:r>
            <a:r>
              <a:rPr lang="en-US" sz="16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0.3%</a:t>
            </a:r>
          </a:p>
          <a:p>
            <a:pPr algn="ctr"/>
            <a:endParaRPr lang="en-US" sz="4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endParaRPr>
          </a:p>
          <a:p>
            <a:pPr algn="ctr"/>
            <a:r>
              <a:rPr lang="en-US" sz="900" i="1"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Under FY24 Forecast</a:t>
            </a:r>
          </a:p>
        </p:txBody>
      </p:sp>
    </p:spTree>
    <p:extLst>
      <p:ext uri="{BB962C8B-B14F-4D97-AF65-F5344CB8AC3E}">
        <p14:creationId xmlns:p14="http://schemas.microsoft.com/office/powerpoint/2010/main" val="55359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228C76E-04D8-C437-75AF-E9BA775908ED}"/>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12</a:t>
            </a:fld>
            <a:endParaRPr lang="en-US">
              <a:solidFill>
                <a:schemeClr val="bg1"/>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50BF8CF-9A18-F090-9D7B-5564333A31FA}"/>
              </a:ext>
            </a:extLst>
          </p:cNvPr>
          <p:cNvSpPr txBox="1"/>
          <p:nvPr/>
        </p:nvSpPr>
        <p:spPr>
          <a:xfrm>
            <a:off x="1798320" y="55417"/>
            <a:ext cx="8595360" cy="830997"/>
          </a:xfrm>
          <a:prstGeom prst="rect">
            <a:avLst/>
          </a:prstGeom>
          <a:solidFill>
            <a:schemeClr val="bg1"/>
          </a:solidFill>
        </p:spPr>
        <p:txBody>
          <a:bodyPr wrap="square" rtlCol="0" anchor="ctr">
            <a:spAutoFit/>
          </a:bodyPr>
          <a:lstStyle/>
          <a:p>
            <a:pPr algn="ctr"/>
            <a:r>
              <a:rPr lang="en-US" sz="360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WELS Stand-Alone ― Financial Summary</a:t>
            </a:r>
          </a:p>
          <a:p>
            <a:pPr algn="ctr"/>
            <a:r>
              <a:rPr lang="en-US" sz="1200" i="1">
                <a:latin typeface="Segoe UI Light" panose="020B0502040204020203" pitchFamily="34" charset="0"/>
                <a:ea typeface="Microsoft JhengHei UI" panose="020B0604030504040204" pitchFamily="34" charset="-120"/>
                <a:cs typeface="Segoe UI Light" panose="020B0502040204020203" pitchFamily="34" charset="0"/>
              </a:rPr>
              <a:t>(amounts presented without restrictions and in millions, unless otherwise noted)</a:t>
            </a:r>
            <a:endParaRPr lang="en-US" sz="4000" i="1">
              <a:latin typeface="Segoe UI Light" panose="020B0502040204020203" pitchFamily="34" charset="0"/>
              <a:ea typeface="Microsoft JhengHei UI" panose="020B0604030504040204" pitchFamily="34" charset="-120"/>
              <a:cs typeface="Segoe UI Light" panose="020B0502040204020203" pitchFamily="34" charset="0"/>
            </a:endParaRPr>
          </a:p>
        </p:txBody>
      </p:sp>
      <p:graphicFrame>
        <p:nvGraphicFramePr>
          <p:cNvPr id="4" name="Table 7">
            <a:extLst>
              <a:ext uri="{FF2B5EF4-FFF2-40B4-BE49-F238E27FC236}">
                <a16:creationId xmlns:a16="http://schemas.microsoft.com/office/drawing/2014/main" id="{12723F72-CEFA-672F-C2E1-8215CBDAD2EC}"/>
              </a:ext>
            </a:extLst>
          </p:cNvPr>
          <p:cNvGraphicFramePr>
            <a:graphicFrameLocks noGrp="1"/>
          </p:cNvGraphicFramePr>
          <p:nvPr>
            <p:extLst>
              <p:ext uri="{D42A27DB-BD31-4B8C-83A1-F6EECF244321}">
                <p14:modId xmlns:p14="http://schemas.microsoft.com/office/powerpoint/2010/main" val="2180676304"/>
              </p:ext>
            </p:extLst>
          </p:nvPr>
        </p:nvGraphicFramePr>
        <p:xfrm>
          <a:off x="127000" y="1009505"/>
          <a:ext cx="11383010" cy="5477256"/>
        </p:xfrm>
        <a:graphic>
          <a:graphicData uri="http://schemas.openxmlformats.org/drawingml/2006/table">
            <a:tbl>
              <a:tblPr firstRow="1" bandRow="1">
                <a:tableStyleId>{5C22544A-7EE6-4342-B048-85BDC9FD1C3A}</a:tableStyleId>
              </a:tblPr>
              <a:tblGrid>
                <a:gridCol w="681089">
                  <a:extLst>
                    <a:ext uri="{9D8B030D-6E8A-4147-A177-3AD203B41FA5}">
                      <a16:colId xmlns:a16="http://schemas.microsoft.com/office/drawing/2014/main" val="3077618312"/>
                    </a:ext>
                  </a:extLst>
                </a:gridCol>
                <a:gridCol w="4086532">
                  <a:extLst>
                    <a:ext uri="{9D8B030D-6E8A-4147-A177-3AD203B41FA5}">
                      <a16:colId xmlns:a16="http://schemas.microsoft.com/office/drawing/2014/main" val="3636708037"/>
                    </a:ext>
                  </a:extLst>
                </a:gridCol>
                <a:gridCol w="3178414">
                  <a:extLst>
                    <a:ext uri="{9D8B030D-6E8A-4147-A177-3AD203B41FA5}">
                      <a16:colId xmlns:a16="http://schemas.microsoft.com/office/drawing/2014/main" val="917736798"/>
                    </a:ext>
                  </a:extLst>
                </a:gridCol>
                <a:gridCol w="258561">
                  <a:extLst>
                    <a:ext uri="{9D8B030D-6E8A-4147-A177-3AD203B41FA5}">
                      <a16:colId xmlns:a16="http://schemas.microsoft.com/office/drawing/2014/main" val="353729751"/>
                    </a:ext>
                  </a:extLst>
                </a:gridCol>
                <a:gridCol w="3178414">
                  <a:extLst>
                    <a:ext uri="{9D8B030D-6E8A-4147-A177-3AD203B41FA5}">
                      <a16:colId xmlns:a16="http://schemas.microsoft.com/office/drawing/2014/main" val="3650985964"/>
                    </a:ext>
                  </a:extLst>
                </a:gridCol>
              </a:tblGrid>
              <a:tr h="365760">
                <a:tc>
                  <a:txBody>
                    <a:bodyPr/>
                    <a:lstStyle/>
                    <a:p>
                      <a:pPr algn="ctr"/>
                      <a:endParaRPr lang="en-US" sz="1600" b="0">
                        <a:solidFill>
                          <a:schemeClr val="tx1"/>
                        </a:solidFill>
                        <a:latin typeface="Segoe UI" panose="020B0502040204020203" pitchFamily="34" charset="0"/>
                        <a:cs typeface="Segoe UI" panose="020B0502040204020203" pitchFamily="34" charset="0"/>
                      </a:endParaRPr>
                    </a:p>
                  </a:txBody>
                  <a:tcPr vert="vert27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a:solidFill>
                            <a:schemeClr val="tx1"/>
                          </a:solidFill>
                          <a:latin typeface="Segoe UI Semibold" panose="020B0702040204020203" pitchFamily="34" charset="0"/>
                          <a:cs typeface="Segoe UI Semibold" panose="020B0702040204020203" pitchFamily="34" charset="0"/>
                        </a:rPr>
                        <a:t>FY24</a:t>
                      </a:r>
                      <a:r>
                        <a:rPr lang="en-US" sz="1400" b="0" i="1">
                          <a:solidFill>
                            <a:schemeClr val="tx1"/>
                          </a:solidFill>
                          <a:latin typeface="Segoe UI" panose="020B0502040204020203" pitchFamily="34" charset="0"/>
                          <a:cs typeface="Segoe UI" panose="020B0502040204020203" pitchFamily="34" charset="0"/>
                        </a:rPr>
                        <a:t> (Actual – 9 Months)</a:t>
                      </a:r>
                      <a:endParaRPr lang="en-US" sz="2000" b="0" i="1">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0" b="0">
                        <a:solidFill>
                          <a:schemeClr val="tx1"/>
                        </a:solidFill>
                        <a:latin typeface="Segoe UI Semibold" panose="020B0702040204020203" pitchFamily="34" charset="0"/>
                        <a:cs typeface="Segoe UI Semibold" panose="020B07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a:solidFill>
                            <a:schemeClr val="tx1"/>
                          </a:solidFill>
                          <a:latin typeface="Segoe UI Semibold" panose="020B0702040204020203" pitchFamily="34" charset="0"/>
                          <a:cs typeface="Segoe UI Semibold" panose="020B0702040204020203" pitchFamily="34" charset="0"/>
                        </a:rPr>
                        <a:t>FY23</a:t>
                      </a:r>
                      <a:r>
                        <a:rPr lang="en-US" sz="1400" b="0" i="1">
                          <a:solidFill>
                            <a:schemeClr val="tx1"/>
                          </a:solidFill>
                          <a:latin typeface="Segoe UI" panose="020B0502040204020203" pitchFamily="34" charset="0"/>
                          <a:cs typeface="Segoe UI" panose="020B0502040204020203" pitchFamily="34" charset="0"/>
                        </a:rPr>
                        <a:t> (Actual – Full Year)</a:t>
                      </a:r>
                      <a:endParaRPr lang="en-US" sz="2000" b="0" i="1">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66429"/>
                  </a:ext>
                </a:extLst>
              </a:tr>
              <a:tr h="557784">
                <a:tc rowSpan="3">
                  <a:txBody>
                    <a:bodyPr/>
                    <a:lstStyle/>
                    <a:p>
                      <a:pPr algn="ctr"/>
                      <a:r>
                        <a:rPr lang="en-US" sz="1600" b="0">
                          <a:solidFill>
                            <a:schemeClr val="bg1"/>
                          </a:solidFill>
                          <a:latin typeface="Segoe UI" panose="020B0502040204020203" pitchFamily="34" charset="0"/>
                          <a:cs typeface="Segoe UI" panose="020B0502040204020203" pitchFamily="34" charset="0"/>
                        </a:rPr>
                        <a:t>Support</a:t>
                      </a:r>
                    </a:p>
                  </a:txBody>
                  <a:tcPr vert="vert270" anchor="ctr">
                    <a:lnL w="12700" cmpd="sng">
                      <a:noFill/>
                    </a:lnL>
                    <a:lnR w="12700" cmpd="sng">
                      <a:noFill/>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4485E"/>
                    </a:solidFill>
                  </a:tcPr>
                </a:tc>
                <a:tc>
                  <a:txBody>
                    <a:bodyPr/>
                    <a:lstStyle/>
                    <a:p>
                      <a:r>
                        <a:rPr lang="en-US" sz="1600" b="0" dirty="0">
                          <a:solidFill>
                            <a:schemeClr val="tx1"/>
                          </a:solidFill>
                          <a:latin typeface="Segoe UI" panose="020B0502040204020203" pitchFamily="34" charset="0"/>
                          <a:cs typeface="Segoe UI" panose="020B0502040204020203" pitchFamily="34" charset="0"/>
                        </a:rPr>
                        <a:t>Congregation Mission Offerings</a:t>
                      </a: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1456606"/>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tc>
                <a:tc>
                  <a:txBody>
                    <a:bodyPr/>
                    <a:lstStyle/>
                    <a:p>
                      <a:r>
                        <a:rPr lang="en-US" sz="1600" b="0">
                          <a:solidFill>
                            <a:schemeClr val="tx1"/>
                          </a:solidFill>
                          <a:latin typeface="Segoe UI" panose="020B0502040204020203" pitchFamily="34" charset="0"/>
                          <a:cs typeface="Segoe UI" panose="020B0502040204020203" pitchFamily="34" charset="0"/>
                        </a:rPr>
                        <a:t>Unrestricted Special Fund Support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dirty="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41908828"/>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tc>
                <a:tc>
                  <a:txBody>
                    <a:bodyPr/>
                    <a:lstStyle/>
                    <a:p>
                      <a:r>
                        <a:rPr lang="en-US" sz="1600" b="0">
                          <a:solidFill>
                            <a:schemeClr val="tx1"/>
                          </a:solidFill>
                          <a:latin typeface="Segoe UI" panose="020B0502040204020203" pitchFamily="34" charset="0"/>
                          <a:cs typeface="Segoe UI" panose="020B0502040204020203" pitchFamily="34" charset="0"/>
                        </a:rPr>
                        <a:t>Other Unrestricted Support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8229206"/>
                  </a:ext>
                </a:extLst>
              </a:tr>
              <a:tr h="557784">
                <a:tc rowSpan="5">
                  <a:txBody>
                    <a:bodyPr/>
                    <a:lstStyle/>
                    <a:p>
                      <a:pPr algn="ctr"/>
                      <a:r>
                        <a:rPr lang="en-US" sz="1600" b="0">
                          <a:solidFill>
                            <a:schemeClr val="bg1"/>
                          </a:solidFill>
                          <a:latin typeface="Segoe UI" panose="020B0502040204020203" pitchFamily="34" charset="0"/>
                          <a:cs typeface="Segoe UI" panose="020B0502040204020203" pitchFamily="34" charset="0"/>
                        </a:rPr>
                        <a:t>Operating &amp; Special </a:t>
                      </a:r>
                    </a:p>
                    <a:p>
                      <a:pPr algn="ctr"/>
                      <a:r>
                        <a:rPr lang="en-US" sz="1600" b="0">
                          <a:solidFill>
                            <a:schemeClr val="bg1"/>
                          </a:solidFill>
                          <a:latin typeface="Segoe UI" panose="020B0502040204020203" pitchFamily="34" charset="0"/>
                          <a:cs typeface="Segoe UI" panose="020B0502040204020203" pitchFamily="34" charset="0"/>
                        </a:rPr>
                        <a:t>Fund Expenses</a:t>
                      </a:r>
                    </a:p>
                  </a:txBody>
                  <a:tcPr vert="vert270"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E4542"/>
                    </a:solidFill>
                  </a:tcPr>
                </a:tc>
                <a:tc>
                  <a:txBody>
                    <a:bodyPr/>
                    <a:lstStyle/>
                    <a:p>
                      <a:r>
                        <a:rPr lang="en-US" sz="1600" b="0">
                          <a:solidFill>
                            <a:schemeClr val="tx1"/>
                          </a:solidFill>
                          <a:latin typeface="Segoe UI" panose="020B0502040204020203" pitchFamily="34" charset="0"/>
                          <a:cs typeface="Segoe UI" panose="020B0502040204020203" pitchFamily="34" charset="0"/>
                        </a:rPr>
                        <a:t>Home Missions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12500568"/>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vert="vert270" anchor="ctr"/>
                </a:tc>
                <a:tc>
                  <a:txBody>
                    <a:bodyPr/>
                    <a:lstStyle/>
                    <a:p>
                      <a:r>
                        <a:rPr lang="en-US" sz="1600" b="0">
                          <a:solidFill>
                            <a:schemeClr val="tx1"/>
                          </a:solidFill>
                          <a:latin typeface="Segoe UI" panose="020B0502040204020203" pitchFamily="34" charset="0"/>
                          <a:cs typeface="Segoe UI" panose="020B0502040204020203" pitchFamily="34" charset="0"/>
                        </a:rPr>
                        <a:t>World Missions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3877243"/>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vert="vert270" anchor="ctr"/>
                </a:tc>
                <a:tc>
                  <a:txBody>
                    <a:bodyPr/>
                    <a:lstStyle/>
                    <a:p>
                      <a:r>
                        <a:rPr lang="en-US" sz="1600" b="0">
                          <a:solidFill>
                            <a:schemeClr val="tx1"/>
                          </a:solidFill>
                          <a:latin typeface="Segoe UI" panose="020B0502040204020203" pitchFamily="34" charset="0"/>
                          <a:cs typeface="Segoe UI" panose="020B0502040204020203" pitchFamily="34" charset="0"/>
                        </a:rPr>
                        <a:t>Ministerial Education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18895740"/>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vert="vert270" anchor="ctr"/>
                </a:tc>
                <a:tc>
                  <a:txBody>
                    <a:bodyPr/>
                    <a:lstStyle/>
                    <a:p>
                      <a:r>
                        <a:rPr lang="en-US" sz="1600" b="0">
                          <a:solidFill>
                            <a:schemeClr val="tx1"/>
                          </a:solidFill>
                          <a:latin typeface="Segoe UI" panose="020B0502040204020203" pitchFamily="34" charset="0"/>
                          <a:cs typeface="Segoe UI" panose="020B0502040204020203" pitchFamily="34" charset="0"/>
                        </a:rPr>
                        <a:t>Cong. &amp; District Ministry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4125548"/>
                  </a:ext>
                </a:extLst>
              </a:tr>
              <a:tr h="557784">
                <a:tc vMerge="1">
                  <a:txBody>
                    <a:bodyPr/>
                    <a:lstStyle/>
                    <a:p>
                      <a:endParaRPr lang="en-US" sz="1600" b="0">
                        <a:solidFill>
                          <a:schemeClr val="tx1"/>
                        </a:solidFill>
                        <a:latin typeface="Segoe UI" panose="020B0502040204020203" pitchFamily="34" charset="0"/>
                        <a:cs typeface="Segoe UI" panose="020B0502040204020203" pitchFamily="34" charset="0"/>
                      </a:endParaRPr>
                    </a:p>
                  </a:txBody>
                  <a:tcPr vert="vert270" anchor="ctr"/>
                </a:tc>
                <a:tc>
                  <a:txBody>
                    <a:bodyPr/>
                    <a:lstStyle/>
                    <a:p>
                      <a:r>
                        <a:rPr lang="en-US" sz="1600" b="0">
                          <a:solidFill>
                            <a:schemeClr val="tx1"/>
                          </a:solidFill>
                          <a:latin typeface="Segoe UI" panose="020B0502040204020203" pitchFamily="34" charset="0"/>
                          <a:cs typeface="Segoe UI" panose="020B0502040204020203" pitchFamily="34" charset="0"/>
                        </a:rPr>
                        <a:t>Ministry Support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69683183"/>
                  </a:ext>
                </a:extLst>
              </a:tr>
              <a:tr h="557784">
                <a:tc>
                  <a:txBody>
                    <a:bodyPr/>
                    <a:lstStyle/>
                    <a:p>
                      <a:endParaRPr lang="en-US" sz="1600" b="0">
                        <a:solidFill>
                          <a:schemeClr val="tx1"/>
                        </a:solidFill>
                        <a:latin typeface="Segoe UI" panose="020B0502040204020203" pitchFamily="34" charset="0"/>
                        <a:cs typeface="Segoe UI" panose="020B0502040204020203" pitchFamily="34" charset="0"/>
                      </a:endParaRPr>
                    </a:p>
                  </a:txBody>
                  <a:tcPr vert="vert27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600" b="0">
                          <a:solidFill>
                            <a:schemeClr val="tx1"/>
                          </a:solidFill>
                          <a:latin typeface="Segoe UI" panose="020B0502040204020203" pitchFamily="34" charset="0"/>
                          <a:cs typeface="Segoe UI" panose="020B0502040204020203" pitchFamily="34" charset="0"/>
                        </a:rPr>
                        <a:t>Surplus/(Deficit)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latin typeface="Segoe UI" panose="020B0502040204020203" pitchFamily="34" charset="0"/>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54035257"/>
                  </a:ext>
                </a:extLst>
              </a:tr>
            </a:tbl>
          </a:graphicData>
        </a:graphic>
      </p:graphicFrame>
      <p:graphicFrame>
        <p:nvGraphicFramePr>
          <p:cNvPr id="5" name="Chart 4">
            <a:extLst>
              <a:ext uri="{FF2B5EF4-FFF2-40B4-BE49-F238E27FC236}">
                <a16:creationId xmlns:a16="http://schemas.microsoft.com/office/drawing/2014/main" id="{6F9B6D94-201D-05AD-C0E7-9BCA8D56A3CF}"/>
              </a:ext>
            </a:extLst>
          </p:cNvPr>
          <p:cNvGraphicFramePr/>
          <p:nvPr>
            <p:extLst>
              <p:ext uri="{D42A27DB-BD31-4B8C-83A1-F6EECF244321}">
                <p14:modId xmlns:p14="http://schemas.microsoft.com/office/powerpoint/2010/main" val="1520025633"/>
              </p:ext>
            </p:extLst>
          </p:nvPr>
        </p:nvGraphicFramePr>
        <p:xfrm>
          <a:off x="8438200" y="1319918"/>
          <a:ext cx="2560320" cy="53035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F973C61-7F43-4BE6-D42E-381E9FC5860C}"/>
              </a:ext>
            </a:extLst>
          </p:cNvPr>
          <p:cNvGraphicFramePr/>
          <p:nvPr>
            <p:extLst>
              <p:ext uri="{D42A27DB-BD31-4B8C-83A1-F6EECF244321}">
                <p14:modId xmlns:p14="http://schemas.microsoft.com/office/powerpoint/2010/main" val="794022251"/>
              </p:ext>
            </p:extLst>
          </p:nvPr>
        </p:nvGraphicFramePr>
        <p:xfrm>
          <a:off x="5050416" y="1319918"/>
          <a:ext cx="2560320" cy="5303520"/>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a:extLst>
              <a:ext uri="{FF2B5EF4-FFF2-40B4-BE49-F238E27FC236}">
                <a16:creationId xmlns:a16="http://schemas.microsoft.com/office/drawing/2014/main" id="{5065DDAD-73B3-3AFA-AF56-5BB23797F3AF}"/>
              </a:ext>
            </a:extLst>
          </p:cNvPr>
          <p:cNvCxnSpPr/>
          <p:nvPr/>
        </p:nvCxnSpPr>
        <p:spPr>
          <a:xfrm>
            <a:off x="5960724" y="1556668"/>
            <a:ext cx="0" cy="4828032"/>
          </a:xfrm>
          <a:prstGeom prst="line">
            <a:avLst/>
          </a:prstGeom>
          <a:ln>
            <a:solidFill>
              <a:srgbClr val="AAB1BB"/>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7EDBEF-D546-ABEF-8CD5-3B470DD35D15}"/>
              </a:ext>
            </a:extLst>
          </p:cNvPr>
          <p:cNvCxnSpPr/>
          <p:nvPr/>
        </p:nvCxnSpPr>
        <p:spPr>
          <a:xfrm>
            <a:off x="9337663" y="1546440"/>
            <a:ext cx="0" cy="4828032"/>
          </a:xfrm>
          <a:prstGeom prst="line">
            <a:avLst/>
          </a:prstGeom>
          <a:ln>
            <a:solidFill>
              <a:srgbClr val="AAB1BB"/>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5BAFC57-6660-9FC2-73DD-CFDCCE728180}"/>
              </a:ext>
            </a:extLst>
          </p:cNvPr>
          <p:cNvSpPr txBox="1"/>
          <p:nvPr/>
        </p:nvSpPr>
        <p:spPr>
          <a:xfrm>
            <a:off x="8554823" y="3233316"/>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$10.3</a:t>
            </a:r>
          </a:p>
        </p:txBody>
      </p:sp>
      <p:sp>
        <p:nvSpPr>
          <p:cNvPr id="17" name="TextBox 16">
            <a:extLst>
              <a:ext uri="{FF2B5EF4-FFF2-40B4-BE49-F238E27FC236}">
                <a16:creationId xmlns:a16="http://schemas.microsoft.com/office/drawing/2014/main" id="{2BAD325F-C3FD-ACBE-CC3F-3F13A0BC6717}"/>
              </a:ext>
            </a:extLst>
          </p:cNvPr>
          <p:cNvSpPr txBox="1"/>
          <p:nvPr/>
        </p:nvSpPr>
        <p:spPr>
          <a:xfrm>
            <a:off x="8554822" y="3791179"/>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$13.3</a:t>
            </a:r>
          </a:p>
        </p:txBody>
      </p:sp>
      <p:sp>
        <p:nvSpPr>
          <p:cNvPr id="18" name="TextBox 17">
            <a:extLst>
              <a:ext uri="{FF2B5EF4-FFF2-40B4-BE49-F238E27FC236}">
                <a16:creationId xmlns:a16="http://schemas.microsoft.com/office/drawing/2014/main" id="{7185FF61-5CAD-F78C-61AD-2570B52847CE}"/>
              </a:ext>
            </a:extLst>
          </p:cNvPr>
          <p:cNvSpPr txBox="1"/>
          <p:nvPr/>
        </p:nvSpPr>
        <p:spPr>
          <a:xfrm>
            <a:off x="8438200" y="4357084"/>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$9.4</a:t>
            </a:r>
          </a:p>
        </p:txBody>
      </p:sp>
      <p:sp>
        <p:nvSpPr>
          <p:cNvPr id="19" name="TextBox 18">
            <a:extLst>
              <a:ext uri="{FF2B5EF4-FFF2-40B4-BE49-F238E27FC236}">
                <a16:creationId xmlns:a16="http://schemas.microsoft.com/office/drawing/2014/main" id="{2A6BBD5A-9E11-FF01-7F80-212F49A6661D}"/>
              </a:ext>
            </a:extLst>
          </p:cNvPr>
          <p:cNvSpPr txBox="1"/>
          <p:nvPr/>
        </p:nvSpPr>
        <p:spPr>
          <a:xfrm>
            <a:off x="8554821" y="4913583"/>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$8.5</a:t>
            </a:r>
          </a:p>
        </p:txBody>
      </p:sp>
      <p:sp>
        <p:nvSpPr>
          <p:cNvPr id="20" name="TextBox 19">
            <a:extLst>
              <a:ext uri="{FF2B5EF4-FFF2-40B4-BE49-F238E27FC236}">
                <a16:creationId xmlns:a16="http://schemas.microsoft.com/office/drawing/2014/main" id="{D1F9E75D-944F-5A2B-5DDA-BFBCB6F7AEA9}"/>
              </a:ext>
            </a:extLst>
          </p:cNvPr>
          <p:cNvSpPr txBox="1"/>
          <p:nvPr/>
        </p:nvSpPr>
        <p:spPr>
          <a:xfrm>
            <a:off x="8033404" y="5508635"/>
            <a:ext cx="832451" cy="338554"/>
          </a:xfrm>
          <a:prstGeom prst="rect">
            <a:avLst/>
          </a:prstGeom>
          <a:noFill/>
        </p:spPr>
        <p:txBody>
          <a:bodyPr wrap="square" rtlCol="0">
            <a:spAutoFit/>
          </a:bodyPr>
          <a:lstStyle/>
          <a:p>
            <a:pPr algn="r"/>
            <a:r>
              <a:rPr lang="en-US" sz="1600" dirty="0">
                <a:solidFill>
                  <a:srgbClr val="FE4542"/>
                </a:solidFill>
                <a:latin typeface="Segoe UI" panose="020B0502040204020203" pitchFamily="34" charset="0"/>
                <a:cs typeface="Segoe UI" panose="020B0502040204020203" pitchFamily="34" charset="0"/>
              </a:rPr>
              <a:t>$6.3</a:t>
            </a:r>
          </a:p>
        </p:txBody>
      </p:sp>
      <p:sp>
        <p:nvSpPr>
          <p:cNvPr id="21" name="TextBox 20">
            <a:extLst>
              <a:ext uri="{FF2B5EF4-FFF2-40B4-BE49-F238E27FC236}">
                <a16:creationId xmlns:a16="http://schemas.microsoft.com/office/drawing/2014/main" id="{63EAE3D2-1638-DB7D-20AD-5B252C2BD83E}"/>
              </a:ext>
            </a:extLst>
          </p:cNvPr>
          <p:cNvSpPr txBox="1"/>
          <p:nvPr/>
        </p:nvSpPr>
        <p:spPr>
          <a:xfrm>
            <a:off x="5128273" y="3259723"/>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$8.6</a:t>
            </a:r>
          </a:p>
        </p:txBody>
      </p:sp>
      <p:sp>
        <p:nvSpPr>
          <p:cNvPr id="22" name="TextBox 21">
            <a:extLst>
              <a:ext uri="{FF2B5EF4-FFF2-40B4-BE49-F238E27FC236}">
                <a16:creationId xmlns:a16="http://schemas.microsoft.com/office/drawing/2014/main" id="{340893FF-5DD1-1CB8-E17D-4AE53EDC6B52}"/>
              </a:ext>
            </a:extLst>
          </p:cNvPr>
          <p:cNvSpPr txBox="1"/>
          <p:nvPr/>
        </p:nvSpPr>
        <p:spPr>
          <a:xfrm>
            <a:off x="5125781" y="3791179"/>
            <a:ext cx="832451" cy="338554"/>
          </a:xfrm>
          <a:prstGeom prst="rect">
            <a:avLst/>
          </a:prstGeom>
          <a:noFill/>
        </p:spPr>
        <p:txBody>
          <a:bodyPr wrap="square" rtlCol="0">
            <a:spAutoFit/>
          </a:bodyPr>
          <a:lstStyle/>
          <a:p>
            <a:pPr algn="r"/>
            <a:r>
              <a:rPr lang="en-US" sz="1600">
                <a:solidFill>
                  <a:schemeClr val="bg1"/>
                </a:solidFill>
                <a:latin typeface="Segoe UI" panose="020B0502040204020203" pitchFamily="34" charset="0"/>
                <a:cs typeface="Segoe UI" panose="020B0502040204020203" pitchFamily="34" charset="0"/>
              </a:rPr>
              <a:t>$9.7</a:t>
            </a:r>
          </a:p>
        </p:txBody>
      </p:sp>
      <p:sp>
        <p:nvSpPr>
          <p:cNvPr id="23" name="TextBox 22">
            <a:extLst>
              <a:ext uri="{FF2B5EF4-FFF2-40B4-BE49-F238E27FC236}">
                <a16:creationId xmlns:a16="http://schemas.microsoft.com/office/drawing/2014/main" id="{788B9F3E-8850-DA13-D8C7-18F3E3A5AEA1}"/>
              </a:ext>
            </a:extLst>
          </p:cNvPr>
          <p:cNvSpPr txBox="1"/>
          <p:nvPr/>
        </p:nvSpPr>
        <p:spPr>
          <a:xfrm>
            <a:off x="5166207" y="4345645"/>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$7.7</a:t>
            </a:r>
          </a:p>
        </p:txBody>
      </p:sp>
      <p:sp>
        <p:nvSpPr>
          <p:cNvPr id="24" name="TextBox 23">
            <a:extLst>
              <a:ext uri="{FF2B5EF4-FFF2-40B4-BE49-F238E27FC236}">
                <a16:creationId xmlns:a16="http://schemas.microsoft.com/office/drawing/2014/main" id="{976FDB35-BA54-57D5-3C99-47EBD5716E60}"/>
              </a:ext>
            </a:extLst>
          </p:cNvPr>
          <p:cNvSpPr txBox="1"/>
          <p:nvPr/>
        </p:nvSpPr>
        <p:spPr>
          <a:xfrm>
            <a:off x="5166206" y="4920949"/>
            <a:ext cx="832451" cy="338554"/>
          </a:xfrm>
          <a:prstGeom prst="rect">
            <a:avLst/>
          </a:prstGeom>
          <a:noFill/>
        </p:spPr>
        <p:txBody>
          <a:bodyPr wrap="square" rtlCol="0">
            <a:spAutoFit/>
          </a:bodyPr>
          <a:lstStyle/>
          <a:p>
            <a:pPr algn="r"/>
            <a:r>
              <a:rPr lang="en-US" sz="1600" dirty="0">
                <a:solidFill>
                  <a:schemeClr val="bg1"/>
                </a:solidFill>
                <a:latin typeface="Segoe UI" panose="020B0502040204020203" pitchFamily="34" charset="0"/>
                <a:cs typeface="Segoe UI" panose="020B0502040204020203" pitchFamily="34" charset="0"/>
              </a:rPr>
              <a:t>$6.8</a:t>
            </a:r>
          </a:p>
        </p:txBody>
      </p:sp>
      <p:sp>
        <p:nvSpPr>
          <p:cNvPr id="25" name="TextBox 24">
            <a:extLst>
              <a:ext uri="{FF2B5EF4-FFF2-40B4-BE49-F238E27FC236}">
                <a16:creationId xmlns:a16="http://schemas.microsoft.com/office/drawing/2014/main" id="{EC1B34B0-4295-36F6-3EF6-4AB484B02AB5}"/>
              </a:ext>
            </a:extLst>
          </p:cNvPr>
          <p:cNvSpPr txBox="1"/>
          <p:nvPr/>
        </p:nvSpPr>
        <p:spPr>
          <a:xfrm>
            <a:off x="4858253" y="5466580"/>
            <a:ext cx="832451" cy="338554"/>
          </a:xfrm>
          <a:prstGeom prst="rect">
            <a:avLst/>
          </a:prstGeom>
          <a:noFill/>
        </p:spPr>
        <p:txBody>
          <a:bodyPr wrap="square" rtlCol="0">
            <a:spAutoFit/>
          </a:bodyPr>
          <a:lstStyle/>
          <a:p>
            <a:pPr algn="r"/>
            <a:r>
              <a:rPr lang="en-US" sz="1600">
                <a:solidFill>
                  <a:srgbClr val="FE4542"/>
                </a:solidFill>
                <a:latin typeface="Segoe UI" panose="020B0502040204020203" pitchFamily="34" charset="0"/>
                <a:cs typeface="Segoe UI" panose="020B0502040204020203" pitchFamily="34" charset="0"/>
              </a:rPr>
              <a:t>$4.0</a:t>
            </a:r>
          </a:p>
        </p:txBody>
      </p:sp>
      <p:sp>
        <p:nvSpPr>
          <p:cNvPr id="12" name="TextBox 11">
            <a:extLst>
              <a:ext uri="{FF2B5EF4-FFF2-40B4-BE49-F238E27FC236}">
                <a16:creationId xmlns:a16="http://schemas.microsoft.com/office/drawing/2014/main" id="{C826D5AC-4CD7-954B-F602-17150D721BB9}"/>
              </a:ext>
            </a:extLst>
          </p:cNvPr>
          <p:cNvSpPr txBox="1"/>
          <p:nvPr/>
        </p:nvSpPr>
        <p:spPr>
          <a:xfrm>
            <a:off x="172555" y="790196"/>
            <a:ext cx="3783329" cy="523220"/>
          </a:xfrm>
          <a:prstGeom prst="rect">
            <a:avLst/>
          </a:prstGeom>
          <a:noFill/>
        </p:spPr>
        <p:txBody>
          <a:bodyPr wrap="square" rtlCol="0">
            <a:spAutoFit/>
          </a:bodyPr>
          <a:lstStyle/>
          <a:p>
            <a:r>
              <a:rPr lang="en-US" sz="2800" b="1" dirty="0"/>
              <a:t>FY23 Budget = ~$52M</a:t>
            </a:r>
          </a:p>
        </p:txBody>
      </p:sp>
    </p:spTree>
    <p:extLst>
      <p:ext uri="{BB962C8B-B14F-4D97-AF65-F5344CB8AC3E}">
        <p14:creationId xmlns:p14="http://schemas.microsoft.com/office/powerpoint/2010/main" val="87169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447130-1827-3290-00E7-918F827F63D3}"/>
              </a:ext>
            </a:extLst>
          </p:cNvPr>
          <p:cNvSpPr txBox="1"/>
          <p:nvPr/>
        </p:nvSpPr>
        <p:spPr>
          <a:xfrm>
            <a:off x="2438400" y="2705725"/>
            <a:ext cx="7315200" cy="2677656"/>
          </a:xfrm>
          <a:prstGeom prst="rect">
            <a:avLst/>
          </a:prstGeom>
          <a:noFill/>
        </p:spPr>
        <p:txBody>
          <a:bodyPr wrap="square" rtlCol="0">
            <a:spAutoFit/>
          </a:bodyPr>
          <a:lstStyle/>
          <a:p>
            <a:pPr algn="ctr"/>
            <a:r>
              <a:rPr lang="en-US" sz="88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Thank You</a:t>
            </a:r>
          </a:p>
          <a:p>
            <a:pPr algn="ctr"/>
            <a:endParaRPr lang="en-US" sz="8000" dirty="0">
              <a:solidFill>
                <a:schemeClr val="bg1"/>
              </a:solidFill>
              <a:latin typeface="Segoe UI" panose="020B0502040204020203" pitchFamily="34" charset="0"/>
              <a:ea typeface="Microsoft JhengHei UI" panose="020B0604030504040204" pitchFamily="34" charset="-120"/>
              <a:cs typeface="Segoe UI" panose="020B0502040204020203" pitchFamily="34" charset="0"/>
            </a:endParaRPr>
          </a:p>
        </p:txBody>
      </p:sp>
      <p:sp>
        <p:nvSpPr>
          <p:cNvPr id="3" name="TextBox 2">
            <a:extLst>
              <a:ext uri="{FF2B5EF4-FFF2-40B4-BE49-F238E27FC236}">
                <a16:creationId xmlns:a16="http://schemas.microsoft.com/office/drawing/2014/main" id="{8A9AC892-978B-F4F5-7AFA-AD405CC262F0}"/>
              </a:ext>
            </a:extLst>
          </p:cNvPr>
          <p:cNvSpPr txBox="1"/>
          <p:nvPr/>
        </p:nvSpPr>
        <p:spPr>
          <a:xfrm>
            <a:off x="0" y="5728845"/>
            <a:ext cx="12192000" cy="954107"/>
          </a:xfrm>
          <a:prstGeom prst="rect">
            <a:avLst/>
          </a:prstGeom>
          <a:noFill/>
        </p:spPr>
        <p:txBody>
          <a:bodyPr wrap="square" rtlCol="0">
            <a:spAutoFit/>
          </a:bodyPr>
          <a:lstStyle/>
          <a:p>
            <a:pPr algn="ctr"/>
            <a:r>
              <a:rPr lang="en-US" sz="2800" i="1">
                <a:solidFill>
                  <a:schemeClr val="bg1"/>
                </a:solidFill>
                <a:latin typeface="Segoe UI" panose="020B0502040204020203" pitchFamily="34" charset="0"/>
                <a:ea typeface="Microsoft JhengHei UI" panose="020B0604030504040204" pitchFamily="34" charset="-120"/>
                <a:cs typeface="Segoe UI" panose="020B0502040204020203" pitchFamily="34" charset="0"/>
              </a:rPr>
              <a:t>“The earth is the L</a:t>
            </a:r>
            <a:r>
              <a:rPr lang="en-US" sz="2800" i="1" cap="small">
                <a:solidFill>
                  <a:schemeClr val="bg1"/>
                </a:solidFill>
                <a:latin typeface="Segoe UI" panose="020B0502040204020203" pitchFamily="34" charset="0"/>
                <a:ea typeface="Microsoft JhengHei UI" panose="020B0604030504040204" pitchFamily="34" charset="-120"/>
                <a:cs typeface="Segoe UI" panose="020B0502040204020203" pitchFamily="34" charset="0"/>
              </a:rPr>
              <a:t>ord</a:t>
            </a:r>
            <a:r>
              <a:rPr lang="en-US" sz="2800" i="1">
                <a:solidFill>
                  <a:schemeClr val="bg1"/>
                </a:solidFill>
                <a:latin typeface="Segoe UI" panose="020B0502040204020203" pitchFamily="34" charset="0"/>
                <a:ea typeface="Microsoft JhengHei UI" panose="020B0604030504040204" pitchFamily="34" charset="-120"/>
                <a:cs typeface="Segoe UI" panose="020B0502040204020203" pitchFamily="34" charset="0"/>
              </a:rPr>
              <a:t>’s and everything in it, the world, and all who live in it.”</a:t>
            </a:r>
          </a:p>
          <a:p>
            <a:pPr algn="ctr"/>
            <a:endParaRPr lang="en-US" sz="1000">
              <a:solidFill>
                <a:schemeClr val="bg1"/>
              </a:solidFill>
              <a:latin typeface="Segoe UI" panose="020B0502040204020203" pitchFamily="34" charset="0"/>
              <a:ea typeface="Microsoft JhengHei UI" panose="020B0604030504040204" pitchFamily="34" charset="-120"/>
              <a:cs typeface="Segoe UI" panose="020B0502040204020203" pitchFamily="34" charset="0"/>
            </a:endParaRPr>
          </a:p>
          <a:p>
            <a:pPr algn="ctr"/>
            <a:r>
              <a:rPr lang="en-US">
                <a:solidFill>
                  <a:schemeClr val="bg1"/>
                </a:solidFill>
                <a:latin typeface="Segoe UI Light" panose="020B0502040204020203" pitchFamily="34" charset="0"/>
                <a:ea typeface="Microsoft JhengHei UI" panose="020B0604030504040204" pitchFamily="34" charset="-120"/>
                <a:cs typeface="Segoe UI Light" panose="020B0502040204020203" pitchFamily="34" charset="0"/>
              </a:rPr>
              <a:t>Psalm 24:1</a:t>
            </a:r>
          </a:p>
        </p:txBody>
      </p:sp>
    </p:spTree>
    <p:extLst>
      <p:ext uri="{BB962C8B-B14F-4D97-AF65-F5344CB8AC3E}">
        <p14:creationId xmlns:p14="http://schemas.microsoft.com/office/powerpoint/2010/main" val="142039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07DDC2F-8E01-B766-91A1-7E63050384AE}"/>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14</a:t>
            </a:fld>
            <a:endParaRPr lang="en-US">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477CF9DA-8FFA-FEBA-1E6E-87694B112B63}"/>
              </a:ext>
            </a:extLst>
          </p:cNvPr>
          <p:cNvSpPr txBox="1"/>
          <p:nvPr/>
        </p:nvSpPr>
        <p:spPr>
          <a:xfrm>
            <a:off x="1798320" y="55417"/>
            <a:ext cx="8595360" cy="830997"/>
          </a:xfrm>
          <a:prstGeom prst="rect">
            <a:avLst/>
          </a:prstGeom>
          <a:solidFill>
            <a:schemeClr val="bg1"/>
          </a:solidFill>
        </p:spPr>
        <p:txBody>
          <a:bodyPr wrap="square" rtlCol="0" anchor="ctr">
            <a:spAutoFit/>
          </a:bodyPr>
          <a:lstStyle/>
          <a:p>
            <a:pPr algn="ctr"/>
            <a:r>
              <a:rPr lang="en-US" sz="360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FY26 &amp; FY27 Initial Planning Assumptions</a:t>
            </a:r>
          </a:p>
          <a:p>
            <a:pPr algn="ctr"/>
            <a:r>
              <a:rPr lang="en-US" sz="1200" i="1">
                <a:latin typeface="Segoe UI Light" panose="020B0502040204020203" pitchFamily="34" charset="0"/>
                <a:ea typeface="Microsoft JhengHei UI" panose="020B0604030504040204" pitchFamily="34" charset="-120"/>
                <a:cs typeface="Segoe UI Light" panose="020B0502040204020203" pitchFamily="34" charset="0"/>
              </a:rPr>
              <a:t>(amounts in millions, unless otherwise noted)</a:t>
            </a:r>
            <a:endParaRPr lang="en-US" sz="4000" i="1">
              <a:latin typeface="Segoe UI Light" panose="020B0502040204020203" pitchFamily="34" charset="0"/>
              <a:ea typeface="Microsoft JhengHei UI" panose="020B0604030504040204" pitchFamily="34" charset="-120"/>
              <a:cs typeface="Segoe UI Light" panose="020B0502040204020203" pitchFamily="34" charset="0"/>
            </a:endParaRPr>
          </a:p>
        </p:txBody>
      </p:sp>
      <p:graphicFrame>
        <p:nvGraphicFramePr>
          <p:cNvPr id="5" name="Chart 4">
            <a:extLst>
              <a:ext uri="{FF2B5EF4-FFF2-40B4-BE49-F238E27FC236}">
                <a16:creationId xmlns:a16="http://schemas.microsoft.com/office/drawing/2014/main" id="{EADD91B0-F3C0-D277-639D-119FE9D0C29A}"/>
              </a:ext>
            </a:extLst>
          </p:cNvPr>
          <p:cNvGraphicFramePr/>
          <p:nvPr>
            <p:extLst>
              <p:ext uri="{D42A27DB-BD31-4B8C-83A1-F6EECF244321}">
                <p14:modId xmlns:p14="http://schemas.microsoft.com/office/powerpoint/2010/main" val="1479206380"/>
              </p:ext>
            </p:extLst>
          </p:nvPr>
        </p:nvGraphicFramePr>
        <p:xfrm>
          <a:off x="6257923" y="2852763"/>
          <a:ext cx="566928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2">
            <a:extLst>
              <a:ext uri="{FF2B5EF4-FFF2-40B4-BE49-F238E27FC236}">
                <a16:creationId xmlns:a16="http://schemas.microsoft.com/office/drawing/2014/main" id="{5CA1D6A6-D988-A9F0-0F1C-3F8E6C8B6DB4}"/>
              </a:ext>
            </a:extLst>
          </p:cNvPr>
          <p:cNvGraphicFramePr>
            <a:graphicFrameLocks noGrp="1"/>
          </p:cNvGraphicFramePr>
          <p:nvPr>
            <p:extLst>
              <p:ext uri="{D42A27DB-BD31-4B8C-83A1-F6EECF244321}">
                <p14:modId xmlns:p14="http://schemas.microsoft.com/office/powerpoint/2010/main" val="3820863594"/>
              </p:ext>
            </p:extLst>
          </p:nvPr>
        </p:nvGraphicFramePr>
        <p:xfrm>
          <a:off x="289560" y="1072793"/>
          <a:ext cx="11612880" cy="140208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63580046"/>
                    </a:ext>
                  </a:extLst>
                </a:gridCol>
                <a:gridCol w="1645920">
                  <a:extLst>
                    <a:ext uri="{9D8B030D-6E8A-4147-A177-3AD203B41FA5}">
                      <a16:colId xmlns:a16="http://schemas.microsoft.com/office/drawing/2014/main" val="2603391296"/>
                    </a:ext>
                  </a:extLst>
                </a:gridCol>
                <a:gridCol w="2286000">
                  <a:extLst>
                    <a:ext uri="{9D8B030D-6E8A-4147-A177-3AD203B41FA5}">
                      <a16:colId xmlns:a16="http://schemas.microsoft.com/office/drawing/2014/main" val="465485793"/>
                    </a:ext>
                  </a:extLst>
                </a:gridCol>
                <a:gridCol w="1554480">
                  <a:extLst>
                    <a:ext uri="{9D8B030D-6E8A-4147-A177-3AD203B41FA5}">
                      <a16:colId xmlns:a16="http://schemas.microsoft.com/office/drawing/2014/main" val="3530814422"/>
                    </a:ext>
                  </a:extLst>
                </a:gridCol>
                <a:gridCol w="2286000">
                  <a:extLst>
                    <a:ext uri="{9D8B030D-6E8A-4147-A177-3AD203B41FA5}">
                      <a16:colId xmlns:a16="http://schemas.microsoft.com/office/drawing/2014/main" val="1982537292"/>
                    </a:ext>
                  </a:extLst>
                </a:gridCol>
                <a:gridCol w="1554480">
                  <a:extLst>
                    <a:ext uri="{9D8B030D-6E8A-4147-A177-3AD203B41FA5}">
                      <a16:colId xmlns:a16="http://schemas.microsoft.com/office/drawing/2014/main" val="856961135"/>
                    </a:ext>
                  </a:extLst>
                </a:gridCol>
              </a:tblGrid>
              <a:tr h="274320">
                <a:tc gridSpan="6">
                  <a:txBody>
                    <a:bodyPr/>
                    <a:lstStyle/>
                    <a:p>
                      <a:pPr algn="ctr"/>
                      <a:r>
                        <a:rPr lang="en-US" sz="1400" b="0" i="0">
                          <a:solidFill>
                            <a:schemeClr val="bg1"/>
                          </a:solidFill>
                          <a:latin typeface="Segoe UI Semibold" panose="020B0702040204020203" pitchFamily="34" charset="0"/>
                          <a:cs typeface="Segoe UI Semibold" panose="020B0702040204020203" pitchFamily="34" charset="0"/>
                        </a:rPr>
                        <a:t>Key Assumptions</a:t>
                      </a:r>
                    </a:p>
                  </a:txBody>
                  <a:tcPr marL="45720" marR="45720" anchor="ctr">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solidFill>
                      <a:srgbClr val="00B05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a:solidFill>
                          <a:schemeClr val="tx1"/>
                        </a:solidFill>
                        <a:latin typeface="Segoe UI Semibold" panose="020B0702040204020203" pitchFamily="34" charset="0"/>
                        <a:cs typeface="Segoe UI Semibold" panose="020B0702040204020203" pitchFamily="34" charset="0"/>
                      </a:endParaRPr>
                    </a:p>
                  </a:txBody>
                  <a:tcPr marL="45720" marR="45720" anchor="ctr"/>
                </a:tc>
                <a:tc hMerge="1">
                  <a:txBody>
                    <a:bodyPr/>
                    <a:lstStyle/>
                    <a:p>
                      <a:pPr algn="l"/>
                      <a:endParaRPr lang="en-US" sz="1200" b="0" i="0">
                        <a:solidFill>
                          <a:schemeClr val="tx1"/>
                        </a:solidFill>
                        <a:latin typeface="Segoe UI Semibold" panose="020B0702040204020203" pitchFamily="34" charset="0"/>
                        <a:cs typeface="Segoe UI Semibold" panose="020B0702040204020203" pitchFamily="34" charset="0"/>
                      </a:endParaRPr>
                    </a:p>
                  </a:txBody>
                  <a:tcPr marL="45720" marR="45720"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a:solidFill>
                          <a:schemeClr val="tx1"/>
                        </a:solidFill>
                        <a:latin typeface="Segoe UI Semibold" panose="020B0702040204020203" pitchFamily="34" charset="0"/>
                        <a:cs typeface="Segoe UI Semibold" panose="020B0702040204020203" pitchFamily="34" charset="0"/>
                      </a:endParaRPr>
                    </a:p>
                  </a:txBody>
                  <a:tcPr marL="45720" marR="45720" anchor="ctr"/>
                </a:tc>
                <a:tc hMerge="1">
                  <a:txBody>
                    <a:bodyPr/>
                    <a:lstStyle/>
                    <a:p>
                      <a:endParaRPr lang="en-US" sz="1200" b="0" i="0">
                        <a:latin typeface="Segoe UI Semibold" panose="020B0702040204020203" pitchFamily="34" charset="0"/>
                        <a:cs typeface="Segoe UI Semibold" panose="020B0702040204020203" pitchFamily="34" charset="0"/>
                      </a:endParaRPr>
                    </a:p>
                  </a:txBody>
                  <a:tcPr marL="45720" marR="45720" anchor="ctr">
                    <a:lnL w="12700" cap="flat" cmpd="sng" algn="ctr">
                      <a:solidFill>
                        <a:srgbClr val="00B050"/>
                      </a:solidFill>
                      <a:prstDash val="solid"/>
                      <a:round/>
                      <a:headEnd type="none" w="med" len="med"/>
                      <a:tailEnd type="none" w="med" len="med"/>
                    </a:ln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a:solidFill>
                          <a:schemeClr val="tx1"/>
                        </a:solidFill>
                        <a:latin typeface="Segoe UI Semibold" panose="020B0702040204020203" pitchFamily="34" charset="0"/>
                        <a:cs typeface="Segoe UI Semibold" panose="020B0702040204020203" pitchFamily="34" charset="0"/>
                      </a:endParaRPr>
                    </a:p>
                  </a:txBody>
                  <a:tcPr marL="45720" marR="45720" anchor="ctr"/>
                </a:tc>
                <a:extLst>
                  <a:ext uri="{0D108BD9-81ED-4DB2-BD59-A6C34878D82A}">
                    <a16:rowId xmlns:a16="http://schemas.microsoft.com/office/drawing/2014/main" val="21048603"/>
                  </a:ext>
                </a:extLst>
              </a:tr>
              <a:tr h="548640">
                <a:tc>
                  <a:txBody>
                    <a:bodyPr/>
                    <a:lstStyle/>
                    <a:p>
                      <a:r>
                        <a:rPr lang="en-US" sz="1400" b="0">
                          <a:solidFill>
                            <a:schemeClr val="tx1"/>
                          </a:solidFill>
                          <a:latin typeface="Segoe UI" panose="020B0502040204020203" pitchFamily="34" charset="0"/>
                          <a:cs typeface="Segoe UI" panose="020B0502040204020203" pitchFamily="34" charset="0"/>
                        </a:rPr>
                        <a:t> Called Worker Wages</a:t>
                      </a:r>
                    </a:p>
                  </a:txBody>
                  <a:tcPr marL="45720" marR="45720" anchor="ctr">
                    <a:lnL w="12700" cap="flat" cmpd="sng" algn="ctr">
                      <a:solidFill>
                        <a:srgbClr val="00B050"/>
                      </a:solidFill>
                      <a:prstDash val="solid"/>
                      <a:round/>
                      <a:headEnd type="none" w="med" len="med"/>
                      <a:tailEnd type="none" w="med" len="med"/>
                    </a:lnL>
                    <a:lnR w="12700" cmpd="sng">
                      <a:noFill/>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3.5% | </a:t>
                      </a: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2.0%</a:t>
                      </a: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l"/>
                      <a:r>
                        <a:rPr lang="en-US" sz="1400" b="0">
                          <a:solidFill>
                            <a:schemeClr val="tx1"/>
                          </a:solidFill>
                          <a:latin typeface="Segoe UI" panose="020B0502040204020203" pitchFamily="34" charset="0"/>
                          <a:cs typeface="Segoe UI" panose="020B0502040204020203" pitchFamily="34" charset="0"/>
                        </a:rPr>
                        <a:t> Healthcare Expenses</a:t>
                      </a:r>
                    </a:p>
                  </a:txBody>
                  <a:tcPr marL="45720" marR="4572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10.0%</a:t>
                      </a:r>
                    </a:p>
                  </a:txBody>
                  <a:tcPr marL="45720" marR="45720" anchor="ctr">
                    <a:lnL w="12700" cmpd="sng">
                      <a:noFill/>
                    </a:lnL>
                    <a:lnR w="12700" cap="flat" cmpd="sng" algn="ctr">
                      <a:solidFill>
                        <a:schemeClr val="bg1">
                          <a:lumMod val="95000"/>
                        </a:schemeClr>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r>
                        <a:rPr lang="en-US" sz="1400" b="0" kern="1200">
                          <a:solidFill>
                            <a:schemeClr val="tx1"/>
                          </a:solidFill>
                          <a:latin typeface="Segoe UI" panose="020B0502040204020203" pitchFamily="34" charset="0"/>
                          <a:ea typeface="+mn-ea"/>
                          <a:cs typeface="Segoe UI" panose="020B0502040204020203" pitchFamily="34" charset="0"/>
                        </a:rPr>
                        <a:t> Operational Expenses</a:t>
                      </a:r>
                    </a:p>
                  </a:txBody>
                  <a:tcPr marL="45720" marR="45720" anchor="ctr">
                    <a:lnL w="12700" cap="flat" cmpd="sng" algn="ctr">
                      <a:solidFill>
                        <a:schemeClr val="bg1">
                          <a:lumMod val="95000"/>
                        </a:schemeClr>
                      </a:solidFill>
                      <a:prstDash val="solid"/>
                      <a:round/>
                      <a:headEnd type="none" w="med" len="med"/>
                      <a:tailEnd type="none" w="med" len="med"/>
                    </a:lnL>
                    <a:lnR w="12700" cmpd="sng">
                      <a:noFill/>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3.0%</a:t>
                      </a:r>
                    </a:p>
                  </a:txBody>
                  <a:tcPr marL="45720" marR="45720" anchor="ctr">
                    <a:lnL w="12700" cmpd="sng">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7975218"/>
                  </a:ext>
                </a:extLst>
              </a:tr>
              <a:tr h="548640">
                <a:tc>
                  <a:txBody>
                    <a:bodyPr/>
                    <a:lstStyle/>
                    <a:p>
                      <a:r>
                        <a:rPr lang="en-US" sz="1400">
                          <a:solidFill>
                            <a:schemeClr val="tx1"/>
                          </a:solidFill>
                          <a:latin typeface="Segoe UI" panose="020B0502040204020203" pitchFamily="34" charset="0"/>
                          <a:cs typeface="Segoe UI" panose="020B0502040204020203" pitchFamily="34" charset="0"/>
                        </a:rPr>
                        <a:t> Non-Called Worker Wages</a:t>
                      </a:r>
                    </a:p>
                  </a:txBody>
                  <a:tcPr marL="45720" marR="45720" anchor="ctr">
                    <a:lnL w="12700" cap="flat" cmpd="sng" algn="ctr">
                      <a:solidFill>
                        <a:srgbClr val="00B050"/>
                      </a:solidFill>
                      <a:prstDash val="solid"/>
                      <a:round/>
                      <a:headEnd type="none" w="med" len="med"/>
                      <a:tailEnd type="none" w="med" len="med"/>
                    </a:lnL>
                    <a:lnR w="12700" cmpd="sng">
                      <a:noFill/>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3.5% | </a:t>
                      </a: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2.0%</a:t>
                      </a:r>
                    </a:p>
                  </a:txBody>
                  <a:tcPr marL="45720" marR="45720">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400" b="0">
                          <a:solidFill>
                            <a:schemeClr val="tx1"/>
                          </a:solidFill>
                          <a:latin typeface="Segoe UI" panose="020B0502040204020203" pitchFamily="34" charset="0"/>
                          <a:cs typeface="Segoe UI" panose="020B0502040204020203" pitchFamily="34" charset="0"/>
                        </a:rPr>
                        <a:t> Retirement Plan Expenses</a:t>
                      </a:r>
                    </a:p>
                  </a:txBody>
                  <a:tcPr marL="45720" marR="4572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600" b="0">
                          <a:solidFill>
                            <a:schemeClr val="tx1"/>
                          </a:solidFill>
                          <a:latin typeface="Segoe UI Semibold" panose="020B0702040204020203" pitchFamily="34" charset="0"/>
                          <a:cs typeface="Segoe UI Semibold" panose="020B0702040204020203" pitchFamily="34" charset="0"/>
                        </a:rPr>
                        <a:t>FLAT</a:t>
                      </a:r>
                    </a:p>
                  </a:txBody>
                  <a:tcPr marL="45720" marR="45720"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14400" rtl="0" eaLnBrk="1" latinLnBrk="0" hangingPunct="1"/>
                      <a:r>
                        <a:rPr lang="en-US" sz="1400" b="0" kern="1200">
                          <a:solidFill>
                            <a:schemeClr val="tx1"/>
                          </a:solidFill>
                          <a:latin typeface="Segoe UI" panose="020B0502040204020203" pitchFamily="34" charset="0"/>
                          <a:ea typeface="+mn-ea"/>
                          <a:cs typeface="Segoe UI" panose="020B0502040204020203" pitchFamily="34" charset="0"/>
                        </a:rPr>
                        <a:t> School Subsidy</a:t>
                      </a:r>
                    </a:p>
                  </a:txBody>
                  <a:tcPr marL="45720" marR="45720"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Calibri" panose="020F0502020204030204" pitchFamily="34" charset="0"/>
                          <a:cs typeface="Calibri" panose="020F0502020204030204" pitchFamily="34" charset="0"/>
                        </a:rPr>
                        <a:t>↑</a:t>
                      </a:r>
                      <a:r>
                        <a:rPr lang="en-US" sz="1600" b="0">
                          <a:solidFill>
                            <a:schemeClr val="tx1"/>
                          </a:solidFill>
                        </a:rPr>
                        <a:t> </a:t>
                      </a:r>
                      <a:r>
                        <a:rPr lang="en-US" sz="1600" b="0">
                          <a:solidFill>
                            <a:schemeClr val="tx1"/>
                          </a:solidFill>
                          <a:latin typeface="Segoe UI Semibold" panose="020B0702040204020203" pitchFamily="34" charset="0"/>
                          <a:cs typeface="Segoe UI Semibold" panose="020B0702040204020203" pitchFamily="34" charset="0"/>
                        </a:rPr>
                        <a:t>3.0%</a:t>
                      </a:r>
                    </a:p>
                  </a:txBody>
                  <a:tcPr marL="45720" marR="45720" anchor="ctr">
                    <a:lnL w="12700" cmpd="sng">
                      <a:noFill/>
                    </a:lnL>
                    <a:lnR w="12700" cap="flat" cmpd="sng" algn="ctr">
                      <a:solidFill>
                        <a:srgbClr val="00B050"/>
                      </a:solidFill>
                      <a:prstDash val="solid"/>
                      <a:round/>
                      <a:headEnd type="none" w="med" len="med"/>
                      <a:tailEnd type="none" w="med" len="med"/>
                    </a:lnR>
                    <a:lnT w="12700" cmpd="sng">
                      <a:noFill/>
                    </a:lnT>
                    <a:lnB w="127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99110693"/>
                  </a:ext>
                </a:extLst>
              </a:tr>
            </a:tbl>
          </a:graphicData>
        </a:graphic>
      </p:graphicFrame>
      <p:sp>
        <p:nvSpPr>
          <p:cNvPr id="7" name="Rectangle 6">
            <a:extLst>
              <a:ext uri="{FF2B5EF4-FFF2-40B4-BE49-F238E27FC236}">
                <a16:creationId xmlns:a16="http://schemas.microsoft.com/office/drawing/2014/main" id="{FA23F43F-F7DE-A483-5BD8-E7A4A97D55F2}"/>
              </a:ext>
            </a:extLst>
          </p:cNvPr>
          <p:cNvSpPr/>
          <p:nvPr/>
        </p:nvSpPr>
        <p:spPr>
          <a:xfrm>
            <a:off x="289562" y="2677014"/>
            <a:ext cx="5669280" cy="27432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Semibold" panose="020B0702040204020203" pitchFamily="34" charset="0"/>
                <a:ea typeface="Microsoft JhengHei UI" panose="020B0604030504040204" pitchFamily="34" charset="-120"/>
                <a:cs typeface="Segoe UI Semibold" panose="020B0702040204020203" pitchFamily="34" charset="0"/>
              </a:rPr>
              <a:t>Total Synod Support </a:t>
            </a:r>
            <a:r>
              <a:rPr lang="en-US" sz="1000" i="1">
                <a:latin typeface="Segoe UI Semilight" panose="020B0402040204020203" pitchFamily="34" charset="0"/>
                <a:ea typeface="Microsoft JhengHei UI" panose="020B0604030504040204" pitchFamily="34" charset="-120"/>
                <a:cs typeface="Segoe UI Semilight" panose="020B0402040204020203" pitchFamily="34" charset="0"/>
              </a:rPr>
              <a:t>(amounts in millions)</a:t>
            </a:r>
            <a:endParaRPr lang="en-US" sz="1400" i="1">
              <a:latin typeface="Segoe UI Semilight" panose="020B0402040204020203" pitchFamily="34" charset="0"/>
              <a:ea typeface="Microsoft JhengHei UI" panose="020B0604030504040204" pitchFamily="34" charset="-120"/>
              <a:cs typeface="Segoe UI Semilight" panose="020B0402040204020203" pitchFamily="34" charset="0"/>
            </a:endParaRPr>
          </a:p>
        </p:txBody>
      </p:sp>
      <p:sp>
        <p:nvSpPr>
          <p:cNvPr id="8" name="Rectangle 7">
            <a:extLst>
              <a:ext uri="{FF2B5EF4-FFF2-40B4-BE49-F238E27FC236}">
                <a16:creationId xmlns:a16="http://schemas.microsoft.com/office/drawing/2014/main" id="{D5C64A7B-3FB8-1312-59CB-B12F9285EDB5}"/>
              </a:ext>
            </a:extLst>
          </p:cNvPr>
          <p:cNvSpPr/>
          <p:nvPr/>
        </p:nvSpPr>
        <p:spPr>
          <a:xfrm>
            <a:off x="6233160" y="2677014"/>
            <a:ext cx="5669280" cy="274320"/>
          </a:xfrm>
          <a:prstGeom prst="rect">
            <a:avLst/>
          </a:prstGeom>
          <a:solidFill>
            <a:srgbClr val="003366"/>
          </a:solid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Semibold" panose="020B0702040204020203" pitchFamily="34" charset="0"/>
                <a:ea typeface="Microsoft JhengHei UI" panose="020B0604030504040204" pitchFamily="34" charset="-120"/>
                <a:cs typeface="Segoe UI Semibold" panose="020B0702040204020203" pitchFamily="34" charset="0"/>
              </a:rPr>
              <a:t>Breakdown by Area of Ministry</a:t>
            </a:r>
            <a:endParaRPr lang="en-US" sz="1400" i="1">
              <a:latin typeface="Segoe UI Semibold" panose="020B0702040204020203" pitchFamily="34" charset="0"/>
              <a:ea typeface="Microsoft JhengHei UI" panose="020B0604030504040204" pitchFamily="34" charset="-120"/>
              <a:cs typeface="Segoe UI Semibold" panose="020B0702040204020203" pitchFamily="34" charset="0"/>
            </a:endParaRPr>
          </a:p>
        </p:txBody>
      </p:sp>
      <p:graphicFrame>
        <p:nvGraphicFramePr>
          <p:cNvPr id="9" name="Chart 8">
            <a:extLst>
              <a:ext uri="{FF2B5EF4-FFF2-40B4-BE49-F238E27FC236}">
                <a16:creationId xmlns:a16="http://schemas.microsoft.com/office/drawing/2014/main" id="{83F8FCF1-D7EF-DAB3-AE84-478DB5FC1DC0}"/>
              </a:ext>
            </a:extLst>
          </p:cNvPr>
          <p:cNvGraphicFramePr/>
          <p:nvPr>
            <p:extLst>
              <p:ext uri="{D42A27DB-BD31-4B8C-83A1-F6EECF244321}">
                <p14:modId xmlns:p14="http://schemas.microsoft.com/office/powerpoint/2010/main" val="3552516682"/>
              </p:ext>
            </p:extLst>
          </p:nvPr>
        </p:nvGraphicFramePr>
        <p:xfrm>
          <a:off x="291463" y="2966852"/>
          <a:ext cx="5669280" cy="3474720"/>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a:extLst>
              <a:ext uri="{FF2B5EF4-FFF2-40B4-BE49-F238E27FC236}">
                <a16:creationId xmlns:a16="http://schemas.microsoft.com/office/drawing/2014/main" id="{58131C0D-E5BF-8687-0D2A-76D103EDC478}"/>
              </a:ext>
            </a:extLst>
          </p:cNvPr>
          <p:cNvSpPr/>
          <p:nvPr/>
        </p:nvSpPr>
        <p:spPr>
          <a:xfrm>
            <a:off x="289560" y="2963710"/>
            <a:ext cx="5669280" cy="3474720"/>
          </a:xfrm>
          <a:prstGeom prst="rect">
            <a:avLst/>
          </a:prstGeom>
          <a:no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9D7653-2401-0823-9DB1-C441D5FD71E2}"/>
              </a:ext>
            </a:extLst>
          </p:cNvPr>
          <p:cNvSpPr/>
          <p:nvPr/>
        </p:nvSpPr>
        <p:spPr>
          <a:xfrm>
            <a:off x="6233160" y="2963710"/>
            <a:ext cx="5669280" cy="3474720"/>
          </a:xfrm>
          <a:prstGeom prst="rect">
            <a:avLst/>
          </a:prstGeom>
          <a:noFill/>
          <a:ln>
            <a:solidFill>
              <a:srgbClr val="00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AA20A4A-3B0D-D953-6BAD-3268D44036DC}"/>
              </a:ext>
            </a:extLst>
          </p:cNvPr>
          <p:cNvSpPr txBox="1"/>
          <p:nvPr/>
        </p:nvSpPr>
        <p:spPr>
          <a:xfrm>
            <a:off x="1961132" y="4690771"/>
            <a:ext cx="82296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a:t>
            </a:r>
            <a:r>
              <a:rPr lang="en-US" sz="1400">
                <a:solidFill>
                  <a:schemeClr val="bg1"/>
                </a:solidFill>
              </a:rPr>
              <a:t> </a:t>
            </a:r>
            <a:r>
              <a:rPr lang="en-US" sz="14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4.7%</a:t>
            </a:r>
          </a:p>
        </p:txBody>
      </p:sp>
      <p:sp>
        <p:nvSpPr>
          <p:cNvPr id="13" name="TextBox 12">
            <a:extLst>
              <a:ext uri="{FF2B5EF4-FFF2-40B4-BE49-F238E27FC236}">
                <a16:creationId xmlns:a16="http://schemas.microsoft.com/office/drawing/2014/main" id="{8325D356-A169-E837-61A0-1478328DFFFF}"/>
              </a:ext>
            </a:extLst>
          </p:cNvPr>
          <p:cNvSpPr txBox="1"/>
          <p:nvPr/>
        </p:nvSpPr>
        <p:spPr>
          <a:xfrm>
            <a:off x="2952750" y="4319296"/>
            <a:ext cx="82296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a:t>
            </a:r>
            <a:r>
              <a:rPr lang="en-US" sz="1400">
                <a:solidFill>
                  <a:schemeClr val="bg1"/>
                </a:solidFill>
              </a:rPr>
              <a:t> </a:t>
            </a:r>
            <a:r>
              <a:rPr lang="en-US" sz="14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5.0%</a:t>
            </a:r>
          </a:p>
        </p:txBody>
      </p:sp>
      <p:sp>
        <p:nvSpPr>
          <p:cNvPr id="14" name="TextBox 13">
            <a:extLst>
              <a:ext uri="{FF2B5EF4-FFF2-40B4-BE49-F238E27FC236}">
                <a16:creationId xmlns:a16="http://schemas.microsoft.com/office/drawing/2014/main" id="{5A867362-89FC-DDDC-1C2F-12EC0E1A0983}"/>
              </a:ext>
            </a:extLst>
          </p:cNvPr>
          <p:cNvSpPr txBox="1"/>
          <p:nvPr/>
        </p:nvSpPr>
        <p:spPr>
          <a:xfrm>
            <a:off x="3933825" y="3952911"/>
            <a:ext cx="82296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a:t>
            </a:r>
            <a:r>
              <a:rPr lang="en-US" sz="1400">
                <a:solidFill>
                  <a:schemeClr val="bg1"/>
                </a:solidFill>
              </a:rPr>
              <a:t> </a:t>
            </a:r>
            <a:r>
              <a:rPr lang="en-US" sz="14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3.9%</a:t>
            </a:r>
          </a:p>
        </p:txBody>
      </p:sp>
      <p:sp>
        <p:nvSpPr>
          <p:cNvPr id="15" name="TextBox 14">
            <a:extLst>
              <a:ext uri="{FF2B5EF4-FFF2-40B4-BE49-F238E27FC236}">
                <a16:creationId xmlns:a16="http://schemas.microsoft.com/office/drawing/2014/main" id="{EF52FE32-3144-0F0F-8767-B6A1B313A34B}"/>
              </a:ext>
            </a:extLst>
          </p:cNvPr>
          <p:cNvSpPr txBox="1"/>
          <p:nvPr/>
        </p:nvSpPr>
        <p:spPr>
          <a:xfrm>
            <a:off x="4921569" y="3650692"/>
            <a:ext cx="822960" cy="307777"/>
          </a:xfrm>
          <a:prstGeom prst="rect">
            <a:avLst/>
          </a:prstGeom>
          <a:noFill/>
        </p:spPr>
        <p:txBody>
          <a:bodyPr wrap="square" rtlCol="0">
            <a:spAutoFit/>
          </a:bodyPr>
          <a:lstStyle/>
          <a:p>
            <a:pPr algn="ctr"/>
            <a:r>
              <a:rPr lang="en-US" sz="1400">
                <a:solidFill>
                  <a:schemeClr val="bg1"/>
                </a:solidFill>
                <a:latin typeface="Calibri" panose="020F0502020204030204" pitchFamily="34" charset="0"/>
                <a:cs typeface="Calibri" panose="020F0502020204030204" pitchFamily="34" charset="0"/>
              </a:rPr>
              <a:t>↑</a:t>
            </a:r>
            <a:r>
              <a:rPr lang="en-US" sz="1400">
                <a:solidFill>
                  <a:schemeClr val="bg1"/>
                </a:solidFill>
              </a:rPr>
              <a:t> </a:t>
            </a:r>
            <a:r>
              <a:rPr lang="en-US" sz="14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3.1%</a:t>
            </a:r>
          </a:p>
        </p:txBody>
      </p:sp>
      <p:sp>
        <p:nvSpPr>
          <p:cNvPr id="16" name="TextBox 15">
            <a:extLst>
              <a:ext uri="{FF2B5EF4-FFF2-40B4-BE49-F238E27FC236}">
                <a16:creationId xmlns:a16="http://schemas.microsoft.com/office/drawing/2014/main" id="{CEB23AAB-B9E2-F39B-B89E-A02F1228C456}"/>
              </a:ext>
            </a:extLst>
          </p:cNvPr>
          <p:cNvSpPr txBox="1"/>
          <p:nvPr/>
        </p:nvSpPr>
        <p:spPr>
          <a:xfrm>
            <a:off x="2629787" y="1635333"/>
            <a:ext cx="1554480" cy="246221"/>
          </a:xfrm>
          <a:prstGeom prst="rect">
            <a:avLst/>
          </a:prstGeom>
          <a:noFill/>
        </p:spPr>
        <p:txBody>
          <a:bodyPr wrap="square" rtlCol="0">
            <a:spAutoFit/>
          </a:bodyPr>
          <a:lstStyle/>
          <a:p>
            <a:pPr algn="ctr"/>
            <a:r>
              <a:rPr lang="en-US" sz="1000" i="1">
                <a:latin typeface="Segoe UI" panose="020B0502040204020203" pitchFamily="34" charset="0"/>
                <a:cs typeface="Segoe UI" panose="020B0502040204020203" pitchFamily="34" charset="0"/>
              </a:rPr>
              <a:t> FY26                FY27</a:t>
            </a:r>
          </a:p>
        </p:txBody>
      </p:sp>
      <p:sp>
        <p:nvSpPr>
          <p:cNvPr id="17" name="TextBox 16">
            <a:extLst>
              <a:ext uri="{FF2B5EF4-FFF2-40B4-BE49-F238E27FC236}">
                <a16:creationId xmlns:a16="http://schemas.microsoft.com/office/drawing/2014/main" id="{554EC6B2-147D-90D4-4324-0FFA0BD1A4EC}"/>
              </a:ext>
            </a:extLst>
          </p:cNvPr>
          <p:cNvSpPr txBox="1"/>
          <p:nvPr/>
        </p:nvSpPr>
        <p:spPr>
          <a:xfrm>
            <a:off x="2629787" y="2188348"/>
            <a:ext cx="1554480" cy="246221"/>
          </a:xfrm>
          <a:prstGeom prst="rect">
            <a:avLst/>
          </a:prstGeom>
          <a:noFill/>
        </p:spPr>
        <p:txBody>
          <a:bodyPr wrap="square" rtlCol="0">
            <a:spAutoFit/>
          </a:bodyPr>
          <a:lstStyle/>
          <a:p>
            <a:pPr algn="ctr"/>
            <a:r>
              <a:rPr lang="en-US" sz="1000" i="1">
                <a:latin typeface="Segoe UI" panose="020B0502040204020203" pitchFamily="34" charset="0"/>
                <a:cs typeface="Segoe UI" panose="020B0502040204020203" pitchFamily="34" charset="0"/>
              </a:rPr>
              <a:t> FY26                FY27</a:t>
            </a:r>
          </a:p>
        </p:txBody>
      </p:sp>
    </p:spTree>
    <p:extLst>
      <p:ext uri="{BB962C8B-B14F-4D97-AF65-F5344CB8AC3E}">
        <p14:creationId xmlns:p14="http://schemas.microsoft.com/office/powerpoint/2010/main" val="292529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9B618-C4D2-78D8-E857-689156D51EC6}"/>
              </a:ext>
            </a:extLst>
          </p:cNvPr>
          <p:cNvSpPr txBox="1"/>
          <p:nvPr/>
        </p:nvSpPr>
        <p:spPr>
          <a:xfrm>
            <a:off x="2438400" y="1905506"/>
            <a:ext cx="7315200" cy="3046988"/>
          </a:xfrm>
          <a:prstGeom prst="rect">
            <a:avLst/>
          </a:prstGeom>
          <a:noFill/>
        </p:spPr>
        <p:txBody>
          <a:bodyPr wrap="square" rtlCol="0">
            <a:spAutoFit/>
          </a:bodyPr>
          <a:lstStyle/>
          <a:p>
            <a:pPr algn="ctr"/>
            <a:r>
              <a:rPr lang="en-US" sz="9600">
                <a:solidFill>
                  <a:schemeClr val="bg1"/>
                </a:solidFill>
                <a:latin typeface="Segoe UI" panose="020B0502040204020203" pitchFamily="34" charset="0"/>
                <a:ea typeface="Microsoft JhengHei UI" panose="020B0604030504040204" pitchFamily="34" charset="-120"/>
                <a:cs typeface="Segoe UI" panose="020B0502040204020203" pitchFamily="34" charset="0"/>
              </a:rPr>
              <a:t>Synodical Structure</a:t>
            </a:r>
          </a:p>
        </p:txBody>
      </p:sp>
      <p:sp>
        <p:nvSpPr>
          <p:cNvPr id="3" name="Slide Number Placeholder 3">
            <a:extLst>
              <a:ext uri="{FF2B5EF4-FFF2-40B4-BE49-F238E27FC236}">
                <a16:creationId xmlns:a16="http://schemas.microsoft.com/office/drawing/2014/main" id="{56EB6C11-EBC9-C283-2135-2F7581B5EA2D}"/>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2</a:t>
            </a:fld>
            <a:endParaRPr lang="en-US">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2033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688871A-AC4F-680B-0704-DD3AFDD7AC82}"/>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3</a:t>
            </a:fld>
            <a:endParaRPr lang="en-US">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D457DF5-A777-1D5E-5669-25BB36EAA9EC}"/>
              </a:ext>
            </a:extLst>
          </p:cNvPr>
          <p:cNvSpPr txBox="1"/>
          <p:nvPr/>
        </p:nvSpPr>
        <p:spPr>
          <a:xfrm>
            <a:off x="2621280" y="86206"/>
            <a:ext cx="6949440" cy="646331"/>
          </a:xfrm>
          <a:prstGeom prst="rect">
            <a:avLst/>
          </a:prstGeom>
          <a:solidFill>
            <a:schemeClr val="bg1"/>
          </a:solidFill>
        </p:spPr>
        <p:txBody>
          <a:bodyPr wrap="square" rtlCol="0" anchor="ctr">
            <a:spAutoFit/>
          </a:bodyPr>
          <a:lstStyle/>
          <a:p>
            <a:pPr algn="ctr"/>
            <a:r>
              <a:rPr lang="en-US" sz="36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Responsibilities</a:t>
            </a:r>
          </a:p>
        </p:txBody>
      </p:sp>
      <p:pic>
        <p:nvPicPr>
          <p:cNvPr id="5" name="Picture 2" descr="7,025 BEST Newspaper Clipping IMAGES, STOCK PHOTOS &amp;amp; VECTORS | Adobe Stock">
            <a:extLst>
              <a:ext uri="{FF2B5EF4-FFF2-40B4-BE49-F238E27FC236}">
                <a16:creationId xmlns:a16="http://schemas.microsoft.com/office/drawing/2014/main" id="{AD652D39-6E08-73CA-0EC9-8B030B035E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833" t="12251" r="7540" b="12993"/>
          <a:stretch/>
        </p:blipFill>
        <p:spPr bwMode="auto">
          <a:xfrm>
            <a:off x="559614" y="2224685"/>
            <a:ext cx="10127435" cy="35763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B2CBF5B-725C-7B26-5AD6-B6B54BBA869C}"/>
              </a:ext>
            </a:extLst>
          </p:cNvPr>
          <p:cNvSpPr txBox="1"/>
          <p:nvPr/>
        </p:nvSpPr>
        <p:spPr>
          <a:xfrm>
            <a:off x="909788" y="2988972"/>
            <a:ext cx="9148612" cy="1785104"/>
          </a:xfrm>
          <a:prstGeom prst="rect">
            <a:avLst/>
          </a:prstGeom>
          <a:noFill/>
        </p:spPr>
        <p:txBody>
          <a:bodyPr wrap="square">
            <a:spAutoFit/>
          </a:bodyPr>
          <a:lstStyle/>
          <a:p>
            <a:pPr marL="0" indent="0">
              <a:buNone/>
            </a:pPr>
            <a:r>
              <a:rPr lang="en-US" sz="2200" i="1" dirty="0">
                <a:latin typeface="Segoe UI Light" panose="020B0502040204020203" pitchFamily="34" charset="0"/>
                <a:cs typeface="Segoe UI Light" panose="020B0502040204020203" pitchFamily="34" charset="0"/>
              </a:rPr>
              <a:t>“Except for those responsibilities specifically conferred on the Conference of Presidents, </a:t>
            </a:r>
            <a:r>
              <a:rPr lang="en-US" sz="2200" i="1" dirty="0">
                <a:latin typeface="Segoe UI Semibold" panose="020B0702040204020203" pitchFamily="34" charset="0"/>
                <a:cs typeface="Segoe UI Semibold" panose="020B0702040204020203" pitchFamily="34" charset="0"/>
              </a:rPr>
              <a:t>the Synodical Council shall be responsible for the possession, care, control, and management of the property and activities of the synod in pursuit of its mission,</a:t>
            </a:r>
            <a:r>
              <a:rPr lang="en-US" sz="2200" i="1" dirty="0">
                <a:latin typeface="Segoe UI" panose="020B0502040204020203" pitchFamily="34" charset="0"/>
                <a:cs typeface="Segoe UI" panose="020B0502040204020203" pitchFamily="34" charset="0"/>
              </a:rPr>
              <a:t> </a:t>
            </a:r>
            <a:r>
              <a:rPr lang="en-US" sz="2200" i="1" dirty="0">
                <a:latin typeface="Segoe UI Light" panose="020B0502040204020203" pitchFamily="34" charset="0"/>
                <a:cs typeface="Segoe UI Light" panose="020B0502040204020203" pitchFamily="34" charset="0"/>
              </a:rPr>
              <a:t>including but not limited to </a:t>
            </a:r>
            <a:r>
              <a:rPr lang="en-US" sz="2200" i="1" dirty="0">
                <a:latin typeface="Segoe UI Semibold" panose="020B0702040204020203" pitchFamily="34" charset="0"/>
                <a:cs typeface="Segoe UI Semibold" panose="020B0702040204020203" pitchFamily="34" charset="0"/>
              </a:rPr>
              <a:t>planning, programs, operations, and legal and fiscal matters</a:t>
            </a:r>
            <a:r>
              <a:rPr lang="en-US" sz="2200" i="1" dirty="0">
                <a:latin typeface="Segoe UI Light" panose="020B0502040204020203" pitchFamily="34" charset="0"/>
                <a:cs typeface="Segoe UI Light" panose="020B0502040204020203" pitchFamily="34" charset="0"/>
              </a:rPr>
              <a:t>.”</a:t>
            </a:r>
            <a:r>
              <a:rPr lang="en-US" sz="2200" i="1" baseline="30000" dirty="0">
                <a:latin typeface="Segoe UI Light" panose="020B0502040204020203" pitchFamily="34" charset="0"/>
                <a:cs typeface="Segoe UI Light" panose="020B0502040204020203" pitchFamily="34" charset="0"/>
              </a:rPr>
              <a:t>(1)</a:t>
            </a:r>
          </a:p>
        </p:txBody>
      </p:sp>
      <p:sp>
        <p:nvSpPr>
          <p:cNvPr id="19" name="TextBox 18">
            <a:extLst>
              <a:ext uri="{FF2B5EF4-FFF2-40B4-BE49-F238E27FC236}">
                <a16:creationId xmlns:a16="http://schemas.microsoft.com/office/drawing/2014/main" id="{CF37E801-DED6-0EF0-B514-DA9443F9A16C}"/>
              </a:ext>
            </a:extLst>
          </p:cNvPr>
          <p:cNvSpPr txBox="1"/>
          <p:nvPr/>
        </p:nvSpPr>
        <p:spPr>
          <a:xfrm>
            <a:off x="827413" y="6330479"/>
            <a:ext cx="7914290" cy="246221"/>
          </a:xfrm>
          <a:prstGeom prst="rect">
            <a:avLst/>
          </a:prstGeom>
          <a:noFill/>
        </p:spPr>
        <p:txBody>
          <a:bodyPr wrap="square" rtlCol="0">
            <a:spAutoFit/>
          </a:bodyPr>
          <a:lstStyle/>
          <a:p>
            <a:pPr marL="228600" indent="-228600">
              <a:buAutoNum type="arabicParenBoth"/>
            </a:pPr>
            <a:r>
              <a:rPr lang="en-US" sz="1000" i="1">
                <a:latin typeface="Segoe UI" panose="020B0502040204020203" pitchFamily="34" charset="0"/>
                <a:cs typeface="Segoe UI" panose="020B0502040204020203" pitchFamily="34" charset="0"/>
              </a:rPr>
              <a:t>Excerpt from Article VII, Section 2 of the WELS Constitution and Bylaws.</a:t>
            </a:r>
          </a:p>
        </p:txBody>
      </p:sp>
      <p:sp>
        <p:nvSpPr>
          <p:cNvPr id="3" name="TextBox 2">
            <a:extLst>
              <a:ext uri="{FF2B5EF4-FFF2-40B4-BE49-F238E27FC236}">
                <a16:creationId xmlns:a16="http://schemas.microsoft.com/office/drawing/2014/main" id="{1D76B63C-D8A4-166D-0C72-82D3E145732E}"/>
              </a:ext>
            </a:extLst>
          </p:cNvPr>
          <p:cNvSpPr txBox="1"/>
          <p:nvPr/>
        </p:nvSpPr>
        <p:spPr>
          <a:xfrm>
            <a:off x="2823210" y="1081325"/>
            <a:ext cx="9509760" cy="830997"/>
          </a:xfrm>
          <a:prstGeom prst="rect">
            <a:avLst/>
          </a:prstGeom>
          <a:noFill/>
        </p:spPr>
        <p:txBody>
          <a:bodyPr wrap="square" rtlCol="0">
            <a:spAutoFit/>
          </a:bodyPr>
          <a:lstStyle/>
          <a:p>
            <a:r>
              <a:rPr lang="en-US" sz="2400" b="1" dirty="0"/>
              <a:t>The Synodical Council is responsible for managing the activities of the synod, including coordinating ministries and determining a budget</a:t>
            </a:r>
          </a:p>
        </p:txBody>
      </p:sp>
    </p:spTree>
    <p:extLst>
      <p:ext uri="{BB962C8B-B14F-4D97-AF65-F5344CB8AC3E}">
        <p14:creationId xmlns:p14="http://schemas.microsoft.com/office/powerpoint/2010/main" val="400349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76DBD4-60F9-F4C1-90B9-642896F19842}"/>
              </a:ext>
            </a:extLst>
          </p:cNvPr>
          <p:cNvSpPr txBox="1"/>
          <p:nvPr/>
        </p:nvSpPr>
        <p:spPr>
          <a:xfrm>
            <a:off x="3810000" y="86206"/>
            <a:ext cx="4572000" cy="646331"/>
          </a:xfrm>
          <a:prstGeom prst="rect">
            <a:avLst/>
          </a:prstGeom>
          <a:solidFill>
            <a:schemeClr val="bg1"/>
          </a:solidFill>
        </p:spPr>
        <p:txBody>
          <a:bodyPr wrap="square" rtlCol="0" anchor="ctr">
            <a:spAutoFit/>
          </a:bodyPr>
          <a:lstStyle/>
          <a:p>
            <a:pPr algn="ctr"/>
            <a:r>
              <a:rPr lang="en-US" sz="360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Legal Entity Overview</a:t>
            </a:r>
          </a:p>
        </p:txBody>
      </p:sp>
      <p:sp>
        <p:nvSpPr>
          <p:cNvPr id="3" name="Rectangle: Rounded Corners 2">
            <a:extLst>
              <a:ext uri="{FF2B5EF4-FFF2-40B4-BE49-F238E27FC236}">
                <a16:creationId xmlns:a16="http://schemas.microsoft.com/office/drawing/2014/main" id="{A092834F-371A-D66F-7D2D-9680C3E9B02E}"/>
              </a:ext>
            </a:extLst>
          </p:cNvPr>
          <p:cNvSpPr/>
          <p:nvPr/>
        </p:nvSpPr>
        <p:spPr>
          <a:xfrm>
            <a:off x="609600" y="3037432"/>
            <a:ext cx="10972800" cy="3291840"/>
          </a:xfrm>
          <a:prstGeom prst="roundRect">
            <a:avLst/>
          </a:prstGeom>
          <a:solidFill>
            <a:schemeClr val="bg1"/>
          </a:solidFill>
          <a:ln w="28575">
            <a:solidFill>
              <a:srgbClr val="0B2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6" name="Rectangle: Rounded Corners 5">
            <a:extLst>
              <a:ext uri="{FF2B5EF4-FFF2-40B4-BE49-F238E27FC236}">
                <a16:creationId xmlns:a16="http://schemas.microsoft.com/office/drawing/2014/main" id="{3F87C027-43BE-AE08-295F-AA930D5C1DA1}"/>
              </a:ext>
            </a:extLst>
          </p:cNvPr>
          <p:cNvSpPr/>
          <p:nvPr/>
        </p:nvSpPr>
        <p:spPr>
          <a:xfrm>
            <a:off x="4724400" y="1168958"/>
            <a:ext cx="2743200" cy="1280160"/>
          </a:xfrm>
          <a:prstGeom prst="roundRect">
            <a:avLst/>
          </a:prstGeom>
          <a:solidFill>
            <a:schemeClr val="bg1"/>
          </a:solidFill>
          <a:ln w="28575">
            <a:solidFill>
              <a:srgbClr val="0B2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pic>
        <p:nvPicPr>
          <p:cNvPr id="7" name="Picture 6" descr="Text&#10;&#10;Description automatically generated">
            <a:extLst>
              <a:ext uri="{FF2B5EF4-FFF2-40B4-BE49-F238E27FC236}">
                <a16:creationId xmlns:a16="http://schemas.microsoft.com/office/drawing/2014/main" id="{DECF81DC-CE9E-9A8F-D8C8-DFB30E54C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6481" y="5279300"/>
            <a:ext cx="2560320" cy="336498"/>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7C14AB9F-A89B-FF8A-00F7-7B23939DEA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975" y="5295105"/>
            <a:ext cx="2651760" cy="352220"/>
          </a:xfrm>
          <a:prstGeom prst="rect">
            <a:avLst/>
          </a:prstGeom>
        </p:spPr>
      </p:pic>
      <p:pic>
        <p:nvPicPr>
          <p:cNvPr id="9" name="Picture 8" descr="Text&#10;&#10;Description automatically generated">
            <a:extLst>
              <a:ext uri="{FF2B5EF4-FFF2-40B4-BE49-F238E27FC236}">
                <a16:creationId xmlns:a16="http://schemas.microsoft.com/office/drawing/2014/main" id="{13F81395-5DF2-46BD-325B-911CC881F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5328" y="5262312"/>
            <a:ext cx="2194560" cy="417805"/>
          </a:xfrm>
          <a:prstGeom prst="rect">
            <a:avLst/>
          </a:prstGeom>
        </p:spPr>
      </p:pic>
      <p:pic>
        <p:nvPicPr>
          <p:cNvPr id="10" name="Picture 2">
            <a:extLst>
              <a:ext uri="{FF2B5EF4-FFF2-40B4-BE49-F238E27FC236}">
                <a16:creationId xmlns:a16="http://schemas.microsoft.com/office/drawing/2014/main" id="{154B0704-8A73-4749-4BE7-E8BB53A5A3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3394" y="5103076"/>
            <a:ext cx="2103120" cy="6641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23FDF2B-F90D-63C5-45D1-D7BD26BD55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0107" y="3782698"/>
            <a:ext cx="1645920" cy="6924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DF23DC47-3432-7171-265D-F4161156147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6311" t="25018" r="20542" b="24658"/>
          <a:stretch/>
        </p:blipFill>
        <p:spPr bwMode="auto">
          <a:xfrm>
            <a:off x="976734" y="3730934"/>
            <a:ext cx="1463040" cy="88402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785FF4F8-E6F5-D9C4-C760-0D04E1D05A3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18760" y="3623922"/>
            <a:ext cx="1554480" cy="9082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D8F42AA4-5489-5E97-2585-23B938295E5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13152" b="9298"/>
          <a:stretch/>
        </p:blipFill>
        <p:spPr bwMode="auto">
          <a:xfrm>
            <a:off x="7535973" y="3723498"/>
            <a:ext cx="1828800" cy="7091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E67081C8-1630-8DD9-8058-AF99428A7B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07280" y="1310401"/>
            <a:ext cx="2377440" cy="808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0116EF34-E383-3C4A-32A5-AAD85795DD4A}"/>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9834679" y="3690058"/>
            <a:ext cx="1554480" cy="87774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4C03E7E-DD8A-255F-8C64-694F230D481C}"/>
              </a:ext>
            </a:extLst>
          </p:cNvPr>
          <p:cNvSpPr txBox="1"/>
          <p:nvPr/>
        </p:nvSpPr>
        <p:spPr>
          <a:xfrm>
            <a:off x="4907213" y="2161092"/>
            <a:ext cx="2377574" cy="246221"/>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Consolidated Financial Statement Audit</a:t>
            </a:r>
          </a:p>
        </p:txBody>
      </p:sp>
      <p:sp>
        <p:nvSpPr>
          <p:cNvPr id="18" name="TextBox 17">
            <a:extLst>
              <a:ext uri="{FF2B5EF4-FFF2-40B4-BE49-F238E27FC236}">
                <a16:creationId xmlns:a16="http://schemas.microsoft.com/office/drawing/2014/main" id="{29177645-5949-86FA-2691-3A6C57322FE2}"/>
              </a:ext>
            </a:extLst>
          </p:cNvPr>
          <p:cNvSpPr txBox="1"/>
          <p:nvPr/>
        </p:nvSpPr>
        <p:spPr>
          <a:xfrm>
            <a:off x="1363288" y="5700547"/>
            <a:ext cx="1620957" cy="400110"/>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Stand-Alone </a:t>
            </a:r>
          </a:p>
          <a:p>
            <a:pPr algn="ctr"/>
            <a:r>
              <a:rPr lang="en-US" sz="1000" i="1">
                <a:solidFill>
                  <a:srgbClr val="C00000"/>
                </a:solidFill>
                <a:latin typeface="Segoe UI" panose="020B0502040204020203" pitchFamily="34" charset="0"/>
                <a:cs typeface="Segoe UI" panose="020B0502040204020203" pitchFamily="34" charset="0"/>
              </a:rPr>
              <a:t>Financial Statement Audit</a:t>
            </a:r>
          </a:p>
        </p:txBody>
      </p:sp>
      <p:sp>
        <p:nvSpPr>
          <p:cNvPr id="19" name="TextBox 18">
            <a:extLst>
              <a:ext uri="{FF2B5EF4-FFF2-40B4-BE49-F238E27FC236}">
                <a16:creationId xmlns:a16="http://schemas.microsoft.com/office/drawing/2014/main" id="{F62E884A-CA16-DCF0-0D48-08502570DD5B}"/>
              </a:ext>
            </a:extLst>
          </p:cNvPr>
          <p:cNvSpPr txBox="1"/>
          <p:nvPr/>
        </p:nvSpPr>
        <p:spPr>
          <a:xfrm>
            <a:off x="3093396" y="4556509"/>
            <a:ext cx="1620957" cy="400110"/>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Stand-Alone </a:t>
            </a:r>
          </a:p>
          <a:p>
            <a:pPr algn="ctr"/>
            <a:r>
              <a:rPr lang="en-US" sz="1000" i="1">
                <a:solidFill>
                  <a:srgbClr val="C00000"/>
                </a:solidFill>
                <a:latin typeface="Segoe UI" panose="020B0502040204020203" pitchFamily="34" charset="0"/>
                <a:cs typeface="Segoe UI" panose="020B0502040204020203" pitchFamily="34" charset="0"/>
              </a:rPr>
              <a:t>Financial Statement Audit</a:t>
            </a:r>
          </a:p>
        </p:txBody>
      </p:sp>
      <p:sp>
        <p:nvSpPr>
          <p:cNvPr id="20" name="TextBox 19">
            <a:extLst>
              <a:ext uri="{FF2B5EF4-FFF2-40B4-BE49-F238E27FC236}">
                <a16:creationId xmlns:a16="http://schemas.microsoft.com/office/drawing/2014/main" id="{B26EC3BD-F89E-F4B2-0139-D6AF47684B97}"/>
              </a:ext>
            </a:extLst>
          </p:cNvPr>
          <p:cNvSpPr txBox="1"/>
          <p:nvPr/>
        </p:nvSpPr>
        <p:spPr>
          <a:xfrm>
            <a:off x="4132129" y="5704434"/>
            <a:ext cx="1620957" cy="400110"/>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Stand-Alone </a:t>
            </a:r>
          </a:p>
          <a:p>
            <a:pPr algn="ctr"/>
            <a:r>
              <a:rPr lang="en-US" sz="1000" i="1">
                <a:solidFill>
                  <a:srgbClr val="C00000"/>
                </a:solidFill>
                <a:latin typeface="Segoe UI" panose="020B0502040204020203" pitchFamily="34" charset="0"/>
                <a:cs typeface="Segoe UI" panose="020B0502040204020203" pitchFamily="34" charset="0"/>
              </a:rPr>
              <a:t>Financial Statement Audit</a:t>
            </a:r>
          </a:p>
        </p:txBody>
      </p:sp>
      <p:sp>
        <p:nvSpPr>
          <p:cNvPr id="21" name="TextBox 20">
            <a:extLst>
              <a:ext uri="{FF2B5EF4-FFF2-40B4-BE49-F238E27FC236}">
                <a16:creationId xmlns:a16="http://schemas.microsoft.com/office/drawing/2014/main" id="{B4A5FFDA-97DA-C560-2030-4850F2580124}"/>
              </a:ext>
            </a:extLst>
          </p:cNvPr>
          <p:cNvSpPr txBox="1"/>
          <p:nvPr/>
        </p:nvSpPr>
        <p:spPr>
          <a:xfrm>
            <a:off x="5285521" y="4556509"/>
            <a:ext cx="1620957" cy="400110"/>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Stand-Alone </a:t>
            </a:r>
          </a:p>
          <a:p>
            <a:pPr algn="ctr"/>
            <a:r>
              <a:rPr lang="en-US" sz="1000" i="1">
                <a:solidFill>
                  <a:srgbClr val="C00000"/>
                </a:solidFill>
                <a:latin typeface="Segoe UI" panose="020B0502040204020203" pitchFamily="34" charset="0"/>
                <a:cs typeface="Segoe UI" panose="020B0502040204020203" pitchFamily="34" charset="0"/>
              </a:rPr>
              <a:t>Financial Statement Audit</a:t>
            </a:r>
          </a:p>
        </p:txBody>
      </p:sp>
      <p:sp>
        <p:nvSpPr>
          <p:cNvPr id="22" name="TextBox 21">
            <a:extLst>
              <a:ext uri="{FF2B5EF4-FFF2-40B4-BE49-F238E27FC236}">
                <a16:creationId xmlns:a16="http://schemas.microsoft.com/office/drawing/2014/main" id="{3383303E-4BBF-8062-21E6-E62515A2CAAE}"/>
              </a:ext>
            </a:extLst>
          </p:cNvPr>
          <p:cNvSpPr txBox="1"/>
          <p:nvPr/>
        </p:nvSpPr>
        <p:spPr>
          <a:xfrm>
            <a:off x="6856162" y="5700547"/>
            <a:ext cx="1620957" cy="400110"/>
          </a:xfrm>
          <a:prstGeom prst="rect">
            <a:avLst/>
          </a:prstGeom>
          <a:noFill/>
        </p:spPr>
        <p:txBody>
          <a:bodyPr wrap="none" rtlCol="0">
            <a:spAutoFit/>
          </a:bodyPr>
          <a:lstStyle/>
          <a:p>
            <a:pPr algn="ctr"/>
            <a:r>
              <a:rPr lang="en-US" sz="1000" i="1">
                <a:solidFill>
                  <a:srgbClr val="C00000"/>
                </a:solidFill>
                <a:latin typeface="Segoe UI" panose="020B0502040204020203" pitchFamily="34" charset="0"/>
                <a:cs typeface="Segoe UI" panose="020B0502040204020203" pitchFamily="34" charset="0"/>
              </a:rPr>
              <a:t>Stand-Alone </a:t>
            </a:r>
          </a:p>
          <a:p>
            <a:pPr algn="ctr"/>
            <a:r>
              <a:rPr lang="en-US" sz="1000" i="1">
                <a:solidFill>
                  <a:srgbClr val="C00000"/>
                </a:solidFill>
                <a:latin typeface="Segoe UI" panose="020B0502040204020203" pitchFamily="34" charset="0"/>
                <a:cs typeface="Segoe UI" panose="020B0502040204020203" pitchFamily="34" charset="0"/>
              </a:rPr>
              <a:t>Financial Statement Audit</a:t>
            </a:r>
          </a:p>
        </p:txBody>
      </p:sp>
      <p:cxnSp>
        <p:nvCxnSpPr>
          <p:cNvPr id="23" name="Straight Connector 22">
            <a:extLst>
              <a:ext uri="{FF2B5EF4-FFF2-40B4-BE49-F238E27FC236}">
                <a16:creationId xmlns:a16="http://schemas.microsoft.com/office/drawing/2014/main" id="{2CCB4085-E97E-236F-378A-EA7BA4A4207B}"/>
              </a:ext>
            </a:extLst>
          </p:cNvPr>
          <p:cNvCxnSpPr>
            <a:stCxn id="6" idx="2"/>
            <a:endCxn id="3" idx="0"/>
          </p:cNvCxnSpPr>
          <p:nvPr/>
        </p:nvCxnSpPr>
        <p:spPr>
          <a:xfrm>
            <a:off x="6096000" y="2449118"/>
            <a:ext cx="0" cy="588314"/>
          </a:xfrm>
          <a:prstGeom prst="line">
            <a:avLst/>
          </a:prstGeom>
          <a:ln w="28575">
            <a:solidFill>
              <a:srgbClr val="0B294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8DFAF46-81AF-4E8A-5380-4852796097C4}"/>
              </a:ext>
            </a:extLst>
          </p:cNvPr>
          <p:cNvSpPr txBox="1"/>
          <p:nvPr/>
        </p:nvSpPr>
        <p:spPr>
          <a:xfrm>
            <a:off x="4418215" y="3103279"/>
            <a:ext cx="3355570" cy="400110"/>
          </a:xfrm>
          <a:prstGeom prst="rect">
            <a:avLst/>
          </a:prstGeom>
          <a:noFill/>
        </p:spPr>
        <p:txBody>
          <a:bodyPr wrap="square" rtlCol="0">
            <a:spAutoFit/>
          </a:bodyPr>
          <a:lstStyle/>
          <a:p>
            <a:pPr algn="ctr"/>
            <a:r>
              <a:rPr lang="en-US" sz="2000">
                <a:solidFill>
                  <a:srgbClr val="0B2941"/>
                </a:solidFill>
                <a:latin typeface="Segoe UI Semibold" panose="020B0702040204020203" pitchFamily="34" charset="0"/>
                <a:cs typeface="Segoe UI Semibold" panose="020B0702040204020203" pitchFamily="34" charset="0"/>
              </a:rPr>
              <a:t>Wholly-Owned Subsidiaries</a:t>
            </a:r>
          </a:p>
        </p:txBody>
      </p:sp>
      <p:sp>
        <p:nvSpPr>
          <p:cNvPr id="25" name="Slide Number Placeholder 3">
            <a:extLst>
              <a:ext uri="{FF2B5EF4-FFF2-40B4-BE49-F238E27FC236}">
                <a16:creationId xmlns:a16="http://schemas.microsoft.com/office/drawing/2014/main" id="{D81336A7-B267-0412-5152-7D9A5794F00D}"/>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4</a:t>
            </a:fld>
            <a:endParaRPr lang="en-US">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4283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688871A-AC4F-680B-0704-DD3AFDD7AC82}"/>
              </a:ext>
            </a:extLst>
          </p:cNvPr>
          <p:cNvSpPr>
            <a:spLocks noGrp="1"/>
          </p:cNvSpPr>
          <p:nvPr>
            <p:ph type="sldNum" sz="quarter" idx="12"/>
          </p:nvPr>
        </p:nvSpPr>
        <p:spPr>
          <a:xfrm>
            <a:off x="11607968" y="6604383"/>
            <a:ext cx="548640" cy="274320"/>
          </a:xfrm>
        </p:spPr>
        <p:txBody>
          <a:bodyPr/>
          <a:lstStyle/>
          <a:p>
            <a:fld id="{AD21B5D8-E25B-4F0F-945E-CD369C2C281B}" type="slidenum">
              <a:rPr lang="en-US" smtClean="0">
                <a:solidFill>
                  <a:schemeClr val="bg1"/>
                </a:solidFill>
                <a:latin typeface="Segoe UI" panose="020B0502040204020203" pitchFamily="34" charset="0"/>
                <a:cs typeface="Segoe UI" panose="020B0502040204020203" pitchFamily="34" charset="0"/>
              </a:rPr>
              <a:t>5</a:t>
            </a:fld>
            <a:endParaRPr lang="en-US">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647EB2C8-E2CF-AA6A-5E34-E954F4C2CB44}"/>
              </a:ext>
            </a:extLst>
          </p:cNvPr>
          <p:cNvSpPr txBox="1"/>
          <p:nvPr/>
        </p:nvSpPr>
        <p:spPr>
          <a:xfrm>
            <a:off x="2804160" y="86206"/>
            <a:ext cx="6583680" cy="646331"/>
          </a:xfrm>
          <a:prstGeom prst="rect">
            <a:avLst/>
          </a:prstGeom>
          <a:solidFill>
            <a:schemeClr val="bg1"/>
          </a:solidFill>
        </p:spPr>
        <p:txBody>
          <a:bodyPr wrap="square" rtlCol="0" anchor="ctr">
            <a:spAutoFit/>
          </a:bodyPr>
          <a:lstStyle/>
          <a:p>
            <a:pPr algn="ctr"/>
            <a:r>
              <a:rPr lang="en-US" sz="36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Membership</a:t>
            </a:r>
          </a:p>
        </p:txBody>
      </p:sp>
      <p:graphicFrame>
        <p:nvGraphicFramePr>
          <p:cNvPr id="5" name="Table 64">
            <a:extLst>
              <a:ext uri="{FF2B5EF4-FFF2-40B4-BE49-F238E27FC236}">
                <a16:creationId xmlns:a16="http://schemas.microsoft.com/office/drawing/2014/main" id="{DCE43ECD-10AD-A7EC-68C8-E2AD0F53ECED}"/>
              </a:ext>
            </a:extLst>
          </p:cNvPr>
          <p:cNvGraphicFramePr>
            <a:graphicFrameLocks noGrp="1"/>
          </p:cNvGraphicFramePr>
          <p:nvPr>
            <p:extLst>
              <p:ext uri="{D42A27DB-BD31-4B8C-83A1-F6EECF244321}">
                <p14:modId xmlns:p14="http://schemas.microsoft.com/office/powerpoint/2010/main" val="4229215571"/>
              </p:ext>
            </p:extLst>
          </p:nvPr>
        </p:nvGraphicFramePr>
        <p:xfrm>
          <a:off x="243840" y="1434635"/>
          <a:ext cx="11704320" cy="4206240"/>
        </p:xfrm>
        <a:graphic>
          <a:graphicData uri="http://schemas.openxmlformats.org/drawingml/2006/table">
            <a:tbl>
              <a:tblPr firstRow="1" bandRow="1">
                <a:tableStyleId>{5C22544A-7EE6-4342-B048-85BDC9FD1C3A}</a:tableStyleId>
              </a:tblPr>
              <a:tblGrid>
                <a:gridCol w="2926080">
                  <a:extLst>
                    <a:ext uri="{9D8B030D-6E8A-4147-A177-3AD203B41FA5}">
                      <a16:colId xmlns:a16="http://schemas.microsoft.com/office/drawing/2014/main" val="2965157058"/>
                    </a:ext>
                  </a:extLst>
                </a:gridCol>
                <a:gridCol w="2926080">
                  <a:extLst>
                    <a:ext uri="{9D8B030D-6E8A-4147-A177-3AD203B41FA5}">
                      <a16:colId xmlns:a16="http://schemas.microsoft.com/office/drawing/2014/main" val="3528573359"/>
                    </a:ext>
                  </a:extLst>
                </a:gridCol>
                <a:gridCol w="2926080">
                  <a:extLst>
                    <a:ext uri="{9D8B030D-6E8A-4147-A177-3AD203B41FA5}">
                      <a16:colId xmlns:a16="http://schemas.microsoft.com/office/drawing/2014/main" val="1360022354"/>
                    </a:ext>
                  </a:extLst>
                </a:gridCol>
                <a:gridCol w="2926080">
                  <a:extLst>
                    <a:ext uri="{9D8B030D-6E8A-4147-A177-3AD203B41FA5}">
                      <a16:colId xmlns:a16="http://schemas.microsoft.com/office/drawing/2014/main" val="148043158"/>
                    </a:ext>
                  </a:extLst>
                </a:gridCol>
              </a:tblGrid>
              <a:tr h="2103120">
                <a:tc>
                  <a:txBody>
                    <a:bodyPr/>
                    <a:lstStyle/>
                    <a:p>
                      <a:pPr algn="ctr"/>
                      <a:endParaRPr lang="en-US"/>
                    </a:p>
                  </a:txBody>
                  <a:tcPr anchor="ctr">
                    <a:lnR w="38100" cap="flat" cmpd="sng" algn="ctr">
                      <a:solidFill>
                        <a:srgbClr val="FD4441"/>
                      </a:solidFill>
                      <a:prstDash val="solid"/>
                      <a:round/>
                      <a:headEnd type="none" w="med" len="med"/>
                      <a:tailEnd type="none" w="med" len="med"/>
                    </a:lnR>
                    <a:lnB w="38100" cap="flat" cmpd="sng" algn="ctr">
                      <a:solidFill>
                        <a:srgbClr val="FD4441"/>
                      </a:solidFill>
                      <a:prstDash val="solid"/>
                      <a:round/>
                      <a:headEnd type="none" w="med" len="med"/>
                      <a:tailEnd type="none" w="med" len="med"/>
                    </a:lnB>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R w="38100" cap="flat" cmpd="sng" algn="ctr">
                      <a:solidFill>
                        <a:srgbClr val="FD4441"/>
                      </a:solidFill>
                      <a:prstDash val="solid"/>
                      <a:round/>
                      <a:headEnd type="none" w="med" len="med"/>
                      <a:tailEnd type="none" w="med" len="med"/>
                    </a:lnR>
                    <a:lnB w="38100" cap="flat" cmpd="sng" algn="ctr">
                      <a:solidFill>
                        <a:srgbClr val="FD4441"/>
                      </a:solidFill>
                      <a:prstDash val="solid"/>
                      <a:round/>
                      <a:headEnd type="none" w="med" len="med"/>
                      <a:tailEnd type="none" w="med" len="med"/>
                    </a:lnB>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R w="38100" cap="flat" cmpd="sng" algn="ctr">
                      <a:solidFill>
                        <a:srgbClr val="FD4441"/>
                      </a:solidFill>
                      <a:prstDash val="solid"/>
                      <a:round/>
                      <a:headEnd type="none" w="med" len="med"/>
                      <a:tailEnd type="none" w="med" len="med"/>
                    </a:lnR>
                    <a:lnB w="38100" cap="flat" cmpd="sng" algn="ctr">
                      <a:solidFill>
                        <a:srgbClr val="FD4441"/>
                      </a:solidFill>
                      <a:prstDash val="solid"/>
                      <a:round/>
                      <a:headEnd type="none" w="med" len="med"/>
                      <a:tailEnd type="none" w="med" len="med"/>
                    </a:lnB>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B w="38100" cap="flat" cmpd="sng" algn="ctr">
                      <a:solidFill>
                        <a:srgbClr val="FD4441"/>
                      </a:solidFill>
                      <a:prstDash val="solid"/>
                      <a:round/>
                      <a:headEnd type="none" w="med" len="med"/>
                      <a:tailEnd type="none" w="med" len="med"/>
                    </a:lnB>
                    <a:noFill/>
                  </a:tcPr>
                </a:tc>
                <a:extLst>
                  <a:ext uri="{0D108BD9-81ED-4DB2-BD59-A6C34878D82A}">
                    <a16:rowId xmlns:a16="http://schemas.microsoft.com/office/drawing/2014/main" val="46239683"/>
                  </a:ext>
                </a:extLst>
              </a:tr>
              <a:tr h="2103120">
                <a:tc>
                  <a:txBody>
                    <a:bodyPr/>
                    <a:lstStyle/>
                    <a:p>
                      <a:pPr algn="ctr"/>
                      <a:endParaRPr lang="en-US"/>
                    </a:p>
                  </a:txBody>
                  <a:tcPr anchor="ctr">
                    <a:lnR w="38100" cap="flat" cmpd="sng" algn="ctr">
                      <a:solidFill>
                        <a:srgbClr val="FD4441"/>
                      </a:solidFill>
                      <a:prstDash val="solid"/>
                      <a:round/>
                      <a:headEnd type="none" w="med" len="med"/>
                      <a:tailEnd type="none" w="med" len="med"/>
                    </a:lnR>
                    <a:lnT w="38100" cap="flat" cmpd="sng" algn="ctr">
                      <a:solidFill>
                        <a:srgbClr val="FD4441"/>
                      </a:solidFill>
                      <a:prstDash val="solid"/>
                      <a:round/>
                      <a:headEnd type="none" w="med" len="med"/>
                      <a:tailEnd type="none" w="med" len="med"/>
                    </a:lnT>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R w="38100" cap="flat" cmpd="sng" algn="ctr">
                      <a:solidFill>
                        <a:srgbClr val="FD4441"/>
                      </a:solidFill>
                      <a:prstDash val="solid"/>
                      <a:round/>
                      <a:headEnd type="none" w="med" len="med"/>
                      <a:tailEnd type="none" w="med" len="med"/>
                    </a:lnR>
                    <a:lnT w="38100" cap="flat" cmpd="sng" algn="ctr">
                      <a:solidFill>
                        <a:srgbClr val="FD4441"/>
                      </a:solidFill>
                      <a:prstDash val="solid"/>
                      <a:round/>
                      <a:headEnd type="none" w="med" len="med"/>
                      <a:tailEnd type="none" w="med" len="med"/>
                    </a:lnT>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R w="38100" cap="flat" cmpd="sng" algn="ctr">
                      <a:solidFill>
                        <a:srgbClr val="FD4441"/>
                      </a:solidFill>
                      <a:prstDash val="solid"/>
                      <a:round/>
                      <a:headEnd type="none" w="med" len="med"/>
                      <a:tailEnd type="none" w="med" len="med"/>
                    </a:lnR>
                    <a:lnT w="38100" cap="flat" cmpd="sng" algn="ctr">
                      <a:solidFill>
                        <a:srgbClr val="FD4441"/>
                      </a:solidFill>
                      <a:prstDash val="solid"/>
                      <a:round/>
                      <a:headEnd type="none" w="med" len="med"/>
                      <a:tailEnd type="none" w="med" len="med"/>
                    </a:lnT>
                    <a:noFill/>
                  </a:tcPr>
                </a:tc>
                <a:tc>
                  <a:txBody>
                    <a:bodyPr/>
                    <a:lstStyle/>
                    <a:p>
                      <a:pPr algn="ctr"/>
                      <a:endParaRPr lang="en-US"/>
                    </a:p>
                  </a:txBody>
                  <a:tcPr anchor="ctr">
                    <a:lnL w="38100" cap="flat" cmpd="sng" algn="ctr">
                      <a:solidFill>
                        <a:srgbClr val="FD4441"/>
                      </a:solidFill>
                      <a:prstDash val="solid"/>
                      <a:round/>
                      <a:headEnd type="none" w="med" len="med"/>
                      <a:tailEnd type="none" w="med" len="med"/>
                    </a:lnL>
                    <a:lnT w="38100" cap="flat" cmpd="sng" algn="ctr">
                      <a:solidFill>
                        <a:srgbClr val="FD4441"/>
                      </a:solidFill>
                      <a:prstDash val="solid"/>
                      <a:round/>
                      <a:headEnd type="none" w="med" len="med"/>
                      <a:tailEnd type="none" w="med" len="med"/>
                    </a:lnT>
                    <a:noFill/>
                  </a:tcPr>
                </a:tc>
                <a:extLst>
                  <a:ext uri="{0D108BD9-81ED-4DB2-BD59-A6C34878D82A}">
                    <a16:rowId xmlns:a16="http://schemas.microsoft.com/office/drawing/2014/main" val="1003245929"/>
                  </a:ext>
                </a:extLst>
              </a:tr>
            </a:tbl>
          </a:graphicData>
        </a:graphic>
      </p:graphicFrame>
      <p:pic>
        <p:nvPicPr>
          <p:cNvPr id="6" name="Graphic 5" descr="Lecturer with solid fill">
            <a:extLst>
              <a:ext uri="{FF2B5EF4-FFF2-40B4-BE49-F238E27FC236}">
                <a16:creationId xmlns:a16="http://schemas.microsoft.com/office/drawing/2014/main" id="{33350EDD-5C40-ED3E-810E-F59D342A78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6745" y="1745133"/>
            <a:ext cx="1097280" cy="1097280"/>
          </a:xfrm>
          <a:prstGeom prst="rect">
            <a:avLst/>
          </a:prstGeom>
        </p:spPr>
      </p:pic>
      <p:pic>
        <p:nvPicPr>
          <p:cNvPr id="7" name="Graphic 6" descr="User with solid fill">
            <a:extLst>
              <a:ext uri="{FF2B5EF4-FFF2-40B4-BE49-F238E27FC236}">
                <a16:creationId xmlns:a16="http://schemas.microsoft.com/office/drawing/2014/main" id="{315810E1-9932-E31A-B06A-D9A380E7FB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2320" y="2032027"/>
            <a:ext cx="457200" cy="457200"/>
          </a:xfrm>
          <a:prstGeom prst="rect">
            <a:avLst/>
          </a:prstGeom>
        </p:spPr>
      </p:pic>
      <p:pic>
        <p:nvPicPr>
          <p:cNvPr id="8" name="Graphic 7" descr="User with solid fill">
            <a:extLst>
              <a:ext uri="{FF2B5EF4-FFF2-40B4-BE49-F238E27FC236}">
                <a16:creationId xmlns:a16="http://schemas.microsoft.com/office/drawing/2014/main" id="{510DE476-288F-1C0B-F2AC-77F3A5517F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4087" y="2032027"/>
            <a:ext cx="457200" cy="457200"/>
          </a:xfrm>
          <a:prstGeom prst="rect">
            <a:avLst/>
          </a:prstGeom>
        </p:spPr>
      </p:pic>
      <p:pic>
        <p:nvPicPr>
          <p:cNvPr id="9" name="Graphic 8" descr="User with solid fill">
            <a:extLst>
              <a:ext uri="{FF2B5EF4-FFF2-40B4-BE49-F238E27FC236}">
                <a16:creationId xmlns:a16="http://schemas.microsoft.com/office/drawing/2014/main" id="{483A10B3-1C36-2B64-1DAC-23A287C569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5109" y="2029450"/>
            <a:ext cx="457200" cy="457200"/>
          </a:xfrm>
          <a:prstGeom prst="rect">
            <a:avLst/>
          </a:prstGeom>
        </p:spPr>
      </p:pic>
      <p:pic>
        <p:nvPicPr>
          <p:cNvPr id="10" name="Graphic 9" descr="User with solid fill">
            <a:extLst>
              <a:ext uri="{FF2B5EF4-FFF2-40B4-BE49-F238E27FC236}">
                <a16:creationId xmlns:a16="http://schemas.microsoft.com/office/drawing/2014/main" id="{2504E8DD-0D52-7DC5-1963-2D474B7200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63483" y="2401192"/>
            <a:ext cx="457200" cy="457200"/>
          </a:xfrm>
          <a:prstGeom prst="rect">
            <a:avLst/>
          </a:prstGeom>
        </p:spPr>
      </p:pic>
      <p:pic>
        <p:nvPicPr>
          <p:cNvPr id="11" name="Graphic 10" descr="User with solid fill">
            <a:extLst>
              <a:ext uri="{FF2B5EF4-FFF2-40B4-BE49-F238E27FC236}">
                <a16:creationId xmlns:a16="http://schemas.microsoft.com/office/drawing/2014/main" id="{79159A16-A792-F5C1-A382-0AFAF21C06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41894" y="2032027"/>
            <a:ext cx="457200" cy="457200"/>
          </a:xfrm>
          <a:prstGeom prst="rect">
            <a:avLst/>
          </a:prstGeom>
        </p:spPr>
      </p:pic>
      <p:pic>
        <p:nvPicPr>
          <p:cNvPr id="12" name="Graphic 11" descr="User with solid fill">
            <a:extLst>
              <a:ext uri="{FF2B5EF4-FFF2-40B4-BE49-F238E27FC236}">
                <a16:creationId xmlns:a16="http://schemas.microsoft.com/office/drawing/2014/main" id="{F14CB1E2-6458-4E2C-0D73-A5643C2469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8242" y="2398779"/>
            <a:ext cx="457200" cy="457200"/>
          </a:xfrm>
          <a:prstGeom prst="rect">
            <a:avLst/>
          </a:prstGeom>
        </p:spPr>
      </p:pic>
      <p:pic>
        <p:nvPicPr>
          <p:cNvPr id="13" name="Graphic 12" descr="User with solid fill">
            <a:extLst>
              <a:ext uri="{FF2B5EF4-FFF2-40B4-BE49-F238E27FC236}">
                <a16:creationId xmlns:a16="http://schemas.microsoft.com/office/drawing/2014/main" id="{B1C57D39-3D83-A72F-F142-E305D0E721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2846" y="2399305"/>
            <a:ext cx="457200" cy="457200"/>
          </a:xfrm>
          <a:prstGeom prst="rect">
            <a:avLst/>
          </a:prstGeom>
        </p:spPr>
      </p:pic>
      <p:pic>
        <p:nvPicPr>
          <p:cNvPr id="14" name="Graphic 13" descr="User with solid fill">
            <a:extLst>
              <a:ext uri="{FF2B5EF4-FFF2-40B4-BE49-F238E27FC236}">
                <a16:creationId xmlns:a16="http://schemas.microsoft.com/office/drawing/2014/main" id="{3E5BF0BF-FADC-BCDB-865F-FCE77DB716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1024" y="2401192"/>
            <a:ext cx="457200" cy="457200"/>
          </a:xfrm>
          <a:prstGeom prst="rect">
            <a:avLst/>
          </a:prstGeom>
        </p:spPr>
      </p:pic>
      <p:pic>
        <p:nvPicPr>
          <p:cNvPr id="15" name="Graphic 14" descr="User with solid fill">
            <a:extLst>
              <a:ext uri="{FF2B5EF4-FFF2-40B4-BE49-F238E27FC236}">
                <a16:creationId xmlns:a16="http://schemas.microsoft.com/office/drawing/2014/main" id="{884C86FA-DB08-2C8B-F4F1-34D364C72F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38831" y="2403542"/>
            <a:ext cx="457200" cy="457200"/>
          </a:xfrm>
          <a:prstGeom prst="rect">
            <a:avLst/>
          </a:prstGeom>
        </p:spPr>
      </p:pic>
      <p:pic>
        <p:nvPicPr>
          <p:cNvPr id="16" name="Graphic 15" descr="User with solid fill">
            <a:extLst>
              <a:ext uri="{FF2B5EF4-FFF2-40B4-BE49-F238E27FC236}">
                <a16:creationId xmlns:a16="http://schemas.microsoft.com/office/drawing/2014/main" id="{7570C5C2-86BF-DFBD-C1E9-95DCA79993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56834" y="2029450"/>
            <a:ext cx="457200" cy="457200"/>
          </a:xfrm>
          <a:prstGeom prst="rect">
            <a:avLst/>
          </a:prstGeom>
        </p:spPr>
      </p:pic>
      <p:pic>
        <p:nvPicPr>
          <p:cNvPr id="17" name="Graphic 16" descr="User with solid fill">
            <a:extLst>
              <a:ext uri="{FF2B5EF4-FFF2-40B4-BE49-F238E27FC236}">
                <a16:creationId xmlns:a16="http://schemas.microsoft.com/office/drawing/2014/main" id="{5B68570F-10A0-2F19-2E63-DD3B32BEF5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1411" y="2403542"/>
            <a:ext cx="457200" cy="457200"/>
          </a:xfrm>
          <a:prstGeom prst="rect">
            <a:avLst/>
          </a:prstGeom>
        </p:spPr>
      </p:pic>
      <p:pic>
        <p:nvPicPr>
          <p:cNvPr id="18" name="Graphic 17" descr="User with solid fill">
            <a:extLst>
              <a:ext uri="{FF2B5EF4-FFF2-40B4-BE49-F238E27FC236}">
                <a16:creationId xmlns:a16="http://schemas.microsoft.com/office/drawing/2014/main" id="{5A9E68DC-3A20-FC2F-D30C-144F878E7B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5496" y="2033860"/>
            <a:ext cx="457200" cy="457200"/>
          </a:xfrm>
          <a:prstGeom prst="rect">
            <a:avLst/>
          </a:prstGeom>
        </p:spPr>
      </p:pic>
      <p:pic>
        <p:nvPicPr>
          <p:cNvPr id="19" name="Graphic 18" descr="User with solid fill">
            <a:extLst>
              <a:ext uri="{FF2B5EF4-FFF2-40B4-BE49-F238E27FC236}">
                <a16:creationId xmlns:a16="http://schemas.microsoft.com/office/drawing/2014/main" id="{6A68FC7F-F2A9-F553-C243-66D5306A52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27277" y="1853519"/>
            <a:ext cx="914400" cy="914400"/>
          </a:xfrm>
          <a:prstGeom prst="rect">
            <a:avLst/>
          </a:prstGeom>
        </p:spPr>
      </p:pic>
      <p:pic>
        <p:nvPicPr>
          <p:cNvPr id="20" name="Graphic 19" descr="User with solid fill">
            <a:extLst>
              <a:ext uri="{FF2B5EF4-FFF2-40B4-BE49-F238E27FC236}">
                <a16:creationId xmlns:a16="http://schemas.microsoft.com/office/drawing/2014/main" id="{9FEE8DB2-8FF3-134F-3C36-C87C2E9E21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0067" y="4252155"/>
            <a:ext cx="640080" cy="640080"/>
          </a:xfrm>
          <a:prstGeom prst="rect">
            <a:avLst/>
          </a:prstGeom>
        </p:spPr>
      </p:pic>
      <p:pic>
        <p:nvPicPr>
          <p:cNvPr id="21" name="Graphic 20" descr="User with solid fill">
            <a:extLst>
              <a:ext uri="{FF2B5EF4-FFF2-40B4-BE49-F238E27FC236}">
                <a16:creationId xmlns:a16="http://schemas.microsoft.com/office/drawing/2014/main" id="{3BF424E6-BF90-F936-0098-D29302AD18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92986" y="3652571"/>
            <a:ext cx="640080" cy="640080"/>
          </a:xfrm>
          <a:prstGeom prst="rect">
            <a:avLst/>
          </a:prstGeom>
        </p:spPr>
      </p:pic>
      <p:pic>
        <p:nvPicPr>
          <p:cNvPr id="22" name="Graphic 21" descr="User with solid fill">
            <a:extLst>
              <a:ext uri="{FF2B5EF4-FFF2-40B4-BE49-F238E27FC236}">
                <a16:creationId xmlns:a16="http://schemas.microsoft.com/office/drawing/2014/main" id="{2870E771-C0F0-8F17-D9DC-AD80477AFA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6328" y="4244132"/>
            <a:ext cx="640080" cy="640080"/>
          </a:xfrm>
          <a:prstGeom prst="rect">
            <a:avLst/>
          </a:prstGeom>
        </p:spPr>
      </p:pic>
      <p:pic>
        <p:nvPicPr>
          <p:cNvPr id="23" name="Graphic 22" descr="User with solid fill">
            <a:extLst>
              <a:ext uri="{FF2B5EF4-FFF2-40B4-BE49-F238E27FC236}">
                <a16:creationId xmlns:a16="http://schemas.microsoft.com/office/drawing/2014/main" id="{54FCBA00-05DA-E368-2AB2-48C90F5F4C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21069" y="3930023"/>
            <a:ext cx="914400" cy="914400"/>
          </a:xfrm>
          <a:prstGeom prst="rect">
            <a:avLst/>
          </a:prstGeom>
        </p:spPr>
      </p:pic>
      <p:pic>
        <p:nvPicPr>
          <p:cNvPr id="24" name="Graphic 23" descr="User with solid fill">
            <a:extLst>
              <a:ext uri="{FF2B5EF4-FFF2-40B4-BE49-F238E27FC236}">
                <a16:creationId xmlns:a16="http://schemas.microsoft.com/office/drawing/2014/main" id="{49F6E1CA-3E53-B949-1127-31EEEA113E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20549" y="3934650"/>
            <a:ext cx="914400" cy="914400"/>
          </a:xfrm>
          <a:prstGeom prst="rect">
            <a:avLst/>
          </a:prstGeom>
        </p:spPr>
      </p:pic>
      <p:sp>
        <p:nvSpPr>
          <p:cNvPr id="25" name="TextBox 24">
            <a:extLst>
              <a:ext uri="{FF2B5EF4-FFF2-40B4-BE49-F238E27FC236}">
                <a16:creationId xmlns:a16="http://schemas.microsoft.com/office/drawing/2014/main" id="{FE50C534-5585-0FFF-86A0-2DF2A2ACDA82}"/>
              </a:ext>
            </a:extLst>
          </p:cNvPr>
          <p:cNvSpPr txBox="1"/>
          <p:nvPr/>
        </p:nvSpPr>
        <p:spPr>
          <a:xfrm>
            <a:off x="276468" y="2818405"/>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1</a:t>
            </a:r>
          </a:p>
        </p:txBody>
      </p:sp>
      <p:sp>
        <p:nvSpPr>
          <p:cNvPr id="26" name="TextBox 25">
            <a:extLst>
              <a:ext uri="{FF2B5EF4-FFF2-40B4-BE49-F238E27FC236}">
                <a16:creationId xmlns:a16="http://schemas.microsoft.com/office/drawing/2014/main" id="{DD91BB6E-A556-1AF2-4B13-32D3DCDB6176}"/>
              </a:ext>
            </a:extLst>
          </p:cNvPr>
          <p:cNvSpPr txBox="1"/>
          <p:nvPr/>
        </p:nvSpPr>
        <p:spPr>
          <a:xfrm>
            <a:off x="6091003" y="4934348"/>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2</a:t>
            </a:r>
          </a:p>
        </p:txBody>
      </p:sp>
      <p:pic>
        <p:nvPicPr>
          <p:cNvPr id="27" name="Graphic 26" descr="Checkmark with solid fill">
            <a:extLst>
              <a:ext uri="{FF2B5EF4-FFF2-40B4-BE49-F238E27FC236}">
                <a16:creationId xmlns:a16="http://schemas.microsoft.com/office/drawing/2014/main" id="{A7903764-1D15-047F-B7A8-8C03C30EE1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321" y="1397243"/>
            <a:ext cx="274320" cy="274320"/>
          </a:xfrm>
          <a:prstGeom prst="rect">
            <a:avLst/>
          </a:prstGeom>
        </p:spPr>
      </p:pic>
      <p:sp>
        <p:nvSpPr>
          <p:cNvPr id="28" name="TextBox 27">
            <a:extLst>
              <a:ext uri="{FF2B5EF4-FFF2-40B4-BE49-F238E27FC236}">
                <a16:creationId xmlns:a16="http://schemas.microsoft.com/office/drawing/2014/main" id="{E6C56FFE-E84C-91B0-D0BB-AC2A5E600BBD}"/>
              </a:ext>
            </a:extLst>
          </p:cNvPr>
          <p:cNvSpPr txBox="1"/>
          <p:nvPr/>
        </p:nvSpPr>
        <p:spPr>
          <a:xfrm>
            <a:off x="5268043" y="1640384"/>
            <a:ext cx="822960" cy="400110"/>
          </a:xfrm>
          <a:prstGeom prst="rect">
            <a:avLst/>
          </a:prstGeom>
          <a:noFill/>
        </p:spPr>
        <p:txBody>
          <a:bodyPr wrap="none" rtlCol="0">
            <a:spAutoFit/>
          </a:bodyPr>
          <a:lstStyle/>
          <a:p>
            <a:pPr algn="ctr"/>
            <a:r>
              <a:rPr lang="en-US" sz="1000">
                <a:solidFill>
                  <a:srgbClr val="00B050"/>
                </a:solidFill>
                <a:latin typeface="Segoe UI" panose="020B0502040204020203" pitchFamily="34" charset="0"/>
                <a:cs typeface="Segoe UI" panose="020B0502040204020203" pitchFamily="34" charset="0"/>
              </a:rPr>
              <a:t>Voting </a:t>
            </a:r>
          </a:p>
          <a:p>
            <a:pPr algn="ctr"/>
            <a:r>
              <a:rPr lang="en-US" sz="1000">
                <a:solidFill>
                  <a:srgbClr val="00B050"/>
                </a:solidFill>
                <a:latin typeface="Segoe UI" panose="020B0502040204020203" pitchFamily="34" charset="0"/>
                <a:cs typeface="Segoe UI" panose="020B0502040204020203" pitchFamily="34" charset="0"/>
              </a:rPr>
              <a:t>Member</a:t>
            </a:r>
          </a:p>
        </p:txBody>
      </p:sp>
      <p:sp>
        <p:nvSpPr>
          <p:cNvPr id="29" name="TextBox 28">
            <a:extLst>
              <a:ext uri="{FF2B5EF4-FFF2-40B4-BE49-F238E27FC236}">
                <a16:creationId xmlns:a16="http://schemas.microsoft.com/office/drawing/2014/main" id="{CEC3F5EC-F6CB-E561-1594-98D2A48648EA}"/>
              </a:ext>
            </a:extLst>
          </p:cNvPr>
          <p:cNvSpPr txBox="1"/>
          <p:nvPr/>
        </p:nvSpPr>
        <p:spPr>
          <a:xfrm>
            <a:off x="959645" y="2977634"/>
            <a:ext cx="2039275" cy="400110"/>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Synod President</a:t>
            </a:r>
          </a:p>
        </p:txBody>
      </p:sp>
      <p:sp>
        <p:nvSpPr>
          <p:cNvPr id="30" name="TextBox 29">
            <a:extLst>
              <a:ext uri="{FF2B5EF4-FFF2-40B4-BE49-F238E27FC236}">
                <a16:creationId xmlns:a16="http://schemas.microsoft.com/office/drawing/2014/main" id="{BF619376-F2BC-2597-E753-03E9E6461D29}"/>
              </a:ext>
            </a:extLst>
          </p:cNvPr>
          <p:cNvSpPr txBox="1"/>
          <p:nvPr/>
        </p:nvSpPr>
        <p:spPr>
          <a:xfrm>
            <a:off x="9051132" y="2825415"/>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1</a:t>
            </a:r>
          </a:p>
        </p:txBody>
      </p:sp>
      <p:sp>
        <p:nvSpPr>
          <p:cNvPr id="31" name="TextBox 30">
            <a:extLst>
              <a:ext uri="{FF2B5EF4-FFF2-40B4-BE49-F238E27FC236}">
                <a16:creationId xmlns:a16="http://schemas.microsoft.com/office/drawing/2014/main" id="{44354A71-1A39-872B-2D60-17977FF9899A}"/>
              </a:ext>
            </a:extLst>
          </p:cNvPr>
          <p:cNvSpPr txBox="1"/>
          <p:nvPr/>
        </p:nvSpPr>
        <p:spPr>
          <a:xfrm>
            <a:off x="262439" y="4924706"/>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3</a:t>
            </a:r>
          </a:p>
        </p:txBody>
      </p:sp>
      <p:sp>
        <p:nvSpPr>
          <p:cNvPr id="32" name="TextBox 31">
            <a:extLst>
              <a:ext uri="{FF2B5EF4-FFF2-40B4-BE49-F238E27FC236}">
                <a16:creationId xmlns:a16="http://schemas.microsoft.com/office/drawing/2014/main" id="{10E514AD-C2F7-C1CC-D4CA-A89410F50E86}"/>
              </a:ext>
            </a:extLst>
          </p:cNvPr>
          <p:cNvSpPr txBox="1"/>
          <p:nvPr/>
        </p:nvSpPr>
        <p:spPr>
          <a:xfrm>
            <a:off x="9691212" y="2969973"/>
            <a:ext cx="2039275" cy="400110"/>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Teacher-at-Large</a:t>
            </a:r>
          </a:p>
        </p:txBody>
      </p:sp>
      <p:pic>
        <p:nvPicPr>
          <p:cNvPr id="33" name="Graphic 32" descr="Checkmark with solid fill">
            <a:extLst>
              <a:ext uri="{FF2B5EF4-FFF2-40B4-BE49-F238E27FC236}">
                <a16:creationId xmlns:a16="http://schemas.microsoft.com/office/drawing/2014/main" id="{ABFE1407-6713-C899-BA42-95258AA425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41729" y="1394847"/>
            <a:ext cx="274320" cy="274320"/>
          </a:xfrm>
          <a:prstGeom prst="rect">
            <a:avLst/>
          </a:prstGeom>
        </p:spPr>
      </p:pic>
      <p:sp>
        <p:nvSpPr>
          <p:cNvPr id="34" name="TextBox 33">
            <a:extLst>
              <a:ext uri="{FF2B5EF4-FFF2-40B4-BE49-F238E27FC236}">
                <a16:creationId xmlns:a16="http://schemas.microsoft.com/office/drawing/2014/main" id="{469300B1-D213-630A-521F-9C972F5C4783}"/>
              </a:ext>
            </a:extLst>
          </p:cNvPr>
          <p:cNvSpPr txBox="1"/>
          <p:nvPr/>
        </p:nvSpPr>
        <p:spPr>
          <a:xfrm>
            <a:off x="8267451" y="1637988"/>
            <a:ext cx="822960" cy="400110"/>
          </a:xfrm>
          <a:prstGeom prst="rect">
            <a:avLst/>
          </a:prstGeom>
          <a:noFill/>
        </p:spPr>
        <p:txBody>
          <a:bodyPr wrap="none" rtlCol="0">
            <a:spAutoFit/>
          </a:bodyPr>
          <a:lstStyle/>
          <a:p>
            <a:pPr algn="ctr"/>
            <a:r>
              <a:rPr lang="en-US" sz="1000">
                <a:solidFill>
                  <a:srgbClr val="00B050"/>
                </a:solidFill>
                <a:latin typeface="Segoe UI" panose="020B0502040204020203" pitchFamily="34" charset="0"/>
                <a:cs typeface="Segoe UI" panose="020B0502040204020203" pitchFamily="34" charset="0"/>
              </a:rPr>
              <a:t>Voting </a:t>
            </a:r>
          </a:p>
          <a:p>
            <a:pPr algn="ctr"/>
            <a:r>
              <a:rPr lang="en-US" sz="1000">
                <a:solidFill>
                  <a:srgbClr val="00B050"/>
                </a:solidFill>
                <a:latin typeface="Segoe UI" panose="020B0502040204020203" pitchFamily="34" charset="0"/>
                <a:cs typeface="Segoe UI" panose="020B0502040204020203" pitchFamily="34" charset="0"/>
              </a:rPr>
              <a:t>Member</a:t>
            </a:r>
          </a:p>
        </p:txBody>
      </p:sp>
      <p:pic>
        <p:nvPicPr>
          <p:cNvPr id="35" name="Graphic 34" descr="Checkmark with solid fill">
            <a:extLst>
              <a:ext uri="{FF2B5EF4-FFF2-40B4-BE49-F238E27FC236}">
                <a16:creationId xmlns:a16="http://schemas.microsoft.com/office/drawing/2014/main" id="{BDB544F0-4086-8AFB-2FCB-F4EEEFC67C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390886" y="1452040"/>
            <a:ext cx="274320" cy="274320"/>
          </a:xfrm>
          <a:prstGeom prst="rect">
            <a:avLst/>
          </a:prstGeom>
        </p:spPr>
      </p:pic>
      <p:sp>
        <p:nvSpPr>
          <p:cNvPr id="36" name="TextBox 35">
            <a:extLst>
              <a:ext uri="{FF2B5EF4-FFF2-40B4-BE49-F238E27FC236}">
                <a16:creationId xmlns:a16="http://schemas.microsoft.com/office/drawing/2014/main" id="{3FD8B58F-9692-B6D7-B4B5-3951EC9B7799}"/>
              </a:ext>
            </a:extLst>
          </p:cNvPr>
          <p:cNvSpPr txBox="1"/>
          <p:nvPr/>
        </p:nvSpPr>
        <p:spPr>
          <a:xfrm>
            <a:off x="11116608" y="1695181"/>
            <a:ext cx="822960" cy="400110"/>
          </a:xfrm>
          <a:prstGeom prst="rect">
            <a:avLst/>
          </a:prstGeom>
          <a:noFill/>
        </p:spPr>
        <p:txBody>
          <a:bodyPr wrap="none" rtlCol="0">
            <a:spAutoFit/>
          </a:bodyPr>
          <a:lstStyle/>
          <a:p>
            <a:pPr algn="ctr"/>
            <a:r>
              <a:rPr lang="en-US" sz="1000">
                <a:solidFill>
                  <a:srgbClr val="00B050"/>
                </a:solidFill>
                <a:latin typeface="Segoe UI" panose="020B0502040204020203" pitchFamily="34" charset="0"/>
                <a:cs typeface="Segoe UI" panose="020B0502040204020203" pitchFamily="34" charset="0"/>
              </a:rPr>
              <a:t>Voting </a:t>
            </a:r>
          </a:p>
          <a:p>
            <a:pPr algn="ctr"/>
            <a:r>
              <a:rPr lang="en-US" sz="1000">
                <a:solidFill>
                  <a:srgbClr val="00B050"/>
                </a:solidFill>
                <a:latin typeface="Segoe UI" panose="020B0502040204020203" pitchFamily="34" charset="0"/>
                <a:cs typeface="Segoe UI" panose="020B0502040204020203" pitchFamily="34" charset="0"/>
              </a:rPr>
              <a:t>Member</a:t>
            </a:r>
          </a:p>
        </p:txBody>
      </p:sp>
      <p:pic>
        <p:nvPicPr>
          <p:cNvPr id="37" name="Graphic 36" descr="Checkmark with solid fill">
            <a:extLst>
              <a:ext uri="{FF2B5EF4-FFF2-40B4-BE49-F238E27FC236}">
                <a16:creationId xmlns:a16="http://schemas.microsoft.com/office/drawing/2014/main" id="{2BDE4B0E-0CBF-72FF-768B-3240FD4F4F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33660" y="3560661"/>
            <a:ext cx="274320" cy="274320"/>
          </a:xfrm>
          <a:prstGeom prst="rect">
            <a:avLst/>
          </a:prstGeom>
        </p:spPr>
      </p:pic>
      <p:sp>
        <p:nvSpPr>
          <p:cNvPr id="38" name="TextBox 37">
            <a:extLst>
              <a:ext uri="{FF2B5EF4-FFF2-40B4-BE49-F238E27FC236}">
                <a16:creationId xmlns:a16="http://schemas.microsoft.com/office/drawing/2014/main" id="{99B186E3-7DE8-30FC-1BB2-3E6ECDF13B26}"/>
              </a:ext>
            </a:extLst>
          </p:cNvPr>
          <p:cNvSpPr txBox="1"/>
          <p:nvPr/>
        </p:nvSpPr>
        <p:spPr>
          <a:xfrm>
            <a:off x="2359382" y="3803802"/>
            <a:ext cx="822960" cy="400110"/>
          </a:xfrm>
          <a:prstGeom prst="rect">
            <a:avLst/>
          </a:prstGeom>
          <a:noFill/>
        </p:spPr>
        <p:txBody>
          <a:bodyPr wrap="none" rtlCol="0">
            <a:spAutoFit/>
          </a:bodyPr>
          <a:lstStyle/>
          <a:p>
            <a:pPr algn="ctr"/>
            <a:r>
              <a:rPr lang="en-US" sz="1000">
                <a:solidFill>
                  <a:srgbClr val="00B050"/>
                </a:solidFill>
                <a:latin typeface="Segoe UI" panose="020B0502040204020203" pitchFamily="34" charset="0"/>
                <a:cs typeface="Segoe UI" panose="020B0502040204020203" pitchFamily="34" charset="0"/>
              </a:rPr>
              <a:t>Voting </a:t>
            </a:r>
          </a:p>
          <a:p>
            <a:pPr algn="ctr"/>
            <a:r>
              <a:rPr lang="en-US" sz="1000">
                <a:solidFill>
                  <a:srgbClr val="00B050"/>
                </a:solidFill>
                <a:latin typeface="Segoe UI" panose="020B0502040204020203" pitchFamily="34" charset="0"/>
                <a:cs typeface="Segoe UI" panose="020B0502040204020203" pitchFamily="34" charset="0"/>
              </a:rPr>
              <a:t>Member</a:t>
            </a:r>
          </a:p>
        </p:txBody>
      </p:sp>
      <p:pic>
        <p:nvPicPr>
          <p:cNvPr id="39" name="Graphic 38" descr="Checkmark with solid fill">
            <a:extLst>
              <a:ext uri="{FF2B5EF4-FFF2-40B4-BE49-F238E27FC236}">
                <a16:creationId xmlns:a16="http://schemas.microsoft.com/office/drawing/2014/main" id="{E7F996B7-4E44-16F2-3098-13487833B7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8996" y="3562615"/>
            <a:ext cx="274320" cy="274320"/>
          </a:xfrm>
          <a:prstGeom prst="rect">
            <a:avLst/>
          </a:prstGeom>
        </p:spPr>
      </p:pic>
      <p:sp>
        <p:nvSpPr>
          <p:cNvPr id="40" name="TextBox 39">
            <a:extLst>
              <a:ext uri="{FF2B5EF4-FFF2-40B4-BE49-F238E27FC236}">
                <a16:creationId xmlns:a16="http://schemas.microsoft.com/office/drawing/2014/main" id="{E9CFF1BF-6CC4-3AC5-5FB6-AC1280936056}"/>
              </a:ext>
            </a:extLst>
          </p:cNvPr>
          <p:cNvSpPr txBox="1"/>
          <p:nvPr/>
        </p:nvSpPr>
        <p:spPr>
          <a:xfrm>
            <a:off x="5274718" y="3805756"/>
            <a:ext cx="822960" cy="400110"/>
          </a:xfrm>
          <a:prstGeom prst="rect">
            <a:avLst/>
          </a:prstGeom>
          <a:noFill/>
        </p:spPr>
        <p:txBody>
          <a:bodyPr wrap="none" rtlCol="0">
            <a:spAutoFit/>
          </a:bodyPr>
          <a:lstStyle/>
          <a:p>
            <a:pPr algn="ctr"/>
            <a:r>
              <a:rPr lang="en-US" sz="1000">
                <a:solidFill>
                  <a:srgbClr val="00B050"/>
                </a:solidFill>
                <a:latin typeface="Segoe UI" panose="020B0502040204020203" pitchFamily="34" charset="0"/>
                <a:cs typeface="Segoe UI" panose="020B0502040204020203" pitchFamily="34" charset="0"/>
              </a:rPr>
              <a:t>Voting </a:t>
            </a:r>
          </a:p>
          <a:p>
            <a:pPr algn="ctr"/>
            <a:r>
              <a:rPr lang="en-US" sz="1000">
                <a:solidFill>
                  <a:srgbClr val="00B050"/>
                </a:solidFill>
                <a:latin typeface="Segoe UI" panose="020B0502040204020203" pitchFamily="34" charset="0"/>
                <a:cs typeface="Segoe UI" panose="020B0502040204020203" pitchFamily="34" charset="0"/>
              </a:rPr>
              <a:t>Member</a:t>
            </a:r>
          </a:p>
        </p:txBody>
      </p:sp>
      <p:sp>
        <p:nvSpPr>
          <p:cNvPr id="41" name="TextBox 40">
            <a:extLst>
              <a:ext uri="{FF2B5EF4-FFF2-40B4-BE49-F238E27FC236}">
                <a16:creationId xmlns:a16="http://schemas.microsoft.com/office/drawing/2014/main" id="{1043F1DB-4A1D-3238-F90C-18BB7EEB234A}"/>
              </a:ext>
            </a:extLst>
          </p:cNvPr>
          <p:cNvSpPr txBox="1"/>
          <p:nvPr/>
        </p:nvSpPr>
        <p:spPr>
          <a:xfrm>
            <a:off x="6756578" y="4919211"/>
            <a:ext cx="2039275" cy="707886"/>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First and Second Vice President</a:t>
            </a:r>
          </a:p>
        </p:txBody>
      </p:sp>
      <p:sp>
        <p:nvSpPr>
          <p:cNvPr id="42" name="TextBox 41">
            <a:extLst>
              <a:ext uri="{FF2B5EF4-FFF2-40B4-BE49-F238E27FC236}">
                <a16:creationId xmlns:a16="http://schemas.microsoft.com/office/drawing/2014/main" id="{1C901CFB-836C-BD49-9166-64DC8938B519}"/>
              </a:ext>
            </a:extLst>
          </p:cNvPr>
          <p:cNvSpPr txBox="1"/>
          <p:nvPr/>
        </p:nvSpPr>
        <p:spPr>
          <a:xfrm>
            <a:off x="6756578" y="2976868"/>
            <a:ext cx="2039275" cy="400110"/>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Pastors-at-Large</a:t>
            </a:r>
          </a:p>
        </p:txBody>
      </p:sp>
      <p:pic>
        <p:nvPicPr>
          <p:cNvPr id="43" name="Graphic 42" descr="User with solid fill">
            <a:extLst>
              <a:ext uri="{FF2B5EF4-FFF2-40B4-BE49-F238E27FC236}">
                <a16:creationId xmlns:a16="http://schemas.microsoft.com/office/drawing/2014/main" id="{55FB9CA7-4D76-64E5-F219-02FB22D65F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03132" y="1858940"/>
            <a:ext cx="914400" cy="914400"/>
          </a:xfrm>
          <a:prstGeom prst="rect">
            <a:avLst/>
          </a:prstGeom>
        </p:spPr>
      </p:pic>
      <p:pic>
        <p:nvPicPr>
          <p:cNvPr id="44" name="Graphic 43" descr="User with solid fill">
            <a:extLst>
              <a:ext uri="{FF2B5EF4-FFF2-40B4-BE49-F238E27FC236}">
                <a16:creationId xmlns:a16="http://schemas.microsoft.com/office/drawing/2014/main" id="{8922BD14-5D00-C066-254A-563782F7C6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02612" y="1853519"/>
            <a:ext cx="914400" cy="914400"/>
          </a:xfrm>
          <a:prstGeom prst="rect">
            <a:avLst/>
          </a:prstGeom>
        </p:spPr>
      </p:pic>
      <p:sp>
        <p:nvSpPr>
          <p:cNvPr id="45" name="TextBox 44">
            <a:extLst>
              <a:ext uri="{FF2B5EF4-FFF2-40B4-BE49-F238E27FC236}">
                <a16:creationId xmlns:a16="http://schemas.microsoft.com/office/drawing/2014/main" id="{3C872DFA-4C08-B1D3-161C-CE104215C09D}"/>
              </a:ext>
            </a:extLst>
          </p:cNvPr>
          <p:cNvSpPr txBox="1"/>
          <p:nvPr/>
        </p:nvSpPr>
        <p:spPr>
          <a:xfrm>
            <a:off x="3965010" y="2822183"/>
            <a:ext cx="2039275" cy="707886"/>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District Lay Representatives</a:t>
            </a:r>
          </a:p>
        </p:txBody>
      </p:sp>
      <p:sp>
        <p:nvSpPr>
          <p:cNvPr id="46" name="TextBox 45">
            <a:extLst>
              <a:ext uri="{FF2B5EF4-FFF2-40B4-BE49-F238E27FC236}">
                <a16:creationId xmlns:a16="http://schemas.microsoft.com/office/drawing/2014/main" id="{199A671D-68B7-032D-E400-AB7C7B6C10BD}"/>
              </a:ext>
            </a:extLst>
          </p:cNvPr>
          <p:cNvSpPr txBox="1"/>
          <p:nvPr/>
        </p:nvSpPr>
        <p:spPr>
          <a:xfrm>
            <a:off x="3136281" y="2821617"/>
            <a:ext cx="822960" cy="704088"/>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12</a:t>
            </a:r>
          </a:p>
        </p:txBody>
      </p:sp>
      <p:sp>
        <p:nvSpPr>
          <p:cNvPr id="47" name="TextBox 46">
            <a:extLst>
              <a:ext uri="{FF2B5EF4-FFF2-40B4-BE49-F238E27FC236}">
                <a16:creationId xmlns:a16="http://schemas.microsoft.com/office/drawing/2014/main" id="{88455402-3D38-E970-621A-4EF2EA1C0FEF}"/>
              </a:ext>
            </a:extLst>
          </p:cNvPr>
          <p:cNvSpPr txBox="1"/>
          <p:nvPr/>
        </p:nvSpPr>
        <p:spPr>
          <a:xfrm>
            <a:off x="3192975" y="4935707"/>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3</a:t>
            </a:r>
          </a:p>
        </p:txBody>
      </p:sp>
      <p:pic>
        <p:nvPicPr>
          <p:cNvPr id="48" name="Graphic 47" descr="User with solid fill">
            <a:extLst>
              <a:ext uri="{FF2B5EF4-FFF2-40B4-BE49-F238E27FC236}">
                <a16:creationId xmlns:a16="http://schemas.microsoft.com/office/drawing/2014/main" id="{3C764351-35D1-95E6-802A-46A4274517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2224" y="4027574"/>
            <a:ext cx="457200" cy="457200"/>
          </a:xfrm>
          <a:prstGeom prst="rect">
            <a:avLst/>
          </a:prstGeom>
        </p:spPr>
      </p:pic>
      <p:pic>
        <p:nvPicPr>
          <p:cNvPr id="49" name="Graphic 48" descr="User with solid fill">
            <a:extLst>
              <a:ext uri="{FF2B5EF4-FFF2-40B4-BE49-F238E27FC236}">
                <a16:creationId xmlns:a16="http://schemas.microsoft.com/office/drawing/2014/main" id="{9EE475A4-B6B6-85D2-B786-AF02A29F6B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23991" y="4027574"/>
            <a:ext cx="457200" cy="457200"/>
          </a:xfrm>
          <a:prstGeom prst="rect">
            <a:avLst/>
          </a:prstGeom>
        </p:spPr>
      </p:pic>
      <p:pic>
        <p:nvPicPr>
          <p:cNvPr id="50" name="Graphic 49" descr="User with solid fill">
            <a:extLst>
              <a:ext uri="{FF2B5EF4-FFF2-40B4-BE49-F238E27FC236}">
                <a16:creationId xmlns:a16="http://schemas.microsoft.com/office/drawing/2014/main" id="{79AF17AD-F0E0-92F9-2F61-80B76E000D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35013" y="4024997"/>
            <a:ext cx="457200" cy="457200"/>
          </a:xfrm>
          <a:prstGeom prst="rect">
            <a:avLst/>
          </a:prstGeom>
        </p:spPr>
      </p:pic>
      <p:pic>
        <p:nvPicPr>
          <p:cNvPr id="51" name="Graphic 50" descr="User with solid fill">
            <a:extLst>
              <a:ext uri="{FF2B5EF4-FFF2-40B4-BE49-F238E27FC236}">
                <a16:creationId xmlns:a16="http://schemas.microsoft.com/office/drawing/2014/main" id="{C066C233-2D47-D5B6-FBBD-50DE6B82D7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03387" y="4396739"/>
            <a:ext cx="457200" cy="457200"/>
          </a:xfrm>
          <a:prstGeom prst="rect">
            <a:avLst/>
          </a:prstGeom>
        </p:spPr>
      </p:pic>
      <p:pic>
        <p:nvPicPr>
          <p:cNvPr id="52" name="Graphic 51" descr="User with solid fill">
            <a:extLst>
              <a:ext uri="{FF2B5EF4-FFF2-40B4-BE49-F238E27FC236}">
                <a16:creationId xmlns:a16="http://schemas.microsoft.com/office/drawing/2014/main" id="{164760FF-D30C-7825-68B9-B7B0D4B14A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81798" y="4027574"/>
            <a:ext cx="457200" cy="457200"/>
          </a:xfrm>
          <a:prstGeom prst="rect">
            <a:avLst/>
          </a:prstGeom>
        </p:spPr>
      </p:pic>
      <p:pic>
        <p:nvPicPr>
          <p:cNvPr id="53" name="Graphic 52" descr="User with solid fill">
            <a:extLst>
              <a:ext uri="{FF2B5EF4-FFF2-40B4-BE49-F238E27FC236}">
                <a16:creationId xmlns:a16="http://schemas.microsoft.com/office/drawing/2014/main" id="{0FA3C6FA-3A5B-AAED-B1A9-B0E9434005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2750" y="4394852"/>
            <a:ext cx="457200" cy="457200"/>
          </a:xfrm>
          <a:prstGeom prst="rect">
            <a:avLst/>
          </a:prstGeom>
        </p:spPr>
      </p:pic>
      <p:pic>
        <p:nvPicPr>
          <p:cNvPr id="54" name="Graphic 53" descr="User with solid fill">
            <a:extLst>
              <a:ext uri="{FF2B5EF4-FFF2-40B4-BE49-F238E27FC236}">
                <a16:creationId xmlns:a16="http://schemas.microsoft.com/office/drawing/2014/main" id="{2758B158-06D1-8E02-6DE0-77B5F8B8EF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20928" y="4396739"/>
            <a:ext cx="457200" cy="457200"/>
          </a:xfrm>
          <a:prstGeom prst="rect">
            <a:avLst/>
          </a:prstGeom>
        </p:spPr>
      </p:pic>
      <p:pic>
        <p:nvPicPr>
          <p:cNvPr id="55" name="Graphic 54" descr="User with solid fill">
            <a:extLst>
              <a:ext uri="{FF2B5EF4-FFF2-40B4-BE49-F238E27FC236}">
                <a16:creationId xmlns:a16="http://schemas.microsoft.com/office/drawing/2014/main" id="{495EC2A6-6A21-4312-2320-6C07F7762B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78735" y="4399089"/>
            <a:ext cx="457200" cy="457200"/>
          </a:xfrm>
          <a:prstGeom prst="rect">
            <a:avLst/>
          </a:prstGeom>
        </p:spPr>
      </p:pic>
      <p:pic>
        <p:nvPicPr>
          <p:cNvPr id="56" name="Graphic 55" descr="User with solid fill">
            <a:extLst>
              <a:ext uri="{FF2B5EF4-FFF2-40B4-BE49-F238E27FC236}">
                <a16:creationId xmlns:a16="http://schemas.microsoft.com/office/drawing/2014/main" id="{6F358D68-FB03-0110-E55D-F0B0C1C2E2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96738" y="4024997"/>
            <a:ext cx="457200" cy="457200"/>
          </a:xfrm>
          <a:prstGeom prst="rect">
            <a:avLst/>
          </a:prstGeom>
        </p:spPr>
      </p:pic>
      <p:pic>
        <p:nvPicPr>
          <p:cNvPr id="57" name="Graphic 56" descr="User with solid fill">
            <a:extLst>
              <a:ext uri="{FF2B5EF4-FFF2-40B4-BE49-F238E27FC236}">
                <a16:creationId xmlns:a16="http://schemas.microsoft.com/office/drawing/2014/main" id="{6DE5D63A-9CFB-4994-5932-D930A76EC8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41315" y="4399089"/>
            <a:ext cx="457200" cy="457200"/>
          </a:xfrm>
          <a:prstGeom prst="rect">
            <a:avLst/>
          </a:prstGeom>
        </p:spPr>
      </p:pic>
      <p:sp>
        <p:nvSpPr>
          <p:cNvPr id="58" name="TextBox 57">
            <a:extLst>
              <a:ext uri="{FF2B5EF4-FFF2-40B4-BE49-F238E27FC236}">
                <a16:creationId xmlns:a16="http://schemas.microsoft.com/office/drawing/2014/main" id="{59581548-6242-F1F7-A851-4B49B9506CF3}"/>
              </a:ext>
            </a:extLst>
          </p:cNvPr>
          <p:cNvSpPr txBox="1"/>
          <p:nvPr/>
        </p:nvSpPr>
        <p:spPr>
          <a:xfrm>
            <a:off x="6103702" y="2821617"/>
            <a:ext cx="64008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2</a:t>
            </a:r>
          </a:p>
        </p:txBody>
      </p:sp>
      <p:sp>
        <p:nvSpPr>
          <p:cNvPr id="59" name="TextBox 58">
            <a:extLst>
              <a:ext uri="{FF2B5EF4-FFF2-40B4-BE49-F238E27FC236}">
                <a16:creationId xmlns:a16="http://schemas.microsoft.com/office/drawing/2014/main" id="{F0ADA732-FB0C-A573-C194-42912ED3F6A7}"/>
              </a:ext>
            </a:extLst>
          </p:cNvPr>
          <p:cNvSpPr txBox="1"/>
          <p:nvPr/>
        </p:nvSpPr>
        <p:spPr>
          <a:xfrm>
            <a:off x="8992292" y="4932088"/>
            <a:ext cx="822960" cy="707886"/>
          </a:xfrm>
          <a:prstGeom prst="rect">
            <a:avLst/>
          </a:prstGeom>
          <a:noFill/>
        </p:spPr>
        <p:txBody>
          <a:bodyPr wrap="square" rtlCol="0">
            <a:spAutoFit/>
          </a:bodyPr>
          <a:lstStyle/>
          <a:p>
            <a:pPr algn="ctr"/>
            <a:r>
              <a:rPr lang="en-US" sz="4000">
                <a:solidFill>
                  <a:srgbClr val="122755"/>
                </a:solidFill>
                <a:latin typeface="Segoe UI" panose="020B0502040204020203" pitchFamily="34" charset="0"/>
                <a:cs typeface="Segoe UI" panose="020B0502040204020203" pitchFamily="34" charset="0"/>
              </a:rPr>
              <a:t>11</a:t>
            </a:r>
          </a:p>
        </p:txBody>
      </p:sp>
      <p:sp>
        <p:nvSpPr>
          <p:cNvPr id="60" name="TextBox 59">
            <a:extLst>
              <a:ext uri="{FF2B5EF4-FFF2-40B4-BE49-F238E27FC236}">
                <a16:creationId xmlns:a16="http://schemas.microsoft.com/office/drawing/2014/main" id="{85F49D86-0C49-5EC6-85E3-DF4122FE834C}"/>
              </a:ext>
            </a:extLst>
          </p:cNvPr>
          <p:cNvSpPr txBox="1"/>
          <p:nvPr/>
        </p:nvSpPr>
        <p:spPr>
          <a:xfrm>
            <a:off x="9786549" y="5093432"/>
            <a:ext cx="2039275" cy="400110"/>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Advisors</a:t>
            </a:r>
          </a:p>
        </p:txBody>
      </p:sp>
      <p:sp>
        <p:nvSpPr>
          <p:cNvPr id="61" name="TextBox 60">
            <a:extLst>
              <a:ext uri="{FF2B5EF4-FFF2-40B4-BE49-F238E27FC236}">
                <a16:creationId xmlns:a16="http://schemas.microsoft.com/office/drawing/2014/main" id="{A9FDADEF-2DF5-A3EC-166F-AF8EE0551678}"/>
              </a:ext>
            </a:extLst>
          </p:cNvPr>
          <p:cNvSpPr txBox="1"/>
          <p:nvPr/>
        </p:nvSpPr>
        <p:spPr>
          <a:xfrm>
            <a:off x="910931" y="5072840"/>
            <a:ext cx="2103120" cy="402336"/>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District Presidents</a:t>
            </a:r>
          </a:p>
        </p:txBody>
      </p:sp>
      <p:pic>
        <p:nvPicPr>
          <p:cNvPr id="62" name="Graphic 61" descr="User with solid fill">
            <a:extLst>
              <a:ext uri="{FF2B5EF4-FFF2-40B4-BE49-F238E27FC236}">
                <a16:creationId xmlns:a16="http://schemas.microsoft.com/office/drawing/2014/main" id="{C9847EAA-0686-16D0-F0ED-2FEE8A77A5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84519" y="4254042"/>
            <a:ext cx="640080" cy="640080"/>
          </a:xfrm>
          <a:prstGeom prst="rect">
            <a:avLst/>
          </a:prstGeom>
        </p:spPr>
      </p:pic>
      <p:pic>
        <p:nvPicPr>
          <p:cNvPr id="63" name="Graphic 62" descr="User with solid fill">
            <a:extLst>
              <a:ext uri="{FF2B5EF4-FFF2-40B4-BE49-F238E27FC236}">
                <a16:creationId xmlns:a16="http://schemas.microsoft.com/office/drawing/2014/main" id="{7F48EF05-14C6-3D19-5C3C-A24BFAC1F9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7438" y="3654458"/>
            <a:ext cx="640080" cy="640080"/>
          </a:xfrm>
          <a:prstGeom prst="rect">
            <a:avLst/>
          </a:prstGeom>
        </p:spPr>
      </p:pic>
      <p:pic>
        <p:nvPicPr>
          <p:cNvPr id="64" name="Graphic 63" descr="User with solid fill">
            <a:extLst>
              <a:ext uri="{FF2B5EF4-FFF2-40B4-BE49-F238E27FC236}">
                <a16:creationId xmlns:a16="http://schemas.microsoft.com/office/drawing/2014/main" id="{501CAFD5-35D1-C323-4760-899700340F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40780" y="4246019"/>
            <a:ext cx="640080" cy="640080"/>
          </a:xfrm>
          <a:prstGeom prst="rect">
            <a:avLst/>
          </a:prstGeom>
        </p:spPr>
      </p:pic>
      <p:sp>
        <p:nvSpPr>
          <p:cNvPr id="65" name="TextBox 64">
            <a:extLst>
              <a:ext uri="{FF2B5EF4-FFF2-40B4-BE49-F238E27FC236}">
                <a16:creationId xmlns:a16="http://schemas.microsoft.com/office/drawing/2014/main" id="{9474E3E5-2B25-E3C3-92FB-D7D4D82E6BB9}"/>
              </a:ext>
            </a:extLst>
          </p:cNvPr>
          <p:cNvSpPr txBox="1"/>
          <p:nvPr/>
        </p:nvSpPr>
        <p:spPr>
          <a:xfrm>
            <a:off x="3833055" y="4920747"/>
            <a:ext cx="2103120" cy="707886"/>
          </a:xfrm>
          <a:prstGeom prst="rect">
            <a:avLst/>
          </a:prstGeom>
          <a:noFill/>
        </p:spPr>
        <p:txBody>
          <a:bodyPr wrap="square" rtlCol="0">
            <a:spAutoFit/>
          </a:bodyPr>
          <a:lstStyle/>
          <a:p>
            <a:r>
              <a:rPr lang="en-US" sz="2000">
                <a:latin typeface="Segoe UI Light" panose="020B0502040204020203" pitchFamily="34" charset="0"/>
                <a:cs typeface="Segoe UI Light" panose="020B0502040204020203" pitchFamily="34" charset="0"/>
              </a:rPr>
              <a:t>Area of Ministry Chairmen</a:t>
            </a:r>
          </a:p>
        </p:txBody>
      </p:sp>
      <p:pic>
        <p:nvPicPr>
          <p:cNvPr id="67" name="Graphic 66" descr="User with solid fill">
            <a:extLst>
              <a:ext uri="{FF2B5EF4-FFF2-40B4-BE49-F238E27FC236}">
                <a16:creationId xmlns:a16="http://schemas.microsoft.com/office/drawing/2014/main" id="{47A4514C-C8BE-82D0-A3AA-74386AB241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56602" y="4025442"/>
            <a:ext cx="457200" cy="457200"/>
          </a:xfrm>
          <a:prstGeom prst="rect">
            <a:avLst/>
          </a:prstGeom>
        </p:spPr>
      </p:pic>
    </p:spTree>
    <p:extLst>
      <p:ext uri="{BB962C8B-B14F-4D97-AF65-F5344CB8AC3E}">
        <p14:creationId xmlns:p14="http://schemas.microsoft.com/office/powerpoint/2010/main" val="119024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80229-893D-0413-9866-C9F89FC2D839}"/>
              </a:ext>
            </a:extLst>
          </p:cNvPr>
          <p:cNvSpPr>
            <a:spLocks noGrp="1"/>
          </p:cNvSpPr>
          <p:nvPr>
            <p:ph idx="1"/>
          </p:nvPr>
        </p:nvSpPr>
        <p:spPr>
          <a:xfrm>
            <a:off x="838200" y="1253331"/>
            <a:ext cx="10515600" cy="4351338"/>
          </a:xfrm>
        </p:spPr>
        <p:txBody>
          <a:bodyPr>
            <a:normAutofit/>
          </a:bodyPr>
          <a:lstStyle/>
          <a:p>
            <a:r>
              <a:rPr lang="en-US" sz="3200" dirty="0"/>
              <a:t>SC meetings are held at Worship Center in November and April (3</a:t>
            </a:r>
            <a:r>
              <a:rPr lang="en-US" sz="3200" baseline="30000" dirty="0"/>
              <a:t>rd</a:t>
            </a:r>
            <a:r>
              <a:rPr lang="en-US" sz="3200" dirty="0"/>
              <a:t> meeting in July typically does not occur)</a:t>
            </a:r>
          </a:p>
          <a:p>
            <a:endParaRPr lang="en-US" sz="3200" dirty="0"/>
          </a:p>
          <a:p>
            <a:r>
              <a:rPr lang="en-US" sz="3200" dirty="0"/>
              <a:t>Meeting takes place all day Friday and Saturday morning</a:t>
            </a:r>
          </a:p>
          <a:p>
            <a:pPr lvl="1"/>
            <a:r>
              <a:rPr lang="en-US" sz="2800" dirty="0"/>
              <a:t>Friday Morning Plenary Session</a:t>
            </a:r>
          </a:p>
          <a:p>
            <a:pPr lvl="1"/>
            <a:r>
              <a:rPr lang="en-US" sz="2800" dirty="0"/>
              <a:t>Friday Afternoon Committee Meetings</a:t>
            </a:r>
          </a:p>
          <a:p>
            <a:pPr lvl="1"/>
            <a:r>
              <a:rPr lang="en-US" sz="2800" dirty="0"/>
              <a:t>Saturday Motions and Votes</a:t>
            </a:r>
          </a:p>
        </p:txBody>
      </p:sp>
      <p:sp>
        <p:nvSpPr>
          <p:cNvPr id="4" name="TextBox 3">
            <a:extLst>
              <a:ext uri="{FF2B5EF4-FFF2-40B4-BE49-F238E27FC236}">
                <a16:creationId xmlns:a16="http://schemas.microsoft.com/office/drawing/2014/main" id="{E53A58CE-94C0-7966-8F0B-8DCC8DE4357E}"/>
              </a:ext>
            </a:extLst>
          </p:cNvPr>
          <p:cNvSpPr txBox="1"/>
          <p:nvPr/>
        </p:nvSpPr>
        <p:spPr>
          <a:xfrm>
            <a:off x="2804160" y="86206"/>
            <a:ext cx="6583680" cy="646331"/>
          </a:xfrm>
          <a:prstGeom prst="rect">
            <a:avLst/>
          </a:prstGeom>
          <a:solidFill>
            <a:schemeClr val="bg1"/>
          </a:solidFill>
        </p:spPr>
        <p:txBody>
          <a:bodyPr wrap="square" rtlCol="0" anchor="ctr">
            <a:spAutoFit/>
          </a:bodyPr>
          <a:lstStyle/>
          <a:p>
            <a:pPr algn="ctr"/>
            <a:r>
              <a:rPr lang="en-US" sz="36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Operations</a:t>
            </a:r>
          </a:p>
        </p:txBody>
      </p:sp>
    </p:spTree>
    <p:extLst>
      <p:ext uri="{BB962C8B-B14F-4D97-AF65-F5344CB8AC3E}">
        <p14:creationId xmlns:p14="http://schemas.microsoft.com/office/powerpoint/2010/main" val="64139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6FB08-9FCE-D61E-644A-EB1CDD368635}"/>
              </a:ext>
            </a:extLst>
          </p:cNvPr>
          <p:cNvSpPr>
            <a:spLocks noGrp="1"/>
          </p:cNvSpPr>
          <p:nvPr>
            <p:ph idx="1"/>
          </p:nvPr>
        </p:nvSpPr>
        <p:spPr>
          <a:xfrm>
            <a:off x="4612011" y="2583179"/>
            <a:ext cx="3409944" cy="3147218"/>
          </a:xfrm>
        </p:spPr>
        <p:txBody>
          <a:bodyPr>
            <a:normAutofit/>
          </a:bodyPr>
          <a:lstStyle/>
          <a:p>
            <a:r>
              <a:rPr lang="en-US" dirty="0"/>
              <a:t>Home Missions</a:t>
            </a:r>
          </a:p>
          <a:p>
            <a:r>
              <a:rPr lang="en-US" dirty="0"/>
              <a:t>Congregational Services</a:t>
            </a:r>
          </a:p>
          <a:p>
            <a:r>
              <a:rPr lang="en-US" dirty="0"/>
              <a:t>World Missions</a:t>
            </a:r>
          </a:p>
          <a:p>
            <a:r>
              <a:rPr lang="en-US" dirty="0"/>
              <a:t>Ministerial Education</a:t>
            </a:r>
          </a:p>
        </p:txBody>
      </p:sp>
      <p:grpSp>
        <p:nvGrpSpPr>
          <p:cNvPr id="2" name="Group 1">
            <a:extLst>
              <a:ext uri="{FF2B5EF4-FFF2-40B4-BE49-F238E27FC236}">
                <a16:creationId xmlns:a16="http://schemas.microsoft.com/office/drawing/2014/main" id="{E2F5C8A7-5CA8-1EA5-8947-367F84367309}"/>
              </a:ext>
            </a:extLst>
          </p:cNvPr>
          <p:cNvGrpSpPr/>
          <p:nvPr/>
        </p:nvGrpSpPr>
        <p:grpSpPr>
          <a:xfrm>
            <a:off x="325761" y="1253333"/>
            <a:ext cx="3409944" cy="914400"/>
            <a:chOff x="8258181" y="1664813"/>
            <a:chExt cx="3409944" cy="914400"/>
          </a:xfrm>
        </p:grpSpPr>
        <p:sp>
          <p:nvSpPr>
            <p:cNvPr id="7" name="Rectangle: Rounded Corners 6">
              <a:extLst>
                <a:ext uri="{FF2B5EF4-FFF2-40B4-BE49-F238E27FC236}">
                  <a16:creationId xmlns:a16="http://schemas.microsoft.com/office/drawing/2014/main" id="{799BA571-EC98-7F9E-D95F-BAC78417B789}"/>
                </a:ext>
              </a:extLst>
            </p:cNvPr>
            <p:cNvSpPr/>
            <p:nvPr/>
          </p:nvSpPr>
          <p:spPr>
            <a:xfrm>
              <a:off x="8650605" y="1664813"/>
              <a:ext cx="3017520" cy="914400"/>
            </a:xfrm>
            <a:prstGeom prst="roundRect">
              <a:avLst/>
            </a:prstGeom>
            <a:solidFill>
              <a:srgbClr val="F8D33D"/>
            </a:solidFill>
            <a:ln>
              <a:solidFill>
                <a:srgbClr val="F8D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463958-1DCC-1C4B-7F4D-3ABD922F4A46}"/>
                </a:ext>
              </a:extLst>
            </p:cNvPr>
            <p:cNvSpPr/>
            <p:nvPr/>
          </p:nvSpPr>
          <p:spPr>
            <a:xfrm>
              <a:off x="8258181" y="1664813"/>
              <a:ext cx="914400" cy="914400"/>
            </a:xfrm>
            <a:prstGeom prst="ellipse">
              <a:avLst/>
            </a:prstGeom>
            <a:solidFill>
              <a:schemeClr val="bg1"/>
            </a:solidFill>
            <a:ln>
              <a:solidFill>
                <a:srgbClr val="F8D3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FD0FBB-8ADF-62F9-4BED-9B4866B2BAB5}"/>
                </a:ext>
              </a:extLst>
            </p:cNvPr>
            <p:cNvSpPr txBox="1"/>
            <p:nvPr/>
          </p:nvSpPr>
          <p:spPr>
            <a:xfrm>
              <a:off x="9170421" y="1706514"/>
              <a:ext cx="2377440" cy="830997"/>
            </a:xfrm>
            <a:prstGeom prst="rect">
              <a:avLst/>
            </a:prstGeom>
            <a:noFill/>
          </p:spPr>
          <p:txBody>
            <a:bodyPr wrap="square" rtlCol="0" anchor="ctr">
              <a:spAutoFit/>
            </a:bodyPr>
            <a:lstStyle/>
            <a:p>
              <a:pPr algn="ctr"/>
              <a:r>
                <a:rPr lang="en-US" sz="2400" dirty="0">
                  <a:latin typeface="Segoe UI Semibold" panose="020B0702040204020203" pitchFamily="34" charset="0"/>
                  <a:cs typeface="Segoe UI Semibold" panose="020B0702040204020203" pitchFamily="34" charset="0"/>
                </a:rPr>
                <a:t>Administration Committee</a:t>
              </a:r>
            </a:p>
          </p:txBody>
        </p:sp>
        <p:pic>
          <p:nvPicPr>
            <p:cNvPr id="10" name="Graphic 9" descr="Clipboard with solid fill">
              <a:extLst>
                <a:ext uri="{FF2B5EF4-FFF2-40B4-BE49-F238E27FC236}">
                  <a16:creationId xmlns:a16="http://schemas.microsoft.com/office/drawing/2014/main" id="{391F30DA-48B0-064D-ADA0-5FAB505321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41061" y="1847692"/>
              <a:ext cx="548640" cy="548640"/>
            </a:xfrm>
            <a:prstGeom prst="rect">
              <a:avLst/>
            </a:prstGeom>
          </p:spPr>
        </p:pic>
      </p:grpSp>
      <p:grpSp>
        <p:nvGrpSpPr>
          <p:cNvPr id="5" name="Group 4">
            <a:extLst>
              <a:ext uri="{FF2B5EF4-FFF2-40B4-BE49-F238E27FC236}">
                <a16:creationId xmlns:a16="http://schemas.microsoft.com/office/drawing/2014/main" id="{9B5C8C94-2066-1FB1-193E-3D32C56C51A0}"/>
              </a:ext>
            </a:extLst>
          </p:cNvPr>
          <p:cNvGrpSpPr/>
          <p:nvPr/>
        </p:nvGrpSpPr>
        <p:grpSpPr>
          <a:xfrm>
            <a:off x="8587491" y="1336735"/>
            <a:ext cx="3409944" cy="914400"/>
            <a:chOff x="8258181" y="4273471"/>
            <a:chExt cx="3409944" cy="914400"/>
          </a:xfrm>
        </p:grpSpPr>
        <p:sp>
          <p:nvSpPr>
            <p:cNvPr id="14" name="Rectangle: Rounded Corners 13">
              <a:extLst>
                <a:ext uri="{FF2B5EF4-FFF2-40B4-BE49-F238E27FC236}">
                  <a16:creationId xmlns:a16="http://schemas.microsoft.com/office/drawing/2014/main" id="{8794B0A1-407D-4B9F-6AD7-9EA7AA828F19}"/>
                </a:ext>
              </a:extLst>
            </p:cNvPr>
            <p:cNvSpPr/>
            <p:nvPr/>
          </p:nvSpPr>
          <p:spPr>
            <a:xfrm>
              <a:off x="8650605" y="4273471"/>
              <a:ext cx="3017520" cy="914400"/>
            </a:xfrm>
            <a:prstGeom prst="roundRect">
              <a:avLst/>
            </a:prstGeom>
            <a:solidFill>
              <a:srgbClr val="FD4441"/>
            </a:solidFill>
            <a:ln>
              <a:solidFill>
                <a:srgbClr val="FD4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A73253-293B-919A-75B8-E7E7C6E64EE0}"/>
                </a:ext>
              </a:extLst>
            </p:cNvPr>
            <p:cNvSpPr/>
            <p:nvPr/>
          </p:nvSpPr>
          <p:spPr>
            <a:xfrm>
              <a:off x="8258181" y="4273471"/>
              <a:ext cx="914400" cy="914400"/>
            </a:xfrm>
            <a:prstGeom prst="ellipse">
              <a:avLst/>
            </a:prstGeom>
            <a:solidFill>
              <a:schemeClr val="bg1"/>
            </a:solidFill>
            <a:ln>
              <a:solidFill>
                <a:srgbClr val="FD44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C35167C-9998-5EB9-AD41-3A54D9D80CDD}"/>
                </a:ext>
              </a:extLst>
            </p:cNvPr>
            <p:cNvSpPr txBox="1"/>
            <p:nvPr/>
          </p:nvSpPr>
          <p:spPr>
            <a:xfrm>
              <a:off x="9170421" y="4315172"/>
              <a:ext cx="2377440" cy="830997"/>
            </a:xfrm>
            <a:prstGeom prst="rect">
              <a:avLst/>
            </a:prstGeom>
            <a:noFill/>
          </p:spPr>
          <p:txBody>
            <a:bodyPr wrap="square" rtlCol="0" anchor="ctr">
              <a:spAutoFit/>
            </a:bodyPr>
            <a:lstStyle/>
            <a:p>
              <a:pPr algn="ctr"/>
              <a:r>
                <a:rPr lang="en-US" sz="2400">
                  <a:solidFill>
                    <a:schemeClr val="bg1"/>
                  </a:solidFill>
                  <a:latin typeface="Segoe UI Semibold" panose="020B0702040204020203" pitchFamily="34" charset="0"/>
                  <a:cs typeface="Segoe UI Semibold" panose="020B0702040204020203" pitchFamily="34" charset="0"/>
                </a:rPr>
                <a:t>Finance Committee</a:t>
              </a:r>
            </a:p>
          </p:txBody>
        </p:sp>
        <p:pic>
          <p:nvPicPr>
            <p:cNvPr id="17" name="Graphic 16" descr="Calculator with solid fill">
              <a:extLst>
                <a:ext uri="{FF2B5EF4-FFF2-40B4-BE49-F238E27FC236}">
                  <a16:creationId xmlns:a16="http://schemas.microsoft.com/office/drawing/2014/main" id="{CC886297-13D4-EAA1-FB69-FFC4E399EA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95177" y="4410630"/>
              <a:ext cx="640080" cy="640080"/>
            </a:xfrm>
            <a:prstGeom prst="rect">
              <a:avLst/>
            </a:prstGeom>
          </p:spPr>
        </p:pic>
      </p:grpSp>
      <p:grpSp>
        <p:nvGrpSpPr>
          <p:cNvPr id="4" name="Group 3">
            <a:extLst>
              <a:ext uri="{FF2B5EF4-FFF2-40B4-BE49-F238E27FC236}">
                <a16:creationId xmlns:a16="http://schemas.microsoft.com/office/drawing/2014/main" id="{8A0F2444-A441-BDD0-31E8-D4CDFD06F195}"/>
              </a:ext>
            </a:extLst>
          </p:cNvPr>
          <p:cNvGrpSpPr/>
          <p:nvPr/>
        </p:nvGrpSpPr>
        <p:grpSpPr>
          <a:xfrm>
            <a:off x="4612011" y="1295034"/>
            <a:ext cx="3409944" cy="914400"/>
            <a:chOff x="8258181" y="2969142"/>
            <a:chExt cx="3409944" cy="914400"/>
          </a:xfrm>
        </p:grpSpPr>
        <p:sp>
          <p:nvSpPr>
            <p:cNvPr id="11" name="Rectangle: Rounded Corners 10">
              <a:extLst>
                <a:ext uri="{FF2B5EF4-FFF2-40B4-BE49-F238E27FC236}">
                  <a16:creationId xmlns:a16="http://schemas.microsoft.com/office/drawing/2014/main" id="{9BD81E7C-3A83-F4AC-31C2-F7AF16E77743}"/>
                </a:ext>
              </a:extLst>
            </p:cNvPr>
            <p:cNvSpPr/>
            <p:nvPr/>
          </p:nvSpPr>
          <p:spPr>
            <a:xfrm>
              <a:off x="8650605" y="2969142"/>
              <a:ext cx="3017520" cy="914400"/>
            </a:xfrm>
            <a:prstGeom prst="roundRect">
              <a:avLst/>
            </a:prstGeom>
            <a:solidFill>
              <a:srgbClr val="0B2941"/>
            </a:solidFill>
            <a:ln>
              <a:solidFill>
                <a:srgbClr val="0B2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582A9FF-64A7-8008-A582-135B351D9121}"/>
                </a:ext>
              </a:extLst>
            </p:cNvPr>
            <p:cNvSpPr/>
            <p:nvPr/>
          </p:nvSpPr>
          <p:spPr>
            <a:xfrm>
              <a:off x="8258181" y="2969142"/>
              <a:ext cx="914400" cy="914400"/>
            </a:xfrm>
            <a:prstGeom prst="ellipse">
              <a:avLst/>
            </a:prstGeom>
            <a:solidFill>
              <a:schemeClr val="bg1"/>
            </a:solidFill>
            <a:ln>
              <a:solidFill>
                <a:srgbClr val="0B2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FC10422-3A21-93FE-F2D1-30CE4035DB80}"/>
                </a:ext>
              </a:extLst>
            </p:cNvPr>
            <p:cNvSpPr txBox="1"/>
            <p:nvPr/>
          </p:nvSpPr>
          <p:spPr>
            <a:xfrm>
              <a:off x="9170421" y="3010843"/>
              <a:ext cx="2377440" cy="830997"/>
            </a:xfrm>
            <a:prstGeom prst="rect">
              <a:avLst/>
            </a:prstGeom>
            <a:noFill/>
          </p:spPr>
          <p:txBody>
            <a:bodyPr wrap="square" rtlCol="0" anchor="ctr">
              <a:spAutoFit/>
            </a:bodyPr>
            <a:lstStyle/>
            <a:p>
              <a:pPr algn="ctr"/>
              <a:r>
                <a:rPr lang="en-US" sz="2400">
                  <a:solidFill>
                    <a:schemeClr val="bg1"/>
                  </a:solidFill>
                  <a:latin typeface="Segoe UI Semibold" panose="020B0702040204020203" pitchFamily="34" charset="0"/>
                  <a:cs typeface="Segoe UI Semibold" panose="020B0702040204020203" pitchFamily="34" charset="0"/>
                </a:rPr>
                <a:t>Ministry Committee</a:t>
              </a:r>
            </a:p>
          </p:txBody>
        </p:sp>
        <p:pic>
          <p:nvPicPr>
            <p:cNvPr id="18" name="Picture 17" descr="Icon&#10;&#10;Description automatically generated">
              <a:extLst>
                <a:ext uri="{FF2B5EF4-FFF2-40B4-BE49-F238E27FC236}">
                  <a16:creationId xmlns:a16="http://schemas.microsoft.com/office/drawing/2014/main" id="{30BE4143-8896-5B03-AD2F-3553468FE071}"/>
                </a:ext>
              </a:extLst>
            </p:cNvPr>
            <p:cNvPicPr>
              <a:picLocks noChangeAspect="1"/>
            </p:cNvPicPr>
            <p:nvPr/>
          </p:nvPicPr>
          <p:blipFill>
            <a:blip r:embed="rId6"/>
            <a:stretch>
              <a:fillRect/>
            </a:stretch>
          </p:blipFill>
          <p:spPr>
            <a:xfrm>
              <a:off x="8352464" y="3060581"/>
              <a:ext cx="731520" cy="731520"/>
            </a:xfrm>
            <a:prstGeom prst="ellipse">
              <a:avLst/>
            </a:prstGeom>
          </p:spPr>
        </p:pic>
      </p:grpSp>
      <p:sp>
        <p:nvSpPr>
          <p:cNvPr id="6" name="TextBox 5">
            <a:extLst>
              <a:ext uri="{FF2B5EF4-FFF2-40B4-BE49-F238E27FC236}">
                <a16:creationId xmlns:a16="http://schemas.microsoft.com/office/drawing/2014/main" id="{4FC35FA2-5753-3786-65CB-A685C1DD2F90}"/>
              </a:ext>
            </a:extLst>
          </p:cNvPr>
          <p:cNvSpPr txBox="1"/>
          <p:nvPr/>
        </p:nvSpPr>
        <p:spPr>
          <a:xfrm>
            <a:off x="2804160" y="86206"/>
            <a:ext cx="6583680" cy="646331"/>
          </a:xfrm>
          <a:prstGeom prst="rect">
            <a:avLst/>
          </a:prstGeom>
          <a:solidFill>
            <a:schemeClr val="bg1"/>
          </a:solidFill>
        </p:spPr>
        <p:txBody>
          <a:bodyPr wrap="square" rtlCol="0" anchor="ctr">
            <a:spAutoFit/>
          </a:bodyPr>
          <a:lstStyle/>
          <a:p>
            <a:pPr algn="ctr"/>
            <a:r>
              <a:rPr lang="en-US" sz="36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Committees</a:t>
            </a:r>
          </a:p>
        </p:txBody>
      </p:sp>
      <p:sp>
        <p:nvSpPr>
          <p:cNvPr id="19" name="Content Placeholder 2">
            <a:extLst>
              <a:ext uri="{FF2B5EF4-FFF2-40B4-BE49-F238E27FC236}">
                <a16:creationId xmlns:a16="http://schemas.microsoft.com/office/drawing/2014/main" id="{7F7DB2DE-1307-F1E1-4C9D-DE66C359D9C5}"/>
              </a:ext>
            </a:extLst>
          </p:cNvPr>
          <p:cNvSpPr txBox="1">
            <a:spLocks/>
          </p:cNvSpPr>
          <p:nvPr/>
        </p:nvSpPr>
        <p:spPr>
          <a:xfrm>
            <a:off x="325760" y="2636886"/>
            <a:ext cx="3937630" cy="31472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rgbClr val="0B2940"/>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B2940"/>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B2940"/>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B2940"/>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B294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Human Resources</a:t>
            </a:r>
          </a:p>
          <a:p>
            <a:r>
              <a:rPr lang="en-US" dirty="0"/>
              <a:t>Information Technology</a:t>
            </a:r>
          </a:p>
          <a:p>
            <a:r>
              <a:rPr lang="en-US" dirty="0"/>
              <a:t>Communications</a:t>
            </a:r>
          </a:p>
          <a:p>
            <a:r>
              <a:rPr lang="en-US" dirty="0"/>
              <a:t>WELS Foundation</a:t>
            </a:r>
          </a:p>
          <a:p>
            <a:r>
              <a:rPr lang="en-US" dirty="0"/>
              <a:t>WELS Investment Fund</a:t>
            </a:r>
          </a:p>
          <a:p>
            <a:r>
              <a:rPr lang="en-US" dirty="0"/>
              <a:t>Church Extension Fund</a:t>
            </a:r>
          </a:p>
        </p:txBody>
      </p:sp>
      <p:sp>
        <p:nvSpPr>
          <p:cNvPr id="20" name="Content Placeholder 2">
            <a:extLst>
              <a:ext uri="{FF2B5EF4-FFF2-40B4-BE49-F238E27FC236}">
                <a16:creationId xmlns:a16="http://schemas.microsoft.com/office/drawing/2014/main" id="{5D184742-1C21-7C96-2182-D450689D8DE0}"/>
              </a:ext>
            </a:extLst>
          </p:cNvPr>
          <p:cNvSpPr txBox="1">
            <a:spLocks/>
          </p:cNvSpPr>
          <p:nvPr/>
        </p:nvSpPr>
        <p:spPr>
          <a:xfrm>
            <a:off x="8646801" y="2583179"/>
            <a:ext cx="3409944" cy="3147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B2940"/>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B2940"/>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B2940"/>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B2940"/>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B294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Finance</a:t>
            </a:r>
          </a:p>
        </p:txBody>
      </p:sp>
    </p:spTree>
    <p:extLst>
      <p:ext uri="{BB962C8B-B14F-4D97-AF65-F5344CB8AC3E}">
        <p14:creationId xmlns:p14="http://schemas.microsoft.com/office/powerpoint/2010/main" val="1605780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76CA5-EA13-95A5-E7E6-D99606817F2F}"/>
              </a:ext>
            </a:extLst>
          </p:cNvPr>
          <p:cNvSpPr>
            <a:spLocks noGrp="1"/>
          </p:cNvSpPr>
          <p:nvPr>
            <p:ph idx="1"/>
          </p:nvPr>
        </p:nvSpPr>
        <p:spPr>
          <a:xfrm>
            <a:off x="838200" y="1139825"/>
            <a:ext cx="10515600" cy="4351338"/>
          </a:xfrm>
        </p:spPr>
        <p:txBody>
          <a:bodyPr>
            <a:normAutofit lnSpcReduction="10000"/>
          </a:bodyPr>
          <a:lstStyle/>
          <a:p>
            <a:r>
              <a:rPr lang="en-US" dirty="0"/>
              <a:t>WELS budget plan approval and modifications</a:t>
            </a:r>
          </a:p>
          <a:p>
            <a:pPr>
              <a:spcBef>
                <a:spcPts val="1800"/>
              </a:spcBef>
            </a:pPr>
            <a:r>
              <a:rPr lang="en-US" dirty="0"/>
              <a:t>Synod ministry priorities and spend levels</a:t>
            </a:r>
          </a:p>
          <a:p>
            <a:pPr>
              <a:spcBef>
                <a:spcPts val="1800"/>
              </a:spcBef>
            </a:pPr>
            <a:r>
              <a:rPr lang="en-US" dirty="0"/>
              <a:t>Administrative requirements</a:t>
            </a:r>
          </a:p>
          <a:p>
            <a:pPr lvl="1"/>
            <a:r>
              <a:rPr lang="en-US" dirty="0"/>
              <a:t>Pay increases</a:t>
            </a:r>
          </a:p>
          <a:p>
            <a:pPr lvl="1"/>
            <a:r>
              <a:rPr lang="en-US" dirty="0"/>
              <a:t>New positions</a:t>
            </a:r>
          </a:p>
          <a:p>
            <a:pPr lvl="1"/>
            <a:r>
              <a:rPr lang="en-US" dirty="0"/>
              <a:t>IT initiatives</a:t>
            </a:r>
          </a:p>
          <a:p>
            <a:pPr lvl="1"/>
            <a:r>
              <a:rPr lang="en-US" dirty="0"/>
              <a:t>WELS board nominations &amp; approvals</a:t>
            </a:r>
          </a:p>
          <a:p>
            <a:pPr>
              <a:spcBef>
                <a:spcPts val="1800"/>
              </a:spcBef>
              <a:tabLst>
                <a:tab pos="6629400" algn="l"/>
              </a:tabLst>
            </a:pPr>
            <a:r>
              <a:rPr lang="en-US" dirty="0"/>
              <a:t>Asset capital expenditures and disposals</a:t>
            </a:r>
          </a:p>
          <a:p>
            <a:pPr>
              <a:spcBef>
                <a:spcPts val="1800"/>
              </a:spcBef>
            </a:pPr>
            <a:r>
              <a:rPr lang="en-US" dirty="0"/>
              <a:t>Financial audits</a:t>
            </a:r>
          </a:p>
        </p:txBody>
      </p:sp>
      <p:sp>
        <p:nvSpPr>
          <p:cNvPr id="4" name="TextBox 3">
            <a:extLst>
              <a:ext uri="{FF2B5EF4-FFF2-40B4-BE49-F238E27FC236}">
                <a16:creationId xmlns:a16="http://schemas.microsoft.com/office/drawing/2014/main" id="{090CBAB7-053E-292B-4997-499D5BA8E94F}"/>
              </a:ext>
            </a:extLst>
          </p:cNvPr>
          <p:cNvSpPr txBox="1"/>
          <p:nvPr/>
        </p:nvSpPr>
        <p:spPr>
          <a:xfrm>
            <a:off x="2804160" y="86206"/>
            <a:ext cx="6583680" cy="646331"/>
          </a:xfrm>
          <a:prstGeom prst="rect">
            <a:avLst/>
          </a:prstGeom>
          <a:solidFill>
            <a:schemeClr val="bg1"/>
          </a:solidFill>
        </p:spPr>
        <p:txBody>
          <a:bodyPr wrap="square" rtlCol="0" anchor="ctr">
            <a:spAutoFit/>
          </a:bodyPr>
          <a:lstStyle/>
          <a:p>
            <a:pPr algn="ctr"/>
            <a:r>
              <a:rPr lang="en-US" sz="36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Business</a:t>
            </a:r>
          </a:p>
        </p:txBody>
      </p:sp>
    </p:spTree>
    <p:extLst>
      <p:ext uri="{BB962C8B-B14F-4D97-AF65-F5344CB8AC3E}">
        <p14:creationId xmlns:p14="http://schemas.microsoft.com/office/powerpoint/2010/main" val="400236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9D0DE-4A15-B7A8-6D22-E8FC7F9C7A3C}"/>
              </a:ext>
            </a:extLst>
          </p:cNvPr>
          <p:cNvSpPr>
            <a:spLocks noGrp="1"/>
          </p:cNvSpPr>
          <p:nvPr>
            <p:ph idx="1"/>
          </p:nvPr>
        </p:nvSpPr>
        <p:spPr>
          <a:xfrm>
            <a:off x="838200" y="1253331"/>
            <a:ext cx="10515600" cy="4351338"/>
          </a:xfrm>
        </p:spPr>
        <p:txBody>
          <a:bodyPr>
            <a:normAutofit fontScale="92500" lnSpcReduction="20000"/>
          </a:bodyPr>
          <a:lstStyle/>
          <a:p>
            <a:r>
              <a:rPr lang="en-US" dirty="0"/>
              <a:t>Ministry Recruitment Task Force – Presented update on the work being done to address called worker shortages</a:t>
            </a:r>
          </a:p>
          <a:p>
            <a:pPr>
              <a:spcBef>
                <a:spcPts val="1800"/>
              </a:spcBef>
            </a:pPr>
            <a:r>
              <a:rPr lang="en-US" dirty="0"/>
              <a:t>Overview of Synod’s Long Range Plan (“Christ Through Us”) for the period of 2025-2035 was presented</a:t>
            </a:r>
          </a:p>
          <a:p>
            <a:pPr>
              <a:spcBef>
                <a:spcPts val="1800"/>
              </a:spcBef>
            </a:pPr>
            <a:r>
              <a:rPr lang="en-US" dirty="0"/>
              <a:t>WELS called worker wages were reviewed and discussed</a:t>
            </a:r>
          </a:p>
          <a:p>
            <a:pPr lvl="1"/>
            <a:r>
              <a:rPr lang="en-US" dirty="0"/>
              <a:t>Proposal to survey congregations and other calling bodies on “actual compensation levels” compared to code was approved</a:t>
            </a:r>
          </a:p>
          <a:p>
            <a:pPr>
              <a:spcBef>
                <a:spcPts val="1800"/>
              </a:spcBef>
            </a:pPr>
            <a:r>
              <a:rPr lang="en-US" dirty="0"/>
              <a:t>10 appointments &amp; reappointments to various board positions were approved (WELS Foundation, WELS Investment Fund, Church Extension Fund, WELS Retirement Commission)</a:t>
            </a:r>
          </a:p>
          <a:p>
            <a:pPr>
              <a:spcBef>
                <a:spcPts val="1800"/>
              </a:spcBef>
            </a:pPr>
            <a:r>
              <a:rPr lang="en-US" dirty="0"/>
              <a:t>Approved next biennium (FY26 &amp; FY27) support forecast and planning assumptions</a:t>
            </a:r>
          </a:p>
        </p:txBody>
      </p:sp>
      <p:sp>
        <p:nvSpPr>
          <p:cNvPr id="4" name="TextBox 3">
            <a:extLst>
              <a:ext uri="{FF2B5EF4-FFF2-40B4-BE49-F238E27FC236}">
                <a16:creationId xmlns:a16="http://schemas.microsoft.com/office/drawing/2014/main" id="{4D00698E-E723-9A49-2F13-0767703D23B1}"/>
              </a:ext>
            </a:extLst>
          </p:cNvPr>
          <p:cNvSpPr txBox="1"/>
          <p:nvPr/>
        </p:nvSpPr>
        <p:spPr>
          <a:xfrm>
            <a:off x="1474470" y="116984"/>
            <a:ext cx="9879330" cy="584775"/>
          </a:xfrm>
          <a:prstGeom prst="rect">
            <a:avLst/>
          </a:prstGeom>
          <a:solidFill>
            <a:schemeClr val="bg1"/>
          </a:solidFill>
        </p:spPr>
        <p:txBody>
          <a:bodyPr wrap="square" rtlCol="0" anchor="ctr">
            <a:spAutoFit/>
          </a:bodyPr>
          <a:lstStyle/>
          <a:p>
            <a:pPr algn="ctr"/>
            <a:r>
              <a:rPr lang="en-US" sz="3200" dirty="0">
                <a:solidFill>
                  <a:srgbClr val="0B2941"/>
                </a:solidFill>
                <a:latin typeface="Segoe UI" panose="020B0502040204020203" pitchFamily="34" charset="0"/>
                <a:ea typeface="Microsoft JhengHei UI" panose="020B0604030504040204" pitchFamily="34" charset="-120"/>
                <a:cs typeface="Segoe UI" panose="020B0502040204020203" pitchFamily="34" charset="0"/>
              </a:rPr>
              <a:t>Synodical Council April 2024 Meeting Highlights</a:t>
            </a:r>
          </a:p>
        </p:txBody>
      </p:sp>
    </p:spTree>
    <p:extLst>
      <p:ext uri="{BB962C8B-B14F-4D97-AF65-F5344CB8AC3E}">
        <p14:creationId xmlns:p14="http://schemas.microsoft.com/office/powerpoint/2010/main" val="2566195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FA36BA6F7AC14C8B028AE781FE15A9" ma:contentTypeVersion="7" ma:contentTypeDescription="Create a new document." ma:contentTypeScope="" ma:versionID="a2d6e585abaaf5c026138f609cd582e1">
  <xsd:schema xmlns:xsd="http://www.w3.org/2001/XMLSchema" xmlns:xs="http://www.w3.org/2001/XMLSchema" xmlns:p="http://schemas.microsoft.com/office/2006/metadata/properties" xmlns:ns2="4a526a55-d522-4eb5-aefb-b191962edaf1" xmlns:ns3="e6b02520-71ad-4ca7-aa7a-4d6850b15068" targetNamespace="http://schemas.microsoft.com/office/2006/metadata/properties" ma:root="true" ma:fieldsID="76203cc8c810e075c0e94cfd4a0e64e7" ns2:_="" ns3:_="">
    <xsd:import namespace="4a526a55-d522-4eb5-aefb-b191962edaf1"/>
    <xsd:import namespace="e6b02520-71ad-4ca7-aa7a-4d6850b1506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26a55-d522-4eb5-aefb-b191962eda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b02520-71ad-4ca7-aa7a-4d6850b1506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9D7385-5BAE-40A4-BDB3-63514E5FD2C0}">
  <ds:schemaRefs>
    <ds:schemaRef ds:uri="4a526a55-d522-4eb5-aefb-b191962edaf1"/>
    <ds:schemaRef ds:uri="e6b02520-71ad-4ca7-aa7a-4d6850b1506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29D08D4-895D-45F4-B0ED-79405B4C5C9D}">
  <ds:schemaRefs>
    <ds:schemaRef ds:uri="http://schemas.microsoft.com/sharepoint/v3/contenttype/forms"/>
  </ds:schemaRefs>
</ds:datastoreItem>
</file>

<file path=customXml/itemProps3.xml><?xml version="1.0" encoding="utf-8"?>
<ds:datastoreItem xmlns:ds="http://schemas.openxmlformats.org/officeDocument/2006/customXml" ds:itemID="{5EABA0D2-212A-4ABD-A250-D9ADD32E1364}">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http://www.w3.org/XML/1998/namespace"/>
    <ds:schemaRef ds:uri="http://purl.org/dc/terms/"/>
    <ds:schemaRef ds:uri="http://purl.org/dc/elements/1.1/"/>
    <ds:schemaRef ds:uri="http://schemas.openxmlformats.org/package/2006/metadata/core-properties"/>
    <ds:schemaRef ds:uri="e6b02520-71ad-4ca7-aa7a-4d6850b15068"/>
    <ds:schemaRef ds:uri="4a526a55-d522-4eb5-aefb-b191962edaf1"/>
  </ds:schemaRefs>
</ds:datastoreItem>
</file>

<file path=docProps/app.xml><?xml version="1.0" encoding="utf-8"?>
<Properties xmlns="http://schemas.openxmlformats.org/officeDocument/2006/extended-properties" xmlns:vt="http://schemas.openxmlformats.org/officeDocument/2006/docPropsVTypes">
  <TotalTime>207</TotalTime>
  <Words>3440</Words>
  <Application>Microsoft Office PowerPoint</Application>
  <PresentationFormat>Widescreen</PresentationFormat>
  <Paragraphs>233</Paragraphs>
  <Slides>14</Slides>
  <Notes>8</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14</vt:i4>
      </vt:variant>
    </vt:vector>
  </HeadingPairs>
  <TitlesOfParts>
    <vt:vector size="28" baseType="lpstr">
      <vt:lpstr>Arial</vt:lpstr>
      <vt:lpstr>Calibri</vt:lpstr>
      <vt:lpstr>Corbel</vt:lpstr>
      <vt:lpstr>Segoe UI</vt:lpstr>
      <vt:lpstr>Segoe UI Light</vt:lpstr>
      <vt:lpstr>Segoe UI Semibold</vt:lpstr>
      <vt:lpstr>Segoe UI Semilight</vt:lpstr>
      <vt:lpstr>Times New Roman</vt:lpstr>
      <vt:lpstr>Office Theme</vt:lpstr>
      <vt:lpstr>Custom Design</vt:lpstr>
      <vt:lpstr>2_Custom Design</vt:lpstr>
      <vt:lpstr>5_Custom Design</vt:lpstr>
      <vt:lpstr>3_Custom Design</vt:lpstr>
      <vt:lpstr>4_Custom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Briana Lambrecht</dc:creator>
  <cp:lastModifiedBy>Kurt Sames</cp:lastModifiedBy>
  <cp:revision>15</cp:revision>
  <cp:lastPrinted>2024-06-02T19:26:06Z</cp:lastPrinted>
  <dcterms:created xsi:type="dcterms:W3CDTF">2017-03-09T20:59:43Z</dcterms:created>
  <dcterms:modified xsi:type="dcterms:W3CDTF">2024-06-15T20:12:54Z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0x01010092FA36BA6F7AC14C8B028AE781FE15A9</vt:lpwstr>
  </property>
</Properties>
</file>