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5C72F-774B-491C-87CE-8C9C5DF2813B}" v="5" dt="2020-12-11T18:16:18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889" autoAdjust="0"/>
  </p:normalViewPr>
  <p:slideViewPr>
    <p:cSldViewPr snapToGrid="0">
      <p:cViewPr varScale="1">
        <p:scale>
          <a:sx n="89" d="100"/>
          <a:sy n="89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B4132-DEDE-4506-9E51-C6EF026559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4AA5DC7-6EFC-45CF-8FDC-54FA1FA982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Over 1.5 million reviews evaluated</a:t>
          </a:r>
        </a:p>
      </dgm:t>
    </dgm:pt>
    <dgm:pt modelId="{F3CE87CE-F7EC-4CA7-8E31-C86AF0318B4F}" type="parTrans" cxnId="{001D34BE-AA45-49E0-8F39-CEE49A9A4E27}">
      <dgm:prSet/>
      <dgm:spPr/>
      <dgm:t>
        <a:bodyPr/>
        <a:lstStyle/>
        <a:p>
          <a:endParaRPr lang="en-US"/>
        </a:p>
      </dgm:t>
    </dgm:pt>
    <dgm:pt modelId="{04241805-04E4-4718-82EF-1F1E1AFAA0AD}" type="sibTrans" cxnId="{001D34BE-AA45-49E0-8F39-CEE49A9A4E27}">
      <dgm:prSet/>
      <dgm:spPr/>
      <dgm:t>
        <a:bodyPr/>
        <a:lstStyle/>
        <a:p>
          <a:endParaRPr lang="en-US"/>
        </a:p>
      </dgm:t>
    </dgm:pt>
    <dgm:pt modelId="{7DBCDA72-E5D3-4961-A2CB-23197752FC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What attributes of a beer ARE MOST IMPORTANT</a:t>
          </a:r>
          <a:endParaRPr lang="en-US" dirty="0"/>
        </a:p>
      </dgm:t>
    </dgm:pt>
    <dgm:pt modelId="{F2B1CB4B-CCBA-49B7-AE8A-2886CE4BB810}" type="parTrans" cxnId="{467485F5-857A-45A5-BBC1-1789022F1A19}">
      <dgm:prSet/>
      <dgm:spPr/>
      <dgm:t>
        <a:bodyPr/>
        <a:lstStyle/>
        <a:p>
          <a:endParaRPr lang="en-US"/>
        </a:p>
      </dgm:t>
    </dgm:pt>
    <dgm:pt modelId="{E547AAB0-935A-419C-9DDF-5C2FF5802FA1}" type="sibTrans" cxnId="{467485F5-857A-45A5-BBC1-1789022F1A19}">
      <dgm:prSet/>
      <dgm:spPr/>
      <dgm:t>
        <a:bodyPr/>
        <a:lstStyle/>
        <a:p>
          <a:endParaRPr lang="en-US"/>
        </a:p>
      </dgm:t>
    </dgm:pt>
    <dgm:pt modelId="{44425D5B-FAB5-47D5-B3FA-0960528B1178}" type="pres">
      <dgm:prSet presAssocID="{2E1B4132-DEDE-4506-9E51-C6EF02655904}" presName="root" presStyleCnt="0">
        <dgm:presLayoutVars>
          <dgm:dir/>
          <dgm:resizeHandles val="exact"/>
        </dgm:presLayoutVars>
      </dgm:prSet>
      <dgm:spPr/>
    </dgm:pt>
    <dgm:pt modelId="{E87D5018-3909-4A0D-85F2-22D934A32864}" type="pres">
      <dgm:prSet presAssocID="{14AA5DC7-6EFC-45CF-8FDC-54FA1FA98214}" presName="compNode" presStyleCnt="0"/>
      <dgm:spPr/>
    </dgm:pt>
    <dgm:pt modelId="{E98BF8C0-FE94-44D9-A806-D0B7C0002BB0}" type="pres">
      <dgm:prSet presAssocID="{14AA5DC7-6EFC-45CF-8FDC-54FA1FA98214}" presName="iconBgRect" presStyleLbl="bgShp" presStyleIdx="0" presStyleCnt="2"/>
      <dgm:spPr/>
    </dgm:pt>
    <dgm:pt modelId="{3B9C1E01-A4B5-4603-89CD-B18527F7CBB2}" type="pres">
      <dgm:prSet presAssocID="{14AA5DC7-6EFC-45CF-8FDC-54FA1FA982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484B57E-643F-4337-8DA1-4BEF4F533DF9}" type="pres">
      <dgm:prSet presAssocID="{14AA5DC7-6EFC-45CF-8FDC-54FA1FA98214}" presName="spaceRect" presStyleCnt="0"/>
      <dgm:spPr/>
    </dgm:pt>
    <dgm:pt modelId="{3A51498A-1401-474D-9F56-74DC4B5B2308}" type="pres">
      <dgm:prSet presAssocID="{14AA5DC7-6EFC-45CF-8FDC-54FA1FA98214}" presName="textRect" presStyleLbl="revTx" presStyleIdx="0" presStyleCnt="2">
        <dgm:presLayoutVars>
          <dgm:chMax val="1"/>
          <dgm:chPref val="1"/>
        </dgm:presLayoutVars>
      </dgm:prSet>
      <dgm:spPr/>
    </dgm:pt>
    <dgm:pt modelId="{945762FF-A04D-4040-9797-B1B6FB07EC36}" type="pres">
      <dgm:prSet presAssocID="{04241805-04E4-4718-82EF-1F1E1AFAA0AD}" presName="sibTrans" presStyleCnt="0"/>
      <dgm:spPr/>
    </dgm:pt>
    <dgm:pt modelId="{7F7A966B-B7C7-420D-B06C-29BC3C12E44A}" type="pres">
      <dgm:prSet presAssocID="{7DBCDA72-E5D3-4961-A2CB-23197752FCB7}" presName="compNode" presStyleCnt="0"/>
      <dgm:spPr/>
    </dgm:pt>
    <dgm:pt modelId="{23D8CC5D-5C9F-4354-81FB-A5C8EBD85125}" type="pres">
      <dgm:prSet presAssocID="{7DBCDA72-E5D3-4961-A2CB-23197752FCB7}" presName="iconBgRect" presStyleLbl="bgShp" presStyleIdx="1" presStyleCnt="2"/>
      <dgm:spPr/>
    </dgm:pt>
    <dgm:pt modelId="{E27221A7-98AB-490D-88FB-C4B6802302E5}" type="pres">
      <dgm:prSet presAssocID="{7DBCDA72-E5D3-4961-A2CB-23197752FC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0DC32C33-3E4C-4D5F-B4B1-BB4F0893D139}" type="pres">
      <dgm:prSet presAssocID="{7DBCDA72-E5D3-4961-A2CB-23197752FCB7}" presName="spaceRect" presStyleCnt="0"/>
      <dgm:spPr/>
    </dgm:pt>
    <dgm:pt modelId="{4E31C283-E892-4638-A96E-76A85CC2BC6F}" type="pres">
      <dgm:prSet presAssocID="{7DBCDA72-E5D3-4961-A2CB-23197752FCB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31C8126-FB41-421F-9046-6431DBA07C0C}" type="presOf" srcId="{2E1B4132-DEDE-4506-9E51-C6EF02655904}" destId="{44425D5B-FAB5-47D5-B3FA-0960528B1178}" srcOrd="0" destOrd="0" presId="urn:microsoft.com/office/officeart/2018/5/layout/IconCircleLabelList"/>
    <dgm:cxn modelId="{EE5CA855-DE8F-483C-B824-1772359C2502}" type="presOf" srcId="{14AA5DC7-6EFC-45CF-8FDC-54FA1FA98214}" destId="{3A51498A-1401-474D-9F56-74DC4B5B2308}" srcOrd="0" destOrd="0" presId="urn:microsoft.com/office/officeart/2018/5/layout/IconCircleLabelList"/>
    <dgm:cxn modelId="{001D34BE-AA45-49E0-8F39-CEE49A9A4E27}" srcId="{2E1B4132-DEDE-4506-9E51-C6EF02655904}" destId="{14AA5DC7-6EFC-45CF-8FDC-54FA1FA98214}" srcOrd="0" destOrd="0" parTransId="{F3CE87CE-F7EC-4CA7-8E31-C86AF0318B4F}" sibTransId="{04241805-04E4-4718-82EF-1F1E1AFAA0AD}"/>
    <dgm:cxn modelId="{467485F5-857A-45A5-BBC1-1789022F1A19}" srcId="{2E1B4132-DEDE-4506-9E51-C6EF02655904}" destId="{7DBCDA72-E5D3-4961-A2CB-23197752FCB7}" srcOrd="1" destOrd="0" parTransId="{F2B1CB4B-CCBA-49B7-AE8A-2886CE4BB810}" sibTransId="{E547AAB0-935A-419C-9DDF-5C2FF5802FA1}"/>
    <dgm:cxn modelId="{81724AFF-8E39-40EF-A620-7FEF3D2E10FE}" type="presOf" srcId="{7DBCDA72-E5D3-4961-A2CB-23197752FCB7}" destId="{4E31C283-E892-4638-A96E-76A85CC2BC6F}" srcOrd="0" destOrd="0" presId="urn:microsoft.com/office/officeart/2018/5/layout/IconCircleLabelList"/>
    <dgm:cxn modelId="{C8112738-EB52-4A14-B1AB-0BE80D58B304}" type="presParOf" srcId="{44425D5B-FAB5-47D5-B3FA-0960528B1178}" destId="{E87D5018-3909-4A0D-85F2-22D934A32864}" srcOrd="0" destOrd="0" presId="urn:microsoft.com/office/officeart/2018/5/layout/IconCircleLabelList"/>
    <dgm:cxn modelId="{CB98B620-F9DF-4483-B31B-F47C778DF0D3}" type="presParOf" srcId="{E87D5018-3909-4A0D-85F2-22D934A32864}" destId="{E98BF8C0-FE94-44D9-A806-D0B7C0002BB0}" srcOrd="0" destOrd="0" presId="urn:microsoft.com/office/officeart/2018/5/layout/IconCircleLabelList"/>
    <dgm:cxn modelId="{330EEF92-5C1D-4756-AB07-66F7F62FF62A}" type="presParOf" srcId="{E87D5018-3909-4A0D-85F2-22D934A32864}" destId="{3B9C1E01-A4B5-4603-89CD-B18527F7CBB2}" srcOrd="1" destOrd="0" presId="urn:microsoft.com/office/officeart/2018/5/layout/IconCircleLabelList"/>
    <dgm:cxn modelId="{DE3DB7E8-0975-4D5B-8697-2846C45C3B33}" type="presParOf" srcId="{E87D5018-3909-4A0D-85F2-22D934A32864}" destId="{7484B57E-643F-4337-8DA1-4BEF4F533DF9}" srcOrd="2" destOrd="0" presId="urn:microsoft.com/office/officeart/2018/5/layout/IconCircleLabelList"/>
    <dgm:cxn modelId="{5AFD9272-24ED-4EE0-A952-FA085729D28D}" type="presParOf" srcId="{E87D5018-3909-4A0D-85F2-22D934A32864}" destId="{3A51498A-1401-474D-9F56-74DC4B5B2308}" srcOrd="3" destOrd="0" presId="urn:microsoft.com/office/officeart/2018/5/layout/IconCircleLabelList"/>
    <dgm:cxn modelId="{C1C3C860-9AAC-4321-882B-D11063492975}" type="presParOf" srcId="{44425D5B-FAB5-47D5-B3FA-0960528B1178}" destId="{945762FF-A04D-4040-9797-B1B6FB07EC36}" srcOrd="1" destOrd="0" presId="urn:microsoft.com/office/officeart/2018/5/layout/IconCircleLabelList"/>
    <dgm:cxn modelId="{A8DF17B0-77B9-495A-A5D1-6B869C4D0CFC}" type="presParOf" srcId="{44425D5B-FAB5-47D5-B3FA-0960528B1178}" destId="{7F7A966B-B7C7-420D-B06C-29BC3C12E44A}" srcOrd="2" destOrd="0" presId="urn:microsoft.com/office/officeart/2018/5/layout/IconCircleLabelList"/>
    <dgm:cxn modelId="{EA21F142-9238-42EB-AD55-A675C83CEDA2}" type="presParOf" srcId="{7F7A966B-B7C7-420D-B06C-29BC3C12E44A}" destId="{23D8CC5D-5C9F-4354-81FB-A5C8EBD85125}" srcOrd="0" destOrd="0" presId="urn:microsoft.com/office/officeart/2018/5/layout/IconCircleLabelList"/>
    <dgm:cxn modelId="{99588968-4018-4B5F-919B-EABCBE986667}" type="presParOf" srcId="{7F7A966B-B7C7-420D-B06C-29BC3C12E44A}" destId="{E27221A7-98AB-490D-88FB-C4B6802302E5}" srcOrd="1" destOrd="0" presId="urn:microsoft.com/office/officeart/2018/5/layout/IconCircleLabelList"/>
    <dgm:cxn modelId="{96AD344D-E0B0-456D-96C5-5B1AC59844B0}" type="presParOf" srcId="{7F7A966B-B7C7-420D-B06C-29BC3C12E44A}" destId="{0DC32C33-3E4C-4D5F-B4B1-BB4F0893D139}" srcOrd="2" destOrd="0" presId="urn:microsoft.com/office/officeart/2018/5/layout/IconCircleLabelList"/>
    <dgm:cxn modelId="{E64E1686-27C2-406A-B4EE-D12549A78E77}" type="presParOf" srcId="{7F7A966B-B7C7-420D-B06C-29BC3C12E44A}" destId="{4E31C283-E892-4638-A96E-76A85CC2BC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BF8C0-FE94-44D9-A806-D0B7C0002BB0}">
      <dsp:nvSpPr>
        <dsp:cNvPr id="0" name=""/>
        <dsp:cNvSpPr/>
      </dsp:nvSpPr>
      <dsp:spPr>
        <a:xfrm>
          <a:off x="562273" y="1287173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C1E01-A4B5-4603-89CD-B18527F7CBB2}">
      <dsp:nvSpPr>
        <dsp:cNvPr id="0" name=""/>
        <dsp:cNvSpPr/>
      </dsp:nvSpPr>
      <dsp:spPr>
        <a:xfrm>
          <a:off x="935210" y="166011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1498A-1401-474D-9F56-74DC4B5B2308}">
      <dsp:nvSpPr>
        <dsp:cNvPr id="0" name=""/>
        <dsp:cNvSpPr/>
      </dsp:nvSpPr>
      <dsp:spPr>
        <a:xfrm>
          <a:off x="2866" y="358217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tx1"/>
              </a:solidFill>
            </a:rPr>
            <a:t>Over 1.5 million reviews evaluated</a:t>
          </a:r>
        </a:p>
      </dsp:txBody>
      <dsp:txXfrm>
        <a:off x="2866" y="3582173"/>
        <a:ext cx="2868750" cy="720000"/>
      </dsp:txXfrm>
    </dsp:sp>
    <dsp:sp modelId="{23D8CC5D-5C9F-4354-81FB-A5C8EBD85125}">
      <dsp:nvSpPr>
        <dsp:cNvPr id="0" name=""/>
        <dsp:cNvSpPr/>
      </dsp:nvSpPr>
      <dsp:spPr>
        <a:xfrm>
          <a:off x="3933054" y="1287173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221A7-98AB-490D-88FB-C4B6802302E5}">
      <dsp:nvSpPr>
        <dsp:cNvPr id="0" name=""/>
        <dsp:cNvSpPr/>
      </dsp:nvSpPr>
      <dsp:spPr>
        <a:xfrm>
          <a:off x="4305991" y="166011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1C283-E892-4638-A96E-76A85CC2BC6F}">
      <dsp:nvSpPr>
        <dsp:cNvPr id="0" name=""/>
        <dsp:cNvSpPr/>
      </dsp:nvSpPr>
      <dsp:spPr>
        <a:xfrm>
          <a:off x="3373648" y="358217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tx1"/>
              </a:solidFill>
            </a:rPr>
            <a:t>What attributes of a beer ARE MOST IMPORTANT</a:t>
          </a:r>
          <a:endParaRPr lang="en-US" sz="1500" kern="1200" dirty="0"/>
        </a:p>
      </dsp:txBody>
      <dsp:txXfrm>
        <a:off x="3373648" y="3582173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D4EE8-8FD5-413F-97E9-45277C92A70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7EE3D-6EE6-497D-9BA2-AF0ADE8D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7EE3D-6EE6-497D-9BA2-AF0ADE8D81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6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54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7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3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5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7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1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9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1MqDCpA-2h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58553-0A66-40D9-8F48-F0B2F2B7A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Beer Reviews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4C569-5229-4143-AA3F-CE42960C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52742" b="16022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43ED-1647-4B8C-AC3D-09A91DB3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9F5E-9D63-4D3E-85AA-A9DE5ECD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beer reviews based on breakdown of more specific reviews of aroma, taste, palate, and appearance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Ho: There is no significant difference between overall review score and the review scores of the attributes.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Ha: There is a significant difference between overall review scores and the review scores of the attributes.</a:t>
            </a:r>
          </a:p>
          <a:p>
            <a:r>
              <a:rPr lang="en-US" dirty="0"/>
              <a:t>Also exploring a filtered data set by focusing on top 10 beers and top 15 breweries of those beers.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78E-271D-48C6-97CF-1151F932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700"/>
              <a:t>Data Analyzed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EA08839-5D7F-4BF0-8A54-611AC9E7A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11092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79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E44AB-6229-465F-B090-70E53657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Focus: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2D43AC-46D4-42A8-A4F3-0E193469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20" y="299509"/>
            <a:ext cx="4177870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5CFF-F1AF-49F0-85C0-50C24850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/>
              <a:t>To what degree are scores effected by ABV, aroma, appearance, taste, and palate.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206213-27B9-46FD-A364-FCC9059B8B1C}"/>
              </a:ext>
            </a:extLst>
          </p:cNvPr>
          <p:cNvSpPr txBox="1"/>
          <p:nvPr/>
        </p:nvSpPr>
        <p:spPr>
          <a:xfrm>
            <a:off x="0" y="6516850"/>
            <a:ext cx="6505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Image: </a:t>
            </a:r>
            <a:r>
              <a:rPr lang="en-US" sz="1000" dirty="0">
                <a:hlinkClick r:id="rId3"/>
              </a:rPr>
              <a:t>https://unsplash.com/photos/1MqDCpA-2hU</a:t>
            </a:r>
            <a:r>
              <a:rPr lang="en-US" sz="1000" dirty="0"/>
              <a:t> 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36178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0B923-60E9-410E-9237-B0E346DB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All Beer and Breweries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C88E7-C6F5-4316-9AE4-DC037A0E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98" y="2364110"/>
            <a:ext cx="5686684" cy="4165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7C6F1A-2907-4090-80EF-E84F4F52404A}"/>
              </a:ext>
            </a:extLst>
          </p:cNvPr>
          <p:cNvSpPr txBox="1"/>
          <p:nvPr/>
        </p:nvSpPr>
        <p:spPr>
          <a:xfrm>
            <a:off x="7229042" y="879355"/>
            <a:ext cx="4124758" cy="512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multiple regression, we see the effect of the different ratings using the following function: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score</a:t>
            </a:r>
            <a:r>
              <a:rPr lang="en-US" b="0" i="0" dirty="0">
                <a:effectLst/>
              </a:rPr>
              <a:t> = 0.519 + 0.077(aroma) + 0.048(appearance) + 0.27(palate) + </a:t>
            </a:r>
            <a:r>
              <a:rPr lang="en-US" b="0" i="0" dirty="0">
                <a:effectLst/>
                <a:highlight>
                  <a:srgbClr val="FFFF00"/>
                </a:highlight>
              </a:rPr>
              <a:t>0.55(taste) </a:t>
            </a:r>
            <a:r>
              <a:rPr lang="en-US" b="0" i="0" dirty="0">
                <a:effectLst/>
              </a:rPr>
              <a:t>-0.042(abv)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With 95% confidence, we can also reject all null hypothesis that there is no significant difference between the scores.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4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B923-60E9-410E-9237-B0E346DB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Top Beers and Breweries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7C6F1A-2907-4090-80EF-E84F4F52404A}"/>
              </a:ext>
            </a:extLst>
          </p:cNvPr>
          <p:cNvSpPr txBox="1"/>
          <p:nvPr/>
        </p:nvSpPr>
        <p:spPr>
          <a:xfrm>
            <a:off x="7229042" y="879355"/>
            <a:ext cx="4124758" cy="512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multiple regression, we see the effect of the different ratings using the following function: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score</a:t>
            </a:r>
            <a:r>
              <a:rPr lang="en-US" b="0" i="0" dirty="0">
                <a:effectLst/>
              </a:rPr>
              <a:t> = 0.432 + 0.066(aroma) + 0.066(appearance) + 0.26(palate) + </a:t>
            </a:r>
            <a:r>
              <a:rPr lang="en-US" b="0" i="0" dirty="0">
                <a:effectLst/>
                <a:highlight>
                  <a:srgbClr val="FFFF00"/>
                </a:highlight>
              </a:rPr>
              <a:t>0.54(taste) </a:t>
            </a:r>
            <a:r>
              <a:rPr lang="en-US" b="0" i="0" dirty="0">
                <a:effectLst/>
              </a:rPr>
              <a:t>-0.041(abv)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With 95% confidence, we can also reject all null hypothesis that there is no significant difference between the scores.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0610A-9C17-40CA-B840-DFDE75C7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1" y="2273157"/>
            <a:ext cx="5243393" cy="42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6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1725-B39D-4D26-8806-BC75CF5B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Comparing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DD7395-9609-4D74-B2BB-7E6F5FFBB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63886"/>
              </p:ext>
            </p:extLst>
          </p:nvPr>
        </p:nvGraphicFramePr>
        <p:xfrm>
          <a:off x="1773817" y="1690688"/>
          <a:ext cx="4476375" cy="3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125">
                  <a:extLst>
                    <a:ext uri="{9D8B030D-6E8A-4147-A177-3AD203B41FA5}">
                      <a16:colId xmlns:a16="http://schemas.microsoft.com/office/drawing/2014/main" val="2293264378"/>
                    </a:ext>
                  </a:extLst>
                </a:gridCol>
                <a:gridCol w="1492125">
                  <a:extLst>
                    <a:ext uri="{9D8B030D-6E8A-4147-A177-3AD203B41FA5}">
                      <a16:colId xmlns:a16="http://schemas.microsoft.com/office/drawing/2014/main" val="4173140983"/>
                    </a:ext>
                  </a:extLst>
                </a:gridCol>
                <a:gridCol w="1492125">
                  <a:extLst>
                    <a:ext uri="{9D8B030D-6E8A-4147-A177-3AD203B41FA5}">
                      <a16:colId xmlns:a16="http://schemas.microsoft.com/office/drawing/2014/main" val="2155578025"/>
                    </a:ext>
                  </a:extLst>
                </a:gridCol>
              </a:tblGrid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26244"/>
                  </a:ext>
                </a:extLst>
              </a:tr>
              <a:tr h="663789">
                <a:tc>
                  <a:txBody>
                    <a:bodyPr/>
                    <a:lstStyle/>
                    <a:p>
                      <a:r>
                        <a:rPr lang="en-US" dirty="0"/>
                        <a:t>X-Intercept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92013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Aroma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16305"/>
                  </a:ext>
                </a:extLst>
              </a:tr>
              <a:tr h="658508">
                <a:tc>
                  <a:txBody>
                    <a:bodyPr/>
                    <a:lstStyle/>
                    <a:p>
                      <a:r>
                        <a:rPr lang="en-US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18569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Palate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29940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79319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8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29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A167-DA59-4102-8568-E420D734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3407-3BF0-4DC7-A4C5-1A93BB6B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attributes to consider when making a beer is to consider the taste, as this has the most weight on overall score.</a:t>
            </a:r>
          </a:p>
          <a:p>
            <a:r>
              <a:rPr lang="en-US" dirty="0"/>
              <a:t>ABV has an interesting effect on overall score.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8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0723B-36E2-4BAB-BE70-908AB13A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5" descr="Question mark">
            <a:extLst>
              <a:ext uri="{FF2B5EF4-FFF2-40B4-BE49-F238E27FC236}">
                <a16:creationId xmlns:a16="http://schemas.microsoft.com/office/drawing/2014/main" id="{E15894B5-0117-4CC0-914E-73FACA84C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3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382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338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GradientVTI</vt:lpstr>
      <vt:lpstr>Beer Reviews</vt:lpstr>
      <vt:lpstr>Introduction</vt:lpstr>
      <vt:lpstr>Data Analyzed</vt:lpstr>
      <vt:lpstr>Focus:</vt:lpstr>
      <vt:lpstr>1. All Beer and Breweries</vt:lpstr>
      <vt:lpstr>2. Top Beers and Breweries</vt:lpstr>
      <vt:lpstr>3. Comparing Results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Reviews</dc:title>
  <dc:creator>Benjamin</dc:creator>
  <cp:lastModifiedBy>Benjamin</cp:lastModifiedBy>
  <cp:revision>3</cp:revision>
  <dcterms:created xsi:type="dcterms:W3CDTF">2021-01-08T14:41:48Z</dcterms:created>
  <dcterms:modified xsi:type="dcterms:W3CDTF">2021-01-08T21:44:30Z</dcterms:modified>
</cp:coreProperties>
</file>