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2" r:id="rId3"/>
    <p:sldId id="261" r:id="rId4"/>
    <p:sldId id="266" r:id="rId5"/>
    <p:sldId id="258" r:id="rId6"/>
    <p:sldId id="268" r:id="rId7"/>
    <p:sldId id="265" r:id="rId8"/>
    <p:sldId id="259" r:id="rId9"/>
    <p:sldId id="271" r:id="rId10"/>
    <p:sldId id="260" r:id="rId11"/>
    <p:sldId id="263" r:id="rId12"/>
    <p:sldId id="270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" initials="B" lastIdx="1" clrIdx="0">
    <p:extLst>
      <p:ext uri="{19B8F6BF-5375-455C-9EA6-DF929625EA0E}">
        <p15:presenceInfo xmlns:p15="http://schemas.microsoft.com/office/powerpoint/2012/main" userId="b934b6d2341f87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676" autoAdjust="0"/>
  </p:normalViewPr>
  <p:slideViewPr>
    <p:cSldViewPr snapToGrid="0">
      <p:cViewPr varScale="1">
        <p:scale>
          <a:sx n="86" d="100"/>
          <a:sy n="86" d="100"/>
        </p:scale>
        <p:origin x="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we\Documents\Thinkful%20Course%20Work\Capstone%201%20Final%20Workboo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we\Documents\Thinkful%20Course%20Work\Capstone%201%20Final%20Workboo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 1 Final Workbook.xlsx]1_car_id_mapping!PivotTable2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Monthly</a:t>
            </a:r>
            <a:r>
              <a:rPr lang="en-US" baseline="0"/>
              <a:t> Profit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'1_car_id_mapping'!$V$8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'1_car_id_mapping'!$U$9:$U$212</c:f>
              <c:multiLvlStrCache>
                <c:ptCount val="198"/>
                <c:lvl>
                  <c:pt idx="0">
                    <c:v>Ram Van B250</c:v>
                  </c:pt>
                  <c:pt idx="1">
                    <c:v>Ram Wagon B150</c:v>
                  </c:pt>
                  <c:pt idx="2">
                    <c:v>Stratus</c:v>
                  </c:pt>
                  <c:pt idx="3">
                    <c:v>Journey</c:v>
                  </c:pt>
                  <c:pt idx="4">
                    <c:v>Viper RT/10</c:v>
                  </c:pt>
                  <c:pt idx="5">
                    <c:v>D150</c:v>
                  </c:pt>
                  <c:pt idx="6">
                    <c:v>Ram Wagon B250</c:v>
                  </c:pt>
                  <c:pt idx="7">
                    <c:v>Ram 2500 Club</c:v>
                  </c:pt>
                  <c:pt idx="8">
                    <c:v>Shadow</c:v>
                  </c:pt>
                  <c:pt idx="9">
                    <c:v>Ram Wagon B350</c:v>
                  </c:pt>
                  <c:pt idx="10">
                    <c:v>Challenger</c:v>
                  </c:pt>
                  <c:pt idx="11">
                    <c:v>Spirit</c:v>
                  </c:pt>
                  <c:pt idx="12">
                    <c:v>Caravan</c:v>
                  </c:pt>
                  <c:pt idx="13">
                    <c:v>Dakota</c:v>
                  </c:pt>
                  <c:pt idx="14">
                    <c:v>Ram Van 3500</c:v>
                  </c:pt>
                  <c:pt idx="15">
                    <c:v>Magnum</c:v>
                  </c:pt>
                  <c:pt idx="16">
                    <c:v>Ram</c:v>
                  </c:pt>
                  <c:pt idx="17">
                    <c:v>Ram 3500 Club</c:v>
                  </c:pt>
                  <c:pt idx="18">
                    <c:v>Charger</c:v>
                  </c:pt>
                  <c:pt idx="19">
                    <c:v>Ram Van B350</c:v>
                  </c:pt>
                  <c:pt idx="20">
                    <c:v>Intrepid</c:v>
                  </c:pt>
                  <c:pt idx="21">
                    <c:v>Ram 1500</c:v>
                  </c:pt>
                  <c:pt idx="22">
                    <c:v>Caliber</c:v>
                  </c:pt>
                  <c:pt idx="23">
                    <c:v>Ram 3500</c:v>
                  </c:pt>
                  <c:pt idx="24">
                    <c:v>Viper</c:v>
                  </c:pt>
                  <c:pt idx="25">
                    <c:v>Stealth</c:v>
                  </c:pt>
                  <c:pt idx="26">
                    <c:v>Avenger</c:v>
                  </c:pt>
                  <c:pt idx="27">
                    <c:v>Dakota Club</c:v>
                  </c:pt>
                  <c:pt idx="28">
                    <c:v>Ram Van B150</c:v>
                  </c:pt>
                  <c:pt idx="29">
                    <c:v>Dynasty</c:v>
                  </c:pt>
                  <c:pt idx="30">
                    <c:v>Durango</c:v>
                  </c:pt>
                  <c:pt idx="31">
                    <c:v>Grand Caravan</c:v>
                  </c:pt>
                  <c:pt idx="32">
                    <c:v>Neon</c:v>
                  </c:pt>
                  <c:pt idx="33">
                    <c:v>Ram 2500</c:v>
                  </c:pt>
                  <c:pt idx="34">
                    <c:v>Ram Van 1500</c:v>
                  </c:pt>
                  <c:pt idx="35">
                    <c:v>Ram 1500 Club</c:v>
                  </c:pt>
                  <c:pt idx="36">
                    <c:v>Ram Van 2500</c:v>
                  </c:pt>
                  <c:pt idx="37">
                    <c:v>D350 Club</c:v>
                  </c:pt>
                  <c:pt idx="38">
                    <c:v>Ramcharger</c:v>
                  </c:pt>
                  <c:pt idx="39">
                    <c:v>Daytona</c:v>
                  </c:pt>
                  <c:pt idx="40">
                    <c:v>Nitro</c:v>
                  </c:pt>
                  <c:pt idx="41">
                    <c:v>Aspen</c:v>
                  </c:pt>
                  <c:pt idx="42">
                    <c:v>Colt</c:v>
                  </c:pt>
                  <c:pt idx="43">
                    <c:v>Omni</c:v>
                  </c:pt>
                  <c:pt idx="44">
                    <c:v>Sprinter</c:v>
                  </c:pt>
                  <c:pt idx="45">
                    <c:v>D150 Club</c:v>
                  </c:pt>
                  <c:pt idx="46">
                    <c:v>525</c:v>
                  </c:pt>
                  <c:pt idx="47">
                    <c:v>Z3</c:v>
                  </c:pt>
                  <c:pt idx="48">
                    <c:v>1 Series</c:v>
                  </c:pt>
                  <c:pt idx="49">
                    <c:v>M5</c:v>
                  </c:pt>
                  <c:pt idx="50">
                    <c:v>Z4</c:v>
                  </c:pt>
                  <c:pt idx="51">
                    <c:v>X5 M</c:v>
                  </c:pt>
                  <c:pt idx="52">
                    <c:v>600</c:v>
                  </c:pt>
                  <c:pt idx="53">
                    <c:v>330</c:v>
                  </c:pt>
                  <c:pt idx="54">
                    <c:v>650</c:v>
                  </c:pt>
                  <c:pt idx="55">
                    <c:v>Alpina B7</c:v>
                  </c:pt>
                  <c:pt idx="56">
                    <c:v>M3</c:v>
                  </c:pt>
                  <c:pt idx="57">
                    <c:v>M</c:v>
                  </c:pt>
                  <c:pt idx="58">
                    <c:v>8 Series</c:v>
                  </c:pt>
                  <c:pt idx="59">
                    <c:v>550</c:v>
                  </c:pt>
                  <c:pt idx="60">
                    <c:v>7 Series</c:v>
                  </c:pt>
                  <c:pt idx="61">
                    <c:v>Z4 M</c:v>
                  </c:pt>
                  <c:pt idx="62">
                    <c:v>545</c:v>
                  </c:pt>
                  <c:pt idx="63">
                    <c:v>X5</c:v>
                  </c:pt>
                  <c:pt idx="64">
                    <c:v>M6</c:v>
                  </c:pt>
                  <c:pt idx="65">
                    <c:v>6 Series</c:v>
                  </c:pt>
                  <c:pt idx="66">
                    <c:v>745</c:v>
                  </c:pt>
                  <c:pt idx="67">
                    <c:v>3 Series</c:v>
                  </c:pt>
                  <c:pt idx="68">
                    <c:v>Z8</c:v>
                  </c:pt>
                  <c:pt idx="69">
                    <c:v>X3</c:v>
                  </c:pt>
                  <c:pt idx="70">
                    <c:v>5 Series</c:v>
                  </c:pt>
                  <c:pt idx="71">
                    <c:v>325</c:v>
                  </c:pt>
                  <c:pt idx="72">
                    <c:v>X6</c:v>
                  </c:pt>
                  <c:pt idx="73">
                    <c:v>M Roadster</c:v>
                  </c:pt>
                  <c:pt idx="74">
                    <c:v>645</c:v>
                  </c:pt>
                  <c:pt idx="75">
                    <c:v>X6 M</c:v>
                  </c:pt>
                  <c:pt idx="76">
                    <c:v>530</c:v>
                  </c:pt>
                  <c:pt idx="77">
                    <c:v>Mazdaspeed6</c:v>
                  </c:pt>
                  <c:pt idx="78">
                    <c:v>CX-7</c:v>
                  </c:pt>
                  <c:pt idx="79">
                    <c:v>Navajo</c:v>
                  </c:pt>
                  <c:pt idx="80">
                    <c:v>Mazda5</c:v>
                  </c:pt>
                  <c:pt idx="81">
                    <c:v>626</c:v>
                  </c:pt>
                  <c:pt idx="82">
                    <c:v>MX-5</c:v>
                  </c:pt>
                  <c:pt idx="83">
                    <c:v>Familia</c:v>
                  </c:pt>
                  <c:pt idx="84">
                    <c:v>929</c:v>
                  </c:pt>
                  <c:pt idx="85">
                    <c:v>MX-6</c:v>
                  </c:pt>
                  <c:pt idx="86">
                    <c:v>RX-7</c:v>
                  </c:pt>
                  <c:pt idx="87">
                    <c:v>Mazda6</c:v>
                  </c:pt>
                  <c:pt idx="88">
                    <c:v>Mazda6 Sport</c:v>
                  </c:pt>
                  <c:pt idx="89">
                    <c:v>Tribute</c:v>
                  </c:pt>
                  <c:pt idx="90">
                    <c:v>MPV</c:v>
                  </c:pt>
                  <c:pt idx="91">
                    <c:v>Mazdaspeed 3</c:v>
                  </c:pt>
                  <c:pt idx="92">
                    <c:v>B-Series</c:v>
                  </c:pt>
                  <c:pt idx="93">
                    <c:v>MX-3</c:v>
                  </c:pt>
                  <c:pt idx="94">
                    <c:v>B-Series Plus</c:v>
                  </c:pt>
                  <c:pt idx="95">
                    <c:v>RX-8</c:v>
                  </c:pt>
                  <c:pt idx="96">
                    <c:v>Millenia</c:v>
                  </c:pt>
                  <c:pt idx="97">
                    <c:v>Protege</c:v>
                  </c:pt>
                  <c:pt idx="98">
                    <c:v>CX-9</c:v>
                  </c:pt>
                  <c:pt idx="99">
                    <c:v>Miata MX-5</c:v>
                  </c:pt>
                  <c:pt idx="100">
                    <c:v>Mazda3</c:v>
                  </c:pt>
                  <c:pt idx="101">
                    <c:v>Mazda2</c:v>
                  </c:pt>
                  <c:pt idx="102">
                    <c:v>B2600</c:v>
                  </c:pt>
                  <c:pt idx="103">
                    <c:v>323</c:v>
                  </c:pt>
                  <c:pt idx="104">
                    <c:v>B2500</c:v>
                  </c:pt>
                  <c:pt idx="105">
                    <c:v>Freestyle</c:v>
                  </c:pt>
                  <c:pt idx="106">
                    <c:v>Courier</c:v>
                  </c:pt>
                  <c:pt idx="107">
                    <c:v>Festiva</c:v>
                  </c:pt>
                  <c:pt idx="108">
                    <c:v>Th!nk</c:v>
                  </c:pt>
                  <c:pt idx="109">
                    <c:v>Escape</c:v>
                  </c:pt>
                  <c:pt idx="110">
                    <c:v>Focus ST</c:v>
                  </c:pt>
                  <c:pt idx="111">
                    <c:v>Taurus X</c:v>
                  </c:pt>
                  <c:pt idx="112">
                    <c:v>E150</c:v>
                  </c:pt>
                  <c:pt idx="113">
                    <c:v>Freestar</c:v>
                  </c:pt>
                  <c:pt idx="114">
                    <c:v>Mustang</c:v>
                  </c:pt>
                  <c:pt idx="115">
                    <c:v>F-Series</c:v>
                  </c:pt>
                  <c:pt idx="116">
                    <c:v>F150</c:v>
                  </c:pt>
                  <c:pt idx="117">
                    <c:v>Econoline E250</c:v>
                  </c:pt>
                  <c:pt idx="118">
                    <c:v>Econoline E350</c:v>
                  </c:pt>
                  <c:pt idx="119">
                    <c:v>Escort</c:v>
                  </c:pt>
                  <c:pt idx="120">
                    <c:v>Probe</c:v>
                  </c:pt>
                  <c:pt idx="121">
                    <c:v>Ranger</c:v>
                  </c:pt>
                  <c:pt idx="122">
                    <c:v>Taurus</c:v>
                  </c:pt>
                  <c:pt idx="123">
                    <c:v>Expedition EL</c:v>
                  </c:pt>
                  <c:pt idx="124">
                    <c:v>Tempo</c:v>
                  </c:pt>
                  <c:pt idx="125">
                    <c:v>EXP</c:v>
                  </c:pt>
                  <c:pt idx="126">
                    <c:v>Expedition</c:v>
                  </c:pt>
                  <c:pt idx="127">
                    <c:v>E250</c:v>
                  </c:pt>
                  <c:pt idx="128">
                    <c:v>Windstar</c:v>
                  </c:pt>
                  <c:pt idx="129">
                    <c:v>Aerostar</c:v>
                  </c:pt>
                  <c:pt idx="130">
                    <c:v>LTD Crown Victoria</c:v>
                  </c:pt>
                  <c:pt idx="131">
                    <c:v>Club Wagon</c:v>
                  </c:pt>
                  <c:pt idx="132">
                    <c:v>E-Series</c:v>
                  </c:pt>
                  <c:pt idx="133">
                    <c:v>Focus</c:v>
                  </c:pt>
                  <c:pt idx="134">
                    <c:v>Edge</c:v>
                  </c:pt>
                  <c:pt idx="135">
                    <c:v>Laser</c:v>
                  </c:pt>
                  <c:pt idx="136">
                    <c:v>Galaxie</c:v>
                  </c:pt>
                  <c:pt idx="137">
                    <c:v>E-350 Super Duty Van</c:v>
                  </c:pt>
                  <c:pt idx="138">
                    <c:v>F450</c:v>
                  </c:pt>
                  <c:pt idx="139">
                    <c:v>Explorer Sport</c:v>
                  </c:pt>
                  <c:pt idx="140">
                    <c:v>F350</c:v>
                  </c:pt>
                  <c:pt idx="141">
                    <c:v>Bronco II</c:v>
                  </c:pt>
                  <c:pt idx="142">
                    <c:v>F250</c:v>
                  </c:pt>
                  <c:pt idx="143">
                    <c:v>E350</c:v>
                  </c:pt>
                  <c:pt idx="144">
                    <c:v>Crown Victoria</c:v>
                  </c:pt>
                  <c:pt idx="145">
                    <c:v>Bronco</c:v>
                  </c:pt>
                  <c:pt idx="146">
                    <c:v>Thunderbird</c:v>
                  </c:pt>
                  <c:pt idx="147">
                    <c:v>Fiesta</c:v>
                  </c:pt>
                  <c:pt idx="148">
                    <c:v>Aspire</c:v>
                  </c:pt>
                  <c:pt idx="149">
                    <c:v>F-250 Super Duty</c:v>
                  </c:pt>
                  <c:pt idx="150">
                    <c:v>Fairlane</c:v>
                  </c:pt>
                  <c:pt idx="151">
                    <c:v>Contour</c:v>
                  </c:pt>
                  <c:pt idx="152">
                    <c:v>Fusion</c:v>
                  </c:pt>
                  <c:pt idx="153">
                    <c:v>Econoline E150</c:v>
                  </c:pt>
                  <c:pt idx="154">
                    <c:v>Excursion</c:v>
                  </c:pt>
                  <c:pt idx="155">
                    <c:v>Explorer</c:v>
                  </c:pt>
                  <c:pt idx="156">
                    <c:v>F-Series Super Duty</c:v>
                  </c:pt>
                  <c:pt idx="157">
                    <c:v>GT500</c:v>
                  </c:pt>
                  <c:pt idx="158">
                    <c:v>Explorer Sport Trac</c:v>
                  </c:pt>
                  <c:pt idx="159">
                    <c:v>F-350 Super Duty</c:v>
                  </c:pt>
                  <c:pt idx="160">
                    <c:v>LTD</c:v>
                  </c:pt>
                  <c:pt idx="161">
                    <c:v>ZX2</c:v>
                  </c:pt>
                  <c:pt idx="162">
                    <c:v>Falcon</c:v>
                  </c:pt>
                  <c:pt idx="163">
                    <c:v>Flex</c:v>
                  </c:pt>
                  <c:pt idx="164">
                    <c:v>E-350 Super Duty</c:v>
                  </c:pt>
                  <c:pt idx="165">
                    <c:v>T100</c:v>
                  </c:pt>
                  <c:pt idx="166">
                    <c:v>Cressida</c:v>
                  </c:pt>
                  <c:pt idx="167">
                    <c:v>4Runner</c:v>
                  </c:pt>
                  <c:pt idx="168">
                    <c:v>Prius c</c:v>
                  </c:pt>
                  <c:pt idx="169">
                    <c:v>Solara</c:v>
                  </c:pt>
                  <c:pt idx="170">
                    <c:v>Sequoia</c:v>
                  </c:pt>
                  <c:pt idx="171">
                    <c:v>Xtra</c:v>
                  </c:pt>
                  <c:pt idx="172">
                    <c:v>Tercel</c:v>
                  </c:pt>
                  <c:pt idx="173">
                    <c:v>TundraMax</c:v>
                  </c:pt>
                  <c:pt idx="174">
                    <c:v>T100 Xtra</c:v>
                  </c:pt>
                  <c:pt idx="175">
                    <c:v>Echo</c:v>
                  </c:pt>
                  <c:pt idx="176">
                    <c:v>RAV4</c:v>
                  </c:pt>
                  <c:pt idx="177">
                    <c:v>Highlander</c:v>
                  </c:pt>
                  <c:pt idx="178">
                    <c:v>Sienna</c:v>
                  </c:pt>
                  <c:pt idx="179">
                    <c:v>Celica</c:v>
                  </c:pt>
                  <c:pt idx="180">
                    <c:v>Corolla</c:v>
                  </c:pt>
                  <c:pt idx="181">
                    <c:v>MR2</c:v>
                  </c:pt>
                  <c:pt idx="182">
                    <c:v>Paseo</c:v>
                  </c:pt>
                  <c:pt idx="183">
                    <c:v>Yaris</c:v>
                  </c:pt>
                  <c:pt idx="184">
                    <c:v>Land Cruiser</c:v>
                  </c:pt>
                  <c:pt idx="185">
                    <c:v>Camry Hybrid</c:v>
                  </c:pt>
                  <c:pt idx="186">
                    <c:v>Matrix</c:v>
                  </c:pt>
                  <c:pt idx="187">
                    <c:v>Tundra</c:v>
                  </c:pt>
                  <c:pt idx="188">
                    <c:v>Tacoma</c:v>
                  </c:pt>
                  <c:pt idx="189">
                    <c:v>Camry</c:v>
                  </c:pt>
                  <c:pt idx="190">
                    <c:v>Tacoma Xtra</c:v>
                  </c:pt>
                  <c:pt idx="191">
                    <c:v>Avalon</c:v>
                  </c:pt>
                  <c:pt idx="192">
                    <c:v>Venza</c:v>
                  </c:pt>
                  <c:pt idx="193">
                    <c:v>Camry Solara</c:v>
                  </c:pt>
                  <c:pt idx="194">
                    <c:v>Supra</c:v>
                  </c:pt>
                  <c:pt idx="195">
                    <c:v>Prius</c:v>
                  </c:pt>
                  <c:pt idx="196">
                    <c:v>FJ Cruiser</c:v>
                  </c:pt>
                  <c:pt idx="197">
                    <c:v>Previa</c:v>
                  </c:pt>
                </c:lvl>
                <c:lvl>
                  <c:pt idx="0">
                    <c:v>Dodge</c:v>
                  </c:pt>
                  <c:pt idx="46">
                    <c:v>BMW</c:v>
                  </c:pt>
                  <c:pt idx="77">
                    <c:v>Mazda</c:v>
                  </c:pt>
                  <c:pt idx="105">
                    <c:v>Ford</c:v>
                  </c:pt>
                  <c:pt idx="165">
                    <c:v>Toyota</c:v>
                  </c:pt>
                </c:lvl>
              </c:multiLvlStrCache>
            </c:multiLvlStrRef>
          </c:cat>
          <c:val>
            <c:numRef>
              <c:f>'1_car_id_mapping'!$V$9:$V$212</c:f>
              <c:numCache>
                <c:formatCode>_("$"* #,##0.00_);_("$"* \(#,##0.00\);_("$"* "-"??_);_(@_)</c:formatCode>
                <c:ptCount val="198"/>
                <c:pt idx="0">
                  <c:v>1464.6375477707006</c:v>
                </c:pt>
                <c:pt idx="1">
                  <c:v>1384.3638004246286</c:v>
                </c:pt>
                <c:pt idx="2">
                  <c:v>1289.3513389065818</c:v>
                </c:pt>
                <c:pt idx="3">
                  <c:v>1167.8940445859871</c:v>
                </c:pt>
                <c:pt idx="4">
                  <c:v>1134.3488269639065</c:v>
                </c:pt>
                <c:pt idx="5">
                  <c:v>1133.3395276008494</c:v>
                </c:pt>
                <c:pt idx="6">
                  <c:v>1128.9024309978772</c:v>
                </c:pt>
                <c:pt idx="7">
                  <c:v>1121.3445647558385</c:v>
                </c:pt>
                <c:pt idx="8">
                  <c:v>1103.2364171974523</c:v>
                </c:pt>
                <c:pt idx="9">
                  <c:v>1097.6318577494692</c:v>
                </c:pt>
                <c:pt idx="10">
                  <c:v>1070.5044214437366</c:v>
                </c:pt>
                <c:pt idx="11">
                  <c:v>1027.9483784501062</c:v>
                </c:pt>
                <c:pt idx="12">
                  <c:v>1027.6585823942512</c:v>
                </c:pt>
                <c:pt idx="13">
                  <c:v>1005.0839532908706</c:v>
                </c:pt>
                <c:pt idx="14">
                  <c:v>998.09971470276014</c:v>
                </c:pt>
                <c:pt idx="15">
                  <c:v>984.67056617126673</c:v>
                </c:pt>
                <c:pt idx="16">
                  <c:v>961.62807501769282</c:v>
                </c:pt>
                <c:pt idx="17">
                  <c:v>956.31725406935595</c:v>
                </c:pt>
                <c:pt idx="18">
                  <c:v>953.98591901728855</c:v>
                </c:pt>
                <c:pt idx="19">
                  <c:v>943.38444798301487</c:v>
                </c:pt>
                <c:pt idx="20">
                  <c:v>937.84584829183552</c:v>
                </c:pt>
                <c:pt idx="21">
                  <c:v>927.03122852731133</c:v>
                </c:pt>
                <c:pt idx="22">
                  <c:v>913.54494267515929</c:v>
                </c:pt>
                <c:pt idx="23">
                  <c:v>912.82472725788045</c:v>
                </c:pt>
                <c:pt idx="24">
                  <c:v>896.67767953041096</c:v>
                </c:pt>
                <c:pt idx="25">
                  <c:v>870.2176433121017</c:v>
                </c:pt>
                <c:pt idx="26">
                  <c:v>868.55476380042455</c:v>
                </c:pt>
                <c:pt idx="27">
                  <c:v>867.93508138711957</c:v>
                </c:pt>
                <c:pt idx="28">
                  <c:v>866.81261783439481</c:v>
                </c:pt>
                <c:pt idx="29">
                  <c:v>863.65029458598713</c:v>
                </c:pt>
                <c:pt idx="30">
                  <c:v>857.21851592356666</c:v>
                </c:pt>
                <c:pt idx="31">
                  <c:v>853.19094916947665</c:v>
                </c:pt>
                <c:pt idx="32">
                  <c:v>840.16484209129499</c:v>
                </c:pt>
                <c:pt idx="33">
                  <c:v>830.5759049893843</c:v>
                </c:pt>
                <c:pt idx="34">
                  <c:v>824.60606510969558</c:v>
                </c:pt>
                <c:pt idx="35">
                  <c:v>823.77716348195315</c:v>
                </c:pt>
                <c:pt idx="36">
                  <c:v>820.1133457183297</c:v>
                </c:pt>
                <c:pt idx="37">
                  <c:v>762.10595010615702</c:v>
                </c:pt>
                <c:pt idx="38">
                  <c:v>726.45436305732483</c:v>
                </c:pt>
                <c:pt idx="39">
                  <c:v>718.13883492569016</c:v>
                </c:pt>
                <c:pt idx="40">
                  <c:v>696.96963906581732</c:v>
                </c:pt>
                <c:pt idx="41">
                  <c:v>642.57497876857758</c:v>
                </c:pt>
                <c:pt idx="42">
                  <c:v>614.17491507431009</c:v>
                </c:pt>
                <c:pt idx="43">
                  <c:v>511.74789808917205</c:v>
                </c:pt>
                <c:pt idx="44">
                  <c:v>357.66699575371536</c:v>
                </c:pt>
                <c:pt idx="45">
                  <c:v>126.18579617834405</c:v>
                </c:pt>
                <c:pt idx="46">
                  <c:v>1281.4328980891719</c:v>
                </c:pt>
                <c:pt idx="47">
                  <c:v>1218.0295923566878</c:v>
                </c:pt>
                <c:pt idx="48">
                  <c:v>1217.7385562632699</c:v>
                </c:pt>
                <c:pt idx="49">
                  <c:v>1207.5641613588109</c:v>
                </c:pt>
                <c:pt idx="50">
                  <c:v>1067.90936482661</c:v>
                </c:pt>
                <c:pt idx="51">
                  <c:v>1067.6014702760083</c:v>
                </c:pt>
                <c:pt idx="52">
                  <c:v>1053.5209978768576</c:v>
                </c:pt>
                <c:pt idx="53">
                  <c:v>1041.6149150743101</c:v>
                </c:pt>
                <c:pt idx="54">
                  <c:v>1036.3116525123851</c:v>
                </c:pt>
                <c:pt idx="55">
                  <c:v>1007.3330891719746</c:v>
                </c:pt>
                <c:pt idx="56">
                  <c:v>1005.9608902032149</c:v>
                </c:pt>
                <c:pt idx="57">
                  <c:v>1000.5459660297239</c:v>
                </c:pt>
                <c:pt idx="58">
                  <c:v>993.77903927813168</c:v>
                </c:pt>
                <c:pt idx="59">
                  <c:v>983.02254777070061</c:v>
                </c:pt>
                <c:pt idx="60">
                  <c:v>969.59735062177708</c:v>
                </c:pt>
                <c:pt idx="61">
                  <c:v>929.28352087756537</c:v>
                </c:pt>
                <c:pt idx="62">
                  <c:v>923.52439490445852</c:v>
                </c:pt>
                <c:pt idx="63">
                  <c:v>912.04008917197439</c:v>
                </c:pt>
                <c:pt idx="64">
                  <c:v>889.21612738853514</c:v>
                </c:pt>
                <c:pt idx="65">
                  <c:v>844.87430467091303</c:v>
                </c:pt>
                <c:pt idx="66">
                  <c:v>811.27499469214445</c:v>
                </c:pt>
                <c:pt idx="67">
                  <c:v>804.1558893606981</c:v>
                </c:pt>
                <c:pt idx="68">
                  <c:v>796.8211040339703</c:v>
                </c:pt>
                <c:pt idx="69">
                  <c:v>784.28894297846512</c:v>
                </c:pt>
                <c:pt idx="70">
                  <c:v>757.33456003774472</c:v>
                </c:pt>
                <c:pt idx="71">
                  <c:v>692.13125265392796</c:v>
                </c:pt>
                <c:pt idx="72">
                  <c:v>676.58188959660299</c:v>
                </c:pt>
                <c:pt idx="73">
                  <c:v>615.46422505307839</c:v>
                </c:pt>
                <c:pt idx="74">
                  <c:v>597.71567940552018</c:v>
                </c:pt>
                <c:pt idx="75">
                  <c:v>591.22910828025476</c:v>
                </c:pt>
                <c:pt idx="76">
                  <c:v>504.42144108280252</c:v>
                </c:pt>
                <c:pt idx="77">
                  <c:v>1362.8618259023351</c:v>
                </c:pt>
                <c:pt idx="78">
                  <c:v>1167.6363588110403</c:v>
                </c:pt>
                <c:pt idx="79">
                  <c:v>1148.0507254069355</c:v>
                </c:pt>
                <c:pt idx="80">
                  <c:v>1089.8290658174096</c:v>
                </c:pt>
                <c:pt idx="81">
                  <c:v>1084.1692011677283</c:v>
                </c:pt>
                <c:pt idx="82">
                  <c:v>1067.1414118895966</c:v>
                </c:pt>
                <c:pt idx="83">
                  <c:v>1007.4060721868366</c:v>
                </c:pt>
                <c:pt idx="84">
                  <c:v>994.31652394432649</c:v>
                </c:pt>
                <c:pt idx="85">
                  <c:v>980.29230095541402</c:v>
                </c:pt>
                <c:pt idx="86">
                  <c:v>964.40533704883205</c:v>
                </c:pt>
                <c:pt idx="87">
                  <c:v>941.05378273177632</c:v>
                </c:pt>
                <c:pt idx="88">
                  <c:v>939.07381104033982</c:v>
                </c:pt>
                <c:pt idx="89">
                  <c:v>916.51105360934173</c:v>
                </c:pt>
                <c:pt idx="90">
                  <c:v>888.30208466029728</c:v>
                </c:pt>
                <c:pt idx="91">
                  <c:v>874.58427813163485</c:v>
                </c:pt>
                <c:pt idx="92">
                  <c:v>870.42341361464958</c:v>
                </c:pt>
                <c:pt idx="93">
                  <c:v>859.62470806794045</c:v>
                </c:pt>
                <c:pt idx="94">
                  <c:v>843.82522292993622</c:v>
                </c:pt>
                <c:pt idx="95">
                  <c:v>840.25136942675158</c:v>
                </c:pt>
                <c:pt idx="96">
                  <c:v>838.0121231422504</c:v>
                </c:pt>
                <c:pt idx="97">
                  <c:v>812.24432059447986</c:v>
                </c:pt>
                <c:pt idx="98">
                  <c:v>781.02636942675156</c:v>
                </c:pt>
                <c:pt idx="99">
                  <c:v>775.12718860580333</c:v>
                </c:pt>
                <c:pt idx="100">
                  <c:v>721.00794585987251</c:v>
                </c:pt>
                <c:pt idx="101">
                  <c:v>604.19548832271755</c:v>
                </c:pt>
                <c:pt idx="102">
                  <c:v>503.78349256900208</c:v>
                </c:pt>
                <c:pt idx="103">
                  <c:v>370.96363057324845</c:v>
                </c:pt>
                <c:pt idx="104">
                  <c:v>333.1740339702759</c:v>
                </c:pt>
                <c:pt idx="105">
                  <c:v>1422.8614649681526</c:v>
                </c:pt>
                <c:pt idx="106">
                  <c:v>1252.8668329794762</c:v>
                </c:pt>
                <c:pt idx="107">
                  <c:v>1238.0749203821656</c:v>
                </c:pt>
                <c:pt idx="108">
                  <c:v>1167.6469214437368</c:v>
                </c:pt>
                <c:pt idx="109">
                  <c:v>1107.2734755838642</c:v>
                </c:pt>
                <c:pt idx="110">
                  <c:v>1103.8062420382164</c:v>
                </c:pt>
                <c:pt idx="111">
                  <c:v>1081.3556740976646</c:v>
                </c:pt>
                <c:pt idx="112">
                  <c:v>1044.6718648266099</c:v>
                </c:pt>
                <c:pt idx="113">
                  <c:v>1022.7317303609342</c:v>
                </c:pt>
                <c:pt idx="114">
                  <c:v>1008.7898242510024</c:v>
                </c:pt>
                <c:pt idx="115">
                  <c:v>1005.7199268695445</c:v>
                </c:pt>
                <c:pt idx="116">
                  <c:v>1000.9834819532908</c:v>
                </c:pt>
                <c:pt idx="117">
                  <c:v>998.37884760556744</c:v>
                </c:pt>
                <c:pt idx="118">
                  <c:v>993.43612526539277</c:v>
                </c:pt>
                <c:pt idx="119">
                  <c:v>990.65721396555796</c:v>
                </c:pt>
                <c:pt idx="120">
                  <c:v>989.29518471337576</c:v>
                </c:pt>
                <c:pt idx="121">
                  <c:v>989.18227545462923</c:v>
                </c:pt>
                <c:pt idx="122">
                  <c:v>973.93242657466396</c:v>
                </c:pt>
                <c:pt idx="123">
                  <c:v>972.93304140127384</c:v>
                </c:pt>
                <c:pt idx="124">
                  <c:v>972.7442144373673</c:v>
                </c:pt>
                <c:pt idx="125">
                  <c:v>970.12465498938423</c:v>
                </c:pt>
                <c:pt idx="126">
                  <c:v>966.91421797593773</c:v>
                </c:pt>
                <c:pt idx="127">
                  <c:v>951.18417955717325</c:v>
                </c:pt>
                <c:pt idx="128">
                  <c:v>932.31882317258101</c:v>
                </c:pt>
                <c:pt idx="129">
                  <c:v>930.14495163953745</c:v>
                </c:pt>
                <c:pt idx="130">
                  <c:v>927.97347133757944</c:v>
                </c:pt>
                <c:pt idx="131">
                  <c:v>926.97160297239907</c:v>
                </c:pt>
                <c:pt idx="132">
                  <c:v>925.33244161358812</c:v>
                </c:pt>
                <c:pt idx="133">
                  <c:v>899.8347220613781</c:v>
                </c:pt>
                <c:pt idx="134">
                  <c:v>896.37456263269632</c:v>
                </c:pt>
                <c:pt idx="135">
                  <c:v>888.26137296532204</c:v>
                </c:pt>
                <c:pt idx="136">
                  <c:v>881.31975583864119</c:v>
                </c:pt>
                <c:pt idx="137">
                  <c:v>875.1018418259024</c:v>
                </c:pt>
                <c:pt idx="138">
                  <c:v>874.26475230007088</c:v>
                </c:pt>
                <c:pt idx="139">
                  <c:v>866.9982059447982</c:v>
                </c:pt>
                <c:pt idx="140">
                  <c:v>865.07917034133584</c:v>
                </c:pt>
                <c:pt idx="141">
                  <c:v>862.44371549893845</c:v>
                </c:pt>
                <c:pt idx="142">
                  <c:v>860.56772359341824</c:v>
                </c:pt>
                <c:pt idx="143">
                  <c:v>815.87460191082812</c:v>
                </c:pt>
                <c:pt idx="144">
                  <c:v>814.0295615711251</c:v>
                </c:pt>
                <c:pt idx="145">
                  <c:v>802.74086871903739</c:v>
                </c:pt>
                <c:pt idx="146">
                  <c:v>802.70274593064414</c:v>
                </c:pt>
                <c:pt idx="147">
                  <c:v>772.29489915074305</c:v>
                </c:pt>
                <c:pt idx="148">
                  <c:v>755.80901273885343</c:v>
                </c:pt>
                <c:pt idx="149">
                  <c:v>752.80315286624204</c:v>
                </c:pt>
                <c:pt idx="150">
                  <c:v>738.10077494692143</c:v>
                </c:pt>
                <c:pt idx="151">
                  <c:v>723.10159235668789</c:v>
                </c:pt>
                <c:pt idx="152">
                  <c:v>717.22066525123853</c:v>
                </c:pt>
                <c:pt idx="153">
                  <c:v>711.33926486199562</c:v>
                </c:pt>
                <c:pt idx="154">
                  <c:v>701.7307340006065</c:v>
                </c:pt>
                <c:pt idx="155">
                  <c:v>685.92040643008806</c:v>
                </c:pt>
                <c:pt idx="156">
                  <c:v>680.89032554847847</c:v>
                </c:pt>
                <c:pt idx="157">
                  <c:v>674.49566348195322</c:v>
                </c:pt>
                <c:pt idx="158">
                  <c:v>661.38006824385798</c:v>
                </c:pt>
                <c:pt idx="159">
                  <c:v>641.17056263269637</c:v>
                </c:pt>
                <c:pt idx="160">
                  <c:v>634.82465233545645</c:v>
                </c:pt>
                <c:pt idx="161">
                  <c:v>633.8504352441613</c:v>
                </c:pt>
                <c:pt idx="162">
                  <c:v>607.37802547770707</c:v>
                </c:pt>
                <c:pt idx="163">
                  <c:v>589.24108280254757</c:v>
                </c:pt>
                <c:pt idx="164">
                  <c:v>144.39433121019101</c:v>
                </c:pt>
                <c:pt idx="165">
                  <c:v>1332.3440339702761</c:v>
                </c:pt>
                <c:pt idx="166">
                  <c:v>1258.305042462845</c:v>
                </c:pt>
                <c:pt idx="167">
                  <c:v>1160.7306321173519</c:v>
                </c:pt>
                <c:pt idx="168">
                  <c:v>1143.1690339702759</c:v>
                </c:pt>
                <c:pt idx="169">
                  <c:v>1089.4703609341827</c:v>
                </c:pt>
                <c:pt idx="170">
                  <c:v>1003.4695404913557</c:v>
                </c:pt>
                <c:pt idx="171">
                  <c:v>987.52621019108267</c:v>
                </c:pt>
                <c:pt idx="172">
                  <c:v>963.27878980891694</c:v>
                </c:pt>
                <c:pt idx="173">
                  <c:v>956.0113588110404</c:v>
                </c:pt>
                <c:pt idx="174">
                  <c:v>946.44124557678697</c:v>
                </c:pt>
                <c:pt idx="175">
                  <c:v>945.26731422505316</c:v>
                </c:pt>
                <c:pt idx="176">
                  <c:v>943.93538368213524</c:v>
                </c:pt>
                <c:pt idx="177">
                  <c:v>939.23312986553412</c:v>
                </c:pt>
                <c:pt idx="178">
                  <c:v>932.27171178343951</c:v>
                </c:pt>
                <c:pt idx="179">
                  <c:v>924.03413057324838</c:v>
                </c:pt>
                <c:pt idx="180">
                  <c:v>922.79608811040328</c:v>
                </c:pt>
                <c:pt idx="181">
                  <c:v>892.84460854564759</c:v>
                </c:pt>
                <c:pt idx="182">
                  <c:v>883.69406581740986</c:v>
                </c:pt>
                <c:pt idx="183">
                  <c:v>881.62268223637636</c:v>
                </c:pt>
                <c:pt idx="184">
                  <c:v>865.48886624203828</c:v>
                </c:pt>
                <c:pt idx="185">
                  <c:v>856.22427459306437</c:v>
                </c:pt>
                <c:pt idx="186">
                  <c:v>851.99945152158523</c:v>
                </c:pt>
                <c:pt idx="187">
                  <c:v>847.02154370134451</c:v>
                </c:pt>
                <c:pt idx="188">
                  <c:v>819.71727024567792</c:v>
                </c:pt>
                <c:pt idx="189">
                  <c:v>807.07289422891336</c:v>
                </c:pt>
                <c:pt idx="190">
                  <c:v>802.35620134465671</c:v>
                </c:pt>
                <c:pt idx="191">
                  <c:v>795.00024062278851</c:v>
                </c:pt>
                <c:pt idx="192">
                  <c:v>787.03078025477703</c:v>
                </c:pt>
                <c:pt idx="193">
                  <c:v>766.98333333333323</c:v>
                </c:pt>
                <c:pt idx="194">
                  <c:v>765.45051220806783</c:v>
                </c:pt>
                <c:pt idx="195">
                  <c:v>754.74838428874727</c:v>
                </c:pt>
                <c:pt idx="196">
                  <c:v>705.31066454352435</c:v>
                </c:pt>
                <c:pt idx="197">
                  <c:v>704.48327494692126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CE-4D7E-9807-AD3DD2871B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90251392"/>
        <c:axId val="1273452704"/>
      </c:barChart>
      <c:catAx>
        <c:axId val="119025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3452704"/>
        <c:crosses val="autoZero"/>
        <c:auto val="1"/>
        <c:lblAlgn val="ctr"/>
        <c:lblOffset val="100"/>
        <c:noMultiLvlLbl val="0"/>
      </c:catAx>
      <c:valAx>
        <c:axId val="127345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25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Rental Frequency against</a:t>
            </a:r>
            <a:r>
              <a:rPr lang="en-US" baseline="0"/>
              <a:t> Number of Days Rented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7823018654890136E-2"/>
          <c:y val="8.1016879770762579E-2"/>
          <c:w val="0.88871293181304667"/>
          <c:h val="0.78141084787309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'Rental Length Analysis'!$C$10</c:f>
              <c:strCache>
                <c:ptCount val="1"/>
                <c:pt idx="0">
                  <c:v>Frequency of Rental Length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'Rental Length Analysis'!$B$11:$B$17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'Rental Length Analysis'!$C$11:$C$17</c:f>
              <c:numCache>
                <c:formatCode>General</c:formatCode>
                <c:ptCount val="7"/>
                <c:pt idx="0">
                  <c:v>14189</c:v>
                </c:pt>
                <c:pt idx="1">
                  <c:v>14269</c:v>
                </c:pt>
                <c:pt idx="2">
                  <c:v>14309</c:v>
                </c:pt>
                <c:pt idx="3">
                  <c:v>14445</c:v>
                </c:pt>
                <c:pt idx="4">
                  <c:v>14412</c:v>
                </c:pt>
                <c:pt idx="5">
                  <c:v>14179</c:v>
                </c:pt>
                <c:pt idx="6">
                  <c:v>14197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B9-419A-B947-B6CCB79799FE}"/>
            </c:ext>
          </c:extLst>
        </c:ser>
        <c:ser>
          <c:idx val="1"/>
          <c:order val="1"/>
          <c:tx>
            <c:strRef>
              <c:f>'Rental Length Analysis'!$D$10</c:f>
              <c:strCache>
                <c:ptCount val="1"/>
                <c:pt idx="0">
                  <c:v>Number of Days Rented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'Rental Length Analysis'!$B$11:$B$17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'Rental Length Analysis'!$D$11:$D$17</c:f>
              <c:numCache>
                <c:formatCode>General</c:formatCode>
                <c:ptCount val="7"/>
                <c:pt idx="0">
                  <c:v>14189</c:v>
                </c:pt>
                <c:pt idx="1">
                  <c:v>28538</c:v>
                </c:pt>
                <c:pt idx="2">
                  <c:v>42927</c:v>
                </c:pt>
                <c:pt idx="3">
                  <c:v>57780</c:v>
                </c:pt>
                <c:pt idx="4">
                  <c:v>72060</c:v>
                </c:pt>
                <c:pt idx="5">
                  <c:v>85074</c:v>
                </c:pt>
                <c:pt idx="6">
                  <c:v>99379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B9-419A-B947-B6CCB7979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4556032"/>
        <c:axId val="1449596144"/>
      </c:barChart>
      <c:catAx>
        <c:axId val="144455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9596144"/>
        <c:crosses val="autoZero"/>
        <c:auto val="1"/>
        <c:lblAlgn val="ctr"/>
        <c:lblOffset val="100"/>
        <c:noMultiLvlLbl val="0"/>
      </c:catAx>
      <c:valAx>
        <c:axId val="144959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455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9678F-3C0F-4C06-A68B-4FA339A1810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F9240-5195-4180-B684-0D0AB268B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9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Identify high earners</a:t>
            </a:r>
          </a:p>
          <a:p>
            <a:r>
              <a:rPr lang="en-US" dirty="0"/>
              <a:t>Some perform very poorly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F9240-5195-4180-B684-0D0AB268BF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6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5 Profitable makes make up 1013 of 4000 cars</a:t>
            </a:r>
          </a:p>
          <a:p>
            <a:r>
              <a:rPr lang="en-US" dirty="0"/>
              <a:t>Avg. Profit – 881.76</a:t>
            </a:r>
          </a:p>
          <a:p>
            <a:r>
              <a:rPr lang="en-US" dirty="0"/>
              <a:t>Top 5 Average - $908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F9240-5195-4180-B684-0D0AB268BF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6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26$ increase over 4000 cars per month is 1.25million in increased profits.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F9240-5195-4180-B684-0D0AB268BF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31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5 Performers</a:t>
            </a:r>
          </a:p>
          <a:p>
            <a:r>
              <a:rPr lang="en-US" dirty="0"/>
              <a:t>Dodge: $1,262 </a:t>
            </a:r>
          </a:p>
          <a:p>
            <a:r>
              <a:rPr lang="en-US" dirty="0"/>
              <a:t>BMW: $1,198</a:t>
            </a:r>
          </a:p>
          <a:p>
            <a:r>
              <a:rPr lang="en-US" dirty="0"/>
              <a:t>Mazda: $1,170</a:t>
            </a:r>
          </a:p>
          <a:p>
            <a:r>
              <a:rPr lang="en-US" dirty="0"/>
              <a:t>Ford: $1,237</a:t>
            </a:r>
          </a:p>
          <a:p>
            <a:r>
              <a:rPr lang="en-US" dirty="0"/>
              <a:t>Toyota: $1,196</a:t>
            </a:r>
          </a:p>
          <a:p>
            <a:endParaRPr lang="en-US" dirty="0"/>
          </a:p>
          <a:p>
            <a:r>
              <a:rPr lang="en-US" dirty="0"/>
              <a:t>25 cars </a:t>
            </a:r>
            <a:r>
              <a:rPr lang="en-US" dirty="0">
                <a:sym typeface="Wingdings" panose="05000000000000000000" pitchFamily="2" charset="2"/>
              </a:rPr>
              <a:t> 40 of each</a:t>
            </a:r>
            <a:endParaRPr lang="en-US" dirty="0"/>
          </a:p>
          <a:p>
            <a:endParaRPr lang="en-US" dirty="0"/>
          </a:p>
          <a:p>
            <a:r>
              <a:rPr lang="en-US" dirty="0"/>
              <a:t>Further extending increased profits. ~$1200 per month</a:t>
            </a:r>
          </a:p>
          <a:p>
            <a:r>
              <a:rPr lang="en-US" dirty="0"/>
              <a:t>Additional 1000 cars at this approximate monthly profit </a:t>
            </a:r>
            <a:r>
              <a:rPr lang="en-US" dirty="0">
                <a:sym typeface="Wingdings" panose="05000000000000000000" pitchFamily="2" charset="2"/>
              </a:rPr>
              <a:t> generates $14.4 million annually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F9240-5195-4180-B684-0D0AB268BF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37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touch on. Some cars just aren’t performing at high enough level</a:t>
            </a:r>
          </a:p>
          <a:p>
            <a:r>
              <a:rPr lang="en-US" dirty="0"/>
              <a:t>Could Isolate and Replace…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F9240-5195-4180-B684-0D0AB268BF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43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Frequency same</a:t>
            </a:r>
          </a:p>
          <a:p>
            <a:r>
              <a:rPr lang="en-US" dirty="0"/>
              <a:t>Majority of rental from long rentals</a:t>
            </a:r>
          </a:p>
          <a:p>
            <a:r>
              <a:rPr lang="en-US" dirty="0"/>
              <a:t>Price same per day - $162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F9240-5195-4180-B684-0D0AB268BF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9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increase in usage </a:t>
            </a:r>
            <a:r>
              <a:rPr lang="en-US" dirty="0">
                <a:sym typeface="Wingdings" panose="05000000000000000000" pitchFamily="2" charset="2"/>
              </a:rPr>
              <a:t> can cover small changes in cost per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F9240-5195-4180-B684-0D0AB268BF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offset by raising prices at low rental </a:t>
            </a:r>
            <a:r>
              <a:rPr lang="en-US" dirty="0" err="1"/>
              <a:t>legnths</a:t>
            </a:r>
            <a:r>
              <a:rPr lang="en-US" dirty="0"/>
              <a:t> and cost up by reducing price per day at higher lengths.</a:t>
            </a:r>
          </a:p>
          <a:p>
            <a:endParaRPr lang="en-US" dirty="0"/>
          </a:p>
          <a:p>
            <a:r>
              <a:rPr lang="en-US" dirty="0"/>
              <a:t>Example Calculator</a:t>
            </a:r>
          </a:p>
          <a:p>
            <a:endParaRPr lang="en-US" dirty="0"/>
          </a:p>
          <a:p>
            <a:r>
              <a:rPr lang="en-US" dirty="0"/>
              <a:t>20% increase in usage</a:t>
            </a:r>
          </a:p>
          <a:p>
            <a:r>
              <a:rPr lang="en-US" dirty="0"/>
              <a:t>27% usage this year </a:t>
            </a:r>
            <a:r>
              <a:rPr lang="en-US" dirty="0">
                <a:sym typeface="Wingdings" panose="05000000000000000000" pitchFamily="2" charset="2"/>
              </a:rPr>
              <a:t> 33% usage</a:t>
            </a:r>
            <a:endParaRPr lang="en-US" dirty="0"/>
          </a:p>
          <a:p>
            <a:endParaRPr lang="en-US" dirty="0"/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$ 15,080,321.40 revenue generated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 35.6% increase in revenue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F9240-5195-4180-B684-0D0AB268BF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0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29EB-02C4-413A-8BF3-07AE50A1866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DAA3-9452-4F52-9461-5E631B15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4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29EB-02C4-413A-8BF3-07AE50A1866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DAA3-9452-4F52-9461-5E631B15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29EB-02C4-413A-8BF3-07AE50A1866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DAA3-9452-4F52-9461-5E631B15B5A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3753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29EB-02C4-413A-8BF3-07AE50A1866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DAA3-9452-4F52-9461-5E631B15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7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29EB-02C4-413A-8BF3-07AE50A1866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DAA3-9452-4F52-9461-5E631B15B5A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555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29EB-02C4-413A-8BF3-07AE50A1866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DAA3-9452-4F52-9461-5E631B15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87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29EB-02C4-413A-8BF3-07AE50A1866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DAA3-9452-4F52-9461-5E631B15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00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29EB-02C4-413A-8BF3-07AE50A1866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DAA3-9452-4F52-9461-5E631B15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29EB-02C4-413A-8BF3-07AE50A1866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DAA3-9452-4F52-9461-5E631B15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29EB-02C4-413A-8BF3-07AE50A1866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DAA3-9452-4F52-9461-5E631B15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7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29EB-02C4-413A-8BF3-07AE50A1866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DAA3-9452-4F52-9461-5E631B15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29EB-02C4-413A-8BF3-07AE50A1866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DAA3-9452-4F52-9461-5E631B15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9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29EB-02C4-413A-8BF3-07AE50A1866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DAA3-9452-4F52-9461-5E631B15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8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29EB-02C4-413A-8BF3-07AE50A1866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DAA3-9452-4F52-9461-5E631B15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3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29EB-02C4-413A-8BF3-07AE50A1866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DAA3-9452-4F52-9461-5E631B15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8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29EB-02C4-413A-8BF3-07AE50A1866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EDAA3-9452-4F52-9461-5E631B15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C29EB-02C4-413A-8BF3-07AE50A1866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3EDAA3-9452-4F52-9461-5E631B15B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1545-2B29-4BB5-8A90-90F127DE1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4571999"/>
            <a:ext cx="7673801" cy="108765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Car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5069C-189F-4C3E-BDEE-5568C2EDF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801570"/>
            <a:ext cx="7625162" cy="34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0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E82B-DED4-469A-8971-3426BA1A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-Insight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ACC0AB-5C8C-45C4-AB6B-54E8D694E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088166"/>
              </p:ext>
            </p:extLst>
          </p:nvPr>
        </p:nvGraphicFramePr>
        <p:xfrm>
          <a:off x="677334" y="127000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14395BE-15A1-4972-B50F-BEDDFDC12290}"/>
              </a:ext>
            </a:extLst>
          </p:cNvPr>
          <p:cNvSpPr txBox="1"/>
          <p:nvPr/>
        </p:nvSpPr>
        <p:spPr>
          <a:xfrm>
            <a:off x="1020710" y="5151437"/>
            <a:ext cx="790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Rental Price ~$162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445A8-FCF0-44C5-A824-7E94B55D0CA5}"/>
              </a:ext>
            </a:extLst>
          </p:cNvPr>
          <p:cNvSpPr txBox="1"/>
          <p:nvPr/>
        </p:nvSpPr>
        <p:spPr>
          <a:xfrm>
            <a:off x="871576" y="5588000"/>
            <a:ext cx="840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*frequency consistent with $162 average per night, drive higher rental lengths.</a:t>
            </a:r>
          </a:p>
        </p:txBody>
      </p:sp>
    </p:spTree>
    <p:extLst>
      <p:ext uri="{BB962C8B-B14F-4D97-AF65-F5344CB8AC3E}">
        <p14:creationId xmlns:p14="http://schemas.microsoft.com/office/powerpoint/2010/main" val="100818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4DE7-8CBF-4738-B0AF-E6102A41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– Discounting Rental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7847-9764-4E51-B510-88D2B65B6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10% of Daily Cost Reduction on Rentals of 7+ Days</a:t>
            </a:r>
          </a:p>
          <a:p>
            <a:r>
              <a:rPr lang="en-US" dirty="0"/>
              <a:t>Marketing Cost =  $(1,611,054.90)</a:t>
            </a:r>
          </a:p>
          <a:p>
            <a:r>
              <a:rPr lang="en-US" dirty="0"/>
              <a:t>Amount of Increased Usage???</a:t>
            </a:r>
          </a:p>
          <a:p>
            <a:pPr lvl="1"/>
            <a:r>
              <a:rPr lang="en-US" dirty="0"/>
              <a:t>Only 3% increase of usage = </a:t>
            </a:r>
            <a:r>
              <a:rPr lang="en-US" b="1" dirty="0"/>
              <a:t>$650,993.31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4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3E8A2D-33B0-453C-AF35-222F154D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50" y="1044628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Usage ROI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28399-8F18-4FB5-94A2-D29CAFCF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68" y="2140944"/>
            <a:ext cx="8288033" cy="2092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FDA834-1342-47A3-9FBD-E528CF142ED2}"/>
              </a:ext>
            </a:extLst>
          </p:cNvPr>
          <p:cNvSpPr txBox="1"/>
          <p:nvPr/>
        </p:nvSpPr>
        <p:spPr>
          <a:xfrm>
            <a:off x="985968" y="4404732"/>
            <a:ext cx="838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*calculator can give a better understanding how cost and ROI of altering prices.</a:t>
            </a:r>
          </a:p>
        </p:txBody>
      </p:sp>
    </p:spTree>
    <p:extLst>
      <p:ext uri="{BB962C8B-B14F-4D97-AF65-F5344CB8AC3E}">
        <p14:creationId xmlns:p14="http://schemas.microsoft.com/office/powerpoint/2010/main" val="275842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385D24-E163-4423-9843-063AC7C79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57" b="33659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13E14A-4D56-4D82-AE99-04FC54F6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Results: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FCB5D-D882-40F6-91C5-9D738A633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3" y="1885696"/>
            <a:ext cx="1280767" cy="1795717"/>
          </a:xfrm>
        </p:spPr>
        <p:txBody>
          <a:bodyPr>
            <a:normAutofit/>
          </a:bodyPr>
          <a:lstStyle/>
          <a:p>
            <a:pPr marL="0" indent="0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rebuchet MS" panose="020B0603020202020204" pitchFamily="34" charset="0"/>
              </a:rPr>
              <a:t>ADD:</a:t>
            </a:r>
            <a:endParaRPr lang="en-US" b="1" i="0" u="none" strike="noStrike" kern="1200" dirty="0">
              <a:effectLst/>
              <a:latin typeface="Trebuchet MS" panose="020B0603020202020204" pitchFamily="34" charset="0"/>
            </a:endParaRPr>
          </a:p>
          <a:p>
            <a:pPr marL="0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kern="1200" dirty="0">
                <a:effectLst/>
                <a:latin typeface="Trebuchet MS" panose="020B0603020202020204" pitchFamily="34" charset="0"/>
              </a:rPr>
              <a:t>Ford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kern="1200" dirty="0">
                <a:effectLst/>
                <a:latin typeface="Trebuchet MS" panose="020B0603020202020204" pitchFamily="34" charset="0"/>
              </a:rPr>
              <a:t>Dodge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kern="1200" dirty="0">
                <a:effectLst/>
                <a:latin typeface="Trebuchet MS" panose="020B0603020202020204" pitchFamily="34" charset="0"/>
              </a:rPr>
              <a:t>Toyota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kern="1200" dirty="0">
                <a:effectLst/>
                <a:latin typeface="Trebuchet MS" panose="020B0603020202020204" pitchFamily="34" charset="0"/>
              </a:rPr>
              <a:t>BMW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b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kern="1200" dirty="0">
                <a:effectLst/>
                <a:latin typeface="Trebuchet MS" panose="020B0603020202020204" pitchFamily="34" charset="0"/>
              </a:rPr>
              <a:t>Mazda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E1958BD-48D2-4A84-8015-EFC7CF416CEB}"/>
              </a:ext>
            </a:extLst>
          </p:cNvPr>
          <p:cNvSpPr txBox="1">
            <a:spLocks/>
          </p:cNvSpPr>
          <p:nvPr/>
        </p:nvSpPr>
        <p:spPr>
          <a:xfrm>
            <a:off x="1848612" y="1885695"/>
            <a:ext cx="2418068" cy="179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">
              <a:spcBef>
                <a:spcPts val="0"/>
              </a:spcBef>
              <a:buFont typeface="Wingdings 3" charset="2"/>
              <a:buNone/>
            </a:pPr>
            <a:r>
              <a:rPr lang="en-US" b="1" dirty="0">
                <a:latin typeface="Trebuchet MS" panose="020B0603020202020204" pitchFamily="34" charset="0"/>
              </a:rPr>
              <a:t>Remove:</a:t>
            </a:r>
          </a:p>
          <a:p>
            <a:pPr marL="0" fontAlgn="b">
              <a:spcBef>
                <a:spcPts val="0"/>
              </a:spcBef>
            </a:pPr>
            <a:r>
              <a:rPr lang="en-US" dirty="0">
                <a:latin typeface="Trebuchet MS" panose="020B0603020202020204" pitchFamily="34" charset="0"/>
              </a:rPr>
              <a:t>2017 Saturn Relay</a:t>
            </a:r>
          </a:p>
          <a:p>
            <a:pPr marL="0" fontAlgn="b">
              <a:spcBef>
                <a:spcPts val="0"/>
              </a:spcBef>
            </a:pPr>
            <a:r>
              <a:rPr lang="en-US" dirty="0">
                <a:latin typeface="Trebuchet MS" panose="020B0603020202020204" pitchFamily="34" charset="0"/>
              </a:rPr>
              <a:t>Several other cars performing far below average.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93411-6827-4BA0-AC67-02E96DF8095C}"/>
              </a:ext>
            </a:extLst>
          </p:cNvPr>
          <p:cNvSpPr txBox="1"/>
          <p:nvPr/>
        </p:nvSpPr>
        <p:spPr>
          <a:xfrm>
            <a:off x="405434" y="3932534"/>
            <a:ext cx="439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Focus</a:t>
            </a:r>
            <a:r>
              <a:rPr lang="en-US" sz="2400" dirty="0"/>
              <a:t>: </a:t>
            </a:r>
            <a:r>
              <a:rPr lang="en-US" sz="2400" b="1" dirty="0"/>
              <a:t>Increased Utilization</a:t>
            </a:r>
          </a:p>
        </p:txBody>
      </p:sp>
    </p:spTree>
    <p:extLst>
      <p:ext uri="{BB962C8B-B14F-4D97-AF65-F5344CB8AC3E}">
        <p14:creationId xmlns:p14="http://schemas.microsoft.com/office/powerpoint/2010/main" val="310064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2CA-A41F-4ED4-8CE2-1DA530DBB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645" y="2935549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639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AA4F75-C1EF-4D88-85BB-2AE70E629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48" r="3043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9DB49C-7623-42F5-97C0-75DE31EB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13DF-0EE3-4A43-B837-EFB5CD3A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9920"/>
            <a:ext cx="3851122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Cars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Costs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Utilization</a:t>
            </a:r>
          </a:p>
        </p:txBody>
      </p:sp>
    </p:spTree>
    <p:extLst>
      <p:ext uri="{BB962C8B-B14F-4D97-AF65-F5344CB8AC3E}">
        <p14:creationId xmlns:p14="http://schemas.microsoft.com/office/powerpoint/2010/main" val="248027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D121-B3C7-46D9-88E7-3E008036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Identifying Trend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BCB6D-A0C6-49DA-AE22-8809D090E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48" y="1226272"/>
            <a:ext cx="8530754" cy="4892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A2937D-D6ED-4F28-B0D8-2ECB7BB75671}"/>
              </a:ext>
            </a:extLst>
          </p:cNvPr>
          <p:cNvSpPr txBox="1"/>
          <p:nvPr/>
        </p:nvSpPr>
        <p:spPr>
          <a:xfrm>
            <a:off x="598814" y="6118339"/>
            <a:ext cx="875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*note bulk of cars lie in center of data, select for these.</a:t>
            </a:r>
          </a:p>
        </p:txBody>
      </p:sp>
    </p:spTree>
    <p:extLst>
      <p:ext uri="{BB962C8B-B14F-4D97-AF65-F5344CB8AC3E}">
        <p14:creationId xmlns:p14="http://schemas.microsoft.com/office/powerpoint/2010/main" val="71349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C92E0EE-DA43-45A2-891A-3DCF6225A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31" y="1136705"/>
            <a:ext cx="7827942" cy="45845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D0046A-0D9E-4F17-A25D-B3207914C7A1}"/>
              </a:ext>
            </a:extLst>
          </p:cNvPr>
          <p:cNvSpPr txBox="1"/>
          <p:nvPr/>
        </p:nvSpPr>
        <p:spPr>
          <a:xfrm>
            <a:off x="1505415" y="6155473"/>
            <a:ext cx="782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*identify top earning makes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06C54F-ECA0-46EA-9B04-624D81EC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1. Dig Deeper</a:t>
            </a:r>
          </a:p>
        </p:txBody>
      </p:sp>
    </p:spTree>
    <p:extLst>
      <p:ext uri="{BB962C8B-B14F-4D97-AF65-F5344CB8AC3E}">
        <p14:creationId xmlns:p14="http://schemas.microsoft.com/office/powerpoint/2010/main" val="18053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75CD-A7F8-43DB-85AE-3774AF5E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Breakdown: </a:t>
            </a:r>
            <a:br>
              <a:rPr lang="en-US" dirty="0"/>
            </a:br>
            <a:r>
              <a:rPr lang="en-US" dirty="0"/>
              <a:t>Cars – Top 50% vs. Baseline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59AC7-E08F-4F66-88EB-92EA8377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010" y="2194478"/>
            <a:ext cx="2181276" cy="3880773"/>
          </a:xfrm>
        </p:spPr>
        <p:txBody>
          <a:bodyPr/>
          <a:lstStyle/>
          <a:p>
            <a:r>
              <a:rPr lang="en-US" dirty="0"/>
              <a:t>Baseline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$881.77 </a:t>
            </a:r>
          </a:p>
          <a:p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86C9BB4-F5DE-4BD9-8409-9153ACA823F2}"/>
              </a:ext>
            </a:extLst>
          </p:cNvPr>
          <p:cNvSpPr txBox="1">
            <a:spLocks/>
          </p:cNvSpPr>
          <p:nvPr/>
        </p:nvSpPr>
        <p:spPr>
          <a:xfrm>
            <a:off x="1957664" y="2194476"/>
            <a:ext cx="218127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 50%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$969.13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0D4796D1-C2D3-4744-B52A-9B9B4AA06A66}"/>
              </a:ext>
            </a:extLst>
          </p:cNvPr>
          <p:cNvSpPr txBox="1">
            <a:spLocks/>
          </p:cNvSpPr>
          <p:nvPr/>
        </p:nvSpPr>
        <p:spPr>
          <a:xfrm>
            <a:off x="7520866" y="2194479"/>
            <a:ext cx="218127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Bottom 50%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$788.01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713AFAB-1EC7-4C64-8B93-6B50C0524792}"/>
              </a:ext>
            </a:extLst>
          </p:cNvPr>
          <p:cNvSpPr/>
          <p:nvPr/>
        </p:nvSpPr>
        <p:spPr>
          <a:xfrm rot="10800000">
            <a:off x="6828725" y="2696562"/>
            <a:ext cx="529701" cy="159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A4C7702-2CFC-4F0A-9C02-DF093FB0ECC9}"/>
              </a:ext>
            </a:extLst>
          </p:cNvPr>
          <p:cNvSpPr/>
          <p:nvPr/>
        </p:nvSpPr>
        <p:spPr>
          <a:xfrm rot="10800000">
            <a:off x="3609239" y="2696562"/>
            <a:ext cx="529701" cy="159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780434AA-6AE3-4642-840D-7001F91DEF1A}"/>
              </a:ext>
            </a:extLst>
          </p:cNvPr>
          <p:cNvSpPr txBox="1">
            <a:spLocks/>
          </p:cNvSpPr>
          <p:nvPr/>
        </p:nvSpPr>
        <p:spPr>
          <a:xfrm>
            <a:off x="260681" y="2194475"/>
            <a:ext cx="218127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Profit per Car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E25F818-C747-494A-BCFF-7E3F41EF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365148"/>
              </p:ext>
            </p:extLst>
          </p:nvPr>
        </p:nvGraphicFramePr>
        <p:xfrm>
          <a:off x="1873188" y="4320336"/>
          <a:ext cx="1138808" cy="1441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8808">
                  <a:extLst>
                    <a:ext uri="{9D8B030D-6E8A-4147-A177-3AD203B41FA5}">
                      <a16:colId xmlns:a16="http://schemas.microsoft.com/office/drawing/2014/main" val="16338071"/>
                    </a:ext>
                  </a:extLst>
                </a:gridCol>
              </a:tblGrid>
              <a:tr h="288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Ford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6238274"/>
                  </a:ext>
                </a:extLst>
              </a:tr>
              <a:tr h="288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Dodge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1072571"/>
                  </a:ext>
                </a:extLst>
              </a:tr>
              <a:tr h="288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Toyota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2701296"/>
                  </a:ext>
                </a:extLst>
              </a:tr>
              <a:tr h="288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BMW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4046747"/>
                  </a:ext>
                </a:extLst>
              </a:tr>
              <a:tr h="288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Mazda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02989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69D9149-50C0-49D5-8476-F1D7CF5106FF}"/>
              </a:ext>
            </a:extLst>
          </p:cNvPr>
          <p:cNvSpPr txBox="1"/>
          <p:nvPr/>
        </p:nvSpPr>
        <p:spPr>
          <a:xfrm>
            <a:off x="1906819" y="3966774"/>
            <a:ext cx="24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FA5C7E-D395-4E6F-A953-7AB2DCA01D72}"/>
              </a:ext>
            </a:extLst>
          </p:cNvPr>
          <p:cNvSpPr txBox="1"/>
          <p:nvPr/>
        </p:nvSpPr>
        <p:spPr>
          <a:xfrm>
            <a:off x="3701827" y="4222658"/>
            <a:ext cx="27655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Profit:</a:t>
            </a:r>
          </a:p>
          <a:p>
            <a:r>
              <a:rPr lang="en-US" dirty="0"/>
              <a:t>$907</a:t>
            </a:r>
          </a:p>
          <a:p>
            <a:endParaRPr lang="en-US" dirty="0"/>
          </a:p>
          <a:p>
            <a:r>
              <a:rPr lang="en-US" dirty="0"/>
              <a:t>Difference:</a:t>
            </a:r>
          </a:p>
          <a:p>
            <a:r>
              <a:rPr lang="en-US" dirty="0"/>
              <a:t>$26 per car over average</a:t>
            </a:r>
          </a:p>
        </p:txBody>
      </p:sp>
    </p:spTree>
    <p:extLst>
      <p:ext uri="{BB962C8B-B14F-4D97-AF65-F5344CB8AC3E}">
        <p14:creationId xmlns:p14="http://schemas.microsoft.com/office/powerpoint/2010/main" val="288419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17FE-B6F9-4708-91F3-6A3170CC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Identify Top 5 of Each Make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D2C39FA-BC2E-46ED-BB20-0133145E8C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884389"/>
              </p:ext>
            </p:extLst>
          </p:nvPr>
        </p:nvGraphicFramePr>
        <p:xfrm>
          <a:off x="430335" y="1584988"/>
          <a:ext cx="10018682" cy="4185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5FCD51-45EA-48DF-9838-67BD6F3D07FC}"/>
              </a:ext>
            </a:extLst>
          </p:cNvPr>
          <p:cNvSpPr txBox="1"/>
          <p:nvPr/>
        </p:nvSpPr>
        <p:spPr>
          <a:xfrm>
            <a:off x="524107" y="6248400"/>
            <a:ext cx="941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*identify similar trend within makes as all the makes have, select for high earners</a:t>
            </a:r>
          </a:p>
        </p:txBody>
      </p:sp>
    </p:spTree>
    <p:extLst>
      <p:ext uri="{BB962C8B-B14F-4D97-AF65-F5344CB8AC3E}">
        <p14:creationId xmlns:p14="http://schemas.microsoft.com/office/powerpoint/2010/main" val="128978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AA4F75-C1EF-4D88-85BB-2AE70E629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48" r="3043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9DB49C-7623-42F5-97C0-75DE31EB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13DF-0EE3-4A43-B837-EFB5CD3A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9920"/>
            <a:ext cx="3851122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Cars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Costs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Utilization</a:t>
            </a:r>
          </a:p>
        </p:txBody>
      </p:sp>
    </p:spTree>
    <p:extLst>
      <p:ext uri="{BB962C8B-B14F-4D97-AF65-F5344CB8AC3E}">
        <p14:creationId xmlns:p14="http://schemas.microsoft.com/office/powerpoint/2010/main" val="256014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3452-1B59-42AA-ACD8-A644B8E9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Cost – Bottom Performing Cars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71E577-4911-48B8-8E28-97D601E4C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2063" y="1489075"/>
            <a:ext cx="8263986" cy="4687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16FD8F-78FD-426D-95F0-5CB0324E3682}"/>
              </a:ext>
            </a:extLst>
          </p:cNvPr>
          <p:cNvSpPr txBox="1"/>
          <p:nvPr/>
        </p:nvSpPr>
        <p:spPr>
          <a:xfrm>
            <a:off x="918827" y="6248400"/>
            <a:ext cx="7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*only 1 car not </a:t>
            </a:r>
            <a:r>
              <a:rPr lang="en-US" dirty="0" err="1"/>
              <a:t>profitabl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939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AA4F75-C1EF-4D88-85BB-2AE70E6291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48" r="3043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9DB49C-7623-42F5-97C0-75DE31EB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13DF-0EE3-4A43-B837-EFB5CD3A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9920"/>
            <a:ext cx="3851122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Cars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Costs</a:t>
            </a:r>
          </a:p>
          <a:p>
            <a:pPr>
              <a:buFont typeface="+mj-lt"/>
              <a:buAutoNum type="arabicPeriod"/>
            </a:pPr>
            <a:r>
              <a:rPr lang="en-US" dirty="0"/>
              <a:t>Utilization</a:t>
            </a:r>
          </a:p>
        </p:txBody>
      </p:sp>
    </p:spTree>
    <p:extLst>
      <p:ext uri="{BB962C8B-B14F-4D97-AF65-F5344CB8AC3E}">
        <p14:creationId xmlns:p14="http://schemas.microsoft.com/office/powerpoint/2010/main" val="5049728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438</Words>
  <Application>Microsoft Office PowerPoint</Application>
  <PresentationFormat>Widescreen</PresentationFormat>
  <Paragraphs>104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Car Analysis</vt:lpstr>
      <vt:lpstr>Strategies</vt:lpstr>
      <vt:lpstr>1. Identifying Trend</vt:lpstr>
      <vt:lpstr>1. Dig Deeper</vt:lpstr>
      <vt:lpstr>1. Breakdown:  Cars – Top 50% vs. Baseline</vt:lpstr>
      <vt:lpstr>1. Identify Top 5 of Each Make</vt:lpstr>
      <vt:lpstr>Strategies</vt:lpstr>
      <vt:lpstr>2. Cost – Bottom Performing Cars</vt:lpstr>
      <vt:lpstr>Strategies</vt:lpstr>
      <vt:lpstr>Usage -Insight</vt:lpstr>
      <vt:lpstr>Marketing – Discounting Rental Cost</vt:lpstr>
      <vt:lpstr>Usage ROI</vt:lpstr>
      <vt:lpstr>Results: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Analysis</dc:title>
  <dc:creator>Benjamin</dc:creator>
  <cp:lastModifiedBy>Benjamin</cp:lastModifiedBy>
  <cp:revision>9</cp:revision>
  <dcterms:created xsi:type="dcterms:W3CDTF">2020-10-20T16:34:27Z</dcterms:created>
  <dcterms:modified xsi:type="dcterms:W3CDTF">2020-10-23T14:11:27Z</dcterms:modified>
</cp:coreProperties>
</file>