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12192000" cy="6858000"/>
  <p:embeddedFontLst>
    <p:embeddedFont>
      <p:font typeface="Teko"/>
      <p:regular r:id="rId17"/>
      <p:bold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DA7275-ABDD-4DF7-B5BF-27DBC83CDBB3}">
  <a:tblStyle styleId="{BCDA7275-ABDD-4DF7-B5BF-27DBC83CDB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ek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Tek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7305" y="0"/>
            <a:ext cx="742381" cy="11949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10437875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.xml"/><Relationship Id="rId10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.xml"/><Relationship Id="rId1" Type="http://schemas.openxmlformats.org/officeDocument/2006/relationships/image" Target="../media/image3.jp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67000"/>
            <a:ext cx="41910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5600"/>
            <a:ext cx="2362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9076" y="58674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9076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9476" y="9144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502142" y="1519047"/>
            <a:ext cx="3288029" cy="768350"/>
          </a:xfrm>
          <a:custGeom>
            <a:rect b="b" l="l" r="r" t="t"/>
            <a:pathLst>
              <a:path extrusionOk="0" h="768350" w="3288029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269"/>
            <a:ext cx="12192000" cy="6856730"/>
          </a:xfrm>
          <a:custGeom>
            <a:rect b="b" l="l" r="r" t="t"/>
            <a:pathLst>
              <a:path extrusionOk="0" h="6856730" w="12192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98252" y="0"/>
            <a:ext cx="760488" cy="120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  <p:sldLayoutId id="2147483649" r:id="rId9"/>
    <p:sldLayoutId id="2147483650" r:id="rId10"/>
    <p:sldLayoutId id="2147483651" r:id="rId11"/>
    <p:sldLayoutId id="214748365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vL5-Z19F58Cs6acNtzJumJ6JEo62cvW0/view?usp=sharing" TargetMode="External"/><Relationship Id="rId4" Type="http://schemas.openxmlformats.org/officeDocument/2006/relationships/hyperlink" Target="https://www.geeksforgeeks.org/how-to-install-jupyter-notebook-in-windo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7" name="Google Shape;57;p7"/>
            <p:cNvSpPr/>
            <p:nvPr/>
          </p:nvSpPr>
          <p:spPr>
            <a:xfrm>
              <a:off x="0" y="1269"/>
              <a:ext cx="12192000" cy="6856730"/>
            </a:xfrm>
            <a:custGeom>
              <a:rect b="b" l="l" r="r" t="t"/>
              <a:pathLst>
                <a:path extrusionOk="0" h="685673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93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7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1624623" y="3115972"/>
            <a:ext cx="9238234" cy="187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06045" marR="508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DENTAL METRICS TO PREDICT GENDER</a:t>
            </a: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3467098" y="714439"/>
            <a:ext cx="5372101" cy="2401533"/>
            <a:chOff x="5047488" y="807719"/>
            <a:chExt cx="1844039" cy="2372741"/>
          </a:xfrm>
        </p:grpSpPr>
        <p:pic>
          <p:nvPicPr>
            <p:cNvPr id="62" name="Google Shape;6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69819" y="1160205"/>
              <a:ext cx="1530269" cy="1576665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64" name="Google Shape;6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800" y="3921800"/>
            <a:ext cx="7096375" cy="33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0" y="9144"/>
            <a:ext cx="11428476" cy="6848856"/>
            <a:chOff x="0" y="9144"/>
            <a:chExt cx="11428476" cy="6848856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667000"/>
              <a:ext cx="4191000" cy="41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895600"/>
              <a:ext cx="236220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476" y="9144"/>
              <a:ext cx="1600200" cy="16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98" name="Google Shape;198;p16"/>
            <p:cNvSpPr/>
            <p:nvPr/>
          </p:nvSpPr>
          <p:spPr>
            <a:xfrm>
              <a:off x="8502142" y="3915155"/>
              <a:ext cx="3288029" cy="768350"/>
            </a:xfrm>
            <a:custGeom>
              <a:rect b="b" l="l" r="r" t="t"/>
              <a:pathLst>
                <a:path extrusionOk="0" h="768350" w="3288029">
                  <a:moveTo>
                    <a:pt x="3226307" y="0"/>
                  </a:moveTo>
                  <a:lnTo>
                    <a:pt x="2909951" y="104648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118"/>
                  </a:lnTo>
                  <a:lnTo>
                    <a:pt x="1330071" y="498856"/>
                  </a:lnTo>
                  <a:lnTo>
                    <a:pt x="1127378" y="536829"/>
                  </a:lnTo>
                  <a:lnTo>
                    <a:pt x="829309" y="588391"/>
                  </a:lnTo>
                  <a:lnTo>
                    <a:pt x="447928" y="646811"/>
                  </a:lnTo>
                  <a:lnTo>
                    <a:pt x="174751" y="683895"/>
                  </a:lnTo>
                  <a:lnTo>
                    <a:pt x="0" y="705104"/>
                  </a:lnTo>
                  <a:lnTo>
                    <a:pt x="9701" y="720439"/>
                  </a:lnTo>
                  <a:lnTo>
                    <a:pt x="39115" y="766445"/>
                  </a:lnTo>
                  <a:lnTo>
                    <a:pt x="66166" y="767222"/>
                  </a:lnTo>
                  <a:lnTo>
                    <a:pt x="95131" y="767666"/>
                  </a:lnTo>
                  <a:lnTo>
                    <a:pt x="125954" y="767784"/>
                  </a:lnTo>
                  <a:lnTo>
                    <a:pt x="192949" y="767068"/>
                  </a:lnTo>
                  <a:lnTo>
                    <a:pt x="305973" y="763722"/>
                  </a:lnTo>
                  <a:lnTo>
                    <a:pt x="477701" y="755314"/>
                  </a:lnTo>
                  <a:lnTo>
                    <a:pt x="773052" y="735159"/>
                  </a:lnTo>
                  <a:lnTo>
                    <a:pt x="1336019" y="685198"/>
                  </a:lnTo>
                  <a:lnTo>
                    <a:pt x="2059023" y="606892"/>
                  </a:lnTo>
                  <a:lnTo>
                    <a:pt x="2689041" y="527299"/>
                  </a:lnTo>
                  <a:lnTo>
                    <a:pt x="3038251" y="477184"/>
                  </a:lnTo>
                  <a:lnTo>
                    <a:pt x="3250138" y="443259"/>
                  </a:lnTo>
                  <a:lnTo>
                    <a:pt x="3288029" y="436753"/>
                  </a:lnTo>
                  <a:lnTo>
                    <a:pt x="3280235" y="379744"/>
                  </a:lnTo>
                  <a:lnTo>
                    <a:pt x="3273959" y="334437"/>
                  </a:lnTo>
                  <a:lnTo>
                    <a:pt x="3264862" y="270419"/>
                  </a:lnTo>
                  <a:lnTo>
                    <a:pt x="3252759" y="189208"/>
                  </a:lnTo>
                  <a:lnTo>
                    <a:pt x="3249394" y="166252"/>
                  </a:lnTo>
                  <a:lnTo>
                    <a:pt x="3245343" y="137980"/>
                  </a:lnTo>
                  <a:lnTo>
                    <a:pt x="3240328" y="102265"/>
                  </a:lnTo>
                  <a:lnTo>
                    <a:pt x="3234075" y="56981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0" y="1269"/>
              <a:ext cx="12192000" cy="6856730"/>
            </a:xfrm>
            <a:custGeom>
              <a:rect b="b" l="l" r="r" t="t"/>
              <a:pathLst>
                <a:path extrusionOk="0" h="685673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4245991"/>
                  </a:lnTo>
                  <a:lnTo>
                    <a:pt x="10966450" y="4367784"/>
                  </a:lnTo>
                  <a:lnTo>
                    <a:pt x="10196195" y="4470273"/>
                  </a:lnTo>
                  <a:lnTo>
                    <a:pt x="9942449" y="4498340"/>
                  </a:lnTo>
                  <a:lnTo>
                    <a:pt x="9429242" y="4549140"/>
                  </a:lnTo>
                  <a:lnTo>
                    <a:pt x="8922893" y="4591304"/>
                  </a:lnTo>
                  <a:lnTo>
                    <a:pt x="8671433" y="4608830"/>
                  </a:lnTo>
                  <a:lnTo>
                    <a:pt x="7921498" y="4648835"/>
                  </a:lnTo>
                  <a:lnTo>
                    <a:pt x="7186168" y="4671695"/>
                  </a:lnTo>
                  <a:lnTo>
                    <a:pt x="6468872" y="4680077"/>
                  </a:lnTo>
                  <a:lnTo>
                    <a:pt x="6002020" y="4678299"/>
                  </a:lnTo>
                  <a:lnTo>
                    <a:pt x="5104257" y="4659122"/>
                  </a:lnTo>
                  <a:lnTo>
                    <a:pt x="4462653" y="4633341"/>
                  </a:lnTo>
                  <a:lnTo>
                    <a:pt x="3284080" y="4560062"/>
                  </a:lnTo>
                  <a:lnTo>
                    <a:pt x="2587117" y="4502150"/>
                  </a:lnTo>
                  <a:lnTo>
                    <a:pt x="1974723" y="4439031"/>
                  </a:lnTo>
                  <a:lnTo>
                    <a:pt x="1451483" y="4378198"/>
                  </a:lnTo>
                  <a:lnTo>
                    <a:pt x="859409" y="4301363"/>
                  </a:lnTo>
                  <a:lnTo>
                    <a:pt x="476377" y="4243171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6"/>
            <p:cNvSpPr/>
            <p:nvPr/>
          </p:nvSpPr>
          <p:spPr>
            <a:xfrm>
              <a:off x="10437876" y="0"/>
              <a:ext cx="685800" cy="1143000"/>
            </a:xfrm>
            <a:custGeom>
              <a:rect b="b" l="l" r="r" t="t"/>
              <a:pathLst>
                <a:path extrusionOk="0" h="1143000" w="6858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6"/>
          <p:cNvSpPr txBox="1"/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9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DETAIL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0" name="Google Shape;70;p8"/>
          <p:cNvGraphicFramePr/>
          <p:nvPr/>
        </p:nvGraphicFramePr>
        <p:xfrm>
          <a:off x="1742567" y="3006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{BCDA7275-ABDD-4DF7-B5BF-27DBC83CDBB3}</a:tableStyleId>
              </a:tblPr>
              <a:tblGrid>
                <a:gridCol w="3635375"/>
                <a:gridCol w="4843150"/>
              </a:tblGrid>
              <a:tr h="418975">
                <a:tc>
                  <a:txBody>
                    <a:bodyPr/>
                    <a:lstStyle/>
                    <a:p>
                      <a:pPr indent="0" lvl="0" marL="0" marR="83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Title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Using Dental Metrics to Predict Gender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7EA"/>
                    </a:solidFill>
                  </a:tcPr>
                </a:tc>
              </a:tr>
              <a:tr h="376550">
                <a:tc>
                  <a:txBody>
                    <a:bodyPr/>
                    <a:lstStyle/>
                    <a:p>
                      <a:pPr indent="0" lvl="0" marL="0" marR="8318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 Stack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Python, Machine Learning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CD2"/>
                    </a:solidFill>
                  </a:tcPr>
                </a:tc>
              </a:tr>
              <a:tr h="378450">
                <a:tc>
                  <a:txBody>
                    <a:bodyPr/>
                    <a:lstStyle/>
                    <a:p>
                      <a:pPr indent="0" lvl="0" marL="0" marR="83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Domain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Healthcare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7EA"/>
                    </a:solidFill>
                  </a:tcPr>
                </a:tc>
              </a:tr>
              <a:tr h="415800">
                <a:tc>
                  <a:txBody>
                    <a:bodyPr/>
                    <a:lstStyle/>
                    <a:p>
                      <a:pPr indent="0" lvl="0" marL="0" marR="857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Difficulty level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Rookie/ Basic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CD2"/>
                    </a:solidFill>
                  </a:tcPr>
                </a:tc>
              </a:tr>
              <a:tr h="408950">
                <a:tc>
                  <a:txBody>
                    <a:bodyPr/>
                    <a:lstStyle/>
                    <a:p>
                      <a:pPr indent="0" lvl="0" marL="0" marR="83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Programming Language Used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Python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7EA"/>
                    </a:solidFill>
                  </a:tcPr>
                </a:tc>
              </a:tr>
              <a:tr h="428500">
                <a:tc>
                  <a:txBody>
                    <a:bodyPr/>
                    <a:lstStyle/>
                    <a:p>
                      <a:pPr indent="0" lvl="0" marL="0" marR="8318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Tools Used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Jupyter Notebook, MS-Excel</a:t>
                      </a:r>
                      <a:endParaRPr sz="18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311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CC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33932" y="1029715"/>
            <a:ext cx="23876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1340358" y="3454730"/>
            <a:ext cx="9861042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Noto Sans Symbols"/>
              <a:buChar char="►"/>
            </a:pPr>
            <a:r>
              <a:rPr lang="en-US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goal of this project is to analyse the data and predict, based on a combination of dental features that  describes the Gender of the person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233932" y="1029715"/>
            <a:ext cx="5928868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&amp; SCOPE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310386" y="3048380"/>
            <a:ext cx="9363075" cy="2993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Forensic medicine is an interesting area of study. Forensic dentistry is a branch of forensic medicine. </a:t>
            </a:r>
            <a:endParaRPr/>
          </a:p>
          <a:p>
            <a:pPr indent="-342900" lvl="0" marL="3556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During natural calamities or due to some other reasons, many times, it will not be possible to find out the gender of the deceased person. </a:t>
            </a:r>
            <a:endParaRPr/>
          </a:p>
          <a:p>
            <a:pPr indent="-342900" lvl="0" marL="3556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such cases, certain measurements of the tooth will be taken (as bones and teeth do not decay easily) and gender will be determined.</a:t>
            </a:r>
            <a:endParaRPr sz="4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28600" y="2449067"/>
            <a:ext cx="2838577" cy="1475359"/>
            <a:chOff x="228600" y="2449067"/>
            <a:chExt cx="2838577" cy="1475359"/>
          </a:xfrm>
        </p:grpSpPr>
        <p:pic>
          <p:nvPicPr>
            <p:cNvPr id="88" name="Google Shape;8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3672" y="2644139"/>
              <a:ext cx="905256" cy="905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1"/>
            <p:cNvSpPr/>
            <p:nvPr/>
          </p:nvSpPr>
          <p:spPr>
            <a:xfrm>
              <a:off x="1783842" y="2820161"/>
              <a:ext cx="1283335" cy="609600"/>
            </a:xfrm>
            <a:custGeom>
              <a:rect b="b" l="l" r="r" t="t"/>
              <a:pathLst>
                <a:path extrusionOk="0" h="609600" w="1283335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783842" y="2820161"/>
              <a:ext cx="1283335" cy="609600"/>
            </a:xfrm>
            <a:custGeom>
              <a:rect b="b" l="l" r="r" t="t"/>
              <a:pathLst>
                <a:path extrusionOk="0" h="609600" w="1283335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1"/>
          <p:cNvSpPr txBox="1"/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Raw Data  Collection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7241285" y="2815589"/>
            <a:ext cx="1211580" cy="609600"/>
            <a:chOff x="7241285" y="2815589"/>
            <a:chExt cx="1211580" cy="609600"/>
          </a:xfrm>
        </p:grpSpPr>
        <p:sp>
          <p:nvSpPr>
            <p:cNvPr id="95" name="Google Shape;95;p11"/>
            <p:cNvSpPr/>
            <p:nvPr/>
          </p:nvSpPr>
          <p:spPr>
            <a:xfrm>
              <a:off x="7241285" y="2815589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7241285" y="2815589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5244" lvl="0" marL="67310" marR="5080" rtl="0" algn="l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  Imputations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8" name="Google Shape;98;p11"/>
          <p:cNvGrpSpPr/>
          <p:nvPr/>
        </p:nvGrpSpPr>
        <p:grpSpPr>
          <a:xfrm>
            <a:off x="10612373" y="2815589"/>
            <a:ext cx="1211580" cy="609600"/>
            <a:chOff x="10612373" y="2815589"/>
            <a:chExt cx="1211580" cy="609600"/>
          </a:xfrm>
        </p:grpSpPr>
        <p:sp>
          <p:nvSpPr>
            <p:cNvPr id="99" name="Google Shape;99;p11"/>
            <p:cNvSpPr/>
            <p:nvPr/>
          </p:nvSpPr>
          <p:spPr>
            <a:xfrm>
              <a:off x="10612373" y="2815589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0612373" y="2815589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2" name="Google Shape;102;p11"/>
          <p:cNvGrpSpPr/>
          <p:nvPr/>
        </p:nvGrpSpPr>
        <p:grpSpPr>
          <a:xfrm>
            <a:off x="10612373" y="3955541"/>
            <a:ext cx="1211580" cy="608330"/>
            <a:chOff x="10612373" y="3955541"/>
            <a:chExt cx="1211580" cy="608330"/>
          </a:xfrm>
        </p:grpSpPr>
        <p:sp>
          <p:nvSpPr>
            <p:cNvPr id="103" name="Google Shape;103;p11"/>
            <p:cNvSpPr/>
            <p:nvPr/>
          </p:nvSpPr>
          <p:spPr>
            <a:xfrm>
              <a:off x="10612373" y="3955541"/>
              <a:ext cx="1211580" cy="608330"/>
            </a:xfrm>
            <a:custGeom>
              <a:rect b="b" l="l" r="r" t="t"/>
              <a:pathLst>
                <a:path extrusionOk="0" h="608329" w="121157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0612373" y="3955541"/>
              <a:ext cx="1211580" cy="608330"/>
            </a:xfrm>
            <a:custGeom>
              <a:rect b="b" l="l" r="r" t="t"/>
              <a:pathLst>
                <a:path extrusionOk="0" h="608329" w="121157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 Data Analysis  (EDA)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6" name="Google Shape;106;p11"/>
          <p:cNvGrpSpPr/>
          <p:nvPr/>
        </p:nvGrpSpPr>
        <p:grpSpPr>
          <a:xfrm>
            <a:off x="8980169" y="3979926"/>
            <a:ext cx="1211580" cy="593090"/>
            <a:chOff x="8980169" y="3979926"/>
            <a:chExt cx="1211580" cy="593090"/>
          </a:xfrm>
        </p:grpSpPr>
        <p:sp>
          <p:nvSpPr>
            <p:cNvPr id="107" name="Google Shape;107;p11"/>
            <p:cNvSpPr/>
            <p:nvPr/>
          </p:nvSpPr>
          <p:spPr>
            <a:xfrm>
              <a:off x="8980169" y="3979926"/>
              <a:ext cx="1211580" cy="593090"/>
            </a:xfrm>
            <a:custGeom>
              <a:rect b="b" l="l" r="r" t="t"/>
              <a:pathLst>
                <a:path extrusionOk="0" h="593089" w="121157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980169" y="3979926"/>
              <a:ext cx="1211580" cy="593090"/>
            </a:xfrm>
            <a:custGeom>
              <a:rect b="b" l="l" r="r" t="t"/>
              <a:pathLst>
                <a:path extrusionOk="0" h="593089" w="121157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noFill/>
            <a:ln cap="flat" cmpd="sng" w="19025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1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7258981" y="5006884"/>
            <a:ext cx="1211580" cy="579120"/>
          </a:xfrm>
          <a:custGeom>
            <a:rect b="b" l="l" r="r" t="t"/>
            <a:pathLst>
              <a:path extrusionOk="0" h="579120" w="1211579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7302076" y="5002966"/>
            <a:ext cx="1211580" cy="579120"/>
          </a:xfrm>
          <a:prstGeom prst="rect">
            <a:avLst/>
          </a:prstGeom>
          <a:noFill/>
          <a:ln cap="flat" cmpd="sng" w="19050">
            <a:solidFill>
              <a:srgbClr val="8309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Reporting</a:t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8980169" y="2815589"/>
            <a:ext cx="1211580" cy="609600"/>
            <a:chOff x="8980169" y="2815589"/>
            <a:chExt cx="1211580" cy="609600"/>
          </a:xfrm>
        </p:grpSpPr>
        <p:sp>
          <p:nvSpPr>
            <p:cNvPr id="113" name="Google Shape;113;p11"/>
            <p:cNvSpPr/>
            <p:nvPr/>
          </p:nvSpPr>
          <p:spPr>
            <a:xfrm>
              <a:off x="8980169" y="2815589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980169" y="2815589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5244" lvl="0" marL="67310" marR="5080" rtl="0" algn="l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Handling  Outliers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3541014" y="2820161"/>
            <a:ext cx="1567180" cy="609600"/>
            <a:chOff x="3541014" y="2820161"/>
            <a:chExt cx="1567180" cy="609600"/>
          </a:xfrm>
        </p:grpSpPr>
        <p:sp>
          <p:nvSpPr>
            <p:cNvPr id="117" name="Google Shape;117;p11"/>
            <p:cNvSpPr/>
            <p:nvPr/>
          </p:nvSpPr>
          <p:spPr>
            <a:xfrm>
              <a:off x="3541014" y="2820161"/>
              <a:ext cx="1567180" cy="609600"/>
            </a:xfrm>
            <a:custGeom>
              <a:rect b="b" l="l" r="r" t="t"/>
              <a:pathLst>
                <a:path extrusionOk="0" h="609600" w="1567179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3541014" y="2820161"/>
              <a:ext cx="1567180" cy="609600"/>
            </a:xfrm>
            <a:custGeom>
              <a:rect b="b" l="l" r="r" t="t"/>
              <a:pathLst>
                <a:path extrusionOk="0" h="609600" w="1567179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25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9375" lvl="0" marL="91440" marR="508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Importing Libraries in  Jupyter Notebook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32882" y="2820161"/>
            <a:ext cx="1211580" cy="609600"/>
            <a:chOff x="5532882" y="2820161"/>
            <a:chExt cx="1211580" cy="609600"/>
          </a:xfrm>
        </p:grpSpPr>
        <p:sp>
          <p:nvSpPr>
            <p:cNvPr id="121" name="Google Shape;121;p11"/>
            <p:cNvSpPr/>
            <p:nvPr/>
          </p:nvSpPr>
          <p:spPr>
            <a:xfrm>
              <a:off x="5532882" y="2820161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532882" y="2820161"/>
              <a:ext cx="1211580" cy="609600"/>
            </a:xfrm>
            <a:custGeom>
              <a:rect b="b" l="l" r="r" t="t"/>
              <a:pathLst>
                <a:path extrusionOk="0" h="609600" w="1211579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1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 Dataset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4" name="Google Shape;124;p11"/>
          <p:cNvGrpSpPr/>
          <p:nvPr/>
        </p:nvGrpSpPr>
        <p:grpSpPr>
          <a:xfrm>
            <a:off x="7241285" y="3979926"/>
            <a:ext cx="1211580" cy="608330"/>
            <a:chOff x="7241285" y="3979926"/>
            <a:chExt cx="1211580" cy="608330"/>
          </a:xfrm>
        </p:grpSpPr>
        <p:sp>
          <p:nvSpPr>
            <p:cNvPr id="125" name="Google Shape;125;p11"/>
            <p:cNvSpPr/>
            <p:nvPr/>
          </p:nvSpPr>
          <p:spPr>
            <a:xfrm>
              <a:off x="7241285" y="3979926"/>
              <a:ext cx="1211580" cy="608330"/>
            </a:xfrm>
            <a:custGeom>
              <a:rect b="b" l="l" r="r" t="t"/>
              <a:pathLst>
                <a:path extrusionOk="0" h="608329" w="121157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41285" y="3979926"/>
              <a:ext cx="1211580" cy="608330"/>
            </a:xfrm>
            <a:custGeom>
              <a:rect b="b" l="l" r="r" t="t"/>
              <a:pathLst>
                <a:path extrusionOk="0" h="608329" w="121157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1"/>
          <p:cNvSpPr txBox="1"/>
          <p:nvPr/>
        </p:nvSpPr>
        <p:spPr>
          <a:xfrm>
            <a:off x="7467600" y="4160413"/>
            <a:ext cx="845438" cy="19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1402841" y="2526792"/>
            <a:ext cx="10502900" cy="2413338"/>
            <a:chOff x="1402841" y="2526792"/>
            <a:chExt cx="10502900" cy="2413338"/>
          </a:xfrm>
        </p:grpSpPr>
        <p:sp>
          <p:nvSpPr>
            <p:cNvPr id="129" name="Google Shape;129;p11"/>
            <p:cNvSpPr/>
            <p:nvPr/>
          </p:nvSpPr>
          <p:spPr>
            <a:xfrm>
              <a:off x="7167371" y="2526792"/>
              <a:ext cx="4738370" cy="379730"/>
            </a:xfrm>
            <a:custGeom>
              <a:rect b="b" l="l" r="r" t="t"/>
              <a:pathLst>
                <a:path extrusionOk="0" h="379730" w="473837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noFill/>
            <a:ln cap="flat" cmpd="sng" w="9525">
              <a:solidFill>
                <a:srgbClr val="B311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402841" y="3097530"/>
              <a:ext cx="300355" cy="81280"/>
            </a:xfrm>
            <a:custGeom>
              <a:rect b="b" l="l" r="r" t="t"/>
              <a:pathLst>
                <a:path extrusionOk="0" h="81280" w="300355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402841" y="3097530"/>
              <a:ext cx="300355" cy="81280"/>
            </a:xfrm>
            <a:custGeom>
              <a:rect b="b" l="l" r="r" t="t"/>
              <a:pathLst>
                <a:path extrusionOk="0" h="81280" w="300355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153918" y="3120390"/>
              <a:ext cx="299085" cy="81280"/>
            </a:xfrm>
            <a:custGeom>
              <a:rect b="b" l="l" r="r" t="t"/>
              <a:pathLst>
                <a:path extrusionOk="0" h="81280" w="299085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153918" y="3120390"/>
              <a:ext cx="299085" cy="81280"/>
            </a:xfrm>
            <a:custGeom>
              <a:rect b="b" l="l" r="r" t="t"/>
              <a:pathLst>
                <a:path extrusionOk="0" h="81280" w="299085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145786" y="3100578"/>
              <a:ext cx="299085" cy="81280"/>
            </a:xfrm>
            <a:custGeom>
              <a:rect b="b" l="l" r="r" t="t"/>
              <a:pathLst>
                <a:path extrusionOk="0" h="81280" w="299085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145786" y="3100578"/>
              <a:ext cx="299085" cy="81280"/>
            </a:xfrm>
            <a:custGeom>
              <a:rect b="b" l="l" r="r" t="t"/>
              <a:pathLst>
                <a:path extrusionOk="0" h="81280" w="299085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05421" y="3097530"/>
              <a:ext cx="299085" cy="81280"/>
            </a:xfrm>
            <a:custGeom>
              <a:rect b="b" l="l" r="r" t="t"/>
              <a:pathLst>
                <a:path extrusionOk="0" h="81280" w="299084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805421" y="3097530"/>
              <a:ext cx="299085" cy="81280"/>
            </a:xfrm>
            <a:custGeom>
              <a:rect b="b" l="l" r="r" t="t"/>
              <a:pathLst>
                <a:path extrusionOk="0" h="81280" w="299084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0231373" y="3097530"/>
              <a:ext cx="299085" cy="81280"/>
            </a:xfrm>
            <a:custGeom>
              <a:rect b="b" l="l" r="r" t="t"/>
              <a:pathLst>
                <a:path extrusionOk="0" h="81280" w="299084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231373" y="3097530"/>
              <a:ext cx="299085" cy="81280"/>
            </a:xfrm>
            <a:custGeom>
              <a:rect b="b" l="l" r="r" t="t"/>
              <a:pathLst>
                <a:path extrusionOk="0" h="81280" w="299084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8530589" y="3100578"/>
              <a:ext cx="299085" cy="81280"/>
            </a:xfrm>
            <a:custGeom>
              <a:rect b="b" l="l" r="r" t="t"/>
              <a:pathLst>
                <a:path extrusionOk="0" h="81280" w="299084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30589" y="3100578"/>
              <a:ext cx="299085" cy="81280"/>
            </a:xfrm>
            <a:custGeom>
              <a:rect b="b" l="l" r="r" t="t"/>
              <a:pathLst>
                <a:path extrusionOk="0" h="81280" w="299084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8530589" y="4235958"/>
              <a:ext cx="299085" cy="81280"/>
            </a:xfrm>
            <a:custGeom>
              <a:rect b="b" l="l" r="r" t="t"/>
              <a:pathLst>
                <a:path extrusionOk="0" h="81279" w="299084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530589" y="4235958"/>
              <a:ext cx="299085" cy="81280"/>
            </a:xfrm>
            <a:custGeom>
              <a:rect b="b" l="l" r="r" t="t"/>
              <a:pathLst>
                <a:path extrusionOk="0" h="81279" w="299084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231373" y="4207002"/>
              <a:ext cx="299085" cy="81280"/>
            </a:xfrm>
            <a:custGeom>
              <a:rect b="b" l="l" r="r" t="t"/>
              <a:pathLst>
                <a:path extrusionOk="0" h="81279" w="299084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0231373" y="4207002"/>
              <a:ext cx="299085" cy="81280"/>
            </a:xfrm>
            <a:custGeom>
              <a:rect b="b" l="l" r="r" t="t"/>
              <a:pathLst>
                <a:path extrusionOk="0" h="81279" w="299084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857238" y="4292346"/>
              <a:ext cx="299085" cy="81280"/>
            </a:xfrm>
            <a:custGeom>
              <a:rect b="b" l="l" r="r" t="t"/>
              <a:pathLst>
                <a:path extrusionOk="0" h="81279" w="299084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6857238" y="4292346"/>
              <a:ext cx="299085" cy="81280"/>
            </a:xfrm>
            <a:custGeom>
              <a:rect b="b" l="l" r="r" t="t"/>
              <a:pathLst>
                <a:path extrusionOk="0" h="81279" w="299084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7805990" y="4641045"/>
              <a:ext cx="81280" cy="299085"/>
            </a:xfrm>
            <a:custGeom>
              <a:rect b="b" l="l" r="r" t="t"/>
              <a:pathLst>
                <a:path extrusionOk="0" h="299085" w="81279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7793842" y="4631995"/>
              <a:ext cx="81280" cy="299085"/>
            </a:xfrm>
            <a:custGeom>
              <a:rect b="b" l="l" r="r" t="t"/>
              <a:pathLst>
                <a:path extrusionOk="0" h="299085" w="81279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1177777" y="3541014"/>
              <a:ext cx="81280" cy="299085"/>
            </a:xfrm>
            <a:custGeom>
              <a:rect b="b" l="l" r="r" t="t"/>
              <a:pathLst>
                <a:path extrusionOk="0" h="299085" w="81279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1177777" y="3541014"/>
              <a:ext cx="81280" cy="299085"/>
            </a:xfrm>
            <a:custGeom>
              <a:rect b="b" l="l" r="r" t="t"/>
              <a:pathLst>
                <a:path extrusionOk="0" h="299085" w="81279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764714" y="3899495"/>
            <a:ext cx="5607525" cy="493045"/>
            <a:chOff x="755141" y="3856482"/>
            <a:chExt cx="2796540" cy="535305"/>
          </a:xfrm>
        </p:grpSpPr>
        <p:sp>
          <p:nvSpPr>
            <p:cNvPr id="154" name="Google Shape;154;p11"/>
            <p:cNvSpPr/>
            <p:nvPr/>
          </p:nvSpPr>
          <p:spPr>
            <a:xfrm>
              <a:off x="755141" y="3856482"/>
              <a:ext cx="2796540" cy="535305"/>
            </a:xfrm>
            <a:custGeom>
              <a:rect b="b" l="l" r="r" t="t"/>
              <a:pathLst>
                <a:path extrusionOk="0" h="535304" w="2796540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755141" y="3856482"/>
              <a:ext cx="2796540" cy="535305"/>
            </a:xfrm>
            <a:custGeom>
              <a:rect b="b" l="l" r="r" t="t"/>
              <a:pathLst>
                <a:path extrusionOk="0" h="535304" w="2796540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noFill/>
            <a:ln cap="flat" cmpd="sng" w="19025">
              <a:solidFill>
                <a:srgbClr val="830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World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7191586" y="5660479"/>
            <a:ext cx="1432560" cy="346075"/>
          </a:xfrm>
          <a:custGeom>
            <a:rect b="b" l="l" r="r" t="t"/>
            <a:pathLst>
              <a:path extrusionOk="0" h="346075" w="1432560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B311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147919" y="5982477"/>
            <a:ext cx="2051685" cy="336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b="1" lang="en-US"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INFORMATION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609600" y="2514600"/>
            <a:ext cx="10744200" cy="3091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person's age in years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person's sex (male, female)🡨 Target Variable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4805" lvl="0" marL="35687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SampleID and SL No. 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sampleID &amp; SL No. represents individuals unique ID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Inter-canine distance intraoral , inter-canine distance casts, right canine cast, left canine cast, etc.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features represent the measurement of the oral teeth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🡨 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Independent Variables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914400" y="2335563"/>
            <a:ext cx="10896600" cy="44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1:</a:t>
            </a:r>
            <a:r>
              <a:rPr lang="en-US"/>
              <a:t> Raw data collection :  Click the hyperlink to download the dataset 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Hyperlink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2:  </a:t>
            </a:r>
            <a:r>
              <a:rPr lang="en-US"/>
              <a:t>Importing the necessary packages in JupyterNotebook/ Any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Note: For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JupyterNotebook Installation </a:t>
            </a:r>
            <a:r>
              <a:rPr lang="en-US"/>
              <a:t>kindly follow the documentation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Packages involved:-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b="1" lang="en-US"/>
              <a:t>import pandas as pd                                           </a:t>
            </a:r>
            <a:r>
              <a:rPr lang="en-US"/>
              <a:t>#Used to load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b="1" lang="en-US"/>
              <a:t>import Numpy as np                                           </a:t>
            </a:r>
            <a:r>
              <a:rPr lang="en-US"/>
              <a:t>#Used to perform mathematical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b="1" lang="en-US"/>
              <a:t>import matplotlib.pyplot as plt 	       </a:t>
            </a:r>
            <a:r>
              <a:rPr lang="en-US"/>
              <a:t>#Used to visualize the data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import seaborn as sns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3: Import the dataset using pandas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</a:t>
            </a:r>
            <a:r>
              <a:rPr lang="en-US"/>
              <a:t>Variable_name = pd.read_csv(“Dentistry.csv”)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4:   </a:t>
            </a:r>
            <a:r>
              <a:rPr lang="en-US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i) Identify and handle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ii) Encoding categorical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i.e from sklearn.preprocessing import LabelEncoder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3429000" y="1524000"/>
            <a:ext cx="554228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to follow: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876800" y="4038600"/>
            <a:ext cx="304800" cy="53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/>
            <p:cNvSpPr/>
            <p:nvPr/>
          </p:nvSpPr>
          <p:spPr>
            <a:xfrm>
              <a:off x="10437875" y="0"/>
              <a:ext cx="685800" cy="1143000"/>
            </a:xfrm>
            <a:custGeom>
              <a:rect b="b" l="l" r="r" t="t"/>
              <a:pathLst>
                <a:path extrusionOk="0" h="1143000" w="6858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4"/>
          <p:cNvSpPr txBox="1"/>
          <p:nvPr>
            <p:ph type="title"/>
          </p:nvPr>
        </p:nvSpPr>
        <p:spPr>
          <a:xfrm>
            <a:off x="1572918" y="351780"/>
            <a:ext cx="6199482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to follow cont.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838200" y="1143001"/>
            <a:ext cx="100584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iii)   Split independent and dependent variables i.e. X and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  Normalize the X variable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b="1" lang="en-US"/>
              <a:t>from sklearn.preprocessing import Normalizer  </a:t>
            </a:r>
            <a:r>
              <a:rPr lang="en-US"/>
              <a:t>#all the values will fall in the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[0,1] or sometimes[ -1 , +1]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5: </a:t>
            </a:r>
            <a:r>
              <a:rPr lang="en-US"/>
              <a:t>Exploratory Data Analysis</a:t>
            </a:r>
            <a:endParaRPr/>
          </a:p>
          <a:p>
            <a:pPr indent="-4000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You need to check the correlation of the data using Heatmap between X-to-X features and X-to-Y features to understand the relationship and collinearity issues between the features. (seaborn library)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6: </a:t>
            </a:r>
            <a:r>
              <a:rPr lang="en-US"/>
              <a:t>Model Building </a:t>
            </a:r>
            <a:endParaRPr/>
          </a:p>
          <a:p>
            <a:pPr indent="-4000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Drop the unwanted independent variables which you see not important for model building.</a:t>
            </a:r>
            <a:endParaRPr/>
          </a:p>
          <a:p>
            <a:pPr indent="-4000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Drop the independent features which are highly correlated to each other </a:t>
            </a:r>
            <a:endParaRPr/>
          </a:p>
          <a:p>
            <a:pPr indent="-4000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 Split the Data into Train and 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b="1" lang="en-US"/>
              <a:t>from sklearn.preprocessing import train_test_split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   Use Logistic Regression, Decision Tree classifier, Random Forest classifier and XGBoost classifier.</a:t>
            </a:r>
            <a:endParaRPr/>
          </a:p>
          <a:p>
            <a:pPr indent="-2857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1371600" y="609600"/>
            <a:ext cx="5562600" cy="112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to follow cont.</a:t>
            </a:r>
            <a:endParaRPr sz="360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735583" y="2393306"/>
            <a:ext cx="10700385" cy="1575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7: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/>
          </a:p>
          <a:p>
            <a:pPr indent="-400050" lvl="0" marL="412750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B31166"/>
              </a:buClr>
              <a:buSzPts val="1450"/>
              <a:buFont typeface="Century Gothic"/>
              <a:buAutoNum type="romanLcParenR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need to evaluate the model based on the models evaluation metrics i.e. Confusion matrix(Accuracy), ROC curve and AUC curve to check model accuracy and plot them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12750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B31166"/>
              </a:buClr>
              <a:buSzPts val="1450"/>
              <a:buFont typeface="Century Gothic"/>
              <a:buAutoNum type="romanLcParenR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8: Make a documentation file of the project for submission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