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69" r:id="rId9"/>
    <p:sldId id="267" r:id="rId10"/>
    <p:sldId id="268" r:id="rId11"/>
    <p:sldId id="270" r:id="rId12"/>
    <p:sldId id="271" r:id="rId13"/>
    <p:sldId id="272" r:id="rId14"/>
    <p:sldId id="260" r:id="rId15"/>
    <p:sldId id="273" r:id="rId16"/>
    <p:sldId id="274" r:id="rId17"/>
    <p:sldId id="261" r:id="rId18"/>
    <p:sldId id="275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Guide/Working_with_Objects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learn.javascript.ru/object-basic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.mozilla.org/ru/docs/Web/JavaScript/Reference/Global_Objects/Math" TargetMode="External"/><Relationship Id="rId5" Type="http://schemas.openxmlformats.org/officeDocument/2006/relationships/hyperlink" Target="https://developer.mozilla.org/ru/docs/Web/JavaScript/Guide/Functions" TargetMode="External"/><Relationship Id="rId4" Type="http://schemas.openxmlformats.org/officeDocument/2006/relationships/hyperlink" Target="https://learn.javascript.ru/function-basic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Название лекции"/>
          <p:cNvSpPr txBox="1">
            <a:spLocks noGrp="1"/>
          </p:cNvSpPr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Функции. Циклы. Объекты. </a:t>
            </a:r>
            <a:r>
              <a:rPr lang="ru-RU" dirty="0" err="1"/>
              <a:t>This</a:t>
            </a:r>
            <a:r>
              <a:rPr lang="ru-RU" dirty="0"/>
              <a:t>. Часть 1</a:t>
            </a:r>
            <a:endParaRPr dirty="0"/>
          </a:p>
        </p:txBody>
      </p:sp>
      <p:pic>
        <p:nvPicPr>
          <p:cNvPr id="120" name="Logo-beeline.png" descr="Logo-beeli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000" y="508000"/>
            <a:ext cx="1590050" cy="524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0166" y="352697"/>
            <a:ext cx="11205028" cy="2207624"/>
          </a:xfrm>
        </p:spPr>
        <p:txBody>
          <a:bodyPr>
            <a:noAutofit/>
          </a:bodyPr>
          <a:lstStyle/>
          <a:p>
            <a:r>
              <a:rPr lang="ru-RU" sz="6000" dirty="0" smtClean="0"/>
              <a:t>Вызов функции «на месте»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 </a:t>
            </a:r>
            <a:r>
              <a:rPr lang="en-US" sz="6000" dirty="0"/>
              <a:t>«immediately-invoked function expressions»</a:t>
            </a:r>
            <a:endParaRPr lang="ru-RU" sz="6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3079273"/>
            <a:ext cx="10534755" cy="6143449"/>
          </a:xfrm>
          <a:prstGeom prst="rect">
            <a:avLst/>
          </a:prstGeom>
        </p:spPr>
      </p:pic>
      <p:pic>
        <p:nvPicPr>
          <p:cNvPr id="4" name="logo-beeline-black.png" descr="logo-beeline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38102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4058" y="820420"/>
            <a:ext cx="10464800" cy="1047569"/>
          </a:xfrm>
        </p:spPr>
        <p:txBody>
          <a:bodyPr>
            <a:normAutofit fontScale="90000"/>
          </a:bodyPr>
          <a:lstStyle/>
          <a:p>
            <a:r>
              <a:rPr lang="ru-RU" sz="6000" dirty="0" smtClean="0"/>
              <a:t>Возврат из функции, понятие </a:t>
            </a:r>
            <a:r>
              <a:rPr lang="en-US" sz="6000" dirty="0" smtClean="0"/>
              <a:t>callback</a:t>
            </a:r>
            <a:endParaRPr lang="ru-RU" sz="6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"/>
          </p:nvPr>
        </p:nvSpPr>
        <p:spPr>
          <a:xfrm>
            <a:off x="470263" y="2011680"/>
            <a:ext cx="12109269" cy="7563394"/>
          </a:xfrm>
        </p:spPr>
        <p:txBody>
          <a:bodyPr/>
          <a:lstStyle/>
          <a:p>
            <a:r>
              <a:rPr lang="ru-RU" sz="3600" dirty="0"/>
              <a:t>Функция может вернуть результат, который будет передан в вызвавший её код</a:t>
            </a:r>
            <a:r>
              <a:rPr lang="ru-RU" sz="3600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9085" y="3546902"/>
            <a:ext cx="113516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0" dirty="0" smtClean="0">
                <a:solidFill>
                  <a:srgbClr val="333333"/>
                </a:solidFill>
                <a:latin typeface="BlinkMacSystemFont"/>
              </a:rPr>
              <a:t>Директива </a:t>
            </a:r>
            <a:r>
              <a:rPr lang="en-US" sz="3600" b="0" dirty="0" smtClean="0">
                <a:solidFill>
                  <a:srgbClr val="333333"/>
                </a:solidFill>
                <a:latin typeface="BlinkMacSystemFont"/>
              </a:rPr>
              <a:t>`return`</a:t>
            </a:r>
            <a:r>
              <a:rPr lang="ru-RU" sz="3600" b="0" dirty="0" smtClean="0">
                <a:solidFill>
                  <a:srgbClr val="333333"/>
                </a:solidFill>
                <a:latin typeface="BlinkMacSystemFont"/>
              </a:rPr>
              <a:t> может </a:t>
            </a:r>
            <a:r>
              <a:rPr lang="ru-RU" sz="3600" b="0" dirty="0">
                <a:solidFill>
                  <a:srgbClr val="333333"/>
                </a:solidFill>
                <a:latin typeface="BlinkMacSystemFont"/>
              </a:rPr>
              <a:t>находиться в любом месте тела </a:t>
            </a:r>
            <a:r>
              <a:rPr lang="ru-RU" sz="3600" b="0" dirty="0" smtClean="0">
                <a:solidFill>
                  <a:srgbClr val="333333"/>
                </a:solidFill>
                <a:latin typeface="BlinkMacSystemFont"/>
              </a:rPr>
              <a:t>функции</a:t>
            </a:r>
            <a:r>
              <a:rPr lang="en-US" sz="3600" b="0" dirty="0" smtClean="0">
                <a:solidFill>
                  <a:srgbClr val="333333"/>
                </a:solidFill>
                <a:latin typeface="BlinkMacSystemFont"/>
              </a:rPr>
              <a:t> </a:t>
            </a:r>
            <a:r>
              <a:rPr lang="ru-RU" sz="3600" b="0" dirty="0" smtClean="0">
                <a:solidFill>
                  <a:srgbClr val="333333"/>
                </a:solidFill>
                <a:latin typeface="BlinkMacSystemFont"/>
              </a:rPr>
              <a:t>неограниченное количество раз.</a:t>
            </a:r>
            <a:endParaRPr lang="en-US" sz="3600" b="0" dirty="0" smtClean="0">
              <a:solidFill>
                <a:srgbClr val="333333"/>
              </a:solidFill>
              <a:latin typeface="BlinkMacSystemFont"/>
            </a:endParaRPr>
          </a:p>
          <a:p>
            <a:endParaRPr lang="ru-RU" sz="3600" b="0" dirty="0" smtClean="0">
              <a:solidFill>
                <a:srgbClr val="333333"/>
              </a:solidFill>
              <a:latin typeface="BlinkMacSystemFont"/>
            </a:endParaRPr>
          </a:p>
          <a:p>
            <a:r>
              <a:rPr lang="ru-RU" sz="3600" dirty="0" smtClean="0"/>
              <a:t>Результат функции с пустым </a:t>
            </a:r>
            <a:r>
              <a:rPr lang="en-US" sz="3600" dirty="0" smtClean="0"/>
              <a:t>`return` </a:t>
            </a:r>
            <a:r>
              <a:rPr lang="ru-RU" sz="3600" dirty="0" smtClean="0"/>
              <a:t>или без него = </a:t>
            </a:r>
            <a:r>
              <a:rPr lang="en-US" sz="3600" dirty="0" smtClean="0"/>
              <a:t>undefined.</a:t>
            </a:r>
            <a:endParaRPr lang="ru-RU" sz="3600" dirty="0" smtClean="0"/>
          </a:p>
          <a:p>
            <a:endParaRPr lang="ru-RU" sz="3600" dirty="0" smtClean="0"/>
          </a:p>
          <a:p>
            <a:r>
              <a:rPr lang="en-US" sz="3600" b="0" dirty="0" smtClean="0"/>
              <a:t>Callback – </a:t>
            </a:r>
            <a:r>
              <a:rPr lang="ru-RU" sz="3600" b="0" dirty="0" smtClean="0"/>
              <a:t>функция, вызываемая внутри другой функции при исполнении определённого условия или события.</a:t>
            </a:r>
            <a:endParaRPr lang="ru-RU" sz="3600" b="0" dirty="0"/>
          </a:p>
        </p:txBody>
      </p:sp>
      <p:pic>
        <p:nvPicPr>
          <p:cNvPr id="5" name="logo-beeline-black.png" descr="logo-beelin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584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554" y="1331687"/>
            <a:ext cx="10464800" cy="954314"/>
          </a:xfrm>
        </p:spPr>
        <p:txBody>
          <a:bodyPr>
            <a:normAutofit fontScale="90000"/>
          </a:bodyPr>
          <a:lstStyle/>
          <a:p>
            <a:r>
              <a:rPr lang="ru-RU" sz="6000" dirty="0" smtClean="0"/>
              <a:t>Методы объектов</a:t>
            </a:r>
            <a:endParaRPr lang="ru-RU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522515" y="3879673"/>
            <a:ext cx="1163900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Свойство объекта, </a:t>
            </a:r>
            <a:r>
              <a:rPr lang="ru-RU" sz="4000" b="0" dirty="0" smtClean="0"/>
              <a:t>значение которого </a:t>
            </a:r>
            <a:r>
              <a:rPr kumimoji="0" lang="ru-RU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представляет</a:t>
            </a:r>
            <a:r>
              <a:rPr kumimoji="0" lang="ru-RU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из себя функцию – метод.</a:t>
            </a:r>
            <a:endParaRPr kumimoji="0" lang="ru-RU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logo-beeline-black.png" descr="logo-beelin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54563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 txBox="1">
            <a:spLocks noGrp="1"/>
          </p:cNvSpPr>
          <p:nvPr>
            <p:ph type="title"/>
          </p:nvPr>
        </p:nvSpPr>
        <p:spPr>
          <a:xfrm>
            <a:off x="786673" y="564251"/>
            <a:ext cx="11178903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hangingPunct="0"/>
            <a:r>
              <a:rPr kumimoji="0" lang="ru-RU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Встроенные объекты</a:t>
            </a: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ru-RU" sz="6000" dirty="0"/>
              <a:t>методы и встроенные </a:t>
            </a:r>
            <a:r>
              <a:rPr lang="ru-RU" sz="6000" dirty="0" smtClean="0"/>
              <a:t>функции</a:t>
            </a:r>
            <a:endParaRPr kumimoji="0" lang="ru-RU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"/>
          </p:nvPr>
        </p:nvSpPr>
        <p:spPr>
          <a:xfrm>
            <a:off x="1270000" y="3135086"/>
            <a:ext cx="10464800" cy="5394960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Примеры:</a:t>
            </a:r>
          </a:p>
          <a:p>
            <a:pPr algn="l"/>
            <a:endParaRPr lang="en-US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window, document, global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window.reload</a:t>
            </a:r>
            <a:r>
              <a:rPr lang="en-US" dirty="0"/>
              <a:t>(), </a:t>
            </a:r>
            <a:r>
              <a:rPr lang="en-US" dirty="0" err="1"/>
              <a:t>document.addEventListener</a:t>
            </a:r>
            <a:r>
              <a:rPr lang="en-US" dirty="0"/>
              <a:t>()</a:t>
            </a:r>
            <a:endParaRPr lang="ru-RU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err="1" smtClean="0"/>
              <a:t>setTimeout</a:t>
            </a:r>
            <a:r>
              <a:rPr lang="en-US" dirty="0" smtClean="0"/>
              <a:t>();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err="1" smtClean="0"/>
              <a:t>clearTimeout</a:t>
            </a:r>
            <a:r>
              <a:rPr lang="en-US" dirty="0" smtClean="0"/>
              <a:t>();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alert();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string’.length</a:t>
            </a:r>
            <a:r>
              <a:rPr lang="en-US" dirty="0" smtClean="0"/>
              <a:t>, ‘</a:t>
            </a:r>
            <a:r>
              <a:rPr lang="en-US" dirty="0" err="1" smtClean="0"/>
              <a:t>string’.replace</a:t>
            </a:r>
            <a:r>
              <a:rPr lang="en-US" dirty="0" smtClean="0"/>
              <a:t>();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logo-beeline-black.png" descr="logo-beelin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46281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Домашнее задание"/>
          <p:cNvSpPr txBox="1">
            <a:spLocks noGrp="1"/>
          </p:cNvSpPr>
          <p:nvPr>
            <p:ph type="title"/>
          </p:nvPr>
        </p:nvSpPr>
        <p:spPr>
          <a:xfrm>
            <a:off x="889000" y="508000"/>
            <a:ext cx="11099800" cy="1107745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Домашнее задание</a:t>
            </a:r>
          </a:p>
        </p:txBody>
      </p:sp>
      <p:pic>
        <p:nvPicPr>
          <p:cNvPr id="136" name="logo-beeline-black.png" descr="logo-beelin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В то время некий безымянный печатник создал большую коллекцию размеров и форм шрифтов, используя Lorem Ipsum для распечатки образцов. Lorem Ipsum не только"/>
          <p:cNvSpPr txBox="1"/>
          <p:nvPr/>
        </p:nvSpPr>
        <p:spPr>
          <a:xfrm>
            <a:off x="889000" y="2226121"/>
            <a:ext cx="11331937" cy="639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120000"/>
              </a:lnSpc>
              <a:defRPr sz="3200" b="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42" y="1776549"/>
            <a:ext cx="12612851" cy="683489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1" y="565716"/>
            <a:ext cx="11655505" cy="8016580"/>
          </a:xfrm>
          <a:prstGeom prst="rect">
            <a:avLst/>
          </a:prstGeom>
        </p:spPr>
      </p:pic>
      <p:pic>
        <p:nvPicPr>
          <p:cNvPr id="3" name="logo-beeline-black.png" descr="logo-beeline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87966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3" y="2259873"/>
            <a:ext cx="12515782" cy="4426131"/>
          </a:xfrm>
          <a:prstGeom prst="rect">
            <a:avLst/>
          </a:prstGeom>
        </p:spPr>
      </p:pic>
      <p:pic>
        <p:nvPicPr>
          <p:cNvPr id="3" name="logo-beeline-black.png" descr="logo-beeline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43465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Ссылки на полезные источники"/>
          <p:cNvSpPr txBox="1">
            <a:spLocks noGrp="1"/>
          </p:cNvSpPr>
          <p:nvPr>
            <p:ph type="title"/>
          </p:nvPr>
        </p:nvSpPr>
        <p:spPr>
          <a:xfrm>
            <a:off x="889000" y="508000"/>
            <a:ext cx="11099800" cy="1107745"/>
          </a:xfrm>
          <a:prstGeom prst="rect">
            <a:avLst/>
          </a:prstGeom>
        </p:spPr>
        <p:txBody>
          <a:bodyPr/>
          <a:lstStyle>
            <a:lvl1pPr algn="l" defTabSz="554990"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Ссылки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полезные</a:t>
            </a:r>
            <a:r>
              <a:rPr dirty="0"/>
              <a:t> </a:t>
            </a:r>
            <a:r>
              <a:rPr dirty="0" err="1"/>
              <a:t>источники</a:t>
            </a:r>
            <a:endParaRPr dirty="0"/>
          </a:p>
        </p:txBody>
      </p:sp>
      <p:sp>
        <p:nvSpPr>
          <p:cNvPr id="141" name="Ссылка №1…"/>
          <p:cNvSpPr txBox="1">
            <a:spLocks noGrp="1"/>
          </p:cNvSpPr>
          <p:nvPr>
            <p:ph type="body" idx="1"/>
          </p:nvPr>
        </p:nvSpPr>
        <p:spPr>
          <a:xfrm>
            <a:off x="889000" y="1778000"/>
            <a:ext cx="11099800" cy="6916540"/>
          </a:xfrm>
          <a:prstGeom prst="rect">
            <a:avLst/>
          </a:prstGeom>
        </p:spPr>
        <p:txBody>
          <a:bodyPr anchor="t"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ym typeface="Arial"/>
                <a:hlinkClick r:id="rId2"/>
              </a:rPr>
              <a:t>https://</a:t>
            </a:r>
            <a:r>
              <a:rPr lang="en-US" dirty="0" smtClean="0">
                <a:sym typeface="Arial"/>
                <a:hlinkClick r:id="rId2"/>
              </a:rPr>
              <a:t>learn.javascript.ru/object-basics</a:t>
            </a:r>
            <a:endParaRPr lang="en-US" dirty="0" smtClean="0">
              <a:sym typeface="Arial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ym typeface="Arial"/>
                <a:hlinkClick r:id="rId3"/>
              </a:rPr>
              <a:t>https://</a:t>
            </a:r>
            <a:r>
              <a:rPr lang="en-US" dirty="0" smtClean="0">
                <a:sym typeface="Arial"/>
                <a:hlinkClick r:id="rId3"/>
              </a:rPr>
              <a:t>developer.mozilla.org/ru/docs/Web/JavaScript/Guide/Working_with_Objects</a:t>
            </a:r>
            <a:endParaRPr lang="en-US" dirty="0" smtClean="0">
              <a:sym typeface="Arial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endParaRPr lang="en-US" dirty="0" smtClean="0">
              <a:sym typeface="Arial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ym typeface="Arial"/>
                <a:hlinkClick r:id="rId4"/>
              </a:rPr>
              <a:t>https://</a:t>
            </a:r>
            <a:r>
              <a:rPr lang="en-US" dirty="0" smtClean="0">
                <a:sym typeface="Arial"/>
                <a:hlinkClick r:id="rId4"/>
              </a:rPr>
              <a:t>learn.javascript.ru/function-basics</a:t>
            </a:r>
            <a:endParaRPr lang="en-US" dirty="0" smtClean="0">
              <a:sym typeface="Arial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ym typeface="Arial"/>
                <a:hlinkClick r:id="rId5"/>
              </a:rPr>
              <a:t>https://developer.mozilla.org/ru/docs/Web/JavaScript/Guide/Functions</a:t>
            </a:r>
            <a:endParaRPr lang="en-US" dirty="0" smtClean="0">
              <a:sym typeface="Arial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endParaRPr lang="en-US" dirty="0" smtClean="0">
              <a:sym typeface="Arial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ym typeface="Arial"/>
                <a:hlinkClick r:id="rId6"/>
              </a:rPr>
              <a:t>https://developer.mozilla.org/ru/docs/Web/JavaScript/Reference/Global_Objects/Math#</a:t>
            </a:r>
            <a:endParaRPr dirty="0"/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42" name="logo-beeline-black.png" descr="logo-beeline-black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Название лекции"/>
          <p:cNvSpPr txBox="1">
            <a:spLocks noGrp="1"/>
          </p:cNvSpPr>
          <p:nvPr>
            <p:ph type="ctrTitle"/>
          </p:nvPr>
        </p:nvSpPr>
        <p:spPr>
          <a:xfrm>
            <a:off x="1256937" y="2768600"/>
            <a:ext cx="10464800" cy="330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 smtClean="0"/>
              <a:t>Спасибо за внимание!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5011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В то время некий безымянный печатник создал большую коллекцию размеров и форм шрифтов, используя Lorem Ipsum для распечатки образцов. Lorem Ipsum не только"/>
          <p:cNvSpPr txBox="1">
            <a:spLocks noGrp="1"/>
          </p:cNvSpPr>
          <p:nvPr>
            <p:ph type="body" idx="1"/>
          </p:nvPr>
        </p:nvSpPr>
        <p:spPr>
          <a:xfrm>
            <a:off x="889000" y="2508069"/>
            <a:ext cx="11099800" cy="6073295"/>
          </a:xfrm>
          <a:prstGeom prst="rect">
            <a:avLst/>
          </a:prstGeom>
        </p:spPr>
        <p:txBody>
          <a:bodyPr anchor="t"/>
          <a:lstStyle>
            <a:lvl1pPr marL="0" indent="0" defTabSz="457200">
              <a:lnSpc>
                <a:spcPct val="120000"/>
              </a:lnSpc>
              <a:spcBef>
                <a:spcPts val="0"/>
              </a:spcBef>
              <a:buSzTx/>
              <a:buNone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lang="en-US" dirty="0" smtClean="0"/>
          </a:p>
          <a:p>
            <a:r>
              <a:rPr lang="ru-RU" dirty="0" smtClean="0"/>
              <a:t>Объект (</a:t>
            </a:r>
            <a:r>
              <a:rPr lang="en-US" dirty="0" smtClean="0"/>
              <a:t>object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один из основных типов данных в </a:t>
            </a:r>
            <a:r>
              <a:rPr lang="ru-RU" b="1" dirty="0" err="1"/>
              <a:t>JavaScript</a:t>
            </a:r>
            <a:r>
              <a:rPr lang="en-US" dirty="0" smtClean="0"/>
              <a:t>,</a:t>
            </a:r>
            <a:r>
              <a:rPr lang="ru-RU" dirty="0"/>
              <a:t> используются для хранения коллекций различных значений и более сложных сущностей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ru-RU" b="1" dirty="0"/>
              <a:t>Функция в </a:t>
            </a:r>
            <a:r>
              <a:rPr lang="ru-RU" b="1" dirty="0" err="1"/>
              <a:t>JavaScript</a:t>
            </a:r>
            <a:r>
              <a:rPr lang="ru-RU" dirty="0"/>
              <a:t> специальный тип объектов, позволяющий формализовать средствами языка определённую логику поведения и обработки данных.</a:t>
            </a:r>
            <a:endParaRPr dirty="0"/>
          </a:p>
        </p:txBody>
      </p:sp>
      <p:pic>
        <p:nvPicPr>
          <p:cNvPr id="123" name="logo-beeline-black.png" descr="logo-beelin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Заголовок слайдера"/>
          <p:cNvSpPr txBox="1">
            <a:spLocks/>
          </p:cNvSpPr>
          <p:nvPr/>
        </p:nvSpPr>
        <p:spPr>
          <a:xfrm>
            <a:off x="889000" y="508000"/>
            <a:ext cx="11099800" cy="2000069"/>
          </a:xfrm>
          <a:prstGeom prst="rect">
            <a:avLst/>
          </a:prstGeom>
        </p:spPr>
        <p:txBody>
          <a:bodyPr/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algn="ctr"/>
            <a:r>
              <a:rPr lang="ru-RU" dirty="0" smtClean="0"/>
              <a:t>Что такое объект и что такое функция</a:t>
            </a:r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В то время некий безымянный печатник создал большую коллекцию размеров и форм шрифтов, используя Lorem Ipsum для распечатки образцов. Lorem Ipsum не только"/>
          <p:cNvSpPr txBox="1">
            <a:spLocks noGrp="1"/>
          </p:cNvSpPr>
          <p:nvPr>
            <p:ph type="body" idx="1"/>
          </p:nvPr>
        </p:nvSpPr>
        <p:spPr>
          <a:xfrm>
            <a:off x="889000" y="2063931"/>
            <a:ext cx="11099800" cy="6517433"/>
          </a:xfrm>
          <a:prstGeom prst="rect">
            <a:avLst/>
          </a:prstGeom>
        </p:spPr>
        <p:txBody>
          <a:bodyPr anchor="t"/>
          <a:lstStyle>
            <a:lvl1pPr marL="0" indent="0" defTabSz="457200">
              <a:lnSpc>
                <a:spcPct val="120000"/>
              </a:lnSpc>
              <a:spcBef>
                <a:spcPts val="0"/>
              </a:spcBef>
              <a:buSzTx/>
              <a:buNone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 smtClean="0"/>
              <a:t>Способы задания объекта: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Свойство = пара: ключ, значение.</a:t>
            </a:r>
            <a:endParaRPr lang="en-US" dirty="0" smtClean="0"/>
          </a:p>
          <a:p>
            <a:r>
              <a:rPr lang="ru-RU" dirty="0" smtClean="0"/>
              <a:t>Способы получить свойство по ключу: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через точку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через скобки</a:t>
            </a:r>
          </a:p>
          <a:p>
            <a:endParaRPr lang="ru-RU" dirty="0" smtClean="0"/>
          </a:p>
        </p:txBody>
      </p:sp>
      <p:pic>
        <p:nvPicPr>
          <p:cNvPr id="123" name="logo-beeline-black.png" descr="logo-beelin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Заголовок слайдера"/>
          <p:cNvSpPr txBox="1">
            <a:spLocks/>
          </p:cNvSpPr>
          <p:nvPr/>
        </p:nvSpPr>
        <p:spPr>
          <a:xfrm>
            <a:off x="889000" y="508001"/>
            <a:ext cx="11099800" cy="1111794"/>
          </a:xfrm>
          <a:prstGeom prst="rect">
            <a:avLst/>
          </a:prstGeom>
        </p:spPr>
        <p:txBody>
          <a:bodyPr/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algn="ctr"/>
            <a:r>
              <a:rPr lang="ru-RU" dirty="0"/>
              <a:t>Объекты. Основы.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3044325"/>
            <a:ext cx="102489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816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logo-beeline-black.png" descr="logo-beelin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85" y="261257"/>
            <a:ext cx="5335114" cy="39787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809" y="130629"/>
            <a:ext cx="6527665" cy="9507411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48193" y="4884334"/>
            <a:ext cx="5839097" cy="3122024"/>
          </a:xfrm>
        </p:spPr>
        <p:txBody>
          <a:bodyPr>
            <a:normAutofit/>
          </a:bodyPr>
          <a:lstStyle/>
          <a:p>
            <a:r>
              <a:rPr lang="ru-RU" sz="5300" dirty="0" smtClean="0"/>
              <a:t>Разнообразие</a:t>
            </a:r>
            <a:r>
              <a:rPr lang="ru-RU" dirty="0" smtClean="0"/>
              <a:t> </a:t>
            </a:r>
            <a:r>
              <a:rPr lang="ru-RU" sz="5300" dirty="0" smtClean="0"/>
              <a:t>ключей объекта</a:t>
            </a:r>
            <a:endParaRPr lang="ru-RU" sz="53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097280" y="2285502"/>
            <a:ext cx="10302127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b="1" dirty="0" smtClean="0"/>
              <a:t>Переменная-объект </a:t>
            </a:r>
            <a:r>
              <a:rPr lang="ru-RU" sz="4000" b="1" dirty="0"/>
              <a:t>хранит не сам объект, а его «адрес в памяти», другими словами «ссылку» на него</a:t>
            </a:r>
            <a:r>
              <a:rPr lang="ru-RU" sz="4000" b="1" dirty="0" smtClean="0"/>
              <a:t>.</a:t>
            </a:r>
          </a:p>
          <a:p>
            <a:pPr marL="0" indent="0">
              <a:buNone/>
            </a:pPr>
            <a:r>
              <a:rPr lang="ru-RU" sz="4000" b="1" dirty="0"/>
              <a:t>Когда переменная объекта копируется – копируется ссылка, сам же объект не дублируется.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04752" y="115035"/>
            <a:ext cx="11304588" cy="2038350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Хранение и копирование </a:t>
            </a:r>
            <a:r>
              <a:rPr lang="ru-RU" sz="6000" dirty="0"/>
              <a:t>«по ссылке»</a:t>
            </a:r>
          </a:p>
        </p:txBody>
      </p:sp>
      <p:pic>
        <p:nvPicPr>
          <p:cNvPr id="6" name="logo-beeline-black.png" descr="logo-beelin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094" y="6257925"/>
            <a:ext cx="74771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62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91688" y="1924594"/>
            <a:ext cx="11099800" cy="6286500"/>
          </a:xfrm>
        </p:spPr>
        <p:txBody>
          <a:bodyPr/>
          <a:lstStyle/>
          <a:p>
            <a:pPr marL="0" lvl="0" indent="0">
              <a:buNone/>
            </a:pPr>
            <a:r>
              <a:rPr lang="ru-RU" altLang="ru-RU" sz="3600" dirty="0">
                <a:solidFill>
                  <a:srgbClr val="333333"/>
                </a:solidFill>
                <a:latin typeface="BlinkMacSystemFont"/>
              </a:rPr>
              <a:t>Объект, объявленный через </a:t>
            </a:r>
            <a:r>
              <a:rPr lang="ru-RU" altLang="ru-RU" sz="3600" dirty="0" err="1">
                <a:solidFill>
                  <a:srgbClr val="333333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3600" dirty="0">
                <a:solidFill>
                  <a:srgbClr val="333333"/>
                </a:solidFill>
                <a:latin typeface="BlinkMacSystemFont"/>
              </a:rPr>
              <a:t>, </a:t>
            </a:r>
            <a:r>
              <a:rPr lang="ru-RU" altLang="ru-RU" sz="3600" i="1" dirty="0">
                <a:solidFill>
                  <a:srgbClr val="333333"/>
                </a:solidFill>
                <a:latin typeface="BlinkMacSystemFont"/>
              </a:rPr>
              <a:t>может</a:t>
            </a:r>
            <a:r>
              <a:rPr lang="ru-RU" altLang="ru-RU" sz="3600" dirty="0">
                <a:solidFill>
                  <a:srgbClr val="333333"/>
                </a:solidFill>
                <a:latin typeface="BlinkMacSystemFont"/>
              </a:rPr>
              <a:t> быть изменён.</a:t>
            </a:r>
            <a:r>
              <a:rPr lang="ru-RU" altLang="ru-RU" sz="3600" dirty="0">
                <a:solidFill>
                  <a:schemeClr val="tx1"/>
                </a:solidFill>
              </a:rPr>
              <a:t> </a:t>
            </a:r>
            <a:endParaRPr lang="en-US" altLang="ru-RU" sz="3600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ru-RU" altLang="ru-RU" sz="3600" dirty="0">
                <a:solidFill>
                  <a:schemeClr val="tx1"/>
                </a:solidFill>
                <a:latin typeface="Arial" panose="020B0604020202020204" pitchFamily="34" charset="0"/>
              </a:rPr>
              <a:t>Два объекта равны только в том случае, если это один и тот же объект</a:t>
            </a:r>
            <a:r>
              <a:rPr lang="ru-RU" altLang="ru-RU" sz="36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ru-RU" sz="3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ru-RU" altLang="ru-RU" sz="3600" dirty="0" smtClean="0">
                <a:solidFill>
                  <a:schemeClr val="tx1"/>
                </a:solidFill>
                <a:latin typeface="Arial" panose="020B0604020202020204" pitchFamily="34" charset="0"/>
              </a:rPr>
              <a:t>Клонирование объекта происходит только при создании нового объекта с такими же ключами и свойствами.</a:t>
            </a:r>
            <a:endParaRPr lang="ru-RU" altLang="ru-RU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logo-beeline-black.png" descr="logo-beelin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656244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0421" y="117056"/>
            <a:ext cx="10258584" cy="877750"/>
          </a:xfrm>
        </p:spPr>
        <p:txBody>
          <a:bodyPr>
            <a:noAutofit/>
          </a:bodyPr>
          <a:lstStyle/>
          <a:p>
            <a:r>
              <a:rPr lang="ru-RU" sz="6000" dirty="0" smtClean="0"/>
              <a:t>Функции. Основы.</a:t>
            </a:r>
            <a:endParaRPr lang="ru-RU" sz="6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"/>
          </p:nvPr>
        </p:nvSpPr>
        <p:spPr>
          <a:xfrm>
            <a:off x="541609" y="994806"/>
            <a:ext cx="12037922" cy="8475765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Способы задания функций:</a:t>
            </a:r>
            <a:endParaRPr lang="en-US" sz="3600" dirty="0" smtClean="0"/>
          </a:p>
          <a:p>
            <a:endParaRPr lang="ru-RU" sz="14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3200" dirty="0"/>
              <a:t> </a:t>
            </a:r>
            <a:r>
              <a:rPr lang="ru-RU" sz="3200" i="1" dirty="0"/>
              <a:t>О</a:t>
            </a:r>
            <a:r>
              <a:rPr lang="ru-RU" sz="3200" i="1" dirty="0" smtClean="0"/>
              <a:t>бъявление функции </a:t>
            </a:r>
            <a:endParaRPr lang="en-US" sz="3200" i="1" dirty="0" smtClean="0"/>
          </a:p>
          <a:p>
            <a:pPr algn="l"/>
            <a:r>
              <a:rPr lang="en-US" sz="3200" i="1" dirty="0"/>
              <a:t>	</a:t>
            </a:r>
            <a:r>
              <a:rPr lang="ru-RU" sz="3200" i="1" dirty="0" smtClean="0"/>
              <a:t>(</a:t>
            </a:r>
            <a:r>
              <a:rPr lang="en-US" sz="3200" i="1" dirty="0" smtClean="0"/>
              <a:t>function Declaration</a:t>
            </a:r>
            <a:r>
              <a:rPr lang="ru-RU" sz="3200" i="1" dirty="0" smtClean="0"/>
              <a:t>)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pPr algn="l"/>
            <a:endParaRPr lang="en-US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3200" dirty="0"/>
              <a:t>Функциональное </a:t>
            </a:r>
            <a:endParaRPr lang="en-US" sz="3200" dirty="0" smtClean="0"/>
          </a:p>
          <a:p>
            <a:pPr algn="l"/>
            <a:r>
              <a:rPr lang="en-US" sz="3200" dirty="0"/>
              <a:t>	</a:t>
            </a:r>
            <a:r>
              <a:rPr lang="ru-RU" sz="3200" dirty="0" smtClean="0"/>
              <a:t>Выражение</a:t>
            </a:r>
            <a:r>
              <a:rPr lang="en-US" sz="3200" dirty="0" smtClean="0"/>
              <a:t> </a:t>
            </a:r>
          </a:p>
          <a:p>
            <a:pPr algn="l"/>
            <a:r>
              <a:rPr lang="en-US" sz="3200" dirty="0"/>
              <a:t>	</a:t>
            </a:r>
            <a:r>
              <a:rPr lang="ru-RU" sz="3200" dirty="0" smtClean="0"/>
              <a:t>(</a:t>
            </a:r>
            <a:r>
              <a:rPr lang="en-US" sz="3200" i="1" dirty="0"/>
              <a:t>Function Expression</a:t>
            </a:r>
            <a:r>
              <a:rPr lang="ru-RU" sz="3200" dirty="0" smtClean="0"/>
              <a:t>)</a:t>
            </a:r>
          </a:p>
          <a:p>
            <a:pPr algn="l"/>
            <a:endParaRPr lang="ru-RU" sz="44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ru-RU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3200" dirty="0" smtClean="0"/>
              <a:t>Функции-стрелки </a:t>
            </a:r>
            <a:endParaRPr lang="en-US" sz="3200" dirty="0" smtClean="0"/>
          </a:p>
          <a:p>
            <a:pPr algn="l"/>
            <a:r>
              <a:rPr lang="en-US" sz="3200" dirty="0"/>
              <a:t>	</a:t>
            </a:r>
            <a:r>
              <a:rPr lang="ru-RU" sz="3200" dirty="0" smtClean="0"/>
              <a:t>или стрелочные функции</a:t>
            </a:r>
          </a:p>
          <a:p>
            <a:pPr algn="l"/>
            <a:r>
              <a:rPr lang="ru-RU" sz="3200" dirty="0" smtClean="0"/>
              <a:t> </a:t>
            </a:r>
            <a:r>
              <a:rPr lang="en-US" sz="3200" dirty="0" smtClean="0"/>
              <a:t>	</a:t>
            </a:r>
            <a:r>
              <a:rPr lang="ru-RU" sz="3200" dirty="0" smtClean="0"/>
              <a:t>(</a:t>
            </a:r>
            <a:r>
              <a:rPr lang="ru-RU" sz="3200" dirty="0" err="1"/>
              <a:t>arrow</a:t>
            </a:r>
            <a:r>
              <a:rPr lang="ru-RU" sz="3200" dirty="0"/>
              <a:t> </a:t>
            </a:r>
            <a:r>
              <a:rPr lang="ru-RU" sz="3200" dirty="0" err="1"/>
              <a:t>functions</a:t>
            </a:r>
            <a:r>
              <a:rPr lang="ru-RU" sz="3200" dirty="0"/>
              <a:t>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937" y="1999948"/>
            <a:ext cx="4922048" cy="14766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427" y="4101018"/>
            <a:ext cx="7012104" cy="15140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222" y="6928514"/>
            <a:ext cx="5923478" cy="1365302"/>
          </a:xfrm>
          <a:prstGeom prst="rect">
            <a:avLst/>
          </a:prstGeom>
        </p:spPr>
      </p:pic>
      <p:pic>
        <p:nvPicPr>
          <p:cNvPr id="9" name="logo-beeline-black.png" descr="logo-beeline-black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85619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326" y="509451"/>
            <a:ext cx="11251474" cy="8530046"/>
          </a:xfrm>
        </p:spPr>
        <p:txBody>
          <a:bodyPr>
            <a:noAutofit/>
          </a:bodyPr>
          <a:lstStyle/>
          <a:p>
            <a:r>
              <a:rPr lang="ru-RU" sz="4400" dirty="0"/>
              <a:t>В отличие от переменных, объявленных с помощью </a:t>
            </a:r>
            <a:r>
              <a:rPr lang="ru-RU" sz="4400" dirty="0" err="1" smtClean="0"/>
              <a:t>let</a:t>
            </a:r>
            <a:r>
              <a:rPr lang="en-US" sz="4400" dirty="0" smtClean="0"/>
              <a:t> </a:t>
            </a:r>
            <a:r>
              <a:rPr lang="ru-RU" sz="4400" dirty="0" smtClean="0"/>
              <a:t>или </a:t>
            </a:r>
            <a:r>
              <a:rPr lang="en-US" sz="4400" dirty="0" err="1" smtClean="0"/>
              <a:t>const</a:t>
            </a:r>
            <a:r>
              <a:rPr lang="ru-RU" sz="4400" dirty="0" smtClean="0"/>
              <a:t>, </a:t>
            </a:r>
            <a:r>
              <a:rPr lang="en-US" sz="4400" i="1" dirty="0" smtClean="0"/>
              <a:t>Function </a:t>
            </a:r>
            <a:r>
              <a:rPr lang="en-US" sz="4400" i="1" dirty="0"/>
              <a:t>Declaration</a:t>
            </a:r>
            <a:r>
              <a:rPr lang="ru-RU" sz="4400" dirty="0" smtClean="0"/>
              <a:t> </a:t>
            </a:r>
            <a:r>
              <a:rPr lang="ru-RU" sz="4400" dirty="0"/>
              <a:t>полностью инициализируются не тогда, когда выполнение доходит до них, а раньше, когда создаётся лексическое окружение.</a:t>
            </a:r>
          </a:p>
        </p:txBody>
      </p:sp>
      <p:pic>
        <p:nvPicPr>
          <p:cNvPr id="4" name="logo-beeline-black.png" descr="logo-beelin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6809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956387" y="182880"/>
            <a:ext cx="10904583" cy="1084216"/>
          </a:xfrm>
        </p:spPr>
        <p:txBody>
          <a:bodyPr>
            <a:noAutofit/>
          </a:bodyPr>
          <a:lstStyle/>
          <a:p>
            <a:r>
              <a:rPr lang="ru-RU" sz="6000" b="1" dirty="0" smtClean="0"/>
              <a:t>Вызов функции, аргументы</a:t>
            </a:r>
            <a:endParaRPr lang="ru-RU" sz="60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87" y="1957962"/>
            <a:ext cx="5194849" cy="3136252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408678" y="3822143"/>
            <a:ext cx="64007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4000" dirty="0">
                <a:solidFill>
                  <a:srgbClr val="333333"/>
                </a:solidFill>
                <a:latin typeface="BlinkMacSystemFont"/>
              </a:rPr>
              <a:t>Переменная </a:t>
            </a:r>
            <a:r>
              <a:rPr lang="en-US" sz="4000" dirty="0" smtClean="0">
                <a:solidFill>
                  <a:srgbClr val="333333"/>
                </a:solidFill>
                <a:latin typeface="BlinkMacSystemFont"/>
              </a:rPr>
              <a:t>arguments</a:t>
            </a:r>
            <a:r>
              <a:rPr lang="ru-RU" sz="4000" dirty="0" smtClean="0">
                <a:solidFill>
                  <a:srgbClr val="333333"/>
                </a:solidFill>
                <a:latin typeface="BlinkMacSystemFont"/>
              </a:rPr>
              <a:t>, остаточные аргументы</a:t>
            </a:r>
            <a:endParaRPr lang="en-US" sz="4000" dirty="0">
              <a:solidFill>
                <a:srgbClr val="333333"/>
              </a:solidFill>
              <a:latin typeface="BlinkMacSystemFont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69" y="5785080"/>
            <a:ext cx="7932943" cy="3550512"/>
          </a:xfrm>
          <a:prstGeom prst="rect">
            <a:avLst/>
          </a:prstGeom>
        </p:spPr>
      </p:pic>
      <p:pic>
        <p:nvPicPr>
          <p:cNvPr id="16" name="logo-beeline-black.png" descr="logo-beeline-blac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3879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292</Words>
  <Application>Microsoft Office PowerPoint</Application>
  <PresentationFormat>Произвольный</PresentationFormat>
  <Paragraphs>71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BlinkMacSystemFont</vt:lpstr>
      <vt:lpstr>Consolas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Функции. Циклы. Объекты. This. Часть 1</vt:lpstr>
      <vt:lpstr>Презентация PowerPoint</vt:lpstr>
      <vt:lpstr>Презентация PowerPoint</vt:lpstr>
      <vt:lpstr>Разнообразие ключей объекта</vt:lpstr>
      <vt:lpstr>Хранение и копирование «по ссылке»</vt:lpstr>
      <vt:lpstr>Презентация PowerPoint</vt:lpstr>
      <vt:lpstr>Функции. Основы.</vt:lpstr>
      <vt:lpstr>В отличие от переменных, объявленных с помощью let или const, Function Declaration полностью инициализируются не тогда, когда выполнение доходит до них, а раньше, когда создаётся лексическое окружение.</vt:lpstr>
      <vt:lpstr>Вызов функции, аргументы</vt:lpstr>
      <vt:lpstr>Вызов функции «на месте»  «immediately-invoked function expressions»</vt:lpstr>
      <vt:lpstr>Возврат из функции, понятие callback</vt:lpstr>
      <vt:lpstr>Методы объектов</vt:lpstr>
      <vt:lpstr>Встроенные объекты методы и встроенные функции</vt:lpstr>
      <vt:lpstr>Домашнее задание</vt:lpstr>
      <vt:lpstr>Презентация PowerPoint</vt:lpstr>
      <vt:lpstr>Презентация PowerPoint</vt:lpstr>
      <vt:lpstr>Ссылки на полезные источники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Функции. Циклы. Объекты. This. Часть 1</dc:title>
  <dc:creator>Роман Синеоков</dc:creator>
  <cp:lastModifiedBy>Xiaomi</cp:lastModifiedBy>
  <cp:revision>39</cp:revision>
  <dcterms:modified xsi:type="dcterms:W3CDTF">2020-05-18T16:34:40Z</dcterms:modified>
</cp:coreProperties>
</file>