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30" r:id="rId3"/>
    <p:sldId id="334" r:id="rId4"/>
    <p:sldId id="331" r:id="rId5"/>
    <p:sldId id="332" r:id="rId6"/>
    <p:sldId id="339" r:id="rId7"/>
    <p:sldId id="340" r:id="rId8"/>
    <p:sldId id="342" r:id="rId9"/>
    <p:sldId id="341" r:id="rId10"/>
    <p:sldId id="343" r:id="rId11"/>
    <p:sldId id="345" r:id="rId12"/>
    <p:sldId id="34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37C7D-7C17-4DA0-9CFC-063C0722F6B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F6744-E177-4DB4-842B-67C2C1DF2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F6744-E177-4DB4-842B-67C2C1DF2F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8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7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47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90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2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8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9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16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4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89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9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2C0B-5EBD-4795-9D57-3D5A4CB908E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34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61673" y="2286000"/>
            <a:ext cx="11087100" cy="3408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rgbClr val="002060"/>
                </a:solidFill>
              </a:rPr>
              <a:t>A visão tradicional de médias móveis não considera o processo estocástico, sendo ajustados apenas por fatores determinísticos.</a:t>
            </a:r>
          </a:p>
          <a:p>
            <a:endParaRPr lang="pt-BR" sz="3200" b="1" dirty="0">
              <a:solidFill>
                <a:srgbClr val="002060"/>
              </a:solidFill>
            </a:endParaRPr>
          </a:p>
          <a:p>
            <a:r>
              <a:rPr lang="pt-BR" sz="3200" b="1" dirty="0" smtClean="0">
                <a:solidFill>
                  <a:srgbClr val="002060"/>
                </a:solidFill>
              </a:rPr>
              <a:t>Alisamento (remoção da tendência) e </a:t>
            </a:r>
            <a:r>
              <a:rPr lang="pt-BR" sz="3200" b="1" dirty="0" err="1" smtClean="0">
                <a:solidFill>
                  <a:srgbClr val="002060"/>
                </a:solidFill>
              </a:rPr>
              <a:t>dessazonalização</a:t>
            </a:r>
            <a:r>
              <a:rPr lang="pt-BR" sz="3200" b="1" dirty="0" smtClean="0">
                <a:solidFill>
                  <a:srgbClr val="002060"/>
                </a:solidFill>
              </a:rPr>
              <a:t> procuram expurgar fatores que geram perturbações nas séries, permitindo assim ter uma noção mais precisa da tendência da série.</a:t>
            </a:r>
          </a:p>
          <a:p>
            <a:endParaRPr lang="pt-BR" sz="3200" b="1" dirty="0">
              <a:solidFill>
                <a:srgbClr val="00206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59974" y="591442"/>
            <a:ext cx="8003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cap="all" dirty="0" smtClean="0">
                <a:solidFill>
                  <a:srgbClr val="AAC100"/>
                </a:solidFill>
              </a:rPr>
              <a:t>Sazonalidade e suavização</a:t>
            </a:r>
            <a:endParaRPr lang="pt-BR" sz="4000" b="1" cap="all" dirty="0">
              <a:solidFill>
                <a:srgbClr val="AAC1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641557" y="1516884"/>
            <a:ext cx="3216443" cy="581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 smtClean="0">
                <a:solidFill>
                  <a:srgbClr val="AAC100"/>
                </a:solidFill>
              </a:rPr>
              <a:t>Visão Tradicional</a:t>
            </a:r>
            <a:endParaRPr lang="pt-BR" sz="3000" b="1" dirty="0">
              <a:solidFill>
                <a:srgbClr val="AAC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805" t="11458" r="2190" b="5445"/>
          <a:stretch/>
        </p:blipFill>
        <p:spPr>
          <a:xfrm>
            <a:off x="928254" y="1143001"/>
            <a:ext cx="10446327" cy="503109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4311" t="38732" r="78171" b="56718"/>
          <a:stretch/>
        </p:blipFill>
        <p:spPr>
          <a:xfrm>
            <a:off x="1698914" y="351556"/>
            <a:ext cx="3694386" cy="5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4316" t="43087" r="57240" b="51385"/>
          <a:stretch/>
        </p:blipFill>
        <p:spPr>
          <a:xfrm>
            <a:off x="709614" y="879764"/>
            <a:ext cx="10882124" cy="87976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/>
          <a:srcRect l="1043" t="10891" r="1125" b="6629"/>
          <a:stretch/>
        </p:blipFill>
        <p:spPr>
          <a:xfrm>
            <a:off x="709614" y="1900103"/>
            <a:ext cx="9670474" cy="45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4316" t="49423" r="57240" b="44333"/>
          <a:stretch/>
        </p:blipFill>
        <p:spPr>
          <a:xfrm>
            <a:off x="723468" y="1143001"/>
            <a:ext cx="10882124" cy="99363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912" t="13444" b="7197"/>
          <a:stretch/>
        </p:blipFill>
        <p:spPr>
          <a:xfrm>
            <a:off x="1169843" y="2530724"/>
            <a:ext cx="8902412" cy="40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/>
              <p:cNvSpPr txBox="1">
                <a:spLocks/>
              </p:cNvSpPr>
              <p:nvPr/>
            </p:nvSpPr>
            <p:spPr>
              <a:xfrm>
                <a:off x="484533" y="1143001"/>
                <a:ext cx="11087100" cy="468238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3200" b="1" dirty="0" smtClean="0">
                    <a:solidFill>
                      <a:srgbClr val="002060"/>
                    </a:solidFill>
                  </a:rPr>
                  <a:t>O modelo de média móvel tradicional assume que o processo é produto de quatro fatores:</a:t>
                </a:r>
              </a:p>
              <a:p>
                <a:endParaRPr lang="pt-BR" sz="32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pt-BR" sz="3200" b="1" dirty="0" smtClean="0">
                  <a:solidFill>
                    <a:srgbClr val="002060"/>
                  </a:solidFill>
                </a:endParaRPr>
              </a:p>
              <a:p>
                <a:endParaRPr lang="pt-BR" sz="3200" b="1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t-BR" sz="3200" b="1" dirty="0" smtClean="0">
                    <a:solidFill>
                      <a:srgbClr val="002060"/>
                    </a:solidFill>
                  </a:rPr>
                  <a:t> é um componente de ciclo a longo prazo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t-BR" sz="3200" b="1" dirty="0" smtClean="0">
                    <a:solidFill>
                      <a:srgbClr val="002060"/>
                    </a:solidFill>
                  </a:rPr>
                  <a:t> é um componente sazonal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t-BR" sz="3200" b="1" dirty="0" smtClean="0">
                    <a:solidFill>
                      <a:srgbClr val="002060"/>
                    </a:solidFill>
                  </a:rPr>
                  <a:t> é um componente de tendência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t-BR" sz="3200" b="1" dirty="0" smtClean="0">
                    <a:solidFill>
                      <a:srgbClr val="002060"/>
                    </a:solidFill>
                  </a:rPr>
                  <a:t> é um componente irregular</a:t>
                </a:r>
                <a:endParaRPr lang="pt-BR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3" y="1143001"/>
                <a:ext cx="11087100" cy="4682387"/>
              </a:xfrm>
              <a:prstGeom prst="rect">
                <a:avLst/>
              </a:prstGeom>
              <a:blipFill>
                <a:blip r:embed="rId3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 txBox="1">
            <a:spLocks/>
          </p:cNvSpPr>
          <p:nvPr/>
        </p:nvSpPr>
        <p:spPr>
          <a:xfrm>
            <a:off x="3586139" y="450084"/>
            <a:ext cx="4089279" cy="581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 smtClean="0">
                <a:solidFill>
                  <a:srgbClr val="AAC100"/>
                </a:solidFill>
              </a:rPr>
              <a:t>Média Móvel Tradicional</a:t>
            </a:r>
            <a:endParaRPr lang="pt-BR" sz="3000" b="1" dirty="0">
              <a:solidFill>
                <a:srgbClr val="AAC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/>
              <p:cNvSpPr txBox="1">
                <a:spLocks/>
              </p:cNvSpPr>
              <p:nvPr/>
            </p:nvSpPr>
            <p:spPr>
              <a:xfrm>
                <a:off x="415260" y="990600"/>
                <a:ext cx="11087100" cy="5562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3200" b="1" dirty="0" smtClean="0">
                    <a:solidFill>
                      <a:srgbClr val="002060"/>
                    </a:solidFill>
                  </a:rPr>
                  <a:t>Assim, calcula-se média móvel tradicional, por exemplo suavizando uma sazonalidade para mês de janeiro:</a:t>
                </a:r>
              </a:p>
              <a:p>
                <a:endParaRPr lang="pt-BR" sz="32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sz="3200" b="1" dirty="0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pt-BR" sz="3200" b="1" dirty="0">
                  <a:solidFill>
                    <a:srgbClr val="002060"/>
                  </a:solidFill>
                </a:endParaRPr>
              </a:p>
              <a:p>
                <a:endParaRPr lang="pt-BR" sz="3200" b="1" dirty="0" smtClean="0">
                  <a:solidFill>
                    <a:srgbClr val="002060"/>
                  </a:solidFill>
                </a:endParaRPr>
              </a:p>
              <a:p>
                <a:endParaRPr lang="pt-BR" sz="3200" b="1" dirty="0">
                  <a:solidFill>
                    <a:srgbClr val="002060"/>
                  </a:solidFill>
                </a:endParaRPr>
              </a:p>
              <a:p>
                <a:r>
                  <a:rPr lang="pt-BR" sz="3200" b="1" dirty="0" smtClean="0">
                    <a:solidFill>
                      <a:srgbClr val="002060"/>
                    </a:solidFill>
                  </a:rPr>
                  <a:t>Esse filtro elimina a sazonalidade da série e a componente irregular, de modo que poderia dizer que:</a:t>
                </a:r>
              </a:p>
              <a:p>
                <a:endParaRPr lang="pt-BR" sz="3200" b="1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pt-BR" sz="3200" b="1" dirty="0" smtClean="0">
                  <a:solidFill>
                    <a:srgbClr val="002060"/>
                  </a:solidFill>
                </a:endParaRPr>
              </a:p>
              <a:p>
                <a:endParaRPr lang="pt-BR" sz="3200" b="1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  <m:r>
                        <a:rPr lang="pt-BR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pt-BR" sz="3200" b="1" dirty="0" smtClean="0">
                  <a:solidFill>
                    <a:srgbClr val="002060"/>
                  </a:solidFill>
                </a:endParaRPr>
              </a:p>
              <a:p>
                <a:endParaRPr lang="pt-BR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60" y="990600"/>
                <a:ext cx="11087100" cy="5562600"/>
              </a:xfrm>
              <a:prstGeom prst="rect">
                <a:avLst/>
              </a:prstGeom>
              <a:blipFill>
                <a:blip r:embed="rId3"/>
                <a:stretch>
                  <a:fillRect l="-1264" t="-4386" r="-7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4443631" y="3950917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3200" b="1" i="1" dirty="0">
              <a:solidFill>
                <a:srgbClr val="002060"/>
              </a:solidFill>
              <a:latin typeface="Cambria Math" panose="0204050305040603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67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84533" y="1143001"/>
            <a:ext cx="11087100" cy="4682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b="1" dirty="0">
              <a:solidFill>
                <a:srgbClr val="00206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9" y="571500"/>
            <a:ext cx="8141032" cy="489813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0459" y="5640722"/>
            <a:ext cx="226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Fonte: Bueno, pag. 95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2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15260" y="990601"/>
            <a:ext cx="11087100" cy="5119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rgbClr val="002060"/>
                </a:solidFill>
              </a:rPr>
              <a:t>O objetivo da técnica é estimar a componente sazonal e em seguida excluí-la.</a:t>
            </a:r>
          </a:p>
          <a:p>
            <a:endParaRPr lang="pt-BR" sz="3200" b="1" dirty="0" smtClean="0">
              <a:solidFill>
                <a:srgbClr val="002060"/>
              </a:solidFill>
            </a:endParaRPr>
          </a:p>
          <a:p>
            <a:endParaRPr lang="pt-BR" sz="3200" b="1" dirty="0">
              <a:solidFill>
                <a:srgbClr val="002060"/>
              </a:solidFill>
            </a:endParaRPr>
          </a:p>
          <a:p>
            <a:endParaRPr lang="pt-BR" sz="3200" b="1" dirty="0">
              <a:solidFill>
                <a:srgbClr val="002060"/>
              </a:solidFill>
            </a:endParaRPr>
          </a:p>
          <a:p>
            <a:r>
              <a:rPr lang="pt-BR" sz="3200" b="1" dirty="0" smtClean="0">
                <a:solidFill>
                  <a:srgbClr val="002060"/>
                </a:solidFill>
              </a:rPr>
              <a:t>Considera-se a hipótese que a sazonalidade ocorre com a mesma periodicidade. Ex.: ocorre a cada 4 anos, anualmente em dezembro, etc.</a:t>
            </a:r>
          </a:p>
          <a:p>
            <a:endParaRPr lang="pt-BR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4224" t="18655" r="60542" b="57292"/>
          <a:stretch/>
        </p:blipFill>
        <p:spPr>
          <a:xfrm>
            <a:off x="885825" y="1250373"/>
            <a:ext cx="8762667" cy="33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638" t="3409" r="1231" b="7575"/>
          <a:stretch/>
        </p:blipFill>
        <p:spPr>
          <a:xfrm>
            <a:off x="415636" y="1013284"/>
            <a:ext cx="10889673" cy="55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806" t="6013" r="1658" b="6297"/>
          <a:stretch/>
        </p:blipFill>
        <p:spPr>
          <a:xfrm>
            <a:off x="1039093" y="1143001"/>
            <a:ext cx="10016836" cy="50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4299" t="32860" r="68588" b="46632"/>
          <a:stretch/>
        </p:blipFill>
        <p:spPr>
          <a:xfrm>
            <a:off x="1457326" y="1314450"/>
            <a:ext cx="8466538" cy="36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</TotalTime>
  <Words>137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Econometria Avançada</dc:title>
  <dc:creator>Gerson Nassor</dc:creator>
  <cp:lastModifiedBy>Lorena Araújo</cp:lastModifiedBy>
  <cp:revision>243</cp:revision>
  <dcterms:created xsi:type="dcterms:W3CDTF">2018-08-16T01:00:56Z</dcterms:created>
  <dcterms:modified xsi:type="dcterms:W3CDTF">2018-09-28T01:04:59Z</dcterms:modified>
</cp:coreProperties>
</file>