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59" r:id="rId3"/>
    <p:sldId id="260" r:id="rId4"/>
    <p:sldId id="262" r:id="rId5"/>
    <p:sldId id="261" r:id="rId6"/>
    <p:sldId id="268" r:id="rId7"/>
    <p:sldId id="264" r:id="rId8"/>
    <p:sldId id="270" r:id="rId9"/>
    <p:sldId id="271" r:id="rId10"/>
    <p:sldId id="272" r:id="rId11"/>
    <p:sldId id="273" r:id="rId12"/>
    <p:sldId id="282" r:id="rId13"/>
    <p:sldId id="274" r:id="rId14"/>
    <p:sldId id="275" r:id="rId15"/>
    <p:sldId id="276" r:id="rId16"/>
    <p:sldId id="281" r:id="rId17"/>
    <p:sldId id="280" r:id="rId18"/>
    <p:sldId id="279" r:id="rId19"/>
    <p:sldId id="277" r:id="rId20"/>
    <p:sldId id="278" r:id="rId21"/>
    <p:sldId id="266" r:id="rId22"/>
    <p:sldId id="265" r:id="rId23"/>
    <p:sldId id="267" r:id="rId24"/>
    <p:sldId id="263" r:id="rId25"/>
    <p:sldId id="257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5FC64-93A1-1CD7-572F-F899C1E3EE8C}" v="787" dt="2023-06-29T04:43:55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FC5C5-9ED2-420E-9B02-F1640A846756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F02CF-DC4B-46FD-A9CF-2E980E6E25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62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50B6E-7828-B84E-8663-3B502425E4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6">
              <a:defRPr/>
            </a:pPr>
            <a:fld id="{19550B6E-7828-B84E-8663-3B502425E470}" type="slidenum">
              <a:rPr lang="pt-BR">
                <a:solidFill>
                  <a:prstClr val="black"/>
                </a:solidFill>
                <a:latin typeface="Calibri" panose="020F0502020204030204"/>
              </a:rPr>
              <a:pPr defTabSz="914276">
                <a:defRPr/>
              </a:pPr>
              <a:t>3</a:t>
            </a:fld>
            <a:endParaRPr lang="pt-BR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549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71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14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68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97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20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3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03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63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2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21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81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346A-C856-4D8B-B421-CFF5AAEEA4D7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47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Retângulo 2">
            <a:extLst>
              <a:ext uri="{FF2B5EF4-FFF2-40B4-BE49-F238E27FC236}">
                <a16:creationId xmlns:a16="http://schemas.microsoft.com/office/drawing/2014/main" id="{67F3CB9F-E218-E344-8CDB-972FDCB13B0B}"/>
              </a:ext>
            </a:extLst>
          </p:cNvPr>
          <p:cNvSpPr/>
          <p:nvPr/>
        </p:nvSpPr>
        <p:spPr>
          <a:xfrm rot="5400000">
            <a:off x="0" y="0"/>
            <a:ext cx="5486400" cy="548640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D87B49-C4A7-5D4F-AAEF-47ECDC3DC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656" y="4513760"/>
            <a:ext cx="2209800" cy="1575890"/>
          </a:xfrm>
          <a:prstGeom prst="rect">
            <a:avLst/>
          </a:prstGeom>
        </p:spPr>
      </p:pic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B955B9E6-AD43-CB46-AAF4-195E355BE3DF}"/>
              </a:ext>
            </a:extLst>
          </p:cNvPr>
          <p:cNvSpPr/>
          <p:nvPr/>
        </p:nvSpPr>
        <p:spPr>
          <a:xfrm rot="10800000">
            <a:off x="9115056" y="-28944"/>
            <a:ext cx="3076944" cy="3076944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E11671-AAF7-434D-995B-7C2DD6EBBA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C7B9D6D-53F9-4070-BC50-FAD71D18FE16}"/>
              </a:ext>
            </a:extLst>
          </p:cNvPr>
          <p:cNvSpPr txBox="1"/>
          <p:nvPr/>
        </p:nvSpPr>
        <p:spPr>
          <a:xfrm>
            <a:off x="522437" y="5111704"/>
            <a:ext cx="7485221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spc="-150" dirty="0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Gotham Rounded Book" charset="0"/>
              </a:rPr>
              <a:t>Socialização - </a:t>
            </a:r>
            <a:r>
              <a:rPr kumimoji="0" lang="pt-BR" sz="28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Seminário Módulo V</a:t>
            </a:r>
          </a:p>
          <a:p>
            <a:pPr>
              <a:defRPr/>
            </a:pPr>
            <a:r>
              <a:rPr lang="pt-BR" sz="2800" b="1" spc="-150" dirty="0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Gotham Rounded Book" charset="0"/>
              </a:rPr>
              <a:t>Nome do Tutor (a): Rosi </a:t>
            </a:r>
            <a:r>
              <a:rPr lang="pt-BR" sz="2800" b="1" spc="-150" dirty="0" err="1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Gotham Rounded Book" charset="0"/>
              </a:rPr>
              <a:t>Piber</a:t>
            </a:r>
          </a:p>
          <a:p>
            <a:pPr>
              <a:defRPr/>
            </a:pPr>
            <a:r>
              <a:rPr kumimoji="0" lang="pt-BR" sz="28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Nome dos alunos (as</a:t>
            </a:r>
            <a:r>
              <a:rPr lang="pt-BR" sz="2800" b="1" spc="-150" dirty="0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Gotham Rounded Book" charset="0"/>
              </a:rPr>
              <a:t>): </a:t>
            </a:r>
            <a:r>
              <a:rPr lang="pt-BR" sz="2800" b="1" spc="-150" dirty="0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Calibri"/>
              </a:rPr>
              <a:t>Guilherme Goulart </a:t>
            </a:r>
            <a:r>
              <a:rPr lang="pt-BR" sz="2800" b="1" spc="-150" dirty="0" err="1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Calibri"/>
              </a:rPr>
              <a:t>Cournelius</a:t>
            </a:r>
            <a:r>
              <a:rPr lang="pt-BR" sz="2800" b="1" spc="-150" dirty="0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Calibri"/>
              </a:rPr>
              <a:t>, </a:t>
            </a:r>
            <a:r>
              <a:rPr lang="pt-BR" sz="2800" b="1" spc="-150" dirty="0" err="1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Calibri"/>
              </a:rPr>
              <a:t>Jesser</a:t>
            </a:r>
            <a:r>
              <a:rPr lang="pt-BR" sz="2800" b="1" spc="-150" dirty="0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Calibri"/>
              </a:rPr>
              <a:t> Ramiro Ferreira, </a:t>
            </a:r>
            <a:r>
              <a:rPr lang="pt-BR" sz="2800" b="1" spc="-150" dirty="0" err="1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Calibri"/>
              </a:rPr>
              <a:t>Welyson</a:t>
            </a:r>
            <a:r>
              <a:rPr lang="pt-BR" sz="2800" b="1" spc="-150" dirty="0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Calibri"/>
              </a:rPr>
              <a:t> Cabral</a:t>
            </a:r>
            <a:endParaRPr lang="pt-BR" sz="2800" b="1" i="0" u="none" strike="noStrike" kern="1200" cap="none" spc="-150" normalizeH="0" baseline="0" noProof="0" dirty="0">
              <a:ln>
                <a:noFill/>
              </a:ln>
              <a:solidFill>
                <a:srgbClr val="00A59A"/>
              </a:solidFill>
              <a:effectLst/>
              <a:uLnTx/>
              <a:uFillTx/>
              <a:latin typeface="Calibri" panose="020F0502020204030204"/>
              <a:ea typeface="Gotham Rounded Book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538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pic>
        <p:nvPicPr>
          <p:cNvPr id="11" name="Imagem 11" descr="Diagrama&#10;&#10;Descrição gerada automaticamente">
            <a:extLst>
              <a:ext uri="{FF2B5EF4-FFF2-40B4-BE49-F238E27FC236}">
                <a16:creationId xmlns:a16="http://schemas.microsoft.com/office/drawing/2014/main" id="{0BA84529-B89C-6046-F31A-D750D67C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10" y="2221746"/>
            <a:ext cx="9615577" cy="3305904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F2387FE1-99B3-BC55-66D3-D02C8CCBCA89}"/>
              </a:ext>
            </a:extLst>
          </p:cNvPr>
          <p:cNvSpPr txBox="1">
            <a:spLocks/>
          </p:cNvSpPr>
          <p:nvPr/>
        </p:nvSpPr>
        <p:spPr>
          <a:xfrm>
            <a:off x="2392900" y="4415"/>
            <a:ext cx="4029620" cy="767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50" dirty="0">
                <a:solidFill>
                  <a:srgbClr val="00A59A"/>
                </a:solidFill>
              </a:rPr>
              <a:t>FUNDAMENTAÇÃO TEÓRICA</a:t>
            </a:r>
          </a:p>
          <a:p>
            <a:endParaRPr lang="pt-BR" sz="2000" b="1" spc="-150" dirty="0">
              <a:solidFill>
                <a:srgbClr val="00A59A"/>
              </a:solidFill>
              <a:ea typeface="Calibri Light"/>
              <a:cs typeface="Calibri Light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AE665B93-B149-4704-DDD0-97D2200964CC}"/>
              </a:ext>
            </a:extLst>
          </p:cNvPr>
          <p:cNvSpPr txBox="1">
            <a:spLocks/>
          </p:cNvSpPr>
          <p:nvPr/>
        </p:nvSpPr>
        <p:spPr>
          <a:xfrm>
            <a:off x="2990999" y="1623306"/>
            <a:ext cx="5567997" cy="767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Imagem: fluxo de comunicação de uma aplicação</a:t>
            </a:r>
            <a:endParaRPr lang="pt-BR" sz="200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2E0E6176-5991-A1D4-E1CB-8214D36F900E}"/>
              </a:ext>
            </a:extLst>
          </p:cNvPr>
          <p:cNvSpPr txBox="1">
            <a:spLocks/>
          </p:cNvSpPr>
          <p:nvPr/>
        </p:nvSpPr>
        <p:spPr>
          <a:xfrm>
            <a:off x="2990998" y="5447683"/>
            <a:ext cx="5567997" cy="767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Fonte: elaborado pelos autores (2023)</a:t>
            </a:r>
            <a:endParaRPr lang="pt-BR" sz="20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475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F2387FE1-99B3-BC55-66D3-D02C8CCBCA89}"/>
              </a:ext>
            </a:extLst>
          </p:cNvPr>
          <p:cNvSpPr txBox="1">
            <a:spLocks/>
          </p:cNvSpPr>
          <p:nvPr/>
        </p:nvSpPr>
        <p:spPr>
          <a:xfrm>
            <a:off x="2392900" y="4415"/>
            <a:ext cx="4029620" cy="767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50" dirty="0">
                <a:solidFill>
                  <a:srgbClr val="00A59A"/>
                </a:solidFill>
              </a:rPr>
              <a:t>FUNDAMENTAÇÃO TEÓRICA</a:t>
            </a:r>
          </a:p>
          <a:p>
            <a:endParaRPr lang="pt-BR" sz="2000" b="1" spc="-150" dirty="0">
              <a:solidFill>
                <a:srgbClr val="00A59A"/>
              </a:solidFill>
              <a:ea typeface="Calibri Light"/>
              <a:cs typeface="Calibri Light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AE665B93-B149-4704-DDD0-97D2200964CC}"/>
              </a:ext>
            </a:extLst>
          </p:cNvPr>
          <p:cNvSpPr txBox="1">
            <a:spLocks/>
          </p:cNvSpPr>
          <p:nvPr/>
        </p:nvSpPr>
        <p:spPr>
          <a:xfrm>
            <a:off x="906283" y="1493910"/>
            <a:ext cx="9334864" cy="4965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640080" algn="just">
              <a:spcBef>
                <a:spcPts val="1000"/>
              </a:spcBef>
            </a:pPr>
            <a:r>
              <a:rPr lang="pt-BR" sz="2400" dirty="0">
                <a:latin typeface="Calibri"/>
                <a:ea typeface="Calibri"/>
                <a:cs typeface="Calibri"/>
              </a:rPr>
              <a:t>No projeto de estudo, propomos a utilização da arquitetura MVC com linguagem de programação JAVA, banco de dados PostgreSQL para armazenamento dos dados, interação com o usuário utilizando as tecnologias 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Javascritp</a:t>
            </a:r>
            <a:r>
              <a:rPr lang="pt-BR" sz="2400" dirty="0">
                <a:latin typeface="Calibri"/>
                <a:ea typeface="Calibri"/>
                <a:cs typeface="Calibri"/>
              </a:rPr>
              <a:t>, CSS e HTML, podendo ser identificada a divisão bem aplicada. Ao desenvolver a camada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view</a:t>
            </a:r>
            <a:r>
              <a:rPr lang="pt-BR" sz="2400" dirty="0">
                <a:latin typeface="Calibri"/>
                <a:ea typeface="Calibri"/>
                <a:cs typeface="Calibri"/>
              </a:rPr>
              <a:t>, a utilização de propriedades como grid,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hover</a:t>
            </a:r>
            <a:r>
              <a:rPr lang="pt-BR" sz="2400" dirty="0">
                <a:latin typeface="Calibri"/>
                <a:ea typeface="Calibri"/>
                <a:cs typeface="Calibri"/>
              </a:rPr>
              <a:t>,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after</a:t>
            </a:r>
            <a:r>
              <a:rPr lang="pt-BR" sz="2400" dirty="0">
                <a:latin typeface="Calibri"/>
                <a:ea typeface="Calibri"/>
                <a:cs typeface="Calibri"/>
              </a:rPr>
              <a:t>, etc., busca uma interface amigável e intuitiva.</a:t>
            </a:r>
          </a:p>
          <a:p>
            <a:pPr indent="640080" algn="just">
              <a:spcBef>
                <a:spcPts val="1000"/>
              </a:spcBef>
            </a:pPr>
            <a:r>
              <a:rPr lang="pt-BR" sz="2400" dirty="0">
                <a:latin typeface="Calibri"/>
                <a:ea typeface="Calibri"/>
                <a:cs typeface="Calibri"/>
              </a:rPr>
              <a:t>Na camada </a:t>
            </a:r>
            <a:r>
              <a:rPr lang="pt-BR" sz="2400" err="1">
                <a:latin typeface="Calibri"/>
                <a:ea typeface="Calibri"/>
                <a:cs typeface="Calibri"/>
              </a:rPr>
              <a:t>controller</a:t>
            </a:r>
            <a:r>
              <a:rPr lang="pt-BR" sz="2400" dirty="0">
                <a:latin typeface="Calibri"/>
                <a:ea typeface="Calibri"/>
                <a:cs typeface="Calibri"/>
              </a:rPr>
              <a:t> que fará o intermédio da </a:t>
            </a:r>
            <a:r>
              <a:rPr lang="pt-BR" sz="2400" err="1">
                <a:latin typeface="Calibri"/>
                <a:ea typeface="Calibri"/>
                <a:cs typeface="Calibri"/>
              </a:rPr>
              <a:t>view</a:t>
            </a:r>
            <a:r>
              <a:rPr lang="pt-BR" sz="2400" dirty="0">
                <a:latin typeface="Calibri"/>
                <a:ea typeface="Calibri"/>
                <a:cs typeface="Calibri"/>
              </a:rPr>
              <a:t> com o model, as chamadas da API podem ser observadas conforme imagem 3. Com as chamadas utilizando os métodos POST e GET, assim obtendo os dados do usuário, e também disponibilizar o retorno da requisição do usuário conforme o dado armazenado no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69491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F2387FE1-99B3-BC55-66D3-D02C8CCBCA89}"/>
              </a:ext>
            </a:extLst>
          </p:cNvPr>
          <p:cNvSpPr txBox="1">
            <a:spLocks/>
          </p:cNvSpPr>
          <p:nvPr/>
        </p:nvSpPr>
        <p:spPr>
          <a:xfrm>
            <a:off x="2392900" y="4415"/>
            <a:ext cx="4029620" cy="767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50" dirty="0">
                <a:solidFill>
                  <a:srgbClr val="00A59A"/>
                </a:solidFill>
              </a:rPr>
              <a:t>FUNDAMENTAÇÃO TEÓRICA</a:t>
            </a:r>
          </a:p>
          <a:p>
            <a:endParaRPr lang="pt-BR" sz="2000" b="1" spc="-150" dirty="0">
              <a:solidFill>
                <a:srgbClr val="00A59A"/>
              </a:solidFill>
              <a:ea typeface="Calibri Light"/>
              <a:cs typeface="Calibri Light"/>
            </a:endParaRPr>
          </a:p>
        </p:txBody>
      </p:sp>
      <p:pic>
        <p:nvPicPr>
          <p:cNvPr id="8" name="barber">
            <a:hlinkClick r:id="" action="ppaction://media"/>
            <a:extLst>
              <a:ext uri="{FF2B5EF4-FFF2-40B4-BE49-F238E27FC236}">
                <a16:creationId xmlns:a16="http://schemas.microsoft.com/office/drawing/2014/main" id="{5D1A0E92-638E-8CAE-C57C-D9E09A1896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08791" y="391784"/>
            <a:ext cx="3515624" cy="63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F2387FE1-99B3-BC55-66D3-D02C8CCBCA89}"/>
              </a:ext>
            </a:extLst>
          </p:cNvPr>
          <p:cNvSpPr txBox="1">
            <a:spLocks/>
          </p:cNvSpPr>
          <p:nvPr/>
        </p:nvSpPr>
        <p:spPr>
          <a:xfrm>
            <a:off x="2392900" y="4415"/>
            <a:ext cx="4029620" cy="767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50" dirty="0">
                <a:solidFill>
                  <a:srgbClr val="00A59A"/>
                </a:solidFill>
              </a:rPr>
              <a:t>FUNDAMENTAÇÃO TEÓRICA</a:t>
            </a:r>
          </a:p>
          <a:p>
            <a:endParaRPr lang="pt-BR" sz="2000" b="1" spc="-150" dirty="0">
              <a:solidFill>
                <a:srgbClr val="00A59A"/>
              </a:solidFill>
              <a:ea typeface="Calibri Light"/>
              <a:cs typeface="Calibri Light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AE665B93-B149-4704-DDD0-97D2200964CC}"/>
              </a:ext>
            </a:extLst>
          </p:cNvPr>
          <p:cNvSpPr txBox="1">
            <a:spLocks/>
          </p:cNvSpPr>
          <p:nvPr/>
        </p:nvSpPr>
        <p:spPr>
          <a:xfrm>
            <a:off x="3149151" y="717532"/>
            <a:ext cx="5122298" cy="781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640080" algn="just">
              <a:spcBef>
                <a:spcPts val="1000"/>
              </a:spcBef>
            </a:pPr>
            <a:r>
              <a:rPr lang="pt-BR" sz="2000" dirty="0">
                <a:latin typeface="Calibri"/>
                <a:ea typeface="Calibri"/>
                <a:cs typeface="Calibri"/>
              </a:rPr>
              <a:t>Imagem: chamada </a:t>
            </a:r>
            <a:r>
              <a:rPr lang="pt-BR" sz="2000" err="1">
                <a:latin typeface="Calibri"/>
                <a:ea typeface="Calibri"/>
                <a:cs typeface="Calibri"/>
              </a:rPr>
              <a:t>controller</a:t>
            </a:r>
            <a:r>
              <a:rPr lang="pt-BR" sz="2000" dirty="0">
                <a:latin typeface="Times New Roman"/>
                <a:ea typeface="Times New Roman"/>
                <a:cs typeface="Times New Roman"/>
              </a:rPr>
              <a:t> </a:t>
            </a:r>
            <a:endParaRPr lang="pt-BR" sz="2000" dirty="0">
              <a:latin typeface="Calibri"/>
              <a:ea typeface="Calibri"/>
              <a:cs typeface="Calibri"/>
            </a:endParaRPr>
          </a:p>
        </p:txBody>
      </p:sp>
      <p:pic>
        <p:nvPicPr>
          <p:cNvPr id="2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3673566-4969-0DE4-0B7C-B2EC70915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683" y="1285697"/>
            <a:ext cx="4051539" cy="5178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9D2324A-F81B-8604-05D0-4926F6BCB462}"/>
              </a:ext>
            </a:extLst>
          </p:cNvPr>
          <p:cNvSpPr txBox="1">
            <a:spLocks/>
          </p:cNvSpPr>
          <p:nvPr/>
        </p:nvSpPr>
        <p:spPr>
          <a:xfrm>
            <a:off x="2689075" y="6310323"/>
            <a:ext cx="5122298" cy="781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640080" algn="just">
              <a:spcBef>
                <a:spcPts val="1000"/>
              </a:spcBef>
            </a:pPr>
            <a:r>
              <a:rPr lang="pt-BR" sz="2000" dirty="0">
                <a:latin typeface="Calibri"/>
                <a:ea typeface="Calibri"/>
                <a:cs typeface="Calibri"/>
              </a:rPr>
              <a:t>Autor: elaborados pelos autores (2023)</a:t>
            </a:r>
          </a:p>
        </p:txBody>
      </p:sp>
    </p:spTree>
    <p:extLst>
      <p:ext uri="{BB962C8B-B14F-4D97-AF65-F5344CB8AC3E}">
        <p14:creationId xmlns:p14="http://schemas.microsoft.com/office/powerpoint/2010/main" val="396402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F2387FE1-99B3-BC55-66D3-D02C8CCBCA89}"/>
              </a:ext>
            </a:extLst>
          </p:cNvPr>
          <p:cNvSpPr txBox="1">
            <a:spLocks/>
          </p:cNvSpPr>
          <p:nvPr/>
        </p:nvSpPr>
        <p:spPr>
          <a:xfrm>
            <a:off x="2392900" y="4415"/>
            <a:ext cx="4029620" cy="767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50" dirty="0">
                <a:solidFill>
                  <a:srgbClr val="00A59A"/>
                </a:solidFill>
              </a:rPr>
              <a:t>FUNDAMENTAÇÃO TEÓRICA</a:t>
            </a:r>
          </a:p>
          <a:p>
            <a:endParaRPr lang="pt-BR" sz="2000" b="1" spc="-150" dirty="0">
              <a:solidFill>
                <a:srgbClr val="00A59A"/>
              </a:solidFill>
              <a:ea typeface="Calibri Light"/>
              <a:cs typeface="Calibri Light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AE665B93-B149-4704-DDD0-97D2200964CC}"/>
              </a:ext>
            </a:extLst>
          </p:cNvPr>
          <p:cNvSpPr txBox="1">
            <a:spLocks/>
          </p:cNvSpPr>
          <p:nvPr/>
        </p:nvSpPr>
        <p:spPr>
          <a:xfrm>
            <a:off x="3307302" y="1235117"/>
            <a:ext cx="5122298" cy="781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640080" algn="just">
              <a:spcBef>
                <a:spcPts val="1000"/>
              </a:spcBef>
            </a:pPr>
            <a:r>
              <a:rPr lang="pt-BR" sz="2000" dirty="0">
                <a:latin typeface="Calibri"/>
                <a:ea typeface="Calibri"/>
                <a:cs typeface="Calibri"/>
              </a:rPr>
              <a:t>Imagem: método post de agenda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9D2324A-F81B-8604-05D0-4926F6BCB462}"/>
              </a:ext>
            </a:extLst>
          </p:cNvPr>
          <p:cNvSpPr txBox="1">
            <a:spLocks/>
          </p:cNvSpPr>
          <p:nvPr/>
        </p:nvSpPr>
        <p:spPr>
          <a:xfrm>
            <a:off x="3307301" y="5807115"/>
            <a:ext cx="5122298" cy="781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640080" algn="just">
              <a:spcBef>
                <a:spcPts val="1000"/>
              </a:spcBef>
            </a:pPr>
            <a:r>
              <a:rPr lang="pt-BR" sz="2000" dirty="0">
                <a:latin typeface="Calibri"/>
                <a:ea typeface="Calibri"/>
                <a:cs typeface="Calibri"/>
              </a:rPr>
              <a:t>Autor: elaborados pelos autores (2023)</a:t>
            </a:r>
          </a:p>
        </p:txBody>
      </p:sp>
      <p:pic>
        <p:nvPicPr>
          <p:cNvPr id="9" name="Imagem 9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6528DCE-57D8-59F9-7811-192E9CF58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83" y="1865525"/>
            <a:ext cx="9299275" cy="40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58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F2387FE1-99B3-BC55-66D3-D02C8CCBCA89}"/>
              </a:ext>
            </a:extLst>
          </p:cNvPr>
          <p:cNvSpPr txBox="1">
            <a:spLocks/>
          </p:cNvSpPr>
          <p:nvPr/>
        </p:nvSpPr>
        <p:spPr>
          <a:xfrm>
            <a:off x="2392900" y="4415"/>
            <a:ext cx="4029620" cy="767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50" dirty="0">
                <a:solidFill>
                  <a:srgbClr val="00A59A"/>
                </a:solidFill>
              </a:rPr>
              <a:t>FUNDAMENTAÇÃO TEÓRICA</a:t>
            </a:r>
          </a:p>
          <a:p>
            <a:endParaRPr lang="pt-BR" sz="2000" b="1" spc="-150" dirty="0">
              <a:solidFill>
                <a:srgbClr val="00A59A"/>
              </a:solidFill>
              <a:ea typeface="Calibri Light"/>
              <a:cs typeface="Calibri Light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AE665B93-B149-4704-DDD0-97D2200964CC}"/>
              </a:ext>
            </a:extLst>
          </p:cNvPr>
          <p:cNvSpPr txBox="1">
            <a:spLocks/>
          </p:cNvSpPr>
          <p:nvPr/>
        </p:nvSpPr>
        <p:spPr>
          <a:xfrm>
            <a:off x="3537340" y="1191985"/>
            <a:ext cx="5122298" cy="781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640080" algn="just">
              <a:spcBef>
                <a:spcPts val="1000"/>
              </a:spcBef>
            </a:pPr>
            <a:r>
              <a:rPr lang="pt-BR" sz="2000" dirty="0">
                <a:latin typeface="Calibri"/>
                <a:ea typeface="Calibri"/>
                <a:cs typeface="Calibri"/>
              </a:rPr>
              <a:t>Imagem: </a:t>
            </a:r>
            <a:r>
              <a:rPr lang="pt-BR" sz="2000" err="1">
                <a:latin typeface="Calibri"/>
                <a:ea typeface="Calibri"/>
                <a:cs typeface="Calibri"/>
              </a:rPr>
              <a:t>controllers</a:t>
            </a:r>
            <a:r>
              <a:rPr lang="pt-BR" sz="2000" dirty="0">
                <a:latin typeface="Calibri"/>
                <a:ea typeface="Calibri"/>
                <a:cs typeface="Calibri"/>
              </a:rPr>
              <a:t> agenda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9D2324A-F81B-8604-05D0-4926F6BCB462}"/>
              </a:ext>
            </a:extLst>
          </p:cNvPr>
          <p:cNvSpPr txBox="1">
            <a:spLocks/>
          </p:cNvSpPr>
          <p:nvPr/>
        </p:nvSpPr>
        <p:spPr>
          <a:xfrm>
            <a:off x="3163528" y="6281568"/>
            <a:ext cx="5122298" cy="781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640080" algn="just">
              <a:spcBef>
                <a:spcPts val="1000"/>
              </a:spcBef>
            </a:pPr>
            <a:r>
              <a:rPr lang="pt-BR" sz="2000" dirty="0">
                <a:latin typeface="Calibri"/>
                <a:ea typeface="Calibri"/>
                <a:cs typeface="Calibri"/>
              </a:rPr>
              <a:t>Autor: elaborados pelos autores (2023)</a:t>
            </a:r>
          </a:p>
        </p:txBody>
      </p:sp>
      <p:pic>
        <p:nvPicPr>
          <p:cNvPr id="3" name="Imagem 7" descr="Texto&#10;&#10;Descrição gerada automaticamente">
            <a:extLst>
              <a:ext uri="{FF2B5EF4-FFF2-40B4-BE49-F238E27FC236}">
                <a16:creationId xmlns:a16="http://schemas.microsoft.com/office/drawing/2014/main" id="{933CCB34-B5BD-EB26-C142-A7AF32CA8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79" y="1764895"/>
            <a:ext cx="8954218" cy="469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7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F2387FE1-99B3-BC55-66D3-D02C8CCBCA89}"/>
              </a:ext>
            </a:extLst>
          </p:cNvPr>
          <p:cNvSpPr txBox="1">
            <a:spLocks/>
          </p:cNvSpPr>
          <p:nvPr/>
        </p:nvSpPr>
        <p:spPr>
          <a:xfrm>
            <a:off x="2392900" y="4415"/>
            <a:ext cx="4029620" cy="767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50" dirty="0">
                <a:solidFill>
                  <a:srgbClr val="00A59A"/>
                </a:solidFill>
              </a:rPr>
              <a:t>FUNDAMENTAÇÃO TEÓRICA</a:t>
            </a:r>
          </a:p>
          <a:p>
            <a:endParaRPr lang="pt-BR" sz="2000" b="1" spc="-150" dirty="0">
              <a:solidFill>
                <a:srgbClr val="00A59A"/>
              </a:solidFill>
              <a:ea typeface="Calibri Light"/>
              <a:cs typeface="Calibri Light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AE665B93-B149-4704-DDD0-97D2200964CC}"/>
              </a:ext>
            </a:extLst>
          </p:cNvPr>
          <p:cNvSpPr txBox="1">
            <a:spLocks/>
          </p:cNvSpPr>
          <p:nvPr/>
        </p:nvSpPr>
        <p:spPr>
          <a:xfrm>
            <a:off x="3652358" y="372476"/>
            <a:ext cx="5122298" cy="781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640080" algn="just">
              <a:spcBef>
                <a:spcPts val="1000"/>
              </a:spcBef>
            </a:pPr>
            <a:r>
              <a:rPr lang="pt-BR" sz="2000" dirty="0">
                <a:latin typeface="Calibri"/>
                <a:ea typeface="Calibri"/>
                <a:cs typeface="Calibri"/>
              </a:rPr>
              <a:t>Imagem: </a:t>
            </a:r>
            <a:r>
              <a:rPr lang="pt-BR" sz="2000" dirty="0" err="1">
                <a:latin typeface="Calibri"/>
                <a:ea typeface="Calibri"/>
                <a:cs typeface="Calibri"/>
              </a:rPr>
              <a:t>domein</a:t>
            </a:r>
            <a:r>
              <a:rPr lang="pt-BR" sz="2000" dirty="0">
                <a:latin typeface="Calibri"/>
                <a:ea typeface="Calibri"/>
                <a:cs typeface="Calibri"/>
              </a:rPr>
              <a:t> agenda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9D2324A-F81B-8604-05D0-4926F6BCB462}"/>
              </a:ext>
            </a:extLst>
          </p:cNvPr>
          <p:cNvSpPr txBox="1">
            <a:spLocks/>
          </p:cNvSpPr>
          <p:nvPr/>
        </p:nvSpPr>
        <p:spPr>
          <a:xfrm>
            <a:off x="3163528" y="6281568"/>
            <a:ext cx="5122298" cy="781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640080" algn="just">
              <a:spcBef>
                <a:spcPts val="1000"/>
              </a:spcBef>
            </a:pPr>
            <a:r>
              <a:rPr lang="pt-BR" sz="2000" dirty="0">
                <a:latin typeface="Calibri"/>
                <a:ea typeface="Calibri"/>
                <a:cs typeface="Calibri"/>
              </a:rPr>
              <a:t>Autor: elaborados pelos autores (2023)</a:t>
            </a:r>
          </a:p>
        </p:txBody>
      </p:sp>
      <p:pic>
        <p:nvPicPr>
          <p:cNvPr id="2" name="Imagem 7" descr="Texto&#10;&#10;Descrição gerada automaticamente">
            <a:extLst>
              <a:ext uri="{FF2B5EF4-FFF2-40B4-BE49-F238E27FC236}">
                <a16:creationId xmlns:a16="http://schemas.microsoft.com/office/drawing/2014/main" id="{071E4888-2BA3-72AF-B2AA-519B39630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891" y="955582"/>
            <a:ext cx="4051539" cy="552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2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F2387FE1-99B3-BC55-66D3-D02C8CCBCA89}"/>
              </a:ext>
            </a:extLst>
          </p:cNvPr>
          <p:cNvSpPr txBox="1">
            <a:spLocks/>
          </p:cNvSpPr>
          <p:nvPr/>
        </p:nvSpPr>
        <p:spPr>
          <a:xfrm>
            <a:off x="2392900" y="4415"/>
            <a:ext cx="4029620" cy="767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50" dirty="0">
                <a:solidFill>
                  <a:srgbClr val="00A59A"/>
                </a:solidFill>
              </a:rPr>
              <a:t>FUNDAMENTAÇÃO TEÓRICA</a:t>
            </a:r>
          </a:p>
          <a:p>
            <a:endParaRPr lang="pt-BR" sz="2000" b="1" spc="-150" dirty="0">
              <a:solidFill>
                <a:srgbClr val="00A59A"/>
              </a:solidFill>
              <a:ea typeface="Calibri Light"/>
              <a:cs typeface="Calibri Light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AE665B93-B149-4704-DDD0-97D2200964CC}"/>
              </a:ext>
            </a:extLst>
          </p:cNvPr>
          <p:cNvSpPr txBox="1">
            <a:spLocks/>
          </p:cNvSpPr>
          <p:nvPr/>
        </p:nvSpPr>
        <p:spPr>
          <a:xfrm>
            <a:off x="3868019" y="444362"/>
            <a:ext cx="5122298" cy="781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640080" algn="just">
              <a:spcBef>
                <a:spcPts val="1000"/>
              </a:spcBef>
            </a:pPr>
            <a:r>
              <a:rPr lang="pt-BR" sz="2000" dirty="0">
                <a:latin typeface="Calibri"/>
                <a:ea typeface="Calibri"/>
                <a:cs typeface="Calibri"/>
              </a:rPr>
              <a:t>Imagem: </a:t>
            </a:r>
            <a:r>
              <a:rPr lang="pt-BR" sz="2000" dirty="0" err="1">
                <a:latin typeface="Calibri"/>
                <a:ea typeface="Calibri"/>
                <a:cs typeface="Calibri"/>
              </a:rPr>
              <a:t>mapper</a:t>
            </a:r>
            <a:r>
              <a:rPr lang="pt-BR" sz="2000" dirty="0">
                <a:latin typeface="Calibri"/>
                <a:ea typeface="Calibri"/>
                <a:cs typeface="Calibri"/>
              </a:rPr>
              <a:t> agenda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9D2324A-F81B-8604-05D0-4926F6BCB462}"/>
              </a:ext>
            </a:extLst>
          </p:cNvPr>
          <p:cNvSpPr txBox="1">
            <a:spLocks/>
          </p:cNvSpPr>
          <p:nvPr/>
        </p:nvSpPr>
        <p:spPr>
          <a:xfrm>
            <a:off x="3537339" y="6281568"/>
            <a:ext cx="5122298" cy="781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640080" algn="just">
              <a:spcBef>
                <a:spcPts val="1000"/>
              </a:spcBef>
            </a:pPr>
            <a:r>
              <a:rPr lang="pt-BR" sz="2000" dirty="0">
                <a:latin typeface="Calibri"/>
                <a:ea typeface="Calibri"/>
                <a:cs typeface="Calibri"/>
              </a:rPr>
              <a:t>Autor: elaborados pelos autores (2023)</a:t>
            </a: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194D792D-7D37-9043-279B-F884FB140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457" y="1045749"/>
            <a:ext cx="6639463" cy="53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9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F2387FE1-99B3-BC55-66D3-D02C8CCBCA89}"/>
              </a:ext>
            </a:extLst>
          </p:cNvPr>
          <p:cNvSpPr txBox="1">
            <a:spLocks/>
          </p:cNvSpPr>
          <p:nvPr/>
        </p:nvSpPr>
        <p:spPr>
          <a:xfrm>
            <a:off x="2392900" y="4415"/>
            <a:ext cx="4029620" cy="767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50" dirty="0">
                <a:solidFill>
                  <a:srgbClr val="00A59A"/>
                </a:solidFill>
              </a:rPr>
              <a:t>FUNDAMENTAÇÃO TEÓRICA</a:t>
            </a:r>
          </a:p>
          <a:p>
            <a:endParaRPr lang="pt-BR" sz="2000" b="1" spc="-150" dirty="0">
              <a:solidFill>
                <a:srgbClr val="00A59A"/>
              </a:solidFill>
              <a:ea typeface="Calibri Light"/>
              <a:cs typeface="Calibri Light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AE665B93-B149-4704-DDD0-97D2200964CC}"/>
              </a:ext>
            </a:extLst>
          </p:cNvPr>
          <p:cNvSpPr txBox="1">
            <a:spLocks/>
          </p:cNvSpPr>
          <p:nvPr/>
        </p:nvSpPr>
        <p:spPr>
          <a:xfrm>
            <a:off x="3537340" y="473117"/>
            <a:ext cx="5122298" cy="781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640080" algn="just">
              <a:spcBef>
                <a:spcPts val="1000"/>
              </a:spcBef>
            </a:pPr>
            <a:r>
              <a:rPr lang="pt-BR" sz="2000" dirty="0">
                <a:latin typeface="Calibri"/>
                <a:ea typeface="Calibri"/>
                <a:cs typeface="Calibri"/>
              </a:rPr>
              <a:t>Imagem: chamada front-</a:t>
            </a:r>
            <a:r>
              <a:rPr lang="pt-BR" sz="2000" dirty="0" err="1">
                <a:latin typeface="Calibri"/>
                <a:ea typeface="Calibri"/>
                <a:cs typeface="Calibri"/>
              </a:rPr>
              <a:t>end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9D2324A-F81B-8604-05D0-4926F6BCB462}"/>
              </a:ext>
            </a:extLst>
          </p:cNvPr>
          <p:cNvSpPr txBox="1">
            <a:spLocks/>
          </p:cNvSpPr>
          <p:nvPr/>
        </p:nvSpPr>
        <p:spPr>
          <a:xfrm>
            <a:off x="3163528" y="6281568"/>
            <a:ext cx="5122298" cy="781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640080" algn="just">
              <a:spcBef>
                <a:spcPts val="1000"/>
              </a:spcBef>
            </a:pPr>
            <a:r>
              <a:rPr lang="pt-BR" sz="2000" dirty="0">
                <a:latin typeface="Calibri"/>
                <a:ea typeface="Calibri"/>
                <a:cs typeface="Calibri"/>
              </a:rPr>
              <a:t>Autor: elaborados pelos autores (2023)</a:t>
            </a:r>
          </a:p>
        </p:txBody>
      </p:sp>
      <p:pic>
        <p:nvPicPr>
          <p:cNvPr id="2" name="Imagem 7" descr="Texto&#10;&#10;Descrição gerada automaticamente">
            <a:extLst>
              <a:ext uri="{FF2B5EF4-FFF2-40B4-BE49-F238E27FC236}">
                <a16:creationId xmlns:a16="http://schemas.microsoft.com/office/drawing/2014/main" id="{BF12F809-5C84-0ECA-A5E9-8F856556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44" y="1048766"/>
            <a:ext cx="4741652" cy="54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08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F2387FE1-99B3-BC55-66D3-D02C8CCBCA89}"/>
              </a:ext>
            </a:extLst>
          </p:cNvPr>
          <p:cNvSpPr txBox="1">
            <a:spLocks/>
          </p:cNvSpPr>
          <p:nvPr/>
        </p:nvSpPr>
        <p:spPr>
          <a:xfrm>
            <a:off x="2392900" y="4415"/>
            <a:ext cx="4029620" cy="767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50" dirty="0">
                <a:solidFill>
                  <a:srgbClr val="00A59A"/>
                </a:solidFill>
              </a:rPr>
              <a:t>FUNDAMENTAÇÃO TEÓRICA</a:t>
            </a:r>
          </a:p>
          <a:p>
            <a:r>
              <a:rPr lang="pt-BR" sz="2000" b="1" spc="-150" dirty="0">
                <a:solidFill>
                  <a:srgbClr val="00A59A"/>
                </a:solidFill>
                <a:ea typeface="Calibri Light"/>
                <a:cs typeface="Calibri Light"/>
              </a:rPr>
              <a:t>Citação indireta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AE665B93-B149-4704-DDD0-97D2200964CC}"/>
              </a:ext>
            </a:extLst>
          </p:cNvPr>
          <p:cNvSpPr txBox="1">
            <a:spLocks/>
          </p:cNvSpPr>
          <p:nvPr/>
        </p:nvSpPr>
        <p:spPr>
          <a:xfrm>
            <a:off x="834397" y="1910853"/>
            <a:ext cx="9708675" cy="3398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640080" algn="just">
              <a:spcBef>
                <a:spcPts val="1000"/>
              </a:spcBef>
            </a:pPr>
            <a:r>
              <a:rPr lang="pt-BR" sz="2400" dirty="0">
                <a:latin typeface="Calibri"/>
                <a:ea typeface="Calibri"/>
                <a:cs typeface="Calibri"/>
              </a:rPr>
              <a:t>Conforme a Microsoft (2023) em um banco de dados relacional, os dados são organizados em tabelas que contêm informações sobre cada entidade e representam categorias predefinidas por meio de linhas e colunas.</a:t>
            </a:r>
          </a:p>
          <a:p>
            <a:pPr indent="640080" algn="just">
              <a:spcBef>
                <a:spcPts val="1000"/>
              </a:spcBef>
            </a:pPr>
            <a:r>
              <a:rPr lang="pt-BR" sz="2400" dirty="0">
                <a:latin typeface="Calibri"/>
                <a:ea typeface="Calibri"/>
                <a:cs typeface="Calibri"/>
              </a:rPr>
              <a:t>E dentro desta afirmação da Microsoft, a camada model elaborada no projeto, dispõem do banco de dados relacional PostgreSQL, utilizando a dependência “Spring DATA JPA” do </a:t>
            </a:r>
            <a:r>
              <a:rPr lang="pt-BR" sz="2400" err="1">
                <a:latin typeface="Calibri"/>
                <a:ea typeface="Calibri"/>
                <a:cs typeface="Calibri"/>
              </a:rPr>
              <a:t>springboot</a:t>
            </a:r>
            <a:r>
              <a:rPr lang="pt-BR" sz="2400" dirty="0">
                <a:latin typeface="Calibri"/>
                <a:ea typeface="Calibri"/>
                <a:cs typeface="Calibri"/>
              </a:rPr>
              <a:t>, este que coleta todas as informações fornecidas nas </a:t>
            </a:r>
            <a:r>
              <a:rPr lang="pt-BR" sz="2400" err="1">
                <a:latin typeface="Calibri"/>
                <a:ea typeface="Calibri"/>
                <a:cs typeface="Calibri"/>
              </a:rPr>
              <a:t>domains</a:t>
            </a:r>
            <a:r>
              <a:rPr lang="pt-BR" sz="2400" dirty="0">
                <a:latin typeface="Calibri"/>
                <a:ea typeface="Calibri"/>
                <a:cs typeface="Calibri"/>
              </a:rPr>
              <a:t> e evita criação de banco de dados manualmente.</a:t>
            </a:r>
          </a:p>
        </p:txBody>
      </p:sp>
    </p:spTree>
    <p:extLst>
      <p:ext uri="{BB962C8B-B14F-4D97-AF65-F5344CB8AC3E}">
        <p14:creationId xmlns:p14="http://schemas.microsoft.com/office/powerpoint/2010/main" val="93416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F2456AA8-81FB-4F14-B49B-03041EBE8575}"/>
              </a:ext>
            </a:extLst>
          </p:cNvPr>
          <p:cNvSpPr/>
          <p:nvPr/>
        </p:nvSpPr>
        <p:spPr>
          <a:xfrm rot="5400000">
            <a:off x="-353532" y="353532"/>
            <a:ext cx="3429000" cy="2721935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686094" y="2515323"/>
            <a:ext cx="667280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Ser a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melhor solução de educação 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para a construção da sua própria história.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13839" y="4564277"/>
            <a:ext cx="69118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Ser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líder 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nas regiões onde atua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, referência 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de ensino para a melhoria de vida dos nossos alunos, com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rentabilidade e reconhecimento 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de todos os públicos.</a:t>
            </a:r>
          </a:p>
        </p:txBody>
      </p:sp>
      <p:sp>
        <p:nvSpPr>
          <p:cNvPr id="30" name="Triângulo Retângulo 29">
            <a:extLst>
              <a:ext uri="{FF2B5EF4-FFF2-40B4-BE49-F238E27FC236}">
                <a16:creationId xmlns:a16="http://schemas.microsoft.com/office/drawing/2014/main" id="{C10C7F1E-8887-D148-93BE-0DE2A0D2AA13}"/>
              </a:ext>
            </a:extLst>
          </p:cNvPr>
          <p:cNvSpPr/>
          <p:nvPr/>
        </p:nvSpPr>
        <p:spPr>
          <a:xfrm rot="5400000">
            <a:off x="1532553" y="2659854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E871507D-778D-224D-B118-26B91995708A}"/>
              </a:ext>
            </a:extLst>
          </p:cNvPr>
          <p:cNvSpPr/>
          <p:nvPr/>
        </p:nvSpPr>
        <p:spPr>
          <a:xfrm rot="5400000">
            <a:off x="1532553" y="4701156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921A93D-6588-2B4B-84D9-B80A26197C51}"/>
              </a:ext>
            </a:extLst>
          </p:cNvPr>
          <p:cNvSpPr txBox="1"/>
          <p:nvPr/>
        </p:nvSpPr>
        <p:spPr>
          <a:xfrm>
            <a:off x="1361209" y="1303131"/>
            <a:ext cx="4775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MISS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ÃO</a:t>
            </a:r>
            <a:endParaRPr kumimoji="0" lang="pt-BR" sz="3600" b="1" i="0" u="none" strike="noStrike" kern="1200" cap="none" spc="-150" normalizeH="0" baseline="0" noProof="0" dirty="0">
              <a:ln>
                <a:noFill/>
              </a:ln>
              <a:solidFill>
                <a:srgbClr val="00A59A"/>
              </a:solidFill>
              <a:effectLst/>
              <a:uLnTx/>
              <a:uFillTx/>
              <a:latin typeface="Calibri" panose="020F0502020204030204"/>
              <a:ea typeface="Gotham Rounded Book" charset="0"/>
              <a:cs typeface="Gotham Rounded Book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2AFAE12-2569-5640-AE17-5AB6998CA3B4}"/>
              </a:ext>
            </a:extLst>
          </p:cNvPr>
          <p:cNvSpPr txBox="1"/>
          <p:nvPr/>
        </p:nvSpPr>
        <p:spPr>
          <a:xfrm>
            <a:off x="1361209" y="3321680"/>
            <a:ext cx="4012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VIS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ÃO</a:t>
            </a:r>
            <a:endParaRPr kumimoji="0" lang="pt-BR" sz="3600" b="1" i="0" u="none" strike="noStrike" kern="1200" cap="none" spc="-150" normalizeH="0" baseline="0" noProof="0" dirty="0">
              <a:ln>
                <a:noFill/>
              </a:ln>
              <a:solidFill>
                <a:srgbClr val="00A59A"/>
              </a:solidFill>
              <a:effectLst/>
              <a:uLnTx/>
              <a:uFillTx/>
              <a:latin typeface="Calibri" panose="020F0502020204030204"/>
              <a:ea typeface="Gotham Rounded Book" charset="0"/>
              <a:cs typeface="Gotham Rounded Book" charset="0"/>
            </a:endParaRPr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6B86F-CE69-A74B-93F8-079D99297249}"/>
              </a:ext>
            </a:extLst>
          </p:cNvPr>
          <p:cNvSpPr/>
          <p:nvPr/>
        </p:nvSpPr>
        <p:spPr>
          <a:xfrm rot="10800000">
            <a:off x="9384685" y="-28945"/>
            <a:ext cx="2807313" cy="2807313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F0BE606-C591-0C4B-B6DC-03ACE6AB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16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F2387FE1-99B3-BC55-66D3-D02C8CCBCA89}"/>
              </a:ext>
            </a:extLst>
          </p:cNvPr>
          <p:cNvSpPr txBox="1">
            <a:spLocks/>
          </p:cNvSpPr>
          <p:nvPr/>
        </p:nvSpPr>
        <p:spPr>
          <a:xfrm>
            <a:off x="2392900" y="4415"/>
            <a:ext cx="4029620" cy="767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50" dirty="0">
                <a:solidFill>
                  <a:srgbClr val="00A59A"/>
                </a:solidFill>
              </a:rPr>
              <a:t>FUNDAMENTAÇÃO TEÓRICA</a:t>
            </a:r>
          </a:p>
          <a:p>
            <a:endParaRPr lang="pt-BR" sz="2000" b="1" spc="-150" dirty="0">
              <a:solidFill>
                <a:srgbClr val="00A59A"/>
              </a:solidFill>
              <a:ea typeface="Calibri Light"/>
              <a:cs typeface="Calibri Light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AE665B93-B149-4704-DDD0-97D2200964CC}"/>
              </a:ext>
            </a:extLst>
          </p:cNvPr>
          <p:cNvSpPr txBox="1">
            <a:spLocks/>
          </p:cNvSpPr>
          <p:nvPr/>
        </p:nvSpPr>
        <p:spPr>
          <a:xfrm>
            <a:off x="3149151" y="717532"/>
            <a:ext cx="5122298" cy="781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640080" algn="just">
              <a:spcBef>
                <a:spcPts val="1000"/>
              </a:spcBef>
            </a:pPr>
            <a:r>
              <a:rPr lang="pt-BR" sz="2000" dirty="0">
                <a:latin typeface="Calibri"/>
                <a:ea typeface="Calibri"/>
                <a:cs typeface="Calibri"/>
              </a:rPr>
              <a:t>Imagem: </a:t>
            </a:r>
            <a:r>
              <a:rPr lang="pt-BR" sz="2000" dirty="0" err="1">
                <a:latin typeface="Calibri"/>
                <a:ea typeface="Calibri"/>
                <a:cs typeface="Calibri"/>
              </a:rPr>
              <a:t>application.yml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9D2324A-F81B-8604-05D0-4926F6BCB462}"/>
              </a:ext>
            </a:extLst>
          </p:cNvPr>
          <p:cNvSpPr txBox="1">
            <a:spLocks/>
          </p:cNvSpPr>
          <p:nvPr/>
        </p:nvSpPr>
        <p:spPr>
          <a:xfrm>
            <a:off x="2689075" y="6310323"/>
            <a:ext cx="5122298" cy="781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640080" algn="just">
              <a:spcBef>
                <a:spcPts val="1000"/>
              </a:spcBef>
            </a:pPr>
            <a:r>
              <a:rPr lang="pt-BR" sz="2000" dirty="0">
                <a:latin typeface="Calibri"/>
                <a:ea typeface="Calibri"/>
                <a:cs typeface="Calibri"/>
              </a:rPr>
              <a:t>Autor: elaborados pelos autores (2023)</a:t>
            </a: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691087F5-8A26-257C-B9C7-77C5BA0EB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10" y="1271679"/>
            <a:ext cx="5934973" cy="51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53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415848" y="2213768"/>
            <a:ext cx="10370214" cy="3246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40080" algn="just">
              <a:buNone/>
            </a:pPr>
            <a:r>
              <a:rPr lang="pt-BR" sz="2400" dirty="0">
                <a:latin typeface="Calibri"/>
                <a:ea typeface="Calibri"/>
                <a:cs typeface="Calibri"/>
              </a:rPr>
              <a:t>Para este estudo utilizamos o método de pesquisa descritiva, partindo de consultas em fontes bibliográficas como base para o desenvolvimento de uma aplicação web com integração junto a um banco de dados relacional.</a:t>
            </a:r>
          </a:p>
          <a:p>
            <a:pPr marL="0" indent="640080" algn="just">
              <a:buNone/>
            </a:pPr>
            <a:r>
              <a:rPr lang="pt-BR" sz="2400" dirty="0">
                <a:latin typeface="Calibri"/>
                <a:ea typeface="Calibri"/>
                <a:cs typeface="Calibri"/>
              </a:rPr>
              <a:t>O desenvolvimento do projeto foi dividido em duas partes. A primeira etapa sendo desenvolvido o Front-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End</a:t>
            </a:r>
            <a:r>
              <a:rPr lang="pt-BR" sz="2400" dirty="0">
                <a:latin typeface="Calibri"/>
                <a:ea typeface="Calibri"/>
                <a:cs typeface="Calibri"/>
              </a:rPr>
              <a:t>, utilizando as tecnologias HTML, CSS e Javascript, e a segunda etapa com o desenvolvimento do Back-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End</a:t>
            </a:r>
            <a:r>
              <a:rPr lang="pt-BR" sz="2400" dirty="0">
                <a:latin typeface="Calibri"/>
                <a:ea typeface="Calibri"/>
                <a:cs typeface="Calibri"/>
              </a:rPr>
              <a:t>, utilizando a linguagem JAVA com o framework </a:t>
            </a:r>
            <a:r>
              <a:rPr lang="pt-BR" sz="2400" dirty="0" err="1">
                <a:latin typeface="Calibri"/>
                <a:ea typeface="Calibri"/>
                <a:cs typeface="Calibri"/>
              </a:rPr>
              <a:t>Springboot</a:t>
            </a:r>
            <a:r>
              <a:rPr lang="pt-BR" sz="2400" dirty="0">
                <a:latin typeface="Calibri"/>
                <a:ea typeface="Calibri"/>
                <a:cs typeface="Calibri"/>
              </a:rPr>
              <a:t> e JPA.</a:t>
            </a:r>
            <a:endParaRPr lang="pt-BR" dirty="0">
              <a:latin typeface="Calibri"/>
              <a:ea typeface="Calibri" panose="020F0502020204030204"/>
              <a:cs typeface="Calibri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0E88369-6D5E-C5CE-A23E-F5226BBA4CEB}"/>
              </a:ext>
            </a:extLst>
          </p:cNvPr>
          <p:cNvSpPr txBox="1">
            <a:spLocks/>
          </p:cNvSpPr>
          <p:nvPr/>
        </p:nvSpPr>
        <p:spPr>
          <a:xfrm>
            <a:off x="2392900" y="4415"/>
            <a:ext cx="4029620" cy="767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50" dirty="0">
                <a:solidFill>
                  <a:srgbClr val="00A59A"/>
                </a:solidFill>
              </a:rPr>
              <a:t>METODOLOGIA</a:t>
            </a:r>
            <a:endParaRPr lang="pt-BR" dirty="0"/>
          </a:p>
          <a:p>
            <a:endParaRPr lang="pt-BR" sz="2000" b="1" spc="-150" dirty="0">
              <a:solidFill>
                <a:srgbClr val="00A59A"/>
              </a:solidFill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4099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047E1B7-23F9-7B58-DCD8-2D7C174069E3}"/>
              </a:ext>
            </a:extLst>
          </p:cNvPr>
          <p:cNvSpPr txBox="1">
            <a:spLocks/>
          </p:cNvSpPr>
          <p:nvPr/>
        </p:nvSpPr>
        <p:spPr>
          <a:xfrm>
            <a:off x="582010" y="2031088"/>
            <a:ext cx="10010781" cy="35805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40080" algn="just">
              <a:buNone/>
            </a:pPr>
            <a:r>
              <a:rPr lang="pt-BR" sz="2400" dirty="0">
                <a:latin typeface="Calibri"/>
                <a:cs typeface="Calibri"/>
              </a:rPr>
              <a:t>Durante o desenvolvimento do projeto, pode-se perceber a importância de aplicar uma arquitetura como a MVC. Além de auxiliar na criação do projeto, essa estrutura permite que possíveis erros e inconsistências sejam facilmente localizadas e tratadas de forma a corrigir o </a:t>
            </a:r>
            <a:r>
              <a:rPr lang="pt-BR" sz="2400" dirty="0">
                <a:latin typeface="Calibri"/>
                <a:ea typeface="Calibri"/>
                <a:cs typeface="Calibri"/>
              </a:rPr>
              <a:t>comportamento</a:t>
            </a:r>
            <a:r>
              <a:rPr lang="pt-BR" sz="2400" dirty="0">
                <a:latin typeface="Calibri"/>
                <a:cs typeface="Calibri"/>
              </a:rPr>
              <a:t> não esperado.</a:t>
            </a:r>
            <a:endParaRPr lang="pt-BR" sz="2400">
              <a:cs typeface="Calibri" panose="020F0502020204030204"/>
            </a:endParaRPr>
          </a:p>
          <a:p>
            <a:pPr marL="0" indent="640080" algn="just">
              <a:buNone/>
            </a:pPr>
            <a:r>
              <a:rPr lang="pt-BR" sz="2400" dirty="0">
                <a:solidFill>
                  <a:srgbClr val="000000"/>
                </a:solidFill>
                <a:latin typeface="Calibri"/>
                <a:cs typeface="Calibri"/>
              </a:rPr>
              <a:t>Com tudo, o conceito da arquitetura MVC atendeu a proposta do projeto, visto que os integrantes possuíam liberdade para desenvolver as demandas sem interferência e inconsistência de versionamento da aplicação, pois cada camada permite a autonomia e independência entre si. </a:t>
            </a:r>
            <a:endParaRPr lang="pt-BR" dirty="0"/>
          </a:p>
          <a:p>
            <a:pPr marL="0" indent="0">
              <a:buNone/>
            </a:pPr>
            <a:endParaRPr lang="pt-BR" i="1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54878E3-12BF-EDFB-B049-C6EB8E8241FB}"/>
              </a:ext>
            </a:extLst>
          </p:cNvPr>
          <p:cNvSpPr txBox="1">
            <a:spLocks/>
          </p:cNvSpPr>
          <p:nvPr/>
        </p:nvSpPr>
        <p:spPr>
          <a:xfrm>
            <a:off x="2392900" y="4415"/>
            <a:ext cx="5366714" cy="7526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50" dirty="0">
                <a:solidFill>
                  <a:srgbClr val="00A59A"/>
                </a:solidFill>
              </a:rPr>
              <a:t>RESULTADOS E DISCUSSÕES</a:t>
            </a:r>
            <a:endParaRPr lang="pt-BR" dirty="0"/>
          </a:p>
          <a:p>
            <a:endParaRPr lang="pt-BR" sz="2000" b="1" spc="-150" dirty="0">
              <a:solidFill>
                <a:srgbClr val="00A59A"/>
              </a:solidFill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5057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D53BD5F-7B50-4286-AEF1-D2EB465A85BF}"/>
              </a:ext>
            </a:extLst>
          </p:cNvPr>
          <p:cNvSpPr txBox="1">
            <a:spLocks/>
          </p:cNvSpPr>
          <p:nvPr/>
        </p:nvSpPr>
        <p:spPr>
          <a:xfrm>
            <a:off x="682652" y="2160485"/>
            <a:ext cx="10025158" cy="253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40080" algn="just">
              <a:buNone/>
            </a:pPr>
            <a:r>
              <a:rPr lang="pt-BR" sz="2400" dirty="0">
                <a:latin typeface="Calibri"/>
                <a:ea typeface="Calibri"/>
                <a:cs typeface="Calibri"/>
              </a:rPr>
              <a:t>Uma aplicação WEB tem a premissa de atender as necessidades do público-alvo independente da metodologia e ferramentas utilizadas no desenvolvimento de um projeto. Analisamos que o conceito MVC pode ser aplicado para diversos projetos em larga escala, possuindo o ponto forte de independência de desenvolvimento das camadas, facilitando a comunicação das mesmas e obtendo um retorno eficiente nas requisições e eventos apresentados ao usuário.</a:t>
            </a:r>
            <a:endParaRPr lang="pt-BR"/>
          </a:p>
          <a:p>
            <a:pPr marL="0" indent="0">
              <a:buNone/>
            </a:pPr>
            <a:endParaRPr lang="pt-BR" i="1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42C65DB-F2C3-4537-D541-E4C709323C6F}"/>
              </a:ext>
            </a:extLst>
          </p:cNvPr>
          <p:cNvSpPr txBox="1">
            <a:spLocks/>
          </p:cNvSpPr>
          <p:nvPr/>
        </p:nvSpPr>
        <p:spPr>
          <a:xfrm>
            <a:off x="2392900" y="4415"/>
            <a:ext cx="4029620" cy="767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50" dirty="0">
                <a:solidFill>
                  <a:srgbClr val="00A59A"/>
                </a:solidFill>
              </a:rPr>
              <a:t>CONCLUSÕES</a:t>
            </a:r>
            <a:endParaRPr lang="pt-BR" dirty="0"/>
          </a:p>
          <a:p>
            <a:endParaRPr lang="pt-BR" sz="2000" b="1" spc="-150" dirty="0">
              <a:solidFill>
                <a:srgbClr val="00A59A"/>
              </a:solidFill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56545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859131" y="2342193"/>
            <a:ext cx="10259815" cy="383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2000" dirty="0">
                <a:latin typeface="Calibri"/>
                <a:cs typeface="Calibri"/>
              </a:rPr>
              <a:t>DEVMEDIA.COM.BR, </a:t>
            </a:r>
            <a:r>
              <a:rPr lang="pt-BR" sz="2000" b="1" dirty="0">
                <a:latin typeface="Calibri"/>
                <a:cs typeface="Calibri"/>
              </a:rPr>
              <a:t>Introdução ao padrão MVC</a:t>
            </a:r>
            <a:r>
              <a:rPr lang="pt-BR" sz="2000" dirty="0">
                <a:latin typeface="Calibri"/>
                <a:cs typeface="Calibri"/>
              </a:rPr>
              <a:t>. Disponível em: &lt;https://www.devmedia.com.br/introducao-ao-padrao-mvc/29308 &gt;. Acesso em: 16 maio 2023.</a:t>
            </a:r>
          </a:p>
          <a:p>
            <a:pPr marL="0" indent="0">
              <a:lnSpc>
                <a:spcPct val="70000"/>
              </a:lnSpc>
              <a:buNone/>
            </a:pPr>
            <a:endParaRPr lang="pt-BR" sz="2000" dirty="0">
              <a:latin typeface="Calibri"/>
              <a:cs typeface="Calibri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pt-BR" sz="2000" dirty="0">
                <a:latin typeface="Calibri"/>
                <a:cs typeface="Calibri"/>
              </a:rPr>
              <a:t>LEWAGON.COM, blog, </a:t>
            </a:r>
            <a:r>
              <a:rPr lang="pt-BR" sz="2000" b="1" dirty="0">
                <a:latin typeface="Calibri"/>
                <a:cs typeface="Calibri"/>
              </a:rPr>
              <a:t>O que é padrão MVC? Entenda arquitetura de softwares!</a:t>
            </a:r>
            <a:r>
              <a:rPr lang="pt-BR" sz="2000" dirty="0">
                <a:latin typeface="Calibri"/>
                <a:cs typeface="Calibri"/>
              </a:rPr>
              <a:t> Disponível em: &lt;https://blog.lewagon.com/</a:t>
            </a:r>
            <a:r>
              <a:rPr lang="pt-BR" sz="2000" dirty="0" err="1">
                <a:latin typeface="Calibri"/>
                <a:cs typeface="Calibri"/>
              </a:rPr>
              <a:t>pt-br</a:t>
            </a:r>
            <a:r>
              <a:rPr lang="pt-BR" sz="2000" dirty="0">
                <a:latin typeface="Calibri"/>
                <a:cs typeface="Calibri"/>
              </a:rPr>
              <a:t>/skills/o-que-e-</a:t>
            </a:r>
            <a:r>
              <a:rPr lang="pt-BR" sz="2000" dirty="0" err="1">
                <a:latin typeface="Calibri"/>
                <a:cs typeface="Calibri"/>
              </a:rPr>
              <a:t>padrao</a:t>
            </a:r>
            <a:r>
              <a:rPr lang="pt-BR" sz="2000" dirty="0">
                <a:latin typeface="Calibri"/>
                <a:cs typeface="Calibri"/>
              </a:rPr>
              <a:t>-</a:t>
            </a:r>
            <a:r>
              <a:rPr lang="pt-BR" sz="2000" dirty="0" err="1">
                <a:latin typeface="Calibri"/>
                <a:cs typeface="Calibri"/>
              </a:rPr>
              <a:t>mvc</a:t>
            </a:r>
            <a:r>
              <a:rPr lang="pt-BR" sz="2000" dirty="0">
                <a:latin typeface="Calibri"/>
                <a:cs typeface="Calibri"/>
              </a:rPr>
              <a:t>/&gt;. Acesso em: 16 maio 2023.</a:t>
            </a:r>
          </a:p>
          <a:p>
            <a:pPr marL="0" indent="0">
              <a:lnSpc>
                <a:spcPct val="70000"/>
              </a:lnSpc>
              <a:buNone/>
            </a:pPr>
            <a:endParaRPr lang="pt-BR" sz="2000" dirty="0">
              <a:latin typeface="Calibri"/>
              <a:cs typeface="Calibri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pt-BR" sz="2000" dirty="0">
                <a:latin typeface="Calibri"/>
                <a:cs typeface="Calibri"/>
              </a:rPr>
              <a:t>METSKER, Steven John. </a:t>
            </a:r>
            <a:r>
              <a:rPr lang="pt-BR" sz="2000" b="1" dirty="0">
                <a:latin typeface="Calibri"/>
                <a:cs typeface="Calibri"/>
              </a:rPr>
              <a:t>Padrões de projeto em Java.</a:t>
            </a:r>
            <a:r>
              <a:rPr lang="pt-BR" sz="2000" dirty="0">
                <a:latin typeface="Calibri"/>
                <a:cs typeface="Calibri"/>
              </a:rPr>
              <a:t> Porto Alegre: Bookman, 2004. </a:t>
            </a:r>
            <a:r>
              <a:rPr lang="pt-BR" sz="2000" dirty="0" err="1">
                <a:latin typeface="Calibri"/>
                <a:cs typeface="Calibri"/>
              </a:rPr>
              <a:t>Read</a:t>
            </a:r>
            <a:r>
              <a:rPr lang="pt-BR" sz="2000" dirty="0">
                <a:latin typeface="Calibri"/>
                <a:cs typeface="Calibri"/>
              </a:rPr>
              <a:t> more: </a:t>
            </a:r>
            <a:r>
              <a:rPr lang="pt-BR" sz="2000" dirty="0">
                <a:solidFill>
                  <a:srgbClr val="000000"/>
                </a:solidFill>
                <a:latin typeface="Calibri"/>
                <a:cs typeface="Calibri"/>
              </a:rPr>
              <a:t>http://www.linhadecodigo.com.br/artigo/2367/abordando-a-arquitetura-mvc-e-design-patterns-observer-composite-strategy.aspx#ixzz85o14wCeF</a:t>
            </a:r>
          </a:p>
          <a:p>
            <a:pPr marL="0" indent="0">
              <a:lnSpc>
                <a:spcPct val="70000"/>
              </a:lnSpc>
              <a:buNone/>
            </a:pPr>
            <a:endParaRPr lang="pt-BR" sz="2000" dirty="0">
              <a:latin typeface="Calibri"/>
              <a:cs typeface="Calibri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pt-BR" sz="2000" dirty="0">
                <a:latin typeface="Calibri"/>
                <a:cs typeface="Calibri"/>
              </a:rPr>
              <a:t>MICROSOFT, </a:t>
            </a:r>
            <a:r>
              <a:rPr lang="pt-BR" sz="2000" b="1" dirty="0">
                <a:latin typeface="Calibri"/>
                <a:cs typeface="Calibri"/>
              </a:rPr>
              <a:t>O que é um banco de dados relacional?</a:t>
            </a:r>
            <a:r>
              <a:rPr lang="pt-BR" sz="2000" dirty="0">
                <a:latin typeface="Calibri"/>
                <a:cs typeface="Calibri"/>
              </a:rPr>
              <a:t> Disponível em: &lt;https://azure.microsoft.com/</a:t>
            </a:r>
            <a:r>
              <a:rPr lang="pt-BR" sz="2000" dirty="0" err="1">
                <a:latin typeface="Calibri"/>
                <a:cs typeface="Calibri"/>
              </a:rPr>
              <a:t>pt-br</a:t>
            </a:r>
            <a:r>
              <a:rPr lang="pt-BR" sz="2000" dirty="0">
                <a:latin typeface="Calibri"/>
                <a:cs typeface="Calibri"/>
              </a:rPr>
              <a:t>/</a:t>
            </a:r>
            <a:r>
              <a:rPr lang="pt-BR" sz="2000" dirty="0" err="1">
                <a:latin typeface="Calibri"/>
                <a:cs typeface="Calibri"/>
              </a:rPr>
              <a:t>resources</a:t>
            </a:r>
            <a:r>
              <a:rPr lang="pt-BR" sz="2000" dirty="0">
                <a:latin typeface="Calibri"/>
                <a:cs typeface="Calibri"/>
              </a:rPr>
              <a:t>/cloud-</a:t>
            </a:r>
            <a:r>
              <a:rPr lang="pt-BR" sz="2000" dirty="0" err="1">
                <a:latin typeface="Calibri"/>
                <a:cs typeface="Calibri"/>
              </a:rPr>
              <a:t>computing</a:t>
            </a:r>
            <a:r>
              <a:rPr lang="pt-BR" sz="2000" dirty="0">
                <a:latin typeface="Calibri"/>
                <a:cs typeface="Calibri"/>
              </a:rPr>
              <a:t>-</a:t>
            </a:r>
            <a:r>
              <a:rPr lang="pt-BR" sz="2000" dirty="0" err="1">
                <a:latin typeface="Calibri"/>
                <a:cs typeface="Calibri"/>
              </a:rPr>
              <a:t>dictionary</a:t>
            </a:r>
            <a:r>
              <a:rPr lang="pt-BR" sz="2000" dirty="0">
                <a:latin typeface="Calibri"/>
                <a:cs typeface="Calibri"/>
              </a:rPr>
              <a:t>/</a:t>
            </a:r>
            <a:r>
              <a:rPr lang="pt-BR" sz="2000" dirty="0" err="1">
                <a:latin typeface="Calibri"/>
                <a:cs typeface="Calibri"/>
              </a:rPr>
              <a:t>what</a:t>
            </a:r>
            <a:r>
              <a:rPr lang="pt-BR" sz="2000" dirty="0">
                <a:latin typeface="Calibri"/>
                <a:cs typeface="Calibri"/>
              </a:rPr>
              <a:t>-</a:t>
            </a:r>
            <a:r>
              <a:rPr lang="pt-BR" sz="2000" dirty="0" err="1">
                <a:latin typeface="Calibri"/>
                <a:cs typeface="Calibri"/>
              </a:rPr>
              <a:t>is</a:t>
            </a:r>
            <a:r>
              <a:rPr lang="pt-BR" sz="2000" dirty="0">
                <a:latin typeface="Calibri"/>
                <a:cs typeface="Calibri"/>
              </a:rPr>
              <a:t>-a-</a:t>
            </a:r>
            <a:r>
              <a:rPr lang="pt-BR" sz="2000" dirty="0" err="1">
                <a:latin typeface="Calibri"/>
                <a:cs typeface="Calibri"/>
              </a:rPr>
              <a:t>relational</a:t>
            </a:r>
            <a:r>
              <a:rPr lang="pt-BR" sz="2000" dirty="0">
                <a:latin typeface="Calibri"/>
                <a:cs typeface="Calibri"/>
              </a:rPr>
              <a:t>-</a:t>
            </a:r>
            <a:r>
              <a:rPr lang="pt-BR" sz="2000" dirty="0" err="1">
                <a:latin typeface="Calibri"/>
                <a:cs typeface="Calibri"/>
              </a:rPr>
              <a:t>database</a:t>
            </a:r>
            <a:r>
              <a:rPr lang="pt-BR" sz="2000" dirty="0">
                <a:latin typeface="Calibri"/>
                <a:cs typeface="Calibri"/>
              </a:rPr>
              <a:t>/#whatis&gt;. Acesso em: 12 abril 2023.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solidFill>
                <a:srgbClr val="000000"/>
              </a:solidFill>
              <a:cs typeface="Calibri"/>
            </a:endParaRPr>
          </a:p>
          <a:p>
            <a:pPr marL="914400" lvl="2" indent="0">
              <a:buNone/>
            </a:pPr>
            <a:endParaRPr lang="pt-BR" i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67908AE-CC68-0D2C-9F1B-F0A36B21A8C4}"/>
              </a:ext>
            </a:extLst>
          </p:cNvPr>
          <p:cNvSpPr txBox="1">
            <a:spLocks/>
          </p:cNvSpPr>
          <p:nvPr/>
        </p:nvSpPr>
        <p:spPr>
          <a:xfrm>
            <a:off x="2392900" y="4415"/>
            <a:ext cx="4029620" cy="767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50" dirty="0">
                <a:solidFill>
                  <a:srgbClr val="00A59A"/>
                </a:solidFill>
              </a:rPr>
              <a:t>REFERÊNCIAS</a:t>
            </a:r>
            <a:endParaRPr lang="pt-BR" dirty="0"/>
          </a:p>
          <a:p>
            <a:endParaRPr lang="pt-BR" sz="2000" b="1" spc="-150" dirty="0">
              <a:solidFill>
                <a:srgbClr val="00A59A"/>
              </a:solidFill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91495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faca, mesa&#10;&#10;Descrição gerada automaticamente">
            <a:extLst>
              <a:ext uri="{FF2B5EF4-FFF2-40B4-BE49-F238E27FC236}">
                <a16:creationId xmlns:a16="http://schemas.microsoft.com/office/drawing/2014/main" id="{4903D00B-0340-447C-ADEF-533BC5D721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5578" y="10"/>
            <a:ext cx="7552944" cy="6857990"/>
          </a:xfrm>
          <a:prstGeom prst="rect">
            <a:avLst/>
          </a:prstGeom>
          <a:effectLst/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0C56B90-4FD4-477F-AB25-1FCB8F39B60A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AE4C830-2270-4994-8D6E-888BB0A19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50" y="2618412"/>
            <a:ext cx="2273300" cy="16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4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BB0A7C26-1773-7A48-BF92-E66301DAA59A}"/>
              </a:ext>
            </a:extLst>
          </p:cNvPr>
          <p:cNvSpPr/>
          <p:nvPr/>
        </p:nvSpPr>
        <p:spPr>
          <a:xfrm rot="10800000">
            <a:off x="9384685" y="-28945"/>
            <a:ext cx="2807313" cy="2807313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B770F941-C69D-5A4F-80BF-55C48FCBEB8C}"/>
              </a:ext>
            </a:extLst>
          </p:cNvPr>
          <p:cNvSpPr/>
          <p:nvPr/>
        </p:nvSpPr>
        <p:spPr>
          <a:xfrm rot="5400000">
            <a:off x="0" y="0"/>
            <a:ext cx="1925619" cy="192561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5557" y="1252895"/>
            <a:ext cx="554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VALORES</a:t>
            </a:r>
            <a:endParaRPr kumimoji="0" lang="pt-BR" sz="3600" b="1" i="0" u="none" strike="noStrike" kern="1200" cap="none" spc="-150" normalizeH="0" baseline="0" noProof="0" dirty="0">
              <a:ln>
                <a:noFill/>
              </a:ln>
              <a:solidFill>
                <a:srgbClr val="00A59A"/>
              </a:solidFill>
              <a:effectLst/>
              <a:uLnTx/>
              <a:uFillTx/>
              <a:latin typeface="Calibri" panose="020F0502020204030204"/>
              <a:ea typeface="Gotham Rounded Book" charset="0"/>
              <a:cs typeface="Gotham Rounded Book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567184" y="2459036"/>
            <a:ext cx="7554974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Ética e Respeito: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Respeitar as regras sempre, com transparência e respeito, é a base do nosso relacionamento com alunos, funcionários e parceiros.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Valorização do Conhecimento: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Não basta saber, é preciso saber fazer. Valorizamos o conhecimento como forma de inspirar e aproximar as pessoas.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Vocação para Ensinar: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Nossos profissionais têm prazer em educar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e contribuir para o crescimento dos nossos alunos.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Atitude de Dono: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Pensamos e agimos como donos do negócio.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Simplicidade e Colaboração: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Trabalhamos juntos como um time, com diálogo aberto e direto.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Foco em Resultado e Meritocracia: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Nossa equipe cresce por mérito através da superação de metas e dedicação de cada um.</a:t>
            </a:r>
          </a:p>
        </p:txBody>
      </p:sp>
      <p:sp>
        <p:nvSpPr>
          <p:cNvPr id="22" name="Triângulo Retângulo 21">
            <a:extLst>
              <a:ext uri="{FF2B5EF4-FFF2-40B4-BE49-F238E27FC236}">
                <a16:creationId xmlns:a16="http://schemas.microsoft.com/office/drawing/2014/main" id="{1D13CB11-5768-D041-BC1E-1E69F0EE32B8}"/>
              </a:ext>
            </a:extLst>
          </p:cNvPr>
          <p:cNvSpPr/>
          <p:nvPr/>
        </p:nvSpPr>
        <p:spPr>
          <a:xfrm rot="5400000">
            <a:off x="1400314" y="2611498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riângulo Retângulo 23">
            <a:extLst>
              <a:ext uri="{FF2B5EF4-FFF2-40B4-BE49-F238E27FC236}">
                <a16:creationId xmlns:a16="http://schemas.microsoft.com/office/drawing/2014/main" id="{67D0544E-0A28-D844-918E-C2A807C083AA}"/>
              </a:ext>
            </a:extLst>
          </p:cNvPr>
          <p:cNvSpPr/>
          <p:nvPr/>
        </p:nvSpPr>
        <p:spPr>
          <a:xfrm rot="5400000">
            <a:off x="1400314" y="3246828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riângulo Retângulo 24">
            <a:extLst>
              <a:ext uri="{FF2B5EF4-FFF2-40B4-BE49-F238E27FC236}">
                <a16:creationId xmlns:a16="http://schemas.microsoft.com/office/drawing/2014/main" id="{EA0894CD-648A-A84B-96D8-DC6A3157234F}"/>
              </a:ext>
            </a:extLst>
          </p:cNvPr>
          <p:cNvSpPr/>
          <p:nvPr/>
        </p:nvSpPr>
        <p:spPr>
          <a:xfrm rot="5400000">
            <a:off x="1400314" y="3894033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riângulo Retângulo 25">
            <a:extLst>
              <a:ext uri="{FF2B5EF4-FFF2-40B4-BE49-F238E27FC236}">
                <a16:creationId xmlns:a16="http://schemas.microsoft.com/office/drawing/2014/main" id="{7AA8B203-74FB-CE4E-AA8F-80BD9963075F}"/>
              </a:ext>
            </a:extLst>
          </p:cNvPr>
          <p:cNvSpPr/>
          <p:nvPr/>
        </p:nvSpPr>
        <p:spPr>
          <a:xfrm rot="5400000">
            <a:off x="1400314" y="4523425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riângulo Retângulo 26">
            <a:extLst>
              <a:ext uri="{FF2B5EF4-FFF2-40B4-BE49-F238E27FC236}">
                <a16:creationId xmlns:a16="http://schemas.microsoft.com/office/drawing/2014/main" id="{10838B6E-6867-B04C-9F14-5B2663C15ADA}"/>
              </a:ext>
            </a:extLst>
          </p:cNvPr>
          <p:cNvSpPr/>
          <p:nvPr/>
        </p:nvSpPr>
        <p:spPr>
          <a:xfrm rot="5400000">
            <a:off x="1400314" y="4855934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riângulo Retângulo 27">
            <a:extLst>
              <a:ext uri="{FF2B5EF4-FFF2-40B4-BE49-F238E27FC236}">
                <a16:creationId xmlns:a16="http://schemas.microsoft.com/office/drawing/2014/main" id="{BF6B04D8-2CE8-EC4A-935F-26856C9134B4}"/>
              </a:ext>
            </a:extLst>
          </p:cNvPr>
          <p:cNvSpPr/>
          <p:nvPr/>
        </p:nvSpPr>
        <p:spPr>
          <a:xfrm rot="5400000">
            <a:off x="1400314" y="5176568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A1524051-2446-B14E-9208-7E3F3212D8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20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993" y="2849824"/>
            <a:ext cx="10515600" cy="1165941"/>
          </a:xfrm>
        </p:spPr>
        <p:txBody>
          <a:bodyPr>
            <a:noAutofit/>
          </a:bodyPr>
          <a:lstStyle/>
          <a:p>
            <a:r>
              <a:rPr lang="pt-BR" sz="4000" b="1" spc="-150" dirty="0">
                <a:solidFill>
                  <a:srgbClr val="00A59A"/>
                </a:solidFill>
                <a:latin typeface="Calibri" panose="020F0502020204030204"/>
              </a:rPr>
              <a:t>Desenvolvimento WEB</a:t>
            </a:r>
            <a:br>
              <a:rPr lang="pt-BR" sz="4000" b="1" spc="-150" dirty="0">
                <a:ea typeface="+mj-lt"/>
                <a:cs typeface="+mj-lt"/>
              </a:rPr>
            </a:br>
            <a:r>
              <a:rPr lang="pt-BR" sz="4000" b="1" spc="-150" dirty="0">
                <a:ea typeface="+mj-lt"/>
                <a:cs typeface="+mj-lt"/>
              </a:rPr>
              <a:t>Implementação de uma Aplicação WEB utilizando MVC</a:t>
            </a:r>
          </a:p>
        </p:txBody>
      </p:sp>
    </p:spTree>
    <p:extLst>
      <p:ext uri="{BB962C8B-B14F-4D97-AF65-F5344CB8AC3E}">
        <p14:creationId xmlns:p14="http://schemas.microsoft.com/office/powerpoint/2010/main" val="312814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141" y="-2568"/>
            <a:ext cx="1905546" cy="637615"/>
          </a:xfrm>
        </p:spPr>
        <p:txBody>
          <a:bodyPr>
            <a:noAutofit/>
          </a:bodyPr>
          <a:lstStyle/>
          <a:p>
            <a:r>
              <a:rPr lang="pt-BR" sz="2800" b="1" spc="-150" dirty="0">
                <a:solidFill>
                  <a:srgbClr val="00A59A"/>
                </a:solidFill>
              </a:rPr>
              <a:t>RESUMO</a:t>
            </a:r>
            <a:endParaRPr lang="pt-BR" sz="2800" spc="-150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748090" y="2046978"/>
            <a:ext cx="9869000" cy="2768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40080" algn="just">
              <a:buNone/>
            </a:pPr>
            <a:r>
              <a:rPr lang="pt-BR" sz="2400" dirty="0">
                <a:latin typeface="Calibri"/>
                <a:cs typeface="Calibri"/>
              </a:rPr>
              <a:t>O projeto de estudo tem como objetivo entregar uma aplicação que utiliza tecnologias para desenvolvimento WEB integrada com servidor e banco de dados.</a:t>
            </a:r>
            <a:endParaRPr lang="pt-BR"/>
          </a:p>
          <a:p>
            <a:pPr marL="0" indent="640080" algn="just">
              <a:buNone/>
            </a:pPr>
            <a:r>
              <a:rPr lang="pt-BR" sz="2400" dirty="0">
                <a:latin typeface="Calibri"/>
                <a:cs typeface="Calibri"/>
              </a:rPr>
              <a:t>Esta aplicação criada como estudo, trata-se de uma página única cujo a arquitetura é direcionada para dispositivos móveis, conceito conhecido como Mobile </a:t>
            </a:r>
            <a:r>
              <a:rPr lang="pt-BR" sz="2400" err="1">
                <a:latin typeface="Calibri"/>
                <a:cs typeface="Calibri"/>
              </a:rPr>
              <a:t>First</a:t>
            </a:r>
            <a:r>
              <a:rPr lang="pt-BR" sz="24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58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603" y="9794"/>
            <a:ext cx="2236225" cy="608859"/>
          </a:xfrm>
        </p:spPr>
        <p:txBody>
          <a:bodyPr>
            <a:noAutofit/>
          </a:bodyPr>
          <a:lstStyle/>
          <a:p>
            <a:r>
              <a:rPr lang="pt-BR" sz="2800" b="1" spc="-150" dirty="0">
                <a:solidFill>
                  <a:srgbClr val="00A59A"/>
                </a:solidFill>
              </a:rPr>
              <a:t>INTRODUÇÃO</a:t>
            </a:r>
            <a:endParaRPr lang="pt-BR" sz="4800" spc="-150" dirty="0">
              <a:solidFill>
                <a:srgbClr val="000000"/>
              </a:solidFill>
              <a:ea typeface="Calibri Light"/>
              <a:cs typeface="Calibri Light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911433" y="1945550"/>
            <a:ext cx="9702267" cy="45245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40080" algn="just">
              <a:buNone/>
            </a:pPr>
            <a:r>
              <a:rPr lang="pt-BR" sz="2400" dirty="0">
                <a:latin typeface="Calibri"/>
                <a:cs typeface="Calibri"/>
              </a:rPr>
              <a:t>Um conceito muito importante para projetos WEB é o desenvolvimento organizado da aplicação. A arquitetura MVC foi criada para separar corretamente as camadas na hora do desenvolvimento, de modo a atribuir responsabilidades para cada uma delas. Analisando o modelo arquitetônico do MVC (Model-</a:t>
            </a:r>
            <a:r>
              <a:rPr lang="pt-BR" sz="2400" err="1">
                <a:latin typeface="Calibri"/>
                <a:cs typeface="Calibri"/>
              </a:rPr>
              <a:t>View</a:t>
            </a:r>
            <a:r>
              <a:rPr lang="pt-BR" sz="2400" dirty="0">
                <a:latin typeface="Calibri"/>
                <a:cs typeface="Calibri"/>
              </a:rPr>
              <a:t>-</a:t>
            </a:r>
            <a:r>
              <a:rPr lang="pt-BR" sz="2400" err="1">
                <a:latin typeface="Calibri"/>
                <a:cs typeface="Calibri"/>
              </a:rPr>
              <a:t>Controller</a:t>
            </a:r>
            <a:r>
              <a:rPr lang="pt-BR" sz="2400" dirty="0">
                <a:latin typeface="Calibri"/>
                <a:cs typeface="Calibri"/>
              </a:rPr>
              <a:t>) e suas responsabilidades, podemos identificar que basicamente a estrutura de um aplicativo é dividida em três componentes principais: modelo, exibição e controlador.</a:t>
            </a:r>
            <a:endParaRPr lang="pt-BR"/>
          </a:p>
          <a:p>
            <a:pPr marL="0" indent="640080">
              <a:buNone/>
            </a:pPr>
            <a:r>
              <a:rPr lang="pt-BR" sz="2400" dirty="0">
                <a:latin typeface="Calibri"/>
                <a:cs typeface="Calibri"/>
              </a:rPr>
              <a:t>Estruturando o projeto com tecnologias de desenvolvimento WEB que atendem os requisitos para a fluidez na comunicação entre as camadas, assim buscamos desenvolver uma aplicação que facilite a interação de atendimentos para negócios como barbearias, nicho ao qual é o foco central da elaboração deste estudo, pois é considerado uma tendência de negócios na atualidade.</a:t>
            </a:r>
          </a:p>
        </p:txBody>
      </p:sp>
    </p:spTree>
    <p:extLst>
      <p:ext uri="{BB962C8B-B14F-4D97-AF65-F5344CB8AC3E}">
        <p14:creationId xmlns:p14="http://schemas.microsoft.com/office/powerpoint/2010/main" val="381227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919" y="4415"/>
            <a:ext cx="4029620" cy="608860"/>
          </a:xfrm>
        </p:spPr>
        <p:txBody>
          <a:bodyPr>
            <a:noAutofit/>
          </a:bodyPr>
          <a:lstStyle/>
          <a:p>
            <a:r>
              <a:rPr lang="pt-BR" sz="2800" b="1" spc="-150" dirty="0">
                <a:solidFill>
                  <a:srgbClr val="00A59A"/>
                </a:solidFill>
              </a:rPr>
              <a:t>FUNDAMENTAÇÃO TEÓRICA</a:t>
            </a:r>
            <a:endParaRPr lang="pt-BR" sz="2800" b="1" spc="-150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582791" y="2416733"/>
            <a:ext cx="10212063" cy="3246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40080" algn="just">
              <a:buNone/>
            </a:pPr>
            <a:r>
              <a:rPr lang="pt-BR" sz="2400" dirty="0">
                <a:latin typeface="Calibri"/>
                <a:ea typeface="Calibri"/>
                <a:cs typeface="Calibri"/>
              </a:rPr>
              <a:t>Atualmente podemos identificar a existência de variadas metodologias e arquiteturas para desenvolvimento de aplicações WEB, e o padrão MVC foca em definir a plataforma, tecnologias e como os componentes do sistema se organizarão. Uma das características de padronização de projeto é poder aplicá-lo em sistemas distintos. O padrão MVC pode ser utilizado em vários tipos de projetos em soluções para desktop, web e mobile. </a:t>
            </a:r>
            <a:endParaRPr lang="pt-BR"/>
          </a:p>
          <a:p>
            <a:pPr marL="0" indent="0" algn="just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27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525283" y="2287337"/>
            <a:ext cx="10255195" cy="3246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40080" algn="just">
              <a:buNone/>
            </a:pPr>
            <a:r>
              <a:rPr lang="pt-BR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Segundo blog Le </a:t>
            </a:r>
            <a:r>
              <a:rPr lang="pt-BR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Wagon</a:t>
            </a:r>
            <a:r>
              <a:rPr lang="pt-BR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(julho, 2020), a arquitetura MVC é “um padrão de arquitetura de software responsável por contribuir na otimização da velocidade entre as requisições feitas pelo comando dos usuários”.</a:t>
            </a:r>
          </a:p>
          <a:p>
            <a:pPr marL="0" indent="640080" algn="just">
              <a:buNone/>
            </a:pPr>
            <a:r>
              <a:rPr lang="pt-BR" sz="2400" dirty="0">
                <a:latin typeface="Calibri"/>
                <a:ea typeface="Calibri"/>
                <a:cs typeface="Calibri"/>
              </a:rPr>
              <a:t>O MVC funciona como um padrão de arquitetura de software que melhora a conexão entre as camadas de dados, lógica de negócio e interação com usuário. Através da sua divisão em três componentes o processo de programação se torna algo mais simples e dinâmico.</a:t>
            </a:r>
            <a:endParaRPr lang="pt-BR" dirty="0"/>
          </a:p>
          <a:p>
            <a:pPr marL="0" indent="640080" algn="just">
              <a:buNone/>
            </a:pPr>
            <a:endParaRPr lang="pt-BR" sz="2400" dirty="0">
              <a:ea typeface="Calibri"/>
              <a:cs typeface="Calibri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5CC6A53-34D3-A492-BCC3-48B1B8369043}"/>
              </a:ext>
            </a:extLst>
          </p:cNvPr>
          <p:cNvSpPr txBox="1">
            <a:spLocks/>
          </p:cNvSpPr>
          <p:nvPr/>
        </p:nvSpPr>
        <p:spPr>
          <a:xfrm>
            <a:off x="2392900" y="4415"/>
            <a:ext cx="4029620" cy="767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50" dirty="0">
                <a:solidFill>
                  <a:srgbClr val="00A59A"/>
                </a:solidFill>
              </a:rPr>
              <a:t>FUNDAMENTAÇÃO TEÓRICA</a:t>
            </a:r>
          </a:p>
          <a:p>
            <a:r>
              <a:rPr lang="pt-BR" sz="2000" b="1" spc="-150" dirty="0">
                <a:solidFill>
                  <a:srgbClr val="00A59A"/>
                </a:solidFill>
                <a:ea typeface="Calibri Light"/>
                <a:cs typeface="Calibri Light"/>
              </a:rPr>
              <a:t>Citação direta</a:t>
            </a:r>
            <a:endParaRPr lang="pt-BR" sz="2800" b="1" spc="-150" dirty="0">
              <a:solidFill>
                <a:srgbClr val="00A59A"/>
              </a:solidFill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429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755321" y="2301714"/>
            <a:ext cx="9924516" cy="3045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40080" algn="just">
              <a:buNone/>
            </a:pPr>
            <a:r>
              <a:rPr lang="pt-BR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 utilização do padrão MVC traz como benefício o isolamento das regras de negócios da lógica de apresentação, que é a interface com o usuário. Isto possibilita a existência de várias interfaces com o usuário que podem ser modificadas sem a necessidade de alterar as regras de negócios, proporcionando muito mais flexibilidade e oportunidades de reuso das classes (Devmedia, 2013).</a:t>
            </a:r>
            <a:endParaRPr lang="pt-BR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F9C28E9-8DB4-772F-1230-C5EBAED06C30}"/>
              </a:ext>
            </a:extLst>
          </p:cNvPr>
          <p:cNvSpPr txBox="1">
            <a:spLocks/>
          </p:cNvSpPr>
          <p:nvPr/>
        </p:nvSpPr>
        <p:spPr>
          <a:xfrm>
            <a:off x="2392900" y="4415"/>
            <a:ext cx="4029620" cy="767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50" dirty="0">
                <a:solidFill>
                  <a:srgbClr val="00A59A"/>
                </a:solidFill>
              </a:rPr>
              <a:t>FUNDAMENTAÇÃO TEÓRICA</a:t>
            </a:r>
          </a:p>
          <a:p>
            <a:r>
              <a:rPr lang="pt-BR" sz="2000" b="1" spc="-150" dirty="0">
                <a:solidFill>
                  <a:srgbClr val="00A59A"/>
                </a:solidFill>
                <a:ea typeface="Calibri Light"/>
                <a:cs typeface="Calibri Light"/>
              </a:rPr>
              <a:t>Citação Longa</a:t>
            </a:r>
            <a:endParaRPr lang="pt-BR" sz="2800" b="1" spc="-150" dirty="0">
              <a:solidFill>
                <a:srgbClr val="00A59A"/>
              </a:solidFill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8941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385</Words>
  <Application>Microsoft Office PowerPoint</Application>
  <PresentationFormat>Widescreen</PresentationFormat>
  <Paragraphs>46</Paragraphs>
  <Slides>25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Apresentação do PowerPoint</vt:lpstr>
      <vt:lpstr>Apresentação do PowerPoint</vt:lpstr>
      <vt:lpstr>Apresentação do PowerPoint</vt:lpstr>
      <vt:lpstr>Desenvolvimento WEB Implementação de uma Aplicação WEB utilizando MVC</vt:lpstr>
      <vt:lpstr>RESUMO</vt:lpstr>
      <vt:lpstr>INTRODUÇÃO</vt:lpstr>
      <vt:lpstr>FUNDAMENTAÇÃO TEÓRICA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Grupo UNIASSELVI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Cláudia Rodrigues De Melo Schneider</dc:creator>
  <cp:lastModifiedBy>Rodrigo Sommer</cp:lastModifiedBy>
  <cp:revision>437</cp:revision>
  <dcterms:created xsi:type="dcterms:W3CDTF">2020-02-19T16:58:33Z</dcterms:created>
  <dcterms:modified xsi:type="dcterms:W3CDTF">2023-06-29T12:29:02Z</dcterms:modified>
</cp:coreProperties>
</file>