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FAF6-3ACB-43EC-A655-9A6EAE9405B1}" type="datetimeFigureOut">
              <a:rPr lang="en-US" smtClean="0"/>
              <a:t>9/30/2010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164B-066D-46F6-A2D6-F936E2AF5D6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 Case Diagrams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G. Affleck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95400" y="3048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Apply </a:t>
            </a:r>
            <a:r>
              <a:rPr lang="en-GB" b="1"/>
              <a:t>&lt;&lt;extend&gt;&gt; </a:t>
            </a:r>
            <a:r>
              <a:rPr lang="en-GB"/>
              <a:t>when there is an exceptional or seldom invoked case.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943600" y="2835275"/>
            <a:ext cx="289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Place the extending use case below the parent use case.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3276600" y="2438400"/>
            <a:ext cx="21336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Lost life</a:t>
            </a: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H="1" flipV="1">
            <a:off x="4343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3657600" y="3962400"/>
            <a:ext cx="1828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End game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495800" y="35814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&lt;&lt;extends&gt;&gt;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981200" y="5410200"/>
            <a:ext cx="7010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If no more lives left</a:t>
            </a:r>
          </a:p>
          <a:p>
            <a:pPr>
              <a:spcBef>
                <a:spcPct val="50000"/>
              </a:spcBef>
            </a:pPr>
            <a:r>
              <a:rPr lang="en-GB"/>
              <a:t>	&lt;&lt;extend&gt;&gt; using End Game case study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371600" y="1600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 diagram: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447800" y="4724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 flow: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Examples of Flow of events: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Selection/Branching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971800" y="1752600"/>
            <a:ext cx="61722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cs typeface="Times New Roman" pitchFamily="18" charset="0"/>
              </a:rPr>
              <a:t>1    </a:t>
            </a:r>
            <a:r>
              <a:rPr lang="en-GB" sz="1600">
                <a:ea typeface="Times" pitchFamily="18" charset="0"/>
                <a:cs typeface="Times" pitchFamily="18" charset="0"/>
              </a:rPr>
              <a:t>If player firing 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1.1 check bullet collision with base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1.2 check bullet collision with alien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1.3 check bullet collision with screen boundaries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2. For each bomb being dropped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2.1 Check collision with base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2.2 Check collision with player ship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2.3 Check bomb collision with screen boundaries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2.4 if player firing 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 		2.4.1 check collision with bullet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219200" y="3505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Repetition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295400" y="4191000"/>
            <a:ext cx="129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Using keyword For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200400" y="1014413"/>
            <a:ext cx="4572000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>
                <a:cs typeface="Times New Roman" pitchFamily="18" charset="0"/>
              </a:rPr>
              <a:t>1    </a:t>
            </a:r>
            <a:r>
              <a:rPr lang="en-GB" sz="1600">
                <a:ea typeface="Times" pitchFamily="18" charset="0"/>
                <a:cs typeface="Times" pitchFamily="18" charset="0"/>
              </a:rPr>
              <a:t>while ship and aliens are present (e.g., not destroyed) do </a:t>
            </a:r>
            <a:endParaRPr lang="en-GB" sz="1600"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600">
                <a:cs typeface="Times New Roman" pitchFamily="18" charset="0"/>
              </a:rPr>
              <a:t>	1.1  </a:t>
            </a:r>
            <a:r>
              <a:rPr lang="en-GB" sz="1600">
                <a:ea typeface="Times" pitchFamily="18" charset="0"/>
                <a:cs typeface="Times" pitchFamily="18" charset="0"/>
              </a:rPr>
              <a:t>«include» Move Aliens Use Case.</a:t>
            </a:r>
            <a:endParaRPr lang="en-GB" sz="1600"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600">
                <a:cs typeface="Times New Roman" pitchFamily="18" charset="0"/>
              </a:rPr>
              <a:t>	1.2  </a:t>
            </a:r>
            <a:r>
              <a:rPr lang="en-GB" sz="1600">
                <a:ea typeface="Times" pitchFamily="18" charset="0"/>
                <a:cs typeface="Times" pitchFamily="18" charset="0"/>
              </a:rPr>
              <a:t>«include» Move Missiles Use Case. </a:t>
            </a:r>
            <a:endParaRPr lang="en-GB" sz="1600"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600">
                <a:cs typeface="Times New Roman" pitchFamily="18" charset="0"/>
              </a:rPr>
              <a:t>	1.3  </a:t>
            </a:r>
            <a:r>
              <a:rPr lang="en-GB" sz="1600">
                <a:ea typeface="Times" pitchFamily="18" charset="0"/>
                <a:cs typeface="Times" pitchFamily="18" charset="0"/>
              </a:rPr>
              <a:t>«include» </a:t>
            </a:r>
            <a:r>
              <a:rPr lang="en-GB" sz="1600">
                <a:cs typeface="Times New Roman" pitchFamily="18" charset="0"/>
              </a:rPr>
              <a:t>Drop Bomb Use Case.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cs typeface="Times New Roman" pitchFamily="18" charset="0"/>
              </a:rPr>
              <a:t>	1.4 </a:t>
            </a:r>
            <a:r>
              <a:rPr lang="en-GB" sz="1600">
                <a:ea typeface="Times" pitchFamily="18" charset="0"/>
                <a:cs typeface="Times" pitchFamily="18" charset="0"/>
              </a:rPr>
              <a:t>«include» Move Spaceship Use Case.</a:t>
            </a:r>
          </a:p>
          <a:p>
            <a:pPr eaLnBrk="0" hangingPunct="0">
              <a:spcBef>
                <a:spcPct val="50000"/>
              </a:spcBef>
            </a:pPr>
            <a:r>
              <a:rPr lang="en-GB" sz="1600">
                <a:ea typeface="Times" pitchFamily="18" charset="0"/>
                <a:cs typeface="Times" pitchFamily="18" charset="0"/>
              </a:rPr>
              <a:t>	1.5 «include» Check Collisions Use Case.</a:t>
            </a:r>
            <a:r>
              <a:rPr lang="en-GB" sz="1200">
                <a:ea typeface="Times" pitchFamily="18" charset="0"/>
                <a:cs typeface="Times" pitchFamily="18" charset="0"/>
              </a:rPr>
              <a:t>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219200" y="1765300"/>
            <a:ext cx="129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Using keyword While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219200" y="10033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Repetition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/>
              <a:t>Example Space Invaders</a:t>
            </a:r>
            <a:br>
              <a:rPr lang="en-GB"/>
            </a:br>
            <a:r>
              <a:rPr lang="en-GB"/>
              <a:t>Use Case detail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6"/>
          <p:cNvGrpSpPr>
            <a:grpSpLocks/>
          </p:cNvGrpSpPr>
          <p:nvPr/>
        </p:nvGrpSpPr>
        <p:grpSpPr bwMode="auto">
          <a:xfrm>
            <a:off x="1066800" y="762000"/>
            <a:ext cx="6388100" cy="5106988"/>
            <a:chOff x="-2" y="-2"/>
            <a:chExt cx="3632" cy="3074"/>
          </a:xfrm>
        </p:grpSpPr>
        <p:grpSp>
          <p:nvGrpSpPr>
            <p:cNvPr id="3" name="Group 1044"/>
            <p:cNvGrpSpPr>
              <a:grpSpLocks/>
            </p:cNvGrpSpPr>
            <p:nvPr/>
          </p:nvGrpSpPr>
          <p:grpSpPr bwMode="auto">
            <a:xfrm>
              <a:off x="0" y="0"/>
              <a:ext cx="3628" cy="3070"/>
              <a:chOff x="0" y="0"/>
              <a:chExt cx="3628" cy="3070"/>
            </a:xfrm>
          </p:grpSpPr>
          <p:grpSp>
            <p:nvGrpSpPr>
              <p:cNvPr id="4" name="Group 1033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0482" name="Rectangle 102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/>
                    <a:t>Use Case: Launch Application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0488" name="Rectangle 10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035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0483" name="Rectangle 1027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1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0490" name="Rectangle 103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037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0484" name="Rectangle 1028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Player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0492" name="Rectangle 1036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039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0485" name="Rectangle 1029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Application installed.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0494" name="Rectangle 1038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041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863"/>
                <a:chOff x="0" y="1804"/>
                <a:chExt cx="3628" cy="863"/>
              </a:xfrm>
            </p:grpSpPr>
            <p:sp>
              <p:nvSpPr>
                <p:cNvPr id="20486" name="Rectangle 1030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1        Player double clicks on the Space Invaders program icon.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2        The system initializes 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3        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Display Intro Screen use case</a:t>
                  </a:r>
                  <a:r>
                    <a:rPr lang="en-GB" sz="1600">
                      <a:cs typeface="Times New Roman" pitchFamily="18" charset="0"/>
                    </a:rPr>
                    <a:t>. 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4        Use case ends.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600"/>
                </a:p>
              </p:txBody>
            </p:sp>
            <p:sp>
              <p:nvSpPr>
                <p:cNvPr id="20496" name="Rectangle 1040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043"/>
              <p:cNvGrpSpPr>
                <a:grpSpLocks/>
              </p:cNvGrpSpPr>
              <p:nvPr/>
            </p:nvGrpSpPr>
            <p:grpSpPr bwMode="auto">
              <a:xfrm>
                <a:off x="0" y="2667"/>
                <a:ext cx="3628" cy="403"/>
                <a:chOff x="0" y="2667"/>
                <a:chExt cx="3628" cy="403"/>
              </a:xfrm>
            </p:grpSpPr>
            <p:sp>
              <p:nvSpPr>
                <p:cNvPr id="20487" name="Rectangle 1031"/>
                <p:cNvSpPr>
                  <a:spLocks noChangeArrowheads="1"/>
                </p:cNvSpPr>
                <p:nvPr/>
              </p:nvSpPr>
              <p:spPr bwMode="auto">
                <a:xfrm>
                  <a:off x="43" y="2667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Post Conditions:</a:t>
                  </a:r>
                  <a:r>
                    <a:rPr lang="en-GB" sz="1800">
                      <a:cs typeface="Times New Roman" pitchFamily="18" charset="0"/>
                    </a:rPr>
                    <a:t> The introduction screen is displayed.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0498" name="Rectangle 1042"/>
                <p:cNvSpPr>
                  <a:spLocks noChangeArrowheads="1"/>
                </p:cNvSpPr>
                <p:nvPr/>
              </p:nvSpPr>
              <p:spPr bwMode="auto">
                <a:xfrm>
                  <a:off x="0" y="2667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0501" name="Rectangle 1045"/>
            <p:cNvSpPr>
              <a:spLocks noChangeArrowheads="1"/>
            </p:cNvSpPr>
            <p:nvPr/>
          </p:nvSpPr>
          <p:spPr bwMode="auto">
            <a:xfrm>
              <a:off x="-2" y="-2"/>
              <a:ext cx="3632" cy="30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89100" y="1081088"/>
            <a:ext cx="5765800" cy="4697412"/>
            <a:chOff x="-2" y="-2"/>
            <a:chExt cx="3632" cy="2959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0" y="0"/>
              <a:ext cx="3628" cy="2955"/>
              <a:chOff x="0" y="0"/>
              <a:chExt cx="3628" cy="2955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1506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Display Intro Screen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151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1507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2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151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150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Actors: </a:t>
                  </a:r>
                  <a:r>
                    <a:rPr lang="en-GB">
                      <a:cs typeface="Times New Roman" pitchFamily="18" charset="0"/>
                    </a:rPr>
                    <a:t>Player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151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150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Application launched.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151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748"/>
                <a:chOff x="0" y="1804"/>
                <a:chExt cx="3628" cy="748"/>
              </a:xfrm>
            </p:grpSpPr>
            <p:sp>
              <p:nvSpPr>
                <p:cNvPr id="2151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1        System displays the introduction screen.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2        Use case ends.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600"/>
                </a:p>
              </p:txBody>
            </p:sp>
            <p:sp>
              <p:nvSpPr>
                <p:cNvPr id="2152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2552"/>
                <a:ext cx="3628" cy="403"/>
                <a:chOff x="0" y="2552"/>
                <a:chExt cx="3628" cy="403"/>
              </a:xfrm>
            </p:grpSpPr>
            <p:sp>
              <p:nvSpPr>
                <p:cNvPr id="2151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2552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Post Conditions:</a:t>
                  </a:r>
                  <a:r>
                    <a:rPr lang="en-GB" sz="1800">
                      <a:cs typeface="Times New Roman" pitchFamily="18" charset="0"/>
                    </a:rPr>
                    <a:t> The user is allowed to start a new game.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152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2552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3632" cy="295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89100" y="898525"/>
            <a:ext cx="5765800" cy="5062538"/>
            <a:chOff x="-2" y="-2"/>
            <a:chExt cx="3632" cy="3189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0" y="0"/>
              <a:ext cx="3628" cy="3185"/>
              <a:chOff x="0" y="0"/>
              <a:chExt cx="3628" cy="3185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2530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Start New Game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253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2531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3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2538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2532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Player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254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253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Introduction screen is being displayed.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2542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978"/>
                <a:chOff x="0" y="1804"/>
                <a:chExt cx="3628" cy="978"/>
              </a:xfrm>
            </p:grpSpPr>
            <p:sp>
              <p:nvSpPr>
                <p:cNvPr id="2253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1        User presses begin game button.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2        The system displays the game screen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3        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Cycle use case</a:t>
                  </a:r>
                  <a:r>
                    <a:rPr lang="en-GB" sz="1600">
                      <a:cs typeface="Times New Roman" pitchFamily="18" charset="0"/>
                    </a:rPr>
                    <a:t>. 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4        Use case ends.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600"/>
                </a:p>
              </p:txBody>
            </p:sp>
            <p:sp>
              <p:nvSpPr>
                <p:cNvPr id="22544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97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2782"/>
                <a:ext cx="3628" cy="403"/>
                <a:chOff x="0" y="2782"/>
                <a:chExt cx="3628" cy="403"/>
              </a:xfrm>
            </p:grpSpPr>
            <p:sp>
              <p:nvSpPr>
                <p:cNvPr id="2253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2782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Post Conditions:</a:t>
                  </a:r>
                  <a:r>
                    <a:rPr lang="en-GB" sz="1800">
                      <a:cs typeface="Times New Roman" pitchFamily="18" charset="0"/>
                    </a:rPr>
                    <a:t> The user is playing a new game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254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2782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3632" cy="318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3000" y="838200"/>
            <a:ext cx="7315200" cy="5030788"/>
            <a:chOff x="-2" y="-2"/>
            <a:chExt cx="3632" cy="3074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0" y="0"/>
              <a:ext cx="3628" cy="3070"/>
              <a:chOff x="0" y="0"/>
              <a:chExt cx="3628" cy="3070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3554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Move Ship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356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3555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</a:t>
                  </a:r>
                  <a:r>
                    <a:rPr lang="en-GB" sz="1800">
                      <a:cs typeface="Times New Roman" pitchFamily="18" charset="0"/>
                    </a:rPr>
                    <a:t> 4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356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3556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Player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356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3557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Game is executing.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3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863"/>
                <a:chOff x="0" y="1804"/>
                <a:chExt cx="3628" cy="863"/>
              </a:xfrm>
            </p:grpSpPr>
            <p:sp>
              <p:nvSpPr>
                <p:cNvPr id="23558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1        User press the right or left arrow key.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2        The system moves the ship and displays the ship in its new position.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3        Use case ends.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600"/>
                </a:p>
              </p:txBody>
            </p:sp>
            <p:sp>
              <p:nvSpPr>
                <p:cNvPr id="2356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2667"/>
                <a:ext cx="3628" cy="403"/>
                <a:chOff x="0" y="2667"/>
                <a:chExt cx="3628" cy="403"/>
              </a:xfrm>
            </p:grpSpPr>
            <p:sp>
              <p:nvSpPr>
                <p:cNvPr id="2355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2667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Post Conditions:</a:t>
                  </a:r>
                  <a:r>
                    <a:rPr lang="en-GB" sz="1800">
                      <a:cs typeface="Times New Roman" pitchFamily="18" charset="0"/>
                    </a:rPr>
                    <a:t> The ships position has changed.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3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2667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3632" cy="30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081088"/>
            <a:ext cx="7086600" cy="5167312"/>
            <a:chOff x="-2" y="-2"/>
            <a:chExt cx="3632" cy="2959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0" y="0"/>
              <a:ext cx="3628" cy="2955"/>
              <a:chOff x="0" y="0"/>
              <a:chExt cx="3628" cy="2955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4578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Player firing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4579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5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4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4580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Player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4588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4581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Game is executing and no other firing is in progress.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4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748"/>
                <a:chOff x="0" y="1804"/>
                <a:chExt cx="3628" cy="748"/>
              </a:xfrm>
            </p:grpSpPr>
            <p:sp>
              <p:nvSpPr>
                <p:cNvPr id="2458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1        User presses either the firing key.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2        The system creates a new upward moving missile at the ship’s location.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3        Use case ends.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600"/>
                </a:p>
              </p:txBody>
            </p:sp>
            <p:sp>
              <p:nvSpPr>
                <p:cNvPr id="24592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2552"/>
                <a:ext cx="3628" cy="403"/>
                <a:chOff x="0" y="2552"/>
                <a:chExt cx="3628" cy="403"/>
              </a:xfrm>
            </p:grpSpPr>
            <p:sp>
              <p:nvSpPr>
                <p:cNvPr id="2458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2552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Post Conditions:</a:t>
                  </a:r>
                  <a:r>
                    <a:rPr lang="en-GB" sz="1800">
                      <a:cs typeface="Times New Roman" pitchFamily="18" charset="0"/>
                    </a:rPr>
                    <a:t> A player firing is in progress.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2552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3632" cy="295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228600"/>
            <a:ext cx="7239000" cy="6234113"/>
            <a:chOff x="-2" y="-2"/>
            <a:chExt cx="3632" cy="3534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0" y="0"/>
              <a:ext cx="3628" cy="3530"/>
              <a:chOff x="0" y="0"/>
              <a:chExt cx="3628" cy="3530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5602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Game Cycle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560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5603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6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5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5604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5612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5605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The Game is Executing.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5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1323"/>
                <a:chOff x="0" y="1804"/>
                <a:chExt cx="3628" cy="1323"/>
              </a:xfrm>
            </p:grpSpPr>
            <p:sp>
              <p:nvSpPr>
                <p:cNvPr id="2560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1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1    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while ship and aliens are present (e.g., not destroyed) do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	1.1  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Move Aliens Use Case.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	1.2  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Move Missiles Use Case.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	1.3  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</a:t>
                  </a:r>
                  <a:r>
                    <a:rPr lang="en-GB" sz="1600">
                      <a:cs typeface="Times New Roman" pitchFamily="18" charset="0"/>
                    </a:rPr>
                    <a:t>Drop Bomb Use Case.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	1.4 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Move Spaceship Use Case.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	1.5 «include» Check Collisions Use Case.</a:t>
                  </a: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 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US" sz="1600">
                      <a:ea typeface="Times" pitchFamily="18" charset="0"/>
                      <a:cs typeface="Times" pitchFamily="18" charset="0"/>
                    </a:rPr>
                    <a:t>3. Use case ends.</a:t>
                  </a: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 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 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/>
                </a:p>
              </p:txBody>
            </p:sp>
            <p:sp>
              <p:nvSpPr>
                <p:cNvPr id="25616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1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3127"/>
                <a:ext cx="3628" cy="403"/>
                <a:chOff x="0" y="3127"/>
                <a:chExt cx="3628" cy="403"/>
              </a:xfrm>
            </p:grpSpPr>
            <p:sp>
              <p:nvSpPr>
                <p:cNvPr id="2560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3127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6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5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127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3632" cy="353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990600" y="2057400"/>
          <a:ext cx="1252538" cy="2133600"/>
        </p:xfrm>
        <a:graphic>
          <a:graphicData uri="http://schemas.openxmlformats.org/presentationml/2006/ole">
            <p:oleObj spid="_x0000_s1026" name="Bitmap Image" r:id="rId3" imgW="609524" imgH="1038370" progId="PBrush">
              <p:embed/>
            </p:oleObj>
          </a:graphicData>
        </a:graphic>
      </p:graphicFrame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914400" y="41148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V="1">
            <a:off x="2209800" y="2743200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5105400" y="2209800"/>
            <a:ext cx="2819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Move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219200" y="1752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Player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209800" y="3200400"/>
            <a:ext cx="2667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5029200" y="34290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Fire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762000" y="990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Initiator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4876800" y="990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Use Cases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5984" y="571501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Space Invaders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957263"/>
            <a:ext cx="3048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Bullets fired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Bombs dropped by aliens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Aliens (Move)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Defender (move)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Bases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Spacecraft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Game area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Score</a:t>
            </a:r>
          </a:p>
          <a:p>
            <a:pPr>
              <a:spcBef>
                <a:spcPct val="50000"/>
              </a:spcBef>
            </a:pPr>
            <a:r>
              <a:rPr lang="en-GB" sz="1200"/>
              <a:t>Lives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Token Interaction Diagram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09800" y="728663"/>
            <a:ext cx="66294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	</a:t>
            </a:r>
          </a:p>
          <a:p>
            <a:pPr>
              <a:spcBef>
                <a:spcPct val="50000"/>
              </a:spcBef>
            </a:pPr>
            <a:r>
              <a:rPr lang="en-GB" sz="1200"/>
              <a:t>Bullets</a:t>
            </a:r>
          </a:p>
          <a:p>
            <a:pPr>
              <a:spcBef>
                <a:spcPct val="50000"/>
              </a:spcBef>
            </a:pPr>
            <a:r>
              <a:rPr lang="en-GB" sz="1200"/>
              <a:t>X	Bombs		</a:t>
            </a:r>
          </a:p>
          <a:p>
            <a:pPr>
              <a:spcBef>
                <a:spcPct val="50000"/>
              </a:spcBef>
            </a:pPr>
            <a:r>
              <a:rPr lang="en-GB" sz="1200"/>
              <a:t>             	</a:t>
            </a:r>
          </a:p>
          <a:p>
            <a:pPr>
              <a:spcBef>
                <a:spcPct val="50000"/>
              </a:spcBef>
            </a:pPr>
            <a:r>
              <a:rPr lang="en-GB" sz="1200"/>
              <a:t>Collision 	X 	Aliens 	</a:t>
            </a:r>
          </a:p>
          <a:p>
            <a:pPr>
              <a:spcBef>
                <a:spcPct val="50000"/>
              </a:spcBef>
            </a:pPr>
            <a:r>
              <a:rPr lang="en-GB" sz="1200"/>
              <a:t>	</a:t>
            </a:r>
          </a:p>
          <a:p>
            <a:pPr>
              <a:spcBef>
                <a:spcPct val="50000"/>
              </a:spcBef>
            </a:pPr>
            <a:r>
              <a:rPr lang="en-GB" sz="1200"/>
              <a:t>Collision	X	     X 	Defender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X	Collision        Collision	X	Bases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Collision	Collision        Collision	X	X	Spacecraft	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Collision	X	    X	X	X	X	Game Area	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Collision	 Collision	Collision	 Collision	X	 Collision	X</a:t>
            </a:r>
          </a:p>
          <a:p>
            <a:pPr>
              <a:spcBef>
                <a:spcPct val="50000"/>
              </a:spcBef>
            </a:pPr>
            <a:endParaRPr lang="en-GB" sz="1200"/>
          </a:p>
          <a:p>
            <a:pPr>
              <a:spcBef>
                <a:spcPct val="50000"/>
              </a:spcBef>
            </a:pPr>
            <a:r>
              <a:rPr lang="en-GB" sz="1200"/>
              <a:t>X	X	  X	  X	X	X	X	</a:t>
            </a:r>
          </a:p>
          <a:p>
            <a:pPr>
              <a:spcBef>
                <a:spcPct val="50000"/>
              </a:spcBef>
            </a:pPr>
            <a:r>
              <a:rPr lang="en-GB" sz="1200"/>
              <a:t>X	X	  X	  X	X	X	X			</a:t>
            </a:r>
          </a:p>
          <a:p>
            <a:pPr>
              <a:spcBef>
                <a:spcPct val="50000"/>
              </a:spcBef>
            </a:pPr>
            <a:r>
              <a:rPr lang="en-GB" sz="1200"/>
              <a:t>		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133600" y="8382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971800" y="8382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3886200" y="1443038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4724400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7912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6553200" y="27432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7620000" y="3276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457200" y="48768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57200" y="1600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457200" y="2209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457200" y="2743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457200" y="3276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457200" y="38862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57200" y="44196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1143000" y="6324600"/>
            <a:ext cx="723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Score and lives have no interaction – indicating they are possible sub tokens of player.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228600"/>
            <a:ext cx="7239000" cy="6234113"/>
            <a:chOff x="-2" y="-2"/>
            <a:chExt cx="3632" cy="353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628" cy="3530"/>
              <a:chOff x="0" y="0"/>
              <a:chExt cx="3628" cy="353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765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Check Collisions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765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7656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7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7657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7659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7662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  Game cycle is executing.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7663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1323"/>
                <a:chOff x="0" y="1804"/>
                <a:chExt cx="3628" cy="1323"/>
              </a:xfrm>
            </p:grpSpPr>
            <p:sp>
              <p:nvSpPr>
                <p:cNvPr id="2766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1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457200" indent="-457200"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1.  	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player firing collision use case</a:t>
                  </a: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2.  	</a:t>
                  </a: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bomb collision use case</a:t>
                  </a:r>
                </a:p>
                <a:p>
                  <a:pPr marL="457200" indent="-457200" eaLnBrk="0" hangingPunct="0">
                    <a:buFontTx/>
                    <a:buAutoNum type="arabicPeriod" startAt="3"/>
                    <a:tabLst>
                      <a:tab pos="228600" algn="l"/>
                    </a:tabLst>
                  </a:pP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«include» Alien move  use case</a:t>
                  </a:r>
                </a:p>
                <a:p>
                  <a:pPr marL="457200" indent="-457200" eaLnBrk="0" hangingPunct="0">
                    <a:buFontTx/>
                    <a:buAutoNum type="arabicPeriod" startAt="4"/>
                    <a:tabLst>
                      <a:tab pos="228600" algn="l"/>
                    </a:tabLst>
                  </a:pP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check Defender with game area</a:t>
                  </a: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5. 		check spacecraft with game area</a:t>
                  </a: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US" sz="1600">
                      <a:ea typeface="Times" pitchFamily="18" charset="0"/>
                      <a:cs typeface="Times" pitchFamily="18" charset="0"/>
                    </a:rPr>
                    <a:t>6.  	Use case ends.</a:t>
                  </a:r>
                  <a:endParaRPr lang="en-GB" sz="1600">
                    <a:ea typeface="Times" pitchFamily="18" charset="0"/>
                    <a:cs typeface="Times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	</a:t>
                  </a:r>
                  <a:endParaRPr lang="en-GB" sz="1200">
                    <a:ea typeface="Times" pitchFamily="18" charset="0"/>
                    <a:cs typeface="Times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 </a:t>
                  </a: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/>
                </a:p>
              </p:txBody>
            </p:sp>
            <p:sp>
              <p:nvSpPr>
                <p:cNvPr id="2766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1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3127"/>
                <a:ext cx="3628" cy="403"/>
                <a:chOff x="0" y="3127"/>
                <a:chExt cx="3628" cy="403"/>
              </a:xfrm>
            </p:grpSpPr>
            <p:sp>
              <p:nvSpPr>
                <p:cNvPr id="2766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127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6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766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127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-2" y="-2"/>
              <a:ext cx="3632" cy="353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228600"/>
            <a:ext cx="7239000" cy="6234113"/>
            <a:chOff x="-2" y="-2"/>
            <a:chExt cx="3632" cy="353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628" cy="3530"/>
              <a:chOff x="0" y="0"/>
              <a:chExt cx="3628" cy="353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9701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Player firing Collisions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9702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970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7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970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9707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9708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9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  Game cycle is executing and player firing. The bullet has changed position.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1323"/>
                <a:chOff x="0" y="1804"/>
                <a:chExt cx="3628" cy="1323"/>
              </a:xfrm>
            </p:grpSpPr>
            <p:sp>
              <p:nvSpPr>
                <p:cNvPr id="29713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1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457200" indent="-457200"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1 check bullet collision with bomb dropped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2 check bullet collision with alien. 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	2.1.1 if collision &lt;&lt;extend&gt;&gt; to include Alien Killed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3 check bullet collision with base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 	4. </a:t>
                  </a: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check bullet collision with spacecraft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5. check bullet collision with Game area</a:t>
                  </a: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	6. End use case	</a:t>
                  </a:r>
                  <a:endParaRPr lang="en-GB" sz="1200">
                    <a:ea typeface="Times" pitchFamily="18" charset="0"/>
                    <a:cs typeface="Times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 </a:t>
                  </a: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1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3127"/>
                <a:ext cx="3628" cy="403"/>
                <a:chOff x="0" y="3127"/>
                <a:chExt cx="3628" cy="403"/>
              </a:xfrm>
            </p:grpSpPr>
            <p:sp>
              <p:nvSpPr>
                <p:cNvPr id="29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127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6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127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-2" y="-2"/>
              <a:ext cx="3632" cy="353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311150"/>
            <a:ext cx="7239000" cy="6234113"/>
            <a:chOff x="-2" y="-2"/>
            <a:chExt cx="3632" cy="353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3628" cy="3530"/>
              <a:chOff x="0" y="0"/>
              <a:chExt cx="3628" cy="353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5530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Alien Killed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55303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55305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7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55306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5530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55309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5531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  An Alien Has been destroyed.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55312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1323"/>
                <a:chOff x="0" y="1804"/>
                <a:chExt cx="3628" cy="1323"/>
              </a:xfrm>
            </p:grpSpPr>
            <p:sp>
              <p:nvSpPr>
                <p:cNvPr id="553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1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457200" indent="-457200"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</a:p>
                <a:p>
                  <a:pPr marL="457200" indent="-457200">
                    <a:tabLst>
                      <a:tab pos="228600" algn="l"/>
                    </a:tabLst>
                  </a:pPr>
                  <a:endParaRPr lang="en-GB" sz="1600" b="1">
                    <a:cs typeface="Times New Roman" pitchFamily="18" charset="0"/>
                  </a:endParaRPr>
                </a:p>
                <a:p>
                  <a:pPr marL="457200" indent="-457200">
                    <a:buFontTx/>
                    <a:buAutoNum type="arabicPeriod"/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Add point to total</a:t>
                  </a:r>
                </a:p>
                <a:p>
                  <a:pPr marL="457200" indent="-457200">
                    <a:buFontTx/>
                    <a:buAutoNum type="arabicPeriod"/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Remove alien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600">
                      <a:ea typeface="Times" pitchFamily="18" charset="0"/>
                      <a:cs typeface="Times" pitchFamily="18" charset="0"/>
                    </a:rPr>
                    <a:t>3. </a:t>
                  </a:r>
                  <a:r>
                    <a:rPr lang="en-GB" sz="1400">
                      <a:cs typeface="Times New Roman" pitchFamily="18" charset="0"/>
                    </a:rPr>
                    <a:t>If all Aliens are destroyed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	3.1  </a:t>
                  </a:r>
                  <a:r>
                    <a:rPr lang="en-GB" sz="1400">
                      <a:ea typeface="Times" pitchFamily="18" charset="0"/>
                      <a:cs typeface="Times" pitchFamily="18" charset="0"/>
                    </a:rPr>
                    <a:t>«extend to include» Next Alien Level Screen.</a:t>
                  </a:r>
                  <a:endParaRPr lang="en-GB" sz="1400">
                    <a:cs typeface="Times New Roman" pitchFamily="18" charset="0"/>
                  </a:endParaRP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4       Use case ends.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endParaRPr lang="en-GB" sz="1200">
                    <a:ea typeface="Times" pitchFamily="18" charset="0"/>
                    <a:cs typeface="Times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 </a:t>
                  </a: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/>
                </a:p>
              </p:txBody>
            </p:sp>
            <p:sp>
              <p:nvSpPr>
                <p:cNvPr id="55315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1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0" y="3127"/>
                <a:ext cx="3628" cy="403"/>
                <a:chOff x="0" y="3127"/>
                <a:chExt cx="3628" cy="403"/>
              </a:xfrm>
            </p:grpSpPr>
            <p:sp>
              <p:nvSpPr>
                <p:cNvPr id="55317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3127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6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55318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127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-2" y="-2"/>
              <a:ext cx="3632" cy="353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311150"/>
            <a:ext cx="7239000" cy="6234113"/>
            <a:chOff x="-2" y="-2"/>
            <a:chExt cx="3632" cy="353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628" cy="3530"/>
              <a:chOff x="0" y="0"/>
              <a:chExt cx="3628" cy="353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59397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Alien Collisions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5939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59400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7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5940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5940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5940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59406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  Alien has changed position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59407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1323"/>
                <a:chOff x="0" y="1804"/>
                <a:chExt cx="3628" cy="1323"/>
              </a:xfrm>
            </p:grpSpPr>
            <p:sp>
              <p:nvSpPr>
                <p:cNvPr id="59409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1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457200" indent="-457200"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marL="457200" indent="-457200" eaLnBrk="0" hangingPunct="0">
                    <a:spcBef>
                      <a:spcPct val="50000"/>
                    </a:spcBef>
                    <a:buFontTx/>
                    <a:buAutoNum type="arabicPeriod"/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Check collision with Defender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buFontTx/>
                    <a:buAutoNum type="arabicPeriod"/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Check collision with Base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buFontTx/>
                    <a:buAutoNum type="arabicPeriod"/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Check collision with Game area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4. 		 Use case ends.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endParaRPr lang="en-GB" sz="1200">
                    <a:ea typeface="Times" pitchFamily="18" charset="0"/>
                    <a:cs typeface="Times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 </a:t>
                  </a: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/>
                </a:p>
              </p:txBody>
            </p:sp>
            <p:sp>
              <p:nvSpPr>
                <p:cNvPr id="5941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1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3127"/>
                <a:ext cx="3628" cy="403"/>
                <a:chOff x="0" y="3127"/>
                <a:chExt cx="3628" cy="403"/>
              </a:xfrm>
            </p:grpSpPr>
            <p:sp>
              <p:nvSpPr>
                <p:cNvPr id="59412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127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6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59413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127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59414" name="Rectangle 22"/>
            <p:cNvSpPr>
              <a:spLocks noChangeArrowheads="1"/>
            </p:cNvSpPr>
            <p:nvPr/>
          </p:nvSpPr>
          <p:spPr bwMode="auto">
            <a:xfrm>
              <a:off x="-2" y="-2"/>
              <a:ext cx="3632" cy="353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52400"/>
            <a:ext cx="8382000" cy="6553200"/>
            <a:chOff x="-2" y="-2"/>
            <a:chExt cx="3632" cy="353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628" cy="3530"/>
              <a:chOff x="0" y="0"/>
              <a:chExt cx="3628" cy="353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30725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Bomb Dropped Collisions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0726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30728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7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0729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3073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0732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30734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  Game cycle is executing and at least one bomb is present and changed position.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30735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1323"/>
                <a:chOff x="0" y="1804"/>
                <a:chExt cx="3628" cy="1323"/>
              </a:xfrm>
            </p:grpSpPr>
            <p:sp>
              <p:nvSpPr>
                <p:cNvPr id="30737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1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457200" indent="-457200"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marL="457200" indent="-457200" eaLnBrk="0" hangingPunct="0">
                    <a:spcBef>
                      <a:spcPct val="50000"/>
                    </a:spcBef>
                    <a:buFontTx/>
                    <a:buAutoNum type="arabicPeriod"/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For each bomb being dropped  	</a:t>
                  </a:r>
                </a:p>
                <a:p>
                  <a:pPr marL="2286000" lvl="4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	1.1 Check collision with defender</a:t>
                  </a:r>
                </a:p>
                <a:p>
                  <a:pPr marL="2286000" lvl="4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		1.2.1 if collision &lt;&lt;extend&gt;&gt; to include End Screen</a:t>
                  </a:r>
                </a:p>
                <a:p>
                  <a:pPr marL="2286000" lvl="4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	1.2 Check collision with base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												1.3 Check bomb collision with screen boundaries</a:t>
                  </a: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	</a:t>
                  </a:r>
                  <a:r>
                    <a:rPr lang="en-GB" sz="1200">
                      <a:cs typeface="Times New Roman" pitchFamily="18" charset="0"/>
                    </a:rPr>
                    <a:t>2. End use case</a:t>
                  </a:r>
                  <a:endParaRPr lang="en-GB" sz="1200">
                    <a:ea typeface="Times" pitchFamily="18" charset="0"/>
                    <a:cs typeface="Times" pitchFamily="18" charset="0"/>
                  </a:endParaRPr>
                </a:p>
                <a:p>
                  <a:pPr marL="457200" indent="-457200" eaLnBrk="0" hangingPunct="0">
                    <a:spcBef>
                      <a:spcPct val="50000"/>
                    </a:spcBef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 </a:t>
                  </a: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 sz="1200">
                    <a:cs typeface="Times New Roman" pitchFamily="18" charset="0"/>
                  </a:endParaRPr>
                </a:p>
                <a:p>
                  <a:pPr marL="457200" indent="-457200" eaLnBrk="0" hangingPunct="0">
                    <a:tabLst>
                      <a:tab pos="228600" algn="l"/>
                    </a:tabLst>
                  </a:pPr>
                  <a:endParaRPr lang="en-GB"/>
                </a:p>
              </p:txBody>
            </p:sp>
            <p:sp>
              <p:nvSpPr>
                <p:cNvPr id="3073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1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3127"/>
                <a:ext cx="3628" cy="403"/>
                <a:chOff x="0" y="3127"/>
                <a:chExt cx="3628" cy="403"/>
              </a:xfrm>
            </p:grpSpPr>
            <p:sp>
              <p:nvSpPr>
                <p:cNvPr id="30740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127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6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0741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127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-2" y="-2"/>
              <a:ext cx="3632" cy="353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3400" y="152400"/>
            <a:ext cx="8001000" cy="6553200"/>
            <a:chOff x="-2" y="-2"/>
            <a:chExt cx="3632" cy="3189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0" y="0"/>
              <a:ext cx="3628" cy="3185"/>
              <a:chOff x="0" y="0"/>
              <a:chExt cx="3628" cy="3185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26626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End Screen 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2663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26627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Id:</a:t>
                  </a:r>
                  <a:r>
                    <a:rPr lang="en-GB" sz="1800">
                      <a:cs typeface="Times New Roman" pitchFamily="18" charset="0"/>
                    </a:rPr>
                    <a:t> Use Case 8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2663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2662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663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2662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  A ship is not present or aliens all destroyed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2663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978"/>
                <a:chOff x="0" y="1804"/>
                <a:chExt cx="3628" cy="978"/>
              </a:xfrm>
            </p:grpSpPr>
            <p:sp>
              <p:nvSpPr>
                <p:cNvPr id="2663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400" b="1">
                      <a:cs typeface="Times New Roman" pitchFamily="18" charset="0"/>
                    </a:rPr>
                    <a:t>Flow of events: </a:t>
                  </a:r>
                </a:p>
                <a:p>
                  <a:pPr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  1. </a:t>
                  </a:r>
                  <a:r>
                    <a:rPr lang="en-GB" sz="1400">
                      <a:ea typeface="Times" pitchFamily="18" charset="0"/>
                      <a:cs typeface="Times" pitchFamily="18" charset="0"/>
                    </a:rPr>
                    <a:t>If the player has lost ship</a:t>
                  </a:r>
                  <a:endParaRPr lang="en-GB" sz="14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	1.1        </a:t>
                  </a:r>
                  <a:r>
                    <a:rPr lang="en-GB" sz="1400">
                      <a:ea typeface="Times" pitchFamily="18" charset="0"/>
                      <a:cs typeface="Times" pitchFamily="18" charset="0"/>
                    </a:rPr>
                    <a:t>If the player has another ship</a:t>
                  </a:r>
                  <a:endParaRPr lang="en-GB" sz="14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		1.11  </a:t>
                  </a:r>
                  <a:r>
                    <a:rPr lang="en-GB" sz="1400">
                      <a:ea typeface="Times" pitchFamily="18" charset="0"/>
                      <a:cs typeface="Times" pitchFamily="18" charset="0"/>
                    </a:rPr>
                    <a:t>«include» Next Ship Use Case.</a:t>
                  </a:r>
                  <a:endParaRPr lang="en-GB" sz="14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	1.2        </a:t>
                  </a:r>
                  <a:r>
                    <a:rPr lang="en-GB" sz="1400">
                      <a:ea typeface="Times" pitchFamily="18" charset="0"/>
                      <a:cs typeface="Times" pitchFamily="18" charset="0"/>
                    </a:rPr>
                    <a:t>else if there is no next ship</a:t>
                  </a:r>
                  <a:endParaRPr lang="en-GB" sz="14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400">
                      <a:cs typeface="Times New Roman" pitchFamily="18" charset="0"/>
                    </a:rPr>
                    <a:t>		1.2.1 </a:t>
                  </a:r>
                  <a:r>
                    <a:rPr lang="en-GB" sz="1400">
                      <a:ea typeface="Times" pitchFamily="18" charset="0"/>
                      <a:cs typeface="Times" pitchFamily="18" charset="0"/>
                    </a:rPr>
                    <a:t>«include» </a:t>
                  </a:r>
                  <a:r>
                    <a:rPr lang="en-GB" sz="1400">
                      <a:cs typeface="Times New Roman" pitchFamily="18" charset="0"/>
                    </a:rPr>
                    <a:t>Game Over Use Case.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400"/>
                </a:p>
              </p:txBody>
            </p:sp>
            <p:sp>
              <p:nvSpPr>
                <p:cNvPr id="2664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97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2782"/>
                <a:ext cx="3628" cy="403"/>
                <a:chOff x="0" y="2782"/>
                <a:chExt cx="3628" cy="403"/>
              </a:xfrm>
            </p:grpSpPr>
            <p:sp>
              <p:nvSpPr>
                <p:cNvPr id="2663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2782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r>
                    <a:rPr lang="en-GB"/>
                    <a:t>The player has 1 ship less or 1 ship more.</a:t>
                  </a:r>
                </a:p>
              </p:txBody>
            </p:sp>
            <p:sp>
              <p:nvSpPr>
                <p:cNvPr id="26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2782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3632" cy="318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89100" y="898525"/>
            <a:ext cx="5765800" cy="5062538"/>
            <a:chOff x="-2" y="-2"/>
            <a:chExt cx="3632" cy="3189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0" y="0"/>
              <a:ext cx="3628" cy="3185"/>
              <a:chOff x="0" y="0"/>
              <a:chExt cx="3628" cy="3185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32770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Next Alien Level Screen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277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32771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Id:</a:t>
                  </a:r>
                  <a:r>
                    <a:rPr lang="en-GB" sz="1200">
                      <a:cs typeface="Times New Roman" pitchFamily="18" charset="0"/>
                    </a:rPr>
                    <a:t> UC11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2778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32772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Actors: </a:t>
                  </a:r>
                  <a:r>
                    <a:rPr lang="en-GB" sz="12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278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3277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Preconditions: 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200">
                      <a:cs typeface="Times New Roman" pitchFamily="18" charset="0"/>
                    </a:rPr>
                    <a:t>A game cycle is executing.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2782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978"/>
                <a:chOff x="0" y="1804"/>
                <a:chExt cx="3628" cy="978"/>
              </a:xfrm>
            </p:grpSpPr>
            <p:sp>
              <p:nvSpPr>
                <p:cNvPr id="3277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200" b="1">
                      <a:cs typeface="Times New Roman" pitchFamily="18" charset="0"/>
                    </a:rPr>
                    <a:t>Flow of events: 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1</a:t>
                  </a:r>
                  <a:r>
                    <a:rPr lang="en-GB" sz="700">
                      <a:cs typeface="Times New Roman" pitchFamily="18" charset="0"/>
                    </a:rPr>
                    <a:t>        </a:t>
                  </a:r>
                  <a:r>
                    <a:rPr lang="en-GB" sz="1200">
                      <a:cs typeface="Times New Roman" pitchFamily="18" charset="0"/>
                    </a:rPr>
                    <a:t>System will pause the cycle by not allowing any game input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2</a:t>
                  </a:r>
                  <a:r>
                    <a:rPr lang="en-GB" sz="700">
                      <a:cs typeface="Times New Roman" pitchFamily="18" charset="0"/>
                    </a:rPr>
                    <a:t>        </a:t>
                  </a: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System will clear the screen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3</a:t>
                  </a:r>
                  <a:r>
                    <a:rPr lang="en-GB" sz="700">
                      <a:cs typeface="Times New Roman" pitchFamily="18" charset="0"/>
                    </a:rPr>
                    <a:t>        </a:t>
                  </a: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System will create a new screen with lower positioned aliens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4</a:t>
                  </a:r>
                  <a:r>
                    <a:rPr lang="en-GB" sz="700">
                      <a:cs typeface="Times New Roman" pitchFamily="18" charset="0"/>
                    </a:rPr>
                    <a:t>        </a:t>
                  </a: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System will resume the cycle by allowing game input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5</a:t>
                  </a:r>
                  <a:r>
                    <a:rPr lang="en-GB" sz="700">
                      <a:cs typeface="Times New Roman" pitchFamily="18" charset="0"/>
                    </a:rPr>
                    <a:t>        </a:t>
                  </a:r>
                  <a:r>
                    <a:rPr lang="en-GB" sz="1200">
                      <a:cs typeface="Times New Roman" pitchFamily="18" charset="0"/>
                    </a:rPr>
                    <a:t>Use case ends.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/>
                </a:p>
              </p:txBody>
            </p:sp>
            <p:sp>
              <p:nvSpPr>
                <p:cNvPr id="32784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97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2782"/>
                <a:ext cx="3628" cy="403"/>
                <a:chOff x="0" y="2782"/>
                <a:chExt cx="3628" cy="403"/>
              </a:xfrm>
            </p:grpSpPr>
            <p:sp>
              <p:nvSpPr>
                <p:cNvPr id="3277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2782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User will be playing a new game cycle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278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2782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3632" cy="318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89100" y="1081088"/>
            <a:ext cx="5765800" cy="4697412"/>
            <a:chOff x="-2" y="-2"/>
            <a:chExt cx="3632" cy="2959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0" y="0"/>
              <a:ext cx="3628" cy="2955"/>
              <a:chOff x="0" y="0"/>
              <a:chExt cx="3628" cy="2955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31746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End Game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75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31747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Id:</a:t>
                  </a:r>
                  <a:r>
                    <a:rPr lang="en-GB" sz="1200">
                      <a:cs typeface="Times New Roman" pitchFamily="18" charset="0"/>
                    </a:rPr>
                    <a:t> UC13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175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3174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Actors: </a:t>
                  </a:r>
                  <a:r>
                    <a:rPr lang="en-GB" sz="1200">
                      <a:cs typeface="Times New Roman" pitchFamily="18" charset="0"/>
                    </a:rPr>
                    <a:t>Time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175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3174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Preconditions: 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2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175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748"/>
                <a:chOff x="0" y="1804"/>
                <a:chExt cx="3628" cy="748"/>
              </a:xfrm>
            </p:grpSpPr>
            <p:sp>
              <p:nvSpPr>
                <p:cNvPr id="3175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200" b="1">
                      <a:cs typeface="Times New Roman" pitchFamily="18" charset="0"/>
                    </a:rPr>
                    <a:t>Flow of events: 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1</a:t>
                  </a:r>
                  <a:r>
                    <a:rPr lang="en-GB" sz="700">
                      <a:cs typeface="Times New Roman" pitchFamily="18" charset="0"/>
                    </a:rPr>
                    <a:t>        </a:t>
                  </a: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If the score for the current game is &gt; minimal score in the history list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1.1</a:t>
                  </a:r>
                  <a:r>
                    <a:rPr lang="en-GB" sz="700">
                      <a:cs typeface="Times New Roman" pitchFamily="18" charset="0"/>
                    </a:rPr>
                    <a:t>  </a:t>
                  </a:r>
                  <a:r>
                    <a:rPr lang="en-GB" sz="1200">
                      <a:ea typeface="Times" pitchFamily="18" charset="0"/>
                      <a:cs typeface="Times" pitchFamily="18" charset="0"/>
                    </a:rPr>
                    <a:t>«include» Record High Score use case..</a:t>
                  </a:r>
                  <a:endParaRPr lang="en-GB" sz="12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200">
                      <a:cs typeface="Times New Roman" pitchFamily="18" charset="0"/>
                    </a:rPr>
                    <a:t>2</a:t>
                  </a:r>
                  <a:r>
                    <a:rPr lang="en-GB" sz="700">
                      <a:cs typeface="Times New Roman" pitchFamily="18" charset="0"/>
                    </a:rPr>
                    <a:t>        </a:t>
                  </a:r>
                  <a:r>
                    <a:rPr lang="en-GB" sz="1200">
                      <a:cs typeface="Times New Roman" pitchFamily="18" charset="0"/>
                    </a:rPr>
                    <a:t>Use case ends.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/>
                </a:p>
              </p:txBody>
            </p:sp>
            <p:sp>
              <p:nvSpPr>
                <p:cNvPr id="3176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2552"/>
                <a:ext cx="3628" cy="403"/>
                <a:chOff x="0" y="2552"/>
                <a:chExt cx="3628" cy="403"/>
              </a:xfrm>
            </p:grpSpPr>
            <p:sp>
              <p:nvSpPr>
                <p:cNvPr id="3175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2552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200" b="1">
                      <a:cs typeface="Times New Roman" pitchFamily="18" charset="0"/>
                    </a:rPr>
                    <a:t>Post Conditions:</a:t>
                  </a:r>
                  <a:r>
                    <a:rPr lang="en-GB" sz="1200">
                      <a:cs typeface="Times New Roman" pitchFamily="18" charset="0"/>
                    </a:rPr>
                    <a:t> 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176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2552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3632" cy="295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19200" y="838200"/>
            <a:ext cx="6705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Today’s Work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00232" y="1928802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your formal use cases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990600" y="1905000"/>
          <a:ext cx="1252538" cy="2133600"/>
        </p:xfrm>
        <a:graphic>
          <a:graphicData uri="http://schemas.openxmlformats.org/presentationml/2006/ole">
            <p:oleObj spid="_x0000_s2050" name="Bitmap Image" r:id="rId3" imgW="609524" imgH="1038370" progId="PBrush">
              <p:embed/>
            </p:oleObj>
          </a:graphicData>
        </a:graphic>
      </p:graphicFrame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914400" y="39624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V="1">
            <a:off x="2438400" y="19812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5257800" y="304800"/>
            <a:ext cx="2819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Move Aliens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219200" y="1219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Time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V="1">
            <a:off x="2438400" y="28956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5334000" y="1371600"/>
            <a:ext cx="27432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Move Player’s Bullets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762000" y="457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Initiator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3886200" y="76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Use Cases</a:t>
            </a:r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5410200" y="2514600"/>
            <a:ext cx="25908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Drop Bombs</a:t>
            </a:r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5410200" y="3581400"/>
            <a:ext cx="25908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Move bombs</a:t>
            </a:r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5410200" y="4724400"/>
            <a:ext cx="25146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Move spaceship</a:t>
            </a:r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5486400" y="5715000"/>
            <a:ext cx="25146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Check collisions</a:t>
            </a: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V="1">
            <a:off x="2514600" y="11430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2514600" y="34290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2362200" y="3733800"/>
            <a:ext cx="2895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2362200" y="3962400"/>
            <a:ext cx="2819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00100" y="60007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Space Invaders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510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Use Case are </a:t>
            </a:r>
            <a:r>
              <a:rPr lang="en-GB" dirty="0" smtClean="0">
                <a:solidFill>
                  <a:schemeClr val="tx2"/>
                </a:solidFill>
              </a:rPr>
              <a:t>more formally  </a:t>
            </a:r>
            <a:r>
              <a:rPr lang="en-GB" dirty="0">
                <a:solidFill>
                  <a:schemeClr val="tx2"/>
                </a:solidFill>
              </a:rPr>
              <a:t>detailed with:</a:t>
            </a:r>
            <a:endParaRPr lang="en-GB" dirty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038600" y="2057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Who or what initiates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191000" y="2743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Pre-conditions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4114800" y="34290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Flow of events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191000" y="4191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Post-conditions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28700" y="1295400"/>
            <a:ext cx="7086600" cy="5167313"/>
            <a:chOff x="-2" y="-2"/>
            <a:chExt cx="3632" cy="295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3628" cy="2955"/>
              <a:chOff x="0" y="0"/>
              <a:chExt cx="3628" cy="2955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3994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Use Case Name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9943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39945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Identifier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39946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3994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who or what initiates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39949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3995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What must be true before this use case will be triggered.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39952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748"/>
                <a:chOff x="0" y="1804"/>
                <a:chExt cx="3628" cy="748"/>
              </a:xfrm>
            </p:grpSpPr>
            <p:sp>
              <p:nvSpPr>
                <p:cNvPr id="39954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What happens – the actual steps in the use case.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600"/>
                </a:p>
              </p:txBody>
            </p:sp>
            <p:sp>
              <p:nvSpPr>
                <p:cNvPr id="39955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0" y="2552"/>
                <a:ext cx="3628" cy="403"/>
                <a:chOff x="0" y="2552"/>
                <a:chExt cx="3628" cy="403"/>
              </a:xfrm>
            </p:grpSpPr>
            <p:sp>
              <p:nvSpPr>
                <p:cNvPr id="39957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2552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Post Conditions:</a:t>
                  </a:r>
                  <a:r>
                    <a:rPr lang="en-GB" sz="1800">
                      <a:cs typeface="Times New Roman" pitchFamily="18" charset="0"/>
                    </a:rPr>
                    <a:t> What will be true after the use case has executed.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39958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2552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9959" name="Rectangle 23"/>
            <p:cNvSpPr>
              <a:spLocks noChangeArrowheads="1"/>
            </p:cNvSpPr>
            <p:nvPr/>
          </p:nvSpPr>
          <p:spPr bwMode="auto">
            <a:xfrm>
              <a:off x="-2" y="-2"/>
              <a:ext cx="3632" cy="295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1081088"/>
            <a:ext cx="7086600" cy="5167312"/>
            <a:chOff x="-2" y="-2"/>
            <a:chExt cx="3632" cy="295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3628" cy="2955"/>
              <a:chOff x="0" y="0"/>
              <a:chExt cx="3628" cy="295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480"/>
                <a:chOff x="0" y="0"/>
                <a:chExt cx="3628" cy="480"/>
              </a:xfrm>
            </p:grpSpPr>
            <p:sp>
              <p:nvSpPr>
                <p:cNvPr id="40965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/>
                  <a:r>
                    <a:rPr lang="en-US" sz="2600" b="1">
                      <a:cs typeface="Times New Roman" pitchFamily="18" charset="0"/>
                    </a:rPr>
                    <a:t>Player firing</a:t>
                  </a:r>
                </a:p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0966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0" y="480"/>
                <a:ext cx="3628" cy="403"/>
                <a:chOff x="0" y="480"/>
                <a:chExt cx="3628" cy="403"/>
              </a:xfrm>
            </p:grpSpPr>
            <p:sp>
              <p:nvSpPr>
                <p:cNvPr id="40968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b="1">
                      <a:cs typeface="Times New Roman" pitchFamily="18" charset="0"/>
                    </a:rPr>
                    <a:t>Id:</a:t>
                  </a:r>
                  <a:r>
                    <a:rPr lang="en-GB">
                      <a:cs typeface="Times New Roman" pitchFamily="18" charset="0"/>
                    </a:rPr>
                    <a:t> Use Case 5</a:t>
                  </a:r>
                </a:p>
                <a:p>
                  <a:pPr eaLnBrk="0" hangingPunct="0"/>
                  <a:endParaRPr lang="en-GB"/>
                </a:p>
              </p:txBody>
            </p:sp>
            <p:sp>
              <p:nvSpPr>
                <p:cNvPr id="40969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0" y="883"/>
                <a:ext cx="3628" cy="403"/>
                <a:chOff x="0" y="883"/>
                <a:chExt cx="3628" cy="403"/>
              </a:xfrm>
            </p:grpSpPr>
            <p:sp>
              <p:nvSpPr>
                <p:cNvPr id="4097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883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Actors: </a:t>
                  </a:r>
                  <a:r>
                    <a:rPr lang="en-GB" sz="1800">
                      <a:cs typeface="Times New Roman" pitchFamily="18" charset="0"/>
                    </a:rPr>
                    <a:t>Player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40972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883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0" y="1286"/>
                <a:ext cx="3628" cy="518"/>
                <a:chOff x="0" y="1286"/>
                <a:chExt cx="3628" cy="518"/>
              </a:xfrm>
            </p:grpSpPr>
            <p:sp>
              <p:nvSpPr>
                <p:cNvPr id="40974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286"/>
                  <a:ext cx="35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Preconditions: </a:t>
                  </a:r>
                  <a:endParaRPr lang="en-GB" sz="1800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GB" sz="1800">
                      <a:cs typeface="Times New Roman" pitchFamily="18" charset="0"/>
                    </a:rPr>
                    <a:t>Game is executing and no other firing is in progress.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40975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1286"/>
                  <a:ext cx="362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1804"/>
                <a:ext cx="3628" cy="748"/>
                <a:chOff x="0" y="1804"/>
                <a:chExt cx="3628" cy="748"/>
              </a:xfrm>
            </p:grpSpPr>
            <p:sp>
              <p:nvSpPr>
                <p:cNvPr id="40977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804"/>
                  <a:ext cx="3542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228600" algn="l"/>
                    </a:tabLst>
                  </a:pPr>
                  <a:r>
                    <a:rPr lang="en-GB" sz="1600" b="1">
                      <a:cs typeface="Times New Roman" pitchFamily="18" charset="0"/>
                    </a:rPr>
                    <a:t>Flow of events: </a:t>
                  </a:r>
                  <a:endParaRPr lang="en-GB" sz="1600">
                    <a:cs typeface="Times New Roman" pitchFamily="18" charset="0"/>
                  </a:endParaRP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1        User presses the firing key.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2        The system creates a new upward moving missile at the ship’s location.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r>
                    <a:rPr lang="en-GB" sz="1600">
                      <a:cs typeface="Times New Roman" pitchFamily="18" charset="0"/>
                    </a:rPr>
                    <a:t>3        Use case ends.</a:t>
                  </a:r>
                </a:p>
                <a:p>
                  <a:pPr eaLnBrk="0" hangingPunct="0">
                    <a:tabLst>
                      <a:tab pos="228600" algn="l"/>
                    </a:tabLst>
                  </a:pPr>
                  <a:endParaRPr lang="en-GB" sz="1600"/>
                </a:p>
              </p:txBody>
            </p:sp>
            <p:sp>
              <p:nvSpPr>
                <p:cNvPr id="4097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804"/>
                  <a:ext cx="3628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0" y="2552"/>
                <a:ext cx="3628" cy="403"/>
                <a:chOff x="0" y="2552"/>
                <a:chExt cx="3628" cy="403"/>
              </a:xfrm>
            </p:grpSpPr>
            <p:sp>
              <p:nvSpPr>
                <p:cNvPr id="40980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2552"/>
                  <a:ext cx="354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GB" sz="1800" b="1">
                      <a:cs typeface="Times New Roman" pitchFamily="18" charset="0"/>
                    </a:rPr>
                    <a:t>Post Conditions:</a:t>
                  </a:r>
                  <a:r>
                    <a:rPr lang="en-GB" sz="1800">
                      <a:cs typeface="Times New Roman" pitchFamily="18" charset="0"/>
                    </a:rPr>
                    <a:t> A player firing is in progress.</a:t>
                  </a:r>
                </a:p>
                <a:p>
                  <a:pPr eaLnBrk="0" hangingPunct="0"/>
                  <a:endParaRPr lang="en-GB" sz="1800"/>
                </a:p>
              </p:txBody>
            </p:sp>
            <p:sp>
              <p:nvSpPr>
                <p:cNvPr id="40981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2552"/>
                  <a:ext cx="362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-2" y="-2"/>
              <a:ext cx="3632" cy="295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304800" y="228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Example: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371600" y="9144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Few tasks will be a simple sequence to model.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800600" y="41910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Use case with a use case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724400" y="3581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Repetition of use cases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4267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Selection</a:t>
            </a:r>
          </a:p>
          <a:p>
            <a:pPr>
              <a:spcBef>
                <a:spcPct val="50000"/>
              </a:spcBef>
            </a:pPr>
            <a:r>
              <a:rPr lang="en-GB"/>
              <a:t>Repetition</a:t>
            </a:r>
          </a:p>
          <a:p>
            <a:pPr>
              <a:spcBef>
                <a:spcPct val="50000"/>
              </a:spcBef>
            </a:pPr>
            <a:r>
              <a:rPr lang="en-GB"/>
              <a:t>Nesting : sub tasks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Selection of use case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333500" y="17526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Within a flow of events We will need to model such as: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990600" y="5334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 use case diagrams we use </a:t>
            </a:r>
            <a:r>
              <a:rPr lang="en-GB" b="1"/>
              <a:t>relationships</a:t>
            </a:r>
            <a:r>
              <a:rPr lang="en-GB"/>
              <a:t> to model these.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/>
              <a:t>Relationships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143000" y="22860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Apply </a:t>
            </a:r>
            <a:r>
              <a:rPr lang="en-GB" b="1"/>
              <a:t>&lt;&lt;include&gt;&gt;</a:t>
            </a:r>
            <a:r>
              <a:rPr lang="en-GB"/>
              <a:t> when you know exactly when to invoke a use case 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143000" y="34290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Place the </a:t>
            </a:r>
            <a:r>
              <a:rPr lang="en-GB" b="1"/>
              <a:t>&lt;&lt;include&gt;&gt;  </a:t>
            </a:r>
            <a:r>
              <a:rPr lang="en-GB"/>
              <a:t>use case to the right of the invoking use case (as seen previously).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990600" y="6324600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Note the use case invokes – not the actor.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1066800" y="1676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Relationships shown on diagrams help model such 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19200" y="58674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Note the numbering</a:t>
            </a: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371600" y="914400"/>
            <a:ext cx="2590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Start Application</a:t>
            </a:r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 flipH="1">
            <a:off x="4038600" y="1295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191000" y="9906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include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5257800" y="762000"/>
            <a:ext cx="2743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Display Intro screen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905000" y="3276600"/>
            <a:ext cx="6172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GB"/>
              <a:t>Start Application Use Case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/>
              <a:t>Perform initialisation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 b="1"/>
              <a:t>&lt;&lt;include&gt;&gt; Display Intro screen use case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GB"/>
              <a:t>End Use case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990600" y="2743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 flow: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09600" y="228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 diagram: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865</Words>
  <Application>Microsoft Office PowerPoint</Application>
  <PresentationFormat>On-screen Show (4:3)</PresentationFormat>
  <Paragraphs>317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Bitmap Image</vt:lpstr>
      <vt:lpstr>Use Case Diagrams 2</vt:lpstr>
      <vt:lpstr>Slide 2</vt:lpstr>
      <vt:lpstr>Slide 3</vt:lpstr>
      <vt:lpstr>Slide 4</vt:lpstr>
      <vt:lpstr>Slide 5</vt:lpstr>
      <vt:lpstr>Slide 6</vt:lpstr>
      <vt:lpstr>Slide 7</vt:lpstr>
      <vt:lpstr>Relationships</vt:lpstr>
      <vt:lpstr>Slide 9</vt:lpstr>
      <vt:lpstr>Slide 10</vt:lpstr>
      <vt:lpstr>Slide 11</vt:lpstr>
      <vt:lpstr>Slide 12</vt:lpstr>
      <vt:lpstr>Example Space Invaders Use Case detail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University of Paisley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Diagrams 2</dc:title>
  <dc:creator>33333083</dc:creator>
  <cp:lastModifiedBy>33333083</cp:lastModifiedBy>
  <cp:revision>1</cp:revision>
  <dcterms:created xsi:type="dcterms:W3CDTF">2010-09-30T12:44:57Z</dcterms:created>
  <dcterms:modified xsi:type="dcterms:W3CDTF">2010-09-30T12:49:07Z</dcterms:modified>
</cp:coreProperties>
</file>