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1350838-C9FE-4472-9CB3-3613DE577EC5}" type="datetimeFigureOut">
              <a:rPr lang="en-US" smtClean="0"/>
              <a:t>9/24/2012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50838-C9FE-4472-9CB3-3613DE577EC5}" type="datetimeFigureOut">
              <a:rPr lang="en-US" smtClean="0"/>
              <a:t>9/24/2012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50838-C9FE-4472-9CB3-3613DE577EC5}" type="datetimeFigureOut">
              <a:rPr lang="en-US" smtClean="0"/>
              <a:t>9/24/2012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50838-C9FE-4472-9CB3-3613DE577EC5}" type="datetimeFigureOut">
              <a:rPr lang="en-US" smtClean="0"/>
              <a:t>9/24/2012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350838-C9FE-4472-9CB3-3613DE577EC5}" type="datetimeFigureOut">
              <a:rPr lang="en-US" smtClean="0"/>
              <a:t>9/24/2012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1350838-C9FE-4472-9CB3-3613DE577EC5}" type="datetimeFigureOut">
              <a:rPr lang="en-US" smtClean="0"/>
              <a:t>9/24/2012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1350838-C9FE-4472-9CB3-3613DE577EC5}" type="datetimeFigureOut">
              <a:rPr lang="en-US" smtClean="0"/>
              <a:t>9/24/2012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1350838-C9FE-4472-9CB3-3613DE577EC5}" type="datetimeFigureOut">
              <a:rPr lang="en-US" smtClean="0"/>
              <a:t>9/24/2012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50838-C9FE-4472-9CB3-3613DE577EC5}" type="datetimeFigureOut">
              <a:rPr lang="en-US" smtClean="0"/>
              <a:t>9/24/2012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50838-C9FE-4472-9CB3-3613DE577EC5}" type="datetimeFigureOut">
              <a:rPr lang="en-US" smtClean="0"/>
              <a:t>9/24/2012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50838-C9FE-4472-9CB3-3613DE577EC5}" type="datetimeFigureOut">
              <a:rPr lang="en-US" smtClean="0"/>
              <a:t>9/24/2012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94FC0D-FEB1-42C9-A03C-15B055B7E06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50838-C9FE-4472-9CB3-3613DE577EC5}" type="datetimeFigureOut">
              <a:rPr lang="en-US" smtClean="0"/>
              <a:t>9/24/2012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FC0D-FEB1-42C9-A03C-15B055B7E06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thepcmanwebsite.com/media/flash_space_invaders/"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thepcmanwebsite.com/media/flash_space_invaders/"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685800" y="2286000"/>
            <a:ext cx="7772400" cy="1143000"/>
          </a:xfrm>
          <a:prstGeom prst="rect">
            <a:avLst/>
          </a:prstGeom>
          <a:noFill/>
          <a:ln w="9525">
            <a:noFill/>
            <a:miter lim="800000"/>
            <a:headEnd/>
            <a:tailEnd/>
          </a:ln>
          <a:effectLst/>
        </p:spPr>
        <p:txBody>
          <a:bodyPr anchor="ctr"/>
          <a:lstStyle/>
          <a:p>
            <a:pPr algn="ctr"/>
            <a:r>
              <a:rPr lang="en-GB" sz="4400">
                <a:solidFill>
                  <a:schemeClr val="tx2"/>
                </a:solidFill>
              </a:rPr>
              <a:t>Games Design Lecture 1</a:t>
            </a:r>
          </a:p>
        </p:txBody>
      </p:sp>
      <p:sp>
        <p:nvSpPr>
          <p:cNvPr id="82947" name="Rectangle 3"/>
          <p:cNvSpPr>
            <a:spLocks noChangeArrowheads="1"/>
          </p:cNvSpPr>
          <p:nvPr/>
        </p:nvSpPr>
        <p:spPr bwMode="auto">
          <a:xfrm>
            <a:off x="3581400" y="3581400"/>
            <a:ext cx="3276600" cy="1752600"/>
          </a:xfrm>
          <a:prstGeom prst="rect">
            <a:avLst/>
          </a:prstGeom>
          <a:noFill/>
          <a:ln w="9525">
            <a:noFill/>
            <a:miter lim="800000"/>
            <a:headEnd/>
            <a:tailEnd/>
          </a:ln>
          <a:effectLst/>
        </p:spPr>
        <p:txBody>
          <a:bodyPr/>
          <a:lstStyle/>
          <a:p>
            <a:pPr marL="342900" indent="-342900">
              <a:spcBef>
                <a:spcPct val="20000"/>
              </a:spcBef>
            </a:pPr>
            <a:r>
              <a:rPr lang="en-GB" sz="3200"/>
              <a:t>G.Affleck</a:t>
            </a:r>
          </a:p>
          <a:p>
            <a:pPr marL="342900" indent="-342900">
              <a:spcBef>
                <a:spcPct val="20000"/>
              </a:spcBef>
            </a:pPr>
            <a:r>
              <a:rPr lang="en-GB" sz="1400"/>
              <a:t>Affl-ci0@paisley.ac.uk</a:t>
            </a:r>
          </a:p>
        </p:txBody>
      </p:sp>
      <p:sp>
        <p:nvSpPr>
          <p:cNvPr id="82948" name="Text Box 4"/>
          <p:cNvSpPr txBox="1">
            <a:spLocks noChangeArrowheads="1"/>
          </p:cNvSpPr>
          <p:nvPr/>
        </p:nvSpPr>
        <p:spPr bwMode="auto">
          <a:xfrm>
            <a:off x="533400" y="457200"/>
            <a:ext cx="4038600" cy="457200"/>
          </a:xfrm>
          <a:prstGeom prst="rect">
            <a:avLst/>
          </a:prstGeom>
          <a:noFill/>
          <a:ln w="9525">
            <a:noFill/>
            <a:miter lim="800000"/>
            <a:headEnd/>
            <a:tailEnd/>
          </a:ln>
          <a:effectLst/>
        </p:spPr>
        <p:txBody>
          <a:bodyPr>
            <a:spAutoFit/>
          </a:bodyPr>
          <a:lstStyle/>
          <a:p>
            <a:pPr>
              <a:spcBef>
                <a:spcPct val="50000"/>
              </a:spcBef>
            </a:pPr>
            <a:r>
              <a:rPr lang="en-GB"/>
              <a:t>And so we begin….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685800" y="1219200"/>
            <a:ext cx="4114800" cy="457200"/>
          </a:xfrm>
          <a:prstGeom prst="rect">
            <a:avLst/>
          </a:prstGeom>
          <a:noFill/>
          <a:ln w="9525">
            <a:noFill/>
            <a:miter lim="800000"/>
            <a:headEnd/>
            <a:tailEnd/>
          </a:ln>
          <a:effectLst/>
        </p:spPr>
        <p:txBody>
          <a:bodyPr>
            <a:spAutoFit/>
          </a:bodyPr>
          <a:lstStyle/>
          <a:p>
            <a:pPr>
              <a:spcBef>
                <a:spcPct val="50000"/>
              </a:spcBef>
            </a:pPr>
            <a:r>
              <a:rPr lang="en-GB"/>
              <a:t>What are we going to model?</a:t>
            </a:r>
          </a:p>
        </p:txBody>
      </p:sp>
      <p:sp>
        <p:nvSpPr>
          <p:cNvPr id="61443" name="Text Box 3"/>
          <p:cNvSpPr txBox="1">
            <a:spLocks noChangeArrowheads="1"/>
          </p:cNvSpPr>
          <p:nvPr/>
        </p:nvSpPr>
        <p:spPr bwMode="auto">
          <a:xfrm>
            <a:off x="3048000" y="2286000"/>
            <a:ext cx="3733800" cy="822325"/>
          </a:xfrm>
          <a:prstGeom prst="rect">
            <a:avLst/>
          </a:prstGeom>
          <a:noFill/>
          <a:ln w="9525">
            <a:noFill/>
            <a:miter lim="800000"/>
            <a:headEnd/>
            <a:tailEnd/>
          </a:ln>
          <a:effectLst/>
        </p:spPr>
        <p:txBody>
          <a:bodyPr>
            <a:spAutoFit/>
          </a:bodyPr>
          <a:lstStyle/>
          <a:p>
            <a:pPr>
              <a:spcBef>
                <a:spcPct val="50000"/>
              </a:spcBef>
            </a:pPr>
            <a:r>
              <a:rPr lang="en-GB"/>
              <a:t>Let’s look at a well known and very successful game!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hlinkClick r:id="rId3"/>
          </p:cNvPr>
          <p:cNvGraphicFramePr>
            <a:graphicFrameLocks noChangeAspect="1"/>
          </p:cNvGraphicFramePr>
          <p:nvPr/>
        </p:nvGraphicFramePr>
        <p:xfrm>
          <a:off x="0" y="-112713"/>
          <a:ext cx="9144000" cy="7083426"/>
        </p:xfrm>
        <a:graphic>
          <a:graphicData uri="http://schemas.openxmlformats.org/presentationml/2006/ole">
            <mc:AlternateContent xmlns:mc="http://schemas.openxmlformats.org/markup-compatibility/2006">
              <mc:Choice xmlns:v="urn:schemas-microsoft-com:vml" Requires="v">
                <p:oleObj spid="_x0000_s1029" name="Bitmap Image" r:id="rId4" imgW="5200000" imgH="4029637" progId="Paint.Picture">
                  <p:embed/>
                </p:oleObj>
              </mc:Choice>
              <mc:Fallback>
                <p:oleObj name="Bitmap Image" r:id="rId4" imgW="5200000" imgH="4029637" progId="Paint.Picture">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2713"/>
                        <a:ext cx="9144000" cy="7083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0" y="533400"/>
            <a:ext cx="7620000" cy="457200"/>
          </a:xfrm>
          <a:prstGeom prst="rect">
            <a:avLst/>
          </a:prstGeom>
          <a:noFill/>
          <a:ln w="9525">
            <a:noFill/>
            <a:miter lim="800000"/>
            <a:headEnd/>
            <a:tailEnd/>
          </a:ln>
          <a:effectLst/>
        </p:spPr>
        <p:txBody>
          <a:bodyPr>
            <a:spAutoFit/>
          </a:bodyPr>
          <a:lstStyle/>
          <a:p>
            <a:pPr>
              <a:spcBef>
                <a:spcPct val="50000"/>
              </a:spcBef>
            </a:pPr>
            <a:r>
              <a:rPr lang="en-GB"/>
              <a:t>How would you create - What does the game consist of?</a:t>
            </a:r>
          </a:p>
        </p:txBody>
      </p:sp>
      <p:sp>
        <p:nvSpPr>
          <p:cNvPr id="63491" name="Text Box 3"/>
          <p:cNvSpPr txBox="1">
            <a:spLocks noChangeArrowheads="1"/>
          </p:cNvSpPr>
          <p:nvPr/>
        </p:nvSpPr>
        <p:spPr bwMode="auto">
          <a:xfrm>
            <a:off x="1447800" y="2133600"/>
            <a:ext cx="6096000" cy="457200"/>
          </a:xfrm>
          <a:prstGeom prst="rect">
            <a:avLst/>
          </a:prstGeom>
          <a:noFill/>
          <a:ln w="9525">
            <a:noFill/>
            <a:miter lim="800000"/>
            <a:headEnd/>
            <a:tailEnd/>
          </a:ln>
          <a:effectLst/>
        </p:spPr>
        <p:txBody>
          <a:bodyPr>
            <a:spAutoFit/>
          </a:bodyPr>
          <a:lstStyle/>
          <a:p>
            <a:pPr>
              <a:spcBef>
                <a:spcPct val="50000"/>
              </a:spcBef>
            </a:pPr>
            <a:r>
              <a:rPr lang="en-GB"/>
              <a:t>What is the first steps to modelling</a:t>
            </a:r>
          </a:p>
        </p:txBody>
      </p:sp>
      <p:sp>
        <p:nvSpPr>
          <p:cNvPr id="63492" name="Text Box 4"/>
          <p:cNvSpPr txBox="1">
            <a:spLocks noChangeArrowheads="1"/>
          </p:cNvSpPr>
          <p:nvPr/>
        </p:nvSpPr>
        <p:spPr bwMode="auto">
          <a:xfrm>
            <a:off x="3505200" y="4038600"/>
            <a:ext cx="4038600" cy="1552575"/>
          </a:xfrm>
          <a:prstGeom prst="rect">
            <a:avLst/>
          </a:prstGeom>
          <a:noFill/>
          <a:ln w="9525">
            <a:noFill/>
            <a:miter lim="800000"/>
            <a:headEnd/>
            <a:tailEnd/>
          </a:ln>
          <a:effectLst/>
        </p:spPr>
        <p:txBody>
          <a:bodyPr>
            <a:spAutoFit/>
          </a:bodyPr>
          <a:lstStyle/>
          <a:p>
            <a:pPr>
              <a:spcBef>
                <a:spcPct val="50000"/>
              </a:spcBef>
            </a:pPr>
            <a:r>
              <a:rPr lang="en-GB"/>
              <a:t>Game objects/entities/tokens</a:t>
            </a:r>
          </a:p>
          <a:p>
            <a:pPr>
              <a:spcBef>
                <a:spcPct val="50000"/>
              </a:spcBef>
            </a:pPr>
            <a:r>
              <a:rPr lang="en-GB"/>
              <a:t>Description\Requirements</a:t>
            </a:r>
          </a:p>
          <a:p>
            <a:pPr>
              <a:spcBef>
                <a:spcPct val="50000"/>
              </a:spcBef>
            </a:pPr>
            <a:r>
              <a:rPr lang="en-GB"/>
              <a:t>Model Behaviour </a:t>
            </a:r>
          </a:p>
        </p:txBody>
      </p:sp>
      <p:sp>
        <p:nvSpPr>
          <p:cNvPr id="63493" name="Text Box 5"/>
          <p:cNvSpPr txBox="1">
            <a:spLocks noChangeArrowheads="1"/>
          </p:cNvSpPr>
          <p:nvPr/>
        </p:nvSpPr>
        <p:spPr bwMode="auto">
          <a:xfrm>
            <a:off x="2209800" y="3200400"/>
            <a:ext cx="1676400" cy="457200"/>
          </a:xfrm>
          <a:prstGeom prst="rect">
            <a:avLst/>
          </a:prstGeom>
          <a:noFill/>
          <a:ln w="9525">
            <a:noFill/>
            <a:miter lim="800000"/>
            <a:headEnd/>
            <a:tailEnd/>
          </a:ln>
          <a:effectLst/>
        </p:spPr>
        <p:txBody>
          <a:bodyPr>
            <a:spAutoFit/>
          </a:bodyPr>
          <a:lstStyle/>
          <a:p>
            <a:pPr>
              <a:spcBef>
                <a:spcPct val="50000"/>
              </a:spcBef>
            </a:pPr>
            <a:r>
              <a:rPr lang="en-GB"/>
              <a:t>Look for: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762000" y="533400"/>
            <a:ext cx="6553200" cy="457200"/>
          </a:xfrm>
          <a:prstGeom prst="rect">
            <a:avLst/>
          </a:prstGeom>
          <a:noFill/>
          <a:ln w="9525">
            <a:noFill/>
            <a:miter lim="800000"/>
            <a:headEnd/>
            <a:tailEnd/>
          </a:ln>
          <a:effectLst/>
        </p:spPr>
        <p:txBody>
          <a:bodyPr>
            <a:spAutoFit/>
          </a:bodyPr>
          <a:lstStyle/>
          <a:p>
            <a:pPr>
              <a:spcBef>
                <a:spcPct val="50000"/>
              </a:spcBef>
            </a:pPr>
            <a:r>
              <a:rPr lang="en-GB" b="1"/>
              <a:t>Looking for:  Game Entities\Objects\Tokens:</a:t>
            </a:r>
          </a:p>
        </p:txBody>
      </p:sp>
      <p:sp>
        <p:nvSpPr>
          <p:cNvPr id="10243" name="Text Box 3"/>
          <p:cNvSpPr txBox="1">
            <a:spLocks noChangeArrowheads="1"/>
          </p:cNvSpPr>
          <p:nvPr/>
        </p:nvSpPr>
        <p:spPr bwMode="auto">
          <a:xfrm>
            <a:off x="4724400" y="1143000"/>
            <a:ext cx="3505200" cy="5386388"/>
          </a:xfrm>
          <a:prstGeom prst="rect">
            <a:avLst/>
          </a:prstGeom>
          <a:noFill/>
          <a:ln w="9525">
            <a:noFill/>
            <a:miter lim="800000"/>
            <a:headEnd/>
            <a:tailEnd/>
          </a:ln>
          <a:effectLst/>
        </p:spPr>
        <p:txBody>
          <a:bodyPr>
            <a:spAutoFit/>
          </a:bodyPr>
          <a:lstStyle/>
          <a:p>
            <a:pPr>
              <a:spcBef>
                <a:spcPct val="50000"/>
              </a:spcBef>
            </a:pPr>
            <a:endParaRPr lang="en-GB"/>
          </a:p>
          <a:p>
            <a:pPr>
              <a:spcBef>
                <a:spcPct val="50000"/>
              </a:spcBef>
            </a:pPr>
            <a:r>
              <a:rPr lang="en-GB"/>
              <a:t>No of Lives</a:t>
            </a:r>
          </a:p>
          <a:p>
            <a:pPr>
              <a:spcBef>
                <a:spcPct val="50000"/>
              </a:spcBef>
            </a:pPr>
            <a:r>
              <a:rPr lang="en-GB"/>
              <a:t>Spacecraft</a:t>
            </a:r>
          </a:p>
          <a:p>
            <a:pPr>
              <a:spcBef>
                <a:spcPct val="50000"/>
              </a:spcBef>
            </a:pPr>
            <a:r>
              <a:rPr lang="en-GB"/>
              <a:t>Aliens</a:t>
            </a:r>
          </a:p>
          <a:p>
            <a:pPr>
              <a:spcBef>
                <a:spcPct val="50000"/>
              </a:spcBef>
            </a:pPr>
            <a:r>
              <a:rPr lang="en-GB"/>
              <a:t>Bullets fired by aliens</a:t>
            </a:r>
          </a:p>
          <a:p>
            <a:pPr>
              <a:spcBef>
                <a:spcPct val="50000"/>
              </a:spcBef>
            </a:pPr>
            <a:r>
              <a:rPr lang="en-GB"/>
              <a:t>Bullets fired by defender</a:t>
            </a:r>
          </a:p>
          <a:p>
            <a:pPr>
              <a:spcBef>
                <a:spcPct val="50000"/>
              </a:spcBef>
            </a:pPr>
            <a:r>
              <a:rPr lang="en-GB"/>
              <a:t>Bases</a:t>
            </a:r>
          </a:p>
          <a:p>
            <a:pPr>
              <a:spcBef>
                <a:spcPct val="50000"/>
              </a:spcBef>
            </a:pPr>
            <a:r>
              <a:rPr lang="en-GB"/>
              <a:t>Defender</a:t>
            </a:r>
          </a:p>
          <a:p>
            <a:pPr>
              <a:spcBef>
                <a:spcPct val="50000"/>
              </a:spcBef>
            </a:pPr>
            <a:r>
              <a:rPr lang="en-GB"/>
              <a:t>Screen</a:t>
            </a:r>
          </a:p>
          <a:p>
            <a:pPr>
              <a:spcBef>
                <a:spcPct val="50000"/>
              </a:spcBef>
            </a:pPr>
            <a:endParaRPr lang="en-GB"/>
          </a:p>
        </p:txBody>
      </p:sp>
      <p:graphicFrame>
        <p:nvGraphicFramePr>
          <p:cNvPr id="10244" name="Object 4">
            <a:hlinkClick r:id="rId3"/>
          </p:cNvPr>
          <p:cNvGraphicFramePr>
            <a:graphicFrameLocks noChangeAspect="1"/>
          </p:cNvGraphicFramePr>
          <p:nvPr/>
        </p:nvGraphicFramePr>
        <p:xfrm>
          <a:off x="381000" y="1895475"/>
          <a:ext cx="4419600" cy="3067050"/>
        </p:xfrm>
        <a:graphic>
          <a:graphicData uri="http://schemas.openxmlformats.org/presentationml/2006/ole">
            <mc:AlternateContent xmlns:mc="http://schemas.openxmlformats.org/markup-compatibility/2006">
              <mc:Choice xmlns:v="urn:schemas-microsoft-com:vml" Requires="v">
                <p:oleObj spid="_x0000_s2053" name="Bitmap Image" r:id="rId4" imgW="5200000" imgH="4029637" progId="Paint.Picture">
                  <p:embed/>
                </p:oleObj>
              </mc:Choice>
              <mc:Fallback>
                <p:oleObj name="Bitmap Image" r:id="rId4" imgW="5200000" imgH="4029637" progId="Paint.Picture">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895475"/>
                        <a:ext cx="44196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Line 5"/>
          <p:cNvSpPr>
            <a:spLocks noChangeShapeType="1"/>
          </p:cNvSpPr>
          <p:nvPr/>
        </p:nvSpPr>
        <p:spPr bwMode="auto">
          <a:xfrm flipH="1">
            <a:off x="4397375" y="4419600"/>
            <a:ext cx="457200" cy="0"/>
          </a:xfrm>
          <a:prstGeom prst="line">
            <a:avLst/>
          </a:prstGeom>
          <a:noFill/>
          <a:ln w="9525">
            <a:solidFill>
              <a:schemeClr val="bg1"/>
            </a:solidFill>
            <a:round/>
            <a:headEnd/>
            <a:tailEnd type="triangle" w="med" len="med"/>
          </a:ln>
          <a:effectLst/>
        </p:spPr>
        <p:txBody>
          <a:bodyPr/>
          <a:lstStyle/>
          <a:p>
            <a:endParaRPr lang="en-GB"/>
          </a:p>
        </p:txBody>
      </p:sp>
      <p:sp>
        <p:nvSpPr>
          <p:cNvPr id="10246" name="Line 6"/>
          <p:cNvSpPr>
            <a:spLocks noChangeShapeType="1"/>
          </p:cNvSpPr>
          <p:nvPr/>
        </p:nvSpPr>
        <p:spPr bwMode="auto">
          <a:xfrm flipH="1" flipV="1">
            <a:off x="2819400" y="4800600"/>
            <a:ext cx="2133600" cy="228600"/>
          </a:xfrm>
          <a:prstGeom prst="line">
            <a:avLst/>
          </a:prstGeom>
          <a:noFill/>
          <a:ln w="9525">
            <a:solidFill>
              <a:schemeClr val="bg1"/>
            </a:solidFill>
            <a:round/>
            <a:headEnd/>
            <a:tailEnd type="triangle" w="med" len="med"/>
          </a:ln>
          <a:effectLst/>
        </p:spPr>
        <p:txBody>
          <a:bodyPr/>
          <a:lstStyle/>
          <a:p>
            <a:endParaRPr lang="en-GB"/>
          </a:p>
        </p:txBody>
      </p:sp>
      <p:sp>
        <p:nvSpPr>
          <p:cNvPr id="10247" name="Line 7"/>
          <p:cNvSpPr>
            <a:spLocks noChangeShapeType="1"/>
          </p:cNvSpPr>
          <p:nvPr/>
        </p:nvSpPr>
        <p:spPr bwMode="auto">
          <a:xfrm flipH="1">
            <a:off x="2667000" y="3733800"/>
            <a:ext cx="2057400" cy="152400"/>
          </a:xfrm>
          <a:prstGeom prst="line">
            <a:avLst/>
          </a:prstGeom>
          <a:noFill/>
          <a:ln w="9525">
            <a:solidFill>
              <a:schemeClr val="bg1"/>
            </a:solidFill>
            <a:round/>
            <a:headEnd/>
            <a:tailEnd type="triangle" w="med" len="med"/>
          </a:ln>
          <a:effectLst/>
        </p:spPr>
        <p:txBody>
          <a:bodyPr/>
          <a:lstStyle/>
          <a:p>
            <a:endParaRPr lang="en-GB"/>
          </a:p>
        </p:txBody>
      </p:sp>
      <p:sp>
        <p:nvSpPr>
          <p:cNvPr id="10248" name="Line 8"/>
          <p:cNvSpPr>
            <a:spLocks noChangeShapeType="1"/>
          </p:cNvSpPr>
          <p:nvPr/>
        </p:nvSpPr>
        <p:spPr bwMode="auto">
          <a:xfrm flipH="1">
            <a:off x="3657600" y="2895600"/>
            <a:ext cx="1066800" cy="76200"/>
          </a:xfrm>
          <a:prstGeom prst="line">
            <a:avLst/>
          </a:prstGeom>
          <a:noFill/>
          <a:ln w="9525">
            <a:solidFill>
              <a:schemeClr val="bg1"/>
            </a:solidFill>
            <a:round/>
            <a:headEnd/>
            <a:tailEnd type="triangle" w="med" len="med"/>
          </a:ln>
          <a:effectLst/>
        </p:spPr>
        <p:txBody>
          <a:bodyPr/>
          <a:lstStyle/>
          <a:p>
            <a:endParaRPr lang="en-GB"/>
          </a:p>
        </p:txBody>
      </p:sp>
      <p:sp>
        <p:nvSpPr>
          <p:cNvPr id="10249" name="Line 9"/>
          <p:cNvSpPr>
            <a:spLocks noChangeShapeType="1"/>
          </p:cNvSpPr>
          <p:nvPr/>
        </p:nvSpPr>
        <p:spPr bwMode="auto">
          <a:xfrm flipH="1" flipV="1">
            <a:off x="2667000" y="2362200"/>
            <a:ext cx="2057400" cy="0"/>
          </a:xfrm>
          <a:prstGeom prst="line">
            <a:avLst/>
          </a:prstGeom>
          <a:noFill/>
          <a:ln w="9525">
            <a:solidFill>
              <a:schemeClr val="bg1"/>
            </a:solidFill>
            <a:round/>
            <a:headEnd/>
            <a:tailEnd type="triangle" w="med" len="med"/>
          </a:ln>
          <a:effectLst/>
        </p:spPr>
        <p:txBody>
          <a:bodyPr/>
          <a:lstStyle/>
          <a:p>
            <a:endParaRPr lang="en-GB"/>
          </a:p>
        </p:txBody>
      </p:sp>
      <p:sp>
        <p:nvSpPr>
          <p:cNvPr id="10250" name="Line 10"/>
          <p:cNvSpPr>
            <a:spLocks noChangeShapeType="1"/>
          </p:cNvSpPr>
          <p:nvPr/>
        </p:nvSpPr>
        <p:spPr bwMode="auto">
          <a:xfrm flipH="1">
            <a:off x="1524000" y="1295400"/>
            <a:ext cx="3124200" cy="685800"/>
          </a:xfrm>
          <a:prstGeom prst="line">
            <a:avLst/>
          </a:prstGeom>
          <a:noFill/>
          <a:ln w="9525">
            <a:solidFill>
              <a:schemeClr val="bg1"/>
            </a:solidFill>
            <a:round/>
            <a:headEnd/>
            <a:tailEnd type="triangle" w="med" len="med"/>
          </a:ln>
          <a:effectLst/>
        </p:spPr>
        <p:txBody>
          <a:bodyPr/>
          <a:lstStyle/>
          <a:p>
            <a:endParaRPr lang="en-GB"/>
          </a:p>
        </p:txBody>
      </p:sp>
      <p:sp>
        <p:nvSpPr>
          <p:cNvPr id="10251" name="Line 11"/>
          <p:cNvSpPr>
            <a:spLocks noChangeShapeType="1"/>
          </p:cNvSpPr>
          <p:nvPr/>
        </p:nvSpPr>
        <p:spPr bwMode="auto">
          <a:xfrm flipH="1">
            <a:off x="4343400" y="1905000"/>
            <a:ext cx="381000" cy="76200"/>
          </a:xfrm>
          <a:prstGeom prst="line">
            <a:avLst/>
          </a:prstGeom>
          <a:noFill/>
          <a:ln w="9525">
            <a:solidFill>
              <a:schemeClr val="bg1"/>
            </a:solidFill>
            <a:round/>
            <a:headEnd/>
            <a:tailEnd type="triangle" w="med" len="med"/>
          </a:ln>
          <a:effectLst/>
        </p:spPr>
        <p:txBody>
          <a:bodyPr/>
          <a:lstStyle/>
          <a:p>
            <a:endParaRPr lang="en-GB"/>
          </a:p>
        </p:txBody>
      </p:sp>
      <p:sp>
        <p:nvSpPr>
          <p:cNvPr id="10252" name="Text Box 12"/>
          <p:cNvSpPr txBox="1">
            <a:spLocks noChangeArrowheads="1"/>
          </p:cNvSpPr>
          <p:nvPr/>
        </p:nvSpPr>
        <p:spPr bwMode="auto">
          <a:xfrm>
            <a:off x="1676400" y="1524000"/>
            <a:ext cx="1600200" cy="1004888"/>
          </a:xfrm>
          <a:prstGeom prst="rect">
            <a:avLst/>
          </a:prstGeom>
          <a:noFill/>
          <a:ln w="9525">
            <a:noFill/>
            <a:miter lim="800000"/>
            <a:headEnd/>
            <a:tailEnd/>
          </a:ln>
          <a:effectLst/>
        </p:spPr>
        <p:txBody>
          <a:bodyPr>
            <a:spAutoFit/>
          </a:bodyPr>
          <a:lstStyle/>
          <a:p>
            <a:pPr>
              <a:spcBef>
                <a:spcPct val="50000"/>
              </a:spcBef>
            </a:pPr>
            <a:r>
              <a:rPr lang="en-GB"/>
              <a:t>Score</a:t>
            </a:r>
          </a:p>
          <a:p>
            <a:pPr>
              <a:spcBef>
                <a:spcPct val="50000"/>
              </a:spcBef>
            </a:pPr>
            <a:endParaRPr lang="en-GB"/>
          </a:p>
        </p:txBody>
      </p:sp>
      <p:sp>
        <p:nvSpPr>
          <p:cNvPr id="10254" name="Text Box 14"/>
          <p:cNvSpPr txBox="1">
            <a:spLocks noChangeArrowheads="1"/>
          </p:cNvSpPr>
          <p:nvPr/>
        </p:nvSpPr>
        <p:spPr bwMode="auto">
          <a:xfrm>
            <a:off x="685800" y="6400800"/>
            <a:ext cx="7162800" cy="304800"/>
          </a:xfrm>
          <a:prstGeom prst="rect">
            <a:avLst/>
          </a:prstGeom>
          <a:noFill/>
          <a:ln w="9525">
            <a:noFill/>
            <a:miter lim="800000"/>
            <a:headEnd/>
            <a:tailEnd/>
          </a:ln>
          <a:effectLst/>
        </p:spPr>
        <p:txBody>
          <a:bodyPr>
            <a:spAutoFit/>
          </a:bodyPr>
          <a:lstStyle/>
          <a:p>
            <a:pPr>
              <a:spcBef>
                <a:spcPct val="50000"/>
              </a:spcBef>
            </a:pPr>
            <a:r>
              <a:rPr lang="en-GB" sz="1400" i="1"/>
              <a:t>I have simply listed everything I see on the screen (and the screen).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762000" y="1219200"/>
            <a:ext cx="73152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2051" name="Text Box 3"/>
          <p:cNvSpPr txBox="1">
            <a:spLocks noChangeArrowheads="1"/>
          </p:cNvSpPr>
          <p:nvPr/>
        </p:nvSpPr>
        <p:spPr bwMode="auto">
          <a:xfrm>
            <a:off x="381000" y="2378075"/>
            <a:ext cx="8382000" cy="2100263"/>
          </a:xfrm>
          <a:prstGeom prst="rect">
            <a:avLst/>
          </a:prstGeom>
          <a:noFill/>
          <a:ln w="9525">
            <a:noFill/>
            <a:miter lim="800000"/>
            <a:headEnd/>
            <a:tailEnd/>
          </a:ln>
          <a:effectLst/>
        </p:spPr>
        <p:txBody>
          <a:bodyPr>
            <a:spAutoFit/>
          </a:bodyPr>
          <a:lstStyle/>
          <a:p>
            <a:pPr marL="457200" indent="-457200" fontAlgn="t">
              <a:spcBef>
                <a:spcPct val="50000"/>
              </a:spcBef>
            </a:pPr>
            <a:r>
              <a:rPr lang="en-GB">
                <a:solidFill>
                  <a:srgbClr val="000000"/>
                </a:solidFill>
              </a:rPr>
              <a:t>Rows of aliens will descend from the top of the screen. They will move across the screen, then drop when they reach the edge of screen (left or right).  The speed will increase as numbers decrease and as they get lower.</a:t>
            </a:r>
          </a:p>
          <a:p>
            <a:pPr marL="457200" indent="-457200" fontAlgn="t">
              <a:spcBef>
                <a:spcPct val="50000"/>
              </a:spcBef>
            </a:pPr>
            <a:endParaRPr lang="en-GB">
              <a:solidFill>
                <a:srgbClr val="000000"/>
              </a:solidFill>
            </a:endParaRPr>
          </a:p>
        </p:txBody>
      </p:sp>
      <p:sp>
        <p:nvSpPr>
          <p:cNvPr id="2052" name="Text Box 4"/>
          <p:cNvSpPr txBox="1">
            <a:spLocks noChangeArrowheads="1"/>
          </p:cNvSpPr>
          <p:nvPr/>
        </p:nvSpPr>
        <p:spPr bwMode="auto">
          <a:xfrm>
            <a:off x="457200" y="304800"/>
            <a:ext cx="5029200" cy="457200"/>
          </a:xfrm>
          <a:prstGeom prst="rect">
            <a:avLst/>
          </a:prstGeom>
          <a:noFill/>
          <a:ln w="9525">
            <a:noFill/>
            <a:miter lim="800000"/>
            <a:headEnd/>
            <a:tailEnd/>
          </a:ln>
          <a:effectLst/>
        </p:spPr>
        <p:txBody>
          <a:bodyPr>
            <a:spAutoFit/>
          </a:bodyPr>
          <a:lstStyle/>
          <a:p>
            <a:pPr>
              <a:spcBef>
                <a:spcPct val="50000"/>
              </a:spcBef>
            </a:pPr>
            <a:r>
              <a:rPr lang="en-GB" b="1"/>
              <a:t>Description / Requirements  list:</a:t>
            </a:r>
          </a:p>
        </p:txBody>
      </p:sp>
      <p:sp>
        <p:nvSpPr>
          <p:cNvPr id="2053" name="Text Box 5"/>
          <p:cNvSpPr txBox="1">
            <a:spLocks noChangeArrowheads="1"/>
          </p:cNvSpPr>
          <p:nvPr/>
        </p:nvSpPr>
        <p:spPr bwMode="auto">
          <a:xfrm>
            <a:off x="304800" y="1219200"/>
            <a:ext cx="2590800" cy="457200"/>
          </a:xfrm>
          <a:prstGeom prst="rect">
            <a:avLst/>
          </a:prstGeom>
          <a:noFill/>
          <a:ln w="9525">
            <a:noFill/>
            <a:miter lim="800000"/>
            <a:headEnd/>
            <a:tailEnd/>
          </a:ln>
          <a:effectLst/>
        </p:spPr>
        <p:txBody>
          <a:bodyPr>
            <a:spAutoFit/>
          </a:bodyPr>
          <a:lstStyle/>
          <a:p>
            <a:pPr>
              <a:spcBef>
                <a:spcPct val="50000"/>
              </a:spcBef>
            </a:pPr>
            <a:r>
              <a:rPr lang="en-GB" b="1"/>
              <a:t>The Alien</a:t>
            </a:r>
          </a:p>
        </p:txBody>
      </p:sp>
      <p:sp>
        <p:nvSpPr>
          <p:cNvPr id="2055" name="Text Box 7"/>
          <p:cNvSpPr txBox="1">
            <a:spLocks noChangeArrowheads="1"/>
          </p:cNvSpPr>
          <p:nvPr/>
        </p:nvSpPr>
        <p:spPr bwMode="auto">
          <a:xfrm>
            <a:off x="609600" y="4648200"/>
            <a:ext cx="6858000" cy="822325"/>
          </a:xfrm>
          <a:prstGeom prst="rect">
            <a:avLst/>
          </a:prstGeom>
          <a:noFill/>
          <a:ln w="9525">
            <a:noFill/>
            <a:miter lim="800000"/>
            <a:headEnd/>
            <a:tailEnd/>
          </a:ln>
          <a:effectLst/>
        </p:spPr>
        <p:txBody>
          <a:bodyPr>
            <a:spAutoFit/>
          </a:bodyPr>
          <a:lstStyle/>
          <a:p>
            <a:pPr fontAlgn="t">
              <a:spcBef>
                <a:spcPct val="50000"/>
              </a:spcBef>
            </a:pPr>
            <a:r>
              <a:rPr lang="en-GB">
                <a:solidFill>
                  <a:srgbClr val="000000"/>
                </a:solidFill>
              </a:rPr>
              <a:t>If the aliens reach the bottom of the screen, the game will end.</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2514600" y="3962400"/>
            <a:ext cx="6343650" cy="1228725"/>
          </a:xfrm>
          <a:prstGeom prst="rect">
            <a:avLst/>
          </a:prstGeom>
          <a:solidFill>
            <a:srgbClr val="FFFFFF"/>
          </a:solidFill>
          <a:ln w="9525">
            <a:noFill/>
            <a:miter lim="800000"/>
            <a:headEnd/>
            <a:tailEnd/>
          </a:ln>
          <a:effectLst/>
        </p:spPr>
        <p:txBody>
          <a:bodyPr lIns="71415" tIns="66654" rIns="71415" bIns="66654"/>
          <a:lstStyle/>
          <a:p>
            <a:pPr fontAlgn="t"/>
            <a:r>
              <a:rPr lang="en-GB" dirty="0">
                <a:solidFill>
                  <a:srgbClr val="000000"/>
                </a:solidFill>
              </a:rPr>
              <a:t>Bomb Collision : 	hits a defender.				</a:t>
            </a:r>
            <a:r>
              <a:rPr lang="en-GB" dirty="0" smtClean="0">
                <a:solidFill>
                  <a:srgbClr val="000000"/>
                </a:solidFill>
              </a:rPr>
              <a:t>   	hits </a:t>
            </a:r>
            <a:r>
              <a:rPr lang="en-GB" dirty="0">
                <a:solidFill>
                  <a:srgbClr val="000000"/>
                </a:solidFill>
              </a:rPr>
              <a:t>a bullet.					goes off screen.</a:t>
            </a:r>
          </a:p>
          <a:p>
            <a:pPr fontAlgn="t"/>
            <a:r>
              <a:rPr lang="en-GB" dirty="0">
                <a:solidFill>
                  <a:srgbClr val="000000"/>
                </a:solidFill>
              </a:rPr>
              <a:t>	</a:t>
            </a:r>
            <a:r>
              <a:rPr lang="en-GB" dirty="0" smtClean="0">
                <a:solidFill>
                  <a:srgbClr val="000000"/>
                </a:solidFill>
              </a:rPr>
              <a:t>	Hits </a:t>
            </a:r>
            <a:r>
              <a:rPr lang="en-GB" dirty="0">
                <a:solidFill>
                  <a:srgbClr val="000000"/>
                </a:solidFill>
              </a:rPr>
              <a:t>a base.</a:t>
            </a:r>
          </a:p>
          <a:p>
            <a:pPr eaLnBrk="0" hangingPunct="0"/>
            <a:endParaRPr lang="en-GB" dirty="0"/>
          </a:p>
        </p:txBody>
      </p:sp>
      <p:sp>
        <p:nvSpPr>
          <p:cNvPr id="7175" name="Text Box 7"/>
          <p:cNvSpPr txBox="1">
            <a:spLocks noChangeArrowheads="1"/>
          </p:cNvSpPr>
          <p:nvPr/>
        </p:nvSpPr>
        <p:spPr bwMode="auto">
          <a:xfrm>
            <a:off x="838200" y="609600"/>
            <a:ext cx="3505200" cy="457200"/>
          </a:xfrm>
          <a:prstGeom prst="rect">
            <a:avLst/>
          </a:prstGeom>
          <a:noFill/>
          <a:ln w="9525">
            <a:noFill/>
            <a:miter lim="800000"/>
            <a:headEnd/>
            <a:tailEnd/>
          </a:ln>
          <a:effectLst/>
        </p:spPr>
        <p:txBody>
          <a:bodyPr>
            <a:spAutoFit/>
          </a:bodyPr>
          <a:lstStyle/>
          <a:p>
            <a:pPr>
              <a:spcBef>
                <a:spcPct val="50000"/>
              </a:spcBef>
            </a:pPr>
            <a:r>
              <a:rPr lang="en-GB" b="1"/>
              <a:t>Bombs dropped by aliens</a:t>
            </a:r>
          </a:p>
        </p:txBody>
      </p:sp>
      <p:sp>
        <p:nvSpPr>
          <p:cNvPr id="7176" name="Rectangle 8"/>
          <p:cNvSpPr>
            <a:spLocks noChangeArrowheads="1"/>
          </p:cNvSpPr>
          <p:nvPr/>
        </p:nvSpPr>
        <p:spPr bwMode="auto">
          <a:xfrm>
            <a:off x="2514600" y="1328738"/>
            <a:ext cx="5419725" cy="2100262"/>
          </a:xfrm>
          <a:prstGeom prst="rect">
            <a:avLst/>
          </a:prstGeom>
          <a:noFill/>
          <a:ln w="9525">
            <a:noFill/>
            <a:miter lim="800000"/>
            <a:headEnd/>
            <a:tailEnd/>
          </a:ln>
          <a:effectLst/>
        </p:spPr>
        <p:txBody>
          <a:bodyPr>
            <a:spAutoFit/>
          </a:bodyPr>
          <a:lstStyle/>
          <a:p>
            <a:pPr fontAlgn="t">
              <a:spcBef>
                <a:spcPct val="50000"/>
              </a:spcBef>
            </a:pPr>
            <a:r>
              <a:rPr lang="en-GB">
                <a:solidFill>
                  <a:srgbClr val="000000"/>
                </a:solidFill>
              </a:rPr>
              <a:t>The aliens will drop random bombs. Multiple bombs can be dropped at the same time. </a:t>
            </a:r>
          </a:p>
          <a:p>
            <a:pPr fontAlgn="t">
              <a:spcBef>
                <a:spcPct val="50000"/>
              </a:spcBef>
            </a:pPr>
            <a:r>
              <a:rPr lang="en-GB">
                <a:solidFill>
                  <a:srgbClr val="000000"/>
                </a:solidFill>
              </a:rPr>
              <a:t>If a bomb hits the defender, one life is subtracted from the number of lives left.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85800" y="1371600"/>
            <a:ext cx="8077200" cy="5568950"/>
          </a:xfrm>
          <a:prstGeom prst="rect">
            <a:avLst/>
          </a:prstGeom>
          <a:noFill/>
          <a:ln w="9525">
            <a:noFill/>
            <a:miter lim="800000"/>
            <a:headEnd/>
            <a:tailEnd/>
          </a:ln>
          <a:effectLst/>
        </p:spPr>
        <p:txBody>
          <a:bodyPr>
            <a:spAutoFit/>
          </a:bodyPr>
          <a:lstStyle/>
          <a:p>
            <a:pPr marL="457200" indent="-457200" fontAlgn="t">
              <a:spcBef>
                <a:spcPct val="50000"/>
              </a:spcBef>
            </a:pPr>
            <a:r>
              <a:rPr lang="en-GB">
                <a:solidFill>
                  <a:srgbClr val="000000"/>
                </a:solidFill>
              </a:rPr>
              <a:t>The </a:t>
            </a:r>
            <a:r>
              <a:rPr lang="en-GB" b="1">
                <a:solidFill>
                  <a:srgbClr val="000000"/>
                </a:solidFill>
              </a:rPr>
              <a:t>defender </a:t>
            </a:r>
            <a:r>
              <a:rPr lang="en-GB">
                <a:solidFill>
                  <a:srgbClr val="000000"/>
                </a:solidFill>
              </a:rPr>
              <a:t>can move left to right at the bottom of the screen, </a:t>
            </a:r>
          </a:p>
          <a:p>
            <a:pPr marL="457200" indent="-457200" fontAlgn="t">
              <a:spcBef>
                <a:spcPct val="50000"/>
              </a:spcBef>
            </a:pPr>
            <a:r>
              <a:rPr lang="en-GB">
                <a:solidFill>
                  <a:srgbClr val="000000"/>
                </a:solidFill>
              </a:rPr>
              <a:t>but cannot move off-screen.</a:t>
            </a:r>
          </a:p>
          <a:p>
            <a:pPr marL="457200" indent="-457200" fontAlgn="t">
              <a:spcBef>
                <a:spcPct val="50000"/>
              </a:spcBef>
            </a:pPr>
            <a:r>
              <a:rPr lang="en-GB">
                <a:solidFill>
                  <a:srgbClr val="000000"/>
                </a:solidFill>
              </a:rPr>
              <a:t>The </a:t>
            </a:r>
            <a:r>
              <a:rPr lang="en-GB" b="1">
                <a:solidFill>
                  <a:srgbClr val="000000"/>
                </a:solidFill>
              </a:rPr>
              <a:t>defender</a:t>
            </a:r>
            <a:r>
              <a:rPr lang="en-GB">
                <a:solidFill>
                  <a:srgbClr val="000000"/>
                </a:solidFill>
              </a:rPr>
              <a:t> can fire </a:t>
            </a:r>
            <a:r>
              <a:rPr lang="en-GB" b="1">
                <a:solidFill>
                  <a:srgbClr val="000000"/>
                </a:solidFill>
              </a:rPr>
              <a:t>bullets</a:t>
            </a:r>
            <a:r>
              <a:rPr lang="en-GB">
                <a:solidFill>
                  <a:srgbClr val="000000"/>
                </a:solidFill>
              </a:rPr>
              <a:t>. </a:t>
            </a:r>
          </a:p>
          <a:p>
            <a:pPr marL="457200" indent="-457200" fontAlgn="t">
              <a:spcBef>
                <a:spcPct val="50000"/>
              </a:spcBef>
            </a:pPr>
            <a:endParaRPr lang="en-GB">
              <a:solidFill>
                <a:srgbClr val="000000"/>
              </a:solidFill>
            </a:endParaRPr>
          </a:p>
          <a:p>
            <a:pPr marL="457200" indent="-457200" fontAlgn="t">
              <a:spcBef>
                <a:spcPct val="50000"/>
              </a:spcBef>
            </a:pPr>
            <a:r>
              <a:rPr lang="en-GB">
                <a:solidFill>
                  <a:srgbClr val="000000"/>
                </a:solidFill>
              </a:rPr>
              <a:t>Collisions:</a:t>
            </a:r>
          </a:p>
          <a:p>
            <a:pPr marL="457200" indent="-457200" fontAlgn="t">
              <a:spcBef>
                <a:spcPct val="50000"/>
              </a:spcBef>
            </a:pPr>
            <a:r>
              <a:rPr lang="en-GB">
                <a:solidFill>
                  <a:srgbClr val="000000"/>
                </a:solidFill>
              </a:rPr>
              <a:t>If a bullet hits an alien</a:t>
            </a:r>
          </a:p>
          <a:p>
            <a:pPr marL="457200" indent="-457200" fontAlgn="t">
              <a:spcBef>
                <a:spcPct val="50000"/>
              </a:spcBef>
            </a:pPr>
            <a:r>
              <a:rPr lang="en-GB">
                <a:solidFill>
                  <a:srgbClr val="000000"/>
                </a:solidFill>
              </a:rPr>
              <a:t>A bullet may hit a dropped bomb</a:t>
            </a:r>
          </a:p>
          <a:p>
            <a:pPr marL="457200" indent="-457200" fontAlgn="t">
              <a:spcBef>
                <a:spcPct val="50000"/>
              </a:spcBef>
            </a:pPr>
            <a:r>
              <a:rPr lang="en-GB">
                <a:solidFill>
                  <a:srgbClr val="000000"/>
                </a:solidFill>
              </a:rPr>
              <a:t>Hit a </a:t>
            </a:r>
            <a:r>
              <a:rPr lang="en-GB" b="1">
                <a:solidFill>
                  <a:srgbClr val="000000"/>
                </a:solidFill>
              </a:rPr>
              <a:t>spaceships</a:t>
            </a:r>
          </a:p>
          <a:p>
            <a:pPr marL="457200" indent="-457200" fontAlgn="t"/>
            <a:r>
              <a:rPr lang="en-GB">
                <a:solidFill>
                  <a:srgbClr val="000000"/>
                </a:solidFill>
              </a:rPr>
              <a:t>goes off the screen. </a:t>
            </a:r>
          </a:p>
          <a:p>
            <a:pPr marL="457200" indent="-457200" fontAlgn="t"/>
            <a:r>
              <a:rPr lang="en-GB">
                <a:solidFill>
                  <a:srgbClr val="000000"/>
                </a:solidFill>
              </a:rPr>
              <a:t>Hits base shield</a:t>
            </a:r>
          </a:p>
          <a:p>
            <a:pPr marL="457200" indent="-457200" fontAlgn="t">
              <a:spcBef>
                <a:spcPct val="50000"/>
              </a:spcBef>
            </a:pPr>
            <a:endParaRPr lang="en-GB">
              <a:solidFill>
                <a:srgbClr val="000000"/>
              </a:solidFill>
            </a:endParaRPr>
          </a:p>
        </p:txBody>
      </p:sp>
      <p:sp>
        <p:nvSpPr>
          <p:cNvPr id="3075" name="Text Box 3"/>
          <p:cNvSpPr txBox="1">
            <a:spLocks noChangeArrowheads="1"/>
          </p:cNvSpPr>
          <p:nvPr/>
        </p:nvSpPr>
        <p:spPr bwMode="auto">
          <a:xfrm>
            <a:off x="685800" y="304800"/>
            <a:ext cx="3352800" cy="457200"/>
          </a:xfrm>
          <a:prstGeom prst="rect">
            <a:avLst/>
          </a:prstGeom>
          <a:noFill/>
          <a:ln w="9525">
            <a:noFill/>
            <a:miter lim="800000"/>
            <a:headEnd/>
            <a:tailEnd/>
          </a:ln>
          <a:effectLst/>
        </p:spPr>
        <p:txBody>
          <a:bodyPr>
            <a:spAutoFit/>
          </a:bodyPr>
          <a:lstStyle/>
          <a:p>
            <a:pPr>
              <a:spcBef>
                <a:spcPct val="50000"/>
              </a:spcBef>
            </a:pPr>
            <a:r>
              <a:rPr lang="en-GB" b="1"/>
              <a:t>The Defender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236538" y="533400"/>
            <a:ext cx="8907462" cy="3743325"/>
          </a:xfrm>
          <a:prstGeom prst="rect">
            <a:avLst/>
          </a:prstGeom>
          <a:noFill/>
          <a:ln w="9525">
            <a:noFill/>
            <a:miter lim="800000"/>
            <a:headEnd/>
            <a:tailEnd/>
          </a:ln>
          <a:effectLst/>
        </p:spPr>
        <p:txBody>
          <a:bodyPr>
            <a:spAutoFit/>
          </a:bodyPr>
          <a:lstStyle/>
          <a:p>
            <a:pPr fontAlgn="t">
              <a:spcBef>
                <a:spcPct val="50000"/>
              </a:spcBef>
            </a:pPr>
            <a:endParaRPr lang="en-GB">
              <a:solidFill>
                <a:srgbClr val="000000"/>
              </a:solidFill>
            </a:endParaRPr>
          </a:p>
          <a:p>
            <a:pPr fontAlgn="t">
              <a:spcBef>
                <a:spcPct val="50000"/>
              </a:spcBef>
            </a:pPr>
            <a:r>
              <a:rPr lang="en-GB">
                <a:solidFill>
                  <a:srgbClr val="000000"/>
                </a:solidFill>
              </a:rPr>
              <a:t>The base consists of sections and as either bombs dropped by aliens </a:t>
            </a:r>
          </a:p>
          <a:p>
            <a:pPr fontAlgn="t">
              <a:spcBef>
                <a:spcPct val="50000"/>
              </a:spcBef>
            </a:pPr>
            <a:r>
              <a:rPr lang="en-GB">
                <a:solidFill>
                  <a:srgbClr val="000000"/>
                </a:solidFill>
              </a:rPr>
              <a:t>or bullets fired by defender hit the </a:t>
            </a:r>
            <a:r>
              <a:rPr lang="en-GB" b="1">
                <a:solidFill>
                  <a:srgbClr val="000000"/>
                </a:solidFill>
              </a:rPr>
              <a:t>bases </a:t>
            </a:r>
            <a:r>
              <a:rPr lang="en-GB">
                <a:solidFill>
                  <a:srgbClr val="000000"/>
                </a:solidFill>
              </a:rPr>
              <a:t>sections are blown away.</a:t>
            </a:r>
          </a:p>
          <a:p>
            <a:pPr fontAlgn="t">
              <a:spcBef>
                <a:spcPct val="50000"/>
              </a:spcBef>
            </a:pPr>
            <a:r>
              <a:rPr lang="en-GB">
                <a:solidFill>
                  <a:srgbClr val="000000"/>
                </a:solidFill>
              </a:rPr>
              <a:t>The base will lose strength as parts disintegrate and ultimately the base </a:t>
            </a:r>
          </a:p>
          <a:p>
            <a:pPr fontAlgn="t">
              <a:spcBef>
                <a:spcPct val="50000"/>
              </a:spcBef>
            </a:pPr>
            <a:r>
              <a:rPr lang="en-GB">
                <a:solidFill>
                  <a:srgbClr val="000000"/>
                </a:solidFill>
              </a:rPr>
              <a:t>will disappear.</a:t>
            </a:r>
          </a:p>
          <a:p>
            <a:pPr fontAlgn="t">
              <a:spcBef>
                <a:spcPct val="50000"/>
              </a:spcBef>
            </a:pPr>
            <a:r>
              <a:rPr lang="en-GB">
                <a:solidFill>
                  <a:srgbClr val="000000"/>
                </a:solidFill>
              </a:rPr>
              <a:t>Once destroyed the bases will not reappear with each screen. </a:t>
            </a:r>
          </a:p>
          <a:p>
            <a:pPr fontAlgn="t">
              <a:spcBef>
                <a:spcPct val="50000"/>
              </a:spcBef>
            </a:pPr>
            <a:endParaRPr lang="en-GB">
              <a:solidFill>
                <a:srgbClr val="000000"/>
              </a:solidFill>
            </a:endParaRPr>
          </a:p>
        </p:txBody>
      </p:sp>
      <p:sp>
        <p:nvSpPr>
          <p:cNvPr id="12292" name="Text Box 4"/>
          <p:cNvSpPr txBox="1">
            <a:spLocks noChangeArrowheads="1"/>
          </p:cNvSpPr>
          <p:nvPr/>
        </p:nvSpPr>
        <p:spPr bwMode="auto">
          <a:xfrm>
            <a:off x="228600" y="165100"/>
            <a:ext cx="914400" cy="457200"/>
          </a:xfrm>
          <a:prstGeom prst="rect">
            <a:avLst/>
          </a:prstGeom>
          <a:noFill/>
          <a:ln w="9525">
            <a:noFill/>
            <a:miter lim="800000"/>
            <a:headEnd/>
            <a:tailEnd/>
          </a:ln>
          <a:effectLst/>
        </p:spPr>
        <p:txBody>
          <a:bodyPr>
            <a:spAutoFit/>
          </a:bodyPr>
          <a:lstStyle/>
          <a:p>
            <a:pPr>
              <a:spcBef>
                <a:spcPct val="50000"/>
              </a:spcBef>
            </a:pPr>
            <a:r>
              <a:rPr lang="en-GB" b="1"/>
              <a:t>Base</a:t>
            </a:r>
          </a:p>
        </p:txBody>
      </p:sp>
      <p:sp>
        <p:nvSpPr>
          <p:cNvPr id="12293" name="Text Box 5"/>
          <p:cNvSpPr txBox="1">
            <a:spLocks noChangeArrowheads="1"/>
          </p:cNvSpPr>
          <p:nvPr/>
        </p:nvSpPr>
        <p:spPr bwMode="auto">
          <a:xfrm>
            <a:off x="381000" y="4572000"/>
            <a:ext cx="83058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2294" name="Text Box 6"/>
          <p:cNvSpPr txBox="1">
            <a:spLocks noChangeArrowheads="1"/>
          </p:cNvSpPr>
          <p:nvPr/>
        </p:nvSpPr>
        <p:spPr bwMode="auto">
          <a:xfrm>
            <a:off x="609600" y="4267200"/>
            <a:ext cx="4495800" cy="1552575"/>
          </a:xfrm>
          <a:prstGeom prst="rect">
            <a:avLst/>
          </a:prstGeom>
          <a:noFill/>
          <a:ln w="9525">
            <a:noFill/>
            <a:miter lim="800000"/>
            <a:headEnd/>
            <a:tailEnd/>
          </a:ln>
          <a:effectLst/>
        </p:spPr>
        <p:txBody>
          <a:bodyPr>
            <a:spAutoFit/>
          </a:bodyPr>
          <a:lstStyle/>
          <a:p>
            <a:pPr>
              <a:spcBef>
                <a:spcPct val="50000"/>
              </a:spcBef>
            </a:pPr>
            <a:r>
              <a:rPr lang="en-GB"/>
              <a:t>base   –  	Decrease strength</a:t>
            </a:r>
          </a:p>
          <a:p>
            <a:pPr>
              <a:spcBef>
                <a:spcPct val="50000"/>
              </a:spcBef>
            </a:pPr>
            <a:r>
              <a:rPr lang="en-GB"/>
              <a:t>		Hit by bomb</a:t>
            </a:r>
          </a:p>
          <a:p>
            <a:pPr>
              <a:spcBef>
                <a:spcPct val="50000"/>
              </a:spcBef>
            </a:pPr>
            <a:r>
              <a:rPr lang="en-GB"/>
              <a:t>		Hit by bullet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209800" y="3733800"/>
            <a:ext cx="4267200" cy="457200"/>
          </a:xfrm>
          <a:prstGeom prst="rect">
            <a:avLst/>
          </a:prstGeom>
          <a:noFill/>
          <a:ln w="9525">
            <a:noFill/>
            <a:miter lim="800000"/>
            <a:headEnd/>
            <a:tailEnd/>
          </a:ln>
          <a:effectLst/>
        </p:spPr>
        <p:txBody>
          <a:bodyPr>
            <a:spAutoFit/>
          </a:bodyPr>
          <a:lstStyle/>
          <a:p>
            <a:pPr>
              <a:spcBef>
                <a:spcPct val="50000"/>
              </a:spcBef>
            </a:pPr>
            <a:r>
              <a:rPr lang="en-GB"/>
              <a:t>Spacecraft -</a:t>
            </a:r>
          </a:p>
        </p:txBody>
      </p:sp>
      <p:sp>
        <p:nvSpPr>
          <p:cNvPr id="18435" name="Text Box 3"/>
          <p:cNvSpPr txBox="1">
            <a:spLocks noChangeArrowheads="1"/>
          </p:cNvSpPr>
          <p:nvPr/>
        </p:nvSpPr>
        <p:spPr bwMode="auto">
          <a:xfrm>
            <a:off x="4114800" y="3733800"/>
            <a:ext cx="2895600" cy="2100263"/>
          </a:xfrm>
          <a:prstGeom prst="rect">
            <a:avLst/>
          </a:prstGeom>
          <a:noFill/>
          <a:ln w="9525">
            <a:noFill/>
            <a:miter lim="800000"/>
            <a:headEnd/>
            <a:tailEnd/>
          </a:ln>
          <a:effectLst/>
        </p:spPr>
        <p:txBody>
          <a:bodyPr>
            <a:spAutoFit/>
          </a:bodyPr>
          <a:lstStyle/>
          <a:p>
            <a:pPr>
              <a:spcBef>
                <a:spcPct val="50000"/>
              </a:spcBef>
            </a:pPr>
            <a:r>
              <a:rPr lang="en-GB"/>
              <a:t>Trigger</a:t>
            </a:r>
          </a:p>
          <a:p>
            <a:pPr>
              <a:spcBef>
                <a:spcPct val="50000"/>
              </a:spcBef>
            </a:pPr>
            <a:r>
              <a:rPr lang="en-GB"/>
              <a:t>Move</a:t>
            </a:r>
          </a:p>
          <a:p>
            <a:pPr>
              <a:spcBef>
                <a:spcPct val="50000"/>
              </a:spcBef>
            </a:pPr>
            <a:r>
              <a:rPr lang="en-GB"/>
              <a:t>IsHit</a:t>
            </a:r>
          </a:p>
          <a:p>
            <a:pPr>
              <a:spcBef>
                <a:spcPct val="50000"/>
              </a:spcBef>
            </a:pPr>
            <a:r>
              <a:rPr lang="en-GB"/>
              <a:t>No of points</a:t>
            </a:r>
          </a:p>
        </p:txBody>
      </p:sp>
      <p:sp>
        <p:nvSpPr>
          <p:cNvPr id="18436" name="Text Box 4"/>
          <p:cNvSpPr txBox="1">
            <a:spLocks noChangeArrowheads="1"/>
          </p:cNvSpPr>
          <p:nvPr/>
        </p:nvSpPr>
        <p:spPr bwMode="auto">
          <a:xfrm>
            <a:off x="1295400" y="762000"/>
            <a:ext cx="7315200" cy="2830513"/>
          </a:xfrm>
          <a:prstGeom prst="rect">
            <a:avLst/>
          </a:prstGeom>
          <a:noFill/>
          <a:ln w="9525">
            <a:noFill/>
            <a:miter lim="800000"/>
            <a:headEnd/>
            <a:tailEnd/>
          </a:ln>
          <a:effectLst/>
        </p:spPr>
        <p:txBody>
          <a:bodyPr>
            <a:spAutoFit/>
          </a:bodyPr>
          <a:lstStyle/>
          <a:p>
            <a:pPr>
              <a:spcBef>
                <a:spcPct val="50000"/>
              </a:spcBef>
            </a:pPr>
            <a:r>
              <a:rPr lang="en-GB" b="1"/>
              <a:t>Spacecraft</a:t>
            </a:r>
            <a:r>
              <a:rPr lang="en-GB"/>
              <a:t> </a:t>
            </a:r>
          </a:p>
          <a:p>
            <a:pPr>
              <a:spcBef>
                <a:spcPct val="50000"/>
              </a:spcBef>
            </a:pPr>
            <a:r>
              <a:rPr lang="en-GB"/>
              <a:t>At given intervals a spacecraft will appear at one side and travel to the other side.  If the player hits the spaceship bonus points are awarded.  If the player hits the spaceship then the next bonus points will be greater e.g. 50,100,150, 200.  However when the player misses then the points will return to 50.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447800" y="2057400"/>
            <a:ext cx="72390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4340" name="Rectangle 4"/>
          <p:cNvSpPr>
            <a:spLocks noChangeArrowheads="1"/>
          </p:cNvSpPr>
          <p:nvPr/>
        </p:nvSpPr>
        <p:spPr bwMode="auto">
          <a:xfrm>
            <a:off x="914400" y="3657600"/>
            <a:ext cx="6524625" cy="457200"/>
          </a:xfrm>
          <a:prstGeom prst="rect">
            <a:avLst/>
          </a:prstGeom>
          <a:noFill/>
          <a:ln w="9525">
            <a:noFill/>
            <a:miter lim="800000"/>
            <a:headEnd/>
            <a:tailEnd/>
          </a:ln>
          <a:effectLst/>
        </p:spPr>
        <p:txBody>
          <a:bodyPr wrap="none">
            <a:spAutoFit/>
          </a:bodyPr>
          <a:lstStyle/>
          <a:p>
            <a:pPr fontAlgn="t">
              <a:spcBef>
                <a:spcPct val="50000"/>
              </a:spcBef>
            </a:pPr>
            <a:r>
              <a:rPr lang="en-GB">
                <a:solidFill>
                  <a:srgbClr val="000000"/>
                </a:solidFill>
              </a:rPr>
              <a:t>If the defender has no lives left , the game will end. </a:t>
            </a:r>
          </a:p>
        </p:txBody>
      </p:sp>
      <p:sp>
        <p:nvSpPr>
          <p:cNvPr id="14341" name="Text Box 5"/>
          <p:cNvSpPr txBox="1">
            <a:spLocks noChangeArrowheads="1"/>
          </p:cNvSpPr>
          <p:nvPr/>
        </p:nvSpPr>
        <p:spPr bwMode="auto">
          <a:xfrm>
            <a:off x="685800" y="304800"/>
            <a:ext cx="3352800" cy="457200"/>
          </a:xfrm>
          <a:prstGeom prst="rect">
            <a:avLst/>
          </a:prstGeom>
          <a:noFill/>
          <a:ln w="9525">
            <a:noFill/>
            <a:miter lim="800000"/>
            <a:headEnd/>
            <a:tailEnd/>
          </a:ln>
          <a:effectLst/>
        </p:spPr>
        <p:txBody>
          <a:bodyPr>
            <a:spAutoFit/>
          </a:bodyPr>
          <a:lstStyle/>
          <a:p>
            <a:pPr>
              <a:spcBef>
                <a:spcPct val="50000"/>
              </a:spcBef>
            </a:pPr>
            <a:r>
              <a:rPr lang="en-GB" b="1"/>
              <a:t>The Defender’ Lives</a:t>
            </a:r>
          </a:p>
        </p:txBody>
      </p:sp>
      <p:sp>
        <p:nvSpPr>
          <p:cNvPr id="14343" name="Rectangle 7"/>
          <p:cNvSpPr>
            <a:spLocks noChangeArrowheads="1"/>
          </p:cNvSpPr>
          <p:nvPr/>
        </p:nvSpPr>
        <p:spPr bwMode="auto">
          <a:xfrm>
            <a:off x="914400" y="914400"/>
            <a:ext cx="7620000" cy="1187450"/>
          </a:xfrm>
          <a:prstGeom prst="rect">
            <a:avLst/>
          </a:prstGeom>
          <a:noFill/>
          <a:ln w="9525">
            <a:noFill/>
            <a:miter lim="800000"/>
            <a:headEnd/>
            <a:tailEnd/>
          </a:ln>
          <a:effectLst/>
        </p:spPr>
        <p:txBody>
          <a:bodyPr>
            <a:spAutoFit/>
          </a:bodyPr>
          <a:lstStyle/>
          <a:p>
            <a:pPr fontAlgn="t">
              <a:spcBef>
                <a:spcPct val="50000"/>
              </a:spcBef>
            </a:pPr>
            <a:r>
              <a:rPr lang="en-GB">
                <a:solidFill>
                  <a:srgbClr val="000000"/>
                </a:solidFill>
              </a:rPr>
              <a:t>The defender starts with 3 lives. At the end of each screen when all the aliens are killed the screen will reset and and the no of live is increased by 1. </a:t>
            </a:r>
          </a:p>
        </p:txBody>
      </p:sp>
      <p:sp>
        <p:nvSpPr>
          <p:cNvPr id="14344" name="Text Box 8"/>
          <p:cNvSpPr txBox="1">
            <a:spLocks noChangeArrowheads="1"/>
          </p:cNvSpPr>
          <p:nvPr/>
        </p:nvSpPr>
        <p:spPr bwMode="auto">
          <a:xfrm>
            <a:off x="990600" y="2438400"/>
            <a:ext cx="7543800" cy="822325"/>
          </a:xfrm>
          <a:prstGeom prst="rect">
            <a:avLst/>
          </a:prstGeom>
          <a:noFill/>
          <a:ln w="9525">
            <a:noFill/>
            <a:miter lim="800000"/>
            <a:headEnd/>
            <a:tailEnd/>
          </a:ln>
          <a:effectLst/>
        </p:spPr>
        <p:txBody>
          <a:bodyPr>
            <a:spAutoFit/>
          </a:bodyPr>
          <a:lstStyle/>
          <a:p>
            <a:pPr>
              <a:spcBef>
                <a:spcPct val="50000"/>
              </a:spcBef>
            </a:pPr>
            <a:r>
              <a:rPr lang="en-GB"/>
              <a:t>If the defender is killed the player will lose one life and the game will continue.</a:t>
            </a:r>
          </a:p>
        </p:txBody>
      </p:sp>
      <p:sp>
        <p:nvSpPr>
          <p:cNvPr id="14345" name="Text Box 9"/>
          <p:cNvSpPr txBox="1">
            <a:spLocks noChangeArrowheads="1"/>
          </p:cNvSpPr>
          <p:nvPr/>
        </p:nvSpPr>
        <p:spPr bwMode="auto">
          <a:xfrm>
            <a:off x="1524000" y="5029200"/>
            <a:ext cx="6324600" cy="457200"/>
          </a:xfrm>
          <a:prstGeom prst="rect">
            <a:avLst/>
          </a:prstGeom>
          <a:noFill/>
          <a:ln w="9525">
            <a:noFill/>
            <a:miter lim="800000"/>
            <a:headEnd/>
            <a:tailEnd/>
          </a:ln>
          <a:effectLst/>
        </p:spPr>
        <p:txBody>
          <a:bodyPr>
            <a:spAutoFit/>
          </a:bodyPr>
          <a:lstStyle/>
          <a:p>
            <a:pPr>
              <a:spcBef>
                <a:spcPct val="50000"/>
              </a:spcBef>
            </a:pPr>
            <a:r>
              <a:rPr lang="en-GB" b="1"/>
              <a:t>No of lives</a:t>
            </a:r>
            <a:r>
              <a:rPr lang="en-GB"/>
              <a:t>  will simply increase/ decrease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143000" y="1066800"/>
            <a:ext cx="4191000" cy="457200"/>
          </a:xfrm>
          <a:prstGeom prst="rect">
            <a:avLst/>
          </a:prstGeom>
          <a:noFill/>
          <a:ln w="9525">
            <a:noFill/>
            <a:miter lim="800000"/>
            <a:headEnd/>
            <a:tailEnd/>
          </a:ln>
          <a:effectLst/>
        </p:spPr>
        <p:txBody>
          <a:bodyPr>
            <a:spAutoFit/>
          </a:bodyPr>
          <a:lstStyle/>
          <a:p>
            <a:pPr>
              <a:spcBef>
                <a:spcPct val="50000"/>
              </a:spcBef>
            </a:pPr>
            <a:r>
              <a:rPr lang="en-GB" b="1"/>
              <a:t>Why bother with design?</a:t>
            </a:r>
          </a:p>
        </p:txBody>
      </p:sp>
      <p:sp>
        <p:nvSpPr>
          <p:cNvPr id="60419" name="Text Box 3"/>
          <p:cNvSpPr txBox="1">
            <a:spLocks noChangeArrowheads="1"/>
          </p:cNvSpPr>
          <p:nvPr/>
        </p:nvSpPr>
        <p:spPr bwMode="auto">
          <a:xfrm>
            <a:off x="1828800" y="2286000"/>
            <a:ext cx="6324600" cy="822325"/>
          </a:xfrm>
          <a:prstGeom prst="rect">
            <a:avLst/>
          </a:prstGeom>
          <a:noFill/>
          <a:ln w="9525">
            <a:noFill/>
            <a:miter lim="800000"/>
            <a:headEnd/>
            <a:tailEnd/>
          </a:ln>
          <a:effectLst/>
        </p:spPr>
        <p:txBody>
          <a:bodyPr>
            <a:spAutoFit/>
          </a:bodyPr>
          <a:lstStyle/>
          <a:p>
            <a:pPr>
              <a:spcBef>
                <a:spcPct val="50000"/>
              </a:spcBef>
            </a:pPr>
            <a:r>
              <a:rPr lang="en-GB"/>
              <a:t>Complex tasks are simply too difficult to think through without planning.</a:t>
            </a:r>
          </a:p>
        </p:txBody>
      </p:sp>
      <p:sp>
        <p:nvSpPr>
          <p:cNvPr id="60420" name="Text Box 4"/>
          <p:cNvSpPr txBox="1">
            <a:spLocks noChangeArrowheads="1"/>
          </p:cNvSpPr>
          <p:nvPr/>
        </p:nvSpPr>
        <p:spPr bwMode="auto">
          <a:xfrm>
            <a:off x="1828800" y="3886200"/>
            <a:ext cx="6477000" cy="457200"/>
          </a:xfrm>
          <a:prstGeom prst="rect">
            <a:avLst/>
          </a:prstGeom>
          <a:noFill/>
          <a:ln w="9525">
            <a:noFill/>
            <a:miter lim="800000"/>
            <a:headEnd/>
            <a:tailEnd/>
          </a:ln>
          <a:effectLst/>
        </p:spPr>
        <p:txBody>
          <a:bodyPr>
            <a:spAutoFit/>
          </a:bodyPr>
          <a:lstStyle/>
          <a:p>
            <a:pPr>
              <a:spcBef>
                <a:spcPct val="50000"/>
              </a:spcBef>
            </a:pPr>
            <a:r>
              <a:rPr lang="en-GB"/>
              <a:t>Prior Planning Prevents Poor Performance.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209800" y="1600200"/>
            <a:ext cx="4648200" cy="1370013"/>
          </a:xfrm>
          <a:prstGeom prst="rect">
            <a:avLst/>
          </a:prstGeom>
          <a:noFill/>
          <a:ln w="9525">
            <a:noFill/>
            <a:miter lim="800000"/>
            <a:headEnd/>
            <a:tailEnd/>
          </a:ln>
          <a:effectLst/>
        </p:spPr>
        <p:txBody>
          <a:bodyPr>
            <a:spAutoFit/>
          </a:bodyPr>
          <a:lstStyle/>
          <a:p>
            <a:pPr>
              <a:spcBef>
                <a:spcPct val="50000"/>
              </a:spcBef>
            </a:pPr>
            <a:r>
              <a:rPr lang="en-GB" b="1"/>
              <a:t>Score</a:t>
            </a:r>
            <a:r>
              <a:rPr lang="en-GB"/>
              <a:t> – </a:t>
            </a:r>
          </a:p>
          <a:p>
            <a:pPr>
              <a:spcBef>
                <a:spcPct val="50000"/>
              </a:spcBef>
            </a:pPr>
            <a:r>
              <a:rPr lang="en-GB"/>
              <a:t>Increase as aliens are killed and as spaceships are hit.</a:t>
            </a:r>
          </a:p>
        </p:txBody>
      </p:sp>
      <p:sp>
        <p:nvSpPr>
          <p:cNvPr id="13319" name="Text Box 7"/>
          <p:cNvSpPr txBox="1">
            <a:spLocks noChangeArrowheads="1"/>
          </p:cNvSpPr>
          <p:nvPr/>
        </p:nvSpPr>
        <p:spPr bwMode="auto">
          <a:xfrm>
            <a:off x="1371600" y="4572000"/>
            <a:ext cx="3657600" cy="822325"/>
          </a:xfrm>
          <a:prstGeom prst="rect">
            <a:avLst/>
          </a:prstGeom>
          <a:noFill/>
          <a:ln w="9525">
            <a:noFill/>
            <a:miter lim="800000"/>
            <a:headEnd/>
            <a:tailEnd/>
          </a:ln>
          <a:effectLst/>
        </p:spPr>
        <p:txBody>
          <a:bodyPr>
            <a:spAutoFit/>
          </a:bodyPr>
          <a:lstStyle/>
          <a:p>
            <a:pPr>
              <a:spcBef>
                <a:spcPct val="50000"/>
              </a:spcBef>
            </a:pPr>
            <a:r>
              <a:rPr lang="en-GB"/>
              <a:t>Score and Lives: Player/Defender attributes?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981200"/>
            <a:ext cx="7772400" cy="1143000"/>
          </a:xfrm>
        </p:spPr>
        <p:txBody>
          <a:bodyPr>
            <a:normAutofit fontScale="90000"/>
          </a:bodyPr>
          <a:lstStyle/>
          <a:p>
            <a:r>
              <a:rPr lang="en-GB"/>
              <a:t>Modelling Behaviour</a:t>
            </a:r>
            <a:br>
              <a:rPr lang="en-GB"/>
            </a:br>
            <a:r>
              <a:rPr lang="en-GB"/>
              <a:t>UML Use Case Diagrams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219200" y="1066800"/>
            <a:ext cx="6781800" cy="990600"/>
            <a:chOff x="0" y="0"/>
            <a:chExt cx="5760" cy="1561"/>
          </a:xfrm>
        </p:grpSpPr>
        <p:sp>
          <p:nvSpPr>
            <p:cNvPr id="34821" name="Rectangle 5"/>
            <p:cNvSpPr>
              <a:spLocks noChangeArrowheads="1"/>
            </p:cNvSpPr>
            <p:nvPr/>
          </p:nvSpPr>
          <p:spPr bwMode="auto">
            <a:xfrm>
              <a:off x="0" y="0"/>
              <a:ext cx="5760" cy="1561"/>
            </a:xfrm>
            <a:prstGeom prst="rect">
              <a:avLst/>
            </a:prstGeom>
            <a:solidFill>
              <a:srgbClr val="FFFFFF"/>
            </a:solidFill>
            <a:ln w="9525">
              <a:noFill/>
              <a:miter lim="800000"/>
              <a:headEnd/>
              <a:tailEnd/>
            </a:ln>
            <a:effectLst/>
          </p:spPr>
          <p:txBody>
            <a:bodyPr/>
            <a:lstStyle/>
            <a:p>
              <a:endParaRPr lang="en-GB"/>
            </a:p>
          </p:txBody>
        </p:sp>
        <p:grpSp>
          <p:nvGrpSpPr>
            <p:cNvPr id="3" name="Group 4"/>
            <p:cNvGrpSpPr>
              <a:grpSpLocks/>
            </p:cNvGrpSpPr>
            <p:nvPr/>
          </p:nvGrpSpPr>
          <p:grpSpPr bwMode="auto">
            <a:xfrm>
              <a:off x="0" y="0"/>
              <a:ext cx="5760" cy="1561"/>
              <a:chOff x="0" y="1561"/>
              <a:chExt cx="5760" cy="1561"/>
            </a:xfrm>
          </p:grpSpPr>
          <p:sp>
            <p:nvSpPr>
              <p:cNvPr id="34818" name="Rectangle 2"/>
              <p:cNvSpPr>
                <a:spLocks noChangeArrowheads="1"/>
              </p:cNvSpPr>
              <p:nvPr/>
            </p:nvSpPr>
            <p:spPr bwMode="auto">
              <a:xfrm>
                <a:off x="0" y="1561"/>
                <a:ext cx="5760" cy="1561"/>
              </a:xfrm>
              <a:prstGeom prst="rect">
                <a:avLst/>
              </a:prstGeom>
              <a:solidFill>
                <a:srgbClr val="FFFFFF"/>
              </a:solidFill>
              <a:ln w="9525">
                <a:noFill/>
                <a:miter lim="800000"/>
                <a:headEnd/>
                <a:tailEnd/>
              </a:ln>
              <a:effectLst/>
            </p:spPr>
            <p:txBody>
              <a:bodyPr>
                <a:spAutoFit/>
              </a:bodyPr>
              <a:lstStyle/>
              <a:p>
                <a:endParaRPr lang="en-GB"/>
              </a:p>
            </p:txBody>
          </p:sp>
          <p:sp>
            <p:nvSpPr>
              <p:cNvPr id="34819" name="Rectangle 3"/>
              <p:cNvSpPr>
                <a:spLocks noChangeArrowheads="1"/>
              </p:cNvSpPr>
              <p:nvPr/>
            </p:nvSpPr>
            <p:spPr bwMode="auto">
              <a:xfrm>
                <a:off x="0" y="1561"/>
                <a:ext cx="5760" cy="384"/>
              </a:xfrm>
              <a:prstGeom prst="rect">
                <a:avLst/>
              </a:prstGeom>
              <a:solidFill>
                <a:srgbClr val="FFFFFF"/>
              </a:solidFill>
              <a:ln w="9525">
                <a:noFill/>
                <a:miter lim="800000"/>
                <a:headEnd/>
                <a:tailEnd/>
              </a:ln>
              <a:effectLst/>
            </p:spPr>
            <p:txBody>
              <a:bodyPr/>
              <a:lstStyle/>
              <a:p>
                <a:r>
                  <a:rPr lang="en-GB" sz="3200">
                    <a:latin typeface="Arial" charset="0"/>
                  </a:rPr>
                  <a:t>According to the UML specification a Use-Case diagram is:</a:t>
                </a:r>
                <a:endParaRPr lang="en-GB" sz="3200"/>
              </a:p>
            </p:txBody>
          </p:sp>
        </p:grpSp>
      </p:grpSp>
      <p:sp>
        <p:nvSpPr>
          <p:cNvPr id="34823" name="Text Box 7"/>
          <p:cNvSpPr txBox="1">
            <a:spLocks noChangeArrowheads="1"/>
          </p:cNvSpPr>
          <p:nvPr/>
        </p:nvSpPr>
        <p:spPr bwMode="auto">
          <a:xfrm>
            <a:off x="1524000" y="3124200"/>
            <a:ext cx="6553200" cy="1554163"/>
          </a:xfrm>
          <a:prstGeom prst="rect">
            <a:avLst/>
          </a:prstGeom>
          <a:noFill/>
          <a:ln w="9525">
            <a:noFill/>
            <a:miter lim="800000"/>
            <a:headEnd/>
            <a:tailEnd/>
          </a:ln>
          <a:effectLst/>
        </p:spPr>
        <p:txBody>
          <a:bodyPr>
            <a:spAutoFit/>
          </a:bodyPr>
          <a:lstStyle/>
          <a:p>
            <a:pPr>
              <a:spcBef>
                <a:spcPct val="50000"/>
              </a:spcBef>
            </a:pPr>
            <a:r>
              <a:rPr lang="en-GB" sz="3200">
                <a:latin typeface="Arial" charset="0"/>
              </a:rPr>
              <a:t>“A diagram that shows the relationships among actors and use cases within a system.”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85800" y="304800"/>
            <a:ext cx="2819400" cy="457200"/>
          </a:xfrm>
          <a:prstGeom prst="rect">
            <a:avLst/>
          </a:prstGeom>
          <a:noFill/>
          <a:ln w="9525">
            <a:noFill/>
            <a:miter lim="800000"/>
            <a:headEnd/>
            <a:tailEnd/>
          </a:ln>
          <a:effectLst/>
        </p:spPr>
        <p:txBody>
          <a:bodyPr>
            <a:spAutoFit/>
          </a:bodyPr>
          <a:lstStyle/>
          <a:p>
            <a:pPr>
              <a:spcBef>
                <a:spcPct val="50000"/>
              </a:spcBef>
            </a:pPr>
            <a:r>
              <a:rPr lang="en-GB"/>
              <a:t>What is an Actor ?</a:t>
            </a:r>
          </a:p>
        </p:txBody>
      </p:sp>
      <p:sp>
        <p:nvSpPr>
          <p:cNvPr id="35843" name="Text Box 3"/>
          <p:cNvSpPr txBox="1">
            <a:spLocks noChangeArrowheads="1"/>
          </p:cNvSpPr>
          <p:nvPr/>
        </p:nvSpPr>
        <p:spPr bwMode="auto">
          <a:xfrm>
            <a:off x="1447800" y="1981200"/>
            <a:ext cx="6858000" cy="1187450"/>
          </a:xfrm>
          <a:prstGeom prst="rect">
            <a:avLst/>
          </a:prstGeom>
          <a:noFill/>
          <a:ln w="9525">
            <a:noFill/>
            <a:miter lim="800000"/>
            <a:headEnd/>
            <a:tailEnd/>
          </a:ln>
          <a:effectLst/>
        </p:spPr>
        <p:txBody>
          <a:bodyPr>
            <a:spAutoFit/>
          </a:bodyPr>
          <a:lstStyle/>
          <a:p>
            <a:pPr>
              <a:spcBef>
                <a:spcPct val="50000"/>
              </a:spcBef>
            </a:pPr>
            <a:r>
              <a:rPr lang="en-GB">
                <a:latin typeface="Arial" charset="0"/>
                <a:cs typeface="Arial" charset="0"/>
              </a:rPr>
              <a:t>An actor is a person, organization, or external system that plays a role in one or more interactions with your game system.</a:t>
            </a:r>
            <a:endParaRPr lang="en-GB"/>
          </a:p>
        </p:txBody>
      </p:sp>
      <p:sp>
        <p:nvSpPr>
          <p:cNvPr id="35844" name="Text Box 4"/>
          <p:cNvSpPr txBox="1">
            <a:spLocks noChangeArrowheads="1"/>
          </p:cNvSpPr>
          <p:nvPr/>
        </p:nvSpPr>
        <p:spPr bwMode="auto">
          <a:xfrm>
            <a:off x="3124200" y="4724400"/>
            <a:ext cx="3962400" cy="457200"/>
          </a:xfrm>
          <a:prstGeom prst="rect">
            <a:avLst/>
          </a:prstGeom>
          <a:noFill/>
          <a:ln w="9525">
            <a:noFill/>
            <a:miter lim="800000"/>
            <a:headEnd/>
            <a:tailEnd/>
          </a:ln>
          <a:effectLst/>
        </p:spPr>
        <p:txBody>
          <a:bodyPr>
            <a:spAutoFit/>
          </a:bodyPr>
          <a:lstStyle/>
          <a:p>
            <a:pPr>
              <a:spcBef>
                <a:spcPct val="50000"/>
              </a:spcBef>
            </a:pPr>
            <a:r>
              <a:rPr lang="en-GB"/>
              <a:t>Example actor from a game:</a:t>
            </a:r>
          </a:p>
        </p:txBody>
      </p:sp>
      <p:sp>
        <p:nvSpPr>
          <p:cNvPr id="35845" name="Text Box 5"/>
          <p:cNvSpPr txBox="1">
            <a:spLocks noChangeArrowheads="1"/>
          </p:cNvSpPr>
          <p:nvPr/>
        </p:nvSpPr>
        <p:spPr bwMode="auto">
          <a:xfrm>
            <a:off x="6934200" y="4724400"/>
            <a:ext cx="1219200" cy="457200"/>
          </a:xfrm>
          <a:prstGeom prst="rect">
            <a:avLst/>
          </a:prstGeom>
          <a:noFill/>
          <a:ln w="9525">
            <a:noFill/>
            <a:miter lim="800000"/>
            <a:headEnd/>
            <a:tailEnd/>
          </a:ln>
          <a:effectLst/>
        </p:spPr>
        <p:txBody>
          <a:bodyPr>
            <a:spAutoFit/>
          </a:bodyPr>
          <a:lstStyle/>
          <a:p>
            <a:pPr>
              <a:spcBef>
                <a:spcPct val="50000"/>
              </a:spcBef>
            </a:pPr>
            <a:r>
              <a:rPr lang="en-GB"/>
              <a:t>Player</a:t>
            </a:r>
          </a:p>
        </p:txBody>
      </p:sp>
      <p:graphicFrame>
        <p:nvGraphicFramePr>
          <p:cNvPr id="35847" name="Object 7"/>
          <p:cNvGraphicFramePr>
            <a:graphicFrameLocks noChangeAspect="1"/>
          </p:cNvGraphicFramePr>
          <p:nvPr/>
        </p:nvGraphicFramePr>
        <p:xfrm>
          <a:off x="990600" y="3276600"/>
          <a:ext cx="1252538" cy="2133600"/>
        </p:xfrm>
        <a:graphic>
          <a:graphicData uri="http://schemas.openxmlformats.org/presentationml/2006/ole">
            <mc:AlternateContent xmlns:mc="http://schemas.openxmlformats.org/markup-compatibility/2006">
              <mc:Choice xmlns:v="urn:schemas-microsoft-com:vml" Requires="v">
                <p:oleObj spid="_x0000_s3077" name="Bitmap Image" r:id="rId3" imgW="609524" imgH="1038370" progId="Paint.Picture">
                  <p:embed/>
                </p:oleObj>
              </mc:Choice>
              <mc:Fallback>
                <p:oleObj name="Bitmap Image" r:id="rId3" imgW="609524" imgH="1038370"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76600"/>
                        <a:ext cx="125253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8" name="Rectangle 8"/>
          <p:cNvSpPr>
            <a:spLocks noChangeArrowheads="1"/>
          </p:cNvSpPr>
          <p:nvPr/>
        </p:nvSpPr>
        <p:spPr bwMode="auto">
          <a:xfrm>
            <a:off x="838200" y="5334000"/>
            <a:ext cx="914400" cy="152400"/>
          </a:xfrm>
          <a:prstGeom prst="rect">
            <a:avLst/>
          </a:prstGeom>
          <a:solidFill>
            <a:schemeClr val="bg1"/>
          </a:solidFill>
          <a:ln w="9525">
            <a:solidFill>
              <a:schemeClr val="bg1"/>
            </a:solidFill>
            <a:miter lim="800000"/>
            <a:headEnd/>
            <a:tailEnd/>
          </a:ln>
          <a:effectLst/>
        </p:spPr>
        <p:txBody>
          <a:bodyPr wrap="none" anchor="ctr"/>
          <a:lstStyle/>
          <a:p>
            <a:endParaRPr lang="en-GB"/>
          </a:p>
        </p:txBody>
      </p:sp>
      <p:sp>
        <p:nvSpPr>
          <p:cNvPr id="35849" name="Text Box 9"/>
          <p:cNvSpPr txBox="1">
            <a:spLocks noChangeArrowheads="1"/>
          </p:cNvSpPr>
          <p:nvPr/>
        </p:nvSpPr>
        <p:spPr bwMode="auto">
          <a:xfrm>
            <a:off x="3124200" y="3962400"/>
            <a:ext cx="4572000" cy="457200"/>
          </a:xfrm>
          <a:prstGeom prst="rect">
            <a:avLst/>
          </a:prstGeom>
          <a:noFill/>
          <a:ln w="9525">
            <a:noFill/>
            <a:miter lim="800000"/>
            <a:headEnd/>
            <a:tailEnd/>
          </a:ln>
          <a:effectLst/>
        </p:spPr>
        <p:txBody>
          <a:bodyPr>
            <a:spAutoFit/>
          </a:bodyPr>
          <a:lstStyle/>
          <a:p>
            <a:pPr>
              <a:spcBef>
                <a:spcPct val="50000"/>
              </a:spcBef>
            </a:pPr>
            <a:r>
              <a:rPr lang="en-GB"/>
              <a:t>An Actor is drawn as a stick man</a:t>
            </a:r>
          </a:p>
        </p:txBody>
      </p:sp>
      <p:sp>
        <p:nvSpPr>
          <p:cNvPr id="35850" name="Text Box 10"/>
          <p:cNvSpPr txBox="1">
            <a:spLocks noChangeArrowheads="1"/>
          </p:cNvSpPr>
          <p:nvPr/>
        </p:nvSpPr>
        <p:spPr bwMode="auto">
          <a:xfrm>
            <a:off x="1600200" y="914400"/>
            <a:ext cx="5638800" cy="822325"/>
          </a:xfrm>
          <a:prstGeom prst="rect">
            <a:avLst/>
          </a:prstGeom>
          <a:noFill/>
          <a:ln w="9525">
            <a:noFill/>
            <a:miter lim="800000"/>
            <a:headEnd/>
            <a:tailEnd/>
          </a:ln>
          <a:effectLst/>
        </p:spPr>
        <p:txBody>
          <a:bodyPr>
            <a:spAutoFit/>
          </a:bodyPr>
          <a:lstStyle/>
          <a:p>
            <a:pPr>
              <a:spcBef>
                <a:spcPct val="50000"/>
              </a:spcBef>
            </a:pPr>
            <a:r>
              <a:rPr lang="en-GB"/>
              <a:t>The actor is the external initiator of internal activity.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85800" y="685800"/>
            <a:ext cx="6705600" cy="1219200"/>
            <a:chOff x="0" y="0"/>
            <a:chExt cx="8640" cy="768"/>
          </a:xfrm>
        </p:grpSpPr>
        <p:sp>
          <p:nvSpPr>
            <p:cNvPr id="37891" name="Rectangle 3"/>
            <p:cNvSpPr>
              <a:spLocks noChangeArrowheads="1"/>
            </p:cNvSpPr>
            <p:nvPr/>
          </p:nvSpPr>
          <p:spPr bwMode="auto">
            <a:xfrm>
              <a:off x="0" y="0"/>
              <a:ext cx="8640" cy="768"/>
            </a:xfrm>
            <a:prstGeom prst="rect">
              <a:avLst/>
            </a:prstGeom>
            <a:solidFill>
              <a:srgbClr val="FFFFFF"/>
            </a:solidFill>
            <a:ln w="9525">
              <a:noFill/>
              <a:miter lim="800000"/>
              <a:headEnd/>
              <a:tailEnd/>
            </a:ln>
            <a:effectLst/>
          </p:spPr>
          <p:txBody>
            <a:bodyPr/>
            <a:lstStyle/>
            <a:p>
              <a:endParaRPr lang="en-GB"/>
            </a:p>
          </p:txBody>
        </p:sp>
        <p:sp>
          <p:nvSpPr>
            <p:cNvPr id="37890" name="Rectangle 2"/>
            <p:cNvSpPr>
              <a:spLocks noChangeArrowheads="1"/>
            </p:cNvSpPr>
            <p:nvPr/>
          </p:nvSpPr>
          <p:spPr bwMode="auto">
            <a:xfrm>
              <a:off x="0" y="0"/>
              <a:ext cx="8640" cy="768"/>
            </a:xfrm>
            <a:prstGeom prst="rect">
              <a:avLst/>
            </a:prstGeom>
            <a:solidFill>
              <a:srgbClr val="FFFFFF"/>
            </a:solidFill>
            <a:ln w="9525">
              <a:noFill/>
              <a:miter lim="800000"/>
              <a:headEnd/>
              <a:tailEnd/>
            </a:ln>
            <a:effectLst/>
          </p:spPr>
          <p:txBody>
            <a:bodyPr/>
            <a:lstStyle/>
            <a:p>
              <a:r>
                <a:rPr lang="en-GB">
                  <a:latin typeface="Arial" charset="0"/>
                  <a:cs typeface="Arial" charset="0"/>
                </a:rPr>
                <a:t>A use case describes a sequence of actions that provide a measurable value to an actor. </a:t>
              </a:r>
            </a:p>
            <a:p>
              <a:endParaRPr lang="en-GB">
                <a:latin typeface="Arial" charset="0"/>
                <a:cs typeface="Arial" charset="0"/>
              </a:endParaRPr>
            </a:p>
            <a:p>
              <a:r>
                <a:rPr lang="en-GB">
                  <a:latin typeface="Arial" charset="0"/>
                  <a:cs typeface="Arial" charset="0"/>
                </a:rPr>
                <a:t> A use case is drawn as a horizontal ellipse on a UML use case diagram.</a:t>
              </a:r>
            </a:p>
            <a:p>
              <a:pPr lvl="1" eaLnBrk="0" hangingPunct="0"/>
              <a:endParaRPr lang="en-GB">
                <a:latin typeface="Arial" charset="0"/>
                <a:cs typeface="Arial" charset="0"/>
              </a:endParaRPr>
            </a:p>
            <a:p>
              <a:pPr eaLnBrk="0" hangingPunct="0"/>
              <a:endParaRPr lang="en-GB"/>
            </a:p>
          </p:txBody>
        </p:sp>
      </p:grpSp>
      <p:graphicFrame>
        <p:nvGraphicFramePr>
          <p:cNvPr id="37893" name="Object 5"/>
          <p:cNvGraphicFramePr>
            <a:graphicFrameLocks noChangeAspect="1"/>
          </p:cNvGraphicFramePr>
          <p:nvPr/>
        </p:nvGraphicFramePr>
        <p:xfrm>
          <a:off x="990600" y="3276600"/>
          <a:ext cx="1252538" cy="2133600"/>
        </p:xfrm>
        <a:graphic>
          <a:graphicData uri="http://schemas.openxmlformats.org/presentationml/2006/ole">
            <mc:AlternateContent xmlns:mc="http://schemas.openxmlformats.org/markup-compatibility/2006">
              <mc:Choice xmlns:v="urn:schemas-microsoft-com:vml" Requires="v">
                <p:oleObj spid="_x0000_s4101" name="Bitmap Image" r:id="rId3" imgW="609524" imgH="1038370" progId="Paint.Picture">
                  <p:embed/>
                </p:oleObj>
              </mc:Choice>
              <mc:Fallback>
                <p:oleObj name="Bitmap Image" r:id="rId3" imgW="609524" imgH="1038370"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76600"/>
                        <a:ext cx="125253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6" name="Rectangle 8"/>
          <p:cNvSpPr>
            <a:spLocks noChangeArrowheads="1"/>
          </p:cNvSpPr>
          <p:nvPr/>
        </p:nvSpPr>
        <p:spPr bwMode="auto">
          <a:xfrm>
            <a:off x="914400" y="5334000"/>
            <a:ext cx="838200" cy="304800"/>
          </a:xfrm>
          <a:prstGeom prst="rect">
            <a:avLst/>
          </a:prstGeom>
          <a:solidFill>
            <a:schemeClr val="bg1"/>
          </a:solidFill>
          <a:ln w="9525">
            <a:solidFill>
              <a:schemeClr val="bg1"/>
            </a:solidFill>
            <a:miter lim="800000"/>
            <a:headEnd/>
            <a:tailEnd/>
          </a:ln>
          <a:effectLst/>
        </p:spPr>
        <p:txBody>
          <a:bodyPr wrap="none" anchor="ctr"/>
          <a:lstStyle/>
          <a:p>
            <a:endParaRPr lang="en-GB"/>
          </a:p>
        </p:txBody>
      </p:sp>
      <p:sp>
        <p:nvSpPr>
          <p:cNvPr id="37897" name="Line 9"/>
          <p:cNvSpPr>
            <a:spLocks noChangeShapeType="1"/>
          </p:cNvSpPr>
          <p:nvPr/>
        </p:nvSpPr>
        <p:spPr bwMode="auto">
          <a:xfrm>
            <a:off x="2209800" y="4343400"/>
            <a:ext cx="2819400" cy="0"/>
          </a:xfrm>
          <a:prstGeom prst="line">
            <a:avLst/>
          </a:prstGeom>
          <a:noFill/>
          <a:ln w="9525">
            <a:solidFill>
              <a:schemeClr val="tx1"/>
            </a:solidFill>
            <a:round/>
            <a:headEnd/>
            <a:tailEnd type="triangle" w="med" len="med"/>
          </a:ln>
          <a:effectLst/>
        </p:spPr>
        <p:txBody>
          <a:bodyPr/>
          <a:lstStyle/>
          <a:p>
            <a:endParaRPr lang="en-GB"/>
          </a:p>
        </p:txBody>
      </p:sp>
      <p:sp>
        <p:nvSpPr>
          <p:cNvPr id="37898" name="Oval 10"/>
          <p:cNvSpPr>
            <a:spLocks noChangeArrowheads="1"/>
          </p:cNvSpPr>
          <p:nvPr/>
        </p:nvSpPr>
        <p:spPr bwMode="auto">
          <a:xfrm>
            <a:off x="5105400" y="3886200"/>
            <a:ext cx="2819400" cy="914400"/>
          </a:xfrm>
          <a:prstGeom prst="ellipse">
            <a:avLst/>
          </a:prstGeom>
          <a:solidFill>
            <a:schemeClr val="bg1"/>
          </a:solidFill>
          <a:ln w="9525">
            <a:solidFill>
              <a:schemeClr val="tx1"/>
            </a:solidFill>
            <a:round/>
            <a:headEnd/>
            <a:tailEnd/>
          </a:ln>
          <a:effectLst/>
        </p:spPr>
        <p:txBody>
          <a:bodyPr wrap="none" anchor="ctr"/>
          <a:lstStyle/>
          <a:p>
            <a:pPr algn="ctr"/>
            <a:r>
              <a:rPr lang="en-GB"/>
              <a:t>Begin New Game</a:t>
            </a:r>
          </a:p>
        </p:txBody>
      </p:sp>
      <p:sp>
        <p:nvSpPr>
          <p:cNvPr id="37899" name="Text Box 11"/>
          <p:cNvSpPr txBox="1">
            <a:spLocks noChangeArrowheads="1"/>
          </p:cNvSpPr>
          <p:nvPr/>
        </p:nvSpPr>
        <p:spPr bwMode="auto">
          <a:xfrm>
            <a:off x="1219200" y="2971800"/>
            <a:ext cx="1143000" cy="457200"/>
          </a:xfrm>
          <a:prstGeom prst="rect">
            <a:avLst/>
          </a:prstGeom>
          <a:noFill/>
          <a:ln w="9525">
            <a:noFill/>
            <a:miter lim="800000"/>
            <a:headEnd/>
            <a:tailEnd/>
          </a:ln>
          <a:effectLst/>
        </p:spPr>
        <p:txBody>
          <a:bodyPr>
            <a:spAutoFit/>
          </a:bodyPr>
          <a:lstStyle/>
          <a:p>
            <a:pPr>
              <a:spcBef>
                <a:spcPct val="50000"/>
              </a:spcBef>
            </a:pPr>
            <a:r>
              <a:rPr lang="en-GB"/>
              <a:t>Player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1600200" y="990600"/>
            <a:ext cx="4876800" cy="457200"/>
          </a:xfrm>
          <a:prstGeom prst="rect">
            <a:avLst/>
          </a:prstGeom>
          <a:noFill/>
          <a:ln w="9525">
            <a:noFill/>
            <a:miter lim="800000"/>
            <a:headEnd/>
            <a:tailEnd/>
          </a:ln>
          <a:effectLst/>
        </p:spPr>
        <p:txBody>
          <a:bodyPr>
            <a:spAutoFit/>
          </a:bodyPr>
          <a:lstStyle/>
          <a:p>
            <a:pPr>
              <a:spcBef>
                <a:spcPct val="50000"/>
              </a:spcBef>
            </a:pPr>
            <a:r>
              <a:rPr lang="en-GB"/>
              <a:t>A use case is therefore a “case of use”</a:t>
            </a:r>
          </a:p>
        </p:txBody>
      </p:sp>
      <p:sp>
        <p:nvSpPr>
          <p:cNvPr id="36868" name="Text Box 4"/>
          <p:cNvSpPr txBox="1">
            <a:spLocks noChangeArrowheads="1"/>
          </p:cNvSpPr>
          <p:nvPr/>
        </p:nvSpPr>
        <p:spPr bwMode="auto">
          <a:xfrm>
            <a:off x="1752600" y="2362200"/>
            <a:ext cx="5638800" cy="822325"/>
          </a:xfrm>
          <a:prstGeom prst="rect">
            <a:avLst/>
          </a:prstGeom>
          <a:noFill/>
          <a:ln w="9525">
            <a:noFill/>
            <a:miter lim="800000"/>
            <a:headEnd/>
            <a:tailEnd/>
          </a:ln>
          <a:effectLst/>
        </p:spPr>
        <p:txBody>
          <a:bodyPr>
            <a:spAutoFit/>
          </a:bodyPr>
          <a:lstStyle/>
          <a:p>
            <a:pPr>
              <a:spcBef>
                <a:spcPct val="50000"/>
              </a:spcBef>
            </a:pPr>
            <a:r>
              <a:rPr lang="en-GB"/>
              <a:t>Use cases are taken from the actors point of view</a:t>
            </a:r>
          </a:p>
        </p:txBody>
      </p:sp>
      <p:sp>
        <p:nvSpPr>
          <p:cNvPr id="36869" name="Text Box 5"/>
          <p:cNvSpPr txBox="1">
            <a:spLocks noChangeArrowheads="1"/>
          </p:cNvSpPr>
          <p:nvPr/>
        </p:nvSpPr>
        <p:spPr bwMode="auto">
          <a:xfrm>
            <a:off x="2743200" y="3429000"/>
            <a:ext cx="6096000" cy="457200"/>
          </a:xfrm>
          <a:prstGeom prst="rect">
            <a:avLst/>
          </a:prstGeom>
          <a:noFill/>
          <a:ln w="9525">
            <a:noFill/>
            <a:miter lim="800000"/>
            <a:headEnd/>
            <a:tailEnd/>
          </a:ln>
          <a:effectLst/>
        </p:spPr>
        <p:txBody>
          <a:bodyPr>
            <a:spAutoFit/>
          </a:bodyPr>
          <a:lstStyle/>
          <a:p>
            <a:pPr>
              <a:spcBef>
                <a:spcPct val="50000"/>
              </a:spcBef>
            </a:pPr>
            <a:r>
              <a:rPr lang="en-GB"/>
              <a:t>What use is to be made of the game system </a:t>
            </a:r>
          </a:p>
        </p:txBody>
      </p:sp>
      <p:sp>
        <p:nvSpPr>
          <p:cNvPr id="36870" name="Text Box 6"/>
          <p:cNvSpPr txBox="1">
            <a:spLocks noChangeArrowheads="1"/>
          </p:cNvSpPr>
          <p:nvPr/>
        </p:nvSpPr>
        <p:spPr bwMode="auto">
          <a:xfrm>
            <a:off x="2667000" y="4267200"/>
            <a:ext cx="4953000" cy="457200"/>
          </a:xfrm>
          <a:prstGeom prst="rect">
            <a:avLst/>
          </a:prstGeom>
          <a:noFill/>
          <a:ln w="9525">
            <a:noFill/>
            <a:miter lim="800000"/>
            <a:headEnd/>
            <a:tailEnd/>
          </a:ln>
          <a:effectLst/>
        </p:spPr>
        <p:txBody>
          <a:bodyPr>
            <a:spAutoFit/>
          </a:bodyPr>
          <a:lstStyle/>
          <a:p>
            <a:pPr>
              <a:spcBef>
                <a:spcPct val="50000"/>
              </a:spcBef>
            </a:pPr>
            <a:r>
              <a:rPr lang="en-GB"/>
              <a:t>What the game system should do</a:t>
            </a:r>
          </a:p>
        </p:txBody>
      </p:sp>
      <p:sp>
        <p:nvSpPr>
          <p:cNvPr id="36871" name="Text Box 7"/>
          <p:cNvSpPr txBox="1">
            <a:spLocks noChangeArrowheads="1"/>
          </p:cNvSpPr>
          <p:nvPr/>
        </p:nvSpPr>
        <p:spPr bwMode="auto">
          <a:xfrm>
            <a:off x="2743200" y="5181600"/>
            <a:ext cx="5029200" cy="457200"/>
          </a:xfrm>
          <a:prstGeom prst="rect">
            <a:avLst/>
          </a:prstGeom>
          <a:noFill/>
          <a:ln w="9525">
            <a:noFill/>
            <a:miter lim="800000"/>
            <a:headEnd/>
            <a:tailEnd/>
          </a:ln>
          <a:effectLst/>
        </p:spPr>
        <p:txBody>
          <a:bodyPr>
            <a:spAutoFit/>
          </a:bodyPr>
          <a:lstStyle/>
          <a:p>
            <a:pPr>
              <a:spcBef>
                <a:spcPct val="50000"/>
              </a:spcBef>
            </a:pPr>
            <a:r>
              <a:rPr lang="en-GB"/>
              <a:t>How the game system should respond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143000" y="685800"/>
            <a:ext cx="5943600" cy="457200"/>
          </a:xfrm>
          <a:prstGeom prst="rect">
            <a:avLst/>
          </a:prstGeom>
          <a:noFill/>
          <a:ln w="9525">
            <a:noFill/>
            <a:miter lim="800000"/>
            <a:headEnd/>
            <a:tailEnd/>
          </a:ln>
          <a:effectLst/>
        </p:spPr>
        <p:txBody>
          <a:bodyPr>
            <a:spAutoFit/>
          </a:bodyPr>
          <a:lstStyle/>
          <a:p>
            <a:pPr>
              <a:spcBef>
                <a:spcPct val="50000"/>
              </a:spcBef>
            </a:pPr>
            <a:r>
              <a:rPr lang="en-GB"/>
              <a:t>Identifying the Use Case Behaviours:</a:t>
            </a:r>
          </a:p>
        </p:txBody>
      </p:sp>
      <p:sp>
        <p:nvSpPr>
          <p:cNvPr id="38915" name="Text Box 3"/>
          <p:cNvSpPr txBox="1">
            <a:spLocks noChangeArrowheads="1"/>
          </p:cNvSpPr>
          <p:nvPr/>
        </p:nvSpPr>
        <p:spPr bwMode="auto">
          <a:xfrm>
            <a:off x="2209800" y="2362200"/>
            <a:ext cx="4724400" cy="822325"/>
          </a:xfrm>
          <a:prstGeom prst="rect">
            <a:avLst/>
          </a:prstGeom>
          <a:noFill/>
          <a:ln w="9525">
            <a:noFill/>
            <a:miter lim="800000"/>
            <a:headEnd/>
            <a:tailEnd/>
          </a:ln>
          <a:effectLst/>
        </p:spPr>
        <p:txBody>
          <a:bodyPr>
            <a:spAutoFit/>
          </a:bodyPr>
          <a:lstStyle/>
          <a:p>
            <a:pPr>
              <a:spcBef>
                <a:spcPct val="50000"/>
              </a:spcBef>
            </a:pPr>
            <a:r>
              <a:rPr lang="en-GB"/>
              <a:t>What functionality is required of the game system.</a:t>
            </a:r>
          </a:p>
        </p:txBody>
      </p:sp>
      <p:sp>
        <p:nvSpPr>
          <p:cNvPr id="38916" name="Text Box 4"/>
          <p:cNvSpPr txBox="1">
            <a:spLocks noChangeArrowheads="1"/>
          </p:cNvSpPr>
          <p:nvPr/>
        </p:nvSpPr>
        <p:spPr bwMode="auto">
          <a:xfrm>
            <a:off x="2133600" y="3429000"/>
            <a:ext cx="4876800" cy="822325"/>
          </a:xfrm>
          <a:prstGeom prst="rect">
            <a:avLst/>
          </a:prstGeom>
          <a:noFill/>
          <a:ln w="9525">
            <a:noFill/>
            <a:miter lim="800000"/>
            <a:headEnd/>
            <a:tailEnd/>
          </a:ln>
          <a:effectLst/>
        </p:spPr>
        <p:txBody>
          <a:bodyPr>
            <a:spAutoFit/>
          </a:bodyPr>
          <a:lstStyle/>
          <a:p>
            <a:pPr>
              <a:spcBef>
                <a:spcPct val="50000"/>
              </a:spcBef>
            </a:pPr>
            <a:r>
              <a:rPr lang="en-GB"/>
              <a:t>Are there any external events that affect the game system e.g. time.</a:t>
            </a:r>
          </a:p>
        </p:txBody>
      </p:sp>
      <p:sp>
        <p:nvSpPr>
          <p:cNvPr id="38917" name="Text Box 5"/>
          <p:cNvSpPr txBox="1">
            <a:spLocks noChangeArrowheads="1"/>
          </p:cNvSpPr>
          <p:nvPr/>
        </p:nvSpPr>
        <p:spPr bwMode="auto">
          <a:xfrm>
            <a:off x="2133600" y="4572000"/>
            <a:ext cx="5791200" cy="822325"/>
          </a:xfrm>
          <a:prstGeom prst="rect">
            <a:avLst/>
          </a:prstGeom>
          <a:noFill/>
          <a:ln w="9525">
            <a:noFill/>
            <a:miter lim="800000"/>
            <a:headEnd/>
            <a:tailEnd/>
          </a:ln>
          <a:effectLst/>
        </p:spPr>
        <p:txBody>
          <a:bodyPr>
            <a:spAutoFit/>
          </a:bodyPr>
          <a:lstStyle/>
          <a:p>
            <a:pPr>
              <a:spcBef>
                <a:spcPct val="50000"/>
              </a:spcBef>
            </a:pPr>
            <a:r>
              <a:rPr lang="en-GB"/>
              <a:t>Does the game system store and retrieve information – what triggers?</a:t>
            </a:r>
          </a:p>
        </p:txBody>
      </p:sp>
      <p:sp>
        <p:nvSpPr>
          <p:cNvPr id="38918" name="Text Box 6"/>
          <p:cNvSpPr txBox="1">
            <a:spLocks noChangeArrowheads="1"/>
          </p:cNvSpPr>
          <p:nvPr/>
        </p:nvSpPr>
        <p:spPr bwMode="auto">
          <a:xfrm>
            <a:off x="2133600" y="1600200"/>
            <a:ext cx="3962400" cy="457200"/>
          </a:xfrm>
          <a:prstGeom prst="rect">
            <a:avLst/>
          </a:prstGeom>
          <a:noFill/>
          <a:ln w="9525">
            <a:noFill/>
            <a:miter lim="800000"/>
            <a:headEnd/>
            <a:tailEnd/>
          </a:ln>
          <a:effectLst/>
        </p:spPr>
        <p:txBody>
          <a:bodyPr>
            <a:spAutoFit/>
          </a:bodyPr>
          <a:lstStyle/>
          <a:p>
            <a:pPr>
              <a:spcBef>
                <a:spcPct val="50000"/>
              </a:spcBef>
            </a:pPr>
            <a:r>
              <a:rPr lang="en-GB"/>
              <a:t>Requirements/Description.</a:t>
            </a:r>
          </a:p>
        </p:txBody>
      </p:sp>
      <p:sp>
        <p:nvSpPr>
          <p:cNvPr id="38919" name="Text Box 7"/>
          <p:cNvSpPr txBox="1">
            <a:spLocks noChangeArrowheads="1"/>
          </p:cNvSpPr>
          <p:nvPr/>
        </p:nvSpPr>
        <p:spPr bwMode="auto">
          <a:xfrm>
            <a:off x="2095500" y="5638800"/>
            <a:ext cx="6134100" cy="822325"/>
          </a:xfrm>
          <a:prstGeom prst="rect">
            <a:avLst/>
          </a:prstGeom>
          <a:noFill/>
          <a:ln w="9525">
            <a:noFill/>
            <a:miter lim="800000"/>
            <a:headEnd/>
            <a:tailEnd/>
          </a:ln>
          <a:effectLst/>
        </p:spPr>
        <p:txBody>
          <a:bodyPr>
            <a:spAutoFit/>
          </a:bodyPr>
          <a:lstStyle/>
          <a:p>
            <a:pPr>
              <a:spcBef>
                <a:spcPct val="50000"/>
              </a:spcBef>
            </a:pPr>
            <a:r>
              <a:rPr lang="en-GB"/>
              <a:t>What information does the system provide actors.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1828800"/>
            <a:ext cx="7772400" cy="1143000"/>
          </a:xfrm>
        </p:spPr>
        <p:txBody>
          <a:bodyPr/>
          <a:lstStyle/>
          <a:p>
            <a:r>
              <a:rPr lang="en-GB"/>
              <a:t>Example Diagrams from Space Invaders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2"/>
          <p:cNvGraphicFramePr>
            <a:graphicFrameLocks noChangeAspect="1"/>
          </p:cNvGraphicFramePr>
          <p:nvPr/>
        </p:nvGraphicFramePr>
        <p:xfrm>
          <a:off x="990600" y="2057400"/>
          <a:ext cx="1252538" cy="2133600"/>
        </p:xfrm>
        <a:graphic>
          <a:graphicData uri="http://schemas.openxmlformats.org/presentationml/2006/ole">
            <mc:AlternateContent xmlns:mc="http://schemas.openxmlformats.org/markup-compatibility/2006">
              <mc:Choice xmlns:v="urn:schemas-microsoft-com:vml" Requires="v">
                <p:oleObj spid="_x0000_s5125" name="Bitmap Image" r:id="rId3" imgW="609524" imgH="1038370" progId="Paint.Picture">
                  <p:embed/>
                </p:oleObj>
              </mc:Choice>
              <mc:Fallback>
                <p:oleObj name="Bitmap Image" r:id="rId3" imgW="609524" imgH="1038370"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057400"/>
                        <a:ext cx="125253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79" name="Rectangle 3"/>
          <p:cNvSpPr>
            <a:spLocks noChangeArrowheads="1"/>
          </p:cNvSpPr>
          <p:nvPr/>
        </p:nvSpPr>
        <p:spPr bwMode="auto">
          <a:xfrm>
            <a:off x="914400" y="4114800"/>
            <a:ext cx="838200" cy="304800"/>
          </a:xfrm>
          <a:prstGeom prst="rect">
            <a:avLst/>
          </a:prstGeom>
          <a:solidFill>
            <a:schemeClr val="bg1"/>
          </a:solidFill>
          <a:ln w="9525">
            <a:solidFill>
              <a:schemeClr val="bg1"/>
            </a:solidFill>
            <a:miter lim="800000"/>
            <a:headEnd/>
            <a:tailEnd/>
          </a:ln>
          <a:effectLst/>
        </p:spPr>
        <p:txBody>
          <a:bodyPr wrap="none" anchor="ctr"/>
          <a:lstStyle/>
          <a:p>
            <a:endParaRPr lang="en-GB"/>
          </a:p>
        </p:txBody>
      </p:sp>
      <p:sp>
        <p:nvSpPr>
          <p:cNvPr id="75780" name="Line 4"/>
          <p:cNvSpPr>
            <a:spLocks noChangeShapeType="1"/>
          </p:cNvSpPr>
          <p:nvPr/>
        </p:nvSpPr>
        <p:spPr bwMode="auto">
          <a:xfrm flipV="1">
            <a:off x="2209800" y="2743200"/>
            <a:ext cx="2819400" cy="381000"/>
          </a:xfrm>
          <a:prstGeom prst="line">
            <a:avLst/>
          </a:prstGeom>
          <a:noFill/>
          <a:ln w="9525">
            <a:solidFill>
              <a:schemeClr val="tx1"/>
            </a:solidFill>
            <a:round/>
            <a:headEnd/>
            <a:tailEnd type="triangle" w="med" len="med"/>
          </a:ln>
          <a:effectLst/>
        </p:spPr>
        <p:txBody>
          <a:bodyPr/>
          <a:lstStyle/>
          <a:p>
            <a:endParaRPr lang="en-GB"/>
          </a:p>
        </p:txBody>
      </p:sp>
      <p:sp>
        <p:nvSpPr>
          <p:cNvPr id="75781" name="Oval 5"/>
          <p:cNvSpPr>
            <a:spLocks noChangeArrowheads="1"/>
          </p:cNvSpPr>
          <p:nvPr/>
        </p:nvSpPr>
        <p:spPr bwMode="auto">
          <a:xfrm>
            <a:off x="5105400" y="2209800"/>
            <a:ext cx="2819400" cy="914400"/>
          </a:xfrm>
          <a:prstGeom prst="ellipse">
            <a:avLst/>
          </a:prstGeom>
          <a:solidFill>
            <a:schemeClr val="bg1"/>
          </a:solidFill>
          <a:ln w="9525">
            <a:solidFill>
              <a:schemeClr val="tx1"/>
            </a:solidFill>
            <a:round/>
            <a:headEnd/>
            <a:tailEnd/>
          </a:ln>
          <a:effectLst/>
        </p:spPr>
        <p:txBody>
          <a:bodyPr wrap="none" anchor="ctr"/>
          <a:lstStyle/>
          <a:p>
            <a:pPr algn="ctr"/>
            <a:r>
              <a:rPr lang="en-GB"/>
              <a:t>Move</a:t>
            </a:r>
          </a:p>
        </p:txBody>
      </p:sp>
      <p:sp>
        <p:nvSpPr>
          <p:cNvPr id="75782" name="Text Box 6"/>
          <p:cNvSpPr txBox="1">
            <a:spLocks noChangeArrowheads="1"/>
          </p:cNvSpPr>
          <p:nvPr/>
        </p:nvSpPr>
        <p:spPr bwMode="auto">
          <a:xfrm>
            <a:off x="1219200" y="1752600"/>
            <a:ext cx="1143000" cy="457200"/>
          </a:xfrm>
          <a:prstGeom prst="rect">
            <a:avLst/>
          </a:prstGeom>
          <a:noFill/>
          <a:ln w="9525">
            <a:noFill/>
            <a:miter lim="800000"/>
            <a:headEnd/>
            <a:tailEnd/>
          </a:ln>
          <a:effectLst/>
        </p:spPr>
        <p:txBody>
          <a:bodyPr>
            <a:spAutoFit/>
          </a:bodyPr>
          <a:lstStyle/>
          <a:p>
            <a:pPr>
              <a:spcBef>
                <a:spcPct val="50000"/>
              </a:spcBef>
            </a:pPr>
            <a:r>
              <a:rPr lang="en-GB"/>
              <a:t>Player</a:t>
            </a:r>
          </a:p>
        </p:txBody>
      </p:sp>
      <p:sp>
        <p:nvSpPr>
          <p:cNvPr id="75783" name="Line 7"/>
          <p:cNvSpPr>
            <a:spLocks noChangeShapeType="1"/>
          </p:cNvSpPr>
          <p:nvPr/>
        </p:nvSpPr>
        <p:spPr bwMode="auto">
          <a:xfrm>
            <a:off x="2209800" y="3200400"/>
            <a:ext cx="2667000" cy="762000"/>
          </a:xfrm>
          <a:prstGeom prst="line">
            <a:avLst/>
          </a:prstGeom>
          <a:noFill/>
          <a:ln w="9525">
            <a:solidFill>
              <a:schemeClr val="tx1"/>
            </a:solidFill>
            <a:round/>
            <a:headEnd/>
            <a:tailEnd type="triangle" w="med" len="med"/>
          </a:ln>
          <a:effectLst/>
        </p:spPr>
        <p:txBody>
          <a:bodyPr/>
          <a:lstStyle/>
          <a:p>
            <a:endParaRPr lang="en-GB"/>
          </a:p>
        </p:txBody>
      </p:sp>
      <p:sp>
        <p:nvSpPr>
          <p:cNvPr id="75784" name="Oval 8"/>
          <p:cNvSpPr>
            <a:spLocks noChangeArrowheads="1"/>
          </p:cNvSpPr>
          <p:nvPr/>
        </p:nvSpPr>
        <p:spPr bwMode="auto">
          <a:xfrm>
            <a:off x="5029200" y="3429000"/>
            <a:ext cx="2743200" cy="1066800"/>
          </a:xfrm>
          <a:prstGeom prst="ellipse">
            <a:avLst/>
          </a:prstGeom>
          <a:solidFill>
            <a:schemeClr val="bg1"/>
          </a:solidFill>
          <a:ln w="9525">
            <a:solidFill>
              <a:schemeClr val="tx1"/>
            </a:solidFill>
            <a:round/>
            <a:headEnd/>
            <a:tailEnd/>
          </a:ln>
          <a:effectLst/>
        </p:spPr>
        <p:txBody>
          <a:bodyPr wrap="none" anchor="ctr"/>
          <a:lstStyle/>
          <a:p>
            <a:pPr algn="ctr"/>
            <a:r>
              <a:rPr lang="en-GB"/>
              <a:t>Fire</a:t>
            </a:r>
          </a:p>
        </p:txBody>
      </p:sp>
      <p:sp>
        <p:nvSpPr>
          <p:cNvPr id="75785" name="Text Box 9"/>
          <p:cNvSpPr txBox="1">
            <a:spLocks noChangeArrowheads="1"/>
          </p:cNvSpPr>
          <p:nvPr/>
        </p:nvSpPr>
        <p:spPr bwMode="auto">
          <a:xfrm>
            <a:off x="762000" y="990600"/>
            <a:ext cx="1371600" cy="457200"/>
          </a:xfrm>
          <a:prstGeom prst="rect">
            <a:avLst/>
          </a:prstGeom>
          <a:noFill/>
          <a:ln w="9525">
            <a:noFill/>
            <a:miter lim="800000"/>
            <a:headEnd/>
            <a:tailEnd/>
          </a:ln>
          <a:effectLst/>
        </p:spPr>
        <p:txBody>
          <a:bodyPr>
            <a:spAutoFit/>
          </a:bodyPr>
          <a:lstStyle/>
          <a:p>
            <a:pPr>
              <a:spcBef>
                <a:spcPct val="50000"/>
              </a:spcBef>
            </a:pPr>
            <a:r>
              <a:rPr lang="en-GB"/>
              <a:t>Initiator</a:t>
            </a:r>
          </a:p>
        </p:txBody>
      </p:sp>
      <p:sp>
        <p:nvSpPr>
          <p:cNvPr id="75786" name="Text Box 10"/>
          <p:cNvSpPr txBox="1">
            <a:spLocks noChangeArrowheads="1"/>
          </p:cNvSpPr>
          <p:nvPr/>
        </p:nvSpPr>
        <p:spPr bwMode="auto">
          <a:xfrm>
            <a:off x="4876800" y="990600"/>
            <a:ext cx="2133600" cy="457200"/>
          </a:xfrm>
          <a:prstGeom prst="rect">
            <a:avLst/>
          </a:prstGeom>
          <a:noFill/>
          <a:ln w="9525">
            <a:noFill/>
            <a:miter lim="800000"/>
            <a:headEnd/>
            <a:tailEnd/>
          </a:ln>
          <a:effectLst/>
        </p:spPr>
        <p:txBody>
          <a:bodyPr>
            <a:spAutoFit/>
          </a:bodyPr>
          <a:lstStyle/>
          <a:p>
            <a:pPr>
              <a:spcBef>
                <a:spcPct val="50000"/>
              </a:spcBef>
            </a:pPr>
            <a:r>
              <a:rPr lang="en-GB"/>
              <a:t>Use Cases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nvGraphicFramePr>
        <p:xfrm>
          <a:off x="990600" y="1905000"/>
          <a:ext cx="1252538" cy="2133600"/>
        </p:xfrm>
        <a:graphic>
          <a:graphicData uri="http://schemas.openxmlformats.org/presentationml/2006/ole">
            <mc:AlternateContent xmlns:mc="http://schemas.openxmlformats.org/markup-compatibility/2006">
              <mc:Choice xmlns:v="urn:schemas-microsoft-com:vml" Requires="v">
                <p:oleObj spid="_x0000_s6149" name="Bitmap Image" r:id="rId3" imgW="609524" imgH="1038370" progId="Paint.Picture">
                  <p:embed/>
                </p:oleObj>
              </mc:Choice>
              <mc:Fallback>
                <p:oleObj name="Bitmap Image" r:id="rId3" imgW="609524" imgH="1038370"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125253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3" name="Rectangle 3"/>
          <p:cNvSpPr>
            <a:spLocks noChangeArrowheads="1"/>
          </p:cNvSpPr>
          <p:nvPr/>
        </p:nvSpPr>
        <p:spPr bwMode="auto">
          <a:xfrm>
            <a:off x="914400" y="3962400"/>
            <a:ext cx="838200" cy="304800"/>
          </a:xfrm>
          <a:prstGeom prst="rect">
            <a:avLst/>
          </a:prstGeom>
          <a:solidFill>
            <a:schemeClr val="bg1"/>
          </a:solidFill>
          <a:ln w="9525">
            <a:solidFill>
              <a:schemeClr val="bg1"/>
            </a:solidFill>
            <a:miter lim="800000"/>
            <a:headEnd/>
            <a:tailEnd/>
          </a:ln>
          <a:effectLst/>
        </p:spPr>
        <p:txBody>
          <a:bodyPr wrap="none" anchor="ctr"/>
          <a:lstStyle/>
          <a:p>
            <a:endParaRPr lang="en-GB"/>
          </a:p>
        </p:txBody>
      </p:sp>
      <p:sp>
        <p:nvSpPr>
          <p:cNvPr id="76804" name="Line 4"/>
          <p:cNvSpPr>
            <a:spLocks noChangeShapeType="1"/>
          </p:cNvSpPr>
          <p:nvPr/>
        </p:nvSpPr>
        <p:spPr bwMode="auto">
          <a:xfrm flipV="1">
            <a:off x="2438400" y="1981200"/>
            <a:ext cx="2667000" cy="685800"/>
          </a:xfrm>
          <a:prstGeom prst="line">
            <a:avLst/>
          </a:prstGeom>
          <a:noFill/>
          <a:ln w="9525">
            <a:solidFill>
              <a:schemeClr val="tx1"/>
            </a:solidFill>
            <a:round/>
            <a:headEnd/>
            <a:tailEnd type="triangle" w="med" len="med"/>
          </a:ln>
          <a:effectLst/>
        </p:spPr>
        <p:txBody>
          <a:bodyPr/>
          <a:lstStyle/>
          <a:p>
            <a:endParaRPr lang="en-GB"/>
          </a:p>
        </p:txBody>
      </p:sp>
      <p:sp>
        <p:nvSpPr>
          <p:cNvPr id="76805" name="Oval 5"/>
          <p:cNvSpPr>
            <a:spLocks noChangeArrowheads="1"/>
          </p:cNvSpPr>
          <p:nvPr/>
        </p:nvSpPr>
        <p:spPr bwMode="auto">
          <a:xfrm>
            <a:off x="5257800" y="304800"/>
            <a:ext cx="2819400" cy="914400"/>
          </a:xfrm>
          <a:prstGeom prst="ellipse">
            <a:avLst/>
          </a:prstGeom>
          <a:solidFill>
            <a:schemeClr val="bg1"/>
          </a:solidFill>
          <a:ln w="9525">
            <a:solidFill>
              <a:schemeClr val="tx1"/>
            </a:solidFill>
            <a:round/>
            <a:headEnd/>
            <a:tailEnd/>
          </a:ln>
          <a:effectLst/>
        </p:spPr>
        <p:txBody>
          <a:bodyPr wrap="none" anchor="ctr"/>
          <a:lstStyle/>
          <a:p>
            <a:pPr algn="ctr"/>
            <a:r>
              <a:rPr lang="en-GB"/>
              <a:t>Move Aliens</a:t>
            </a:r>
          </a:p>
        </p:txBody>
      </p:sp>
      <p:sp>
        <p:nvSpPr>
          <p:cNvPr id="76806" name="Text Box 6"/>
          <p:cNvSpPr txBox="1">
            <a:spLocks noChangeArrowheads="1"/>
          </p:cNvSpPr>
          <p:nvPr/>
        </p:nvSpPr>
        <p:spPr bwMode="auto">
          <a:xfrm>
            <a:off x="1219200" y="1219200"/>
            <a:ext cx="1143000" cy="457200"/>
          </a:xfrm>
          <a:prstGeom prst="rect">
            <a:avLst/>
          </a:prstGeom>
          <a:noFill/>
          <a:ln w="9525">
            <a:noFill/>
            <a:miter lim="800000"/>
            <a:headEnd/>
            <a:tailEnd/>
          </a:ln>
          <a:effectLst/>
        </p:spPr>
        <p:txBody>
          <a:bodyPr>
            <a:spAutoFit/>
          </a:bodyPr>
          <a:lstStyle/>
          <a:p>
            <a:pPr>
              <a:spcBef>
                <a:spcPct val="50000"/>
              </a:spcBef>
            </a:pPr>
            <a:r>
              <a:rPr lang="en-GB"/>
              <a:t>Time</a:t>
            </a:r>
          </a:p>
        </p:txBody>
      </p:sp>
      <p:sp>
        <p:nvSpPr>
          <p:cNvPr id="76807" name="Line 7"/>
          <p:cNvSpPr>
            <a:spLocks noChangeShapeType="1"/>
          </p:cNvSpPr>
          <p:nvPr/>
        </p:nvSpPr>
        <p:spPr bwMode="auto">
          <a:xfrm flipV="1">
            <a:off x="2438400" y="2895600"/>
            <a:ext cx="2438400" cy="381000"/>
          </a:xfrm>
          <a:prstGeom prst="line">
            <a:avLst/>
          </a:prstGeom>
          <a:noFill/>
          <a:ln w="9525">
            <a:solidFill>
              <a:schemeClr val="tx1"/>
            </a:solidFill>
            <a:round/>
            <a:headEnd/>
            <a:tailEnd type="triangle" w="med" len="med"/>
          </a:ln>
          <a:effectLst/>
        </p:spPr>
        <p:txBody>
          <a:bodyPr/>
          <a:lstStyle/>
          <a:p>
            <a:endParaRPr lang="en-GB"/>
          </a:p>
        </p:txBody>
      </p:sp>
      <p:sp>
        <p:nvSpPr>
          <p:cNvPr id="76808" name="Oval 8"/>
          <p:cNvSpPr>
            <a:spLocks noChangeArrowheads="1"/>
          </p:cNvSpPr>
          <p:nvPr/>
        </p:nvSpPr>
        <p:spPr bwMode="auto">
          <a:xfrm>
            <a:off x="5334000" y="1371600"/>
            <a:ext cx="2743200" cy="1066800"/>
          </a:xfrm>
          <a:prstGeom prst="ellipse">
            <a:avLst/>
          </a:prstGeom>
          <a:solidFill>
            <a:schemeClr val="bg1"/>
          </a:solidFill>
          <a:ln w="9525">
            <a:solidFill>
              <a:schemeClr val="tx1"/>
            </a:solidFill>
            <a:round/>
            <a:headEnd/>
            <a:tailEnd/>
          </a:ln>
          <a:effectLst/>
        </p:spPr>
        <p:txBody>
          <a:bodyPr wrap="none" anchor="ctr"/>
          <a:lstStyle/>
          <a:p>
            <a:pPr algn="ctr"/>
            <a:r>
              <a:rPr lang="en-GB"/>
              <a:t>Move Player’s Bullets</a:t>
            </a:r>
          </a:p>
        </p:txBody>
      </p:sp>
      <p:sp>
        <p:nvSpPr>
          <p:cNvPr id="76809" name="Text Box 9"/>
          <p:cNvSpPr txBox="1">
            <a:spLocks noChangeArrowheads="1"/>
          </p:cNvSpPr>
          <p:nvPr/>
        </p:nvSpPr>
        <p:spPr bwMode="auto">
          <a:xfrm>
            <a:off x="762000" y="457200"/>
            <a:ext cx="1371600" cy="457200"/>
          </a:xfrm>
          <a:prstGeom prst="rect">
            <a:avLst/>
          </a:prstGeom>
          <a:noFill/>
          <a:ln w="9525">
            <a:noFill/>
            <a:miter lim="800000"/>
            <a:headEnd/>
            <a:tailEnd/>
          </a:ln>
          <a:effectLst/>
        </p:spPr>
        <p:txBody>
          <a:bodyPr>
            <a:spAutoFit/>
          </a:bodyPr>
          <a:lstStyle/>
          <a:p>
            <a:pPr>
              <a:spcBef>
                <a:spcPct val="50000"/>
              </a:spcBef>
            </a:pPr>
            <a:r>
              <a:rPr lang="en-GB"/>
              <a:t>Initiator</a:t>
            </a:r>
          </a:p>
        </p:txBody>
      </p:sp>
      <p:sp>
        <p:nvSpPr>
          <p:cNvPr id="76810" name="Text Box 10"/>
          <p:cNvSpPr txBox="1">
            <a:spLocks noChangeArrowheads="1"/>
          </p:cNvSpPr>
          <p:nvPr/>
        </p:nvSpPr>
        <p:spPr bwMode="auto">
          <a:xfrm>
            <a:off x="3886200" y="76200"/>
            <a:ext cx="2133600" cy="457200"/>
          </a:xfrm>
          <a:prstGeom prst="rect">
            <a:avLst/>
          </a:prstGeom>
          <a:noFill/>
          <a:ln w="9525">
            <a:noFill/>
            <a:miter lim="800000"/>
            <a:headEnd/>
            <a:tailEnd/>
          </a:ln>
          <a:effectLst/>
        </p:spPr>
        <p:txBody>
          <a:bodyPr>
            <a:spAutoFit/>
          </a:bodyPr>
          <a:lstStyle/>
          <a:p>
            <a:pPr>
              <a:spcBef>
                <a:spcPct val="50000"/>
              </a:spcBef>
            </a:pPr>
            <a:r>
              <a:rPr lang="en-GB"/>
              <a:t>Use Cases</a:t>
            </a:r>
          </a:p>
        </p:txBody>
      </p:sp>
      <p:sp>
        <p:nvSpPr>
          <p:cNvPr id="76811" name="Oval 11"/>
          <p:cNvSpPr>
            <a:spLocks noChangeArrowheads="1"/>
          </p:cNvSpPr>
          <p:nvPr/>
        </p:nvSpPr>
        <p:spPr bwMode="auto">
          <a:xfrm>
            <a:off x="5410200" y="2514600"/>
            <a:ext cx="2590800" cy="914400"/>
          </a:xfrm>
          <a:prstGeom prst="ellipse">
            <a:avLst/>
          </a:prstGeom>
          <a:solidFill>
            <a:schemeClr val="bg1"/>
          </a:solidFill>
          <a:ln w="9525">
            <a:solidFill>
              <a:schemeClr val="tx1"/>
            </a:solidFill>
            <a:round/>
            <a:headEnd/>
            <a:tailEnd/>
          </a:ln>
          <a:effectLst/>
        </p:spPr>
        <p:txBody>
          <a:bodyPr wrap="none" anchor="ctr"/>
          <a:lstStyle/>
          <a:p>
            <a:pPr algn="ctr"/>
            <a:r>
              <a:rPr lang="en-GB"/>
              <a:t>Drop Bombs</a:t>
            </a:r>
          </a:p>
        </p:txBody>
      </p:sp>
      <p:sp>
        <p:nvSpPr>
          <p:cNvPr id="76812" name="Oval 12"/>
          <p:cNvSpPr>
            <a:spLocks noChangeArrowheads="1"/>
          </p:cNvSpPr>
          <p:nvPr/>
        </p:nvSpPr>
        <p:spPr bwMode="auto">
          <a:xfrm>
            <a:off x="5410200" y="3581400"/>
            <a:ext cx="2590800" cy="990600"/>
          </a:xfrm>
          <a:prstGeom prst="ellipse">
            <a:avLst/>
          </a:prstGeom>
          <a:solidFill>
            <a:schemeClr val="bg1"/>
          </a:solidFill>
          <a:ln w="9525">
            <a:solidFill>
              <a:schemeClr val="tx1"/>
            </a:solidFill>
            <a:round/>
            <a:headEnd/>
            <a:tailEnd/>
          </a:ln>
          <a:effectLst/>
        </p:spPr>
        <p:txBody>
          <a:bodyPr wrap="none" anchor="ctr"/>
          <a:lstStyle/>
          <a:p>
            <a:pPr algn="ctr"/>
            <a:r>
              <a:rPr lang="en-GB"/>
              <a:t>Move bombs</a:t>
            </a:r>
          </a:p>
        </p:txBody>
      </p:sp>
      <p:sp>
        <p:nvSpPr>
          <p:cNvPr id="76813" name="Oval 13"/>
          <p:cNvSpPr>
            <a:spLocks noChangeArrowheads="1"/>
          </p:cNvSpPr>
          <p:nvPr/>
        </p:nvSpPr>
        <p:spPr bwMode="auto">
          <a:xfrm>
            <a:off x="5410200" y="4724400"/>
            <a:ext cx="2514600" cy="914400"/>
          </a:xfrm>
          <a:prstGeom prst="ellipse">
            <a:avLst/>
          </a:prstGeom>
          <a:solidFill>
            <a:schemeClr val="bg1"/>
          </a:solidFill>
          <a:ln w="9525">
            <a:solidFill>
              <a:schemeClr val="tx1"/>
            </a:solidFill>
            <a:round/>
            <a:headEnd/>
            <a:tailEnd/>
          </a:ln>
          <a:effectLst/>
        </p:spPr>
        <p:txBody>
          <a:bodyPr wrap="none" anchor="ctr"/>
          <a:lstStyle/>
          <a:p>
            <a:pPr algn="ctr"/>
            <a:r>
              <a:rPr lang="en-GB"/>
              <a:t>Move spaceship</a:t>
            </a:r>
          </a:p>
        </p:txBody>
      </p:sp>
      <p:sp>
        <p:nvSpPr>
          <p:cNvPr id="76814" name="Oval 14"/>
          <p:cNvSpPr>
            <a:spLocks noChangeArrowheads="1"/>
          </p:cNvSpPr>
          <p:nvPr/>
        </p:nvSpPr>
        <p:spPr bwMode="auto">
          <a:xfrm>
            <a:off x="5486400" y="5715000"/>
            <a:ext cx="2514600" cy="914400"/>
          </a:xfrm>
          <a:prstGeom prst="ellipse">
            <a:avLst/>
          </a:prstGeom>
          <a:solidFill>
            <a:schemeClr val="bg1"/>
          </a:solidFill>
          <a:ln w="9525">
            <a:solidFill>
              <a:schemeClr val="tx1"/>
            </a:solidFill>
            <a:round/>
            <a:headEnd/>
            <a:tailEnd/>
          </a:ln>
          <a:effectLst/>
        </p:spPr>
        <p:txBody>
          <a:bodyPr wrap="none" anchor="ctr"/>
          <a:lstStyle/>
          <a:p>
            <a:pPr algn="ctr"/>
            <a:r>
              <a:rPr lang="en-GB"/>
              <a:t>Check collisions</a:t>
            </a:r>
          </a:p>
        </p:txBody>
      </p:sp>
      <p:sp>
        <p:nvSpPr>
          <p:cNvPr id="76815" name="Line 15"/>
          <p:cNvSpPr>
            <a:spLocks noChangeShapeType="1"/>
          </p:cNvSpPr>
          <p:nvPr/>
        </p:nvSpPr>
        <p:spPr bwMode="auto">
          <a:xfrm flipV="1">
            <a:off x="2514600" y="1143000"/>
            <a:ext cx="2667000" cy="1143000"/>
          </a:xfrm>
          <a:prstGeom prst="line">
            <a:avLst/>
          </a:prstGeom>
          <a:noFill/>
          <a:ln w="9525">
            <a:solidFill>
              <a:schemeClr val="tx1"/>
            </a:solidFill>
            <a:round/>
            <a:headEnd/>
            <a:tailEnd type="triangle" w="med" len="med"/>
          </a:ln>
          <a:effectLst/>
        </p:spPr>
        <p:txBody>
          <a:bodyPr/>
          <a:lstStyle/>
          <a:p>
            <a:endParaRPr lang="en-GB"/>
          </a:p>
        </p:txBody>
      </p:sp>
      <p:sp>
        <p:nvSpPr>
          <p:cNvPr id="76816" name="Line 16"/>
          <p:cNvSpPr>
            <a:spLocks noChangeShapeType="1"/>
          </p:cNvSpPr>
          <p:nvPr/>
        </p:nvSpPr>
        <p:spPr bwMode="auto">
          <a:xfrm>
            <a:off x="2514600" y="3429000"/>
            <a:ext cx="2590800" cy="457200"/>
          </a:xfrm>
          <a:prstGeom prst="line">
            <a:avLst/>
          </a:prstGeom>
          <a:noFill/>
          <a:ln w="9525">
            <a:solidFill>
              <a:schemeClr val="tx1"/>
            </a:solidFill>
            <a:round/>
            <a:headEnd/>
            <a:tailEnd type="triangle" w="med" len="med"/>
          </a:ln>
          <a:effectLst/>
        </p:spPr>
        <p:txBody>
          <a:bodyPr/>
          <a:lstStyle/>
          <a:p>
            <a:endParaRPr lang="en-GB"/>
          </a:p>
        </p:txBody>
      </p:sp>
      <p:sp>
        <p:nvSpPr>
          <p:cNvPr id="76817" name="Line 17"/>
          <p:cNvSpPr>
            <a:spLocks noChangeShapeType="1"/>
          </p:cNvSpPr>
          <p:nvPr/>
        </p:nvSpPr>
        <p:spPr bwMode="auto">
          <a:xfrm>
            <a:off x="2362200" y="3733800"/>
            <a:ext cx="2895600" cy="1143000"/>
          </a:xfrm>
          <a:prstGeom prst="line">
            <a:avLst/>
          </a:prstGeom>
          <a:noFill/>
          <a:ln w="9525">
            <a:solidFill>
              <a:schemeClr val="tx1"/>
            </a:solidFill>
            <a:round/>
            <a:headEnd/>
            <a:tailEnd type="triangle" w="med" len="med"/>
          </a:ln>
          <a:effectLst/>
        </p:spPr>
        <p:txBody>
          <a:bodyPr/>
          <a:lstStyle/>
          <a:p>
            <a:endParaRPr lang="en-GB"/>
          </a:p>
        </p:txBody>
      </p:sp>
      <p:sp>
        <p:nvSpPr>
          <p:cNvPr id="76818" name="Line 18"/>
          <p:cNvSpPr>
            <a:spLocks noChangeShapeType="1"/>
          </p:cNvSpPr>
          <p:nvPr/>
        </p:nvSpPr>
        <p:spPr bwMode="auto">
          <a:xfrm>
            <a:off x="2362200" y="3962400"/>
            <a:ext cx="2819400" cy="1828800"/>
          </a:xfrm>
          <a:prstGeom prst="line">
            <a:avLst/>
          </a:prstGeom>
          <a:noFill/>
          <a:ln w="9525">
            <a:solidFill>
              <a:schemeClr val="tx1"/>
            </a:solidFill>
            <a:round/>
            <a:headEnd/>
            <a:tailEnd type="triangle" w="med" len="med"/>
          </a:ln>
          <a:effectLst/>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ext Box 5"/>
          <p:cNvSpPr txBox="1">
            <a:spLocks noChangeArrowheads="1"/>
          </p:cNvSpPr>
          <p:nvPr/>
        </p:nvSpPr>
        <p:spPr bwMode="auto">
          <a:xfrm>
            <a:off x="381000" y="457200"/>
            <a:ext cx="3962400" cy="457200"/>
          </a:xfrm>
          <a:prstGeom prst="rect">
            <a:avLst/>
          </a:prstGeom>
          <a:noFill/>
          <a:ln w="9525">
            <a:noFill/>
            <a:miter lim="800000"/>
            <a:headEnd/>
            <a:tailEnd/>
          </a:ln>
          <a:effectLst/>
        </p:spPr>
        <p:txBody>
          <a:bodyPr>
            <a:spAutoFit/>
          </a:bodyPr>
          <a:lstStyle/>
          <a:p>
            <a:pPr>
              <a:spcBef>
                <a:spcPct val="50000"/>
              </a:spcBef>
            </a:pPr>
            <a:r>
              <a:rPr lang="en-GB" b="1"/>
              <a:t>Modelling a system:</a:t>
            </a:r>
          </a:p>
        </p:txBody>
      </p:sp>
      <p:sp>
        <p:nvSpPr>
          <p:cNvPr id="52230" name="Text Box 6"/>
          <p:cNvSpPr txBox="1">
            <a:spLocks noChangeArrowheads="1"/>
          </p:cNvSpPr>
          <p:nvPr/>
        </p:nvSpPr>
        <p:spPr bwMode="auto">
          <a:xfrm>
            <a:off x="1752600" y="1143000"/>
            <a:ext cx="5029200" cy="1187450"/>
          </a:xfrm>
          <a:prstGeom prst="rect">
            <a:avLst/>
          </a:prstGeom>
          <a:noFill/>
          <a:ln w="9525">
            <a:noFill/>
            <a:miter lim="800000"/>
            <a:headEnd/>
            <a:tailEnd/>
          </a:ln>
          <a:effectLst/>
        </p:spPr>
        <p:txBody>
          <a:bodyPr>
            <a:spAutoFit/>
          </a:bodyPr>
          <a:lstStyle/>
          <a:p>
            <a:pPr>
              <a:spcBef>
                <a:spcPct val="50000"/>
              </a:spcBef>
            </a:pPr>
            <a:r>
              <a:rPr lang="en-GB"/>
              <a:t>A representation using abstracted relevant detail while discarding irrelevant detail.</a:t>
            </a:r>
          </a:p>
        </p:txBody>
      </p:sp>
      <p:sp>
        <p:nvSpPr>
          <p:cNvPr id="52232" name="Text Box 8"/>
          <p:cNvSpPr txBox="1">
            <a:spLocks noChangeArrowheads="1"/>
          </p:cNvSpPr>
          <p:nvPr/>
        </p:nvSpPr>
        <p:spPr bwMode="auto">
          <a:xfrm>
            <a:off x="1447800" y="3429000"/>
            <a:ext cx="6553200" cy="457200"/>
          </a:xfrm>
          <a:prstGeom prst="rect">
            <a:avLst/>
          </a:prstGeom>
          <a:noFill/>
          <a:ln w="9525">
            <a:noFill/>
            <a:miter lim="800000"/>
            <a:headEnd/>
            <a:tailEnd/>
          </a:ln>
          <a:effectLst/>
        </p:spPr>
        <p:txBody>
          <a:bodyPr>
            <a:spAutoFit/>
          </a:bodyPr>
          <a:lstStyle/>
          <a:p>
            <a:pPr>
              <a:spcBef>
                <a:spcPct val="50000"/>
              </a:spcBef>
            </a:pPr>
            <a:r>
              <a:rPr lang="en-GB"/>
              <a:t>Often </a:t>
            </a:r>
            <a:r>
              <a:rPr lang="en-GB" b="1"/>
              <a:t>diagram techniques</a:t>
            </a:r>
            <a:r>
              <a:rPr lang="en-GB"/>
              <a:t> are used – Why?</a:t>
            </a:r>
          </a:p>
        </p:txBody>
      </p:sp>
      <p:sp>
        <p:nvSpPr>
          <p:cNvPr id="52233" name="Text Box 9"/>
          <p:cNvSpPr txBox="1">
            <a:spLocks noChangeArrowheads="1"/>
          </p:cNvSpPr>
          <p:nvPr/>
        </p:nvSpPr>
        <p:spPr bwMode="auto">
          <a:xfrm>
            <a:off x="3733800" y="5181600"/>
            <a:ext cx="5486400" cy="457200"/>
          </a:xfrm>
          <a:prstGeom prst="rect">
            <a:avLst/>
          </a:prstGeom>
          <a:noFill/>
          <a:ln w="9525">
            <a:noFill/>
            <a:miter lim="800000"/>
            <a:headEnd/>
            <a:tailEnd/>
          </a:ln>
          <a:effectLst/>
        </p:spPr>
        <p:txBody>
          <a:bodyPr>
            <a:spAutoFit/>
          </a:bodyPr>
          <a:lstStyle/>
          <a:p>
            <a:pPr>
              <a:spcBef>
                <a:spcPct val="50000"/>
              </a:spcBef>
            </a:pPr>
            <a:r>
              <a:rPr lang="en-GB"/>
              <a:t>A picture is worth a thousand words.</a:t>
            </a:r>
          </a:p>
        </p:txBody>
      </p:sp>
      <p:sp>
        <p:nvSpPr>
          <p:cNvPr id="52234" name="Text Box 10"/>
          <p:cNvSpPr txBox="1">
            <a:spLocks noChangeArrowheads="1"/>
          </p:cNvSpPr>
          <p:nvPr/>
        </p:nvSpPr>
        <p:spPr bwMode="auto">
          <a:xfrm>
            <a:off x="1828800" y="4267200"/>
            <a:ext cx="7010400" cy="822325"/>
          </a:xfrm>
          <a:prstGeom prst="rect">
            <a:avLst/>
          </a:prstGeom>
          <a:noFill/>
          <a:ln w="9525">
            <a:noFill/>
            <a:miter lim="800000"/>
            <a:headEnd/>
            <a:tailEnd/>
          </a:ln>
          <a:effectLst/>
        </p:spPr>
        <p:txBody>
          <a:bodyPr>
            <a:spAutoFit/>
          </a:bodyPr>
          <a:lstStyle/>
          <a:p>
            <a:pPr>
              <a:spcBef>
                <a:spcPct val="50000"/>
              </a:spcBef>
            </a:pPr>
            <a:r>
              <a:rPr lang="en-GB"/>
              <a:t>Using diagramming conventions plans become easily communicable: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1981200"/>
            <a:ext cx="7772400" cy="1143000"/>
          </a:xfrm>
        </p:spPr>
        <p:txBody>
          <a:bodyPr/>
          <a:lstStyle/>
          <a:p>
            <a:r>
              <a:rPr lang="en-GB"/>
              <a:t>Modelling With UML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533400"/>
            <a:ext cx="2514600" cy="457200"/>
          </a:xfrm>
          <a:prstGeom prst="rect">
            <a:avLst/>
          </a:prstGeom>
          <a:noFill/>
          <a:ln w="9525">
            <a:noFill/>
            <a:miter lim="800000"/>
            <a:headEnd/>
            <a:tailEnd/>
          </a:ln>
          <a:effectLst/>
        </p:spPr>
        <p:txBody>
          <a:bodyPr>
            <a:spAutoFit/>
          </a:bodyPr>
          <a:lstStyle/>
          <a:p>
            <a:pPr>
              <a:spcBef>
                <a:spcPct val="50000"/>
              </a:spcBef>
            </a:pPr>
            <a:r>
              <a:rPr lang="en-GB" b="1"/>
              <a:t>What is UML?</a:t>
            </a:r>
          </a:p>
        </p:txBody>
      </p:sp>
      <p:sp>
        <p:nvSpPr>
          <p:cNvPr id="49155" name="Text Box 3"/>
          <p:cNvSpPr txBox="1">
            <a:spLocks noChangeArrowheads="1"/>
          </p:cNvSpPr>
          <p:nvPr/>
        </p:nvSpPr>
        <p:spPr bwMode="auto">
          <a:xfrm>
            <a:off x="304800" y="1295400"/>
            <a:ext cx="4648200" cy="457200"/>
          </a:xfrm>
          <a:prstGeom prst="rect">
            <a:avLst/>
          </a:prstGeom>
          <a:noFill/>
          <a:ln w="9525">
            <a:noFill/>
            <a:miter lim="800000"/>
            <a:headEnd/>
            <a:tailEnd/>
          </a:ln>
          <a:effectLst/>
        </p:spPr>
        <p:txBody>
          <a:bodyPr>
            <a:spAutoFit/>
          </a:bodyPr>
          <a:lstStyle/>
          <a:p>
            <a:pPr>
              <a:spcBef>
                <a:spcPct val="50000"/>
              </a:spcBef>
            </a:pPr>
            <a:r>
              <a:rPr lang="en-GB"/>
              <a:t>Unified Modelling Language</a:t>
            </a:r>
          </a:p>
        </p:txBody>
      </p:sp>
      <p:sp>
        <p:nvSpPr>
          <p:cNvPr id="49156" name="Text Box 4"/>
          <p:cNvSpPr txBox="1">
            <a:spLocks noChangeArrowheads="1"/>
          </p:cNvSpPr>
          <p:nvPr/>
        </p:nvSpPr>
        <p:spPr bwMode="auto">
          <a:xfrm>
            <a:off x="304800" y="2057400"/>
            <a:ext cx="2743200" cy="457200"/>
          </a:xfrm>
          <a:prstGeom prst="rect">
            <a:avLst/>
          </a:prstGeom>
          <a:noFill/>
          <a:ln w="9525">
            <a:noFill/>
            <a:miter lim="800000"/>
            <a:headEnd/>
            <a:tailEnd/>
          </a:ln>
          <a:effectLst/>
        </p:spPr>
        <p:txBody>
          <a:bodyPr>
            <a:spAutoFit/>
          </a:bodyPr>
          <a:lstStyle/>
          <a:p>
            <a:pPr>
              <a:spcBef>
                <a:spcPct val="50000"/>
              </a:spcBef>
            </a:pPr>
            <a:r>
              <a:rPr lang="en-GB"/>
              <a:t>Unified from:</a:t>
            </a:r>
          </a:p>
        </p:txBody>
      </p:sp>
      <p:sp>
        <p:nvSpPr>
          <p:cNvPr id="49157" name="Text Box 5"/>
          <p:cNvSpPr txBox="1">
            <a:spLocks noChangeArrowheads="1"/>
          </p:cNvSpPr>
          <p:nvPr/>
        </p:nvSpPr>
        <p:spPr bwMode="auto">
          <a:xfrm>
            <a:off x="838200" y="2590800"/>
            <a:ext cx="8763000" cy="1917700"/>
          </a:xfrm>
          <a:prstGeom prst="rect">
            <a:avLst/>
          </a:prstGeom>
          <a:noFill/>
          <a:ln w="9525">
            <a:noFill/>
            <a:miter lim="800000"/>
            <a:headEnd/>
            <a:tailEnd/>
          </a:ln>
          <a:effectLst/>
        </p:spPr>
        <p:txBody>
          <a:bodyPr>
            <a:spAutoFit/>
          </a:bodyPr>
          <a:lstStyle/>
          <a:p>
            <a:pPr>
              <a:spcBef>
                <a:spcPct val="50000"/>
              </a:spcBef>
            </a:pPr>
            <a:r>
              <a:rPr lang="en-GB"/>
              <a:t>OMT (object modelling technique)</a:t>
            </a:r>
          </a:p>
          <a:p>
            <a:pPr>
              <a:spcBef>
                <a:spcPct val="50000"/>
              </a:spcBef>
            </a:pPr>
            <a:r>
              <a:rPr lang="en-GB"/>
              <a:t>OOSE</a:t>
            </a:r>
            <a:br>
              <a:rPr lang="en-GB"/>
            </a:br>
            <a:r>
              <a:rPr lang="en-GB"/>
              <a:t>(Object Orientated Software engineering)</a:t>
            </a:r>
          </a:p>
          <a:p>
            <a:pPr>
              <a:spcBef>
                <a:spcPct val="50000"/>
              </a:spcBef>
            </a:pPr>
            <a:r>
              <a:rPr lang="en-GB"/>
              <a:t>BOOCH</a:t>
            </a:r>
          </a:p>
        </p:txBody>
      </p:sp>
      <p:sp>
        <p:nvSpPr>
          <p:cNvPr id="49158" name="Text Box 6"/>
          <p:cNvSpPr txBox="1">
            <a:spLocks noChangeArrowheads="1"/>
          </p:cNvSpPr>
          <p:nvPr/>
        </p:nvSpPr>
        <p:spPr bwMode="auto">
          <a:xfrm>
            <a:off x="457200" y="5334000"/>
            <a:ext cx="6477000" cy="457200"/>
          </a:xfrm>
          <a:prstGeom prst="rect">
            <a:avLst/>
          </a:prstGeom>
          <a:noFill/>
          <a:ln w="9525">
            <a:noFill/>
            <a:miter lim="800000"/>
            <a:headEnd/>
            <a:tailEnd/>
          </a:ln>
          <a:effectLst/>
        </p:spPr>
        <p:txBody>
          <a:bodyPr>
            <a:spAutoFit/>
          </a:bodyPr>
          <a:lstStyle/>
          <a:p>
            <a:pPr>
              <a:spcBef>
                <a:spcPct val="50000"/>
              </a:spcBef>
            </a:pPr>
            <a:r>
              <a:rPr lang="en-GB"/>
              <a:t>Supporting tool used on this course: Rational rose</a:t>
            </a:r>
          </a:p>
        </p:txBody>
      </p:sp>
      <p:sp>
        <p:nvSpPr>
          <p:cNvPr id="49159" name="Text Box 7"/>
          <p:cNvSpPr txBox="1">
            <a:spLocks noChangeArrowheads="1"/>
          </p:cNvSpPr>
          <p:nvPr/>
        </p:nvSpPr>
        <p:spPr bwMode="auto">
          <a:xfrm>
            <a:off x="1447800" y="5867400"/>
            <a:ext cx="4724400" cy="304800"/>
          </a:xfrm>
          <a:prstGeom prst="rect">
            <a:avLst/>
          </a:prstGeom>
          <a:noFill/>
          <a:ln w="9525">
            <a:noFill/>
            <a:miter lim="800000"/>
            <a:headEnd/>
            <a:tailEnd/>
          </a:ln>
          <a:effectLst/>
        </p:spPr>
        <p:txBody>
          <a:bodyPr>
            <a:spAutoFit/>
          </a:bodyPr>
          <a:lstStyle/>
          <a:p>
            <a:pPr>
              <a:spcBef>
                <a:spcPct val="50000"/>
              </a:spcBef>
            </a:pPr>
            <a:r>
              <a:rPr lang="en-GB" sz="1400" i="1"/>
              <a:t>Note: Many others exist</a:t>
            </a:r>
          </a:p>
        </p:txBody>
      </p:sp>
      <p:sp>
        <p:nvSpPr>
          <p:cNvPr id="49160" name="Text Box 8"/>
          <p:cNvSpPr txBox="1">
            <a:spLocks noChangeArrowheads="1"/>
          </p:cNvSpPr>
          <p:nvPr/>
        </p:nvSpPr>
        <p:spPr bwMode="auto">
          <a:xfrm>
            <a:off x="914400" y="4800600"/>
            <a:ext cx="7772400" cy="457200"/>
          </a:xfrm>
          <a:prstGeom prst="rect">
            <a:avLst/>
          </a:prstGeom>
          <a:noFill/>
          <a:ln w="9525">
            <a:noFill/>
            <a:miter lim="800000"/>
            <a:headEnd/>
            <a:tailEnd/>
          </a:ln>
          <a:effectLst/>
        </p:spPr>
        <p:txBody>
          <a:bodyPr>
            <a:spAutoFit/>
          </a:bodyPr>
          <a:lstStyle/>
          <a:p>
            <a:pPr>
              <a:spcBef>
                <a:spcPct val="50000"/>
              </a:spcBef>
            </a:pPr>
            <a:r>
              <a:rPr lang="en-GB">
                <a:solidFill>
                  <a:srgbClr val="000000"/>
                </a:solidFill>
                <a:latin typeface="Arial" charset="0"/>
                <a:cs typeface="Arial" charset="0"/>
              </a:rPr>
              <a:t>James Rumbaugh, Ivar Jacobson, and Grady </a:t>
            </a:r>
            <a:r>
              <a:rPr lang="en-GB" b="1">
                <a:solidFill>
                  <a:srgbClr val="000000"/>
                </a:solidFill>
                <a:latin typeface="Arial" charset="0"/>
                <a:cs typeface="Arial" charset="0"/>
              </a:rPr>
              <a:t>Booch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762000" y="762000"/>
            <a:ext cx="5943600" cy="457200"/>
          </a:xfrm>
          <a:prstGeom prst="rect">
            <a:avLst/>
          </a:prstGeom>
          <a:noFill/>
          <a:ln w="9525">
            <a:noFill/>
            <a:miter lim="800000"/>
            <a:headEnd/>
            <a:tailEnd/>
          </a:ln>
          <a:effectLst/>
        </p:spPr>
        <p:txBody>
          <a:bodyPr>
            <a:spAutoFit/>
          </a:bodyPr>
          <a:lstStyle/>
          <a:p>
            <a:pPr>
              <a:spcBef>
                <a:spcPct val="50000"/>
              </a:spcBef>
            </a:pPr>
            <a:r>
              <a:rPr lang="en-GB"/>
              <a:t>What UML features we will concentrate on:</a:t>
            </a:r>
          </a:p>
        </p:txBody>
      </p:sp>
      <p:sp>
        <p:nvSpPr>
          <p:cNvPr id="51203" name="Text Box 3"/>
          <p:cNvSpPr txBox="1">
            <a:spLocks noChangeArrowheads="1"/>
          </p:cNvSpPr>
          <p:nvPr/>
        </p:nvSpPr>
        <p:spPr bwMode="auto">
          <a:xfrm>
            <a:off x="1828800" y="1905000"/>
            <a:ext cx="4572000" cy="457200"/>
          </a:xfrm>
          <a:prstGeom prst="rect">
            <a:avLst/>
          </a:prstGeom>
          <a:noFill/>
          <a:ln w="9525">
            <a:noFill/>
            <a:miter lim="800000"/>
            <a:headEnd/>
            <a:tailEnd/>
          </a:ln>
          <a:effectLst/>
        </p:spPr>
        <p:txBody>
          <a:bodyPr>
            <a:spAutoFit/>
          </a:bodyPr>
          <a:lstStyle/>
          <a:p>
            <a:pPr>
              <a:spcBef>
                <a:spcPct val="50000"/>
              </a:spcBef>
            </a:pPr>
            <a:r>
              <a:rPr lang="en-GB" dirty="0"/>
              <a:t>Use case </a:t>
            </a:r>
            <a:r>
              <a:rPr lang="en-GB" dirty="0" smtClean="0"/>
              <a:t>diagrams</a:t>
            </a:r>
            <a:endParaRPr lang="en-GB" dirty="0"/>
          </a:p>
        </p:txBody>
      </p:sp>
      <p:sp>
        <p:nvSpPr>
          <p:cNvPr id="51204" name="Text Box 4"/>
          <p:cNvSpPr txBox="1">
            <a:spLocks noChangeArrowheads="1"/>
          </p:cNvSpPr>
          <p:nvPr/>
        </p:nvSpPr>
        <p:spPr bwMode="auto">
          <a:xfrm>
            <a:off x="1905000" y="2743200"/>
            <a:ext cx="3886200" cy="457200"/>
          </a:xfrm>
          <a:prstGeom prst="rect">
            <a:avLst/>
          </a:prstGeom>
          <a:noFill/>
          <a:ln w="9525">
            <a:noFill/>
            <a:miter lim="800000"/>
            <a:headEnd/>
            <a:tailEnd/>
          </a:ln>
          <a:effectLst/>
        </p:spPr>
        <p:txBody>
          <a:bodyPr>
            <a:spAutoFit/>
          </a:bodyPr>
          <a:lstStyle/>
          <a:p>
            <a:pPr>
              <a:spcBef>
                <a:spcPct val="50000"/>
              </a:spcBef>
            </a:pPr>
            <a:r>
              <a:rPr lang="en-GB" dirty="0"/>
              <a:t>Sequence </a:t>
            </a:r>
            <a:r>
              <a:rPr lang="en-GB" dirty="0" smtClean="0"/>
              <a:t>Diagrams</a:t>
            </a:r>
            <a:endParaRPr lang="en-GB" dirty="0"/>
          </a:p>
        </p:txBody>
      </p:sp>
      <p:sp>
        <p:nvSpPr>
          <p:cNvPr id="51205" name="Text Box 5"/>
          <p:cNvSpPr txBox="1">
            <a:spLocks noChangeArrowheads="1"/>
          </p:cNvSpPr>
          <p:nvPr/>
        </p:nvSpPr>
        <p:spPr bwMode="auto">
          <a:xfrm>
            <a:off x="1905000" y="3581400"/>
            <a:ext cx="3810000" cy="457200"/>
          </a:xfrm>
          <a:prstGeom prst="rect">
            <a:avLst/>
          </a:prstGeom>
          <a:noFill/>
          <a:ln w="9525">
            <a:noFill/>
            <a:miter lim="800000"/>
            <a:headEnd/>
            <a:tailEnd/>
          </a:ln>
          <a:effectLst/>
        </p:spPr>
        <p:txBody>
          <a:bodyPr>
            <a:spAutoFit/>
          </a:bodyPr>
          <a:lstStyle/>
          <a:p>
            <a:pPr>
              <a:spcBef>
                <a:spcPct val="50000"/>
              </a:spcBef>
            </a:pPr>
            <a:r>
              <a:rPr lang="en-GB" dirty="0"/>
              <a:t>Class </a:t>
            </a:r>
            <a:r>
              <a:rPr lang="en-GB" dirty="0" smtClean="0"/>
              <a:t>diagrams</a:t>
            </a:r>
            <a:endParaRPr lang="en-GB" dirty="0"/>
          </a:p>
        </p:txBody>
      </p:sp>
      <p:sp>
        <p:nvSpPr>
          <p:cNvPr id="51206" name="Text Box 6"/>
          <p:cNvSpPr txBox="1">
            <a:spLocks noChangeArrowheads="1"/>
          </p:cNvSpPr>
          <p:nvPr/>
        </p:nvSpPr>
        <p:spPr bwMode="auto">
          <a:xfrm>
            <a:off x="1905000" y="4572000"/>
            <a:ext cx="4343400" cy="457200"/>
          </a:xfrm>
          <a:prstGeom prst="rect">
            <a:avLst/>
          </a:prstGeom>
          <a:noFill/>
          <a:ln w="9525">
            <a:noFill/>
            <a:miter lim="800000"/>
            <a:headEnd/>
            <a:tailEnd/>
          </a:ln>
          <a:effectLst/>
        </p:spPr>
        <p:txBody>
          <a:bodyPr>
            <a:spAutoFit/>
          </a:bodyPr>
          <a:lstStyle/>
          <a:p>
            <a:pPr>
              <a:spcBef>
                <a:spcPct val="50000"/>
              </a:spcBef>
            </a:pPr>
            <a:r>
              <a:rPr lang="en-GB" dirty="0" err="1"/>
              <a:t>Statechart</a:t>
            </a:r>
            <a:r>
              <a:rPr lang="en-GB" dirty="0"/>
              <a:t> </a:t>
            </a:r>
            <a:r>
              <a:rPr lang="en-GB" dirty="0" smtClean="0"/>
              <a:t>diagrams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981200" y="762000"/>
            <a:ext cx="2743200" cy="457200"/>
          </a:xfrm>
          <a:prstGeom prst="rect">
            <a:avLst/>
          </a:prstGeom>
          <a:noFill/>
          <a:ln w="9525">
            <a:noFill/>
            <a:miter lim="800000"/>
            <a:headEnd/>
            <a:tailEnd/>
          </a:ln>
          <a:effectLst/>
        </p:spPr>
        <p:txBody>
          <a:bodyPr>
            <a:spAutoFit/>
          </a:bodyPr>
          <a:lstStyle/>
          <a:p>
            <a:pPr>
              <a:spcBef>
                <a:spcPct val="50000"/>
              </a:spcBef>
            </a:pPr>
            <a:r>
              <a:rPr lang="en-GB"/>
              <a:t>Use case diagrams</a:t>
            </a:r>
          </a:p>
        </p:txBody>
      </p:sp>
      <p:sp>
        <p:nvSpPr>
          <p:cNvPr id="53251" name="Text Box 3"/>
          <p:cNvSpPr txBox="1">
            <a:spLocks noChangeArrowheads="1"/>
          </p:cNvSpPr>
          <p:nvPr/>
        </p:nvSpPr>
        <p:spPr bwMode="auto">
          <a:xfrm>
            <a:off x="1905000" y="3505200"/>
            <a:ext cx="2819400" cy="457200"/>
          </a:xfrm>
          <a:prstGeom prst="rect">
            <a:avLst/>
          </a:prstGeom>
          <a:noFill/>
          <a:ln w="9525">
            <a:noFill/>
            <a:miter lim="800000"/>
            <a:headEnd/>
            <a:tailEnd/>
          </a:ln>
          <a:effectLst/>
        </p:spPr>
        <p:txBody>
          <a:bodyPr>
            <a:spAutoFit/>
          </a:bodyPr>
          <a:lstStyle/>
          <a:p>
            <a:pPr>
              <a:spcBef>
                <a:spcPct val="50000"/>
              </a:spcBef>
            </a:pPr>
            <a:r>
              <a:rPr lang="en-GB"/>
              <a:t>Sequence Diagrams</a:t>
            </a:r>
          </a:p>
        </p:txBody>
      </p:sp>
      <p:sp>
        <p:nvSpPr>
          <p:cNvPr id="53254" name="Text Box 6"/>
          <p:cNvSpPr txBox="1">
            <a:spLocks noChangeArrowheads="1"/>
          </p:cNvSpPr>
          <p:nvPr/>
        </p:nvSpPr>
        <p:spPr bwMode="auto">
          <a:xfrm>
            <a:off x="3276600" y="1447800"/>
            <a:ext cx="4876800" cy="1735138"/>
          </a:xfrm>
          <a:prstGeom prst="rect">
            <a:avLst/>
          </a:prstGeom>
          <a:noFill/>
          <a:ln w="9525">
            <a:noFill/>
            <a:miter lim="800000"/>
            <a:headEnd/>
            <a:tailEnd/>
          </a:ln>
          <a:effectLst/>
        </p:spPr>
        <p:txBody>
          <a:bodyPr>
            <a:spAutoFit/>
          </a:bodyPr>
          <a:lstStyle/>
          <a:p>
            <a:pPr>
              <a:spcBef>
                <a:spcPct val="50000"/>
              </a:spcBef>
            </a:pPr>
            <a:r>
              <a:rPr lang="en-GB"/>
              <a:t>Describe the functional behaviour of the system from user view-point.</a:t>
            </a:r>
          </a:p>
          <a:p>
            <a:pPr>
              <a:spcBef>
                <a:spcPct val="50000"/>
              </a:spcBef>
            </a:pPr>
            <a:r>
              <a:rPr lang="en-GB"/>
              <a:t>The external initiations of internal activity.</a:t>
            </a:r>
          </a:p>
        </p:txBody>
      </p:sp>
      <p:sp>
        <p:nvSpPr>
          <p:cNvPr id="53255" name="Text Box 7"/>
          <p:cNvSpPr txBox="1">
            <a:spLocks noChangeArrowheads="1"/>
          </p:cNvSpPr>
          <p:nvPr/>
        </p:nvSpPr>
        <p:spPr bwMode="auto">
          <a:xfrm>
            <a:off x="2514600" y="4343400"/>
            <a:ext cx="5791200" cy="822325"/>
          </a:xfrm>
          <a:prstGeom prst="rect">
            <a:avLst/>
          </a:prstGeom>
          <a:noFill/>
          <a:ln w="9525">
            <a:noFill/>
            <a:miter lim="800000"/>
            <a:headEnd/>
            <a:tailEnd/>
          </a:ln>
          <a:effectLst/>
        </p:spPr>
        <p:txBody>
          <a:bodyPr>
            <a:spAutoFit/>
          </a:bodyPr>
          <a:lstStyle/>
          <a:p>
            <a:pPr>
              <a:spcBef>
                <a:spcPct val="50000"/>
              </a:spcBef>
            </a:pPr>
            <a:r>
              <a:rPr lang="en-GB"/>
              <a:t>Describes the dynamic behaviour between external and internal system components.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981200" y="762000"/>
            <a:ext cx="2362200" cy="457200"/>
          </a:xfrm>
          <a:prstGeom prst="rect">
            <a:avLst/>
          </a:prstGeom>
          <a:noFill/>
          <a:ln w="9525">
            <a:noFill/>
            <a:miter lim="800000"/>
            <a:headEnd/>
            <a:tailEnd/>
          </a:ln>
          <a:effectLst/>
        </p:spPr>
        <p:txBody>
          <a:bodyPr>
            <a:spAutoFit/>
          </a:bodyPr>
          <a:lstStyle/>
          <a:p>
            <a:pPr>
              <a:spcBef>
                <a:spcPct val="50000"/>
              </a:spcBef>
            </a:pPr>
            <a:r>
              <a:rPr lang="en-GB"/>
              <a:t>Class diagrams</a:t>
            </a:r>
          </a:p>
        </p:txBody>
      </p:sp>
      <p:sp>
        <p:nvSpPr>
          <p:cNvPr id="54275" name="Text Box 3"/>
          <p:cNvSpPr txBox="1">
            <a:spLocks noChangeArrowheads="1"/>
          </p:cNvSpPr>
          <p:nvPr/>
        </p:nvSpPr>
        <p:spPr bwMode="auto">
          <a:xfrm>
            <a:off x="1905000" y="3657600"/>
            <a:ext cx="2667000" cy="457200"/>
          </a:xfrm>
          <a:prstGeom prst="rect">
            <a:avLst/>
          </a:prstGeom>
          <a:noFill/>
          <a:ln w="9525">
            <a:noFill/>
            <a:miter lim="800000"/>
            <a:headEnd/>
            <a:tailEnd/>
          </a:ln>
          <a:effectLst/>
        </p:spPr>
        <p:txBody>
          <a:bodyPr>
            <a:spAutoFit/>
          </a:bodyPr>
          <a:lstStyle/>
          <a:p>
            <a:pPr>
              <a:spcBef>
                <a:spcPct val="50000"/>
              </a:spcBef>
            </a:pPr>
            <a:r>
              <a:rPr lang="en-GB"/>
              <a:t>Statechart diagrams</a:t>
            </a:r>
          </a:p>
        </p:txBody>
      </p:sp>
      <p:sp>
        <p:nvSpPr>
          <p:cNvPr id="54276" name="Text Box 4"/>
          <p:cNvSpPr txBox="1">
            <a:spLocks noChangeArrowheads="1"/>
          </p:cNvSpPr>
          <p:nvPr/>
        </p:nvSpPr>
        <p:spPr bwMode="auto">
          <a:xfrm>
            <a:off x="2895600" y="1447800"/>
            <a:ext cx="4800600" cy="822325"/>
          </a:xfrm>
          <a:prstGeom prst="rect">
            <a:avLst/>
          </a:prstGeom>
          <a:noFill/>
          <a:ln w="9525">
            <a:noFill/>
            <a:miter lim="800000"/>
            <a:headEnd/>
            <a:tailEnd/>
          </a:ln>
          <a:effectLst/>
        </p:spPr>
        <p:txBody>
          <a:bodyPr>
            <a:spAutoFit/>
          </a:bodyPr>
          <a:lstStyle/>
          <a:p>
            <a:pPr>
              <a:spcBef>
                <a:spcPct val="50000"/>
              </a:spcBef>
            </a:pPr>
            <a:r>
              <a:rPr lang="en-GB"/>
              <a:t>Describe the static structure of the system. </a:t>
            </a:r>
          </a:p>
        </p:txBody>
      </p:sp>
      <p:sp>
        <p:nvSpPr>
          <p:cNvPr id="54277" name="Text Box 5"/>
          <p:cNvSpPr txBox="1">
            <a:spLocks noChangeArrowheads="1"/>
          </p:cNvSpPr>
          <p:nvPr/>
        </p:nvSpPr>
        <p:spPr bwMode="auto">
          <a:xfrm>
            <a:off x="2819400" y="4419600"/>
            <a:ext cx="5257800" cy="822325"/>
          </a:xfrm>
          <a:prstGeom prst="rect">
            <a:avLst/>
          </a:prstGeom>
          <a:noFill/>
          <a:ln w="9525">
            <a:noFill/>
            <a:miter lim="800000"/>
            <a:headEnd/>
            <a:tailEnd/>
          </a:ln>
          <a:effectLst/>
        </p:spPr>
        <p:txBody>
          <a:bodyPr>
            <a:spAutoFit/>
          </a:bodyPr>
          <a:lstStyle/>
          <a:p>
            <a:pPr>
              <a:spcBef>
                <a:spcPct val="50000"/>
              </a:spcBef>
            </a:pPr>
            <a:r>
              <a:rPr lang="en-GB"/>
              <a:t>Describes the dynamic behaviour of an individual object.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295400" y="914400"/>
            <a:ext cx="6629400" cy="457200"/>
          </a:xfrm>
          <a:prstGeom prst="rect">
            <a:avLst/>
          </a:prstGeom>
          <a:noFill/>
          <a:ln w="9525">
            <a:noFill/>
            <a:miter lim="800000"/>
            <a:headEnd/>
            <a:tailEnd/>
          </a:ln>
          <a:effectLst/>
        </p:spPr>
        <p:txBody>
          <a:bodyPr>
            <a:spAutoFit/>
          </a:bodyPr>
          <a:lstStyle/>
          <a:p>
            <a:pPr>
              <a:spcBef>
                <a:spcPct val="50000"/>
              </a:spcBef>
            </a:pPr>
            <a:r>
              <a:rPr lang="en-GB"/>
              <a:t>We can model 80% needed with 20% UML.</a:t>
            </a:r>
          </a:p>
        </p:txBody>
      </p:sp>
      <p:sp>
        <p:nvSpPr>
          <p:cNvPr id="50179" name="Text Box 3"/>
          <p:cNvSpPr txBox="1">
            <a:spLocks noChangeArrowheads="1"/>
          </p:cNvSpPr>
          <p:nvPr/>
        </p:nvSpPr>
        <p:spPr bwMode="auto">
          <a:xfrm>
            <a:off x="1447800" y="2057400"/>
            <a:ext cx="5410200" cy="822325"/>
          </a:xfrm>
          <a:prstGeom prst="rect">
            <a:avLst/>
          </a:prstGeom>
          <a:noFill/>
          <a:ln w="9525">
            <a:noFill/>
            <a:miter lim="800000"/>
            <a:headEnd/>
            <a:tailEnd/>
          </a:ln>
          <a:effectLst/>
        </p:spPr>
        <p:txBody>
          <a:bodyPr>
            <a:spAutoFit/>
          </a:bodyPr>
          <a:lstStyle/>
          <a:p>
            <a:pPr>
              <a:spcBef>
                <a:spcPct val="50000"/>
              </a:spcBef>
            </a:pPr>
            <a:r>
              <a:rPr lang="en-GB"/>
              <a:t>I hope to cover only the most necessary parts.</a:t>
            </a:r>
          </a:p>
        </p:txBody>
      </p:sp>
      <p:sp>
        <p:nvSpPr>
          <p:cNvPr id="50180" name="Text Box 4"/>
          <p:cNvSpPr txBox="1">
            <a:spLocks noChangeArrowheads="1"/>
          </p:cNvSpPr>
          <p:nvPr/>
        </p:nvSpPr>
        <p:spPr bwMode="auto">
          <a:xfrm>
            <a:off x="1295400" y="3200400"/>
            <a:ext cx="3581400" cy="457200"/>
          </a:xfrm>
          <a:prstGeom prst="rect">
            <a:avLst/>
          </a:prstGeom>
          <a:noFill/>
          <a:ln w="9525">
            <a:noFill/>
            <a:miter lim="800000"/>
            <a:headEnd/>
            <a:tailEnd/>
          </a:ln>
          <a:effectLst/>
        </p:spPr>
        <p:txBody>
          <a:bodyPr>
            <a:spAutoFit/>
          </a:bodyPr>
          <a:lstStyle/>
          <a:p>
            <a:pPr>
              <a:spcBef>
                <a:spcPct val="50000"/>
              </a:spcBef>
            </a:pPr>
            <a:r>
              <a:rPr lang="en-GB"/>
              <a:t>Wider reading required:</a:t>
            </a:r>
          </a:p>
        </p:txBody>
      </p:sp>
      <p:sp>
        <p:nvSpPr>
          <p:cNvPr id="50181" name="Text Box 5"/>
          <p:cNvSpPr txBox="1">
            <a:spLocks noChangeArrowheads="1"/>
          </p:cNvSpPr>
          <p:nvPr/>
        </p:nvSpPr>
        <p:spPr bwMode="auto">
          <a:xfrm>
            <a:off x="1905000" y="3886200"/>
            <a:ext cx="7086600" cy="822325"/>
          </a:xfrm>
          <a:prstGeom prst="rect">
            <a:avLst/>
          </a:prstGeom>
          <a:noFill/>
          <a:ln w="9525">
            <a:noFill/>
            <a:miter lim="800000"/>
            <a:headEnd/>
            <a:tailEnd/>
          </a:ln>
          <a:effectLst/>
        </p:spPr>
        <p:txBody>
          <a:bodyPr>
            <a:spAutoFit/>
          </a:bodyPr>
          <a:lstStyle/>
          <a:p>
            <a:pPr>
              <a:spcBef>
                <a:spcPct val="50000"/>
              </a:spcBef>
            </a:pPr>
            <a:r>
              <a:rPr lang="en-GB"/>
              <a:t>Many free resources and tutorials are available on the Internet.</a:t>
            </a:r>
          </a:p>
        </p:txBody>
      </p:sp>
      <p:sp>
        <p:nvSpPr>
          <p:cNvPr id="50182" name="Text Box 6"/>
          <p:cNvSpPr txBox="1">
            <a:spLocks noChangeArrowheads="1"/>
          </p:cNvSpPr>
          <p:nvPr/>
        </p:nvSpPr>
        <p:spPr bwMode="auto">
          <a:xfrm>
            <a:off x="1447800" y="5181600"/>
            <a:ext cx="4267200" cy="457200"/>
          </a:xfrm>
          <a:prstGeom prst="rect">
            <a:avLst/>
          </a:prstGeom>
          <a:noFill/>
          <a:ln w="9525">
            <a:noFill/>
            <a:miter lim="800000"/>
            <a:headEnd/>
            <a:tailEnd/>
          </a:ln>
          <a:effectLst/>
        </p:spPr>
        <p:txBody>
          <a:bodyPr>
            <a:spAutoFit/>
          </a:bodyPr>
          <a:lstStyle/>
          <a:p>
            <a:pPr>
              <a:spcBef>
                <a:spcPct val="50000"/>
              </a:spcBef>
            </a:pPr>
            <a:r>
              <a:rPr lang="en-GB"/>
              <a:t>No real need to buy a book.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941</Words>
  <Application>Microsoft Office PowerPoint</Application>
  <PresentationFormat>On-screen Show (4:3)</PresentationFormat>
  <Paragraphs>146</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Bitmap Image</vt:lpstr>
      <vt:lpstr>PowerPoint Presentation</vt:lpstr>
      <vt:lpstr>PowerPoint Presentation</vt:lpstr>
      <vt:lpstr>PowerPoint Presentation</vt:lpstr>
      <vt:lpstr>Modelling With UML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Modelling Behaviour UML Use Case Diagrams</vt:lpstr>
      <vt:lpstr>PowerPoint Presentation</vt:lpstr>
      <vt:lpstr>PowerPoint Presentation</vt:lpstr>
      <vt:lpstr>PowerPoint Presentation</vt:lpstr>
      <vt:lpstr>PowerPoint Presentation</vt:lpstr>
      <vt:lpstr>PowerPoint Presentation</vt:lpstr>
      <vt:lpstr>Example Diagrams from Space Invaders</vt:lpstr>
      <vt:lpstr>PowerPoint Presentation</vt:lpstr>
      <vt:lpstr>PowerPoint Presentation</vt:lpstr>
    </vt:vector>
  </TitlesOfParts>
  <Company>University of Paisley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33333083</dc:creator>
  <cp:lastModifiedBy>Glenn Affleck</cp:lastModifiedBy>
  <cp:revision>3</cp:revision>
  <dcterms:created xsi:type="dcterms:W3CDTF">2010-09-27T08:03:00Z</dcterms:created>
  <dcterms:modified xsi:type="dcterms:W3CDTF">2012-09-24T08:02:09Z</dcterms:modified>
</cp:coreProperties>
</file>