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7" r:id="rId2"/>
    <p:sldId id="259" r:id="rId3"/>
    <p:sldId id="262" r:id="rId4"/>
    <p:sldId id="267" r:id="rId5"/>
    <p:sldId id="269" r:id="rId6"/>
    <p:sldId id="291" r:id="rId7"/>
    <p:sldId id="264" r:id="rId8"/>
    <p:sldId id="292" r:id="rId9"/>
    <p:sldId id="293" r:id="rId10"/>
    <p:sldId id="321" r:id="rId11"/>
    <p:sldId id="316" r:id="rId12"/>
    <p:sldId id="273" r:id="rId13"/>
    <p:sldId id="317" r:id="rId14"/>
    <p:sldId id="318" r:id="rId15"/>
    <p:sldId id="320" r:id="rId16"/>
    <p:sldId id="319" r:id="rId17"/>
    <p:sldId id="296" r:id="rId18"/>
    <p:sldId id="300" r:id="rId19"/>
    <p:sldId id="301" r:id="rId20"/>
    <p:sldId id="302" r:id="rId21"/>
    <p:sldId id="303" r:id="rId22"/>
    <p:sldId id="310" r:id="rId23"/>
    <p:sldId id="315" r:id="rId24"/>
    <p:sldId id="323" r:id="rId25"/>
    <p:sldId id="32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97" autoAdjust="0"/>
    <p:restoredTop sz="94590"/>
  </p:normalViewPr>
  <p:slideViewPr>
    <p:cSldViewPr snapToGrid="0" snapToObjects="1">
      <p:cViewPr varScale="1">
        <p:scale>
          <a:sx n="69" d="100"/>
          <a:sy n="69" d="100"/>
        </p:scale>
        <p:origin x="8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EB355-D322-4E82-8A7D-D6DDD7014CE3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35E16-92DE-4455-86B2-F3CA81CD2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36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5B9D-081F-4060-83BF-2A07A5295613}" type="datetime1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9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E401-35D4-4528-8948-675FDF340808}" type="datetime1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4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DFFA-B8ED-4F50-A7B9-34492BC8A4A8}" type="datetime1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26DE-CA11-4E1D-BDA6-09BE0C6DF9AE}" type="datetime1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0746-F9A4-4D0D-8988-DECD4686D4DF}" type="datetime1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628C-4C96-4957-AB13-48279A4233EC}" type="datetime1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6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1566-A34E-4F65-9AA9-B6928D19D3A5}" type="datetime1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C75B-E451-4890-9B15-BDD2C2441EB9}" type="datetime1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0C26-8B6C-4560-B167-2A1130742DBD}" type="datetime1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445C-7038-4953-ADE1-D0B82FAC0302}" type="datetime1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5D4C-B416-4C64-A944-AD1B5D13347B}" type="datetime1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9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79938-50F5-462B-9F42-9CD24BC63B99}" type="datetime1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8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mailto:yeokm1@gmail.com" TargetMode="External"/><Relationship Id="rId7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eokhengmeng.com/2017/07/repair-kopitiam-specialty-electrical-tools-part-2-short-circuit-limiter/" TargetMode="External"/><Relationship Id="rId5" Type="http://schemas.openxmlformats.org/officeDocument/2006/relationships/hyperlink" Target="http://yeokhengmeng.com/2016/05/repair-kopitiam-speciality-electrical-tools/" TargetMode="External"/><Relationship Id="rId10" Type="http://schemas.openxmlformats.org/officeDocument/2006/relationships/image" Target="../media/image5.jpg"/><Relationship Id="rId4" Type="http://schemas.openxmlformats.org/officeDocument/2006/relationships/hyperlink" Target="https://github.com/yeokm1/repair-kopitiam-training-and-equipment" TargetMode="External"/><Relationship Id="rId9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youtube.com/watch?v=h-DokWP5Ki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pU6cOnxy0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youtube.com/watch?v=O4qB3Wehql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Spie7baYF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repair-kopitiam-training-and-equipment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yeokhengmeng.com/2017/07/repair-kopitiam-specialty-electrical-tools-part-2-short-circuit-limiter/" TargetMode="External"/><Relationship Id="rId4" Type="http://schemas.openxmlformats.org/officeDocument/2006/relationships/hyperlink" Target="http://yeokhengmeng.com/2016/05/repair-kopitiam-speciality-electrical-tool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77" y="49659"/>
            <a:ext cx="11572567" cy="708624"/>
          </a:xfrm>
        </p:spPr>
        <p:txBody>
          <a:bodyPr>
            <a:noAutofit/>
          </a:bodyPr>
          <a:lstStyle/>
          <a:p>
            <a:pPr algn="l"/>
            <a:r>
              <a:rPr lang="en-SG" sz="4400" dirty="0"/>
              <a:t>Repair </a:t>
            </a:r>
            <a:r>
              <a:rPr lang="en-SG" sz="4400" dirty="0" err="1"/>
              <a:t>Kopitiam</a:t>
            </a:r>
            <a:r>
              <a:rPr lang="en-SG" sz="4400" dirty="0"/>
              <a:t> Circuit Breaker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039726"/>
            <a:ext cx="282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For Repair </a:t>
            </a:r>
            <a:r>
              <a:rPr lang="en-SG" dirty="0" err="1"/>
              <a:t>Kopitiam</a:t>
            </a:r>
            <a:r>
              <a:rPr lang="en-SG" dirty="0"/>
              <a:t> Training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01AE7-53BA-4C25-870E-42AB16F1C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3" y="3429001"/>
            <a:ext cx="3573171" cy="2444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FC92A-01FB-4228-A904-67BA8A1AC779}"/>
              </a:ext>
            </a:extLst>
          </p:cNvPr>
          <p:cNvSpPr txBox="1"/>
          <p:nvPr/>
        </p:nvSpPr>
        <p:spPr>
          <a:xfrm>
            <a:off x="5396357" y="5609118"/>
            <a:ext cx="67956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dirty="0"/>
              <a:t>By: Yeo Kheng Meng (</a:t>
            </a:r>
            <a:r>
              <a:rPr lang="en-SG" sz="1600" dirty="0">
                <a:hlinkClick r:id="rId3"/>
              </a:rPr>
              <a:t>yeokm1@gmail.com</a:t>
            </a:r>
            <a:r>
              <a:rPr lang="en-SG" sz="1600" dirty="0"/>
              <a:t>)</a:t>
            </a:r>
          </a:p>
          <a:p>
            <a:pPr algn="r"/>
            <a:r>
              <a:rPr lang="en-SG" sz="1200" dirty="0">
                <a:hlinkClick r:id="rId4"/>
              </a:rPr>
              <a:t>https://github.com/yeokm1/repair-kopitiam-training-and-equipment</a:t>
            </a:r>
            <a:endParaRPr lang="en-SG" sz="1200" dirty="0"/>
          </a:p>
          <a:p>
            <a:pPr algn="r"/>
            <a:r>
              <a:rPr lang="en-SG" sz="1200" dirty="0">
                <a:hlinkClick r:id="rId5"/>
              </a:rPr>
              <a:t>http://yeokhengmeng.com/2016/05/repair-kopitiam-speciality-electrical-tools/</a:t>
            </a:r>
            <a:endParaRPr lang="en-SG" sz="1200" dirty="0"/>
          </a:p>
          <a:p>
            <a:pPr algn="r"/>
            <a:r>
              <a:rPr lang="en-SG" sz="1200" dirty="0">
                <a:hlinkClick r:id="rId6"/>
              </a:rPr>
              <a:t>http://yeokhengmeng.com/2017/07/repair-kopitiam-specialty-electrical-tools-part-2-short-circuit-limiter/</a:t>
            </a:r>
            <a:endParaRPr lang="en-SG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1F97F-F58F-49AC-AF0F-2A19C1FDB6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177" y="732929"/>
            <a:ext cx="3787971" cy="2590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D528C-4A87-48BC-9FB2-4C75668BE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8198575" y="2124756"/>
            <a:ext cx="4999463" cy="1838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A63308-3E2B-414F-937D-AEA0F2ACC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7562" y="732929"/>
            <a:ext cx="4191163" cy="25904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AD5468-F290-4278-8944-5F380A33BA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7562" y="3429001"/>
            <a:ext cx="3990618" cy="24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024" y="-26070"/>
            <a:ext cx="8260081" cy="614384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Blackout recovery procedure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1878" y="3897132"/>
            <a:ext cx="9886123" cy="2960868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Why? </a:t>
            </a:r>
            <a:r>
              <a:rPr lang="en-SG" u="sng" dirty="0"/>
              <a:t>Overcurrent or earth-leakage detected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Turn off every electrical device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Flip breaker to ON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Turn on ONE device at a time. If it trips again, you have found your spoilt device. </a:t>
            </a:r>
          </a:p>
          <a:p>
            <a:pPr lvl="1"/>
            <a:r>
              <a:rPr lang="en-SG" sz="1600" dirty="0"/>
              <a:t>Prioritise simple devices like lamps/ovens. </a:t>
            </a:r>
          </a:p>
          <a:p>
            <a:pPr lvl="1"/>
            <a:r>
              <a:rPr lang="en-SG" sz="1600" dirty="0"/>
              <a:t>Computers and refrigerators are sensitive to repeated power cycles.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Unplug that spoilt appliance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Flip breaker back 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05" y="527056"/>
            <a:ext cx="4512003" cy="33700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70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57" y="89869"/>
            <a:ext cx="7886700" cy="612884"/>
          </a:xfrm>
        </p:spPr>
        <p:txBody>
          <a:bodyPr>
            <a:normAutofit fontScale="90000"/>
          </a:bodyPr>
          <a:lstStyle/>
          <a:p>
            <a:r>
              <a:rPr lang="en-SG" dirty="0"/>
              <a:t>Problem 1: Safety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57" y="5072844"/>
            <a:ext cx="10125406" cy="1657937"/>
          </a:xfrm>
        </p:spPr>
        <p:txBody>
          <a:bodyPr>
            <a:normAutofit fontScale="92500"/>
          </a:bodyPr>
          <a:lstStyle/>
          <a:p>
            <a:r>
              <a:rPr lang="en-SG" dirty="0"/>
              <a:t>Typical </a:t>
            </a:r>
            <a:r>
              <a:rPr lang="en-SG" dirty="0" err="1"/>
              <a:t>I</a:t>
            </a:r>
            <a:r>
              <a:rPr lang="en-SG" baseline="-25000" dirty="0" err="1"/>
              <a:t>△n</a:t>
            </a:r>
            <a:r>
              <a:rPr lang="en-SG" dirty="0"/>
              <a:t> = 30ma threshold for earth leakage which is still dangerous</a:t>
            </a:r>
          </a:p>
          <a:p>
            <a:r>
              <a:rPr lang="en-SG" dirty="0"/>
              <a:t>Balance between safety and nuisance trips</a:t>
            </a:r>
          </a:p>
          <a:p>
            <a:r>
              <a:rPr lang="en-SG" dirty="0"/>
              <a:t>But RK always deals with high-risk faulty appliances… 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917" y="1380997"/>
            <a:ext cx="4118997" cy="27361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2" y="853641"/>
            <a:ext cx="4381169" cy="4020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1046" y="2939122"/>
            <a:ext cx="1042987" cy="70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3804033" y="1380997"/>
            <a:ext cx="3563884" cy="15839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804033" y="3643208"/>
            <a:ext cx="3563884" cy="473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1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144" y="236532"/>
            <a:ext cx="7672856" cy="1111249"/>
          </a:xfrm>
        </p:spPr>
        <p:txBody>
          <a:bodyPr>
            <a:noAutofit/>
          </a:bodyPr>
          <a:lstStyle/>
          <a:p>
            <a:r>
              <a:rPr lang="en-SG" sz="3600" dirty="0"/>
              <a:t>Problem 2: Inaccessible onsite breaker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0771" y="1767818"/>
            <a:ext cx="7355212" cy="221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Circuit breaker inside locked electrical room</a:t>
            </a:r>
          </a:p>
          <a:p>
            <a:r>
              <a:rPr lang="en-SG" sz="2000" dirty="0"/>
              <a:t>Call </a:t>
            </a:r>
            <a:r>
              <a:rPr lang="fr-FR" sz="2000" dirty="0"/>
              <a:t>Essential Maintenance Service Unit (EMSU) to </a:t>
            </a:r>
            <a:r>
              <a:rPr lang="fr-FR" sz="2000" dirty="0" err="1"/>
              <a:t>unlock</a:t>
            </a:r>
            <a:endParaRPr lang="en-SG" sz="2000" dirty="0"/>
          </a:p>
          <a:p>
            <a:r>
              <a:rPr lang="en-SG" sz="2000" dirty="0"/>
              <a:t>30-60 mins response time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43" y="4405593"/>
            <a:ext cx="7513465" cy="2067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FF676-96AD-4637-B8A0-03000FE7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8" y="249237"/>
            <a:ext cx="4304855" cy="62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66" y="365126"/>
            <a:ext cx="10515600" cy="906114"/>
          </a:xfrm>
        </p:spPr>
        <p:txBody>
          <a:bodyPr/>
          <a:lstStyle/>
          <a:p>
            <a:r>
              <a:rPr lang="en-SG" dirty="0"/>
              <a:t>Problem 3:  Inconvenience of breaker 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9276"/>
            <a:ext cx="10279566" cy="3729038"/>
          </a:xfrm>
        </p:spPr>
        <p:txBody>
          <a:bodyPr/>
          <a:lstStyle/>
          <a:p>
            <a:r>
              <a:rPr lang="en-SG" dirty="0"/>
              <a:t>Breaker trips affect the work of others </a:t>
            </a:r>
            <a:r>
              <a:rPr lang="en-SG" dirty="0" err="1"/>
              <a:t>eg</a:t>
            </a:r>
            <a:r>
              <a:rPr lang="en-SG" dirty="0"/>
              <a:t>. Sewing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E99A-A6B0-40E1-8CE6-5160862E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83" y="73959"/>
            <a:ext cx="10515600" cy="1091585"/>
          </a:xfrm>
        </p:spPr>
        <p:txBody>
          <a:bodyPr/>
          <a:lstStyle/>
          <a:p>
            <a:r>
              <a:rPr lang="en-SG" dirty="0"/>
              <a:t>Solution for RCCB earth-leakage trips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62BE-D702-439C-9051-9C6EA6CB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040351"/>
            <a:ext cx="10515600" cy="1681123"/>
          </a:xfrm>
        </p:spPr>
        <p:txBody>
          <a:bodyPr>
            <a:normAutofit/>
          </a:bodyPr>
          <a:lstStyle/>
          <a:p>
            <a:r>
              <a:rPr lang="en-SG" dirty="0"/>
              <a:t>Increased safety due to more sensitive 10mA trip rating</a:t>
            </a:r>
          </a:p>
          <a:p>
            <a:r>
              <a:rPr lang="en-SG" dirty="0"/>
              <a:t>Isolates earth trips to this device, onsite breaker RCCB does not trip</a:t>
            </a:r>
          </a:p>
          <a:p>
            <a:r>
              <a:rPr lang="en-SG" dirty="0"/>
              <a:t>Demo video: </a:t>
            </a:r>
            <a:r>
              <a:rPr lang="en-SG" dirty="0">
                <a:hlinkClick r:id="rId2"/>
              </a:rPr>
              <a:t>https://www.youtube.com/watch?v=h-DokWP5Kic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4293-30E1-48D7-80B4-49015F43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944AF-D5F6-4005-8F00-334075484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4" y="1165544"/>
            <a:ext cx="4850829" cy="3317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217E8F-7F04-4E6E-83E2-3D7FE05E4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743" y="1165544"/>
            <a:ext cx="5367151" cy="3317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9DBB99-AB1C-42D9-9F7E-3F497A7FE21E}"/>
              </a:ext>
            </a:extLst>
          </p:cNvPr>
          <p:cNvSpPr txBox="1"/>
          <p:nvPr/>
        </p:nvSpPr>
        <p:spPr>
          <a:xfrm>
            <a:off x="2067339" y="4452012"/>
            <a:ext cx="1014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Jurong</a:t>
            </a:r>
            <a:endParaRPr lang="en-SG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9E66B-4CBF-4D8F-ACE5-E7C1902079D4}"/>
              </a:ext>
            </a:extLst>
          </p:cNvPr>
          <p:cNvSpPr txBox="1"/>
          <p:nvPr/>
        </p:nvSpPr>
        <p:spPr>
          <a:xfrm>
            <a:off x="8447086" y="4436850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Tampines</a:t>
            </a:r>
          </a:p>
        </p:txBody>
      </p:sp>
    </p:spTree>
    <p:extLst>
      <p:ext uri="{BB962C8B-B14F-4D97-AF65-F5344CB8AC3E}">
        <p14:creationId xmlns:p14="http://schemas.microsoft.com/office/powerpoint/2010/main" val="267421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71" y="68561"/>
            <a:ext cx="7886700" cy="1033332"/>
          </a:xfrm>
        </p:spPr>
        <p:txBody>
          <a:bodyPr/>
          <a:lstStyle/>
          <a:p>
            <a:r>
              <a:rPr lang="en-SG" dirty="0"/>
              <a:t>RCBO trip status +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75" y="1008138"/>
            <a:ext cx="3665272" cy="4907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32" y="1008138"/>
            <a:ext cx="3397995" cy="486070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15</a:t>
            </a:fld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341696" y="6099793"/>
            <a:ext cx="4998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Earth trip: Switch and blue tab is down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8628" y="6077247"/>
            <a:ext cx="4466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Overload trip: Only switch is down</a:t>
            </a:r>
          </a:p>
        </p:txBody>
      </p:sp>
    </p:spTree>
    <p:extLst>
      <p:ext uri="{BB962C8B-B14F-4D97-AF65-F5344CB8AC3E}">
        <p14:creationId xmlns:p14="http://schemas.microsoft.com/office/powerpoint/2010/main" val="55248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7DE6-A7B7-45C4-A42F-BA69EF13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78"/>
            <a:ext cx="10515600" cy="850358"/>
          </a:xfrm>
        </p:spPr>
        <p:txBody>
          <a:bodyPr/>
          <a:lstStyle/>
          <a:p>
            <a:r>
              <a:rPr lang="en-SG" dirty="0"/>
              <a:t>Solution for MCB short-circuit trips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BB50F-E1AD-4632-A9AB-78D2953F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E3387-BF24-416D-91C7-1335F62A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1" y="885636"/>
            <a:ext cx="4607715" cy="3152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C95BC-29A1-4D22-BB67-FC1D4AF1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982" y="885636"/>
            <a:ext cx="5194826" cy="3152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19492-12B8-44BA-9B90-374AD7DB2E38}"/>
              </a:ext>
            </a:extLst>
          </p:cNvPr>
          <p:cNvSpPr txBox="1"/>
          <p:nvPr/>
        </p:nvSpPr>
        <p:spPr>
          <a:xfrm>
            <a:off x="2362861" y="3978580"/>
            <a:ext cx="1014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Jurong</a:t>
            </a:r>
            <a:endParaRPr lang="en-SG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35729-6C81-461B-82F1-CACF971957AB}"/>
              </a:ext>
            </a:extLst>
          </p:cNvPr>
          <p:cNvSpPr txBox="1"/>
          <p:nvPr/>
        </p:nvSpPr>
        <p:spPr>
          <a:xfrm>
            <a:off x="8436149" y="4015526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Tampines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97B9AF-2C5E-4C69-AC8C-437CC2A04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5040351"/>
            <a:ext cx="11480800" cy="1681123"/>
          </a:xfrm>
        </p:spPr>
        <p:txBody>
          <a:bodyPr>
            <a:normAutofit/>
          </a:bodyPr>
          <a:lstStyle/>
          <a:p>
            <a:r>
              <a:rPr lang="en-SG" dirty="0"/>
              <a:t>Isolates short-circuits to this device, onsite breaker MCB should trip lesser</a:t>
            </a:r>
          </a:p>
          <a:p>
            <a:r>
              <a:rPr lang="en-SG" dirty="0"/>
              <a:t>Connect DOWNSTREAM to RCBO</a:t>
            </a:r>
          </a:p>
        </p:txBody>
      </p:sp>
    </p:spTree>
    <p:extLst>
      <p:ext uri="{BB962C8B-B14F-4D97-AF65-F5344CB8AC3E}">
        <p14:creationId xmlns:p14="http://schemas.microsoft.com/office/powerpoint/2010/main" val="322024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A2D1-3DAB-4957-BB8A-5EAB1EC42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14" y="1819973"/>
            <a:ext cx="11158331" cy="4718939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Video URL: </a:t>
            </a:r>
            <a:r>
              <a:rPr lang="en-SG" dirty="0">
                <a:hlinkClick r:id="rId2"/>
              </a:rPr>
              <a:t>https://www.youtube.com/watch?v=VpU6cOnxy0s</a:t>
            </a:r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20 seconds </a:t>
            </a:r>
            <a:r>
              <a:rPr lang="en-SG" dirty="0" err="1"/>
              <a:t>startup</a:t>
            </a:r>
            <a:r>
              <a:rPr lang="en-SG" dirty="0"/>
              <a:t> time to let current measurement settle. Notice the left relay is kept off till </a:t>
            </a:r>
            <a:r>
              <a:rPr lang="en-SG" dirty="0" err="1"/>
              <a:t>startup</a:t>
            </a:r>
            <a:r>
              <a:rPr lang="en-SG" dirty="0"/>
              <a:t> is done.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Turn on a lamp: There is a 1 second delay between turning on the lamp and the second relay being turned on. Also notice the display backlight turns on and the buzzer buzzes once.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Turn off the lamp: The display backlight turns off immediately and the buzzer buzzes twice.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Repeat steps 2 and 3 for the hair dryer. Notice the motor sound is lower during the 1 second period.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Short circuit with a cable with its live and neutral pins shorted. The moment the switch is turned on, the device cuts off power to the outgoing socket. The buzzer also buzzes for a long 2 seconds. Notice the onsite MCB in the room did not trip as the device is still on.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Reset the device with just a simple button press.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04A4C-53C5-4410-9B1B-1AE7AF97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5480D2-6231-400F-8365-DBB11B0B85E2}"/>
              </a:ext>
            </a:extLst>
          </p:cNvPr>
          <p:cNvSpPr txBox="1">
            <a:spLocks/>
          </p:cNvSpPr>
          <p:nvPr/>
        </p:nvSpPr>
        <p:spPr>
          <a:xfrm>
            <a:off x="195469" y="119960"/>
            <a:ext cx="10515600" cy="893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Solution to prevent MCB trip (Demo)</a:t>
            </a:r>
          </a:p>
        </p:txBody>
      </p:sp>
    </p:spTree>
    <p:extLst>
      <p:ext uri="{BB962C8B-B14F-4D97-AF65-F5344CB8AC3E}">
        <p14:creationId xmlns:p14="http://schemas.microsoft.com/office/powerpoint/2010/main" val="63187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3B16-0519-4B9E-B49F-BB73E06A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92" y="0"/>
            <a:ext cx="10515600" cy="1325563"/>
          </a:xfrm>
        </p:spPr>
        <p:txBody>
          <a:bodyPr/>
          <a:lstStyle/>
          <a:p>
            <a:r>
              <a:rPr lang="en-SG" dirty="0"/>
              <a:t>Behaviour State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1318-52B7-4D63-BF04-E13DA0E5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92" y="4837400"/>
            <a:ext cx="10515600" cy="1884075"/>
          </a:xfrm>
        </p:spPr>
        <p:txBody>
          <a:bodyPr>
            <a:normAutofit/>
          </a:bodyPr>
          <a:lstStyle/>
          <a:p>
            <a:r>
              <a:rPr lang="en-SG" dirty="0"/>
              <a:t>MCB Relay</a:t>
            </a:r>
          </a:p>
          <a:p>
            <a:r>
              <a:rPr lang="en-SG" dirty="0"/>
              <a:t>Bypass Relay</a:t>
            </a:r>
          </a:p>
          <a:p>
            <a:r>
              <a:rPr lang="en-SG" dirty="0"/>
              <a:t>10-ohm resistor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6317F-BCB9-4C14-A763-3404A7C4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B8F10-535B-406C-8174-0BBAA3F0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91" y="1149842"/>
            <a:ext cx="9982802" cy="3215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03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3B16-0519-4B9E-B49F-BB73E06A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92" y="0"/>
            <a:ext cx="10515600" cy="1325563"/>
          </a:xfrm>
        </p:spPr>
        <p:txBody>
          <a:bodyPr/>
          <a:lstStyle/>
          <a:p>
            <a:r>
              <a:rPr lang="en-SG" dirty="0"/>
              <a:t>Behaviour State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1318-52B7-4D63-BF04-E13DA0E5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92" y="4837400"/>
            <a:ext cx="10515600" cy="1884075"/>
          </a:xfrm>
        </p:spPr>
        <p:txBody>
          <a:bodyPr>
            <a:normAutofit/>
          </a:bodyPr>
          <a:lstStyle/>
          <a:p>
            <a:r>
              <a:rPr lang="en-SG" dirty="0"/>
              <a:t>MCB Relay Closed</a:t>
            </a:r>
          </a:p>
          <a:p>
            <a:r>
              <a:rPr lang="en-SG" dirty="0"/>
              <a:t>Bypass Relay Open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6317F-BCB9-4C14-A763-3404A7C4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B8F10-535B-406C-8174-0BBAA3F0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91" y="1149842"/>
            <a:ext cx="9982802" cy="3215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FA0B5C-590B-41C8-87A3-B04AB9BF67B4}"/>
              </a:ext>
            </a:extLst>
          </p:cNvPr>
          <p:cNvSpPr/>
          <p:nvPr/>
        </p:nvSpPr>
        <p:spPr>
          <a:xfrm>
            <a:off x="3895107" y="2584253"/>
            <a:ext cx="807522" cy="2137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793004F-DB39-44AD-A759-231996762ADE}"/>
              </a:ext>
            </a:extLst>
          </p:cNvPr>
          <p:cNvSpPr/>
          <p:nvPr/>
        </p:nvSpPr>
        <p:spPr>
          <a:xfrm>
            <a:off x="6246421" y="2187799"/>
            <a:ext cx="855023" cy="4275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220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Knowledge 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1318-52B7-4D63-BF04-E13DA0E5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92" y="4837400"/>
            <a:ext cx="10515600" cy="1884075"/>
          </a:xfrm>
        </p:spPr>
        <p:txBody>
          <a:bodyPr>
            <a:normAutofit/>
          </a:bodyPr>
          <a:lstStyle/>
          <a:p>
            <a:r>
              <a:rPr lang="en-SG" dirty="0"/>
              <a:t>Appliance connected and 1 second of no short circuit</a:t>
            </a:r>
          </a:p>
          <a:p>
            <a:r>
              <a:rPr lang="en-SG" dirty="0"/>
              <a:t>Bypass Relay closes -&gt; Full current</a:t>
            </a:r>
          </a:p>
          <a:p>
            <a:r>
              <a:rPr lang="en-SG" dirty="0"/>
              <a:t>If appliance turns off, go back to State 0</a:t>
            </a:r>
          </a:p>
          <a:p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6317F-BCB9-4C14-A763-3404A7C4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B8F10-535B-406C-8174-0BBAA3F0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91" y="1149842"/>
            <a:ext cx="9982802" cy="3215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FA0B5C-590B-41C8-87A3-B04AB9BF67B4}"/>
              </a:ext>
            </a:extLst>
          </p:cNvPr>
          <p:cNvSpPr/>
          <p:nvPr/>
        </p:nvSpPr>
        <p:spPr>
          <a:xfrm>
            <a:off x="3895107" y="2584253"/>
            <a:ext cx="807522" cy="2137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CF1607-5789-496C-AB9C-0EC31D7986B7}"/>
              </a:ext>
            </a:extLst>
          </p:cNvPr>
          <p:cNvSpPr/>
          <p:nvPr/>
        </p:nvSpPr>
        <p:spPr>
          <a:xfrm>
            <a:off x="6339445" y="3413547"/>
            <a:ext cx="807522" cy="2137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9F00CAA-F4EF-49AA-BE08-76C95E7D4877}"/>
              </a:ext>
            </a:extLst>
          </p:cNvPr>
          <p:cNvSpPr/>
          <p:nvPr/>
        </p:nvSpPr>
        <p:spPr>
          <a:xfrm>
            <a:off x="6291944" y="2867725"/>
            <a:ext cx="855023" cy="4275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7FF229-6C77-4C63-BD27-43656465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92" y="0"/>
            <a:ext cx="10515600" cy="1325563"/>
          </a:xfrm>
        </p:spPr>
        <p:txBody>
          <a:bodyPr/>
          <a:lstStyle/>
          <a:p>
            <a:r>
              <a:rPr lang="en-SG" dirty="0"/>
              <a:t>Behaviour State 2a</a:t>
            </a:r>
          </a:p>
        </p:txBody>
      </p:sp>
    </p:spTree>
    <p:extLst>
      <p:ext uri="{BB962C8B-B14F-4D97-AF65-F5344CB8AC3E}">
        <p14:creationId xmlns:p14="http://schemas.microsoft.com/office/powerpoint/2010/main" val="26626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1318-52B7-4D63-BF04-E13DA0E5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92" y="4837400"/>
            <a:ext cx="10515600" cy="1884075"/>
          </a:xfrm>
        </p:spPr>
        <p:txBody>
          <a:bodyPr>
            <a:normAutofit/>
          </a:bodyPr>
          <a:lstStyle/>
          <a:p>
            <a:r>
              <a:rPr lang="en-SG" dirty="0"/>
              <a:t>If short circuit happens, MCB relay opens</a:t>
            </a:r>
          </a:p>
          <a:p>
            <a:r>
              <a:rPr lang="en-SG" dirty="0"/>
              <a:t>MCB relay closes only if user resets the system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6317F-BCB9-4C14-A763-3404A7C4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B8F10-535B-406C-8174-0BBAA3F0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91" y="1149842"/>
            <a:ext cx="9982802" cy="3215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090A13-6830-46E8-B22A-1B5710E5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92" y="0"/>
            <a:ext cx="10515600" cy="1325563"/>
          </a:xfrm>
        </p:spPr>
        <p:txBody>
          <a:bodyPr/>
          <a:lstStyle/>
          <a:p>
            <a:r>
              <a:rPr lang="en-SG" dirty="0"/>
              <a:t>Behaviour State 2b</a:t>
            </a:r>
          </a:p>
        </p:txBody>
      </p:sp>
    </p:spTree>
    <p:extLst>
      <p:ext uri="{BB962C8B-B14F-4D97-AF65-F5344CB8AC3E}">
        <p14:creationId xmlns:p14="http://schemas.microsoft.com/office/powerpoint/2010/main" val="55759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AF2F-978E-419B-8E69-4C251232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46" y="280290"/>
            <a:ext cx="10515600" cy="1018424"/>
          </a:xfrm>
        </p:spPr>
        <p:txBody>
          <a:bodyPr/>
          <a:lstStyle/>
          <a:p>
            <a:r>
              <a:rPr lang="en-SG" dirty="0"/>
              <a:t>Resistor Overheat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75EA-E721-4779-B983-75390A02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1115"/>
            <a:ext cx="10515600" cy="1860360"/>
          </a:xfrm>
        </p:spPr>
        <p:txBody>
          <a:bodyPr>
            <a:normAutofit lnSpcReduction="10000"/>
          </a:bodyPr>
          <a:lstStyle/>
          <a:p>
            <a:r>
              <a:rPr lang="en-SG" dirty="0"/>
              <a:t>70°C buzzer/blink warning</a:t>
            </a:r>
          </a:p>
          <a:p>
            <a:r>
              <a:rPr lang="en-SG" dirty="0"/>
              <a:t>85°C function ceased till temperature &lt; 70°C </a:t>
            </a:r>
          </a:p>
          <a:p>
            <a:r>
              <a:rPr lang="en-SG" dirty="0"/>
              <a:t>Video URL: </a:t>
            </a:r>
            <a:r>
              <a:rPr lang="en-SG" dirty="0">
                <a:hlinkClick r:id="rId2"/>
              </a:rPr>
              <a:t>https://www.youtube.com/watch?v=O4qB3WehqlA</a:t>
            </a:r>
            <a:endParaRPr lang="en-SG" dirty="0"/>
          </a:p>
          <a:p>
            <a:r>
              <a:rPr lang="en-SG" dirty="0"/>
              <a:t>Should not happen under normal cases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48A23-7F36-4E02-87A8-8932A0C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7FB1AD-8237-49D4-9174-57A455565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04" y="1455044"/>
            <a:ext cx="5239281" cy="308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4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B85A-33F6-4116-8339-18882045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" y="162236"/>
            <a:ext cx="10515600" cy="784717"/>
          </a:xfrm>
        </p:spPr>
        <p:txBody>
          <a:bodyPr/>
          <a:lstStyle/>
          <a:p>
            <a:r>
              <a:rPr lang="en-SG" dirty="0"/>
              <a:t>System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0DC3-E3FB-4E41-AE22-241CAEDB3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5129784"/>
            <a:ext cx="10878312" cy="1591690"/>
          </a:xfrm>
        </p:spPr>
        <p:txBody>
          <a:bodyPr>
            <a:normAutofit/>
          </a:bodyPr>
          <a:lstStyle/>
          <a:p>
            <a:r>
              <a:rPr lang="en-SG" dirty="0"/>
              <a:t>Short Circuit after Resistor has been bypassed</a:t>
            </a:r>
          </a:p>
          <a:p>
            <a:r>
              <a:rPr lang="en-SG" dirty="0"/>
              <a:t>Multiple downstream appliances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D86DE-3114-4133-B4BF-6E48F9ED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9BAC9-BB2D-45A9-872E-7927A43B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91" y="1149842"/>
            <a:ext cx="9982802" cy="3215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C73E4D-097B-4D9E-B768-8B292366F31F}"/>
              </a:ext>
            </a:extLst>
          </p:cNvPr>
          <p:cNvSpPr/>
          <p:nvPr/>
        </p:nvSpPr>
        <p:spPr>
          <a:xfrm>
            <a:off x="3895107" y="2584253"/>
            <a:ext cx="807522" cy="2137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2F86E-0C9D-496F-A7C2-5FF4CF132048}"/>
              </a:ext>
            </a:extLst>
          </p:cNvPr>
          <p:cNvSpPr/>
          <p:nvPr/>
        </p:nvSpPr>
        <p:spPr>
          <a:xfrm>
            <a:off x="6339445" y="3413547"/>
            <a:ext cx="807522" cy="2137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230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91" y="-6946"/>
            <a:ext cx="9254259" cy="744146"/>
          </a:xfrm>
        </p:spPr>
        <p:txBody>
          <a:bodyPr>
            <a:normAutofit/>
          </a:bodyPr>
          <a:lstStyle/>
          <a:p>
            <a:r>
              <a:rPr lang="en-SG" dirty="0"/>
              <a:t>Test for Earth Leakage without tripping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24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28" y="710953"/>
            <a:ext cx="9632186" cy="35423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7164" y="4441452"/>
            <a:ext cx="9145958" cy="2294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400" b="1" dirty="0"/>
              <a:t>anti-trip-earth-leakage-detector</a:t>
            </a:r>
          </a:p>
          <a:p>
            <a:r>
              <a:rPr lang="en-SG" dirty="0"/>
              <a:t>Shows blue LED on earth fault without breaker trip</a:t>
            </a:r>
          </a:p>
          <a:p>
            <a:pPr lvl="1"/>
            <a:r>
              <a:rPr lang="en-SG" dirty="0"/>
              <a:t>Does not interrupt the work of others</a:t>
            </a:r>
          </a:p>
          <a:p>
            <a:pPr lvl="1"/>
            <a:r>
              <a:rPr lang="en-SG" dirty="0"/>
              <a:t>Preserves lifespan of RCBO</a:t>
            </a:r>
          </a:p>
          <a:p>
            <a:r>
              <a:rPr lang="en-SG" dirty="0"/>
              <a:t>Familiarise with usage instructions beforehand</a:t>
            </a:r>
          </a:p>
          <a:p>
            <a:r>
              <a:rPr lang="en-SG" dirty="0"/>
              <a:t>Demo video: </a:t>
            </a:r>
            <a:r>
              <a:rPr lang="en-SG" dirty="0">
                <a:hlinkClick r:id="rId3"/>
              </a:rPr>
              <a:t>https://www.youtube.com/watch?v=tSpie7baYFM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1109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1383" y="2934734"/>
            <a:ext cx="2595416" cy="708624"/>
          </a:xfrm>
        </p:spPr>
        <p:txBody>
          <a:bodyPr>
            <a:noAutofit/>
          </a:bodyPr>
          <a:lstStyle/>
          <a:p>
            <a:pPr algn="l"/>
            <a:r>
              <a:rPr lang="en-SG" sz="4400" dirty="0"/>
              <a:t>Questions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FC92A-01FB-4228-A904-67BA8A1AC779}"/>
              </a:ext>
            </a:extLst>
          </p:cNvPr>
          <p:cNvSpPr txBox="1"/>
          <p:nvPr/>
        </p:nvSpPr>
        <p:spPr>
          <a:xfrm>
            <a:off x="5396357" y="5609118"/>
            <a:ext cx="67956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dirty="0"/>
              <a:t>By: Yeo Kheng Meng (</a:t>
            </a:r>
            <a:r>
              <a:rPr lang="en-SG" sz="1600" dirty="0">
                <a:hlinkClick r:id="rId2"/>
              </a:rPr>
              <a:t>yeokm1@gmail.com</a:t>
            </a:r>
            <a:r>
              <a:rPr lang="en-SG" sz="1600" dirty="0"/>
              <a:t>)</a:t>
            </a:r>
          </a:p>
          <a:p>
            <a:pPr algn="r"/>
            <a:r>
              <a:rPr lang="en-SG" sz="1200" dirty="0">
                <a:hlinkClick r:id="rId3"/>
              </a:rPr>
              <a:t>https://github.com/yeokm1/repair-kopitiam-training-and-equipment</a:t>
            </a:r>
            <a:endParaRPr lang="en-SG" sz="1200" dirty="0"/>
          </a:p>
          <a:p>
            <a:pPr algn="r"/>
            <a:r>
              <a:rPr lang="en-SG" sz="1200" dirty="0">
                <a:hlinkClick r:id="rId4"/>
              </a:rPr>
              <a:t>http://yeokhengmeng.com/2016/05/repair-kopitiam-speciality-electrical-tools/</a:t>
            </a:r>
            <a:endParaRPr lang="en-SG" sz="1200" dirty="0"/>
          </a:p>
          <a:p>
            <a:pPr algn="r"/>
            <a:r>
              <a:rPr lang="en-SG" sz="1200" dirty="0">
                <a:hlinkClick r:id="rId5"/>
              </a:rPr>
              <a:t>http://yeokhengmeng.com/2017/07/repair-kopitiam-specialty-electrical-tools-part-2-short-circuit-limiter/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6298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903" y="1857411"/>
            <a:ext cx="3502990" cy="3812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15878"/>
            <a:ext cx="8664095" cy="1015806"/>
          </a:xfrm>
        </p:spPr>
        <p:txBody>
          <a:bodyPr/>
          <a:lstStyle/>
          <a:p>
            <a:r>
              <a:rPr lang="en-SG" dirty="0"/>
              <a:t>Inside the 3-pin mains plug (BS1363)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3</a:t>
            </a:fld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541347" y="890588"/>
            <a:ext cx="7097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Earth</a:t>
            </a:r>
          </a:p>
          <a:p>
            <a:r>
              <a:rPr lang="en-SG" dirty="0">
                <a:solidFill>
                  <a:srgbClr val="FFC000"/>
                </a:solidFill>
              </a:rPr>
              <a:t>Yellow</a:t>
            </a:r>
            <a:r>
              <a:rPr lang="en-SG" dirty="0"/>
              <a:t>/</a:t>
            </a:r>
            <a:r>
              <a:rPr lang="en-SG" dirty="0">
                <a:solidFill>
                  <a:schemeClr val="accent6"/>
                </a:solidFill>
              </a:rPr>
              <a:t>Green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Connects to appliance’s external case, protects user from electric shock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838466" y="1960435"/>
            <a:ext cx="2888158" cy="439155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0191" y="5363955"/>
            <a:ext cx="6136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Neutral</a:t>
            </a:r>
          </a:p>
          <a:p>
            <a:r>
              <a:rPr lang="en-SG" dirty="0">
                <a:solidFill>
                  <a:srgbClr val="0070C0"/>
                </a:solidFill>
              </a:rPr>
              <a:t>Blue/</a:t>
            </a:r>
            <a:r>
              <a:rPr lang="en-SG" dirty="0"/>
              <a:t>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Completes the circuit to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Tied to ground at power distribution box to ensure stable 0V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1325105" y="3944319"/>
            <a:ext cx="3657392" cy="1419637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6436936" y="3591828"/>
            <a:ext cx="3102271" cy="1768309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14025" y="5069618"/>
            <a:ext cx="2012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Live</a:t>
            </a:r>
          </a:p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Brown/</a:t>
            </a:r>
            <a:r>
              <a:rPr lang="en-SG" dirty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Source of power</a:t>
            </a:r>
          </a:p>
          <a:p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24330" y="1842771"/>
            <a:ext cx="2478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Fuse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Blows on overcurrent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Usually 13A</a:t>
            </a:r>
          </a:p>
        </p:txBody>
      </p:sp>
      <p:cxnSp>
        <p:nvCxnSpPr>
          <p:cNvPr id="14" name="Straight Arrow Connector 13"/>
          <p:cNvCxnSpPr>
            <a:cxnSpLocks/>
            <a:stCxn id="12" idx="1"/>
          </p:cNvCxnSpPr>
          <p:nvPr/>
        </p:nvCxnSpPr>
        <p:spPr>
          <a:xfrm flipH="1">
            <a:off x="7258346" y="2304436"/>
            <a:ext cx="2065984" cy="190309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7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>
            <a:stCxn id="13" idx="3"/>
          </p:cNvCxnSpPr>
          <p:nvPr/>
        </p:nvCxnSpPr>
        <p:spPr>
          <a:xfrm>
            <a:off x="5148176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958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71" y="253485"/>
            <a:ext cx="8804582" cy="873567"/>
          </a:xfrm>
        </p:spPr>
        <p:txBody>
          <a:bodyPr/>
          <a:lstStyle/>
          <a:p>
            <a:r>
              <a:rPr lang="en-SG" dirty="0"/>
              <a:t>Earth connections: Normal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4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09626" y="1935121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8470817" y="138434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 rot="3065409">
            <a:off x="7954448" y="180839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18639749">
            <a:off x="9239966" y="179564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656420">
            <a:off x="8335753" y="2772801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20897953">
            <a:off x="8904500" y="2769088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ounded Rectangle 44"/>
          <p:cNvSpPr/>
          <p:nvPr/>
        </p:nvSpPr>
        <p:spPr>
          <a:xfrm>
            <a:off x="5288321" y="2164725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52371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941892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75273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25213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/>
          <p:cNvCxnSpPr/>
          <p:nvPr/>
        </p:nvCxnSpPr>
        <p:spPr>
          <a:xfrm>
            <a:off x="6607756" y="2785695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607756" y="3490307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621445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230V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1961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61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56622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58" name="Straight Connector 57"/>
          <p:cNvCxnSpPr>
            <a:cxnSpLocks/>
            <a:stCxn id="59" idx="0"/>
          </p:cNvCxnSpPr>
          <p:nvPr/>
        </p:nvCxnSpPr>
        <p:spPr>
          <a:xfrm flipV="1">
            <a:off x="1958581" y="4322400"/>
            <a:ext cx="3105" cy="17868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>
            <a:off x="1844099" y="6109207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9039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41891" y="432240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52370" y="398789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19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1941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2" grpId="0" animBg="1"/>
      <p:bldP spid="23" grpId="0" animBg="1"/>
      <p:bldP spid="25" grpId="0" animBg="1"/>
      <p:bldP spid="45" grpId="0" animBg="1"/>
      <p:bldP spid="48" grpId="0"/>
      <p:bldP spid="50" grpId="0"/>
      <p:bldP spid="51" grpId="0" animBg="1"/>
      <p:bldP spid="57" grpId="0"/>
      <p:bldP spid="59" grpId="0" animBg="1"/>
      <p:bldP spid="6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1958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6" idx="3"/>
          </p:cNvCxnSpPr>
          <p:nvPr/>
        </p:nvCxnSpPr>
        <p:spPr>
          <a:xfrm>
            <a:off x="5148176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71" y="253485"/>
            <a:ext cx="8804582" cy="873567"/>
          </a:xfrm>
        </p:spPr>
        <p:txBody>
          <a:bodyPr/>
          <a:lstStyle/>
          <a:p>
            <a:r>
              <a:rPr lang="en-SG" dirty="0"/>
              <a:t>Live wire touches case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5</a:t>
            </a:fld>
            <a:endParaRPr lang="en-US"/>
          </a:p>
        </p:txBody>
      </p:sp>
      <p:cxnSp>
        <p:nvCxnSpPr>
          <p:cNvPr id="15" name="Straight Connector 14"/>
          <p:cNvCxnSpPr>
            <a:stCxn id="49" idx="0"/>
          </p:cNvCxnSpPr>
          <p:nvPr/>
        </p:nvCxnSpPr>
        <p:spPr>
          <a:xfrm flipH="1">
            <a:off x="6607757" y="2164724"/>
            <a:ext cx="1" cy="646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509626" y="1935121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8470817" y="138434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7954448" y="180839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9239966" y="179564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8335753" y="2772801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8904500" y="2769088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Arrow 2"/>
          <p:cNvSpPr/>
          <p:nvPr/>
        </p:nvSpPr>
        <p:spPr>
          <a:xfrm rot="10800000">
            <a:off x="5703059" y="2260871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ight Arrow 26"/>
          <p:cNvSpPr/>
          <p:nvPr/>
        </p:nvSpPr>
        <p:spPr>
          <a:xfrm rot="10800000">
            <a:off x="4263198" y="398789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ight Arrow 27"/>
          <p:cNvSpPr/>
          <p:nvPr/>
        </p:nvSpPr>
        <p:spPr>
          <a:xfrm rot="5400000">
            <a:off x="5228846" y="3521013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ounded Rectangle 48"/>
          <p:cNvSpPr/>
          <p:nvPr/>
        </p:nvSpPr>
        <p:spPr>
          <a:xfrm>
            <a:off x="5288321" y="2164725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52371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25213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6607756" y="2785695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607756" y="3490307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21445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230V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961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941892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1844099" y="6109207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9039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941891" y="432240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52370" y="398789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6607756" y="2785695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961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56622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519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941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525603" y="2244345"/>
            <a:ext cx="6301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6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8" name="Right Arrow 37"/>
          <p:cNvSpPr/>
          <p:nvPr/>
        </p:nvSpPr>
        <p:spPr>
          <a:xfrm rot="16200000">
            <a:off x="6541629" y="2423061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/>
          <p:cNvSpPr txBox="1"/>
          <p:nvPr/>
        </p:nvSpPr>
        <p:spPr>
          <a:xfrm>
            <a:off x="1975273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849DA7-8CC1-4D22-894F-2A70256757A0}"/>
              </a:ext>
            </a:extLst>
          </p:cNvPr>
          <p:cNvCxnSpPr>
            <a:cxnSpLocks/>
          </p:cNvCxnSpPr>
          <p:nvPr/>
        </p:nvCxnSpPr>
        <p:spPr>
          <a:xfrm flipV="1">
            <a:off x="1958581" y="4322400"/>
            <a:ext cx="3105" cy="17868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12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8" grpId="0" animBg="1"/>
      <p:bldP spid="80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1958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48176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71" y="253485"/>
            <a:ext cx="8804582" cy="873567"/>
          </a:xfrm>
        </p:spPr>
        <p:txBody>
          <a:bodyPr/>
          <a:lstStyle/>
          <a:p>
            <a:r>
              <a:rPr lang="en-SG" dirty="0"/>
              <a:t>What if there is no Earth wire?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6</a:t>
            </a:fld>
            <a:endParaRPr lang="en-US"/>
          </a:p>
        </p:txBody>
      </p:sp>
      <p:cxnSp>
        <p:nvCxnSpPr>
          <p:cNvPr id="15" name="Straight Connector 14"/>
          <p:cNvCxnSpPr>
            <a:stCxn id="49" idx="0"/>
          </p:cNvCxnSpPr>
          <p:nvPr/>
        </p:nvCxnSpPr>
        <p:spPr>
          <a:xfrm flipH="1">
            <a:off x="6607757" y="2164724"/>
            <a:ext cx="1" cy="646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509626" y="1935121"/>
            <a:ext cx="414635" cy="738963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8470817" y="1384346"/>
            <a:ext cx="492250" cy="482132"/>
          </a:xfrm>
          <a:prstGeom prst="ellipse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7954448" y="1808399"/>
            <a:ext cx="205204" cy="601488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9239966" y="1795643"/>
            <a:ext cx="254752" cy="645378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8335753" y="2772801"/>
            <a:ext cx="270128" cy="837009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8904500" y="2769088"/>
            <a:ext cx="270128" cy="837009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Arrow 2"/>
          <p:cNvSpPr/>
          <p:nvPr/>
        </p:nvSpPr>
        <p:spPr>
          <a:xfrm>
            <a:off x="6982869" y="221297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ight Arrow 26"/>
          <p:cNvSpPr/>
          <p:nvPr/>
        </p:nvSpPr>
        <p:spPr>
          <a:xfrm rot="10800000">
            <a:off x="7340792" y="5530732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ight Arrow 27"/>
          <p:cNvSpPr/>
          <p:nvPr/>
        </p:nvSpPr>
        <p:spPr>
          <a:xfrm rot="5400000">
            <a:off x="9039401" y="461233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ounded Rectangle 48"/>
          <p:cNvSpPr/>
          <p:nvPr/>
        </p:nvSpPr>
        <p:spPr>
          <a:xfrm>
            <a:off x="5288321" y="2164725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52371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25213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6607756" y="2785695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607756" y="3490307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21445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230V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961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941892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1844099" y="6109207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9039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 rot="10800000">
            <a:off x="4153981" y="5530732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1856622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941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519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961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75273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3288986" y="242522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ight Arrow 40"/>
          <p:cNvSpPr/>
          <p:nvPr/>
        </p:nvSpPr>
        <p:spPr>
          <a:xfrm>
            <a:off x="5663539" y="244017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ight Arrow 41"/>
          <p:cNvSpPr/>
          <p:nvPr/>
        </p:nvSpPr>
        <p:spPr>
          <a:xfrm rot="16200000">
            <a:off x="6551268" y="244017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90B53D-63FF-4A37-BB58-0B2ADA23AF2A}"/>
              </a:ext>
            </a:extLst>
          </p:cNvPr>
          <p:cNvCxnSpPr>
            <a:cxnSpLocks/>
          </p:cNvCxnSpPr>
          <p:nvPr/>
        </p:nvCxnSpPr>
        <p:spPr>
          <a:xfrm flipV="1">
            <a:off x="1958581" y="5884500"/>
            <a:ext cx="0" cy="2247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1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3" grpId="0" animBg="1"/>
      <p:bldP spid="27" grpId="0" animBg="1"/>
      <p:bldP spid="28" grpId="0" animBg="1"/>
      <p:bldP spid="71" grpId="0" animBg="1"/>
      <p:bldP spid="40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69" y="7682"/>
            <a:ext cx="7886700" cy="597121"/>
          </a:xfrm>
        </p:spPr>
        <p:txBody>
          <a:bodyPr>
            <a:normAutofit fontScale="90000"/>
          </a:bodyPr>
          <a:lstStyle/>
          <a:p>
            <a:r>
              <a:rPr lang="en-SG" dirty="0"/>
              <a:t>MCB + RCCB Circuit Breakers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25" y="949389"/>
            <a:ext cx="5876475" cy="438922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00106" y="2578004"/>
            <a:ext cx="2504267" cy="14594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MCB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48868" y="2591759"/>
            <a:ext cx="772412" cy="144573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RCCB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666" y="5668114"/>
            <a:ext cx="4541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>
                <a:solidFill>
                  <a:srgbClr val="FF0000"/>
                </a:solidFill>
              </a:rPr>
              <a:t>Miniature Circuit Breakers (MCBs)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Breaks the circuit on overcurrent </a:t>
            </a:r>
            <a:r>
              <a:rPr lang="en-SG" sz="1600" dirty="0" err="1"/>
              <a:t>eg</a:t>
            </a:r>
            <a:r>
              <a:rPr lang="en-SG" sz="1600" dirty="0"/>
              <a:t>. short circuit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8321" y="5383187"/>
            <a:ext cx="5582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B0F0"/>
                </a:solidFill>
              </a:rPr>
              <a:t>Residual Current Circuit Breaker (RCCB)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What it does? </a:t>
            </a:r>
            <a:r>
              <a:rPr lang="en-SG" sz="1600" dirty="0"/>
              <a:t>Breaks the circuit on earth 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Cause: </a:t>
            </a:r>
            <a:r>
              <a:rPr lang="en-US" sz="1600" dirty="0"/>
              <a:t>Current leakage </a:t>
            </a:r>
            <a:r>
              <a:rPr lang="en-SG" sz="1600" dirty="0"/>
              <a:t>to Earth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When?: </a:t>
            </a:r>
            <a:r>
              <a:rPr lang="en-US" sz="1600" dirty="0"/>
              <a:t>Breaks when current difference between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(|live| - |neutral|)&gt; 30mA threshold</a:t>
            </a:r>
          </a:p>
        </p:txBody>
      </p:sp>
    </p:spTree>
    <p:extLst>
      <p:ext uri="{BB962C8B-B14F-4D97-AF65-F5344CB8AC3E}">
        <p14:creationId xmlns:p14="http://schemas.microsoft.com/office/powerpoint/2010/main" val="7333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1958581" y="270339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3"/>
          </p:cNvCxnSpPr>
          <p:nvPr/>
        </p:nvCxnSpPr>
        <p:spPr>
          <a:xfrm flipV="1">
            <a:off x="5148176" y="1856484"/>
            <a:ext cx="1459581" cy="5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1"/>
          </p:cNvCxnSpPr>
          <p:nvPr/>
        </p:nvCxnSpPr>
        <p:spPr>
          <a:xfrm flipV="1">
            <a:off x="1941891" y="1861843"/>
            <a:ext cx="2577590" cy="1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939"/>
            <a:ext cx="8804582" cy="873567"/>
          </a:xfrm>
        </p:spPr>
        <p:txBody>
          <a:bodyPr/>
          <a:lstStyle/>
          <a:p>
            <a:r>
              <a:rPr lang="en-SG" dirty="0"/>
              <a:t>Circuit breaker arrangement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8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09626" y="990241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8470817" y="43946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7954448" y="86351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9239966" y="85076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8335753" y="1827921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8904500" y="1824208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ounded Rectangle 48"/>
          <p:cNvSpPr/>
          <p:nvPr/>
        </p:nvSpPr>
        <p:spPr>
          <a:xfrm>
            <a:off x="5288321" y="1219845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44462" y="2663639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25213" y="200363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6607756" y="1840815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607756" y="2545427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21445" y="196430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230V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961686" y="262629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61686" y="187220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97252" y="1210559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1941892" y="493962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1844099" y="5164327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9039564" y="266201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73064" y="456725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1941891" y="337752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52370" y="304301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47923" y="1663603"/>
            <a:ext cx="712332" cy="1135569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RCCB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15681" y="1687448"/>
            <a:ext cx="626999" cy="3504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MCB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5978148" y="1873429"/>
            <a:ext cx="0" cy="82996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9" idx="0"/>
          </p:cNvCxnSpPr>
          <p:nvPr/>
        </p:nvCxnSpPr>
        <p:spPr>
          <a:xfrm flipH="1">
            <a:off x="6607757" y="1219845"/>
            <a:ext cx="1" cy="65235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19481" y="172087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4EE787-4DC7-48DC-BB0C-2659C2329E11}"/>
              </a:ext>
            </a:extLst>
          </p:cNvPr>
          <p:cNvSpPr txBox="1"/>
          <p:nvPr/>
        </p:nvSpPr>
        <p:spPr>
          <a:xfrm>
            <a:off x="338666" y="5668114"/>
            <a:ext cx="4541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>
                <a:solidFill>
                  <a:srgbClr val="FF0000"/>
                </a:solidFill>
              </a:rPr>
              <a:t>Miniature Circuit Breakers (MCBs)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Breaks the circuit on overcurrent </a:t>
            </a:r>
            <a:r>
              <a:rPr lang="en-SG" sz="1600" dirty="0" err="1"/>
              <a:t>eg</a:t>
            </a:r>
            <a:r>
              <a:rPr lang="en-SG" sz="1600" dirty="0"/>
              <a:t>. short circuit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51FEEF-5296-4E2A-9B96-1C21050A541B}"/>
              </a:ext>
            </a:extLst>
          </p:cNvPr>
          <p:cNvSpPr txBox="1"/>
          <p:nvPr/>
        </p:nvSpPr>
        <p:spPr>
          <a:xfrm>
            <a:off x="6548321" y="5383187"/>
            <a:ext cx="5582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B0F0"/>
                </a:solidFill>
              </a:rPr>
              <a:t>Residual Current Circuit Breaker (RCCB)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What it does? </a:t>
            </a:r>
            <a:r>
              <a:rPr lang="en-SG" sz="1600" dirty="0"/>
              <a:t>Breaks the circuit on earth 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Cause: </a:t>
            </a:r>
            <a:r>
              <a:rPr lang="en-US" sz="1600" dirty="0"/>
              <a:t>Current leakage </a:t>
            </a:r>
            <a:r>
              <a:rPr lang="en-SG" sz="1600" dirty="0"/>
              <a:t>to Earth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When?: </a:t>
            </a:r>
            <a:r>
              <a:rPr lang="en-US" sz="1600" dirty="0"/>
              <a:t>Breaks when current difference between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|live – neutral|&gt; 30mA threshold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82C23A-7006-4BF8-9666-9E674BF1296B}"/>
              </a:ext>
            </a:extLst>
          </p:cNvPr>
          <p:cNvCxnSpPr>
            <a:cxnSpLocks/>
          </p:cNvCxnSpPr>
          <p:nvPr/>
        </p:nvCxnSpPr>
        <p:spPr>
          <a:xfrm flipV="1">
            <a:off x="1951952" y="3364268"/>
            <a:ext cx="3105" cy="17868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1958581" y="270339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3"/>
          </p:cNvCxnSpPr>
          <p:nvPr/>
        </p:nvCxnSpPr>
        <p:spPr>
          <a:xfrm flipV="1">
            <a:off x="5148176" y="1856484"/>
            <a:ext cx="1459581" cy="5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1"/>
          </p:cNvCxnSpPr>
          <p:nvPr/>
        </p:nvCxnSpPr>
        <p:spPr>
          <a:xfrm flipV="1">
            <a:off x="1941891" y="1861843"/>
            <a:ext cx="2577590" cy="10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101504"/>
            <a:ext cx="11655287" cy="873567"/>
          </a:xfrm>
        </p:spPr>
        <p:txBody>
          <a:bodyPr>
            <a:noAutofit/>
          </a:bodyPr>
          <a:lstStyle/>
          <a:p>
            <a:r>
              <a:rPr lang="en-US" sz="3600" dirty="0"/>
              <a:t>Residual Current Circuit Breaker with Overload Protection (RCBO)</a:t>
            </a:r>
            <a:endParaRPr lang="en-SG" sz="3600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657150" y="5907351"/>
            <a:ext cx="8755810" cy="734871"/>
          </a:xfrm>
        </p:spPr>
        <p:txBody>
          <a:bodyPr/>
          <a:lstStyle/>
          <a:p>
            <a:r>
              <a:rPr lang="en-US" dirty="0"/>
              <a:t>RCBO = RCCB + MCB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9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288321" y="1219845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44462" y="2663639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25213" y="200363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6607756" y="1840815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607756" y="2545427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21445" y="196430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230V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961686" y="262629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61686" y="187220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97252" y="1210559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1941892" y="493962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 flipV="1">
            <a:off x="1958582" y="3377520"/>
            <a:ext cx="3104" cy="17868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1844099" y="5164327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TextBox 67"/>
          <p:cNvSpPr txBox="1"/>
          <p:nvPr/>
        </p:nvSpPr>
        <p:spPr>
          <a:xfrm>
            <a:off x="2073064" y="456725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1941891" y="337752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52370" y="304301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47923" y="1663603"/>
            <a:ext cx="712332" cy="1135569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RCBO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5978148" y="1873429"/>
            <a:ext cx="0" cy="82996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9" idx="0"/>
          </p:cNvCxnSpPr>
          <p:nvPr/>
        </p:nvCxnSpPr>
        <p:spPr>
          <a:xfrm flipH="1">
            <a:off x="6607757" y="1219845"/>
            <a:ext cx="1" cy="65235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19481" y="172087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</p:spTree>
    <p:extLst>
      <p:ext uri="{BB962C8B-B14F-4D97-AF65-F5344CB8AC3E}">
        <p14:creationId xmlns:p14="http://schemas.microsoft.com/office/powerpoint/2010/main" val="2600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2798</TotalTime>
  <Words>978</Words>
  <Application>Microsoft Office PowerPoint</Application>
  <PresentationFormat>Widescreen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Repair Kopitiam Circuit Breaker Training</vt:lpstr>
      <vt:lpstr>Agenda</vt:lpstr>
      <vt:lpstr>Inside the 3-pin mains plug (BS1363)</vt:lpstr>
      <vt:lpstr>Earth connections: Normal operation</vt:lpstr>
      <vt:lpstr>Live wire touches case</vt:lpstr>
      <vt:lpstr>What if there is no Earth wire?</vt:lpstr>
      <vt:lpstr>MCB + RCCB Circuit Breakers</vt:lpstr>
      <vt:lpstr>Circuit breaker arrangement</vt:lpstr>
      <vt:lpstr>Residual Current Circuit Breaker with Overload Protection (RCBO)</vt:lpstr>
      <vt:lpstr>Blackout recovery procedure</vt:lpstr>
      <vt:lpstr>Problem 1: Safety </vt:lpstr>
      <vt:lpstr>Problem 2: Inaccessible onsite breaker</vt:lpstr>
      <vt:lpstr>Problem 3:  Inconvenience of breaker trip</vt:lpstr>
      <vt:lpstr>Solution for RCCB earth-leakage trips</vt:lpstr>
      <vt:lpstr>RCBO trip status + Demo</vt:lpstr>
      <vt:lpstr>Solution for MCB short-circuit trips</vt:lpstr>
      <vt:lpstr>PowerPoint Presentation</vt:lpstr>
      <vt:lpstr>Behaviour State 0</vt:lpstr>
      <vt:lpstr>Behaviour State 1</vt:lpstr>
      <vt:lpstr>Behaviour State 2a</vt:lpstr>
      <vt:lpstr>Behaviour State 2b</vt:lpstr>
      <vt:lpstr>Resistor Overheat Alert</vt:lpstr>
      <vt:lpstr>System weakness</vt:lpstr>
      <vt:lpstr>Test for Earth Leakage without tripping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171</cp:revision>
  <dcterms:created xsi:type="dcterms:W3CDTF">2016-06-23T01:12:38Z</dcterms:created>
  <dcterms:modified xsi:type="dcterms:W3CDTF">2017-08-12T09:49:04Z</dcterms:modified>
</cp:coreProperties>
</file>