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7" r:id="rId2"/>
    <p:sldId id="262" r:id="rId3"/>
    <p:sldId id="267" r:id="rId4"/>
    <p:sldId id="269" r:id="rId5"/>
    <p:sldId id="291" r:id="rId6"/>
    <p:sldId id="264" r:id="rId7"/>
    <p:sldId id="292" r:id="rId8"/>
    <p:sldId id="293" r:id="rId9"/>
    <p:sldId id="296" r:id="rId10"/>
    <p:sldId id="271" r:id="rId11"/>
    <p:sldId id="272" r:id="rId12"/>
    <p:sldId id="273" r:id="rId13"/>
    <p:sldId id="274" r:id="rId14"/>
    <p:sldId id="299" r:id="rId15"/>
    <p:sldId id="300" r:id="rId16"/>
    <p:sldId id="298" r:id="rId17"/>
    <p:sldId id="304" r:id="rId18"/>
    <p:sldId id="301" r:id="rId19"/>
    <p:sldId id="303" r:id="rId20"/>
    <p:sldId id="305" r:id="rId21"/>
    <p:sldId id="307" r:id="rId22"/>
    <p:sldId id="306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 autoAdjust="0"/>
    <p:restoredTop sz="94590"/>
  </p:normalViewPr>
  <p:slideViewPr>
    <p:cSldViewPr snapToGrid="0" snapToObjects="1">
      <p:cViewPr varScale="1">
        <p:scale>
          <a:sx n="96" d="100"/>
          <a:sy n="96" d="100"/>
        </p:scale>
        <p:origin x="12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EB355-D322-4E82-8A7D-D6DDD7014CE3}" type="datetimeFigureOut">
              <a:rPr lang="en-SG" smtClean="0"/>
              <a:t>14/4/2017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5E16-92DE-4455-86B2-F3CA81CD2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36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5B9D-081F-4060-83BF-2A07A5295613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E401-35D4-4528-8948-675FDF340808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DFFA-B8ED-4F50-A7B9-34492BC8A4A8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26DE-CA11-4E1D-BDA6-09BE0C6DF9AE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0746-F9A4-4D0D-8988-DECD4686D4DF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628C-4C96-4957-AB13-48279A4233EC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1566-A34E-4F65-9AA9-B6928D19D3A5}" type="datetime1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C75B-E451-4890-9B15-BDD2C2441EB9}" type="datetime1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0C26-8B6C-4560-B167-2A1130742DBD}" type="datetime1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445C-7038-4953-ADE1-D0B82FAC0302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5D4C-B416-4C64-A944-AD1B5D13347B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9938-50F5-462B-9F42-9CD24BC63B99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github.com/yeokm1/repair-kopitiam-training-and-equipment" TargetMode="External"/><Relationship Id="rId7" Type="http://schemas.openxmlformats.org/officeDocument/2006/relationships/image" Target="../media/image3.jpg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http://yeokhengmeng.com/2016/05/repair-kopitiam-speciality-electrical-tool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watch?v=h-DokWP5Ki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pie7baYF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repair-kopitiam-training-and-equipment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eokhengmeng.com/2016/05/repair-kopitiam-speciality-electrical-tool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35" y="49659"/>
            <a:ext cx="6981051" cy="1214756"/>
          </a:xfrm>
        </p:spPr>
        <p:txBody>
          <a:bodyPr>
            <a:noAutofit/>
          </a:bodyPr>
          <a:lstStyle/>
          <a:p>
            <a:pPr algn="l"/>
            <a:r>
              <a:rPr lang="en-SG" sz="4400" dirty="0"/>
              <a:t>Repair </a:t>
            </a:r>
            <a:r>
              <a:rPr lang="en-SG" sz="4400" dirty="0" err="1"/>
              <a:t>Kopitiam</a:t>
            </a:r>
            <a:r>
              <a:rPr lang="en-SG" sz="4400" dirty="0"/>
              <a:t> </a:t>
            </a:r>
            <a:br>
              <a:rPr lang="en-SG" sz="4400" dirty="0"/>
            </a:br>
            <a:r>
              <a:rPr lang="en-SG" sz="4400" dirty="0"/>
              <a:t>Circuit Breaker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1951" y="5821821"/>
            <a:ext cx="5142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/>
              <a:t>By: Yeo Kheng Meng (</a:t>
            </a:r>
            <a:r>
              <a:rPr lang="en-SG" sz="1600" dirty="0">
                <a:hlinkClick r:id="rId2"/>
              </a:rPr>
              <a:t>yeokm1@gmail.com</a:t>
            </a:r>
            <a:r>
              <a:rPr lang="en-SG" sz="1600" dirty="0"/>
              <a:t>)</a:t>
            </a:r>
          </a:p>
          <a:p>
            <a:pPr algn="r"/>
            <a:r>
              <a:rPr lang="en-SG" sz="1200" dirty="0">
                <a:hlinkClick r:id="rId3"/>
              </a:rPr>
              <a:t>https://github.com/yeokm1/repair-kopitiam-training-and-equipment</a:t>
            </a:r>
            <a:endParaRPr lang="en-SG" sz="1200" dirty="0"/>
          </a:p>
          <a:p>
            <a:pPr algn="r"/>
            <a:r>
              <a:rPr lang="en-SG" sz="1200" dirty="0">
                <a:hlinkClick r:id="rId4"/>
              </a:rPr>
              <a:t>http://yeokhengmeng.com/2016/05/repair-kopitiam-speciality-electrical-tools/</a:t>
            </a:r>
            <a:endParaRPr lang="en-SG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  <p:pic>
        <p:nvPicPr>
          <p:cNvPr id="8" name="Picture 7" descr="rk logo_square no bg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5218" y="27037"/>
            <a:ext cx="1328782" cy="12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006487"/>
            <a:ext cx="253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For Repair </a:t>
            </a:r>
            <a:r>
              <a:rPr lang="en-SG" sz="1600" dirty="0" err="1"/>
              <a:t>Kopitiam</a:t>
            </a:r>
            <a:r>
              <a:rPr lang="en-SG" sz="1600" dirty="0"/>
              <a:t>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94" y="1336765"/>
            <a:ext cx="3869772" cy="2646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6294" y="4055465"/>
            <a:ext cx="4871803" cy="1791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2369" y="1322958"/>
            <a:ext cx="4300984" cy="2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Safety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Inaccessible onsite breaker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Inconvenience of breaker 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73029"/>
            <a:ext cx="7886700" cy="612884"/>
          </a:xfrm>
        </p:spPr>
        <p:txBody>
          <a:bodyPr>
            <a:normAutofit fontScale="90000"/>
          </a:bodyPr>
          <a:lstStyle/>
          <a:p>
            <a:r>
              <a:rPr lang="en-SG" dirty="0"/>
              <a:t>Problem 1: Safety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3" y="5057187"/>
            <a:ext cx="8639011" cy="1657937"/>
          </a:xfrm>
        </p:spPr>
        <p:txBody>
          <a:bodyPr/>
          <a:lstStyle/>
          <a:p>
            <a:r>
              <a:rPr lang="en-SG" dirty="0"/>
              <a:t>Typical </a:t>
            </a:r>
            <a:r>
              <a:rPr lang="en-SG" dirty="0" err="1"/>
              <a:t>I</a:t>
            </a:r>
            <a:r>
              <a:rPr lang="en-SG" baseline="-25000" dirty="0" err="1"/>
              <a:t>△n</a:t>
            </a:r>
            <a:r>
              <a:rPr lang="en-SG" dirty="0"/>
              <a:t> = 30ma threshold for earth leakage</a:t>
            </a:r>
          </a:p>
          <a:p>
            <a:r>
              <a:rPr lang="en-SG" dirty="0"/>
              <a:t>Balance between safety and nuisance trips</a:t>
            </a:r>
          </a:p>
          <a:p>
            <a:r>
              <a:rPr lang="en-SG" dirty="0"/>
              <a:t>But RK always deals with high-risk faulty appliances… 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29" y="1380997"/>
            <a:ext cx="4118997" cy="27361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" y="874055"/>
            <a:ext cx="4381169" cy="402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33613" y="2947035"/>
            <a:ext cx="1042987" cy="70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276600" y="1380997"/>
            <a:ext cx="1524329" cy="1566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6600" y="3655695"/>
            <a:ext cx="1524329" cy="4614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765"/>
            <a:ext cx="7886700" cy="1111249"/>
          </a:xfrm>
        </p:spPr>
        <p:txBody>
          <a:bodyPr>
            <a:normAutofit fontScale="90000"/>
          </a:bodyPr>
          <a:lstStyle/>
          <a:p>
            <a:r>
              <a:rPr lang="en-SG" dirty="0"/>
              <a:t>Problem 2: </a:t>
            </a:r>
            <a:br>
              <a:rPr lang="en-SG" dirty="0"/>
            </a:br>
            <a:r>
              <a:rPr lang="en-SG" dirty="0"/>
              <a:t>Inaccessible onsite breaker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6686" y="1590675"/>
            <a:ext cx="5251429" cy="221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Circuit breaker inside locked electrical room</a:t>
            </a:r>
          </a:p>
          <a:p>
            <a:r>
              <a:rPr lang="en-SG" sz="2000" dirty="0"/>
              <a:t>Access to electrical room requires calling </a:t>
            </a:r>
            <a:r>
              <a:rPr lang="fr-FR" sz="2000" dirty="0"/>
              <a:t>Essential Maintenance Service Unit (EMSU)</a:t>
            </a:r>
            <a:endParaRPr lang="en-SG" sz="2000" dirty="0"/>
          </a:p>
          <a:p>
            <a:r>
              <a:rPr lang="en-SG" sz="2000" dirty="0"/>
              <a:t>40 mins response time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20" y="4717915"/>
            <a:ext cx="7513465" cy="20670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12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3375" y="289719"/>
            <a:ext cx="2976170" cy="4351338"/>
          </a:xfrm>
        </p:spPr>
      </p:pic>
    </p:spTree>
    <p:extLst>
      <p:ext uri="{BB962C8B-B14F-4D97-AF65-F5344CB8AC3E}">
        <p14:creationId xmlns:p14="http://schemas.microsoft.com/office/powerpoint/2010/main" val="27671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3:  </a:t>
            </a:r>
            <a:br>
              <a:rPr lang="en-SG" dirty="0"/>
            </a:br>
            <a:r>
              <a:rPr lang="en-SG" dirty="0"/>
              <a:t>Inconvenience of breaker 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47925"/>
            <a:ext cx="7886700" cy="3729038"/>
          </a:xfrm>
        </p:spPr>
        <p:txBody>
          <a:bodyPr/>
          <a:lstStyle/>
          <a:p>
            <a:r>
              <a:rPr lang="en-SG" dirty="0"/>
              <a:t>Breaker trips affect the work of others</a:t>
            </a:r>
          </a:p>
          <a:p>
            <a:r>
              <a:rPr lang="en-SG" dirty="0" err="1"/>
              <a:t>Eg</a:t>
            </a:r>
            <a:r>
              <a:rPr lang="en-SG" dirty="0"/>
              <a:t>. Those using sewing machines and welding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99176"/>
          </a:xfrm>
        </p:spPr>
        <p:txBody>
          <a:bodyPr/>
          <a:lstStyle/>
          <a:p>
            <a:r>
              <a:rPr lang="en-SG" dirty="0" err="1"/>
              <a:t>Jurong</a:t>
            </a:r>
            <a:r>
              <a:rPr lang="en-SG" dirty="0"/>
              <a:t>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36" y="699176"/>
            <a:ext cx="5379856" cy="367902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9470" y="4531844"/>
            <a:ext cx="5727180" cy="21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97" y="117789"/>
            <a:ext cx="8859187" cy="796612"/>
          </a:xfrm>
        </p:spPr>
        <p:txBody>
          <a:bodyPr/>
          <a:lstStyle/>
          <a:p>
            <a:r>
              <a:rPr lang="en-SG" dirty="0"/>
              <a:t>10ma-rcbo-and-anti-external-cb-trip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01" y="5254052"/>
            <a:ext cx="8575311" cy="1603948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Increased safety due to more sensitive 10mA trip rating</a:t>
            </a:r>
          </a:p>
          <a:p>
            <a:r>
              <a:rPr lang="en-SG" dirty="0"/>
              <a:t>Isolates earth trips to this device, onsite breaker does not trip</a:t>
            </a:r>
          </a:p>
          <a:p>
            <a:r>
              <a:rPr lang="en-SG" dirty="0"/>
              <a:t>Read instructions and test before use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2"/>
              </a:rPr>
              <a:t>https://www.youtube.com/watch?v=h-DokWP5Kic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6" y="1315920"/>
            <a:ext cx="5379856" cy="36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30" y="101176"/>
            <a:ext cx="7886700" cy="1033332"/>
          </a:xfrm>
        </p:spPr>
        <p:txBody>
          <a:bodyPr/>
          <a:lstStyle/>
          <a:p>
            <a:r>
              <a:rPr lang="en-SG" dirty="0"/>
              <a:t>RCBO trip status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91" y="1071355"/>
            <a:ext cx="3066359" cy="4105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9" y="1071355"/>
            <a:ext cx="3049373" cy="436201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16</a:t>
            </a:fld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23831" y="5608567"/>
            <a:ext cx="380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 trip: Switch and blue tab is down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6239" y="5608567"/>
            <a:ext cx="340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Overload trip: Only switch is down</a:t>
            </a:r>
          </a:p>
        </p:txBody>
      </p:sp>
    </p:spTree>
    <p:extLst>
      <p:ext uri="{BB962C8B-B14F-4D97-AF65-F5344CB8AC3E}">
        <p14:creationId xmlns:p14="http://schemas.microsoft.com/office/powerpoint/2010/main" val="55248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946"/>
            <a:ext cx="7886700" cy="744146"/>
          </a:xfrm>
        </p:spPr>
        <p:txBody>
          <a:bodyPr/>
          <a:lstStyle/>
          <a:p>
            <a:r>
              <a:rPr lang="en-SG" dirty="0"/>
              <a:t>anti-trip-earth-leakage-detector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27" y="1119450"/>
            <a:ext cx="7711023" cy="283582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20349" y="4337521"/>
            <a:ext cx="7886700" cy="229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Shows blue LED on earth fault without breaker trip</a:t>
            </a:r>
          </a:p>
          <a:p>
            <a:pPr lvl="1"/>
            <a:r>
              <a:rPr lang="en-SG" dirty="0"/>
              <a:t>Does not interrupt the work of others</a:t>
            </a:r>
          </a:p>
          <a:p>
            <a:pPr lvl="1"/>
            <a:r>
              <a:rPr lang="en-SG" dirty="0"/>
              <a:t>Preserves lifespan of RCBO</a:t>
            </a:r>
          </a:p>
          <a:p>
            <a:r>
              <a:rPr lang="en-SG" dirty="0"/>
              <a:t>Upstream must have 10mA RCBO</a:t>
            </a:r>
          </a:p>
          <a:p>
            <a:r>
              <a:rPr lang="en-SG" dirty="0"/>
              <a:t>Familiarise with usage instructions beforehand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3"/>
              </a:rPr>
              <a:t>https://www.youtube.com/watch?v=tSpie7baYFM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110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924"/>
            <a:ext cx="7886700" cy="841582"/>
          </a:xfrm>
        </p:spPr>
        <p:txBody>
          <a:bodyPr/>
          <a:lstStyle/>
          <a:p>
            <a:r>
              <a:rPr lang="en-SG" dirty="0"/>
              <a:t>Tampines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409" y="4615237"/>
            <a:ext cx="5727180" cy="2106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33" y="742244"/>
            <a:ext cx="6117083" cy="37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8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97" y="-14989"/>
            <a:ext cx="8859187" cy="796612"/>
          </a:xfrm>
        </p:spPr>
        <p:txBody>
          <a:bodyPr>
            <a:normAutofit fontScale="90000"/>
          </a:bodyPr>
          <a:lstStyle/>
          <a:p>
            <a:r>
              <a:rPr lang="en-SG" dirty="0"/>
              <a:t>10ma-rcbo-mcb-and-anti-external-cb-trip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01" y="5059180"/>
            <a:ext cx="8575311" cy="1484026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Increased safety due to more sensitive 10mA trip rating</a:t>
            </a:r>
          </a:p>
          <a:p>
            <a:r>
              <a:rPr lang="en-SG" dirty="0"/>
              <a:t>Isolates earth trips to this device, onsite breaker does not trip</a:t>
            </a:r>
          </a:p>
          <a:p>
            <a:r>
              <a:rPr lang="en-SG" dirty="0"/>
              <a:t>Extra MCB to increase chances of “catching” overcurrent</a:t>
            </a:r>
          </a:p>
          <a:p>
            <a:r>
              <a:rPr lang="en-SG" dirty="0"/>
              <a:t>Read instructions and test before use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33" y="742244"/>
            <a:ext cx="6117083" cy="37807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5114" y="2001078"/>
            <a:ext cx="298174" cy="11330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047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73" y="1915570"/>
            <a:ext cx="2598421" cy="2827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5" y="85762"/>
            <a:ext cx="8664095" cy="1015806"/>
          </a:xfrm>
        </p:spPr>
        <p:txBody>
          <a:bodyPr/>
          <a:lstStyle/>
          <a:p>
            <a:r>
              <a:rPr lang="en-SG" dirty="0"/>
              <a:t>Inside the </a:t>
            </a:r>
            <a:r>
              <a:rPr lang="en-SG"/>
              <a:t>3-pin mains plug </a:t>
            </a:r>
            <a:r>
              <a:rPr lang="en-SG" dirty="0"/>
              <a:t>(BS1363)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665" y="1010276"/>
            <a:ext cx="7097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Earth</a:t>
            </a:r>
          </a:p>
          <a:p>
            <a:r>
              <a:rPr lang="en-SG" dirty="0">
                <a:solidFill>
                  <a:srgbClr val="FFC000"/>
                </a:solidFill>
              </a:rPr>
              <a:t>Yellow</a:t>
            </a:r>
            <a:r>
              <a:rPr lang="en-SG" dirty="0"/>
              <a:t>/</a:t>
            </a:r>
            <a:r>
              <a:rPr lang="en-SG" dirty="0">
                <a:solidFill>
                  <a:schemeClr val="accent6"/>
                </a:solidFill>
              </a:rPr>
              <a:t>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Connects to appliance’s external case, protects user from electric shock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14465" y="1960434"/>
            <a:ext cx="2503155" cy="21224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60536" y="4590441"/>
            <a:ext cx="6136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Neutral</a:t>
            </a:r>
          </a:p>
          <a:p>
            <a:r>
              <a:rPr lang="en-SG" dirty="0">
                <a:solidFill>
                  <a:srgbClr val="0070C0"/>
                </a:solidFill>
              </a:rPr>
              <a:t>Blue/</a:t>
            </a:r>
            <a:r>
              <a:rPr lang="en-SG" dirty="0"/>
              <a:t>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Completes the circuit to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Tied to ground at power distribution box to ensure stable 0V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34729" y="3569110"/>
            <a:ext cx="2123768" cy="107272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95801" y="3132078"/>
            <a:ext cx="1765424" cy="178136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61225" y="4613452"/>
            <a:ext cx="2012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Live</a:t>
            </a:r>
          </a:p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Brown/</a:t>
            </a:r>
            <a:r>
              <a:rPr lang="en-SG" dirty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Source of power</a:t>
            </a:r>
          </a:p>
          <a:p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2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6668016" y="1990410"/>
            <a:ext cx="247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Fuse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Blows on overcurrent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Usually 13A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67919" y="2249129"/>
            <a:ext cx="1524728" cy="11061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3" y="613127"/>
            <a:ext cx="8953805" cy="216497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17151" y="3376474"/>
            <a:ext cx="0" cy="25396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44828" y="3396387"/>
            <a:ext cx="0" cy="2539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15925" y="3385324"/>
            <a:ext cx="0" cy="25396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96415" y="3396387"/>
            <a:ext cx="0" cy="2539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435"/>
            <a:ext cx="7886700" cy="724019"/>
          </a:xfrm>
        </p:spPr>
        <p:txBody>
          <a:bodyPr>
            <a:normAutofit/>
          </a:bodyPr>
          <a:lstStyle/>
          <a:p>
            <a:r>
              <a:rPr lang="en-SG" dirty="0"/>
              <a:t>Bypass B6 MCB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8407" y="710805"/>
            <a:ext cx="502276" cy="19735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2814904" y="710805"/>
            <a:ext cx="502276" cy="206574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/>
          <p:cNvSpPr/>
          <p:nvPr/>
        </p:nvSpPr>
        <p:spPr>
          <a:xfrm>
            <a:off x="5640461" y="3385324"/>
            <a:ext cx="3041961" cy="4893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Blow margin</a:t>
            </a:r>
          </a:p>
        </p:txBody>
      </p:sp>
      <p:pic>
        <p:nvPicPr>
          <p:cNvPr id="9" name="Picture 4" descr="http://cpc.farnell.com/productimages/standard/en_GB/PL0998107-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5" y="3312306"/>
            <a:ext cx="1087059" cy="6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62" y="4412127"/>
            <a:ext cx="534466" cy="1262250"/>
          </a:xfrm>
          <a:prstGeom prst="rect">
            <a:avLst/>
          </a:prstGeom>
        </p:spPr>
      </p:pic>
      <p:sp>
        <p:nvSpPr>
          <p:cNvPr id="13" name="Arrow: Left-Right 12"/>
          <p:cNvSpPr/>
          <p:nvPr/>
        </p:nvSpPr>
        <p:spPr>
          <a:xfrm>
            <a:off x="2051824" y="3396387"/>
            <a:ext cx="3560013" cy="45010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 blow margin</a:t>
            </a:r>
          </a:p>
        </p:txBody>
      </p:sp>
      <p:sp>
        <p:nvSpPr>
          <p:cNvPr id="17" name="Arrow: Left-Right 16"/>
          <p:cNvSpPr/>
          <p:nvPr/>
        </p:nvSpPr>
        <p:spPr>
          <a:xfrm>
            <a:off x="2052144" y="4818200"/>
            <a:ext cx="2449962" cy="45010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 trip margin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7461" y="30859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98731" y="309179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9A</a:t>
            </a:r>
          </a:p>
        </p:txBody>
      </p:sp>
      <p:sp>
        <p:nvSpPr>
          <p:cNvPr id="25" name="Arrow: Left-Right 24"/>
          <p:cNvSpPr/>
          <p:nvPr/>
        </p:nvSpPr>
        <p:spPr>
          <a:xfrm>
            <a:off x="4530411" y="4818200"/>
            <a:ext cx="1844935" cy="4501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May trip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66727" y="308336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13A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70881" y="308190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15A</a:t>
            </a:r>
          </a:p>
        </p:txBody>
      </p:sp>
      <p:sp>
        <p:nvSpPr>
          <p:cNvPr id="31" name="Arrow: Right 30"/>
          <p:cNvSpPr/>
          <p:nvPr/>
        </p:nvSpPr>
        <p:spPr>
          <a:xfrm>
            <a:off x="6417485" y="4798553"/>
            <a:ext cx="2271376" cy="48939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Sure trip margin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61" y="5990541"/>
            <a:ext cx="8988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Blowing range of Type B: 3 – 5 times rated current, but can trip at 50% of rated current after prolonged use</a:t>
            </a:r>
          </a:p>
          <a:p>
            <a:r>
              <a:rPr lang="en-SG" sz="1600" dirty="0"/>
              <a:t>6A x (3 to 5) x 50% = 9A to 15A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650" y="3376474"/>
            <a:ext cx="61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13A</a:t>
            </a:r>
          </a:p>
          <a:p>
            <a:r>
              <a:rPr lang="en-SG" dirty="0"/>
              <a:t>Fuse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650" y="4720086"/>
            <a:ext cx="933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Type B</a:t>
            </a:r>
          </a:p>
          <a:p>
            <a:r>
              <a:rPr lang="en-SG" dirty="0"/>
              <a:t>6A MCB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5838153" y="467745"/>
            <a:ext cx="3296993" cy="6099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Temporarily turn on Bypass Switch if you encounter high power appliances </a:t>
            </a:r>
          </a:p>
        </p:txBody>
      </p:sp>
      <p:sp>
        <p:nvSpPr>
          <p:cNvPr id="38" name="Arrow: Down 37"/>
          <p:cNvSpPr/>
          <p:nvPr/>
        </p:nvSpPr>
        <p:spPr>
          <a:xfrm rot="4647249">
            <a:off x="4381786" y="204909"/>
            <a:ext cx="356390" cy="213451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Arrow: Left-Right 38"/>
          <p:cNvSpPr/>
          <p:nvPr/>
        </p:nvSpPr>
        <p:spPr>
          <a:xfrm>
            <a:off x="4536996" y="5449325"/>
            <a:ext cx="1056846" cy="45010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9923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2" grpId="0"/>
      <p:bldP spid="24" grpId="0"/>
      <p:bldP spid="25" grpId="0" animBg="1"/>
      <p:bldP spid="28" grpId="0"/>
      <p:bldP spid="29" grpId="0"/>
      <p:bldP spid="31" grpId="0" animBg="1"/>
      <p:bldP spid="32" grpId="0"/>
      <p:bldP spid="33" grpId="0"/>
      <p:bldP spid="34" grpId="0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189" y="2611369"/>
            <a:ext cx="2936185" cy="1325563"/>
          </a:xfrm>
        </p:spPr>
        <p:txBody>
          <a:bodyPr/>
          <a:lstStyle/>
          <a:p>
            <a:r>
              <a:rPr lang="en-SG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01951" y="5821821"/>
            <a:ext cx="5142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/>
              <a:t>By: Yeo Kheng Meng (</a:t>
            </a:r>
            <a:r>
              <a:rPr lang="en-SG" sz="1600" dirty="0">
                <a:hlinkClick r:id="rId2"/>
              </a:rPr>
              <a:t>yeokm1@gmail.com</a:t>
            </a:r>
            <a:r>
              <a:rPr lang="en-SG" sz="1600" dirty="0"/>
              <a:t>)</a:t>
            </a:r>
          </a:p>
          <a:p>
            <a:pPr algn="r"/>
            <a:r>
              <a:rPr lang="en-SG" sz="1200" dirty="0">
                <a:hlinkClick r:id="rId3"/>
              </a:rPr>
              <a:t>https://github.com/yeokm1/repair-kopitiam-training-and-equipment</a:t>
            </a:r>
            <a:endParaRPr lang="en-SG" sz="1200" dirty="0"/>
          </a:p>
          <a:p>
            <a:pPr algn="r"/>
            <a:r>
              <a:rPr lang="en-SG" sz="1200" dirty="0">
                <a:hlinkClick r:id="rId4"/>
              </a:rPr>
              <a:t>http://yeokhengmeng.com/2016/05/repair-kopitiam-speciality-electrical-tools/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67755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Setup is not fool proof!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825625"/>
            <a:ext cx="863379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sz="2400" dirty="0"/>
              <a:t>There is an Earth-leakage via means other than the Earth wire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There is an overload in the circuit </a:t>
            </a:r>
            <a:r>
              <a:rPr lang="en-SG" sz="2400" dirty="0" err="1"/>
              <a:t>eg</a:t>
            </a:r>
            <a:r>
              <a:rPr lang="en-SG" sz="2400" dirty="0"/>
              <a:t> short circuit.</a:t>
            </a:r>
          </a:p>
          <a:p>
            <a:pPr lvl="1"/>
            <a:r>
              <a:rPr lang="en-SG" sz="2000" dirty="0"/>
              <a:t>Overload Trip sensitivity of external breaker better than ours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5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980" y="40933"/>
            <a:ext cx="6500116" cy="1325563"/>
          </a:xfrm>
        </p:spPr>
        <p:txBody>
          <a:bodyPr/>
          <a:lstStyle/>
          <a:p>
            <a:r>
              <a:rPr lang="en-SG" dirty="0"/>
              <a:t>General order of diagnosis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63980" y="1127250"/>
            <a:ext cx="2050681" cy="92820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Advise participant about warranty. Then ask what is wrong, specifically if their breaker trips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19453" y="2588955"/>
            <a:ext cx="2074407" cy="536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Connect to main power and try to power 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19450" y="3633280"/>
            <a:ext cx="2074407" cy="536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Check fuse for continuity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39305" y="4676530"/>
            <a:ext cx="2074407" cy="109948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Dismantle part of appliance to reach the other end of power cable and test entire cable for continuity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708388" y="2174151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109445" y="2177435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trip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1708388" y="3204779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3840641" y="1565104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5775868" y="4170266"/>
            <a:ext cx="2074407" cy="72127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Diagnose component by component till you find the fault or give 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13712" y="1259648"/>
            <a:ext cx="940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RCCB trips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9442" y="3207100"/>
            <a:ext cx="8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Power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708388" y="4242132"/>
            <a:ext cx="277336" cy="3124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2109442" y="4242132"/>
            <a:ext cx="8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Power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38664" y="1350488"/>
            <a:ext cx="3795736" cy="10634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If “anti-trip-earth-leakage-detector” is available, use it to determine if earth fault exists.</a:t>
            </a:r>
            <a:br>
              <a:rPr lang="en-SG" sz="1400" dirty="0"/>
            </a:br>
            <a:r>
              <a:rPr lang="en-SG" sz="1400" dirty="0"/>
              <a:t>Try to locate any short to Earth wire. Dismantle appliance if needed.</a:t>
            </a:r>
          </a:p>
        </p:txBody>
      </p:sp>
      <p:sp>
        <p:nvSpPr>
          <p:cNvPr id="22" name="Down Arrow 21"/>
          <p:cNvSpPr/>
          <p:nvPr/>
        </p:nvSpPr>
        <p:spPr>
          <a:xfrm rot="17837928">
            <a:off x="4562149" y="2266847"/>
            <a:ext cx="277336" cy="237367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Down Arrow 22"/>
          <p:cNvSpPr/>
          <p:nvPr/>
        </p:nvSpPr>
        <p:spPr>
          <a:xfrm rot="17158342">
            <a:off x="4399023" y="3291158"/>
            <a:ext cx="277336" cy="186445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Down Arrow 23"/>
          <p:cNvSpPr/>
          <p:nvPr/>
        </p:nvSpPr>
        <p:spPr>
          <a:xfrm rot="15180505">
            <a:off x="4464526" y="4171113"/>
            <a:ext cx="277336" cy="191473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Down Arrow 24"/>
          <p:cNvSpPr/>
          <p:nvPr/>
        </p:nvSpPr>
        <p:spPr>
          <a:xfrm rot="4135023">
            <a:off x="3898138" y="1623052"/>
            <a:ext cx="277336" cy="1226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71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13" idx="3"/>
          </p:cNvCxnSpPr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Earth connections: Normal operation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3</a:t>
            </a:fld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58" name="Straight Connector 57"/>
          <p:cNvCxnSpPr>
            <a:stCxn id="59" idx="0"/>
          </p:cNvCxnSpPr>
          <p:nvPr/>
        </p:nvCxnSpPr>
        <p:spPr>
          <a:xfrm flipV="1">
            <a:off x="434581" y="4322400"/>
            <a:ext cx="0" cy="1786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7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8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2" grpId="0" animBg="1"/>
      <p:bldP spid="23" grpId="0" animBg="1"/>
      <p:bldP spid="25" grpId="0" animBg="1"/>
      <p:bldP spid="45" grpId="0" animBg="1"/>
      <p:bldP spid="48" grpId="0"/>
      <p:bldP spid="50" grpId="0"/>
      <p:bldP spid="51" grpId="0" animBg="1"/>
      <p:bldP spid="57" grpId="0"/>
      <p:bldP spid="59" grpId="0" animBg="1"/>
      <p:bldP spid="6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6" idx="3"/>
          </p:cNvCxnSpPr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Live wire touches case</a:t>
            </a:r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5083756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 rot="10800000">
            <a:off x="4179059" y="226087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Arrow 26"/>
          <p:cNvSpPr/>
          <p:nvPr/>
        </p:nvSpPr>
        <p:spPr>
          <a:xfrm rot="10800000">
            <a:off x="2739198" y="398789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3704846" y="352101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4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7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001602" y="2244345"/>
            <a:ext cx="630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6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-23397" y="481033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ight Arrow 37"/>
          <p:cNvSpPr/>
          <p:nvPr/>
        </p:nvSpPr>
        <p:spPr>
          <a:xfrm rot="16200000">
            <a:off x="5017629" y="242306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34581" y="4322400"/>
            <a:ext cx="0" cy="1786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1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80" grpId="0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What if there is no Earth wire?</a:t>
            </a:r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5083756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>
            <a:off x="5458869" y="221297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7515401" y="461233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5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1981" y="1418513"/>
            <a:ext cx="549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Fuse does not blow due to human-body resistance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1764986" y="242522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ight Arrow 40"/>
          <p:cNvSpPr/>
          <p:nvPr/>
        </p:nvSpPr>
        <p:spPr>
          <a:xfrm>
            <a:off x="4139539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ight Arrow 41"/>
          <p:cNvSpPr/>
          <p:nvPr/>
        </p:nvSpPr>
        <p:spPr>
          <a:xfrm rot="16200000">
            <a:off x="5027268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34581" y="5881466"/>
            <a:ext cx="0" cy="2277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3" grpId="0" animBg="1"/>
      <p:bldP spid="28" grpId="0" animBg="1"/>
      <p:bldP spid="4" grpId="0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33" y="0"/>
            <a:ext cx="7886700" cy="597121"/>
          </a:xfrm>
        </p:spPr>
        <p:txBody>
          <a:bodyPr>
            <a:normAutofit fontScale="90000"/>
          </a:bodyPr>
          <a:lstStyle/>
          <a:p>
            <a:r>
              <a:rPr lang="en-SG" dirty="0"/>
              <a:t>Circuit Breakers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71" y="663686"/>
            <a:ext cx="5693382" cy="42524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29918" y="2097097"/>
            <a:ext cx="2489659" cy="14594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MCB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74512" y="2097097"/>
            <a:ext cx="772412" cy="144573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RCCB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2530" y="5059660"/>
            <a:ext cx="50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5772" y="4982716"/>
            <a:ext cx="429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via Earth wire or human electrocution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live neutral &gt; threshold            (usually 30mA)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3624175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417891" y="1861842"/>
            <a:ext cx="2577590" cy="1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8"/>
            <a:ext cx="8804582" cy="873567"/>
          </a:xfrm>
        </p:spPr>
        <p:txBody>
          <a:bodyPr/>
          <a:lstStyle/>
          <a:p>
            <a:r>
              <a:rPr lang="en-SG" dirty="0"/>
              <a:t>Circuit breaker arrangement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85625" y="99024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43946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86351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85076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182792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182420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7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121984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0461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184081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254542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251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17891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516432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266201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9063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17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23923" y="1663602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RCCB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1680" y="1687448"/>
            <a:ext cx="626999" cy="3504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MCB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45772" y="4982716"/>
            <a:ext cx="429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via Earth wire or human electrocution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live neutral &gt; threshold            (usually 30mA)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27695" y="5717422"/>
            <a:ext cx="50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u="sng" dirty="0"/>
              <a:t>What it does?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454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5083756" y="1219844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10800000">
            <a:off x="4220231" y="129526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ight Arrow 44"/>
          <p:cNvSpPr/>
          <p:nvPr/>
        </p:nvSpPr>
        <p:spPr>
          <a:xfrm rot="10800000">
            <a:off x="2780370" y="302228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ight Arrow 45"/>
          <p:cNvSpPr/>
          <p:nvPr/>
        </p:nvSpPr>
        <p:spPr>
          <a:xfrm rot="5400000">
            <a:off x="3746018" y="255540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/>
          <p:cNvSpPr/>
          <p:nvPr/>
        </p:nvSpPr>
        <p:spPr>
          <a:xfrm>
            <a:off x="2995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34581" y="3377520"/>
            <a:ext cx="0" cy="1786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8" grpId="0"/>
      <p:bldP spid="39" grpId="0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3624175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417891" y="1861842"/>
            <a:ext cx="2577590" cy="10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503"/>
            <a:ext cx="8804582" cy="873567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 Current Circuit Breaker with Overload Protection (RCBO)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8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121984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0461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184081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254542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230V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251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17891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516432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/>
          <p:cNvSpPr txBox="1"/>
          <p:nvPr/>
        </p:nvSpPr>
        <p:spPr>
          <a:xfrm>
            <a:off x="549063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17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23923" y="1663602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RCBO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454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5083756" y="1219844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995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66820" y="5876080"/>
            <a:ext cx="8755810" cy="734871"/>
          </a:xfrm>
        </p:spPr>
        <p:txBody>
          <a:bodyPr/>
          <a:lstStyle/>
          <a:p>
            <a:r>
              <a:rPr lang="en-US" dirty="0"/>
              <a:t>RCBO = RCCB + MCB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34581" y="3377520"/>
            <a:ext cx="0" cy="1786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62" y="-4834"/>
            <a:ext cx="8260081" cy="614384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Blackout recovery procedure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3897132"/>
            <a:ext cx="9144000" cy="2960868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Why? </a:t>
            </a:r>
            <a:r>
              <a:rPr lang="en-SG" u="sng" dirty="0"/>
              <a:t>Overcurrent or earth-leakage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off every electrical device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to ON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on ONE device at a time. If it trips again, you have found your spoilt device. </a:t>
            </a:r>
          </a:p>
          <a:p>
            <a:pPr lvl="1"/>
            <a:r>
              <a:rPr lang="en-SG" sz="1600" dirty="0"/>
              <a:t>Prioritise simple devices like lamps/ovens. </a:t>
            </a:r>
          </a:p>
          <a:p>
            <a:pPr lvl="1"/>
            <a:r>
              <a:rPr lang="en-SG" sz="1600" dirty="0"/>
              <a:t>Computers and refrigerators are sensitive to repeated power cycles.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Unplug that spoilt appliance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back 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04" y="527055"/>
            <a:ext cx="4512003" cy="3370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7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</TotalTime>
  <Words>882</Words>
  <Application>Microsoft Office PowerPoint</Application>
  <PresentationFormat>On-screen Show (4:3)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Repair Kopitiam  Circuit Breaker Training</vt:lpstr>
      <vt:lpstr>Inside the 3-pin mains plug (BS1363)</vt:lpstr>
      <vt:lpstr>Earth connections: Normal operation</vt:lpstr>
      <vt:lpstr>Live wire touches case</vt:lpstr>
      <vt:lpstr>What if there is no Earth wire?</vt:lpstr>
      <vt:lpstr>Circuit Breakers</vt:lpstr>
      <vt:lpstr>Circuit breaker arrangement</vt:lpstr>
      <vt:lpstr>Residual Current Circuit Breaker with Overload Protection (RCBO)</vt:lpstr>
      <vt:lpstr>Blackout recovery procedure</vt:lpstr>
      <vt:lpstr>Problems</vt:lpstr>
      <vt:lpstr>Problem 1: Safety </vt:lpstr>
      <vt:lpstr>Problem 2:  Inaccessible onsite breaker</vt:lpstr>
      <vt:lpstr>Problem 3:   Inconvenience of breaker trip</vt:lpstr>
      <vt:lpstr>Jurong Setup</vt:lpstr>
      <vt:lpstr>10ma-rcbo-and-anti-external-cb-trip</vt:lpstr>
      <vt:lpstr>RCBO trip status</vt:lpstr>
      <vt:lpstr>anti-trip-earth-leakage-detector</vt:lpstr>
      <vt:lpstr>Tampines Setup</vt:lpstr>
      <vt:lpstr>10ma-rcbo-mcb-and-anti-external-cb-trip</vt:lpstr>
      <vt:lpstr>Bypass B6 MCB switch</vt:lpstr>
      <vt:lpstr>Questions?</vt:lpstr>
      <vt:lpstr>Setup is not fool proof!</vt:lpstr>
      <vt:lpstr>General order of diagnosis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131</cp:revision>
  <dcterms:created xsi:type="dcterms:W3CDTF">2016-06-23T01:12:38Z</dcterms:created>
  <dcterms:modified xsi:type="dcterms:W3CDTF">2017-04-14T06:16:57Z</dcterms:modified>
</cp:coreProperties>
</file>