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2" r:id="rId6"/>
    <p:sldId id="260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7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34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37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073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0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888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53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4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1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872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2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FF6444-F67B-4A35-AC89-B25B996DE342}" type="datetimeFigureOut">
              <a:rPr lang="de-CH" smtClean="0"/>
              <a:t>24.05.21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461AB-58FB-49E7-A50A-CEE480F01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211580"/>
            <a:ext cx="9418320" cy="169164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Impact of Money Supply and Swiss Average Rate Overnight on the Stock Market in Switzerland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DCB324-52EF-46E9-B9C6-A8F09A7BF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Author: Valentin Arbenz &amp; Matthias Wenger</a:t>
            </a:r>
          </a:p>
        </p:txBody>
      </p:sp>
    </p:spTree>
    <p:extLst>
      <p:ext uri="{BB962C8B-B14F-4D97-AF65-F5344CB8AC3E}">
        <p14:creationId xmlns:p14="http://schemas.microsoft.com/office/powerpoint/2010/main" val="220586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2827-095B-460C-A3E5-AB6B3EC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16F55-F56C-43B8-92F6-EA7500CB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&amp; Visual Analysis</a:t>
            </a:r>
          </a:p>
          <a:p>
            <a:pPr marL="0" indent="0"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&amp; Motivation</a:t>
            </a:r>
          </a:p>
          <a:p>
            <a:pPr marL="0" indent="0"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&amp; Results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7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F5384D-BE03-4FE0-B683-028CBC35C8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552" y="758952"/>
            <a:ext cx="7092001" cy="5327949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Money Supply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(M2)</a:t>
            </a: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31D06DB0-1DA4-4CE9-B47F-641D179A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535197"/>
            <a:ext cx="6616823" cy="578111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668" y="1041531"/>
            <a:ext cx="3177092" cy="1446549"/>
          </a:xfrm>
        </p:spPr>
        <p:txBody>
          <a:bodyPr>
            <a:normAutofit/>
          </a:bodyPr>
          <a:lstStyle/>
          <a:p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Remainder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pic>
        <p:nvPicPr>
          <p:cNvPr id="31" name="Grafik 3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00F19C3-7B3D-454C-9F92-E54AF55ACD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1080" y="418962"/>
            <a:ext cx="6929571" cy="4288207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F9B0ACD-06CB-452F-BD33-A79D43AD1468}"/>
              </a:ext>
            </a:extLst>
          </p:cNvPr>
          <p:cNvGrpSpPr/>
          <p:nvPr/>
        </p:nvGrpSpPr>
        <p:grpSpPr>
          <a:xfrm>
            <a:off x="2056485" y="1041531"/>
            <a:ext cx="4846575" cy="3826846"/>
            <a:chOff x="0" y="0"/>
            <a:chExt cx="4029075" cy="3181350"/>
          </a:xfrm>
        </p:grpSpPr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203FB607-F3EC-4ECB-A927-01D5D182CF72}"/>
                </a:ext>
              </a:extLst>
            </p:cNvPr>
            <p:cNvSpPr/>
            <p:nvPr/>
          </p:nvSpPr>
          <p:spPr>
            <a:xfrm>
              <a:off x="1143000" y="0"/>
              <a:ext cx="561975" cy="3181350"/>
            </a:xfrm>
            <a:prstGeom prst="downArrow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Pfeil: nach unten 33">
              <a:extLst>
                <a:ext uri="{FF2B5EF4-FFF2-40B4-BE49-F238E27FC236}">
                  <a16:creationId xmlns:a16="http://schemas.microsoft.com/office/drawing/2014/main" id="{E83D466A-0E1B-4C88-A381-4E3552F63A2C}"/>
                </a:ext>
              </a:extLst>
            </p:cNvPr>
            <p:cNvSpPr/>
            <p:nvPr/>
          </p:nvSpPr>
          <p:spPr>
            <a:xfrm>
              <a:off x="3505200" y="0"/>
              <a:ext cx="523875" cy="3181350"/>
            </a:xfrm>
            <a:prstGeom prst="downArrow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Pfeil: nach unten 34">
              <a:extLst>
                <a:ext uri="{FF2B5EF4-FFF2-40B4-BE49-F238E27FC236}">
                  <a16:creationId xmlns:a16="http://schemas.microsoft.com/office/drawing/2014/main" id="{351736AE-9008-46F1-AF6C-DB46B0042A7F}"/>
                </a:ext>
              </a:extLst>
            </p:cNvPr>
            <p:cNvSpPr/>
            <p:nvPr/>
          </p:nvSpPr>
          <p:spPr>
            <a:xfrm>
              <a:off x="0" y="0"/>
              <a:ext cx="561975" cy="3181350"/>
            </a:xfrm>
            <a:prstGeom prst="downArrow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0F0F31E2-1BA4-4AFB-B4F3-3075BB857EA6}"/>
              </a:ext>
            </a:extLst>
          </p:cNvPr>
          <p:cNvSpPr txBox="1"/>
          <p:nvPr/>
        </p:nvSpPr>
        <p:spPr>
          <a:xfrm>
            <a:off x="781848" y="5049602"/>
            <a:ext cx="2549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May 2002 =&gt; Feb. 2003</a:t>
            </a:r>
          </a:p>
          <a:p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Lowering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Libor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Holocaust fund dissolved</a:t>
            </a:r>
          </a:p>
          <a:p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6FC802-A3FC-4FF7-812B-716A66E7DF4C}"/>
              </a:ext>
            </a:extLst>
          </p:cNvPr>
          <p:cNvSpPr txBox="1"/>
          <p:nvPr/>
        </p:nvSpPr>
        <p:spPr>
          <a:xfrm>
            <a:off x="3431400" y="5049602"/>
            <a:ext cx="25492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Calibri" panose="020F0502020204030204" pitchFamily="34" charset="0"/>
                <a:cs typeface="Calibri" panose="020F0502020204030204" pitchFamily="34" charset="0"/>
              </a:rPr>
              <a:t>Feb. 2008 =&gt; Jan. 2009</a:t>
            </a:r>
          </a:p>
          <a:p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Lowering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Libor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liquidity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auctions</a:t>
            </a: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Transfer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illiquid UBS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assets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(USD 60 billion)</a:t>
            </a:r>
          </a:p>
          <a:p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B29DFA-40DA-4212-AE90-96394AD3B9D7}"/>
              </a:ext>
            </a:extLst>
          </p:cNvPr>
          <p:cNvSpPr txBox="1"/>
          <p:nvPr/>
        </p:nvSpPr>
        <p:spPr>
          <a:xfrm>
            <a:off x="6142105" y="5049602"/>
            <a:ext cx="31770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Calibri" panose="020F0502020204030204" pitchFamily="34" charset="0"/>
                <a:cs typeface="Calibri" panose="020F0502020204030204" pitchFamily="34" charset="0"/>
              </a:rPr>
              <a:t>June 2019 =&gt; May 2020</a:t>
            </a:r>
          </a:p>
          <a:p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Introduction SNB policy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COVID-19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refinancing</a:t>
            </a:r>
          </a:p>
          <a:p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1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4" y="495757"/>
            <a:ext cx="9692640" cy="744649"/>
          </a:xfrm>
        </p:spPr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&amp;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576B2EA0-DD13-3D47-91AE-68563E1E204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01454" y="1461230"/>
                <a:ext cx="9377399" cy="49225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Motivation for Q1 -&gt; link between stock prices and the interest rate </a:t>
                </a:r>
                <a:b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DCF-Model:   </a:t>
                </a:r>
                <a:br>
                  <a:rPr lang="de-CH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2400" i="1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Motivation for Q2 -&gt; based on the reviewed literature:</a:t>
                </a:r>
                <a:b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9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Kohout</a:t>
                </a: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(2010) suggests that money supply is the most influential economic variable in influencing stock   prices.</a:t>
                </a:r>
                <a:b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</a:t>
                </a:r>
                <a:r>
                  <a:rPr lang="en-US" sz="19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Sirucek</a:t>
                </a: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(2012) money supply can also affect stock prices directly, when the greater supply of money is allocated in stock market investments. 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576B2EA0-DD13-3D47-91AE-68563E1E2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4" y="1461230"/>
                <a:ext cx="9377399" cy="4922529"/>
              </a:xfrm>
              <a:prstGeom prst="rect">
                <a:avLst/>
              </a:prstGeom>
              <a:blipFill>
                <a:blip r:embed="rId2"/>
                <a:stretch>
                  <a:fillRect l="-541" r="-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table">
            <a:extLst>
              <a:ext uri="{FF2B5EF4-FFF2-40B4-BE49-F238E27FC236}">
                <a16:creationId xmlns:a16="http://schemas.microsoft.com/office/drawing/2014/main" id="{2AF06FCE-BC6B-44B3-93C3-7D180E633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4" y="1547292"/>
            <a:ext cx="6511473" cy="12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50" y="442663"/>
            <a:ext cx="9692640" cy="744649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&amp; Results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3F6306D-164F-804D-8235-CB782CA20DC7}"/>
              </a:ext>
            </a:extLst>
          </p:cNvPr>
          <p:cNvSpPr>
            <a:spLocks noGrp="1"/>
          </p:cNvSpPr>
          <p:nvPr/>
        </p:nvSpPr>
        <p:spPr>
          <a:xfrm>
            <a:off x="440616" y="1559859"/>
            <a:ext cx="11353800" cy="501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Methodology: Dickey Fuller, VAR-Models and Granger Causality Testing</a:t>
            </a:r>
          </a:p>
          <a:p>
            <a:pPr lvl="8"/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Changes in  </a:t>
            </a: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interest rate </a:t>
            </a: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(SARON) appear to be followed by a </a:t>
            </a: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quick response </a:t>
            </a: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of stock prices.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Changes of </a:t>
            </a: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money supply </a:t>
            </a: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appear to trigger a </a:t>
            </a: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lagged response </a:t>
            </a: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of stock prices. </a:t>
            </a:r>
            <a:endParaRPr lang="en-GB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4DF6F1-2C25-4145-A264-95D809CA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0" y="2073383"/>
            <a:ext cx="4733544" cy="254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DC657B5-0B64-8341-9455-CB75A4F4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50" y="4711370"/>
            <a:ext cx="216597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Granger Causality Tests with different lags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835B84DD-F684-DF4F-8978-77F0B3B4CB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1028" y="2073383"/>
                <a:ext cx="6230112" cy="4018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M2 -&gt; SMI: 	Significant Granger Test at Lag 4</a:t>
                </a:r>
                <a:b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	and later.  </a:t>
                </a:r>
              </a:p>
              <a:p>
                <a:pPr lvl="8"/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SARON -&gt; SMI: 	Significant Granger Test at</a:t>
                </a:r>
                <a:b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	Lag 1 significant. 	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b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estimated coefficients (VAR-Model):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𝑆𝑀𝐼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=4.63 +345∗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de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𝑆𝐴𝑅𝑂𝑁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+0.055∗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de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</m:oMath>
                  </m:oMathPara>
                </a14:m>
                <a:endParaRPr lang="de-CH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b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835B84DD-F684-DF4F-8978-77F0B3B4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8" y="2073383"/>
                <a:ext cx="6230112" cy="4018792"/>
              </a:xfrm>
              <a:prstGeom prst="rect">
                <a:avLst/>
              </a:prstGeom>
              <a:blipFill>
                <a:blip r:embed="rId3"/>
                <a:stretch>
                  <a:fillRect l="-1016" t="-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2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C7801-A926-4572-93CC-C378E51B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DF01E-E912-492D-9223-9755D1994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49284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297</Words>
  <Application>Microsoft Macintosh PowerPoint</Application>
  <PresentationFormat>Breitbild</PresentationFormat>
  <Paragraphs>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Wingdings</vt:lpstr>
      <vt:lpstr>Wingdings 2</vt:lpstr>
      <vt:lpstr>Aussicht</vt:lpstr>
      <vt:lpstr>Impact of Money Supply and Swiss Average Rate Overnight on the Stock Market in Switzerland </vt:lpstr>
      <vt:lpstr>Content</vt:lpstr>
      <vt:lpstr>Introduction</vt:lpstr>
      <vt:lpstr>Money Supply  (M2)</vt:lpstr>
      <vt:lpstr>Remainder  Analysis</vt:lpstr>
      <vt:lpstr>Research Questions &amp; Motivation</vt:lpstr>
      <vt:lpstr>Methodology &amp; Results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Study:  Examining the influence of facial features and attributes of selfies on observer’s engagement with the selfie on social media based on automated image analysis</dc:title>
  <dc:creator>Valentin Arbenz</dc:creator>
  <cp:lastModifiedBy>Wenger Matthias W.MSCIDS.1901</cp:lastModifiedBy>
  <cp:revision>45</cp:revision>
  <dcterms:created xsi:type="dcterms:W3CDTF">2020-11-19T18:09:42Z</dcterms:created>
  <dcterms:modified xsi:type="dcterms:W3CDTF">2021-05-24T12:26:41Z</dcterms:modified>
</cp:coreProperties>
</file>