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9" autoAdjust="0"/>
  </p:normalViewPr>
  <p:slideViewPr>
    <p:cSldViewPr>
      <p:cViewPr varScale="1">
        <p:scale>
          <a:sx n="104" d="100"/>
          <a:sy n="104" d="100"/>
        </p:scale>
        <p:origin x="870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4080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3D02FD-F98D-4393-8C2A-AA2B1B59A463}" type="datetime1">
              <a:rPr lang="ru-RU" smtClean="0"/>
              <a:t>19.11.2024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164D38-2738-4F9A-AE2C-9F3DA1661795}" type="datetime1">
              <a:rPr lang="ru-RU" smtClean="0"/>
              <a:t>19.11.2024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64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256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9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Полилиния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ADCAA3-DEBC-406D-8401-30E1F946FF53}" type="datetime1">
              <a:rPr lang="ru-RU" smtClean="0"/>
              <a:t>19.11.2024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5B83A8-B65A-4820-B3AA-18435A44086F}" type="datetime1">
              <a:rPr lang="ru-RU" smtClean="0"/>
              <a:t>19.11.2024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16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67F8A-3B9B-475E-B703-D5E9DB2614A0}" type="datetime1">
              <a:rPr lang="ru-RU" smtClean="0"/>
              <a:t>19.11.2024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255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7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6B7B8-68DB-4C8D-B1EE-F0C4532BD17D}" type="datetime1">
              <a:rPr lang="ru-RU" smtClean="0"/>
              <a:t>19.11.2024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158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8857C3-C93F-4E49-AD92-CBF7106F2783}" type="datetime1">
              <a:rPr lang="ru-RU" smtClean="0"/>
              <a:t>19.11.2024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160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Полилиния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C36C73-844D-4651-9FC2-22D52B486471}" type="datetime1">
              <a:rPr lang="ru-RU" smtClean="0"/>
              <a:t>19.11.2024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5" name="Объект 3"/>
          <p:cNvSpPr>
            <a:spLocks noGrp="1"/>
          </p:cNvSpPr>
          <p:nvPr>
            <p:ph sz="half" idx="13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156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8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9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2BE7C9-88BB-4EFE-8667-3062E1396877}" type="datetime1">
              <a:rPr lang="ru-RU" smtClean="0"/>
              <a:t>19.11.2024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13653-6E18-417E-A961-3DF0937C0BAA}" type="datetime1">
              <a:rPr lang="ru-RU" smtClean="0"/>
              <a:t>19.11.2024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grpSp>
        <p:nvGrpSpPr>
          <p:cNvPr id="615" name="рамка" descr="Изображение прямоугольника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Группа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Группа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Группа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Группа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Группа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Группа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705AF-92A4-4691-A540-883D58C8D1DC}" type="datetime1">
              <a:rPr lang="ru-RU" smtClean="0"/>
              <a:t>19.11.2024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grpSp>
        <p:nvGrpSpPr>
          <p:cNvPr id="614" name="рамка" descr="Изображение прямоугольника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Группа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Группа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Полилиния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Группа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Полилиния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Группа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Группа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Полилиния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Группа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Полилиния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9E27C-4335-4F92-9135-AD8999CC569B}" type="datetime1">
              <a:rPr lang="ru-RU" smtClean="0"/>
              <a:t>19.11.2024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C9D4412-E0C6-4262-9FCB-58486E3B00CB}" type="datetime1">
              <a:rPr lang="ru-RU" noProof="0" smtClean="0"/>
              <a:t>19.11.2024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sz="4500" dirty="0"/>
              <a:t>Устойчивость объекта</a:t>
            </a:r>
            <a:r>
              <a:rPr lang="en-US" sz="4500" dirty="0"/>
              <a:t> </a:t>
            </a:r>
            <a:r>
              <a:rPr lang="ru-RU" sz="4500" dirty="0"/>
              <a:t>экономики при аварии на</a:t>
            </a:r>
            <a:r>
              <a:rPr lang="en-US" sz="4500" dirty="0"/>
              <a:t> </a:t>
            </a:r>
            <a:r>
              <a:rPr lang="ru-RU" sz="4500" dirty="0"/>
              <a:t>радиационно-опасном</a:t>
            </a:r>
            <a:r>
              <a:rPr lang="en-US" sz="4500" dirty="0"/>
              <a:t> </a:t>
            </a:r>
            <a:r>
              <a:rPr lang="ru-RU" sz="4500" dirty="0"/>
              <a:t>объекте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0A2E1F4-31CC-5823-F1BC-7E9A01E3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Определение уровня радиоактивного излучения на времени окончания облучения персонала и жителей посёлка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0DC30C2D-1CD8-8E5A-75F1-4416F8070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700808"/>
                <a:ext cx="9144000" cy="48825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к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н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пк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пн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:r>
                  <a:rPr lang="ru-RU" sz="15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500" b="0" i="1" smtClean="0">
                            <a:latin typeface="Cambria Math" panose="02040503050406030204" pitchFamily="18" charset="0"/>
                          </a:rPr>
                          <m:t>К</m:t>
                        </m:r>
                      </m:e>
                      <m:sub>
                        <m:r>
                          <a:rPr lang="ru-RU" sz="1500" b="0" i="1" smtClean="0">
                            <a:latin typeface="Cambria Math" panose="02040503050406030204" pitchFamily="18" charset="0"/>
                          </a:rPr>
                          <m:t>пк</m:t>
                        </m:r>
                      </m:sub>
                    </m:sSub>
                    <m:r>
                      <a:rPr lang="ru-RU" sz="1500" b="0" i="1" smtClean="0">
                        <a:latin typeface="Cambria Math" panose="02040503050406030204" pitchFamily="18" charset="0"/>
                      </a:rPr>
                      <m:t> и 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500" b="0" i="1" smtClean="0">
                            <a:latin typeface="Cambria Math" panose="02040503050406030204" pitchFamily="18" charset="0"/>
                          </a:rPr>
                          <m:t>К</m:t>
                        </m:r>
                      </m:e>
                      <m:sub>
                        <m:r>
                          <a:rPr lang="ru-RU" sz="1500" b="0" i="1" smtClean="0">
                            <a:latin typeface="Cambria Math" panose="02040503050406030204" pitchFamily="18" charset="0"/>
                          </a:rPr>
                          <m:t>пн</m:t>
                        </m:r>
                      </m:sub>
                    </m:sSub>
                  </m:oMath>
                </a14:m>
                <a:r>
                  <a:rPr lang="ru-RU" sz="1500" dirty="0"/>
                  <a:t> – коэффициенты пересчета уровня радиоактивного излучения в конце и начале облучения.</a:t>
                </a:r>
              </a:p>
              <a:p>
                <a:pPr marL="0" indent="0" algn="ctr">
                  <a:buNone/>
                </a:pPr>
                <a:endParaRPr lang="ru-RU" dirty="0"/>
              </a:p>
              <a:p>
                <a:pPr marL="0" indent="0" algn="ctr">
                  <a:buNone/>
                </a:pPr>
                <a:endParaRPr lang="ru-RU" dirty="0"/>
              </a:p>
              <a:p>
                <a:pPr marL="0" indent="0" algn="ctr">
                  <a:buNone/>
                </a:pPr>
                <a:endParaRPr lang="ru-RU" dirty="0"/>
              </a:p>
              <a:p>
                <a:pPr marL="0" indent="0" algn="ctr">
                  <a:buNone/>
                </a:pPr>
                <a:endParaRPr lang="ru-RU" dirty="0"/>
              </a:p>
              <a:p>
                <a:pPr marL="0" indent="0" algn="ctr">
                  <a:buNone/>
                </a:pPr>
                <a:endParaRPr lang="ru-RU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 ч.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=5∗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0,434</m:t>
                              </m:r>
                            </m:num>
                            <m:den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0,645</m:t>
                              </m:r>
                            </m:den>
                          </m:f>
                        </m:e>
                      </m:d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3,36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ч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0DC30C2D-1CD8-8E5A-75F1-4416F8070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700808"/>
                <a:ext cx="9144000" cy="488255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A6A54F1-F8E9-5ACB-33D0-6C356CF46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01" y="3110548"/>
            <a:ext cx="8040222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5325C-473E-8DC5-AC95-90D0A924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Возможная доза облучения для работающих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5AA5E85-978B-5719-FD63-259B5773C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На открытой местности</a:t>
                </a:r>
                <a:r>
                  <a:rPr lang="en-US" dirty="0">
                    <a:latin typeface="Cambria Math" panose="02040503050406030204" pitchFamily="18" charset="0"/>
                  </a:rPr>
                  <a:t>:</a:t>
                </a: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Д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обл</m:t>
                          </m:r>
                        </m:sub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АЭС</m:t>
                          </m:r>
                        </m:sup>
                      </m:sSub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=1,7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=1,7∗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3,36∗8 −5∗3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20,2 бэр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В помещении или ПРУ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Д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обл</m:t>
                          </m:r>
                        </m:sub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помещ</m:t>
                          </m:r>
                        </m:sup>
                      </m:sSub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Д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обл</m:t>
                              </m:r>
                            </m:sub>
                            <m: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АЭС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осл</m:t>
                              </m:r>
                            </m:sub>
                          </m:sSub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20,2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=2,894 бэр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5AA5E85-978B-5719-FD63-259B5773C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7" t="-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24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55CCF-A107-624F-2D58-CFCF8AA3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66A7D-2230-1661-8397-3607F7CB9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открытой территории за время работы в течение 5 часов персонал и жители посёлка получат возможную дозу радиоактивного облучения </a:t>
            </a:r>
            <a:r>
              <a:rPr lang="ru-RU" b="1" dirty="0"/>
              <a:t>20,2 бэр</a:t>
            </a:r>
            <a:r>
              <a:rPr lang="ru-RU" dirty="0"/>
              <a:t>, что превышает допустимую дозу радиоактивного облучения в </a:t>
            </a:r>
            <a:r>
              <a:rPr lang="ru-RU" b="1" dirty="0"/>
              <a:t>5,05 раза</a:t>
            </a:r>
            <a:r>
              <a:rPr lang="ru-RU" dirty="0"/>
              <a:t>. Персонал и жители посёлка, находящиеся в помещениях или ПРУ получат возможную дозу радиоактивного облучения </a:t>
            </a:r>
            <a:r>
              <a:rPr lang="ru-RU" b="1" dirty="0"/>
              <a:t>2,894 бэр</a:t>
            </a:r>
            <a:r>
              <a:rPr lang="ru-RU" dirty="0"/>
              <a:t>, что превышает допустимую дозу радиоактивного облучение в </a:t>
            </a:r>
            <a:r>
              <a:rPr lang="ru-RU" b="1" dirty="0"/>
              <a:t>0,7235 раза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574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F42EE-3F7F-2AEA-890E-F36D9BCC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500" dirty="0"/>
              <a:t>Определение допустимого времени работы на радиоактивно загрязнённой местности и в помещении.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8A520AA-1930-7782-8992-33A36A885D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Определение коэффициента пребывания на РЗМ по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Д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доп</m:t>
                              </m:r>
                            </m:sub>
                          </m:sSub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7,76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=1,94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sz="2300" dirty="0"/>
                  <a:t>Определение коэффициента пребывания в помещении по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Д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доп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осл</m:t>
                              </m:r>
                            </m:sub>
                          </m:sSub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7,76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4∗7</m:t>
                          </m:r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0,277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Время пребывания на РЗМ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преб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1,7∗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0,6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1,7</m:t>
                          </m:r>
                        </m:sup>
                      </m:s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1,7∗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1,94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0,6</m:t>
                              </m:r>
                            </m:sup>
                          </m:s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1,7</m:t>
                          </m:r>
                        </m:sup>
                      </m:sSup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3,9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часов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8A520AA-1930-7782-8992-33A36A885D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7" t="-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23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3329D-57F7-654F-3CE4-90992D7F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B07022-F9BC-F8C9-EAA0-95B170E25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E1E3E6"/>
                </a:solidFill>
                <a:effectLst/>
                <a:latin typeface="-apple-system"/>
              </a:rPr>
              <a:t>1. На открытой территории первой смене можно работать не более 2 часов. (требования норм радиационной безопасности (НРБ-99) СП 2.6.1.758-99 – первой смене всегда разрешено работать на открытой территории не более 2 часов). Затем персонал необходимо укрыть в загерметизированных служебных помещениях или ПРУ.</a:t>
            </a:r>
            <a:br>
              <a:rPr lang="ru-RU" dirty="0"/>
            </a:br>
            <a:r>
              <a:rPr lang="ru-RU" b="0" i="0" dirty="0">
                <a:solidFill>
                  <a:srgbClr val="E1E3E6"/>
                </a:solidFill>
                <a:effectLst/>
                <a:latin typeface="-apple-system"/>
              </a:rPr>
              <a:t>2. В служебных помещениях возможно нахождение персонала не более 4,7 часов.</a:t>
            </a:r>
            <a:br>
              <a:rPr lang="ru-RU" dirty="0"/>
            </a:br>
            <a:r>
              <a:rPr lang="ru-RU" b="0" i="0" dirty="0">
                <a:solidFill>
                  <a:srgbClr val="E1E3E6"/>
                </a:solidFill>
                <a:effectLst/>
                <a:latin typeface="-apple-system"/>
              </a:rPr>
              <a:t>3. Работа персонала на открытой территории и в помещении производится посменно. Необходим жесткий график работы всех смен с учетом возможной дозы радиоактивного облучения.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527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F1338-2443-2E4C-1ADF-BDAE5D9E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Определение возможной дозы радиоактивного облучения за 8 ч. проживания на РЗМ в домах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BE65829-385C-74B4-7BF5-FCD22B86FB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к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н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+8=3+8=11 часов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ч.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н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к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н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−0,4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−0,4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2,973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ч</m:t>
                      </m:r>
                    </m:oMath>
                  </m:oMathPara>
                </a14:m>
                <a:endParaRPr lang="ru-RU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Д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обл</m:t>
                          </m:r>
                        </m:sub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помещ</m:t>
                          </m:r>
                        </m:sup>
                      </m:sSub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1,7(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осл</m:t>
                              </m:r>
                            </m:sub>
                          </m:sSub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1,7(2,973∗11−15)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4,301 бэр</m:t>
                      </m:r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ru-RU" sz="1800" dirty="0"/>
                  <a:t>За 8 часов проживания населения посёлка в жилых домах жители получают возможную дозу радиоактивного облучения 4,3 бэр, что больше допустимой в 1,08 раза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BE65829-385C-74B4-7BF5-FCD22B86FB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27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863C6-C437-FC56-27BB-F117BEB98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27127-F4CF-9F30-A499-4584E388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600" dirty="0"/>
              <a:t>Определение возможной дозы радиоактивного облучения за двое суток проживания на РЗМ в домах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231866B-F0D9-591E-78DC-C3BE2815A9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к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н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+48=3+8=51 час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ч.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н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к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н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−0,4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−0,4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610 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ч</m:t>
                      </m:r>
                    </m:oMath>
                  </m:oMathPara>
                </a14:m>
                <a:endParaRPr lang="ru-RU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Д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обл</m:t>
                          </m:r>
                        </m:sub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помещ</m:t>
                          </m:r>
                        </m:sup>
                      </m:sSub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1,7(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осл</m:t>
                              </m:r>
                            </m:sub>
                          </m:sSub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1,7(1,610∗51−15)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16,297 бэр</m:t>
                      </m:r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ru-RU" sz="1800" dirty="0"/>
                  <a:t>За 51 час проживания населения посёлка в жилых домах жители получают возможную дозу радиоактивного облучения 16,297 бэр, что больше допустимой в 4,07 раза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231866B-F0D9-591E-78DC-C3BE2815A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2783B-7730-4EE2-2315-608A08B30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0EFACD-3666-D9DB-1DFE-87DCDF47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600" dirty="0"/>
              <a:t>Определение возможной дозы радиоактивного облучения за 30 суток проживания на РЗМ в домах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322A199-0035-0768-7BB3-E2FEFD260E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к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н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+720=3+720=723 часа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ч.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н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к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н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−0,4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723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−0,4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557 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ч</m:t>
                      </m:r>
                    </m:oMath>
                  </m:oMathPara>
                </a14:m>
                <a:endParaRPr lang="ru-RU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Д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обл</m:t>
                          </m:r>
                        </m:sub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помещ</m:t>
                          </m:r>
                        </m:sup>
                      </m:sSub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1,7(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осл</m:t>
                              </m:r>
                            </m:sub>
                          </m:sSub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1,7(0,557∗723−15)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94,228 бэр</m:t>
                      </m:r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ru-RU" sz="1800" dirty="0"/>
                  <a:t>При дозе облучения жителей посёлка за 30 суток 3,14 бэр в день, требуется временное переселение жителей с РЗМ.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322A199-0035-0768-7BB3-E2FEFD260E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05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E0A09-D88E-1345-BE54-A42BB3BF8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6AE7E-86B8-B2CE-6BC9-D4E24B21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600" dirty="0"/>
              <a:t>Определение возможной дозы радиоактивного облучения за 70 лет проживания на РЗМ в домах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6FED643-E1F1-7EA1-2F9E-F80A2C062D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к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н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+604800=3+604800=605803 часа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ч.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н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к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н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−0,4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604803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−0,4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038 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ч</m:t>
                      </m:r>
                    </m:oMath>
                  </m:oMathPara>
                </a14:m>
                <a:endParaRPr lang="ru-RU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3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300" b="0" i="1" smtClean="0">
                              <a:latin typeface="Cambria Math" panose="02040503050406030204" pitchFamily="18" charset="0"/>
                            </a:rPr>
                            <m:t>Д</m:t>
                          </m:r>
                        </m:e>
                        <m:sub>
                          <m:r>
                            <a:rPr lang="ru-RU" sz="2300" b="0" i="1" smtClean="0">
                              <a:latin typeface="Cambria Math" panose="02040503050406030204" pitchFamily="18" charset="0"/>
                            </a:rPr>
                            <m:t>обл</m:t>
                          </m:r>
                        </m:sub>
                        <m:sup>
                          <m:r>
                            <a:rPr lang="ru-RU" sz="2300" b="0" i="1" smtClean="0">
                              <a:latin typeface="Cambria Math" panose="02040503050406030204" pitchFamily="18" charset="0"/>
                            </a:rPr>
                            <m:t>помещ</m:t>
                          </m:r>
                        </m:sup>
                      </m:sSubSup>
                      <m:r>
                        <a:rPr lang="ru-RU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300" b="0" i="1" smtClean="0">
                              <a:latin typeface="Cambria Math" panose="02040503050406030204" pitchFamily="18" charset="0"/>
                            </a:rPr>
                            <m:t>1,7(</m:t>
                          </m:r>
                          <m:sSub>
                            <m:sSubPr>
                              <m:ctrlPr>
                                <a:rPr lang="ru-RU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2300" b="0" i="1" smtClean="0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300" b="0" i="1" smtClean="0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sub>
                          </m:sSub>
                          <m:r>
                            <a:rPr lang="ru-RU" sz="23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2300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300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  <m:r>
                            <a:rPr lang="ru-RU" sz="23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ru-RU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300" b="0" i="1" smtClean="0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e>
                            <m:sub>
                              <m:r>
                                <a:rPr lang="ru-RU" sz="2300" b="0" i="1" smtClean="0">
                                  <a:latin typeface="Cambria Math" panose="02040503050406030204" pitchFamily="18" charset="0"/>
                                </a:rPr>
                                <m:t>осл</m:t>
                              </m:r>
                            </m:sub>
                          </m:sSub>
                        </m:den>
                      </m:f>
                      <m:r>
                        <a:rPr lang="ru-RU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300" b="0" i="1" smtClean="0">
                              <a:latin typeface="Cambria Math" panose="02040503050406030204" pitchFamily="18" charset="0"/>
                            </a:rPr>
                            <m:t>1,7(0,038∗604803−15)</m:t>
                          </m:r>
                        </m:num>
                        <m:den>
                          <m:r>
                            <a:rPr lang="ru-RU" sz="23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ru-RU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ru-RU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5544,374 бэр</m:t>
                      </m:r>
                    </m:oMath>
                  </m:oMathPara>
                </a14:m>
                <a:endParaRPr lang="ru-RU" sz="23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ru-RU" sz="1800" dirty="0"/>
                  <a:t>При дозе облучения жителей посёлка проживающего в жилых домах в течение 70 лет равной 79,21 бэр в год требуется временное переселение.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6FED643-E1F1-7EA1-2F9E-F80A2C062D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0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CF948-20F4-B060-3DE2-D36B4E30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E02DD6-2141-F44E-8EE7-9C69BC2A6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Учебная</a:t>
            </a:r>
            <a:r>
              <a:rPr lang="en-US" dirty="0"/>
              <a:t> </a:t>
            </a:r>
            <a:r>
              <a:rPr lang="ru-RU" dirty="0"/>
              <a:t>цель:</a:t>
            </a:r>
            <a:r>
              <a:rPr lang="en-US" dirty="0"/>
              <a:t> </a:t>
            </a:r>
            <a:r>
              <a:rPr lang="ru-RU" dirty="0"/>
              <a:t>получение</a:t>
            </a:r>
            <a:r>
              <a:rPr lang="en-US" dirty="0"/>
              <a:t> </a:t>
            </a:r>
            <a:r>
              <a:rPr lang="ru-RU" dirty="0"/>
              <a:t>поражающих факторов возникающих при аварии на радиационно- опасном</a:t>
            </a:r>
            <a:r>
              <a:rPr lang="en-US" dirty="0"/>
              <a:t> </a:t>
            </a:r>
            <a:r>
              <a:rPr lang="ru-RU" dirty="0"/>
              <a:t>объекте, умений формулировать выводы и разрабатывать инженерно-технические</a:t>
            </a:r>
            <a:r>
              <a:rPr lang="en-US" dirty="0"/>
              <a:t> </a:t>
            </a:r>
            <a:r>
              <a:rPr lang="ru-RU" dirty="0"/>
              <a:t>мероприятия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Воспитательная цель:</a:t>
            </a:r>
          </a:p>
          <a:p>
            <a:r>
              <a:rPr lang="ru-RU" dirty="0"/>
              <a:t>Формирование культуры безопасности жизнедеятельности</a:t>
            </a:r>
          </a:p>
          <a:p>
            <a:r>
              <a:rPr lang="ru-RU" dirty="0"/>
              <a:t>Формирование поведенческих и волевых качеств будущего руководителя;</a:t>
            </a:r>
          </a:p>
          <a:p>
            <a:r>
              <a:rPr lang="ru-RU" dirty="0"/>
              <a:t>Воспитание гордости за обучение в ведущем вузе </a:t>
            </a:r>
            <a:r>
              <a:rPr lang="ru-RU" dirty="0" err="1"/>
              <a:t>Минцифры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524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20C84-1219-43CA-6D4C-8CB19F11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Легенда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00D91-9AE2-788F-95BA-9F6597595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/>
              <a:t>В результате аварии на АЭС произошел тепловой взрыв вызвавший разрушение реактора и радиоактивный выброс с последующим загрязнением местности.</a:t>
            </a:r>
          </a:p>
        </p:txBody>
      </p:sp>
    </p:spTree>
    <p:extLst>
      <p:ext uri="{BB962C8B-B14F-4D97-AF65-F5344CB8AC3E}">
        <p14:creationId xmlns:p14="http://schemas.microsoft.com/office/powerpoint/2010/main" val="378768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6E1A0-D866-5C21-3702-0B0A0324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Требуется определить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122C183-F62F-2C4E-4564-782C167D59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ru-RU" dirty="0"/>
                  <a:t>Возможную дозу облучения персонала, работающего на открытой территории.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/>
                  <a:t>Возможную дозу облучения персонала и жителей посёлка, находящихся в помещении или ПРУ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К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осл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7</a:t>
                </a:r>
                <a:r>
                  <a:rPr lang="ru-RU" dirty="0"/>
                  <a:t> раз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/>
                  <a:t>Допустимое время работы персонала и жителей посёлка на РЗМ.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/>
                  <a:t>Дозу облучения жителей посёлка за 8 ч. проживания на РЗМ в жилых домах или ПРУ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К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осл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7 </a:t>
                </a:r>
                <a:r>
                  <a:rPr lang="ru-RU" dirty="0"/>
                  <a:t>раз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/>
                  <a:t>Дозу облучения жителей посёлка за двое суток проживания на РЗМ в жилых домах или ПРУ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К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осл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7</a:t>
                </a:r>
                <a:r>
                  <a:rPr lang="ru-RU" dirty="0"/>
                  <a:t> раз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/>
                  <a:t>Дозу облучения жителей посёлка за 30 суток проживания на РЗМ в жилых домах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К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осл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раз</m:t>
                    </m:r>
                  </m:oMath>
                </a14:m>
                <a:endParaRPr lang="ru-RU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/>
                  <a:t>Пожизненную дозу облучения жителей посёлка в течение 70 лет проживания на  РЗМ в жилых домах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К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осл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раз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122C183-F62F-2C4E-4564-782C167D59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3" t="-2857" r="-1133" b="-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69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48979-87F7-4302-CC72-20120631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Требуется разработать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35BB38-ECDC-E9DA-61E4-0674E91CC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Инженерно-технические мероприятия по повышению БЖД персонала и населения в случае радиоактивного загрязнения местности.</a:t>
            </a:r>
          </a:p>
        </p:txBody>
      </p:sp>
    </p:spTree>
    <p:extLst>
      <p:ext uri="{BB962C8B-B14F-4D97-AF65-F5344CB8AC3E}">
        <p14:creationId xmlns:p14="http://schemas.microsoft.com/office/powerpoint/2010/main" val="421726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87164-D839-9B7A-449C-2EE00AC3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данные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CAFDD47-8151-C137-17F0-D10B42C697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Время начала облучения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н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=3 ч.</m:t>
                    </m:r>
                  </m:oMath>
                </a14:m>
                <a:r>
                  <a:rPr lang="ru-RU" dirty="0"/>
                  <a:t>, время работы персонала составляет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раб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5 ч.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Уровень радиоактивного излучения на время начала облучения составляет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Р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нач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=5 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ч</m:t>
                    </m:r>
                  </m:oMath>
                </a14:m>
                <a:r>
                  <a:rPr lang="ru-RU" dirty="0"/>
                  <a:t>. </a:t>
                </a:r>
              </a:p>
              <a:p>
                <a:pPr marL="0" indent="0">
                  <a:buNone/>
                </a:pPr>
                <a:r>
                  <a:rPr lang="ru-RU" dirty="0"/>
                  <a:t>Коэффициент ослабления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К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осл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=7 раз</m:t>
                    </m:r>
                  </m:oMath>
                </a14:m>
                <a:r>
                  <a:rPr lang="ru-RU" dirty="0"/>
                  <a:t>. </a:t>
                </a:r>
              </a:p>
              <a:p>
                <a:pPr marL="0" indent="0">
                  <a:buNone/>
                </a:pPr>
                <a:r>
                  <a:rPr lang="ru-RU" dirty="0"/>
                  <a:t>Допустимая доза облучения персонала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Д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доп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=4 бээр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Для гамма-излучения 1 рентген (1 Р) примерно равен одному раду (1 рад) и одному бэр (1 бэр).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CAFDD47-8151-C137-17F0-D10B42C69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7" t="-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97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66ACA-E9E8-2C64-3CBA-D2C3880A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500" dirty="0"/>
              <a:t>Определение возможной дозы облучения персонала и жителей посёлка, работающих на открытой территории.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0994B48-3103-649D-1160-E22875FD64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/>
                  <a:t>Определение времени окончания облучения персонала и жителей посёлка: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н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раб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=8 часов</m:t>
                    </m:r>
                  </m:oMath>
                </a14:m>
                <a:endParaRPr lang="ru-RU" dirty="0"/>
              </a:p>
              <a:p>
                <a:r>
                  <a:rPr lang="ru-RU" dirty="0"/>
                  <a:t>Уровень радиоактивного излучения в момент времени после аварии на АЭС определяется по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Р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н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ru-RU" b="0" i="1" smtClean="0">
                                          <a:latin typeface="Cambria Math" panose="02040503050406030204" pitchFamily="18" charset="0"/>
                                        </a:rPr>
                                        <m:t>н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:r>
                  <a:rPr lang="en-US" dirty="0"/>
                  <a:t>P</a:t>
                </a:r>
                <a:r>
                  <a:rPr lang="en-US" baseline="-25000" dirty="0"/>
                  <a:t>t</a:t>
                </a:r>
                <a:r>
                  <a:rPr lang="ru-RU" dirty="0"/>
                  <a:t> </a:t>
                </a:r>
                <a:r>
                  <a:rPr lang="en-US" dirty="0"/>
                  <a:t> </a:t>
                </a:r>
                <a:r>
                  <a:rPr lang="ru-RU" dirty="0"/>
                  <a:t>–</a:t>
                </a:r>
                <a:r>
                  <a:rPr lang="en-US" dirty="0"/>
                  <a:t> </a:t>
                </a:r>
                <a:r>
                  <a:rPr lang="ru-RU" dirty="0"/>
                  <a:t>уровень радиоактивного излучения в момент времени </a:t>
                </a:r>
                <a:r>
                  <a:rPr lang="en-US" dirty="0"/>
                  <a:t>t</a:t>
                </a:r>
                <a:r>
                  <a:rPr lang="ru-RU" dirty="0"/>
                  <a:t>;</a:t>
                </a:r>
              </a:p>
              <a:p>
                <a:pPr marL="0" indent="0">
                  <a:buNone/>
                </a:pPr>
                <a:r>
                  <a:rPr lang="en-US" dirty="0"/>
                  <a:t>P</a:t>
                </a:r>
                <a:r>
                  <a:rPr lang="ru-RU" baseline="-25000" dirty="0"/>
                  <a:t>н</a:t>
                </a:r>
                <a:r>
                  <a:rPr lang="en-US" baseline="-25000" dirty="0"/>
                  <a:t> </a:t>
                </a:r>
                <a:r>
                  <a:rPr lang="ru-RU" dirty="0"/>
                  <a:t>–</a:t>
                </a:r>
                <a:r>
                  <a:rPr lang="en-US" dirty="0"/>
                  <a:t>  </a:t>
                </a:r>
                <a:r>
                  <a:rPr lang="ru-RU" dirty="0"/>
                  <a:t>уровень радиоактивного излучения на время начала облучения </a:t>
                </a:r>
                <a:r>
                  <a:rPr lang="en-US" dirty="0"/>
                  <a:t>t</a:t>
                </a:r>
                <a:r>
                  <a:rPr lang="ru-RU" baseline="-25000" dirty="0"/>
                  <a:t>н</a:t>
                </a:r>
                <a:r>
                  <a:rPr lang="ru-RU" dirty="0"/>
                  <a:t>;</a:t>
                </a:r>
              </a:p>
              <a:p>
                <a:pPr marL="0" indent="0">
                  <a:buNone/>
                </a:pPr>
                <a:r>
                  <a:rPr lang="en-US" dirty="0"/>
                  <a:t>n </a:t>
                </a:r>
                <a:r>
                  <a:rPr lang="ru-RU" dirty="0"/>
                  <a:t>– показатель степени, характеризующий радионуклидный состав и</a:t>
                </a:r>
                <a:r>
                  <a:rPr lang="en-US" dirty="0"/>
                  <a:t> </a:t>
                </a:r>
                <a:r>
                  <a:rPr lang="ru-RU" dirty="0"/>
                  <a:t>скорость уменьшения уровня радиоактивного излучения во времени.</a:t>
                </a:r>
              </a:p>
              <a:p>
                <a:pPr marL="0" indent="0">
                  <a:buNone/>
                </a:pPr>
                <a:r>
                  <a:rPr lang="ru-RU" dirty="0"/>
                  <a:t>Для реакторов и АЭС</a:t>
                </a:r>
                <a:r>
                  <a:rPr lang="en-US" dirty="0"/>
                  <a:t> n = 0,4…0,5</a:t>
                </a:r>
                <a:r>
                  <a:rPr lang="ru-RU" dirty="0"/>
                  <a:t> (для АЭС </a:t>
                </a:r>
                <a:r>
                  <a:rPr lang="en-US" dirty="0"/>
                  <a:t>n = 0,4</a:t>
                </a:r>
                <a:r>
                  <a:rPr lang="ru-RU" dirty="0"/>
                  <a:t>).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0994B48-3103-649D-1160-E22875FD64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7" t="-3000" r="-1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31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F8E82-01FC-7F1F-A240-0E144E23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Определение уровня радиоактивного излучения на 1 час после аварии на АЭС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926569F-F357-7290-89A0-6A2AAD05D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sz="3000" b="0" i="1" smtClean="0">
                              <a:latin typeface="Cambria Math" panose="02040503050406030204" pitchFamily="18" charset="0"/>
                            </a:rPr>
                            <m:t>ч.</m:t>
                          </m:r>
                        </m:e>
                      </m:d>
                      <m:r>
                        <a:rPr lang="ru-RU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000" b="0" i="1" smtClean="0">
                              <a:latin typeface="Cambria Math" panose="02040503050406030204" pitchFamily="18" charset="0"/>
                            </a:rPr>
                            <m:t>Р</m:t>
                          </m:r>
                        </m:e>
                        <m:sub>
                          <m:r>
                            <a:rPr lang="ru-RU" sz="3000" b="0" i="1" smtClean="0">
                              <a:latin typeface="Cambria Math" panose="02040503050406030204" pitchFamily="18" charset="0"/>
                            </a:rPr>
                            <m:t>н</m:t>
                          </m:r>
                        </m:sub>
                      </m:sSub>
                      <m:r>
                        <a:rPr lang="ru-RU" sz="3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ru-RU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3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ru-RU" sz="3000" b="0" i="1" smtClean="0">
                                          <a:latin typeface="Cambria Math" panose="02040503050406030204" pitchFamily="18" charset="0"/>
                                        </a:rPr>
                                        <m:t>н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ru-RU" sz="3000" b="0" i="1" smtClean="0">
                              <a:latin typeface="Cambria Math" panose="02040503050406030204" pitchFamily="18" charset="0"/>
                            </a:rPr>
                            <m:t>−0.4</m:t>
                          </m:r>
                        </m:sup>
                      </m:sSup>
                      <m:r>
                        <a:rPr lang="ru-RU" sz="3000" b="0" i="1" smtClean="0">
                          <a:latin typeface="Cambria Math" panose="02040503050406030204" pitchFamily="18" charset="0"/>
                        </a:rPr>
                        <m:t>=5∗</m:t>
                      </m:r>
                      <m:sSup>
                        <m:sSupPr>
                          <m:ctrlPr>
                            <a:rPr lang="ru-RU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3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3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ru-RU" sz="3000" b="0" i="1" smtClean="0">
                              <a:latin typeface="Cambria Math" panose="02040503050406030204" pitchFamily="18" charset="0"/>
                            </a:rPr>
                            <m:t>−0.4</m:t>
                          </m:r>
                        </m:sup>
                      </m:sSup>
                      <m:r>
                        <a:rPr lang="ru-RU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7,76</m:t>
                      </m:r>
                      <m:r>
                        <a:rPr lang="ru-RU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Р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ru-RU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ч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926569F-F357-7290-89A0-6A2AAD05D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49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BE834-B1DC-933C-A3E7-B2B020A9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ru-RU" dirty="0"/>
              <a:t>Вывод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520811-BC75-44D9-D142-A912C1ACA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5958" y="2328833"/>
            <a:ext cx="3229013" cy="3826115"/>
          </a:xfrm>
        </p:spPr>
        <p:txBody>
          <a:bodyPr>
            <a:normAutofit/>
          </a:bodyPr>
          <a:lstStyle/>
          <a:p>
            <a:r>
              <a:rPr lang="ru-RU" sz="2000" dirty="0"/>
              <a:t>Так как уровень радиоактивного излучения  на 1 час после аварии составляет </a:t>
            </a:r>
            <a:r>
              <a:rPr lang="ru-RU" sz="2000" b="1" dirty="0"/>
              <a:t>7,76</a:t>
            </a:r>
            <a:r>
              <a:rPr lang="ru-RU" sz="2000" dirty="0"/>
              <a:t> Р/ч видно, что объект находится в зоне Опасного загрязнения «В» (расстояние от АЭС до объекта до </a:t>
            </a:r>
            <a:r>
              <a:rPr lang="ru-RU" sz="2000" b="1" dirty="0"/>
              <a:t>17,4 км</a:t>
            </a:r>
            <a:r>
              <a:rPr lang="ru-RU" sz="2000" dirty="0"/>
              <a:t>, а ширина до </a:t>
            </a:r>
            <a:r>
              <a:rPr lang="ru-RU" sz="2000" b="1" dirty="0"/>
              <a:t>0,69 км</a:t>
            </a:r>
            <a:r>
              <a:rPr lang="ru-RU" sz="2000" dirty="0"/>
              <a:t>).</a:t>
            </a:r>
            <a:endParaRPr lang="en-US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2FA9F7-F562-BA14-FD3C-0E054AD42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244" y="1988840"/>
            <a:ext cx="6073624" cy="382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0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Школьная доска (16x9)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8_TF02804846_TF02804846.potx" id="{B0D334FF-33A8-46AB-96CF-63558F5650FA}" vid="{48B67DF7-1DEB-4C08-A175-C7A2C8FA45E8}"/>
    </a:ext>
  </a:extLst>
</a:theme>
</file>

<file path=ppt/theme/theme2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Учебная презентация на школьной доске (широкоэкранный формат)</Template>
  <TotalTime>158</TotalTime>
  <Words>1032</Words>
  <Application>Microsoft Office PowerPoint</Application>
  <PresentationFormat>Произвольный</PresentationFormat>
  <Paragraphs>94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Cambria Math</vt:lpstr>
      <vt:lpstr>Consolas</vt:lpstr>
      <vt:lpstr>Corbel</vt:lpstr>
      <vt:lpstr>Школьная доска (16x9)</vt:lpstr>
      <vt:lpstr>Устойчивость объекта экономики при аварии на радиационно-опасном объекте</vt:lpstr>
      <vt:lpstr>Цели работы</vt:lpstr>
      <vt:lpstr>Легенда</vt:lpstr>
      <vt:lpstr>Требуется определить</vt:lpstr>
      <vt:lpstr>Требуется разработать</vt:lpstr>
      <vt:lpstr>Исходные данные</vt:lpstr>
      <vt:lpstr>Определение возможной дозы облучения персонала и жителей посёлка, работающих на открытой территории.</vt:lpstr>
      <vt:lpstr>Определение уровня радиоактивного излучения на 1 час после аварии на АЭС</vt:lpstr>
      <vt:lpstr>Вывод</vt:lpstr>
      <vt:lpstr>Определение уровня радиоактивного излучения на времени окончания облучения персонала и жителей посёлка</vt:lpstr>
      <vt:lpstr>Возможная доза облучения для работающих</vt:lpstr>
      <vt:lpstr>Вывод</vt:lpstr>
      <vt:lpstr>Определение допустимого времени работы на радиоактивно загрязнённой местности и в помещении.</vt:lpstr>
      <vt:lpstr>Вывод</vt:lpstr>
      <vt:lpstr>Определение возможной дозы радиоактивного облучения за 8 ч. проживания на РЗМ в домах</vt:lpstr>
      <vt:lpstr>Определение возможной дозы радиоактивного облучения за двое суток проживания на РЗМ в домах</vt:lpstr>
      <vt:lpstr>Определение возможной дозы радиоактивного облучения за 30 суток проживания на РЗМ в домах</vt:lpstr>
      <vt:lpstr>Определение возможной дозы радиоактивного облучения за 70 лет проживания на РЗМ в домах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Тихон Хохлов</dc:creator>
  <cp:lastModifiedBy>Тихон Хохлов</cp:lastModifiedBy>
  <cp:revision>191</cp:revision>
  <dcterms:created xsi:type="dcterms:W3CDTF">2024-11-18T12:43:58Z</dcterms:created>
  <dcterms:modified xsi:type="dcterms:W3CDTF">2024-11-19T15:02:26Z</dcterms:modified>
</cp:coreProperties>
</file>