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99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17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8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542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464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06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29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15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1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62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3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8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61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70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64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0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41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C99739C-7997-42FA-BC92-C798E3E5AD0D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CFF66E-E385-4FBE-92A3-9C19D9A6DA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98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18BEC-1624-4520-903C-871F91E19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017058"/>
            <a:ext cx="9440034" cy="3415553"/>
          </a:xfrm>
        </p:spPr>
        <p:txBody>
          <a:bodyPr>
            <a:normAutofit/>
          </a:bodyPr>
          <a:lstStyle/>
          <a:p>
            <a:r>
              <a:rPr lang="ru-RU" dirty="0"/>
              <a:t>Устойчивость объекта экономики при аварии на химически опасном</a:t>
            </a:r>
            <a:br>
              <a:rPr lang="ru-RU" dirty="0"/>
            </a:br>
            <a:r>
              <a:rPr lang="ru-RU" dirty="0"/>
              <a:t>объекте</a:t>
            </a:r>
          </a:p>
        </p:txBody>
      </p:sp>
    </p:spTree>
    <p:extLst>
      <p:ext uri="{BB962C8B-B14F-4D97-AF65-F5344CB8AC3E}">
        <p14:creationId xmlns:p14="http://schemas.microsoft.com/office/powerpoint/2010/main" val="352504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716B5-7B9C-4252-A79D-0321EB1C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FE0CB1-244B-461C-9F9D-8C82494E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Из рассмотрения зон химического загрязнения для различных случаев вертикальной устойчивости воздуха видим, что наиболее опасным является случай – инверсия. Ширина зоны химического загрязнения при инверсии составит примерно 0,5 км, что при благоприятных условиях (достаточного времени до подхода облака с АХОВ к предприятию) возможно эвакуация (выведение) людей за пределы зоны химического загрязнения на расстояние половины ширины т.е. на 100-150м. </a:t>
            </a:r>
          </a:p>
        </p:txBody>
      </p:sp>
    </p:spTree>
    <p:extLst>
      <p:ext uri="{BB962C8B-B14F-4D97-AF65-F5344CB8AC3E}">
        <p14:creationId xmlns:p14="http://schemas.microsoft.com/office/powerpoint/2010/main" val="248563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C0629E-8B11-4361-9D84-C4B827B1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62001"/>
            <a:ext cx="10353762" cy="502920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/>
              <a:t>Учебная цель: получение практических навыков расчёта параметров поражающих факторов возникающих при аварии на химически опасном объекте, умений формулировать выводы и разрабатывать инженерно-технические мероприятия 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ru-RU" dirty="0"/>
              <a:t>Воспитательная цель:</a:t>
            </a:r>
          </a:p>
          <a:p>
            <a:pPr marL="36900" indent="0">
              <a:buNone/>
            </a:pPr>
            <a:r>
              <a:rPr lang="ru-RU" dirty="0"/>
              <a:t> Формирование культуры безопасности жизнедеятельности</a:t>
            </a:r>
          </a:p>
          <a:p>
            <a:pPr marL="36900" indent="0">
              <a:buNone/>
            </a:pPr>
            <a:r>
              <a:rPr lang="ru-RU" dirty="0"/>
              <a:t> Формирование поведенческих и волевых качеств будущего руководителя</a:t>
            </a:r>
          </a:p>
          <a:p>
            <a:pPr marL="36900" indent="0">
              <a:buNone/>
            </a:pPr>
            <a:r>
              <a:rPr lang="ru-RU" dirty="0"/>
              <a:t> Воспитание гордости за обучение в ведущем вузе </a:t>
            </a:r>
            <a:r>
              <a:rPr lang="ru-RU" dirty="0" err="1"/>
              <a:t>Минцифры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84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6BF4-BA50-4325-B1AA-F295D9F1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Легенда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4855-D5EF-4F29-8BE2-908CB8E97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В результате аварии на химическом предприятии произошёл вылив АХОВ на территорию, в результате которого образовалось загрязнение окружающей среды и, возможно, поражение работников объекта связи. </a:t>
            </a:r>
          </a:p>
        </p:txBody>
      </p:sp>
    </p:spTree>
    <p:extLst>
      <p:ext uri="{BB962C8B-B14F-4D97-AF65-F5344CB8AC3E}">
        <p14:creationId xmlns:p14="http://schemas.microsoft.com/office/powerpoint/2010/main" val="320956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315FE-F946-4045-BE97-DE2CF8AD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BDBBF-6807-4B57-AB04-9F87377A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Параметры зоны химического загрязнения – площадь разлива АХОВ, глубина и ширина зоны химического загрязнения. </a:t>
            </a:r>
            <a:endParaRPr lang="en-US" dirty="0"/>
          </a:p>
          <a:p>
            <a:r>
              <a:rPr lang="ru-RU" dirty="0"/>
              <a:t>2. Время подхода зараженного воздуха к объекту связи.</a:t>
            </a:r>
            <a:endParaRPr lang="en-US" dirty="0"/>
          </a:p>
          <a:p>
            <a:r>
              <a:rPr lang="ru-RU" dirty="0"/>
              <a:t>3. Времени поражающего действия АХОВ.</a:t>
            </a:r>
            <a:endParaRPr lang="en-US" dirty="0"/>
          </a:p>
          <a:p>
            <a:r>
              <a:rPr lang="ru-RU" dirty="0"/>
              <a:t>4. Возможные потери среди работников объекта связи.</a:t>
            </a:r>
          </a:p>
        </p:txBody>
      </p:sp>
    </p:spTree>
    <p:extLst>
      <p:ext uri="{BB962C8B-B14F-4D97-AF65-F5344CB8AC3E}">
        <p14:creationId xmlns:p14="http://schemas.microsoft.com/office/powerpoint/2010/main" val="11559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ED780-5300-428B-9FD6-A2FA3E5E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E7CFF-EB20-4BA9-A33E-522A6612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Мероприятия по снижению тяжести последствий и защите персонала при аварии на химически опасном объекте</a:t>
            </a:r>
          </a:p>
        </p:txBody>
      </p:sp>
    </p:spTree>
    <p:extLst>
      <p:ext uri="{BB962C8B-B14F-4D97-AF65-F5344CB8AC3E}">
        <p14:creationId xmlns:p14="http://schemas.microsoft.com/office/powerpoint/2010/main" val="151285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5DE43-00DD-45DA-90BE-517232D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23AA1-C1D7-447A-AA65-4ACBA745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Число работающих в смене на объекте связи </a:t>
            </a:r>
            <a:r>
              <a:rPr lang="en-US" dirty="0"/>
              <a:t>55 </a:t>
            </a:r>
            <a:r>
              <a:rPr lang="ru-RU" dirty="0"/>
              <a:t>человек. </a:t>
            </a:r>
            <a:endParaRPr lang="en-US" dirty="0"/>
          </a:p>
          <a:p>
            <a:r>
              <a:rPr lang="ru-RU" dirty="0"/>
              <a:t>Обеспеченность средствами индивидуальной защиты от АХОВ</a:t>
            </a:r>
            <a:r>
              <a:rPr lang="en-US" dirty="0"/>
              <a:t> 45</a:t>
            </a:r>
            <a:r>
              <a:rPr lang="ru-RU" dirty="0"/>
              <a:t>%. </a:t>
            </a:r>
            <a:endParaRPr lang="en-US" dirty="0"/>
          </a:p>
          <a:p>
            <a:r>
              <a:rPr lang="ru-RU" dirty="0"/>
              <a:t>Объект связи находится на расстоянии км от химического объекта. </a:t>
            </a:r>
            <a:endParaRPr lang="en-US" dirty="0"/>
          </a:p>
          <a:p>
            <a:r>
              <a:rPr lang="ru-RU" dirty="0"/>
              <a:t>На химическом объекте находится АХОВ сероводород в количестве 100 т.</a:t>
            </a:r>
            <a:endParaRPr lang="en-US" dirty="0"/>
          </a:p>
          <a:p>
            <a:r>
              <a:rPr lang="ru-RU" dirty="0"/>
              <a:t>Способ хранения АХОВ – в </a:t>
            </a:r>
            <a:r>
              <a:rPr lang="ru-RU" dirty="0" err="1"/>
              <a:t>необвалованной</a:t>
            </a:r>
            <a:r>
              <a:rPr lang="ru-RU" dirty="0"/>
              <a:t> ёмкости. Скорость ветра в приземном слое составляет 4 м/с.</a:t>
            </a:r>
          </a:p>
        </p:txBody>
      </p:sp>
    </p:spTree>
    <p:extLst>
      <p:ext uri="{BB962C8B-B14F-4D97-AF65-F5344CB8AC3E}">
        <p14:creationId xmlns:p14="http://schemas.microsoft.com/office/powerpoint/2010/main" val="337834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F45B8-58C9-4395-8E7D-B7819440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Площадь разлива сероводорода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5CDBD8-4D0C-4DA2-B862-C8EFF3410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732449"/>
                <a:ext cx="10353762" cy="4622052"/>
              </a:xfrm>
            </p:spPr>
            <p:txBody>
              <a:bodyPr/>
              <a:lstStyle/>
              <a:p>
                <a:pPr marL="369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0.98∗0.05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2041</m:t>
                    </m:r>
                  </m:oMath>
                </a14:m>
                <a:r>
                  <a:rPr lang="ru-RU" sz="2500" dirty="0"/>
                  <a:t>м</a:t>
                </a:r>
                <a:r>
                  <a:rPr lang="ru-RU" sz="2500" baseline="30000" dirty="0"/>
                  <a:t>2</a:t>
                </a:r>
                <a:endParaRPr lang="en-US" sz="2500" dirty="0"/>
              </a:p>
              <a:p>
                <a:pPr marL="36900" indent="0" algn="ctr">
                  <a:buNone/>
                </a:pPr>
                <a:r>
                  <a:rPr lang="ru-RU" dirty="0"/>
                  <a:t>где </a:t>
                </a:r>
                <a:r>
                  <a:rPr lang="en-US" dirty="0"/>
                  <a:t>G</a:t>
                </a:r>
                <a:r>
                  <a:rPr lang="ru-RU" dirty="0"/>
                  <a:t> масса АХОВ в тоннах,</a:t>
                </a:r>
              </a:p>
              <a:p>
                <a:pPr marL="36900" indent="0" algn="ctr">
                  <a:buNone/>
                </a:pPr>
                <a:r>
                  <a:rPr lang="ru-RU" dirty="0"/>
                  <a:t>р</a:t>
                </a:r>
                <a:r>
                  <a:rPr lang="en-US" dirty="0"/>
                  <a:t> – </a:t>
                </a:r>
                <a:r>
                  <a:rPr lang="ru-RU" dirty="0"/>
                  <a:t>удельная плотность АХОВ, т</a:t>
                </a:r>
                <a:r>
                  <a:rPr lang="en-US" dirty="0"/>
                  <a:t>/</a:t>
                </a:r>
                <a:r>
                  <a:rPr lang="ru-RU" dirty="0"/>
                  <a:t>м</a:t>
                </a:r>
                <a:r>
                  <a:rPr lang="ru-RU" baseline="30000" dirty="0"/>
                  <a:t>3</a:t>
                </a:r>
                <a:r>
                  <a:rPr lang="ru-RU" dirty="0"/>
                  <a:t>,</a:t>
                </a:r>
              </a:p>
              <a:p>
                <a:pPr marL="36900" indent="0" algn="ctr">
                  <a:buNone/>
                </a:pPr>
                <a:r>
                  <a:rPr lang="en-US" dirty="0"/>
                  <a:t>d – </a:t>
                </a:r>
                <a:r>
                  <a:rPr lang="ru-RU" dirty="0"/>
                  <a:t>толщина слоя разлива АХОВ, м.</a:t>
                </a:r>
              </a:p>
              <a:p>
                <a:pPr marL="36900" indent="0" algn="ctr">
                  <a:buNone/>
                </a:pPr>
                <a:endParaRPr lang="ru-RU" dirty="0"/>
              </a:p>
              <a:p>
                <a:pPr marL="36900" indent="0" algn="ctr">
                  <a:buNone/>
                </a:pPr>
                <a:r>
                  <a:rPr lang="ru-RU" dirty="0"/>
                  <a:t>В идеальном случае разлив происходит по окружности с радиусом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, в метрах: </a:t>
                </a:r>
                <a:endParaRPr lang="en-US" dirty="0"/>
              </a:p>
              <a:p>
                <a:pPr marL="3690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3000" b="0" i="1" smtClean="0">
                                <a:latin typeface="Cambria Math" panose="02040503050406030204" pitchFamily="18" charset="0"/>
                              </a:rPr>
                              <m:t>2041</m:t>
                            </m:r>
                          </m:num>
                          <m:den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3,14</m:t>
                            </m:r>
                          </m:den>
                        </m:f>
                      </m:e>
                    </m:ra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ru-RU" sz="3000" dirty="0"/>
                  <a:t> м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85CDBD8-4D0C-4DA2-B862-C8EFF3410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732449"/>
                <a:ext cx="10353762" cy="46220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2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BB171-A217-487B-B6C9-30F9C992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зоны химического загрязнения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3D179-2F5C-4226-86AA-32037D7D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ru-RU" sz="1800" dirty="0"/>
              <a:t>Длина и ширина зоны </a:t>
            </a:r>
            <a:r>
              <a:rPr lang="ru-RU" sz="1800" dirty="0" err="1"/>
              <a:t>вылива</a:t>
            </a:r>
            <a:r>
              <a:rPr lang="ru-RU" sz="1800" dirty="0"/>
              <a:t> равна 2r , следовательно: l = d ≈ 52 м </a:t>
            </a:r>
          </a:p>
          <a:p>
            <a:pPr marL="36900" indent="0">
              <a:buNone/>
            </a:pPr>
            <a:r>
              <a:rPr lang="ru-RU" sz="1800" dirty="0"/>
              <a:t>Глубина распространения облака с АХОВ: </a:t>
            </a:r>
          </a:p>
          <a:p>
            <a:r>
              <a:rPr lang="ru-RU" sz="1800" dirty="0"/>
              <a:t>при изотермии </a:t>
            </a:r>
            <a:r>
              <a:rPr lang="ru-RU" sz="1800" dirty="0" err="1"/>
              <a:t>Г</a:t>
            </a:r>
            <a:r>
              <a:rPr lang="ru-RU" sz="1800" baseline="-25000" dirty="0" err="1"/>
              <a:t>изот</a:t>
            </a:r>
            <a:r>
              <a:rPr lang="ru-RU" sz="1800" dirty="0"/>
              <a:t> = 8,8 км </a:t>
            </a:r>
          </a:p>
          <a:p>
            <a:r>
              <a:rPr lang="ru-RU" sz="1800" dirty="0"/>
              <a:t>при инверсии </a:t>
            </a:r>
            <a:r>
              <a:rPr lang="ru-RU" sz="1800" dirty="0" err="1"/>
              <a:t>Г</a:t>
            </a:r>
            <a:r>
              <a:rPr lang="ru-RU" sz="1800" baseline="-25000" dirty="0" err="1"/>
              <a:t>инв</a:t>
            </a:r>
            <a:r>
              <a:rPr lang="ru-RU" sz="1800" dirty="0"/>
              <a:t> = 44 км </a:t>
            </a:r>
          </a:p>
          <a:p>
            <a:r>
              <a:rPr lang="ru-RU" sz="1800" dirty="0"/>
              <a:t>при конвекции </a:t>
            </a:r>
            <a:r>
              <a:rPr lang="ru-RU" sz="1800" dirty="0" err="1"/>
              <a:t>Г</a:t>
            </a:r>
            <a:r>
              <a:rPr lang="ru-RU" sz="1800" baseline="-25000" dirty="0" err="1"/>
              <a:t>конв</a:t>
            </a:r>
            <a:r>
              <a:rPr lang="ru-RU" sz="1800" dirty="0"/>
              <a:t> = 1,76 км</a:t>
            </a:r>
          </a:p>
          <a:p>
            <a:pPr marL="36900" indent="0">
              <a:buNone/>
            </a:pPr>
            <a:endParaRPr lang="ru-RU" sz="1800" dirty="0"/>
          </a:p>
          <a:p>
            <a:pPr marL="36900" indent="0">
              <a:buNone/>
            </a:pPr>
            <a:r>
              <a:rPr lang="ru-RU" sz="1800" dirty="0"/>
              <a:t>Глубина распространения облака с АХОВ на территории с учетом поправочных коэффициентов</a:t>
            </a:r>
            <a:r>
              <a:rPr lang="en-US" sz="1800" dirty="0"/>
              <a:t>:</a:t>
            </a:r>
          </a:p>
          <a:p>
            <a:r>
              <a:rPr lang="ru-RU" sz="2000" dirty="0"/>
              <a:t>при изотермии </a:t>
            </a:r>
            <a:r>
              <a:rPr lang="ru-RU" sz="2000" dirty="0" err="1"/>
              <a:t>Г</a:t>
            </a:r>
            <a:r>
              <a:rPr lang="ru-RU" sz="2000" baseline="-25000" dirty="0" err="1"/>
              <a:t>изот</a:t>
            </a:r>
            <a:r>
              <a:rPr lang="ru-RU" sz="2000" dirty="0"/>
              <a:t> = 8,8 * 0,5 = 4,4 км </a:t>
            </a:r>
          </a:p>
          <a:p>
            <a:r>
              <a:rPr lang="ru-RU" sz="2000" dirty="0"/>
              <a:t>при инверсии </a:t>
            </a:r>
            <a:r>
              <a:rPr lang="ru-RU" sz="2000" dirty="0" err="1"/>
              <a:t>Г</a:t>
            </a:r>
            <a:r>
              <a:rPr lang="ru-RU" sz="2000" baseline="-25000" dirty="0" err="1"/>
              <a:t>инв</a:t>
            </a:r>
            <a:r>
              <a:rPr lang="ru-RU" sz="2000" dirty="0"/>
              <a:t> = 44 * 0,38 = 16,72 км </a:t>
            </a:r>
          </a:p>
          <a:p>
            <a:r>
              <a:rPr lang="ru-RU" sz="2000" dirty="0"/>
              <a:t>при конвекции </a:t>
            </a:r>
            <a:r>
              <a:rPr lang="ru-RU" sz="2000" dirty="0" err="1"/>
              <a:t>Г</a:t>
            </a:r>
            <a:r>
              <a:rPr lang="ru-RU" sz="2000" baseline="-25000" dirty="0" err="1"/>
              <a:t>конв</a:t>
            </a:r>
            <a:r>
              <a:rPr lang="ru-RU" sz="2000" dirty="0"/>
              <a:t> = 1,76 * 0,55 = 0,968 км</a:t>
            </a:r>
          </a:p>
        </p:txBody>
      </p:sp>
    </p:spTree>
    <p:extLst>
      <p:ext uri="{BB962C8B-B14F-4D97-AF65-F5344CB8AC3E}">
        <p14:creationId xmlns:p14="http://schemas.microsoft.com/office/powerpoint/2010/main" val="423195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B9969-914C-43F1-9B25-060773F8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Ширина зоны химического загрязнения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8BBD53-A772-47B9-8234-30222D32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ширина зоны при изотермии </a:t>
            </a:r>
            <a:r>
              <a:rPr lang="ru-RU" dirty="0" err="1"/>
              <a:t>Ш</a:t>
            </a:r>
            <a:r>
              <a:rPr lang="ru-RU" baseline="-25000" dirty="0" err="1"/>
              <a:t>изот</a:t>
            </a:r>
            <a:r>
              <a:rPr lang="ru-RU" dirty="0"/>
              <a:t> = </a:t>
            </a:r>
            <a:r>
              <a:rPr lang="ru-RU" dirty="0" err="1"/>
              <a:t>Г</a:t>
            </a:r>
            <a:r>
              <a:rPr lang="ru-RU" baseline="-25000" dirty="0" err="1"/>
              <a:t>изот</a:t>
            </a:r>
            <a:r>
              <a:rPr lang="ru-RU" dirty="0"/>
              <a:t> * 0,15 = 0,66 км</a:t>
            </a:r>
          </a:p>
          <a:p>
            <a:pPr marL="36900" indent="0">
              <a:buNone/>
            </a:pPr>
            <a:r>
              <a:rPr lang="ru-RU" dirty="0"/>
              <a:t>ширина зоны при инверсии </a:t>
            </a:r>
            <a:r>
              <a:rPr lang="ru-RU" dirty="0" err="1"/>
              <a:t>Ш</a:t>
            </a:r>
            <a:r>
              <a:rPr lang="ru-RU" baseline="-25000" dirty="0" err="1"/>
              <a:t>инв</a:t>
            </a:r>
            <a:r>
              <a:rPr lang="ru-RU" baseline="-25000" dirty="0"/>
              <a:t> </a:t>
            </a:r>
            <a:r>
              <a:rPr lang="ru-RU" dirty="0"/>
              <a:t>= </a:t>
            </a:r>
            <a:r>
              <a:rPr lang="ru-RU" dirty="0" err="1"/>
              <a:t>Г</a:t>
            </a:r>
            <a:r>
              <a:rPr lang="ru-RU" baseline="-25000" dirty="0" err="1"/>
              <a:t>инв</a:t>
            </a:r>
            <a:r>
              <a:rPr lang="ru-RU" dirty="0"/>
              <a:t> * 0,03 = 0,5016 км</a:t>
            </a:r>
          </a:p>
          <a:p>
            <a:pPr marL="36900" indent="0">
              <a:buNone/>
            </a:pPr>
            <a:r>
              <a:rPr lang="ru-RU" dirty="0"/>
              <a:t>ширина зоны при конвекции </a:t>
            </a:r>
            <a:r>
              <a:rPr lang="ru-RU" dirty="0" err="1"/>
              <a:t>Ш</a:t>
            </a:r>
            <a:r>
              <a:rPr lang="ru-RU" baseline="-25000" dirty="0" err="1"/>
              <a:t>конв</a:t>
            </a:r>
            <a:r>
              <a:rPr lang="ru-RU" dirty="0"/>
              <a:t> = </a:t>
            </a:r>
            <a:r>
              <a:rPr lang="ru-RU" dirty="0" err="1"/>
              <a:t>Г</a:t>
            </a:r>
            <a:r>
              <a:rPr lang="ru-RU" baseline="-25000" dirty="0" err="1"/>
              <a:t>конв</a:t>
            </a:r>
            <a:r>
              <a:rPr lang="ru-RU" dirty="0"/>
              <a:t> * 0,8 = 0,7744 км</a:t>
            </a:r>
          </a:p>
        </p:txBody>
      </p:sp>
    </p:spTree>
    <p:extLst>
      <p:ext uri="{BB962C8B-B14F-4D97-AF65-F5344CB8AC3E}">
        <p14:creationId xmlns:p14="http://schemas.microsoft.com/office/powerpoint/2010/main" val="579201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1328</TotalTime>
  <Words>464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Calisto MT</vt:lpstr>
      <vt:lpstr>Cambria Math</vt:lpstr>
      <vt:lpstr>Wingdings 2</vt:lpstr>
      <vt:lpstr>Сланец</vt:lpstr>
      <vt:lpstr>Устойчивость объекта экономики при аварии на химически опасном объекте</vt:lpstr>
      <vt:lpstr>Презентация PowerPoint</vt:lpstr>
      <vt:lpstr>Легенда</vt:lpstr>
      <vt:lpstr>Определить</vt:lpstr>
      <vt:lpstr>Разработать</vt:lpstr>
      <vt:lpstr>Исходные условия</vt:lpstr>
      <vt:lpstr>Площадь разлива сероводорода</vt:lpstr>
      <vt:lpstr>Длина зоны химического загрязнения</vt:lpstr>
      <vt:lpstr>Ширина зоны химического загрязнения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Устойчивость объекта экономики при аварии на химически опасном объекте</dc:title>
  <dc:creator>Тихон Хохлов</dc:creator>
  <cp:lastModifiedBy>Тихон Хохлов</cp:lastModifiedBy>
  <cp:revision>47</cp:revision>
  <dcterms:created xsi:type="dcterms:W3CDTF">2024-11-13T10:11:17Z</dcterms:created>
  <dcterms:modified xsi:type="dcterms:W3CDTF">2024-11-14T08:20:09Z</dcterms:modified>
</cp:coreProperties>
</file>