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48:52.279"/>
    </inkml:context>
    <inkml:brush xml:id="br0">
      <inkml:brushProperty name="width" value="0.035" units="cm"/>
      <inkml:brushProperty name="height" value="0.035" units="cm"/>
      <inkml:brushProperty name="color" value="#FF33CC"/>
      <inkml:brushProperty name="ignorePressure" value="1"/>
    </inkml:brush>
  </inkml:definitions>
  <inkml:trace contextRef="#ctx0" brushRef="#br0">2 1,'4163'0,"-4147"0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49:08.461"/>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1 0,'4168'0,"-4156"0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49:51.133"/>
    </inkml:context>
    <inkml:brush xml:id="br0">
      <inkml:brushProperty name="width" value="0.035" units="cm"/>
      <inkml:brushProperty name="height" value="0.035" units="cm"/>
      <inkml:brushProperty name="color" value="#E71224"/>
      <inkml:brushProperty name="ignorePressure" value="1"/>
    </inkml:brush>
  </inkml:definitions>
  <inkml:trace contextRef="#ctx0" brushRef="#br0">1 0,'4168'0,"-4156"0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50:01.878"/>
    </inkml:context>
    <inkml:brush xml:id="br0">
      <inkml:brushProperty name="width" value="0.035" units="cm"/>
      <inkml:brushProperty name="height" value="0.035" units="cm"/>
      <inkml:brushProperty name="color" value="#FF33CC"/>
      <inkml:brushProperty name="ignorePressure" value="1"/>
    </inkml:brush>
  </inkml:definitions>
  <inkml:trace contextRef="#ctx0" brushRef="#br0">2 1,'4163'0,"-4147"0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4-11-15T09:50:20.740"/>
    </inkml:context>
    <inkml:brush xml:id="br0">
      <inkml:brushProperty name="width" value="0.035" units="cm"/>
      <inkml:brushProperty name="height" value="0.035" units="cm"/>
      <inkml:brushProperty name="color" value="#33CCFF"/>
      <inkml:brushProperty name="ignorePressure" value="1"/>
    </inkml:brush>
  </inkml:definitions>
  <inkml:trace contextRef="#ctx0" brushRef="#br0">0 0,'4168'0,"-4156"0</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1370693" y="1769540"/>
            <a:ext cx="9440034" cy="1828801"/>
          </a:xfrm>
        </p:spPr>
        <p:txBody>
          <a:bodyPr anchor="b">
            <a:normAutofit/>
          </a:bodyPr>
          <a:lstStyle>
            <a:lvl1pPr algn="ctr">
              <a:defRPr sz="5400"/>
            </a:lvl1pPr>
          </a:lstStyle>
          <a:p>
            <a:r>
              <a:rPr lang="ru-RU"/>
              <a:t>Образец заголовка</a:t>
            </a:r>
            <a:endParaRPr lang="en-US" dirty="0"/>
          </a:p>
        </p:txBody>
      </p:sp>
      <p:sp>
        <p:nvSpPr>
          <p:cNvPr id="3" name="Subtitle 2"/>
          <p:cNvSpPr>
            <a:spLocks noGrp="1"/>
          </p:cNvSpPr>
          <p:nvPr>
            <p:ph type="subTitle" idx="1"/>
          </p:nvPr>
        </p:nvSpPr>
        <p:spPr>
          <a:xfrm>
            <a:off x="1370693" y="3598339"/>
            <a:ext cx="9440034" cy="1049867"/>
          </a:xfrm>
        </p:spPr>
        <p:txBody>
          <a:bodyPr anchor="t"/>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AC99739C-7997-42FA-BC92-C798E3E5AD0D}" type="datetimeFigureOut">
              <a:rPr lang="ru-RU" smtClean="0"/>
              <a:t>19.11.2024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34649959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Панорамная фотография с подписью">
    <p:spTree>
      <p:nvGrpSpPr>
        <p:cNvPr id="1" name=""/>
        <p:cNvGrpSpPr/>
        <p:nvPr/>
      </p:nvGrpSpPr>
      <p:grpSpPr>
        <a:xfrm>
          <a:off x="0" y="0"/>
          <a:ext cx="0" cy="0"/>
          <a:chOff x="0" y="0"/>
          <a:chExt cx="0" cy="0"/>
        </a:xfrm>
      </p:grpSpPr>
      <p:pic>
        <p:nvPicPr>
          <p:cNvPr id="16" name="Picture 15" descr="Slate-V2-HD-pano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3883" y="547807"/>
            <a:ext cx="10141799" cy="3816806"/>
          </a:xfrm>
          <a:prstGeom prst="rect">
            <a:avLst/>
          </a:prstGeom>
        </p:spPr>
      </p:pic>
      <p:sp>
        <p:nvSpPr>
          <p:cNvPr id="2" name="Title 1"/>
          <p:cNvSpPr>
            <a:spLocks noGrp="1"/>
          </p:cNvSpPr>
          <p:nvPr>
            <p:ph type="title"/>
          </p:nvPr>
        </p:nvSpPr>
        <p:spPr>
          <a:xfrm>
            <a:off x="913806" y="4565255"/>
            <a:ext cx="10355326" cy="543472"/>
          </a:xfrm>
        </p:spPr>
        <p:txBody>
          <a:bodyPr anchor="b">
            <a:normAutofit/>
          </a:bodyPr>
          <a:lstStyle>
            <a:lvl1pPr algn="ctr">
              <a:defRPr sz="28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1169349" y="695009"/>
            <a:ext cx="9845346" cy="3525671"/>
          </a:xfrm>
          <a:effectLst>
            <a:outerShdw blurRad="38100" dist="25400" dir="4440000">
              <a:srgbClr val="000000">
                <a:alpha val="36000"/>
              </a:srgbClr>
            </a:outerShdw>
          </a:effectLst>
        </p:spPr>
        <p:txBody>
          <a:bodyPr anchor="t">
            <a:normAutofit/>
          </a:bodyPr>
          <a:lstStyle>
            <a:lvl1pPr marL="0" indent="0" algn="ctr">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u-RU"/>
              <a:t>Вставка рисунка</a:t>
            </a:r>
            <a:endParaRPr lang="en-US" dirty="0"/>
          </a:p>
        </p:txBody>
      </p:sp>
      <p:sp>
        <p:nvSpPr>
          <p:cNvPr id="4" name="Text Placeholder 3"/>
          <p:cNvSpPr>
            <a:spLocks noGrp="1"/>
          </p:cNvSpPr>
          <p:nvPr>
            <p:ph type="body" sz="half" idx="2"/>
          </p:nvPr>
        </p:nvSpPr>
        <p:spPr>
          <a:xfrm>
            <a:off x="913795" y="5108728"/>
            <a:ext cx="10353762" cy="682472"/>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19.11.2024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31721791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Заголовок и подпись">
    <p:spTree>
      <p:nvGrpSpPr>
        <p:cNvPr id="1" name=""/>
        <p:cNvGrpSpPr/>
        <p:nvPr/>
      </p:nvGrpSpPr>
      <p:grpSpPr>
        <a:xfrm>
          <a:off x="0" y="0"/>
          <a:ext cx="0" cy="0"/>
          <a:chOff x="0" y="0"/>
          <a:chExt cx="0" cy="0"/>
        </a:xfrm>
      </p:grpSpPr>
      <p:sp>
        <p:nvSpPr>
          <p:cNvPr id="2" name="Title 1"/>
          <p:cNvSpPr>
            <a:spLocks noGrp="1"/>
          </p:cNvSpPr>
          <p:nvPr>
            <p:ph type="title"/>
          </p:nvPr>
        </p:nvSpPr>
        <p:spPr>
          <a:xfrm>
            <a:off x="913795" y="608437"/>
            <a:ext cx="10353762" cy="3534344"/>
          </a:xfrm>
        </p:spPr>
        <p:txBody>
          <a:bodyPr anchor="ctr"/>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94" y="4295180"/>
            <a:ext cx="10353763" cy="150182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19.11.2024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35008764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Цитата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600"/>
            <a:ext cx="9302752" cy="2992904"/>
          </a:xfrm>
        </p:spPr>
        <p:txBody>
          <a:bodyPr anchor="ctr"/>
          <a:lstStyle>
            <a:lvl1pPr>
              <a:defRPr sz="3200"/>
            </a:lvl1pPr>
          </a:lstStyle>
          <a:p>
            <a:r>
              <a:rPr lang="ru-RU"/>
              <a:t>Образец заголовка</a:t>
            </a:r>
            <a:endParaRPr lang="en-US" dirty="0"/>
          </a:p>
        </p:txBody>
      </p:sp>
      <p:sp>
        <p:nvSpPr>
          <p:cNvPr id="12" name="Text Placeholder 3"/>
          <p:cNvSpPr>
            <a:spLocks noGrp="1"/>
          </p:cNvSpPr>
          <p:nvPr>
            <p:ph type="body" sz="half" idx="13"/>
          </p:nvPr>
        </p:nvSpPr>
        <p:spPr>
          <a:xfrm>
            <a:off x="1720644" y="3610032"/>
            <a:ext cx="8752299" cy="532749"/>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4" name="Text Placeholder 3"/>
          <p:cNvSpPr>
            <a:spLocks noGrp="1"/>
          </p:cNvSpPr>
          <p:nvPr>
            <p:ph type="body" sz="half" idx="2"/>
          </p:nvPr>
        </p:nvSpPr>
        <p:spPr>
          <a:xfrm>
            <a:off x="913794" y="4304353"/>
            <a:ext cx="10353763" cy="1489496"/>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19.11.2024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
        <p:nvSpPr>
          <p:cNvPr id="11" name="TextBox 10"/>
          <p:cNvSpPr txBox="1"/>
          <p:nvPr/>
        </p:nvSpPr>
        <p:spPr>
          <a:xfrm>
            <a:off x="990600" y="884796"/>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10504716" y="292825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05542794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Карточка имени">
    <p:spTree>
      <p:nvGrpSpPr>
        <p:cNvPr id="1" name=""/>
        <p:cNvGrpSpPr/>
        <p:nvPr/>
      </p:nvGrpSpPr>
      <p:grpSpPr>
        <a:xfrm>
          <a:off x="0" y="0"/>
          <a:ext cx="0" cy="0"/>
          <a:chOff x="0" y="0"/>
          <a:chExt cx="0" cy="0"/>
        </a:xfrm>
      </p:grpSpPr>
      <p:sp>
        <p:nvSpPr>
          <p:cNvPr id="2" name="Title 1"/>
          <p:cNvSpPr>
            <a:spLocks noGrp="1"/>
          </p:cNvSpPr>
          <p:nvPr>
            <p:ph type="title"/>
          </p:nvPr>
        </p:nvSpPr>
        <p:spPr>
          <a:xfrm>
            <a:off x="913794" y="2126942"/>
            <a:ext cx="10353763" cy="2511835"/>
          </a:xfrm>
        </p:spPr>
        <p:txBody>
          <a:bodyPr anchor="b"/>
          <a:lstStyle>
            <a:lvl1pPr>
              <a:defRPr sz="3200"/>
            </a:lvl1pPr>
          </a:lstStyle>
          <a:p>
            <a:r>
              <a:rPr lang="ru-RU"/>
              <a:t>Образец заголовка</a:t>
            </a:r>
            <a:endParaRPr lang="en-US" dirty="0"/>
          </a:p>
        </p:txBody>
      </p:sp>
      <p:sp>
        <p:nvSpPr>
          <p:cNvPr id="4" name="Text Placeholder 3"/>
          <p:cNvSpPr>
            <a:spLocks noGrp="1"/>
          </p:cNvSpPr>
          <p:nvPr>
            <p:ph type="body" sz="half" idx="2"/>
          </p:nvPr>
        </p:nvSpPr>
        <p:spPr>
          <a:xfrm>
            <a:off x="913784" y="4650556"/>
            <a:ext cx="10352199"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19.11.2024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93146497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Три колонки">
    <p:spTree>
      <p:nvGrpSpPr>
        <p:cNvPr id="1" name=""/>
        <p:cNvGrpSpPr/>
        <p:nvPr/>
      </p:nvGrpSpPr>
      <p:grpSpPr>
        <a:xfrm>
          <a:off x="0" y="0"/>
          <a:ext cx="0" cy="0"/>
          <a:chOff x="0" y="0"/>
          <a:chExt cx="0" cy="0"/>
        </a:xfrm>
      </p:grpSpPr>
      <p:sp>
        <p:nvSpPr>
          <p:cNvPr id="15" name="Title 1"/>
          <p:cNvSpPr>
            <a:spLocks noGrp="1"/>
          </p:cNvSpPr>
          <p:nvPr>
            <p:ph type="title"/>
          </p:nvPr>
        </p:nvSpPr>
        <p:spPr>
          <a:xfrm>
            <a:off x="913795" y="609600"/>
            <a:ext cx="10353762" cy="970450"/>
          </a:xfrm>
        </p:spPr>
        <p:txBody>
          <a:bodyPr/>
          <a:lstStyle/>
          <a:p>
            <a:r>
              <a:rPr lang="ru-RU"/>
              <a:t>Образец заголовка</a:t>
            </a:r>
            <a:endParaRPr lang="en-US" dirty="0"/>
          </a:p>
        </p:txBody>
      </p:sp>
      <p:sp>
        <p:nvSpPr>
          <p:cNvPr id="7" name="Text Placeholder 2"/>
          <p:cNvSpPr>
            <a:spLocks noGrp="1"/>
          </p:cNvSpPr>
          <p:nvPr>
            <p:ph type="body" idx="1"/>
          </p:nvPr>
        </p:nvSpPr>
        <p:spPr>
          <a:xfrm>
            <a:off x="913795"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8" name="Text Placeholder 3"/>
          <p:cNvSpPr>
            <a:spLocks noGrp="1"/>
          </p:cNvSpPr>
          <p:nvPr>
            <p:ph type="body" sz="half" idx="15"/>
          </p:nvPr>
        </p:nvSpPr>
        <p:spPr>
          <a:xfrm>
            <a:off x="91379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9" name="Text Placeholder 4"/>
          <p:cNvSpPr>
            <a:spLocks noGrp="1"/>
          </p:cNvSpPr>
          <p:nvPr>
            <p:ph type="body" sz="quarter" idx="3"/>
          </p:nvPr>
        </p:nvSpPr>
        <p:spPr>
          <a:xfrm>
            <a:off x="4446711"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0" name="Text Placeholder 3"/>
          <p:cNvSpPr>
            <a:spLocks noGrp="1"/>
          </p:cNvSpPr>
          <p:nvPr>
            <p:ph type="body" sz="half" idx="16"/>
          </p:nvPr>
        </p:nvSpPr>
        <p:spPr>
          <a:xfrm>
            <a:off x="4441435"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11" name="Text Placeholder 4"/>
          <p:cNvSpPr>
            <a:spLocks noGrp="1"/>
          </p:cNvSpPr>
          <p:nvPr>
            <p:ph type="body" sz="quarter" idx="13"/>
          </p:nvPr>
        </p:nvSpPr>
        <p:spPr>
          <a:xfrm>
            <a:off x="7966572" y="1885950"/>
            <a:ext cx="3300984" cy="576262"/>
          </a:xfrm>
        </p:spPr>
        <p:txBody>
          <a:bodyPr anchor="b">
            <a:noAutofit/>
          </a:bodyPr>
          <a:lstStyle>
            <a:lvl1pPr marL="0" indent="0" algn="ctr">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12" name="Text Placeholder 3"/>
          <p:cNvSpPr>
            <a:spLocks noGrp="1"/>
          </p:cNvSpPr>
          <p:nvPr>
            <p:ph type="body" sz="half" idx="17"/>
          </p:nvPr>
        </p:nvSpPr>
        <p:spPr>
          <a:xfrm>
            <a:off x="7966572" y="2571750"/>
            <a:ext cx="3300984" cy="321945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C99739C-7997-42FA-BC92-C798E3E5AD0D}" type="datetimeFigureOut">
              <a:rPr lang="ru-RU" smtClean="0"/>
              <a:t>19.11.2024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4168067399"/>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Столбец с тремя рисунками">
    <p:spTree>
      <p:nvGrpSpPr>
        <p:cNvPr id="1" name=""/>
        <p:cNvGrpSpPr/>
        <p:nvPr/>
      </p:nvGrpSpPr>
      <p:grpSpPr>
        <a:xfrm>
          <a:off x="0" y="0"/>
          <a:ext cx="0" cy="0"/>
          <a:chOff x="0" y="0"/>
          <a:chExt cx="0" cy="0"/>
        </a:xfrm>
      </p:grpSpPr>
      <p:pic>
        <p:nvPicPr>
          <p:cNvPr id="2" name="Picture 1"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97962" y="1818214"/>
            <a:ext cx="3339972" cy="1847851"/>
          </a:xfrm>
          <a:prstGeom prst="rect">
            <a:avLst/>
          </a:prstGeom>
        </p:spPr>
      </p:pic>
      <p:pic>
        <p:nvPicPr>
          <p:cNvPr id="36" name="Picture 35"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3800" y="1818214"/>
            <a:ext cx="3339972" cy="1847851"/>
          </a:xfrm>
          <a:prstGeom prst="rect">
            <a:avLst/>
          </a:prstGeom>
        </p:spPr>
      </p:pic>
      <p:pic>
        <p:nvPicPr>
          <p:cNvPr id="37" name="Picture 36" descr="Slate-V2-HD-3col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6051" y="1818214"/>
            <a:ext cx="3339972" cy="1847851"/>
          </a:xfrm>
          <a:prstGeom prst="rect">
            <a:avLst/>
          </a:prstGeom>
        </p:spPr>
      </p:pic>
      <p:sp>
        <p:nvSpPr>
          <p:cNvPr id="30" name="Title 1"/>
          <p:cNvSpPr>
            <a:spLocks noGrp="1"/>
          </p:cNvSpPr>
          <p:nvPr>
            <p:ph type="title"/>
          </p:nvPr>
        </p:nvSpPr>
        <p:spPr>
          <a:xfrm>
            <a:off x="913794" y="609600"/>
            <a:ext cx="10353763" cy="970450"/>
          </a:xfrm>
        </p:spPr>
        <p:txBody>
          <a:bodyPr/>
          <a:lstStyle/>
          <a:p>
            <a:r>
              <a:rPr lang="ru-RU"/>
              <a:t>Образец заголовка</a:t>
            </a:r>
            <a:endParaRPr lang="en-US" dirty="0"/>
          </a:p>
        </p:txBody>
      </p:sp>
      <p:sp>
        <p:nvSpPr>
          <p:cNvPr id="19" name="Text Placeholder 2"/>
          <p:cNvSpPr>
            <a:spLocks noGrp="1"/>
          </p:cNvSpPr>
          <p:nvPr>
            <p:ph type="body" idx="1"/>
          </p:nvPr>
        </p:nvSpPr>
        <p:spPr>
          <a:xfrm>
            <a:off x="913795"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0" name="Picture Placeholder 2"/>
          <p:cNvSpPr>
            <a:spLocks noGrp="1" noChangeAspect="1"/>
          </p:cNvSpPr>
          <p:nvPr>
            <p:ph type="pic" idx="15"/>
          </p:nvPr>
        </p:nvSpPr>
        <p:spPr>
          <a:xfrm>
            <a:off x="1018102" y="1938918"/>
            <a:ext cx="3092368" cy="160295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1" name="Text Placeholder 3"/>
          <p:cNvSpPr>
            <a:spLocks noGrp="1"/>
          </p:cNvSpPr>
          <p:nvPr>
            <p:ph type="body" sz="half" idx="18"/>
          </p:nvPr>
        </p:nvSpPr>
        <p:spPr>
          <a:xfrm>
            <a:off x="913795" y="4480368"/>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2" name="Text Placeholder 4"/>
          <p:cNvSpPr>
            <a:spLocks noGrp="1"/>
          </p:cNvSpPr>
          <p:nvPr>
            <p:ph type="body" sz="quarter" idx="3"/>
          </p:nvPr>
        </p:nvSpPr>
        <p:spPr>
          <a:xfrm>
            <a:off x="4442788"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3" name="Picture Placeholder 2"/>
          <p:cNvSpPr>
            <a:spLocks noGrp="1" noChangeAspect="1"/>
          </p:cNvSpPr>
          <p:nvPr>
            <p:ph type="pic" idx="21"/>
          </p:nvPr>
        </p:nvSpPr>
        <p:spPr>
          <a:xfrm>
            <a:off x="4545743" y="1939094"/>
            <a:ext cx="3092368" cy="160816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4" name="Text Placeholder 3"/>
          <p:cNvSpPr>
            <a:spLocks noGrp="1"/>
          </p:cNvSpPr>
          <p:nvPr>
            <p:ph type="body" sz="half" idx="19"/>
          </p:nvPr>
        </p:nvSpPr>
        <p:spPr>
          <a:xfrm>
            <a:off x="4441435" y="4480367"/>
            <a:ext cx="3300984" cy="1310833"/>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25" name="Text Placeholder 4"/>
          <p:cNvSpPr>
            <a:spLocks noGrp="1"/>
          </p:cNvSpPr>
          <p:nvPr>
            <p:ph type="body" sz="quarter" idx="13"/>
          </p:nvPr>
        </p:nvSpPr>
        <p:spPr>
          <a:xfrm>
            <a:off x="7966697" y="3904106"/>
            <a:ext cx="3300984" cy="576262"/>
          </a:xfrm>
        </p:spPr>
        <p:txBody>
          <a:bodyPr anchor="b">
            <a:noAutofit/>
          </a:bodyPr>
          <a:lstStyle>
            <a:lvl1pPr marL="0" indent="0" algn="ctr">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26" name="Picture Placeholder 2"/>
          <p:cNvSpPr>
            <a:spLocks noGrp="1" noChangeAspect="1"/>
          </p:cNvSpPr>
          <p:nvPr>
            <p:ph type="pic" idx="22"/>
          </p:nvPr>
        </p:nvSpPr>
        <p:spPr>
          <a:xfrm>
            <a:off x="8075698" y="1934432"/>
            <a:ext cx="3092368" cy="1607294"/>
          </a:xfrm>
          <a:prstGeom prst="roundRect">
            <a:avLst>
              <a:gd name="adj" fmla="val 1858"/>
            </a:avLst>
          </a:prstGeo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27" name="Text Placeholder 3"/>
          <p:cNvSpPr>
            <a:spLocks noGrp="1"/>
          </p:cNvSpPr>
          <p:nvPr>
            <p:ph type="body" sz="half" idx="20"/>
          </p:nvPr>
        </p:nvSpPr>
        <p:spPr>
          <a:xfrm>
            <a:off x="7966572" y="4480365"/>
            <a:ext cx="3300984" cy="1310835"/>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3" name="Date Placeholder 2"/>
          <p:cNvSpPr>
            <a:spLocks noGrp="1"/>
          </p:cNvSpPr>
          <p:nvPr>
            <p:ph type="dt" sz="half" idx="10"/>
          </p:nvPr>
        </p:nvSpPr>
        <p:spPr/>
        <p:txBody>
          <a:bodyPr/>
          <a:lstStyle/>
          <a:p>
            <a:fld id="{AC99739C-7997-42FA-BC92-C798E3E5AD0D}" type="datetimeFigureOut">
              <a:rPr lang="ru-RU" smtClean="0"/>
              <a:t>19.11.2024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73662936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C99739C-7997-42FA-BC92-C798E3E5AD0D}" type="datetimeFigureOut">
              <a:rPr lang="ru-RU" smtClean="0"/>
              <a:t>19.11.2024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24601586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83068" y="609599"/>
            <a:ext cx="2284487" cy="5181601"/>
          </a:xfrm>
        </p:spPr>
        <p:txBody>
          <a:bodyPr vert="eaVert"/>
          <a:lstStyle>
            <a:lvl1pPr algn="l">
              <a:defRPr/>
            </a:lvl1pPr>
          </a:lstStyle>
          <a:p>
            <a:r>
              <a:rPr lang="ru-RU"/>
              <a:t>Образец заголовка</a:t>
            </a:r>
            <a:endParaRPr lang="en-US" dirty="0"/>
          </a:p>
        </p:txBody>
      </p:sp>
      <p:sp>
        <p:nvSpPr>
          <p:cNvPr id="3" name="Vertical Text Placeholder 2"/>
          <p:cNvSpPr>
            <a:spLocks noGrp="1"/>
          </p:cNvSpPr>
          <p:nvPr>
            <p:ph type="body" orient="vert" idx="1"/>
          </p:nvPr>
        </p:nvSpPr>
        <p:spPr>
          <a:xfrm>
            <a:off x="913796" y="609599"/>
            <a:ext cx="7916872" cy="5181601"/>
          </a:xfrm>
        </p:spPr>
        <p:txBody>
          <a:bodyPr vert="eaVert" ancho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C99739C-7997-42FA-BC92-C798E3E5AD0D}" type="datetimeFigureOut">
              <a:rPr lang="ru-RU" smtClean="0"/>
              <a:t>19.11.2024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1234139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AC99739C-7997-42FA-BC92-C798E3E5AD0D}" type="datetimeFigureOut">
              <a:rPr lang="ru-RU" smtClean="0"/>
              <a:t>19.11.2024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1481624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1295401" y="1761067"/>
            <a:ext cx="9590550" cy="1828813"/>
          </a:xfrm>
        </p:spPr>
        <p:txBody>
          <a:bodyPr anchor="b"/>
          <a:lstStyle>
            <a:lvl1pPr algn="ctr">
              <a:defRPr sz="4000" b="0" cap="none"/>
            </a:lvl1pPr>
          </a:lstStyle>
          <a:p>
            <a:r>
              <a:rPr lang="ru-RU"/>
              <a:t>Образец заголовка</a:t>
            </a:r>
            <a:endParaRPr lang="en-US" dirty="0"/>
          </a:p>
        </p:txBody>
      </p:sp>
      <p:sp>
        <p:nvSpPr>
          <p:cNvPr id="3" name="Text Placeholder 2"/>
          <p:cNvSpPr>
            <a:spLocks noGrp="1"/>
          </p:cNvSpPr>
          <p:nvPr>
            <p:ph type="body" idx="1"/>
          </p:nvPr>
        </p:nvSpPr>
        <p:spPr>
          <a:xfrm>
            <a:off x="1295401" y="3589879"/>
            <a:ext cx="9590550" cy="1507054"/>
          </a:xfrm>
        </p:spPr>
        <p:txBody>
          <a:bodyPr anchor="t"/>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AC99739C-7997-42FA-BC92-C798E3E5AD0D}" type="datetimeFigureOut">
              <a:rPr lang="ru-RU" smtClean="0"/>
              <a:t>19.11.2024</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49443968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13795" y="1732449"/>
            <a:ext cx="5060497" cy="4058750"/>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6202892" y="1732449"/>
            <a:ext cx="5064665" cy="4058751"/>
          </a:xfrm>
        </p:spPr>
        <p:txBody>
          <a:bodyPr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AC99739C-7997-42FA-BC92-C798E3E5AD0D}" type="datetimeFigureOut">
              <a:rPr lang="ru-RU" smtClean="0"/>
              <a:t>19.11.2024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26585883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pic>
        <p:nvPicPr>
          <p:cNvPr id="20" name="Picture 19"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13795" y="1734506"/>
            <a:ext cx="5089072" cy="4148769"/>
          </a:xfrm>
          <a:prstGeom prst="rect">
            <a:avLst/>
          </a:prstGeom>
        </p:spPr>
      </p:pic>
      <p:pic>
        <p:nvPicPr>
          <p:cNvPr id="21" name="Picture 20" descr="Slate-V2-HD-comp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78485" y="1734506"/>
            <a:ext cx="5089072" cy="4148769"/>
          </a:xfrm>
          <a:prstGeom prst="rect">
            <a:avLst/>
          </a:prstGeom>
        </p:spPr>
      </p:pic>
      <p:sp>
        <p:nvSpPr>
          <p:cNvPr id="2" name="Title 1"/>
          <p:cNvSpPr>
            <a:spLocks noGrp="1"/>
          </p:cNvSpPr>
          <p:nvPr>
            <p:ph type="title"/>
          </p:nvPr>
        </p:nvSpPr>
        <p:spPr/>
        <p:txBody>
          <a:bodyPr/>
          <a:lstStyle>
            <a:lvl1pPr>
              <a:defRPr/>
            </a:lvl1pPr>
          </a:lstStyle>
          <a:p>
            <a:r>
              <a:rPr lang="ru-RU"/>
              <a:t>Образец заголовка</a:t>
            </a:r>
            <a:endParaRPr lang="en-US" dirty="0"/>
          </a:p>
        </p:txBody>
      </p:sp>
      <p:sp>
        <p:nvSpPr>
          <p:cNvPr id="3" name="Text Placeholder 2"/>
          <p:cNvSpPr>
            <a:spLocks noGrp="1"/>
          </p:cNvSpPr>
          <p:nvPr>
            <p:ph type="body" idx="1"/>
          </p:nvPr>
        </p:nvSpPr>
        <p:spPr>
          <a:xfrm>
            <a:off x="1005872" y="1835254"/>
            <a:ext cx="4876344" cy="544884"/>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Content Placeholder 3"/>
          <p:cNvSpPr>
            <a:spLocks noGrp="1"/>
          </p:cNvSpPr>
          <p:nvPr>
            <p:ph sz="half" idx="2"/>
          </p:nvPr>
        </p:nvSpPr>
        <p:spPr>
          <a:xfrm>
            <a:off x="1005872" y="2380137"/>
            <a:ext cx="4876344"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6294967" y="1835254"/>
            <a:ext cx="4895330" cy="544883"/>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Content Placeholder 5"/>
          <p:cNvSpPr>
            <a:spLocks noGrp="1"/>
          </p:cNvSpPr>
          <p:nvPr>
            <p:ph sz="quarter" idx="4"/>
          </p:nvPr>
        </p:nvSpPr>
        <p:spPr>
          <a:xfrm>
            <a:off x="6294967" y="2380137"/>
            <a:ext cx="4895330" cy="3411063"/>
          </a:xfrm>
        </p:spPr>
        <p:txBody>
          <a:bodyPr anchor="t">
            <a:normAutofit/>
          </a:bodyPr>
          <a:lstStyle>
            <a:lvl1pPr>
              <a:defRPr sz="1800"/>
            </a:lvl1pPr>
            <a:lvl2pPr>
              <a:defRPr sz="1600"/>
            </a:lvl2pPr>
            <a:lvl3pPr>
              <a:defRPr sz="1400"/>
            </a:lvl3pPr>
            <a:lvl4pPr>
              <a:defRPr sz="1200"/>
            </a:lvl4pPr>
            <a:lvl5pPr>
              <a:defRPr sz="1200"/>
            </a:lvl5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AC99739C-7997-42FA-BC92-C798E3E5AD0D}" type="datetimeFigureOut">
              <a:rPr lang="ru-RU" smtClean="0"/>
              <a:t>19.11.2024</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5926157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AC99739C-7997-42FA-BC92-C798E3E5AD0D}" type="datetimeFigureOut">
              <a:rPr lang="ru-RU" smtClean="0"/>
              <a:t>19.11.2024</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296570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C99739C-7997-42FA-BC92-C798E3E5AD0D}" type="datetimeFigureOut">
              <a:rPr lang="ru-RU" smtClean="0"/>
              <a:t>19.11.2024</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25446482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913795" y="609600"/>
            <a:ext cx="3706889" cy="1821918"/>
          </a:xfrm>
        </p:spPr>
        <p:txBody>
          <a:bodyPr anchor="b">
            <a:normAutofit/>
          </a:bodyPr>
          <a:lstStyle>
            <a:lvl1pPr algn="ctr">
              <a:defRPr sz="2400" b="0"/>
            </a:lvl1pPr>
          </a:lstStyle>
          <a:p>
            <a:r>
              <a:rPr lang="ru-RU"/>
              <a:t>Образец заголовка</a:t>
            </a:r>
            <a:endParaRPr lang="en-US" dirty="0"/>
          </a:p>
        </p:txBody>
      </p:sp>
      <p:sp>
        <p:nvSpPr>
          <p:cNvPr id="3" name="Content Placeholder 2"/>
          <p:cNvSpPr>
            <a:spLocks noGrp="1"/>
          </p:cNvSpPr>
          <p:nvPr>
            <p:ph idx="1"/>
          </p:nvPr>
        </p:nvSpPr>
        <p:spPr>
          <a:xfrm>
            <a:off x="4855633" y="609600"/>
            <a:ext cx="6411924" cy="5181600"/>
          </a:xfrm>
        </p:spPr>
        <p:txBody>
          <a:bodyPr>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913795" y="2431518"/>
            <a:ext cx="3706889" cy="3359681"/>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19.11.2024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36080380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pic>
        <p:nvPicPr>
          <p:cNvPr id="22" name="Picture 21" descr="Slate-V2-HD-vertPhotoInset.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93665" y="609600"/>
            <a:ext cx="3584166" cy="5204832"/>
          </a:xfrm>
          <a:prstGeom prst="rect">
            <a:avLst/>
          </a:prstGeom>
        </p:spPr>
      </p:pic>
      <p:sp>
        <p:nvSpPr>
          <p:cNvPr id="2" name="Title 1"/>
          <p:cNvSpPr>
            <a:spLocks noGrp="1"/>
          </p:cNvSpPr>
          <p:nvPr>
            <p:ph type="title"/>
          </p:nvPr>
        </p:nvSpPr>
        <p:spPr>
          <a:xfrm>
            <a:off x="913795" y="609923"/>
            <a:ext cx="5934949" cy="1829338"/>
          </a:xfrm>
        </p:spPr>
        <p:txBody>
          <a:bodyPr anchor="b">
            <a:noAutofit/>
          </a:bodyPr>
          <a:lstStyle>
            <a:lvl1pPr algn="ctr">
              <a:defRPr sz="3200" b="0"/>
            </a:lvl1pPr>
          </a:lstStyle>
          <a:p>
            <a:r>
              <a:rPr lang="ru-RU"/>
              <a:t>Образец заголовка</a:t>
            </a:r>
            <a:endParaRPr lang="en-US" dirty="0"/>
          </a:p>
        </p:txBody>
      </p:sp>
      <p:sp>
        <p:nvSpPr>
          <p:cNvPr id="3" name="Picture Placeholder 2"/>
          <p:cNvSpPr>
            <a:spLocks noGrp="1" noChangeAspect="1"/>
          </p:cNvSpPr>
          <p:nvPr>
            <p:ph type="pic" idx="1"/>
          </p:nvPr>
        </p:nvSpPr>
        <p:spPr>
          <a:xfrm>
            <a:off x="7442551" y="763702"/>
            <a:ext cx="3275751" cy="4912822"/>
          </a:xfrm>
          <a:effectLst>
            <a:outerShdw blurRad="38100" dist="25400" dir="4440000">
              <a:srgbClr val="000000">
                <a:alpha val="36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ru-RU"/>
              <a:t>Вставка рисунка</a:t>
            </a:r>
            <a:endParaRPr lang="en-US" dirty="0"/>
          </a:p>
        </p:txBody>
      </p:sp>
      <p:sp>
        <p:nvSpPr>
          <p:cNvPr id="4" name="Text Placeholder 3"/>
          <p:cNvSpPr>
            <a:spLocks noGrp="1"/>
          </p:cNvSpPr>
          <p:nvPr>
            <p:ph type="body" sz="half" idx="2"/>
          </p:nvPr>
        </p:nvSpPr>
        <p:spPr>
          <a:xfrm>
            <a:off x="913795" y="2439261"/>
            <a:ext cx="5934949" cy="337613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ru-RU"/>
              <a:t>Образец текста</a:t>
            </a:r>
          </a:p>
        </p:txBody>
      </p:sp>
      <p:sp>
        <p:nvSpPr>
          <p:cNvPr id="5" name="Date Placeholder 4"/>
          <p:cNvSpPr>
            <a:spLocks noGrp="1"/>
          </p:cNvSpPr>
          <p:nvPr>
            <p:ph type="dt" sz="half" idx="10"/>
          </p:nvPr>
        </p:nvSpPr>
        <p:spPr/>
        <p:txBody>
          <a:bodyPr/>
          <a:lstStyle/>
          <a:p>
            <a:fld id="{AC99739C-7997-42FA-BC92-C798E3E5AD0D}" type="datetimeFigureOut">
              <a:rPr lang="ru-RU" smtClean="0"/>
              <a:t>19.11.2024</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CACFF66E-E385-4FBE-92A3-9C19D9A6DAEA}" type="slidenum">
              <a:rPr lang="ru-RU" smtClean="0"/>
              <a:t>‹#›</a:t>
            </a:fld>
            <a:endParaRPr lang="ru-RU"/>
          </a:p>
        </p:txBody>
      </p:sp>
    </p:spTree>
    <p:extLst>
      <p:ext uri="{BB962C8B-B14F-4D97-AF65-F5344CB8AC3E}">
        <p14:creationId xmlns:p14="http://schemas.microsoft.com/office/powerpoint/2010/main" val="14134146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13795" y="609600"/>
            <a:ext cx="10353762" cy="970450"/>
          </a:xfrm>
          <a:prstGeom prst="rect">
            <a:avLst/>
          </a:prstGeom>
          <a:effectLst>
            <a:outerShdw blurRad="25400" dir="17880000">
              <a:srgbClr val="000000">
                <a:alpha val="46000"/>
              </a:srgbClr>
            </a:outerShdw>
          </a:effectLst>
        </p:spPr>
        <p:txBody>
          <a:bodyPr vert="horz" lIns="91440" tIns="45720" rIns="91440" bIns="45720"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913795" y="1732449"/>
            <a:ext cx="10353762" cy="4058751"/>
          </a:xfrm>
          <a:prstGeom prst="rect">
            <a:avLst/>
          </a:prstGeom>
          <a:effectLst>
            <a:outerShdw blurRad="25400" dir="17880000">
              <a:srgbClr val="000000">
                <a:alpha val="46000"/>
              </a:srgbClr>
            </a:outerShdw>
          </a:effectLst>
        </p:spPr>
        <p:txBody>
          <a:bodyPr vert="horz" lIns="91440" tIns="45720" rIns="91440" bIns="45720" rtlCol="0" anchor="t">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7678736" y="5883275"/>
            <a:ext cx="2743200"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AC99739C-7997-42FA-BC92-C798E3E5AD0D}" type="datetimeFigureOut">
              <a:rPr lang="ru-RU" smtClean="0"/>
              <a:t>19.11.2024</a:t>
            </a:fld>
            <a:endParaRPr lang="ru-RU"/>
          </a:p>
        </p:txBody>
      </p:sp>
      <p:sp>
        <p:nvSpPr>
          <p:cNvPr id="5" name="Footer Placeholder 4"/>
          <p:cNvSpPr>
            <a:spLocks noGrp="1"/>
          </p:cNvSpPr>
          <p:nvPr>
            <p:ph type="ftr" sz="quarter" idx="3"/>
          </p:nvPr>
        </p:nvSpPr>
        <p:spPr>
          <a:xfrm>
            <a:off x="913795" y="5883275"/>
            <a:ext cx="6672865" cy="365125"/>
          </a:xfrm>
          <a:prstGeom prst="rect">
            <a:avLst/>
          </a:prstGeom>
        </p:spPr>
        <p:txBody>
          <a:bodyPr vert="horz" lIns="91440" tIns="45720" rIns="91440" bIns="45720" rtlCol="0" anchor="ctr"/>
          <a:lstStyle>
            <a:lvl1pPr algn="l">
              <a:defRPr sz="1000">
                <a:solidFill>
                  <a:schemeClr val="tx1">
                    <a:lumMod val="95000"/>
                  </a:schemeClr>
                </a:solidFill>
                <a:effectLst>
                  <a:outerShdw blurRad="50800" dist="38100" dir="2700000" algn="tl" rotWithShape="0">
                    <a:schemeClr val="bg1">
                      <a:alpha val="43000"/>
                    </a:schemeClr>
                  </a:outerShdw>
                </a:effectLst>
              </a:defRPr>
            </a:lvl1pPr>
          </a:lstStyle>
          <a:p>
            <a:endParaRPr lang="ru-RU"/>
          </a:p>
        </p:txBody>
      </p:sp>
      <p:sp>
        <p:nvSpPr>
          <p:cNvPr id="6" name="Slide Number Placeholder 5"/>
          <p:cNvSpPr>
            <a:spLocks noGrp="1"/>
          </p:cNvSpPr>
          <p:nvPr>
            <p:ph type="sldNum" sz="quarter" idx="4"/>
          </p:nvPr>
        </p:nvSpPr>
        <p:spPr>
          <a:xfrm>
            <a:off x="10514011" y="5883275"/>
            <a:ext cx="753545" cy="365125"/>
          </a:xfrm>
          <a:prstGeom prst="rect">
            <a:avLst/>
          </a:prstGeom>
        </p:spPr>
        <p:txBody>
          <a:bodyPr vert="horz" lIns="91440" tIns="45720" rIns="91440" bIns="45720" rtlCol="0" anchor="ctr"/>
          <a:lstStyle>
            <a:lvl1pPr algn="r">
              <a:defRPr sz="1000">
                <a:solidFill>
                  <a:schemeClr val="tx1">
                    <a:lumMod val="95000"/>
                  </a:schemeClr>
                </a:solidFill>
                <a:effectLst>
                  <a:outerShdw blurRad="50800" dist="38100" dir="2700000" algn="tl" rotWithShape="0">
                    <a:schemeClr val="bg1">
                      <a:alpha val="43000"/>
                    </a:schemeClr>
                  </a:outerShdw>
                </a:effectLst>
              </a:defRPr>
            </a:lvl1pPr>
          </a:lstStyle>
          <a:p>
            <a:fld id="{CACFF66E-E385-4FBE-92A3-9C19D9A6DAEA}" type="slidenum">
              <a:rPr lang="ru-RU" smtClean="0"/>
              <a:t>‹#›</a:t>
            </a:fld>
            <a:endParaRPr lang="ru-RU"/>
          </a:p>
        </p:txBody>
      </p:sp>
    </p:spTree>
    <p:extLst>
      <p:ext uri="{BB962C8B-B14F-4D97-AF65-F5344CB8AC3E}">
        <p14:creationId xmlns:p14="http://schemas.microsoft.com/office/powerpoint/2010/main" val="2735983213"/>
      </p:ext>
    </p:extLst>
  </p:cSld>
  <p:clrMap bg1="dk1" tx1="lt1" bg2="dk2" tx2="lt2" accent1="accent1" accent2="accent2" accent3="accent3" accent4="accent4" accent5="accent5" accent6="accent6" hlink="hlink" folHlink="folHlink"/>
  <p:sldLayoutIdLst>
    <p:sldLayoutId id="2147483769" r:id="rId1"/>
    <p:sldLayoutId id="2147483770" r:id="rId2"/>
    <p:sldLayoutId id="2147483771" r:id="rId3"/>
    <p:sldLayoutId id="2147483772" r:id="rId4"/>
    <p:sldLayoutId id="2147483773" r:id="rId5"/>
    <p:sldLayoutId id="2147483774" r:id="rId6"/>
    <p:sldLayoutId id="2147483775" r:id="rId7"/>
    <p:sldLayoutId id="2147483776" r:id="rId8"/>
    <p:sldLayoutId id="2147483777" r:id="rId9"/>
    <p:sldLayoutId id="2147483778" r:id="rId10"/>
    <p:sldLayoutId id="2147483779" r:id="rId11"/>
    <p:sldLayoutId id="2147483780" r:id="rId12"/>
    <p:sldLayoutId id="2147483781" r:id="rId13"/>
    <p:sldLayoutId id="2147483782" r:id="rId14"/>
    <p:sldLayoutId id="2147483783" r:id="rId15"/>
    <p:sldLayoutId id="2147483784" r:id="rId16"/>
    <p:sldLayoutId id="2147483785" r:id="rId17"/>
  </p:sldLayoutIdLst>
  <p:txStyles>
    <p:titleStyle>
      <a:lvl1pPr algn="ctr" defTabSz="457200" rtl="0" eaLnBrk="1" latinLnBrk="0" hangingPunct="1">
        <a:spcBef>
          <a:spcPct val="0"/>
        </a:spcBef>
        <a:buNone/>
        <a:defRPr sz="4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j-lt"/>
          <a:ea typeface="+mj-ea"/>
          <a:cs typeface="Trebuchet M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06000" algn="l" defTabSz="457200" rtl="0" eaLnBrk="1" latinLnBrk="0" hangingPunct="1">
        <a:spcBef>
          <a:spcPct val="20000"/>
        </a:spcBef>
        <a:spcAft>
          <a:spcPts val="600"/>
        </a:spcAft>
        <a:buClr>
          <a:schemeClr val="tx2"/>
        </a:buClr>
        <a:buSzPct val="70000"/>
        <a:buFont typeface="Wingdings 2" charset="2"/>
        <a:buChar char=""/>
        <a:defRPr sz="20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1pPr>
      <a:lvl2pPr marL="720000" indent="-270000" algn="l" defTabSz="457200" rtl="0" eaLnBrk="1" latinLnBrk="0" hangingPunct="1">
        <a:spcBef>
          <a:spcPct val="20000"/>
        </a:spcBef>
        <a:spcAft>
          <a:spcPts val="600"/>
        </a:spcAft>
        <a:buClr>
          <a:schemeClr val="tx2"/>
        </a:buClr>
        <a:buSzPct val="70000"/>
        <a:buFont typeface="Wingdings 2" charset="2"/>
        <a:buChar char=""/>
        <a:defRPr sz="18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2pPr>
      <a:lvl3pPr marL="1026000" indent="-216000" algn="l" defTabSz="457200" rtl="0" eaLnBrk="1" latinLnBrk="0" hangingPunct="1">
        <a:spcBef>
          <a:spcPct val="20000"/>
        </a:spcBef>
        <a:spcAft>
          <a:spcPts val="600"/>
        </a:spcAft>
        <a:buClr>
          <a:schemeClr val="tx2"/>
        </a:buClr>
        <a:buSzPct val="70000"/>
        <a:buFont typeface="Wingdings 2" charset="2"/>
        <a:buChar char=""/>
        <a:defRPr sz="16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3pPr>
      <a:lvl4pPr marL="1386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4pPr>
      <a:lvl5pPr marL="1674000" indent="-2160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5pPr>
      <a:lvl6pPr marL="20146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6pPr>
      <a:lvl7pPr marL="24018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7pPr>
      <a:lvl8pPr marL="27890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8pPr>
      <a:lvl9pPr marL="3106200" indent="-228600" algn="l" defTabSz="457200" rtl="0" eaLnBrk="1" latinLnBrk="0" hangingPunct="1">
        <a:spcBef>
          <a:spcPct val="20000"/>
        </a:spcBef>
        <a:spcAft>
          <a:spcPts val="600"/>
        </a:spcAft>
        <a:buClr>
          <a:schemeClr val="tx2"/>
        </a:buClr>
        <a:buSzPct val="70000"/>
        <a:buFont typeface="Wingdings 2" charset="2"/>
        <a:buChar char=""/>
        <a:defRPr sz="1400" kern="1200">
          <a:ln>
            <a:solidFill>
              <a:schemeClr val="bg1">
                <a:lumMod val="75000"/>
                <a:lumOff val="25000"/>
                <a:alpha val="10000"/>
              </a:schemeClr>
            </a:solidFill>
          </a:ln>
          <a:solidFill>
            <a:schemeClr val="tx2"/>
          </a:solidFill>
          <a:effectLst>
            <a:outerShdw blurRad="9525" dist="25400" dir="14640000" algn="tl" rotWithShape="0">
              <a:schemeClr val="bg1">
                <a:alpha val="30000"/>
              </a:schemeClr>
            </a:outerShdw>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3.png"/><Relationship Id="rId7" Type="http://schemas.openxmlformats.org/officeDocument/2006/relationships/customXml" Target="../ink/ink2.xml"/><Relationship Id="rId12" Type="http://schemas.openxmlformats.org/officeDocument/2006/relationships/image" Target="../media/image10.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customXml" Target="../ink/ink5.xml"/><Relationship Id="rId5" Type="http://schemas.openxmlformats.org/officeDocument/2006/relationships/customXml" Target="../ink/ink1.xml"/><Relationship Id="rId10" Type="http://schemas.openxmlformats.org/officeDocument/2006/relationships/customXml" Target="../ink/ink4.xml"/><Relationship Id="rId4" Type="http://schemas.openxmlformats.org/officeDocument/2006/relationships/image" Target="../media/image7.png"/><Relationship Id="rId9" Type="http://schemas.openxmlformats.org/officeDocument/2006/relationships/customXml" Target="../ink/ink3.xml"/></Relationships>
</file>

<file path=ppt/slides/_rels/slide1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pe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518BEC-1624-4520-903C-871F91E19042}"/>
              </a:ext>
            </a:extLst>
          </p:cNvPr>
          <p:cNvSpPr>
            <a:spLocks noGrp="1"/>
          </p:cNvSpPr>
          <p:nvPr>
            <p:ph type="ctrTitle"/>
          </p:nvPr>
        </p:nvSpPr>
        <p:spPr>
          <a:xfrm>
            <a:off x="1370693" y="2017058"/>
            <a:ext cx="9440034" cy="3415553"/>
          </a:xfrm>
        </p:spPr>
        <p:txBody>
          <a:bodyPr>
            <a:normAutofit/>
          </a:bodyPr>
          <a:lstStyle/>
          <a:p>
            <a:r>
              <a:rPr lang="ru-RU" dirty="0"/>
              <a:t>Устойчивость объекта экономики при аварии на химически опасном</a:t>
            </a:r>
            <a:br>
              <a:rPr lang="ru-RU" dirty="0"/>
            </a:br>
            <a:r>
              <a:rPr lang="ru-RU" dirty="0"/>
              <a:t>объекте</a:t>
            </a:r>
          </a:p>
        </p:txBody>
      </p:sp>
    </p:spTree>
    <p:extLst>
      <p:ext uri="{BB962C8B-B14F-4D97-AF65-F5344CB8AC3E}">
        <p14:creationId xmlns:p14="http://schemas.microsoft.com/office/powerpoint/2010/main" val="352504719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B716B5-7B9C-4252-A79D-0321EB1C6D6A}"/>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EDFE0CB1-244B-461C-9F9D-8C82494E8D1A}"/>
              </a:ext>
            </a:extLst>
          </p:cNvPr>
          <p:cNvSpPr>
            <a:spLocks noGrp="1"/>
          </p:cNvSpPr>
          <p:nvPr>
            <p:ph idx="1"/>
          </p:nvPr>
        </p:nvSpPr>
        <p:spPr/>
        <p:txBody>
          <a:bodyPr/>
          <a:lstStyle/>
          <a:p>
            <a:pPr marL="36900" indent="0">
              <a:buNone/>
            </a:pPr>
            <a:r>
              <a:rPr lang="ru-RU" dirty="0"/>
              <a:t>Из рассмотрения зон химического загрязнения для различных случаев вертикальной устойчивости воздуха видим, что наиболее опасным является случай – инверсия. Ширина зоны химического загрязнения при инверсии составит примерно 0,5 км, что</a:t>
            </a:r>
            <a:r>
              <a:rPr lang="en-US" dirty="0"/>
              <a:t> </a:t>
            </a:r>
            <a:r>
              <a:rPr lang="ru-RU" dirty="0"/>
              <a:t>при благоприятных условиях (достаточного времени до подхода зараженного облака к предприятию) возможно эвакуация (выведение) людей за пределы зоны химического заражения на расстояние половины ширины т.е. на 2</a:t>
            </a:r>
            <a:r>
              <a:rPr lang="en-US" dirty="0"/>
              <a:t>50</a:t>
            </a:r>
            <a:r>
              <a:rPr lang="ru-RU" dirty="0"/>
              <a:t>м.</a:t>
            </a:r>
            <a:endParaRPr lang="ru-RU" dirty="0">
              <a:solidFill>
                <a:srgbClr val="FF0000"/>
              </a:solidFill>
            </a:endParaRPr>
          </a:p>
        </p:txBody>
      </p:sp>
    </p:spTree>
    <p:extLst>
      <p:ext uri="{BB962C8B-B14F-4D97-AF65-F5344CB8AC3E}">
        <p14:creationId xmlns:p14="http://schemas.microsoft.com/office/powerpoint/2010/main" val="24856350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249C39E-9550-D00C-EB79-AE5260CB00E9}"/>
              </a:ext>
            </a:extLst>
          </p:cNvPr>
          <p:cNvSpPr>
            <a:spLocks noGrp="1"/>
          </p:cNvSpPr>
          <p:nvPr>
            <p:ph type="title"/>
          </p:nvPr>
        </p:nvSpPr>
        <p:spPr>
          <a:xfrm>
            <a:off x="913795" y="609600"/>
            <a:ext cx="3078749" cy="970450"/>
          </a:xfrm>
        </p:spPr>
        <p:txBody>
          <a:bodyPr anchor="b">
            <a:normAutofit/>
          </a:bodyPr>
          <a:lstStyle/>
          <a:p>
            <a:pPr algn="l"/>
            <a:r>
              <a:rPr lang="ru-RU" sz="2800" dirty="0"/>
              <a:t>Зоны поражения на карте</a:t>
            </a:r>
          </a:p>
        </p:txBody>
      </p:sp>
      <p:sp>
        <p:nvSpPr>
          <p:cNvPr id="10" name="Content Placeholder 9">
            <a:extLst>
              <a:ext uri="{FF2B5EF4-FFF2-40B4-BE49-F238E27FC236}">
                <a16:creationId xmlns:a16="http://schemas.microsoft.com/office/drawing/2014/main" id="{992F738D-56CB-97C1-6E39-C86549306423}"/>
              </a:ext>
            </a:extLst>
          </p:cNvPr>
          <p:cNvSpPr>
            <a:spLocks noGrp="1"/>
          </p:cNvSpPr>
          <p:nvPr>
            <p:ph idx="1"/>
          </p:nvPr>
        </p:nvSpPr>
        <p:spPr>
          <a:xfrm>
            <a:off x="913795" y="1732449"/>
            <a:ext cx="3330401" cy="4058751"/>
          </a:xfrm>
        </p:spPr>
        <p:txBody>
          <a:bodyPr anchor="t">
            <a:normAutofit/>
          </a:bodyPr>
          <a:lstStyle/>
          <a:p>
            <a:pPr marL="36900" indent="0">
              <a:buNone/>
            </a:pPr>
            <a:r>
              <a:rPr lang="ru-RU" sz="1600" dirty="0" err="1"/>
              <a:t>Г</a:t>
            </a:r>
            <a:r>
              <a:rPr lang="ru-RU" sz="1600" baseline="-25000" dirty="0" err="1"/>
              <a:t>изот</a:t>
            </a:r>
            <a:r>
              <a:rPr lang="ru-RU" sz="1600" dirty="0"/>
              <a:t> = 4,4 км </a:t>
            </a:r>
          </a:p>
          <a:p>
            <a:pPr marL="36900" indent="0">
              <a:buNone/>
            </a:pPr>
            <a:r>
              <a:rPr lang="ru-RU" sz="1600" dirty="0" err="1"/>
              <a:t>Ш</a:t>
            </a:r>
            <a:r>
              <a:rPr lang="ru-RU" sz="1600" baseline="-25000" dirty="0" err="1"/>
              <a:t>изот</a:t>
            </a:r>
            <a:r>
              <a:rPr lang="ru-RU" sz="1600" dirty="0"/>
              <a:t> = 0,66 км</a:t>
            </a:r>
          </a:p>
          <a:p>
            <a:pPr marL="36900" indent="0">
              <a:buNone/>
            </a:pPr>
            <a:r>
              <a:rPr lang="ru-RU" sz="1600" dirty="0" err="1"/>
              <a:t>Г</a:t>
            </a:r>
            <a:r>
              <a:rPr lang="ru-RU" sz="1600" baseline="-25000" dirty="0" err="1"/>
              <a:t>инв</a:t>
            </a:r>
            <a:r>
              <a:rPr lang="ru-RU" sz="1600" dirty="0"/>
              <a:t> = 16,72 км </a:t>
            </a:r>
          </a:p>
          <a:p>
            <a:pPr marL="36900" indent="0">
              <a:buNone/>
            </a:pPr>
            <a:r>
              <a:rPr lang="ru-RU" sz="1600" dirty="0" err="1"/>
              <a:t>Ш</a:t>
            </a:r>
            <a:r>
              <a:rPr lang="ru-RU" sz="1600" baseline="-25000" dirty="0" err="1"/>
              <a:t>инв</a:t>
            </a:r>
            <a:r>
              <a:rPr lang="ru-RU" sz="1600" baseline="-25000" dirty="0"/>
              <a:t> </a:t>
            </a:r>
            <a:r>
              <a:rPr lang="ru-RU" sz="1600" dirty="0"/>
              <a:t>= 0,5016 км</a:t>
            </a:r>
          </a:p>
          <a:p>
            <a:pPr marL="36900" indent="0">
              <a:buNone/>
            </a:pPr>
            <a:r>
              <a:rPr lang="ru-RU" sz="1600" dirty="0" err="1"/>
              <a:t>Г</a:t>
            </a:r>
            <a:r>
              <a:rPr lang="ru-RU" sz="1600" baseline="-25000" dirty="0" err="1"/>
              <a:t>конв</a:t>
            </a:r>
            <a:r>
              <a:rPr lang="ru-RU" sz="1600" dirty="0"/>
              <a:t> = 0,968 км</a:t>
            </a:r>
          </a:p>
          <a:p>
            <a:pPr marL="36900" indent="0">
              <a:buNone/>
            </a:pPr>
            <a:r>
              <a:rPr lang="ru-RU" sz="1600" dirty="0" err="1"/>
              <a:t>Ш</a:t>
            </a:r>
            <a:r>
              <a:rPr lang="ru-RU" sz="1600" baseline="-25000" dirty="0" err="1"/>
              <a:t>конв</a:t>
            </a:r>
            <a:r>
              <a:rPr lang="ru-RU" sz="1600" dirty="0"/>
              <a:t> = 0,7744 км</a:t>
            </a:r>
          </a:p>
          <a:p>
            <a:pPr marL="36900" indent="0">
              <a:buNone/>
            </a:pPr>
            <a:endParaRPr lang="ru-RU" sz="1600" dirty="0"/>
          </a:p>
          <a:p>
            <a:endParaRPr lang="en-US" sz="1600" dirty="0"/>
          </a:p>
        </p:txBody>
      </p:sp>
      <p:pic>
        <p:nvPicPr>
          <p:cNvPr id="13" name="Picture 12">
            <a:extLst>
              <a:ext uri="{FF2B5EF4-FFF2-40B4-BE49-F238E27FC236}">
                <a16:creationId xmlns:a16="http://schemas.microsoft.com/office/drawing/2014/main" id="{B536FA4E-0152-4E27-91DA-0FC22D1846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4552950" y="1"/>
            <a:ext cx="7639050" cy="6858000"/>
          </a:xfrm>
          <a:prstGeom prst="rect">
            <a:avLst/>
          </a:prstGeom>
        </p:spPr>
      </p:pic>
      <p:pic>
        <p:nvPicPr>
          <p:cNvPr id="6" name="Объект 5" descr="Изображение выглядит как карта, текст, атлас, диаграмма&#10;&#10;Автоматически созданное описание">
            <a:extLst>
              <a:ext uri="{FF2B5EF4-FFF2-40B4-BE49-F238E27FC236}">
                <a16:creationId xmlns:a16="http://schemas.microsoft.com/office/drawing/2014/main" id="{6AE4D70C-FB6B-4A50-788F-FB7ABF91F75D}"/>
              </a:ext>
            </a:extLst>
          </p:cNvPr>
          <p:cNvPicPr>
            <a:picLocks noChangeAspect="1"/>
          </p:cNvPicPr>
          <p:nvPr/>
        </p:nvPicPr>
        <p:blipFill>
          <a:blip r:embed="rId4">
            <a:extLst>
              <a:ext uri="{28A0092B-C50C-407E-A947-70E740481C1C}">
                <a14:useLocalDpi xmlns:a14="http://schemas.microsoft.com/office/drawing/2010/main" val="0"/>
              </a:ext>
            </a:extLst>
          </a:blip>
          <a:srcRect t="11919" r="1" b="22802"/>
          <a:stretch/>
        </p:blipFill>
        <p:spPr>
          <a:xfrm>
            <a:off x="4654295" y="10"/>
            <a:ext cx="7537705" cy="6857990"/>
          </a:xfrm>
          <a:prstGeom prst="rect">
            <a:avLst/>
          </a:prstGeom>
        </p:spPr>
      </p:pic>
      <mc:AlternateContent xmlns:mc="http://schemas.openxmlformats.org/markup-compatibility/2006" xmlns:p14="http://schemas.microsoft.com/office/powerpoint/2010/main">
        <mc:Choice Requires="p14">
          <p:contentPart p14:bwMode="auto" r:id="rId5">
            <p14:nvContentPartPr>
              <p14:cNvPr id="20" name="Рукописный ввод 19">
                <a:extLst>
                  <a:ext uri="{FF2B5EF4-FFF2-40B4-BE49-F238E27FC236}">
                    <a16:creationId xmlns:a16="http://schemas.microsoft.com/office/drawing/2014/main" id="{C172B058-F4A1-FE6F-6294-FC7913CE39A5}"/>
                  </a:ext>
                </a:extLst>
              </p14:cNvPr>
              <p14:cNvContentPartPr/>
              <p14:nvPr/>
            </p14:nvContentPartPr>
            <p14:xfrm>
              <a:off x="1047750" y="2503001"/>
              <a:ext cx="1504950" cy="360"/>
            </p14:xfrm>
          </p:contentPart>
        </mc:Choice>
        <mc:Fallback xmlns="">
          <p:pic>
            <p:nvPicPr>
              <p:cNvPr id="20" name="Рукописный ввод 19">
                <a:extLst>
                  <a:ext uri="{FF2B5EF4-FFF2-40B4-BE49-F238E27FC236}">
                    <a16:creationId xmlns:a16="http://schemas.microsoft.com/office/drawing/2014/main" id="{C172B058-F4A1-FE6F-6294-FC7913CE39A5}"/>
                  </a:ext>
                </a:extLst>
              </p:cNvPr>
              <p:cNvPicPr/>
              <p:nvPr/>
            </p:nvPicPr>
            <p:blipFill>
              <a:blip r:embed="rId6"/>
              <a:stretch>
                <a:fillRect/>
              </a:stretch>
            </p:blipFill>
            <p:spPr>
              <a:xfrm>
                <a:off x="1041629" y="2496881"/>
                <a:ext cx="1517191"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21" name="Рукописный ввод 20">
                <a:extLst>
                  <a:ext uri="{FF2B5EF4-FFF2-40B4-BE49-F238E27FC236}">
                    <a16:creationId xmlns:a16="http://schemas.microsoft.com/office/drawing/2014/main" id="{E98ED9EC-AD4F-3B73-1289-139F9D3C6C63}"/>
                  </a:ext>
                </a:extLst>
              </p14:cNvPr>
              <p14:cNvContentPartPr/>
              <p14:nvPr/>
            </p14:nvContentPartPr>
            <p14:xfrm>
              <a:off x="1047750" y="1785176"/>
              <a:ext cx="1504950" cy="360"/>
            </p14:xfrm>
          </p:contentPart>
        </mc:Choice>
        <mc:Fallback xmlns="">
          <p:pic>
            <p:nvPicPr>
              <p:cNvPr id="21" name="Рукописный ввод 20">
                <a:extLst>
                  <a:ext uri="{FF2B5EF4-FFF2-40B4-BE49-F238E27FC236}">
                    <a16:creationId xmlns:a16="http://schemas.microsoft.com/office/drawing/2014/main" id="{E98ED9EC-AD4F-3B73-1289-139F9D3C6C63}"/>
                  </a:ext>
                </a:extLst>
              </p:cNvPr>
              <p:cNvPicPr/>
              <p:nvPr/>
            </p:nvPicPr>
            <p:blipFill>
              <a:blip r:embed="rId8"/>
              <a:stretch>
                <a:fillRect/>
              </a:stretch>
            </p:blipFill>
            <p:spPr>
              <a:xfrm>
                <a:off x="1041631" y="1779056"/>
                <a:ext cx="1517188"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22" name="Рукописный ввод 21">
                <a:extLst>
                  <a:ext uri="{FF2B5EF4-FFF2-40B4-BE49-F238E27FC236}">
                    <a16:creationId xmlns:a16="http://schemas.microsoft.com/office/drawing/2014/main" id="{6A8A1124-05EF-01B4-6A89-A366C2919A16}"/>
                  </a:ext>
                </a:extLst>
              </p14:cNvPr>
              <p14:cNvContentPartPr/>
              <p14:nvPr/>
            </p14:nvContentPartPr>
            <p14:xfrm>
              <a:off x="1047750" y="2445576"/>
              <a:ext cx="1504950" cy="360"/>
            </p14:xfrm>
          </p:contentPart>
        </mc:Choice>
        <mc:Fallback xmlns="">
          <p:pic>
            <p:nvPicPr>
              <p:cNvPr id="22" name="Рукописный ввод 21">
                <a:extLst>
                  <a:ext uri="{FF2B5EF4-FFF2-40B4-BE49-F238E27FC236}">
                    <a16:creationId xmlns:a16="http://schemas.microsoft.com/office/drawing/2014/main" id="{6A8A1124-05EF-01B4-6A89-A366C2919A16}"/>
                  </a:ext>
                </a:extLst>
              </p:cNvPr>
              <p:cNvPicPr/>
              <p:nvPr/>
            </p:nvPicPr>
            <p:blipFill>
              <a:blip r:embed="rId8"/>
              <a:stretch>
                <a:fillRect/>
              </a:stretch>
            </p:blipFill>
            <p:spPr>
              <a:xfrm>
                <a:off x="1041631" y="2439456"/>
                <a:ext cx="1517188" cy="126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23" name="Рукописный ввод 22">
                <a:extLst>
                  <a:ext uri="{FF2B5EF4-FFF2-40B4-BE49-F238E27FC236}">
                    <a16:creationId xmlns:a16="http://schemas.microsoft.com/office/drawing/2014/main" id="{185D0EFC-1E76-3F13-7B9E-9C69BC14C98D}"/>
                  </a:ext>
                </a:extLst>
              </p14:cNvPr>
              <p14:cNvContentPartPr/>
              <p14:nvPr/>
            </p14:nvContentPartPr>
            <p14:xfrm>
              <a:off x="1047750" y="3163496"/>
              <a:ext cx="1504950" cy="360"/>
            </p14:xfrm>
          </p:contentPart>
        </mc:Choice>
        <mc:Fallback xmlns="">
          <p:pic>
            <p:nvPicPr>
              <p:cNvPr id="23" name="Рукописный ввод 22">
                <a:extLst>
                  <a:ext uri="{FF2B5EF4-FFF2-40B4-BE49-F238E27FC236}">
                    <a16:creationId xmlns:a16="http://schemas.microsoft.com/office/drawing/2014/main" id="{185D0EFC-1E76-3F13-7B9E-9C69BC14C98D}"/>
                  </a:ext>
                </a:extLst>
              </p:cNvPr>
              <p:cNvPicPr/>
              <p:nvPr/>
            </p:nvPicPr>
            <p:blipFill>
              <a:blip r:embed="rId6"/>
              <a:stretch>
                <a:fillRect/>
              </a:stretch>
            </p:blipFill>
            <p:spPr>
              <a:xfrm>
                <a:off x="1041629" y="3157376"/>
                <a:ext cx="1517191" cy="12600"/>
              </a:xfrm>
              <a:prstGeom prst="rect">
                <a:avLst/>
              </a:prstGeom>
            </p:spPr>
          </p:pic>
        </mc:Fallback>
      </mc:AlternateContent>
      <p:sp>
        <p:nvSpPr>
          <p:cNvPr id="8" name="Прямая соединительная линия 7">
            <a:extLst>
              <a:ext uri="{FF2B5EF4-FFF2-40B4-BE49-F238E27FC236}">
                <a16:creationId xmlns:a16="http://schemas.microsoft.com/office/drawing/2014/main" id="{576A4975-9F50-436C-B3EF-ACFECED90895}"/>
              </a:ext>
            </a:extLst>
          </p:cNvPr>
          <p:cNvSpPr/>
          <p:nvPr/>
        </p:nvSpPr>
        <p:spPr>
          <a:xfrm>
            <a:off x="1047750" y="3224260"/>
            <a:ext cx="1504950" cy="7170"/>
          </a:xfrm>
          <a:prstGeom prst="line">
            <a:avLst/>
          </a:prstGeom>
          <a:solidFill>
            <a:srgbClr val="33CCFF">
              <a:alpha val="5000"/>
            </a:srgbClr>
          </a:solidFill>
          <a:ln w="12600">
            <a:solidFill>
              <a:srgbClr val="33CCFF"/>
            </a:solidFill>
          </a:ln>
        </p:spPr>
        <p:style>
          <a:lnRef idx="1">
            <a:schemeClr val="accent1"/>
          </a:lnRef>
          <a:fillRef idx="0">
            <a:schemeClr val="accent1"/>
          </a:fillRef>
          <a:effectRef idx="0">
            <a:schemeClr val="accent1"/>
          </a:effectRef>
          <a:fontRef idx="minor">
            <a:schemeClr val="tx1"/>
          </a:fontRef>
        </p:style>
        <p:txBody>
          <a:bodyPr wrap="none" rtlCol="0" anchor="ctr" anchorCtr="1"/>
          <a:lstStyle/>
          <a:p>
            <a:endParaRPr lang="en-US">
              <a:solidFill>
                <a:srgbClr val="33CCFF"/>
              </a:solidFill>
            </a:endParaRPr>
          </a:p>
        </p:txBody>
      </p:sp>
      <mc:AlternateContent xmlns:mc="http://schemas.openxmlformats.org/markup-compatibility/2006" xmlns:p14="http://schemas.microsoft.com/office/powerpoint/2010/main">
        <mc:Choice Requires="p14">
          <p:contentPart p14:bwMode="auto" r:id="rId11">
            <p14:nvContentPartPr>
              <p14:cNvPr id="24" name="Рукописный ввод 23">
                <a:extLst>
                  <a:ext uri="{FF2B5EF4-FFF2-40B4-BE49-F238E27FC236}">
                    <a16:creationId xmlns:a16="http://schemas.microsoft.com/office/drawing/2014/main" id="{4FF65E5A-32E5-80AD-83C6-CC2B22025A58}"/>
                  </a:ext>
                </a:extLst>
              </p14:cNvPr>
              <p14:cNvContentPartPr/>
              <p14:nvPr/>
            </p14:nvContentPartPr>
            <p14:xfrm>
              <a:off x="1047750" y="3891089"/>
              <a:ext cx="1504950" cy="360"/>
            </p14:xfrm>
          </p:contentPart>
        </mc:Choice>
        <mc:Fallback xmlns="">
          <p:pic>
            <p:nvPicPr>
              <p:cNvPr id="24" name="Рукописный ввод 23">
                <a:extLst>
                  <a:ext uri="{FF2B5EF4-FFF2-40B4-BE49-F238E27FC236}">
                    <a16:creationId xmlns:a16="http://schemas.microsoft.com/office/drawing/2014/main" id="{4FF65E5A-32E5-80AD-83C6-CC2B22025A58}"/>
                  </a:ext>
                </a:extLst>
              </p:cNvPr>
              <p:cNvPicPr/>
              <p:nvPr/>
            </p:nvPicPr>
            <p:blipFill>
              <a:blip r:embed="rId12"/>
              <a:stretch>
                <a:fillRect/>
              </a:stretch>
            </p:blipFill>
            <p:spPr>
              <a:xfrm>
                <a:off x="1041631" y="3884969"/>
                <a:ext cx="1517188" cy="12600"/>
              </a:xfrm>
              <a:prstGeom prst="rect">
                <a:avLst/>
              </a:prstGeom>
            </p:spPr>
          </p:pic>
        </mc:Fallback>
      </mc:AlternateContent>
    </p:spTree>
    <p:extLst>
      <p:ext uri="{BB962C8B-B14F-4D97-AF65-F5344CB8AC3E}">
        <p14:creationId xmlns:p14="http://schemas.microsoft.com/office/powerpoint/2010/main" val="12089796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2C5F0E-BFAC-FAEE-5FCF-25CB9648953B}"/>
              </a:ext>
            </a:extLst>
          </p:cNvPr>
          <p:cNvSpPr>
            <a:spLocks noGrp="1"/>
          </p:cNvSpPr>
          <p:nvPr>
            <p:ph type="title"/>
          </p:nvPr>
        </p:nvSpPr>
        <p:spPr/>
        <p:txBody>
          <a:bodyPr/>
          <a:lstStyle/>
          <a:p>
            <a:r>
              <a:rPr lang="ru-RU" dirty="0"/>
              <a:t>Средняя скорость ветра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2C8C5460-670C-C87B-0673-70A272B92A3F}"/>
                  </a:ext>
                </a:extLst>
              </p:cNvPr>
              <p:cNvSpPr>
                <a:spLocks noGrp="1"/>
              </p:cNvSpPr>
              <p:nvPr>
                <p:ph idx="1"/>
              </p:nvPr>
            </p:nvSpPr>
            <p:spPr/>
            <p:txBody>
              <a:bodyPr/>
              <a:lstStyle/>
              <a:p>
                <a:pPr marL="3690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𝑉</m:t>
                          </m:r>
                        </m:e>
                        <m:sub>
                          <m:r>
                            <a:rPr lang="ru-RU" b="0" i="1" smtClean="0">
                              <a:latin typeface="Cambria Math" panose="02040503050406030204" pitchFamily="18" charset="0"/>
                            </a:rPr>
                            <m:t>ср</m:t>
                          </m:r>
                        </m:sub>
                      </m:sSub>
                      <m:r>
                        <a:rPr lang="ru-RU" b="0" i="1" smtClean="0">
                          <a:latin typeface="Cambria Math" panose="02040503050406030204" pitchFamily="18" charset="0"/>
                        </a:rPr>
                        <m:t>=</m:t>
                      </m:r>
                      <m:d>
                        <m:dPr>
                          <m:ctrlPr>
                            <a:rPr lang="ru-RU" b="0" i="1" smtClean="0">
                              <a:latin typeface="Cambria Math" panose="02040503050406030204" pitchFamily="18" charset="0"/>
                            </a:rPr>
                          </m:ctrlPr>
                        </m:dPr>
                        <m:e>
                          <m:r>
                            <a:rPr lang="ru-RU" b="0" i="1" smtClean="0">
                              <a:latin typeface="Cambria Math" panose="02040503050406030204" pitchFamily="18" charset="0"/>
                            </a:rPr>
                            <m:t>1,5..2</m:t>
                          </m:r>
                        </m:e>
                      </m:d>
                      <m:r>
                        <a:rPr lang="ru-RU" b="0" i="1" smtClean="0">
                          <a:latin typeface="Cambria Math" panose="02040503050406030204" pitchFamily="18" charset="0"/>
                        </a:rPr>
                        <m:t>∗</m:t>
                      </m:r>
                      <m:r>
                        <a:rPr lang="en-US" b="0" i="1" smtClean="0">
                          <a:latin typeface="Cambria Math" panose="02040503050406030204" pitchFamily="18" charset="0"/>
                        </a:rPr>
                        <m:t>𝑉</m:t>
                      </m:r>
                    </m:oMath>
                  </m:oMathPara>
                </a14:m>
                <a:endParaRPr lang="ru-RU" dirty="0"/>
              </a:p>
              <a:p>
                <a:pPr marL="36900" indent="0">
                  <a:buNone/>
                </a:pPr>
                <a:r>
                  <a:rPr lang="ru-RU" dirty="0"/>
                  <a:t>Множители (1,5…2) выбираются в зависимости от расстояния. При расстоянии до точки наблюдения менее 10 км выбирается множитель 1,5, а при более 10 км – 2</a:t>
                </a:r>
              </a:p>
              <a:p>
                <a:pPr marL="36900" indent="0">
                  <a:buNone/>
                </a:pPr>
                <a:r>
                  <a:rPr lang="ru-RU" dirty="0">
                    <a:ea typeface="Cambria Math" panose="02040503050406030204" pitchFamily="18" charset="0"/>
                  </a:rPr>
                  <a:t>Расстояние до точки наблюдения явно меньше 10 км </a:t>
                </a:r>
                <a14:m>
                  <m:oMath xmlns:m="http://schemas.openxmlformats.org/officeDocument/2006/math">
                    <m:r>
                      <a:rPr lang="en-US" b="0" i="1" smtClean="0">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1,5 ∗</m:t>
                    </m:r>
                    <m:r>
                      <a:rPr lang="en-US" b="0" i="1" smtClean="0">
                        <a:latin typeface="Cambria Math" panose="02040503050406030204" pitchFamily="18" charset="0"/>
                        <a:ea typeface="Cambria Math" panose="02040503050406030204" pitchFamily="18" charset="0"/>
                      </a:rPr>
                      <m:t>𝑉</m:t>
                    </m:r>
                    <m:r>
                      <a:rPr lang="en-US" b="0" i="1" smtClean="0">
                        <a:latin typeface="Cambria Math" panose="02040503050406030204" pitchFamily="18" charset="0"/>
                        <a:ea typeface="Cambria Math" panose="02040503050406030204" pitchFamily="18" charset="0"/>
                      </a:rPr>
                      <m:t>=6</m:t>
                    </m:r>
                    <m:r>
                      <a:rPr lang="ru-RU" b="0" i="0" smtClean="0">
                        <a:latin typeface="Cambria Math" panose="02040503050406030204" pitchFamily="18" charset="0"/>
                        <a:ea typeface="Cambria Math" panose="02040503050406030204" pitchFamily="18" charset="0"/>
                      </a:rPr>
                      <m:t> км</m:t>
                    </m:r>
                    <m:r>
                      <a:rPr lang="en-US" b="0" i="0" smtClean="0">
                        <a:latin typeface="Cambria Math" panose="02040503050406030204" pitchFamily="18" charset="0"/>
                        <a:ea typeface="Cambria Math" panose="02040503050406030204" pitchFamily="18" charset="0"/>
                      </a:rPr>
                      <m:t>/</m:t>
                    </m:r>
                    <m:r>
                      <a:rPr lang="ru-RU" b="0" i="0" smtClean="0">
                        <a:latin typeface="Cambria Math" panose="02040503050406030204" pitchFamily="18" charset="0"/>
                        <a:ea typeface="Cambria Math" panose="02040503050406030204" pitchFamily="18" charset="0"/>
                      </a:rPr>
                      <m:t>ч</m:t>
                    </m:r>
                  </m:oMath>
                </a14:m>
                <a:endParaRPr lang="ru-RU" dirty="0"/>
              </a:p>
            </p:txBody>
          </p:sp>
        </mc:Choice>
        <mc:Fallback xmlns="">
          <p:sp>
            <p:nvSpPr>
              <p:cNvPr id="3" name="Объект 2">
                <a:extLst>
                  <a:ext uri="{FF2B5EF4-FFF2-40B4-BE49-F238E27FC236}">
                    <a16:creationId xmlns:a16="http://schemas.microsoft.com/office/drawing/2014/main" id="{2C8C5460-670C-C87B-0673-70A272B92A3F}"/>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4690095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B72C80-CD5D-916B-B39A-BCBCD8199C4A}"/>
              </a:ext>
            </a:extLst>
          </p:cNvPr>
          <p:cNvSpPr>
            <a:spLocks noGrp="1"/>
          </p:cNvSpPr>
          <p:nvPr>
            <p:ph type="title"/>
          </p:nvPr>
        </p:nvSpPr>
        <p:spPr/>
        <p:txBody>
          <a:bodyPr/>
          <a:lstStyle/>
          <a:p>
            <a:r>
              <a:rPr lang="ru-RU" dirty="0"/>
              <a:t>Время подхода облака к узлу связи</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5CC0B17A-D3CA-0D55-A7CE-7080569A44C8}"/>
                  </a:ext>
                </a:extLst>
              </p:cNvPr>
              <p:cNvSpPr>
                <a:spLocks noGrp="1"/>
              </p:cNvSpPr>
              <p:nvPr>
                <p:ph idx="1"/>
              </p:nvPr>
            </p:nvSpPr>
            <p:spPr/>
            <p:txBody>
              <a:bodyPr/>
              <a:lstStyle/>
              <a:p>
                <a:pPr marL="3690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подх</m:t>
                          </m:r>
                        </m:sub>
                      </m:sSub>
                      <m:r>
                        <a:rPr lang="ru-RU" b="0" i="1" smtClean="0">
                          <a:latin typeface="Cambria Math" panose="02040503050406030204" pitchFamily="18" charset="0"/>
                        </a:rPr>
                        <m:t>=</m:t>
                      </m:r>
                      <m:f>
                        <m:fPr>
                          <m:ctrlPr>
                            <a:rPr lang="ru-RU" b="0" i="1" smtClean="0">
                              <a:latin typeface="Cambria Math" panose="02040503050406030204" pitchFamily="18" charset="0"/>
                            </a:rPr>
                          </m:ctrlPr>
                        </m:fPr>
                        <m:num>
                          <m:sSub>
                            <m:sSubPr>
                              <m:ctrlPr>
                                <a:rPr lang="ru-RU"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3</m:t>
                              </m:r>
                            </m:sub>
                          </m:sSub>
                        </m:num>
                        <m:den>
                          <m:r>
                            <a:rPr lang="en-US" b="0" i="1" smtClean="0">
                              <a:latin typeface="Cambria Math" panose="02040503050406030204" pitchFamily="18" charset="0"/>
                            </a:rPr>
                            <m:t>60∗</m:t>
                          </m:r>
                          <m:sSub>
                            <m:sSubPr>
                              <m:ctrlPr>
                                <a:rPr lang="ru-RU" b="0" i="1" smtClean="0">
                                  <a:latin typeface="Cambria Math" panose="02040503050406030204" pitchFamily="18" charset="0"/>
                                </a:rPr>
                              </m:ctrlPr>
                            </m:sSubPr>
                            <m:e>
                              <m:r>
                                <a:rPr lang="en-US" b="0" i="1" smtClean="0">
                                  <a:latin typeface="Cambria Math" panose="02040503050406030204" pitchFamily="18" charset="0"/>
                                </a:rPr>
                                <m:t>𝑉</m:t>
                              </m:r>
                            </m:e>
                            <m:sub>
                              <m:r>
                                <a:rPr lang="ru-RU" b="0" i="1" smtClean="0">
                                  <a:latin typeface="Cambria Math" panose="02040503050406030204" pitchFamily="18" charset="0"/>
                                </a:rPr>
                                <m:t>ср</m:t>
                              </m:r>
                            </m:sub>
                          </m:sSub>
                        </m:den>
                      </m:f>
                      <m:r>
                        <a:rPr lang="ru-RU" b="0" i="1" smtClean="0">
                          <a:latin typeface="Cambria Math" panose="02040503050406030204" pitchFamily="18" charset="0"/>
                        </a:rPr>
                        <m:t>=</m:t>
                      </m:r>
                      <m:f>
                        <m:fPr>
                          <m:ctrlPr>
                            <a:rPr lang="ru-RU" b="0" i="1" smtClean="0">
                              <a:latin typeface="Cambria Math" panose="02040503050406030204" pitchFamily="18" charset="0"/>
                            </a:rPr>
                          </m:ctrlPr>
                        </m:fPr>
                        <m:num>
                          <m:r>
                            <a:rPr lang="ru-RU" b="0" i="1" smtClean="0">
                              <a:latin typeface="Cambria Math" panose="02040503050406030204" pitchFamily="18" charset="0"/>
                            </a:rPr>
                            <m:t>3200</m:t>
                          </m:r>
                        </m:num>
                        <m:den>
                          <m:r>
                            <a:rPr lang="ru-RU" b="0" i="1" smtClean="0">
                              <a:latin typeface="Cambria Math" panose="02040503050406030204" pitchFamily="18" charset="0"/>
                            </a:rPr>
                            <m:t>60∗6</m:t>
                          </m:r>
                        </m:den>
                      </m:f>
                      <m:r>
                        <a:rPr lang="ru-RU" i="1">
                          <a:latin typeface="Cambria Math" panose="02040503050406030204" pitchFamily="18" charset="0"/>
                          <a:ea typeface="Cambria Math" panose="02040503050406030204" pitchFamily="18" charset="0"/>
                        </a:rPr>
                        <m:t>≈</m:t>
                      </m:r>
                      <m:r>
                        <a:rPr lang="ru-RU" b="0" i="1" smtClean="0">
                          <a:latin typeface="Cambria Math" panose="02040503050406030204" pitchFamily="18" charset="0"/>
                          <a:ea typeface="Cambria Math" panose="02040503050406030204" pitchFamily="18" charset="0"/>
                        </a:rPr>
                        <m:t>8,8 мин.</m:t>
                      </m:r>
                    </m:oMath>
                  </m:oMathPara>
                </a14:m>
                <a:endParaRPr lang="ru-RU" dirty="0"/>
              </a:p>
              <a:p>
                <a:pPr marL="36900" indent="0" algn="ctr">
                  <a:buNone/>
                </a:pPr>
                <a:r>
                  <a:rPr lang="ru-RU" dirty="0"/>
                  <a:t>где – расстояние от места </a:t>
                </a:r>
                <a:r>
                  <a:rPr lang="ru-RU" dirty="0" err="1"/>
                  <a:t>вылива</a:t>
                </a:r>
                <a:r>
                  <a:rPr lang="ru-RU" dirty="0"/>
                  <a:t> АХОВ, в метрах, </a:t>
                </a:r>
              </a:p>
              <a:p>
                <a:pPr marL="36900" indent="0" algn="ctr">
                  <a:buNone/>
                </a:pPr>
                <a:r>
                  <a:rPr lang="ru-RU" dirty="0"/>
                  <a:t>60 – множитель для перевода секунд в минуты, </a:t>
                </a:r>
              </a:p>
              <a:p>
                <a:pPr marL="36900" indent="0" algn="ctr">
                  <a:buNone/>
                </a:pPr>
                <a:r>
                  <a:rPr lang="ru-RU" dirty="0"/>
                  <a:t>V(ср) – средняя скорость переноса воздуха с АХОВ воздушным потоком, м/с.</a:t>
                </a:r>
              </a:p>
            </p:txBody>
          </p:sp>
        </mc:Choice>
        <mc:Fallback xmlns="">
          <p:sp>
            <p:nvSpPr>
              <p:cNvPr id="3" name="Объект 2">
                <a:extLst>
                  <a:ext uri="{FF2B5EF4-FFF2-40B4-BE49-F238E27FC236}">
                    <a16:creationId xmlns:a16="http://schemas.microsoft.com/office/drawing/2014/main" id="{5CC0B17A-D3CA-0D55-A7CE-7080569A44C8}"/>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102057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9744CE7-8D41-FF98-7011-C98E904D0ED8}"/>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C2F5AFC1-BFD9-7789-4C40-46A4D6BD5162}"/>
              </a:ext>
            </a:extLst>
          </p:cNvPr>
          <p:cNvSpPr>
            <a:spLocks noGrp="1"/>
          </p:cNvSpPr>
          <p:nvPr>
            <p:ph idx="1"/>
          </p:nvPr>
        </p:nvSpPr>
        <p:spPr/>
        <p:txBody>
          <a:bodyPr/>
          <a:lstStyle/>
          <a:p>
            <a:r>
              <a:rPr lang="ru-RU" dirty="0"/>
              <a:t>За время подхода зараженного облака к предприятию, равное примерно 9 минутам при хорошо организованном оповещении о химической опасности можно подготовить работников к необходимости нахождения в химически опасной зоне, а также достаточно времени чтобы работников вывести за пределы опасной зоны (при скорости передвижения пешехода 5 км/ч возможно за 9 мин преодолеть расстояние почти в 750 м, что в что в 3 раза превышает половину ширины зоны химического загрязнения, т.е. на 500 м).</a:t>
            </a:r>
            <a:endParaRPr lang="ru-RU" dirty="0">
              <a:solidFill>
                <a:srgbClr val="FF0000"/>
              </a:solidFill>
            </a:endParaRPr>
          </a:p>
        </p:txBody>
      </p:sp>
    </p:spTree>
    <p:extLst>
      <p:ext uri="{BB962C8B-B14F-4D97-AF65-F5344CB8AC3E}">
        <p14:creationId xmlns:p14="http://schemas.microsoft.com/office/powerpoint/2010/main" val="102722081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02C334-64D0-B4C8-C6BB-899EB812FA6E}"/>
              </a:ext>
            </a:extLst>
          </p:cNvPr>
          <p:cNvSpPr>
            <a:spLocks noGrp="1"/>
          </p:cNvSpPr>
          <p:nvPr>
            <p:ph type="title"/>
          </p:nvPr>
        </p:nvSpPr>
        <p:spPr/>
        <p:txBody>
          <a:bodyPr/>
          <a:lstStyle/>
          <a:p>
            <a:r>
              <a:rPr lang="ru-RU" dirty="0"/>
              <a:t>Время поражающего действия</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5A6D5E97-E97B-E6CE-2B5E-47D547339E21}"/>
                  </a:ext>
                </a:extLst>
              </p:cNvPr>
              <p:cNvSpPr>
                <a:spLocks noGrp="1"/>
              </p:cNvSpPr>
              <p:nvPr>
                <p:ph idx="1"/>
              </p:nvPr>
            </p:nvSpPr>
            <p:spPr/>
            <p:txBody>
              <a:bodyPr/>
              <a:lstStyle/>
              <a:p>
                <a:pPr marL="36900" indent="0">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исп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пораж</m:t>
                          </m:r>
                        </m:sub>
                      </m:sSub>
                      <m:r>
                        <a:rPr lang="ru-RU" b="0" i="1" smtClean="0">
                          <a:latin typeface="Cambria Math" panose="02040503050406030204" pitchFamily="18" charset="0"/>
                        </a:rPr>
                        <m:t>=1 ч</m:t>
                      </m:r>
                    </m:oMath>
                  </m:oMathPara>
                </a14:m>
                <a:endParaRPr lang="ru-RU" dirty="0"/>
              </a:p>
              <a:p>
                <a:pPr marL="36900" indent="0" algn="ctr">
                  <a:buNone/>
                </a:pPr>
                <a:r>
                  <a:rPr lang="ru-RU" dirty="0"/>
                  <a:t>При скорости ветра более 1 м/с берем поправку и получаем:</a:t>
                </a:r>
              </a:p>
              <a:p>
                <a:pPr marL="36900" indent="0" algn="ctr">
                  <a:buNone/>
                </a:pPr>
                <a14:m>
                  <m:oMathPara xmlns:m="http://schemas.openxmlformats.org/officeDocument/2006/math">
                    <m:oMathParaPr>
                      <m:jc m:val="centerGroup"/>
                    </m:oMathParaPr>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исп</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ru-RU" b="0" i="1" smtClean="0">
                              <a:latin typeface="Cambria Math" panose="02040503050406030204" pitchFamily="18" charset="0"/>
                            </a:rPr>
                            <m:t>пораж</m:t>
                          </m:r>
                        </m:sub>
                      </m:sSub>
                      <m:r>
                        <a:rPr lang="ru-RU" b="0" i="1" smtClean="0">
                          <a:latin typeface="Cambria Math" panose="02040503050406030204" pitchFamily="18" charset="0"/>
                        </a:rPr>
                        <m:t>=1 ч ∗0,32=19,2 минуты</m:t>
                      </m:r>
                    </m:oMath>
                  </m:oMathPara>
                </a14:m>
                <a:endParaRPr lang="ru-RU" dirty="0"/>
              </a:p>
            </p:txBody>
          </p:sp>
        </mc:Choice>
        <mc:Fallback xmlns="">
          <p:sp>
            <p:nvSpPr>
              <p:cNvPr id="3" name="Объект 2">
                <a:extLst>
                  <a:ext uri="{FF2B5EF4-FFF2-40B4-BE49-F238E27FC236}">
                    <a16:creationId xmlns:a16="http://schemas.microsoft.com/office/drawing/2014/main" id="{5A6D5E97-E97B-E6CE-2B5E-47D547339E21}"/>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27997720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6F6842-67B3-3A37-C6C4-B79673C2A0DF}"/>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AB6A01FE-4DDD-A0AD-C6BD-731CB9EB17E1}"/>
              </a:ext>
            </a:extLst>
          </p:cNvPr>
          <p:cNvSpPr>
            <a:spLocks noGrp="1"/>
          </p:cNvSpPr>
          <p:nvPr>
            <p:ph idx="1"/>
          </p:nvPr>
        </p:nvSpPr>
        <p:spPr/>
        <p:txBody>
          <a:bodyPr/>
          <a:lstStyle/>
          <a:p>
            <a:r>
              <a:rPr lang="ru-RU" dirty="0"/>
              <a:t>Почти через 20 мин после начала химического заражения на предприятии уровень химического заражения должен уменьшится до нормального. Но перед возвращением работников из места временного размещения вне зоны химического заражения (или выхода из герметизированных помещений на предприятии) следует провести химическую разведку местности и помещений и при необходимости провести их дегазацию, силами нештатных </a:t>
            </a:r>
            <a:r>
              <a:rPr lang="ru-RU" dirty="0" err="1"/>
              <a:t>аварийноспасательных</a:t>
            </a:r>
            <a:r>
              <a:rPr lang="ru-RU" dirty="0"/>
              <a:t> формирований предприятия.</a:t>
            </a:r>
          </a:p>
        </p:txBody>
      </p:sp>
    </p:spTree>
    <p:extLst>
      <p:ext uri="{BB962C8B-B14F-4D97-AF65-F5344CB8AC3E}">
        <p14:creationId xmlns:p14="http://schemas.microsoft.com/office/powerpoint/2010/main" val="126369122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B6C8A02-7781-F035-48C0-1A5D68B818FA}"/>
              </a:ext>
            </a:extLst>
          </p:cNvPr>
          <p:cNvSpPr>
            <a:spLocks noGrp="1"/>
          </p:cNvSpPr>
          <p:nvPr>
            <p:ph type="title"/>
          </p:nvPr>
        </p:nvSpPr>
        <p:spPr/>
        <p:txBody>
          <a:bodyPr/>
          <a:lstStyle/>
          <a:p>
            <a:r>
              <a:rPr lang="ru-RU" dirty="0"/>
              <a:t>Возможные потери персонала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7FAD03CF-128D-DD88-82F6-70F3E9909E84}"/>
                  </a:ext>
                </a:extLst>
              </p:cNvPr>
              <p:cNvSpPr>
                <a:spLocks noGrp="1"/>
              </p:cNvSpPr>
              <p:nvPr>
                <p:ph idx="1"/>
              </p:nvPr>
            </p:nvSpPr>
            <p:spPr/>
            <p:txBody>
              <a:bodyPr>
                <a:normAutofit fontScale="70000" lnSpcReduction="20000"/>
              </a:bodyPr>
              <a:lstStyle/>
              <a:p>
                <a:pPr marL="36900" indent="0">
                  <a:buNone/>
                </a:pPr>
                <a:r>
                  <a:rPr lang="ru-RU" dirty="0"/>
                  <a:t>Потери персонала объекта связи при их обеспеченности средствами индивидуальной защиты органов дыхания от сероводорода – 45% (по условию) и при нахождении работников в герметизированных помещениях здания (или простейших укрытиях) составят 28,5%. </a:t>
                </a:r>
              </a:p>
              <a:p>
                <a:pPr marL="36900" indent="0">
                  <a:buNone/>
                </a:pPr>
                <a:r>
                  <a:rPr lang="ru-RU" dirty="0"/>
                  <a:t>При численности работающей смены на объекте связи 55 человек, общие потери составят: </a:t>
                </a:r>
              </a:p>
              <a:p>
                <a:pPr marL="36900" indent="0">
                  <a:buNone/>
                </a:pPr>
                <a14:m>
                  <m:oMathPara xmlns:m="http://schemas.openxmlformats.org/officeDocument/2006/math">
                    <m:oMathParaPr>
                      <m:jc m:val="centerGroup"/>
                    </m:oMathParaPr>
                    <m:oMath xmlns:m="http://schemas.openxmlformats.org/officeDocument/2006/math">
                      <m:r>
                        <a:rPr lang="ru-RU" b="0" i="1" smtClean="0">
                          <a:latin typeface="Cambria Math" panose="02040503050406030204" pitchFamily="18" charset="0"/>
                        </a:rPr>
                        <m:t>П=55∗0,285=15 человек</m:t>
                      </m:r>
                    </m:oMath>
                  </m:oMathPara>
                </a14:m>
                <a:endParaRPr lang="ru-RU" dirty="0"/>
              </a:p>
              <a:p>
                <a:pPr marL="36900" indent="0">
                  <a:buNone/>
                </a:pPr>
                <a:endParaRPr lang="ru-RU" dirty="0"/>
              </a:p>
              <a:p>
                <a:pPr marL="36900" indent="0">
                  <a:buNone/>
                </a:pPr>
                <a:r>
                  <a:rPr lang="ru-RU" dirty="0"/>
                  <a:t>Ориентировочная структура по видам поражения людей от составляет: </a:t>
                </a:r>
              </a:p>
              <a:p>
                <a:pPr marL="36900" indent="0">
                  <a:buNone/>
                </a:pPr>
                <a:r>
                  <a:rPr lang="ru-RU" dirty="0"/>
                  <a:t>● поражения легкой степени – 25%; </a:t>
                </a:r>
              </a:p>
              <a:p>
                <a:pPr marL="36900" indent="0">
                  <a:buNone/>
                </a:pPr>
                <a:r>
                  <a:rPr lang="ru-RU" dirty="0"/>
                  <a:t>● средней и тяжелой степени – 40%; </a:t>
                </a:r>
              </a:p>
              <a:p>
                <a:pPr marL="36900" indent="0">
                  <a:buNone/>
                </a:pPr>
                <a:r>
                  <a:rPr lang="ru-RU" dirty="0"/>
                  <a:t>● со смертельным исходом – 35%. </a:t>
                </a:r>
              </a:p>
              <a:p>
                <a:pPr marL="36900" indent="0">
                  <a:buNone/>
                </a:pPr>
                <a:r>
                  <a:rPr lang="ru-RU" dirty="0"/>
                  <a:t>Потери по степени тяжести распределяться следующим образом: </a:t>
                </a:r>
              </a:p>
              <a:p>
                <a:pPr marL="36900" indent="0">
                  <a:buNone/>
                </a:pPr>
                <a:r>
                  <a:rPr lang="ru-RU" dirty="0"/>
                  <a:t>поражения легкой степени – 15 чел. × 0,25 ≈ 4 чел. </a:t>
                </a:r>
              </a:p>
              <a:p>
                <a:pPr marL="36900" indent="0">
                  <a:buNone/>
                </a:pPr>
                <a:r>
                  <a:rPr lang="ru-RU" dirty="0"/>
                  <a:t>поражения средней и тяжелой степени – 15 чел. × 0,4 ≈ 6 чел. </a:t>
                </a:r>
              </a:p>
              <a:p>
                <a:pPr marL="36900" indent="0">
                  <a:buNone/>
                </a:pPr>
                <a:r>
                  <a:rPr lang="ru-RU" dirty="0"/>
                  <a:t>поражения со смертельным исходом – 15 чел. × 0,35 ≈ 5 чел.</a:t>
                </a:r>
              </a:p>
            </p:txBody>
          </p:sp>
        </mc:Choice>
        <mc:Fallback xmlns="">
          <p:sp>
            <p:nvSpPr>
              <p:cNvPr id="3" name="Объект 2">
                <a:extLst>
                  <a:ext uri="{FF2B5EF4-FFF2-40B4-BE49-F238E27FC236}">
                    <a16:creationId xmlns:a16="http://schemas.microsoft.com/office/drawing/2014/main" id="{7FAD03CF-128D-DD88-82F6-70F3E9909E84}"/>
                  </a:ext>
                </a:extLst>
              </p:cNvPr>
              <p:cNvSpPr>
                <a:spLocks noGrp="1" noRot="1" noChangeAspect="1" noMove="1" noResize="1" noEditPoints="1" noAdjustHandles="1" noChangeArrowheads="1" noChangeShapeType="1" noTextEdit="1"/>
              </p:cNvSpPr>
              <p:nvPr>
                <p:ph idx="1"/>
              </p:nvPr>
            </p:nvSpPr>
            <p:spPr>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48755473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FA9CDD-0080-76AE-382C-DE509307C754}"/>
              </a:ext>
            </a:extLst>
          </p:cNvPr>
          <p:cNvSpPr>
            <a:spLocks noGrp="1"/>
          </p:cNvSpPr>
          <p:nvPr>
            <p:ph type="title"/>
          </p:nvPr>
        </p:nvSpPr>
        <p:spPr/>
        <p:txBody>
          <a:bodyPr/>
          <a:lstStyle/>
          <a:p>
            <a:r>
              <a:rPr lang="ru-RU" dirty="0"/>
              <a:t>Вывод</a:t>
            </a:r>
          </a:p>
        </p:txBody>
      </p:sp>
      <p:sp>
        <p:nvSpPr>
          <p:cNvPr id="3" name="Объект 2">
            <a:extLst>
              <a:ext uri="{FF2B5EF4-FFF2-40B4-BE49-F238E27FC236}">
                <a16:creationId xmlns:a16="http://schemas.microsoft.com/office/drawing/2014/main" id="{FA8113F1-1D2B-8842-D36A-63EB02B75CF7}"/>
              </a:ext>
            </a:extLst>
          </p:cNvPr>
          <p:cNvSpPr>
            <a:spLocks noGrp="1"/>
          </p:cNvSpPr>
          <p:nvPr>
            <p:ph idx="1"/>
          </p:nvPr>
        </p:nvSpPr>
        <p:spPr/>
        <p:txBody>
          <a:bodyPr/>
          <a:lstStyle/>
          <a:p>
            <a:r>
              <a:rPr lang="ru-RU" dirty="0"/>
              <a:t>Общие потери при воздействии химического заражения от сероводорода на предприятии составят 12 чел. При этом, 4 чел. получат поражения легкой степени и им возможно оказание первой помощи непосредственно на предприятии; 6 чел. получат поражения средней и тяжелой степени – им необходимо оказание первой помощи в лечебных учреждениях; 5 чел. получат поражения со смертельным исходом. На предприятии останутся работоспособными 40 чел., которые способны провести мероприятия по ликвидации последствий химического заражения и продолжить производственную деятельность.</a:t>
            </a:r>
          </a:p>
        </p:txBody>
      </p:sp>
    </p:spTree>
    <p:extLst>
      <p:ext uri="{BB962C8B-B14F-4D97-AF65-F5344CB8AC3E}">
        <p14:creationId xmlns:p14="http://schemas.microsoft.com/office/powerpoint/2010/main" val="27744189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80000"/>
                <a:lumMod val="80000"/>
              </a:schemeClr>
              <a:schemeClr val="bg2">
                <a:tint val="98000"/>
              </a:schemeClr>
            </a:duotone>
          </a:blip>
          <a:stretch/>
        </a:blip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26BCE1-0165-7B08-E56C-8B16F9E06CB5}"/>
              </a:ext>
            </a:extLst>
          </p:cNvPr>
          <p:cNvSpPr>
            <a:spLocks noGrp="1"/>
          </p:cNvSpPr>
          <p:nvPr>
            <p:ph type="title"/>
          </p:nvPr>
        </p:nvSpPr>
        <p:spPr>
          <a:xfrm>
            <a:off x="913795" y="609600"/>
            <a:ext cx="5978072" cy="1329596"/>
          </a:xfrm>
        </p:spPr>
        <p:txBody>
          <a:bodyPr>
            <a:normAutofit/>
          </a:bodyPr>
          <a:lstStyle/>
          <a:p>
            <a:pPr>
              <a:lnSpc>
                <a:spcPct val="90000"/>
              </a:lnSpc>
            </a:pPr>
            <a:r>
              <a:rPr lang="ru-RU" sz="3400"/>
              <a:t>Мероприятия по снижению тяжести последствий</a:t>
            </a:r>
          </a:p>
        </p:txBody>
      </p:sp>
      <p:sp>
        <p:nvSpPr>
          <p:cNvPr id="3" name="Объект 2">
            <a:extLst>
              <a:ext uri="{FF2B5EF4-FFF2-40B4-BE49-F238E27FC236}">
                <a16:creationId xmlns:a16="http://schemas.microsoft.com/office/drawing/2014/main" id="{9EDA8626-3D70-CAFB-1549-1E7495F8204F}"/>
              </a:ext>
            </a:extLst>
          </p:cNvPr>
          <p:cNvSpPr>
            <a:spLocks noGrp="1"/>
          </p:cNvSpPr>
          <p:nvPr>
            <p:ph idx="1"/>
          </p:nvPr>
        </p:nvSpPr>
        <p:spPr>
          <a:xfrm>
            <a:off x="913795" y="2127623"/>
            <a:ext cx="5978072" cy="3567225"/>
          </a:xfrm>
        </p:spPr>
        <p:txBody>
          <a:bodyPr anchor="ctr">
            <a:normAutofit/>
          </a:bodyPr>
          <a:lstStyle/>
          <a:p>
            <a:pPr>
              <a:buClr>
                <a:srgbClr val="C05656"/>
              </a:buClr>
            </a:pPr>
            <a:r>
              <a:rPr lang="ru-RU" dirty="0"/>
              <a:t>Уменьшить количество АХОВ на предприятии (площадь разлива в 20 раз больше количества АХОВ)</a:t>
            </a:r>
          </a:p>
          <a:p>
            <a:pPr>
              <a:buClr>
                <a:srgbClr val="C05656"/>
              </a:buClr>
            </a:pPr>
            <a:endParaRPr lang="ru-RU" dirty="0"/>
          </a:p>
        </p:txBody>
      </p:sp>
      <p:pic>
        <p:nvPicPr>
          <p:cNvPr id="20" name="Picture 15">
            <a:extLst>
              <a:ext uri="{FF2B5EF4-FFF2-40B4-BE49-F238E27FC236}">
                <a16:creationId xmlns:a16="http://schemas.microsoft.com/office/drawing/2014/main" id="{7AEE9CAC-347C-43C2-AE87-6BC5566E606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t="964" r="2807" b="1446"/>
          <a:stretch/>
        </p:blipFill>
        <p:spPr>
          <a:xfrm>
            <a:off x="7232905" y="1"/>
            <a:ext cx="4959095" cy="6858000"/>
          </a:xfrm>
          <a:prstGeom prst="rect">
            <a:avLst/>
          </a:prstGeom>
        </p:spPr>
      </p:pic>
      <p:pic>
        <p:nvPicPr>
          <p:cNvPr id="11" name="Рисунок 10" descr="Изображение выглядит как текст, График, линия, снимок экрана">
            <a:extLst>
              <a:ext uri="{FF2B5EF4-FFF2-40B4-BE49-F238E27FC236}">
                <a16:creationId xmlns:a16="http://schemas.microsoft.com/office/drawing/2014/main" id="{6BF0CC1F-5950-BD33-E5B3-BAE6EDFDF1CB}"/>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552945" y="1118892"/>
            <a:ext cx="3995592" cy="4152518"/>
          </a:xfrm>
          <a:prstGeom prst="rect">
            <a:avLst/>
          </a:prstGeom>
        </p:spPr>
      </p:pic>
    </p:spTree>
    <p:extLst>
      <p:ext uri="{BB962C8B-B14F-4D97-AF65-F5344CB8AC3E}">
        <p14:creationId xmlns:p14="http://schemas.microsoft.com/office/powerpoint/2010/main" val="7130368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Объект 2">
            <a:extLst>
              <a:ext uri="{FF2B5EF4-FFF2-40B4-BE49-F238E27FC236}">
                <a16:creationId xmlns:a16="http://schemas.microsoft.com/office/drawing/2014/main" id="{ECC0629E-8B11-4361-9D84-C4B827B1EDF4}"/>
              </a:ext>
            </a:extLst>
          </p:cNvPr>
          <p:cNvSpPr>
            <a:spLocks noGrp="1"/>
          </p:cNvSpPr>
          <p:nvPr>
            <p:ph idx="1"/>
          </p:nvPr>
        </p:nvSpPr>
        <p:spPr>
          <a:xfrm>
            <a:off x="913795" y="762001"/>
            <a:ext cx="10353762" cy="5029200"/>
          </a:xfrm>
        </p:spPr>
        <p:txBody>
          <a:bodyPr>
            <a:normAutofit/>
          </a:bodyPr>
          <a:lstStyle/>
          <a:p>
            <a:pPr marL="36900" indent="0">
              <a:buNone/>
            </a:pPr>
            <a:r>
              <a:rPr lang="ru-RU" dirty="0"/>
              <a:t>Учебная цель: получение практических навыков расчёта параметров поражающих факторов возникающих при аварии на химически опасном объекте, умений формулировать выводы и разрабатывать инженерно-технические мероприятия </a:t>
            </a:r>
            <a:endParaRPr lang="en-US" dirty="0"/>
          </a:p>
          <a:p>
            <a:pPr marL="36900" indent="0">
              <a:buNone/>
            </a:pPr>
            <a:endParaRPr lang="en-US" dirty="0"/>
          </a:p>
          <a:p>
            <a:pPr marL="36900" indent="0">
              <a:buNone/>
            </a:pPr>
            <a:r>
              <a:rPr lang="ru-RU" dirty="0"/>
              <a:t>Воспитательная цель:</a:t>
            </a:r>
          </a:p>
          <a:p>
            <a:pPr marL="36900" indent="0">
              <a:buNone/>
            </a:pPr>
            <a:r>
              <a:rPr lang="ru-RU" dirty="0"/>
              <a:t> Формирование культуры безопасности жизнедеятельности</a:t>
            </a:r>
          </a:p>
          <a:p>
            <a:pPr marL="36900" indent="0">
              <a:buNone/>
            </a:pPr>
            <a:r>
              <a:rPr lang="ru-RU" dirty="0"/>
              <a:t> Формирование поведенческих и волевых качеств будущего руководителя</a:t>
            </a:r>
          </a:p>
          <a:p>
            <a:pPr marL="36900" indent="0">
              <a:buNone/>
            </a:pPr>
            <a:r>
              <a:rPr lang="ru-RU" dirty="0"/>
              <a:t> Воспитание гордости за обучение в ведущем вузе </a:t>
            </a:r>
            <a:r>
              <a:rPr lang="ru-RU" dirty="0" err="1"/>
              <a:t>Минцифры</a:t>
            </a:r>
            <a:endParaRPr lang="ru-RU" dirty="0"/>
          </a:p>
        </p:txBody>
      </p:sp>
    </p:spTree>
    <p:extLst>
      <p:ext uri="{BB962C8B-B14F-4D97-AF65-F5344CB8AC3E}">
        <p14:creationId xmlns:p14="http://schemas.microsoft.com/office/powerpoint/2010/main" val="17168440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C3C237-4FCC-3B42-0C28-424C9E8E4CC1}"/>
              </a:ext>
            </a:extLst>
          </p:cNvPr>
          <p:cNvSpPr>
            <a:spLocks noGrp="1"/>
          </p:cNvSpPr>
          <p:nvPr>
            <p:ph type="title"/>
          </p:nvPr>
        </p:nvSpPr>
        <p:spPr/>
        <p:txBody>
          <a:bodyPr/>
          <a:lstStyle/>
          <a:p>
            <a:r>
              <a:rPr lang="ru-RU" dirty="0"/>
              <a:t>Организационные</a:t>
            </a:r>
          </a:p>
        </p:txBody>
      </p:sp>
      <p:sp>
        <p:nvSpPr>
          <p:cNvPr id="3" name="Объект 2">
            <a:extLst>
              <a:ext uri="{FF2B5EF4-FFF2-40B4-BE49-F238E27FC236}">
                <a16:creationId xmlns:a16="http://schemas.microsoft.com/office/drawing/2014/main" id="{53BB8081-3FAC-5313-DD52-315159F3DC7F}"/>
              </a:ext>
            </a:extLst>
          </p:cNvPr>
          <p:cNvSpPr>
            <a:spLocks noGrp="1"/>
          </p:cNvSpPr>
          <p:nvPr>
            <p:ph idx="1"/>
          </p:nvPr>
        </p:nvSpPr>
        <p:spPr/>
        <p:txBody>
          <a:bodyPr>
            <a:normAutofit/>
          </a:bodyPr>
          <a:lstStyle/>
          <a:p>
            <a:r>
              <a:rPr lang="ru-RU" dirty="0"/>
              <a:t>контроль химической обстановки в повседневных условиях;</a:t>
            </a:r>
          </a:p>
          <a:p>
            <a:r>
              <a:rPr lang="ru-RU" dirty="0"/>
              <a:t>организация системы оповещения работников и населения в случае аварии и периодическая ее проверка;</a:t>
            </a:r>
          </a:p>
          <a:p>
            <a:r>
              <a:rPr lang="ru-RU" dirty="0"/>
              <a:t>обеспечение работников СИЗ и в первую очередь наибольшей работающей смены, содержание их в постоянной готовности;</a:t>
            </a:r>
          </a:p>
          <a:p>
            <a:r>
              <a:rPr lang="ru-RU" dirty="0"/>
              <a:t>заблаговременное прогнозирование зон возможного загрязнения АХОВ по реальным метеоданным (направление и скорость ветра в приземном слое атмосферы измеряется не менее 2-х раз в сутки).</a:t>
            </a:r>
          </a:p>
          <a:p>
            <a:r>
              <a:rPr lang="ru-RU" dirty="0"/>
              <a:t>организация укрытия в защитных сооружениях, имеющихся на предприятии или эвакуации рабочих, служащих и населения при необходимости.</a:t>
            </a:r>
          </a:p>
        </p:txBody>
      </p:sp>
    </p:spTree>
    <p:extLst>
      <p:ext uri="{BB962C8B-B14F-4D97-AF65-F5344CB8AC3E}">
        <p14:creationId xmlns:p14="http://schemas.microsoft.com/office/powerpoint/2010/main" val="133889034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F75C1F-7423-200A-B1B1-5C738D28E2BF}"/>
              </a:ext>
            </a:extLst>
          </p:cNvPr>
          <p:cNvSpPr>
            <a:spLocks noGrp="1"/>
          </p:cNvSpPr>
          <p:nvPr>
            <p:ph type="title"/>
          </p:nvPr>
        </p:nvSpPr>
        <p:spPr/>
        <p:txBody>
          <a:bodyPr/>
          <a:lstStyle/>
          <a:p>
            <a:r>
              <a:rPr lang="ru-RU" dirty="0"/>
              <a:t>Инженерно-технические</a:t>
            </a:r>
          </a:p>
        </p:txBody>
      </p:sp>
      <p:sp>
        <p:nvSpPr>
          <p:cNvPr id="3" name="Объект 2">
            <a:extLst>
              <a:ext uri="{FF2B5EF4-FFF2-40B4-BE49-F238E27FC236}">
                <a16:creationId xmlns:a16="http://schemas.microsoft.com/office/drawing/2014/main" id="{D2A365A3-9BF6-F8EA-2500-8EEB61667C5E}"/>
              </a:ext>
            </a:extLst>
          </p:cNvPr>
          <p:cNvSpPr>
            <a:spLocks noGrp="1"/>
          </p:cNvSpPr>
          <p:nvPr>
            <p:ph idx="1"/>
          </p:nvPr>
        </p:nvSpPr>
        <p:spPr/>
        <p:txBody>
          <a:bodyPr>
            <a:normAutofit fontScale="85000" lnSpcReduction="10000"/>
          </a:bodyPr>
          <a:lstStyle/>
          <a:p>
            <a:r>
              <a:rPr lang="ru-RU" dirty="0"/>
              <a:t>содержание в исправном состоянии оборудования, КИП, средств автоматизации, трубопроводов, складов АХОВ, аварийной сигнализации;</a:t>
            </a:r>
          </a:p>
          <a:p>
            <a:r>
              <a:rPr lang="ru-RU" dirty="0"/>
              <a:t>своевременное выполнение графика планово-предупредительного ремонта химического оборудования и транспортных средств на ХОО;</a:t>
            </a:r>
          </a:p>
          <a:p>
            <a:r>
              <a:rPr lang="ru-RU" dirty="0"/>
              <a:t>содержание в рабочем состоянии технических средств обнаружения АХОВ;</a:t>
            </a:r>
          </a:p>
          <a:p>
            <a:r>
              <a:rPr lang="ru-RU" dirty="0"/>
              <a:t>рассредоточение запасов АХОВ, строительство для них заглубленных хранилищ, размещение под хранилищем АХОВ аварийных резервуаров ловушек, направленных стоков;</a:t>
            </a:r>
          </a:p>
          <a:p>
            <a:r>
              <a:rPr lang="ru-RU" dirty="0"/>
              <a:t>рекогносцировка и оборудование рубежей постановки отсечных водных завес на наиболее вероятных направлениях распространения АХОВ в зависимости от розы ветров;</a:t>
            </a:r>
          </a:p>
          <a:p>
            <a:r>
              <a:rPr lang="ru-RU" dirty="0"/>
              <a:t>поддержание в постоянной готовности газоспасательной службы формирований, предназначенных для ликвидации последствий химического загрязнения;</a:t>
            </a:r>
          </a:p>
          <a:p>
            <a:r>
              <a:rPr lang="ru-RU" dirty="0"/>
              <a:t>соблюдение на объекте установленных правил техники безопасности.</a:t>
            </a:r>
          </a:p>
        </p:txBody>
      </p:sp>
    </p:spTree>
    <p:extLst>
      <p:ext uri="{BB962C8B-B14F-4D97-AF65-F5344CB8AC3E}">
        <p14:creationId xmlns:p14="http://schemas.microsoft.com/office/powerpoint/2010/main" val="5710935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BA46298-1F83-C42F-7E35-D0A26B4D6A58}"/>
              </a:ext>
            </a:extLst>
          </p:cNvPr>
          <p:cNvSpPr>
            <a:spLocks noGrp="1"/>
          </p:cNvSpPr>
          <p:nvPr>
            <p:ph type="title"/>
          </p:nvPr>
        </p:nvSpPr>
        <p:spPr/>
        <p:txBody>
          <a:bodyPr/>
          <a:lstStyle/>
          <a:p>
            <a:r>
              <a:rPr lang="ru-RU" dirty="0"/>
              <a:t>Ответные</a:t>
            </a:r>
          </a:p>
        </p:txBody>
      </p:sp>
      <p:sp>
        <p:nvSpPr>
          <p:cNvPr id="3" name="Объект 2">
            <a:extLst>
              <a:ext uri="{FF2B5EF4-FFF2-40B4-BE49-F238E27FC236}">
                <a16:creationId xmlns:a16="http://schemas.microsoft.com/office/drawing/2014/main" id="{C092C358-28D3-62FC-244A-E9C42290D413}"/>
              </a:ext>
            </a:extLst>
          </p:cNvPr>
          <p:cNvSpPr>
            <a:spLocks noGrp="1"/>
          </p:cNvSpPr>
          <p:nvPr>
            <p:ph idx="1"/>
          </p:nvPr>
        </p:nvSpPr>
        <p:spPr/>
        <p:txBody>
          <a:bodyPr>
            <a:normAutofit fontScale="92500" lnSpcReduction="10000"/>
          </a:bodyPr>
          <a:lstStyle/>
          <a:p>
            <a:r>
              <a:rPr lang="ru-RU" dirty="0"/>
              <a:t>оповещается должностные лица, работники и население о возникновении аварии;</a:t>
            </a:r>
          </a:p>
          <a:p>
            <a:r>
              <a:rPr lang="ru-RU" dirty="0"/>
              <a:t>проводится оценка химической обстановки;</a:t>
            </a:r>
          </a:p>
          <a:p>
            <a:r>
              <a:rPr lang="ru-RU" dirty="0"/>
              <a:t>организуется ведение химической разведки и обозначение границ очага химического загрязнения;</a:t>
            </a:r>
          </a:p>
          <a:p>
            <a:r>
              <a:rPr lang="ru-RU" dirty="0"/>
              <a:t>организуется охрана района аварии;</a:t>
            </a:r>
          </a:p>
          <a:p>
            <a:r>
              <a:rPr lang="ru-RU" dirty="0"/>
              <a:t>используются средства индивидуальной и коллективной защиты;</a:t>
            </a:r>
          </a:p>
          <a:p>
            <a:r>
              <a:rPr lang="ru-RU" dirty="0"/>
              <a:t>организуется поиск, вынос пораженных и оказание им первой медицинской помощи;</a:t>
            </a:r>
          </a:p>
          <a:p>
            <a:r>
              <a:rPr lang="ru-RU" dirty="0"/>
              <a:t>проводится эвакуация работников из очага химического загрязнения или угрожаемой зоны загрязнения;</a:t>
            </a:r>
          </a:p>
          <a:p>
            <a:r>
              <a:rPr lang="ru-RU" dirty="0"/>
              <a:t>выполняются неотложные аварийно-технические мероприятия по локализации и ликвидации очага химического загрязнения.</a:t>
            </a:r>
          </a:p>
        </p:txBody>
      </p:sp>
    </p:spTree>
    <p:extLst>
      <p:ext uri="{BB962C8B-B14F-4D97-AF65-F5344CB8AC3E}">
        <p14:creationId xmlns:p14="http://schemas.microsoft.com/office/powerpoint/2010/main" val="3817157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CBD6BF4-BA50-4325-B1AA-F295D9F163A8}"/>
              </a:ext>
            </a:extLst>
          </p:cNvPr>
          <p:cNvSpPr>
            <a:spLocks noGrp="1"/>
          </p:cNvSpPr>
          <p:nvPr>
            <p:ph type="title"/>
          </p:nvPr>
        </p:nvSpPr>
        <p:spPr/>
        <p:txBody>
          <a:bodyPr/>
          <a:lstStyle/>
          <a:p>
            <a:r>
              <a:rPr lang="ru-RU" dirty="0"/>
              <a:t>Легенда</a:t>
            </a:r>
          </a:p>
        </p:txBody>
      </p:sp>
      <p:sp>
        <p:nvSpPr>
          <p:cNvPr id="3" name="Объект 2">
            <a:extLst>
              <a:ext uri="{FF2B5EF4-FFF2-40B4-BE49-F238E27FC236}">
                <a16:creationId xmlns:a16="http://schemas.microsoft.com/office/drawing/2014/main" id="{86234855-D5EF-4F29-8BE2-908CB8E97C5F}"/>
              </a:ext>
            </a:extLst>
          </p:cNvPr>
          <p:cNvSpPr>
            <a:spLocks noGrp="1"/>
          </p:cNvSpPr>
          <p:nvPr>
            <p:ph idx="1"/>
          </p:nvPr>
        </p:nvSpPr>
        <p:spPr/>
        <p:txBody>
          <a:bodyPr/>
          <a:lstStyle/>
          <a:p>
            <a:pPr marL="36900" indent="0">
              <a:buNone/>
            </a:pPr>
            <a:r>
              <a:rPr lang="ru-RU" dirty="0"/>
              <a:t>В результате аварии на химическом предприятии произошёл вылив АХОВ на территорию, в результате которого образовалось загрязнение окружающей среды и, возможно, поражение работников объекта связи. </a:t>
            </a:r>
          </a:p>
        </p:txBody>
      </p:sp>
    </p:spTree>
    <p:extLst>
      <p:ext uri="{BB962C8B-B14F-4D97-AF65-F5344CB8AC3E}">
        <p14:creationId xmlns:p14="http://schemas.microsoft.com/office/powerpoint/2010/main" val="32095691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69315FE-F946-4045-BE97-DE2CF8AD8E39}"/>
              </a:ext>
            </a:extLst>
          </p:cNvPr>
          <p:cNvSpPr>
            <a:spLocks noGrp="1"/>
          </p:cNvSpPr>
          <p:nvPr>
            <p:ph type="title"/>
          </p:nvPr>
        </p:nvSpPr>
        <p:spPr/>
        <p:txBody>
          <a:bodyPr/>
          <a:lstStyle/>
          <a:p>
            <a:r>
              <a:rPr lang="ru-RU" dirty="0"/>
              <a:t>Определить</a:t>
            </a:r>
          </a:p>
        </p:txBody>
      </p:sp>
      <p:sp>
        <p:nvSpPr>
          <p:cNvPr id="3" name="Объект 2">
            <a:extLst>
              <a:ext uri="{FF2B5EF4-FFF2-40B4-BE49-F238E27FC236}">
                <a16:creationId xmlns:a16="http://schemas.microsoft.com/office/drawing/2014/main" id="{1E7BDBBF-6807-4B57-AB04-9F87377A90BE}"/>
              </a:ext>
            </a:extLst>
          </p:cNvPr>
          <p:cNvSpPr>
            <a:spLocks noGrp="1"/>
          </p:cNvSpPr>
          <p:nvPr>
            <p:ph idx="1"/>
          </p:nvPr>
        </p:nvSpPr>
        <p:spPr/>
        <p:txBody>
          <a:bodyPr/>
          <a:lstStyle/>
          <a:p>
            <a:r>
              <a:rPr lang="ru-RU" dirty="0"/>
              <a:t>1. Параметры зоны химического загрязнения – площадь разлива АХОВ, глубина и ширина зоны химического загрязнения. </a:t>
            </a:r>
            <a:endParaRPr lang="en-US" dirty="0"/>
          </a:p>
          <a:p>
            <a:r>
              <a:rPr lang="ru-RU" dirty="0"/>
              <a:t>2. Время подхода зараженного воздуха к объекту связи.</a:t>
            </a:r>
            <a:endParaRPr lang="en-US" dirty="0"/>
          </a:p>
          <a:p>
            <a:r>
              <a:rPr lang="ru-RU" dirty="0"/>
              <a:t>3. Времени поражающего действия АХОВ.</a:t>
            </a:r>
            <a:endParaRPr lang="en-US" dirty="0"/>
          </a:p>
          <a:p>
            <a:r>
              <a:rPr lang="ru-RU" dirty="0"/>
              <a:t>4. Возможные потери среди работников объекта связи.</a:t>
            </a:r>
          </a:p>
        </p:txBody>
      </p:sp>
    </p:spTree>
    <p:extLst>
      <p:ext uri="{BB962C8B-B14F-4D97-AF65-F5344CB8AC3E}">
        <p14:creationId xmlns:p14="http://schemas.microsoft.com/office/powerpoint/2010/main" val="11559884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3ED780-5300-428B-9FD6-A2FA3E5E8D64}"/>
              </a:ext>
            </a:extLst>
          </p:cNvPr>
          <p:cNvSpPr>
            <a:spLocks noGrp="1"/>
          </p:cNvSpPr>
          <p:nvPr>
            <p:ph type="title"/>
          </p:nvPr>
        </p:nvSpPr>
        <p:spPr/>
        <p:txBody>
          <a:bodyPr/>
          <a:lstStyle/>
          <a:p>
            <a:r>
              <a:rPr lang="ru-RU" dirty="0"/>
              <a:t>Разработать</a:t>
            </a:r>
          </a:p>
        </p:txBody>
      </p:sp>
      <p:sp>
        <p:nvSpPr>
          <p:cNvPr id="3" name="Объект 2">
            <a:extLst>
              <a:ext uri="{FF2B5EF4-FFF2-40B4-BE49-F238E27FC236}">
                <a16:creationId xmlns:a16="http://schemas.microsoft.com/office/drawing/2014/main" id="{31FE7CFF-EB20-4BA9-A33E-522A6612DCE5}"/>
              </a:ext>
            </a:extLst>
          </p:cNvPr>
          <p:cNvSpPr>
            <a:spLocks noGrp="1"/>
          </p:cNvSpPr>
          <p:nvPr>
            <p:ph idx="1"/>
          </p:nvPr>
        </p:nvSpPr>
        <p:spPr/>
        <p:txBody>
          <a:bodyPr/>
          <a:lstStyle/>
          <a:p>
            <a:r>
              <a:rPr lang="ru-RU" dirty="0"/>
              <a:t>Мероприятия по снижению тяжести последствий и защите персонала при аварии на химически опасном объекте</a:t>
            </a:r>
          </a:p>
        </p:txBody>
      </p:sp>
    </p:spTree>
    <p:extLst>
      <p:ext uri="{BB962C8B-B14F-4D97-AF65-F5344CB8AC3E}">
        <p14:creationId xmlns:p14="http://schemas.microsoft.com/office/powerpoint/2010/main" val="15128568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55DE43-00DD-45DA-90BE-517232D2EA20}"/>
              </a:ext>
            </a:extLst>
          </p:cNvPr>
          <p:cNvSpPr>
            <a:spLocks noGrp="1"/>
          </p:cNvSpPr>
          <p:nvPr>
            <p:ph type="title"/>
          </p:nvPr>
        </p:nvSpPr>
        <p:spPr/>
        <p:txBody>
          <a:bodyPr/>
          <a:lstStyle/>
          <a:p>
            <a:r>
              <a:rPr lang="ru-RU" dirty="0"/>
              <a:t>Исходные условия</a:t>
            </a:r>
          </a:p>
        </p:txBody>
      </p:sp>
      <p:sp>
        <p:nvSpPr>
          <p:cNvPr id="3" name="Объект 2">
            <a:extLst>
              <a:ext uri="{FF2B5EF4-FFF2-40B4-BE49-F238E27FC236}">
                <a16:creationId xmlns:a16="http://schemas.microsoft.com/office/drawing/2014/main" id="{3BC23AA1-C1D7-447A-AA65-4ACBA74595A1}"/>
              </a:ext>
            </a:extLst>
          </p:cNvPr>
          <p:cNvSpPr>
            <a:spLocks noGrp="1"/>
          </p:cNvSpPr>
          <p:nvPr>
            <p:ph idx="1"/>
          </p:nvPr>
        </p:nvSpPr>
        <p:spPr/>
        <p:txBody>
          <a:bodyPr/>
          <a:lstStyle/>
          <a:p>
            <a:r>
              <a:rPr lang="ru-RU" dirty="0"/>
              <a:t>Число работающих в смене на объекте связи </a:t>
            </a:r>
            <a:r>
              <a:rPr lang="en-US" dirty="0"/>
              <a:t>55 </a:t>
            </a:r>
            <a:r>
              <a:rPr lang="ru-RU" dirty="0"/>
              <a:t>человек. </a:t>
            </a:r>
            <a:endParaRPr lang="en-US" dirty="0"/>
          </a:p>
          <a:p>
            <a:r>
              <a:rPr lang="ru-RU" dirty="0"/>
              <a:t>Обеспеченность средствами индивидуальной защиты от АХОВ</a:t>
            </a:r>
            <a:r>
              <a:rPr lang="en-US" dirty="0"/>
              <a:t> 45</a:t>
            </a:r>
            <a:r>
              <a:rPr lang="ru-RU" dirty="0"/>
              <a:t>%. </a:t>
            </a:r>
            <a:endParaRPr lang="en-US" dirty="0"/>
          </a:p>
          <a:p>
            <a:r>
              <a:rPr lang="ru-RU" dirty="0"/>
              <a:t>Объект связи находится на расстоянии км от химического объекта. </a:t>
            </a:r>
            <a:endParaRPr lang="en-US" dirty="0"/>
          </a:p>
          <a:p>
            <a:r>
              <a:rPr lang="ru-RU" dirty="0"/>
              <a:t>На химическом объекте находится АХОВ сероводород в количестве 100 т.</a:t>
            </a:r>
            <a:endParaRPr lang="en-US" dirty="0"/>
          </a:p>
          <a:p>
            <a:r>
              <a:rPr lang="ru-RU" dirty="0"/>
              <a:t>Способ хранения АХОВ – в </a:t>
            </a:r>
            <a:r>
              <a:rPr lang="ru-RU" dirty="0" err="1"/>
              <a:t>необвалованной</a:t>
            </a:r>
            <a:r>
              <a:rPr lang="ru-RU" dirty="0"/>
              <a:t> ёмкости. Скорость ветра в приземном слое составляет 4 м/с.</a:t>
            </a:r>
          </a:p>
        </p:txBody>
      </p:sp>
    </p:spTree>
    <p:extLst>
      <p:ext uri="{BB962C8B-B14F-4D97-AF65-F5344CB8AC3E}">
        <p14:creationId xmlns:p14="http://schemas.microsoft.com/office/powerpoint/2010/main" val="33783491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9CF45B8-58C9-4395-8E7D-B78194405499}"/>
              </a:ext>
            </a:extLst>
          </p:cNvPr>
          <p:cNvSpPr>
            <a:spLocks noGrp="1"/>
          </p:cNvSpPr>
          <p:nvPr>
            <p:ph type="title"/>
          </p:nvPr>
        </p:nvSpPr>
        <p:spPr/>
        <p:txBody>
          <a:bodyPr/>
          <a:lstStyle/>
          <a:p>
            <a:r>
              <a:rPr lang="ru-RU" dirty="0"/>
              <a:t>Площадь разлива сероводорода</a:t>
            </a:r>
          </a:p>
        </p:txBody>
      </p:sp>
      <mc:AlternateContent xmlns:mc="http://schemas.openxmlformats.org/markup-compatibility/2006" xmlns:a14="http://schemas.microsoft.com/office/drawing/2010/main">
        <mc:Choice Requires="a14">
          <p:sp>
            <p:nvSpPr>
              <p:cNvPr id="3" name="Объект 2">
                <a:extLst>
                  <a:ext uri="{FF2B5EF4-FFF2-40B4-BE49-F238E27FC236}">
                    <a16:creationId xmlns:a16="http://schemas.microsoft.com/office/drawing/2014/main" id="{185CDBD8-4D0C-4DA2-B862-C8EFF3410A75}"/>
                  </a:ext>
                </a:extLst>
              </p:cNvPr>
              <p:cNvSpPr>
                <a:spLocks noGrp="1"/>
              </p:cNvSpPr>
              <p:nvPr>
                <p:ph idx="1"/>
              </p:nvPr>
            </p:nvSpPr>
            <p:spPr>
              <a:xfrm>
                <a:off x="913795" y="1732449"/>
                <a:ext cx="10353762" cy="4622052"/>
              </a:xfrm>
            </p:spPr>
            <p:txBody>
              <a:bodyPr/>
              <a:lstStyle/>
              <a:p>
                <a:pPr marL="36900" indent="0" algn="ctr">
                  <a:buNone/>
                </a:pPr>
                <a14:m>
                  <m:oMath xmlns:m="http://schemas.openxmlformats.org/officeDocument/2006/math">
                    <m:sSub>
                      <m:sSubPr>
                        <m:ctrlPr>
                          <a:rPr lang="ru-RU" sz="3000" i="1" smtClean="0">
                            <a:latin typeface="Cambria Math" panose="02040503050406030204" pitchFamily="18" charset="0"/>
                          </a:rPr>
                        </m:ctrlPr>
                      </m:sSubPr>
                      <m:e>
                        <m:r>
                          <a:rPr lang="en-US" sz="3000" b="0" i="1" smtClean="0">
                            <a:latin typeface="Cambria Math" panose="02040503050406030204" pitchFamily="18" charset="0"/>
                          </a:rPr>
                          <m:t>𝑆</m:t>
                        </m:r>
                      </m:e>
                      <m:sub>
                        <m:r>
                          <a:rPr lang="en-US" sz="3000" b="0" i="1" smtClean="0">
                            <a:latin typeface="Cambria Math" panose="02040503050406030204" pitchFamily="18" charset="0"/>
                          </a:rPr>
                          <m:t>𝑝</m:t>
                        </m:r>
                      </m:sub>
                    </m:sSub>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𝐺</m:t>
                        </m:r>
                      </m:num>
                      <m:den>
                        <m:r>
                          <a:rPr lang="en-US" sz="3000" b="0" i="1" smtClean="0">
                            <a:latin typeface="Cambria Math" panose="02040503050406030204" pitchFamily="18" charset="0"/>
                          </a:rPr>
                          <m:t>𝑝</m:t>
                        </m:r>
                        <m:r>
                          <a:rPr lang="en-US" sz="3000" b="0" i="1" smtClean="0">
                            <a:latin typeface="Cambria Math" panose="02040503050406030204" pitchFamily="18" charset="0"/>
                          </a:rPr>
                          <m:t>∗</m:t>
                        </m:r>
                        <m:r>
                          <a:rPr lang="en-US" sz="3000" b="0" i="1" smtClean="0">
                            <a:latin typeface="Cambria Math" panose="02040503050406030204" pitchFamily="18" charset="0"/>
                          </a:rPr>
                          <m:t>𝑑</m:t>
                        </m:r>
                      </m:den>
                    </m:f>
                    <m:r>
                      <a:rPr lang="en-US" sz="3000" b="0" i="1" smtClean="0">
                        <a:latin typeface="Cambria Math" panose="02040503050406030204" pitchFamily="18" charset="0"/>
                      </a:rPr>
                      <m:t>=</m:t>
                    </m:r>
                    <m:f>
                      <m:fPr>
                        <m:ctrlPr>
                          <a:rPr lang="en-US" sz="3000" b="0" i="1" smtClean="0">
                            <a:latin typeface="Cambria Math" panose="02040503050406030204" pitchFamily="18" charset="0"/>
                          </a:rPr>
                        </m:ctrlPr>
                      </m:fPr>
                      <m:num>
                        <m:r>
                          <a:rPr lang="en-US" sz="3000" b="0" i="1" smtClean="0">
                            <a:latin typeface="Cambria Math" panose="02040503050406030204" pitchFamily="18" charset="0"/>
                          </a:rPr>
                          <m:t>100</m:t>
                        </m:r>
                      </m:num>
                      <m:den>
                        <m:r>
                          <a:rPr lang="en-US" sz="3000" b="0" i="1" smtClean="0">
                            <a:latin typeface="Cambria Math" panose="02040503050406030204" pitchFamily="18" charset="0"/>
                          </a:rPr>
                          <m:t>0.98∗0.05</m:t>
                        </m:r>
                      </m:den>
                    </m:f>
                    <m:r>
                      <a:rPr lang="en-US" sz="3000" i="1">
                        <a:latin typeface="Cambria Math" panose="02040503050406030204" pitchFamily="18" charset="0"/>
                        <a:ea typeface="Cambria Math" panose="02040503050406030204" pitchFamily="18" charset="0"/>
                      </a:rPr>
                      <m:t>≈</m:t>
                    </m:r>
                    <m:r>
                      <a:rPr lang="en-US" sz="3000" b="0" i="1" smtClean="0">
                        <a:latin typeface="Cambria Math" panose="02040503050406030204" pitchFamily="18" charset="0"/>
                        <a:ea typeface="Cambria Math" panose="02040503050406030204" pitchFamily="18" charset="0"/>
                      </a:rPr>
                      <m:t>2041</m:t>
                    </m:r>
                  </m:oMath>
                </a14:m>
                <a:r>
                  <a:rPr lang="ru-RU" sz="2500" dirty="0"/>
                  <a:t>м</a:t>
                </a:r>
                <a:r>
                  <a:rPr lang="ru-RU" sz="2500" baseline="30000" dirty="0"/>
                  <a:t>2</a:t>
                </a:r>
                <a:endParaRPr lang="en-US" sz="2500" dirty="0"/>
              </a:p>
              <a:p>
                <a:pPr marL="36900" indent="0" algn="ctr">
                  <a:buNone/>
                </a:pPr>
                <a:r>
                  <a:rPr lang="ru-RU" dirty="0"/>
                  <a:t>где </a:t>
                </a:r>
                <a:r>
                  <a:rPr lang="en-US" dirty="0"/>
                  <a:t>G</a:t>
                </a:r>
                <a:r>
                  <a:rPr lang="ru-RU" dirty="0"/>
                  <a:t> масса АХОВ в тоннах,</a:t>
                </a:r>
              </a:p>
              <a:p>
                <a:pPr marL="36900" indent="0" algn="ctr">
                  <a:buNone/>
                </a:pPr>
                <a:r>
                  <a:rPr lang="ru-RU" dirty="0"/>
                  <a:t>р</a:t>
                </a:r>
                <a:r>
                  <a:rPr lang="en-US" dirty="0"/>
                  <a:t> – </a:t>
                </a:r>
                <a:r>
                  <a:rPr lang="ru-RU" dirty="0"/>
                  <a:t>удельная плотность АХОВ, т</a:t>
                </a:r>
                <a:r>
                  <a:rPr lang="en-US" dirty="0"/>
                  <a:t>/</a:t>
                </a:r>
                <a:r>
                  <a:rPr lang="ru-RU" dirty="0"/>
                  <a:t>м</a:t>
                </a:r>
                <a:r>
                  <a:rPr lang="ru-RU" baseline="30000" dirty="0"/>
                  <a:t>3</a:t>
                </a:r>
                <a:r>
                  <a:rPr lang="ru-RU" dirty="0"/>
                  <a:t>,</a:t>
                </a:r>
              </a:p>
              <a:p>
                <a:pPr marL="36900" indent="0" algn="ctr">
                  <a:buNone/>
                </a:pPr>
                <a:r>
                  <a:rPr lang="en-US" dirty="0"/>
                  <a:t>d – </a:t>
                </a:r>
                <a:r>
                  <a:rPr lang="ru-RU" dirty="0"/>
                  <a:t>толщина слоя разлива АХОВ, м.</a:t>
                </a:r>
              </a:p>
              <a:p>
                <a:pPr marL="36900" indent="0" algn="ctr">
                  <a:buNone/>
                </a:pPr>
                <a:endParaRPr lang="ru-RU" dirty="0"/>
              </a:p>
              <a:p>
                <a:pPr marL="36900" indent="0" algn="ctr">
                  <a:buNone/>
                </a:pPr>
                <a:r>
                  <a:rPr lang="ru-RU" dirty="0"/>
                  <a:t>В идеальном случае разлив происходит по окружности с радиусом </a:t>
                </a:r>
                <a14:m>
                  <m:oMath xmlns:m="http://schemas.openxmlformats.org/officeDocument/2006/math">
                    <m:sSub>
                      <m:sSubPr>
                        <m:ctrlPr>
                          <a:rPr lang="ru-RU"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𝑝</m:t>
                        </m:r>
                      </m:sub>
                    </m:sSub>
                  </m:oMath>
                </a14:m>
                <a:r>
                  <a:rPr lang="ru-RU" dirty="0"/>
                  <a:t>, в метрах: </a:t>
                </a:r>
                <a:endParaRPr lang="en-US" dirty="0"/>
              </a:p>
              <a:p>
                <a:pPr marL="36900" indent="0" algn="ctr">
                  <a:buNone/>
                </a:pPr>
                <a14:m>
                  <m:oMath xmlns:m="http://schemas.openxmlformats.org/officeDocument/2006/math">
                    <m:sSub>
                      <m:sSubPr>
                        <m:ctrlPr>
                          <a:rPr lang="en-US" sz="3000" i="1" smtClean="0">
                            <a:latin typeface="Cambria Math" panose="02040503050406030204" pitchFamily="18" charset="0"/>
                          </a:rPr>
                        </m:ctrlPr>
                      </m:sSubPr>
                      <m:e>
                        <m:r>
                          <a:rPr lang="en-US" sz="3000" b="0" i="1" smtClean="0">
                            <a:latin typeface="Cambria Math" panose="02040503050406030204" pitchFamily="18" charset="0"/>
                          </a:rPr>
                          <m:t>𝑟</m:t>
                        </m:r>
                      </m:e>
                      <m:sub>
                        <m:r>
                          <a:rPr lang="en-US" sz="3000" b="0" i="1" smtClean="0">
                            <a:latin typeface="Cambria Math" panose="02040503050406030204" pitchFamily="18" charset="0"/>
                          </a:rPr>
                          <m:t>𝑝</m:t>
                        </m:r>
                      </m:sub>
                    </m:sSub>
                    <m:r>
                      <a:rPr lang="en-US" sz="3000" b="0" i="1" smtClean="0">
                        <a:latin typeface="Cambria Math" panose="02040503050406030204" pitchFamily="18" charset="0"/>
                      </a:rPr>
                      <m:t>=</m:t>
                    </m:r>
                    <m:rad>
                      <m:radPr>
                        <m:degHide m:val="on"/>
                        <m:ctrlPr>
                          <a:rPr lang="en-US" sz="3000" b="0" i="1" smtClean="0">
                            <a:latin typeface="Cambria Math" panose="02040503050406030204" pitchFamily="18" charset="0"/>
                          </a:rPr>
                        </m:ctrlPr>
                      </m:radPr>
                      <m:deg/>
                      <m:e>
                        <m:f>
                          <m:fPr>
                            <m:ctrlPr>
                              <a:rPr lang="en-US" sz="3000" b="0" i="1" smtClean="0">
                                <a:latin typeface="Cambria Math" panose="02040503050406030204" pitchFamily="18" charset="0"/>
                              </a:rPr>
                            </m:ctrlPr>
                          </m:fPr>
                          <m:num>
                            <m:sSub>
                              <m:sSubPr>
                                <m:ctrlPr>
                                  <a:rPr lang="en-US" sz="3000" b="0" i="1" smtClean="0">
                                    <a:latin typeface="Cambria Math" panose="02040503050406030204" pitchFamily="18" charset="0"/>
                                  </a:rPr>
                                </m:ctrlPr>
                              </m:sSubPr>
                              <m:e>
                                <m:r>
                                  <a:rPr lang="en-US" sz="3000" b="0" i="1" smtClean="0">
                                    <a:latin typeface="Cambria Math" panose="02040503050406030204" pitchFamily="18" charset="0"/>
                                  </a:rPr>
                                  <m:t>𝑆</m:t>
                                </m:r>
                              </m:e>
                              <m:sub>
                                <m:r>
                                  <a:rPr lang="en-US" sz="3000" b="0" i="1" smtClean="0">
                                    <a:latin typeface="Cambria Math" panose="02040503050406030204" pitchFamily="18" charset="0"/>
                                  </a:rPr>
                                  <m:t>𝑝</m:t>
                                </m:r>
                              </m:sub>
                            </m:sSub>
                          </m:num>
                          <m:den>
                            <m:r>
                              <a:rPr lang="en-US" sz="3000" b="0" i="1" smtClean="0">
                                <a:latin typeface="Cambria Math" panose="02040503050406030204" pitchFamily="18" charset="0"/>
                                <a:ea typeface="Cambria Math" panose="02040503050406030204" pitchFamily="18" charset="0"/>
                              </a:rPr>
                              <m:t>𝜋</m:t>
                            </m:r>
                          </m:den>
                        </m:f>
                      </m:e>
                    </m:rad>
                    <m:r>
                      <a:rPr lang="en-US" sz="3000" b="0" i="1" smtClean="0">
                        <a:latin typeface="Cambria Math" panose="02040503050406030204" pitchFamily="18" charset="0"/>
                      </a:rPr>
                      <m:t>=</m:t>
                    </m:r>
                    <m:rad>
                      <m:radPr>
                        <m:degHide m:val="on"/>
                        <m:ctrlPr>
                          <a:rPr lang="en-US" sz="3000" b="0" i="1" smtClean="0">
                            <a:latin typeface="Cambria Math" panose="02040503050406030204" pitchFamily="18" charset="0"/>
                          </a:rPr>
                        </m:ctrlPr>
                      </m:radPr>
                      <m:deg/>
                      <m:e>
                        <m:f>
                          <m:fPr>
                            <m:ctrlPr>
                              <a:rPr lang="en-US" sz="3000" b="0" i="1" smtClean="0">
                                <a:latin typeface="Cambria Math" panose="02040503050406030204" pitchFamily="18" charset="0"/>
                              </a:rPr>
                            </m:ctrlPr>
                          </m:fPr>
                          <m:num>
                            <m:r>
                              <a:rPr lang="ru-RU" sz="3000" b="0" i="1" smtClean="0">
                                <a:latin typeface="Cambria Math" panose="02040503050406030204" pitchFamily="18" charset="0"/>
                              </a:rPr>
                              <m:t>2041</m:t>
                            </m:r>
                          </m:num>
                          <m:den>
                            <m:r>
                              <a:rPr lang="en-US" sz="3000" b="0" i="1" smtClean="0">
                                <a:latin typeface="Cambria Math" panose="02040503050406030204" pitchFamily="18" charset="0"/>
                              </a:rPr>
                              <m:t>3,14</m:t>
                            </m:r>
                          </m:den>
                        </m:f>
                      </m:e>
                    </m:rad>
                    <m:r>
                      <a:rPr lang="en-US" sz="3000" b="0" i="1" smtClean="0">
                        <a:latin typeface="Cambria Math" panose="02040503050406030204" pitchFamily="18" charset="0"/>
                        <a:ea typeface="Cambria Math" panose="02040503050406030204" pitchFamily="18" charset="0"/>
                      </a:rPr>
                      <m:t>≈</m:t>
                    </m:r>
                    <m:r>
                      <a:rPr lang="ru-RU" sz="3000" b="0" i="1" smtClean="0">
                        <a:latin typeface="Cambria Math" panose="02040503050406030204" pitchFamily="18" charset="0"/>
                        <a:ea typeface="Cambria Math" panose="02040503050406030204" pitchFamily="18" charset="0"/>
                      </a:rPr>
                      <m:t>26</m:t>
                    </m:r>
                  </m:oMath>
                </a14:m>
                <a:r>
                  <a:rPr lang="ru-RU" sz="3000" dirty="0"/>
                  <a:t> м</a:t>
                </a:r>
              </a:p>
            </p:txBody>
          </p:sp>
        </mc:Choice>
        <mc:Fallback xmlns="">
          <p:sp>
            <p:nvSpPr>
              <p:cNvPr id="3" name="Объект 2">
                <a:extLst>
                  <a:ext uri="{FF2B5EF4-FFF2-40B4-BE49-F238E27FC236}">
                    <a16:creationId xmlns:a16="http://schemas.microsoft.com/office/drawing/2014/main" id="{185CDBD8-4D0C-4DA2-B862-C8EFF3410A75}"/>
                  </a:ext>
                </a:extLst>
              </p:cNvPr>
              <p:cNvSpPr>
                <a:spLocks noGrp="1" noRot="1" noChangeAspect="1" noMove="1" noResize="1" noEditPoints="1" noAdjustHandles="1" noChangeArrowheads="1" noChangeShapeType="1" noTextEdit="1"/>
              </p:cNvSpPr>
              <p:nvPr>
                <p:ph idx="1"/>
              </p:nvPr>
            </p:nvSpPr>
            <p:spPr>
              <a:xfrm>
                <a:off x="913795" y="1732449"/>
                <a:ext cx="10353762" cy="4622052"/>
              </a:xfrm>
              <a:blipFill>
                <a:blip r:embed="rId2"/>
                <a:stretch>
                  <a:fillRect/>
                </a:stretch>
              </a:blipFill>
            </p:spPr>
            <p:txBody>
              <a:bodyPr/>
              <a:lstStyle/>
              <a:p>
                <a:r>
                  <a:rPr lang="ru-RU">
                    <a:noFill/>
                  </a:rPr>
                  <a:t> </a:t>
                </a:r>
              </a:p>
            </p:txBody>
          </p:sp>
        </mc:Fallback>
      </mc:AlternateContent>
    </p:spTree>
    <p:extLst>
      <p:ext uri="{BB962C8B-B14F-4D97-AF65-F5344CB8AC3E}">
        <p14:creationId xmlns:p14="http://schemas.microsoft.com/office/powerpoint/2010/main" val="3356250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63BB171-A217-487B-B6C9-30F9C9921322}"/>
              </a:ext>
            </a:extLst>
          </p:cNvPr>
          <p:cNvSpPr>
            <a:spLocks noGrp="1"/>
          </p:cNvSpPr>
          <p:nvPr>
            <p:ph type="title"/>
          </p:nvPr>
        </p:nvSpPr>
        <p:spPr/>
        <p:txBody>
          <a:bodyPr/>
          <a:lstStyle/>
          <a:p>
            <a:r>
              <a:rPr lang="ru-RU" dirty="0"/>
              <a:t>Длина зоны химического загрязнения</a:t>
            </a:r>
          </a:p>
        </p:txBody>
      </p:sp>
      <p:sp>
        <p:nvSpPr>
          <p:cNvPr id="3" name="Объект 2">
            <a:extLst>
              <a:ext uri="{FF2B5EF4-FFF2-40B4-BE49-F238E27FC236}">
                <a16:creationId xmlns:a16="http://schemas.microsoft.com/office/drawing/2014/main" id="{7973D179-2F5C-4226-86AA-32037D7D28A3}"/>
              </a:ext>
            </a:extLst>
          </p:cNvPr>
          <p:cNvSpPr>
            <a:spLocks noGrp="1"/>
          </p:cNvSpPr>
          <p:nvPr>
            <p:ph idx="1"/>
          </p:nvPr>
        </p:nvSpPr>
        <p:spPr/>
        <p:txBody>
          <a:bodyPr>
            <a:normAutofit lnSpcReduction="10000"/>
          </a:bodyPr>
          <a:lstStyle/>
          <a:p>
            <a:pPr marL="36900" indent="0">
              <a:buNone/>
            </a:pPr>
            <a:r>
              <a:rPr lang="ru-RU" sz="1800" dirty="0"/>
              <a:t>Длина и ширина зоны </a:t>
            </a:r>
            <a:r>
              <a:rPr lang="ru-RU" sz="1800" dirty="0" err="1"/>
              <a:t>вылива</a:t>
            </a:r>
            <a:r>
              <a:rPr lang="ru-RU" sz="1800" dirty="0"/>
              <a:t> равна 2r , следовательно: l = d ≈ 52 м </a:t>
            </a:r>
          </a:p>
          <a:p>
            <a:pPr marL="36900" indent="0">
              <a:buNone/>
            </a:pPr>
            <a:r>
              <a:rPr lang="ru-RU" sz="1800" dirty="0"/>
              <a:t>Глубина распространения облака с АХОВ: </a:t>
            </a:r>
          </a:p>
          <a:p>
            <a:r>
              <a:rPr lang="ru-RU" sz="1800" dirty="0"/>
              <a:t>при изотермии </a:t>
            </a:r>
            <a:r>
              <a:rPr lang="ru-RU" sz="1800" dirty="0" err="1"/>
              <a:t>Г</a:t>
            </a:r>
            <a:r>
              <a:rPr lang="ru-RU" sz="1800" baseline="-25000" dirty="0" err="1"/>
              <a:t>изот</a:t>
            </a:r>
            <a:r>
              <a:rPr lang="ru-RU" sz="1800" dirty="0"/>
              <a:t> = 8,8 км </a:t>
            </a:r>
          </a:p>
          <a:p>
            <a:r>
              <a:rPr lang="ru-RU" sz="1800" dirty="0"/>
              <a:t>при инверсии </a:t>
            </a:r>
            <a:r>
              <a:rPr lang="ru-RU" sz="1800" dirty="0" err="1"/>
              <a:t>Г</a:t>
            </a:r>
            <a:r>
              <a:rPr lang="ru-RU" sz="1800" baseline="-25000" dirty="0" err="1"/>
              <a:t>инв</a:t>
            </a:r>
            <a:r>
              <a:rPr lang="ru-RU" sz="1800" dirty="0"/>
              <a:t> = 44 км </a:t>
            </a:r>
          </a:p>
          <a:p>
            <a:r>
              <a:rPr lang="ru-RU" sz="1800" dirty="0"/>
              <a:t>при конвекции </a:t>
            </a:r>
            <a:r>
              <a:rPr lang="ru-RU" sz="1800" dirty="0" err="1"/>
              <a:t>Г</a:t>
            </a:r>
            <a:r>
              <a:rPr lang="ru-RU" sz="1800" baseline="-25000" dirty="0" err="1"/>
              <a:t>конв</a:t>
            </a:r>
            <a:r>
              <a:rPr lang="ru-RU" sz="1800" dirty="0"/>
              <a:t> = 1,76 км</a:t>
            </a:r>
          </a:p>
          <a:p>
            <a:pPr marL="36900" indent="0">
              <a:buNone/>
            </a:pPr>
            <a:endParaRPr lang="ru-RU" sz="1800" dirty="0"/>
          </a:p>
          <a:p>
            <a:pPr marL="36900" indent="0">
              <a:buNone/>
            </a:pPr>
            <a:r>
              <a:rPr lang="ru-RU" sz="1800" dirty="0"/>
              <a:t>Глубина распространения облака с АХОВ на территории с учетом поправочных коэффициентов</a:t>
            </a:r>
            <a:r>
              <a:rPr lang="en-US" sz="1800" dirty="0"/>
              <a:t>:</a:t>
            </a:r>
          </a:p>
          <a:p>
            <a:r>
              <a:rPr lang="ru-RU" sz="2000" dirty="0"/>
              <a:t>при изотермии </a:t>
            </a:r>
            <a:r>
              <a:rPr lang="ru-RU" sz="2000" dirty="0" err="1"/>
              <a:t>Г</a:t>
            </a:r>
            <a:r>
              <a:rPr lang="ru-RU" sz="2000" baseline="-25000" dirty="0" err="1"/>
              <a:t>изот</a:t>
            </a:r>
            <a:r>
              <a:rPr lang="ru-RU" sz="2000" dirty="0"/>
              <a:t> = 8,8 * 0,5 = 4,4 км </a:t>
            </a:r>
          </a:p>
          <a:p>
            <a:r>
              <a:rPr lang="ru-RU" sz="2000" dirty="0"/>
              <a:t>при инверсии </a:t>
            </a:r>
            <a:r>
              <a:rPr lang="ru-RU" sz="2000" dirty="0" err="1"/>
              <a:t>Г</a:t>
            </a:r>
            <a:r>
              <a:rPr lang="ru-RU" sz="2000" baseline="-25000" dirty="0" err="1"/>
              <a:t>инв</a:t>
            </a:r>
            <a:r>
              <a:rPr lang="ru-RU" sz="2000" dirty="0"/>
              <a:t> = 44 * 0,38 = 16,72 км </a:t>
            </a:r>
          </a:p>
          <a:p>
            <a:r>
              <a:rPr lang="ru-RU" sz="2000" dirty="0"/>
              <a:t>при конвекции </a:t>
            </a:r>
            <a:r>
              <a:rPr lang="ru-RU" sz="2000" dirty="0" err="1"/>
              <a:t>Г</a:t>
            </a:r>
            <a:r>
              <a:rPr lang="ru-RU" sz="2000" baseline="-25000" dirty="0" err="1"/>
              <a:t>конв</a:t>
            </a:r>
            <a:r>
              <a:rPr lang="ru-RU" sz="2000" dirty="0"/>
              <a:t> = 1,76 * 0,55 = 0,968 км</a:t>
            </a:r>
          </a:p>
        </p:txBody>
      </p:sp>
    </p:spTree>
    <p:extLst>
      <p:ext uri="{BB962C8B-B14F-4D97-AF65-F5344CB8AC3E}">
        <p14:creationId xmlns:p14="http://schemas.microsoft.com/office/powerpoint/2010/main" val="423195248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5B9969-914C-43F1-9B25-060773F8C092}"/>
              </a:ext>
            </a:extLst>
          </p:cNvPr>
          <p:cNvSpPr>
            <a:spLocks noGrp="1"/>
          </p:cNvSpPr>
          <p:nvPr>
            <p:ph type="title"/>
          </p:nvPr>
        </p:nvSpPr>
        <p:spPr/>
        <p:txBody>
          <a:bodyPr/>
          <a:lstStyle/>
          <a:p>
            <a:r>
              <a:rPr lang="ru-RU" dirty="0"/>
              <a:t>Ширина зоны химического загрязнения</a:t>
            </a:r>
          </a:p>
        </p:txBody>
      </p:sp>
      <p:sp>
        <p:nvSpPr>
          <p:cNvPr id="3" name="Объект 2">
            <a:extLst>
              <a:ext uri="{FF2B5EF4-FFF2-40B4-BE49-F238E27FC236}">
                <a16:creationId xmlns:a16="http://schemas.microsoft.com/office/drawing/2014/main" id="{3F8BBD53-A772-47B9-8234-30222D328B90}"/>
              </a:ext>
            </a:extLst>
          </p:cNvPr>
          <p:cNvSpPr>
            <a:spLocks noGrp="1"/>
          </p:cNvSpPr>
          <p:nvPr>
            <p:ph idx="1"/>
          </p:nvPr>
        </p:nvSpPr>
        <p:spPr/>
        <p:txBody>
          <a:bodyPr/>
          <a:lstStyle/>
          <a:p>
            <a:pPr marL="36900" indent="0">
              <a:buNone/>
            </a:pPr>
            <a:r>
              <a:rPr lang="ru-RU" dirty="0"/>
              <a:t>ширина зоны при изотермии </a:t>
            </a:r>
            <a:r>
              <a:rPr lang="ru-RU" dirty="0" err="1"/>
              <a:t>Ш</a:t>
            </a:r>
            <a:r>
              <a:rPr lang="ru-RU" baseline="-25000" dirty="0" err="1"/>
              <a:t>изот</a:t>
            </a:r>
            <a:r>
              <a:rPr lang="ru-RU" dirty="0"/>
              <a:t> = </a:t>
            </a:r>
            <a:r>
              <a:rPr lang="ru-RU" dirty="0" err="1"/>
              <a:t>Г</a:t>
            </a:r>
            <a:r>
              <a:rPr lang="ru-RU" baseline="-25000" dirty="0" err="1"/>
              <a:t>изот</a:t>
            </a:r>
            <a:r>
              <a:rPr lang="ru-RU" dirty="0"/>
              <a:t> * 0,15 = 0,66 км</a:t>
            </a:r>
          </a:p>
          <a:p>
            <a:pPr marL="36900" indent="0">
              <a:buNone/>
            </a:pPr>
            <a:r>
              <a:rPr lang="ru-RU" dirty="0"/>
              <a:t>ширина зоны при инверсии </a:t>
            </a:r>
            <a:r>
              <a:rPr lang="ru-RU" dirty="0" err="1"/>
              <a:t>Ш</a:t>
            </a:r>
            <a:r>
              <a:rPr lang="ru-RU" baseline="-25000" dirty="0" err="1"/>
              <a:t>инв</a:t>
            </a:r>
            <a:r>
              <a:rPr lang="ru-RU" baseline="-25000" dirty="0"/>
              <a:t> </a:t>
            </a:r>
            <a:r>
              <a:rPr lang="ru-RU" dirty="0"/>
              <a:t>= </a:t>
            </a:r>
            <a:r>
              <a:rPr lang="ru-RU" dirty="0" err="1"/>
              <a:t>Г</a:t>
            </a:r>
            <a:r>
              <a:rPr lang="ru-RU" baseline="-25000" dirty="0" err="1"/>
              <a:t>инв</a:t>
            </a:r>
            <a:r>
              <a:rPr lang="ru-RU" dirty="0"/>
              <a:t> * 0,03 = 0,5016 км</a:t>
            </a:r>
          </a:p>
          <a:p>
            <a:pPr marL="36900" indent="0">
              <a:buNone/>
            </a:pPr>
            <a:r>
              <a:rPr lang="ru-RU" dirty="0"/>
              <a:t>ширина зоны при конвекции </a:t>
            </a:r>
            <a:r>
              <a:rPr lang="ru-RU" dirty="0" err="1"/>
              <a:t>Ш</a:t>
            </a:r>
            <a:r>
              <a:rPr lang="ru-RU" baseline="-25000" dirty="0" err="1"/>
              <a:t>конв</a:t>
            </a:r>
            <a:r>
              <a:rPr lang="ru-RU" dirty="0"/>
              <a:t> = </a:t>
            </a:r>
            <a:r>
              <a:rPr lang="ru-RU" dirty="0" err="1"/>
              <a:t>Г</a:t>
            </a:r>
            <a:r>
              <a:rPr lang="ru-RU" baseline="-25000" dirty="0" err="1"/>
              <a:t>конв</a:t>
            </a:r>
            <a:r>
              <a:rPr lang="ru-RU" dirty="0"/>
              <a:t> * 0,8 = 0,7744 км</a:t>
            </a:r>
          </a:p>
        </p:txBody>
      </p:sp>
    </p:spTree>
    <p:extLst>
      <p:ext uri="{BB962C8B-B14F-4D97-AF65-F5344CB8AC3E}">
        <p14:creationId xmlns:p14="http://schemas.microsoft.com/office/powerpoint/2010/main" val="579201121"/>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Сланец">
  <a:themeElements>
    <a:clrScheme name="Сланец">
      <a:dk1>
        <a:sysClr val="windowText" lastClr="000000"/>
      </a:dk1>
      <a:lt1>
        <a:sysClr val="window" lastClr="FFFFFF"/>
      </a:lt1>
      <a:dk2>
        <a:srgbClr val="212123"/>
      </a:dk2>
      <a:lt2>
        <a:srgbClr val="DADADA"/>
      </a:lt2>
      <a:accent1>
        <a:srgbClr val="BC451B"/>
      </a:accent1>
      <a:accent2>
        <a:srgbClr val="D3BA68"/>
      </a:accent2>
      <a:accent3>
        <a:srgbClr val="BB8640"/>
      </a:accent3>
      <a:accent4>
        <a:srgbClr val="AD9277"/>
      </a:accent4>
      <a:accent5>
        <a:srgbClr val="A55A43"/>
      </a:accent5>
      <a:accent6>
        <a:srgbClr val="AD9D7B"/>
      </a:accent6>
      <a:hlink>
        <a:srgbClr val="E98052"/>
      </a:hlink>
      <a:folHlink>
        <a:srgbClr val="F4B69B"/>
      </a:folHlink>
    </a:clrScheme>
    <a:fontScheme name="Сланец">
      <a:maj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alisto MT" panose="02040603050505030304"/>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ланец">
      <a:fillStyleLst>
        <a:solidFill>
          <a:schemeClr val="phClr"/>
        </a:solidFill>
        <a:gradFill rotWithShape="1">
          <a:gsLst>
            <a:gs pos="0">
              <a:schemeClr val="phClr">
                <a:tint val="60000"/>
                <a:lumMod val="110000"/>
              </a:schemeClr>
            </a:gs>
            <a:gs pos="100000">
              <a:schemeClr val="phClr">
                <a:tint val="88000"/>
              </a:schemeClr>
            </a:gs>
          </a:gsLst>
          <a:lin ang="5400000" scaled="0"/>
        </a:gradFill>
        <a:gradFill rotWithShape="1">
          <a:gsLst>
            <a:gs pos="0">
              <a:schemeClr val="phClr">
                <a:tint val="96000"/>
                <a:lumMod val="104000"/>
              </a:schemeClr>
            </a:gs>
            <a:gs pos="100000">
              <a:schemeClr val="phClr">
                <a:shade val="90000"/>
                <a:lumMod val="90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63500" dist="25400" dir="5400000" rotWithShape="0">
              <a:srgbClr val="000000">
                <a:alpha val="60000"/>
              </a:srgbClr>
            </a:outerShdw>
          </a:effectLst>
        </a:effectStyle>
        <a:effectStyle>
          <a:effectLst>
            <a:outerShdw blurRad="76200" dist="38100" dir="5400000" rotWithShape="0">
              <a:srgbClr val="000000">
                <a:alpha val="75000"/>
              </a:srgbClr>
            </a:outerShdw>
          </a:effectLst>
          <a:scene3d>
            <a:camera prst="orthographicFront">
              <a:rot lat="0" lon="0" rev="0"/>
            </a:camera>
            <a:lightRig rig="threePt" dir="t">
              <a:rot lat="0" lon="0" rev="1200000"/>
            </a:lightRig>
          </a:scene3d>
          <a:sp3d>
            <a:bevelT w="63500" h="25400" prst="hardEdge"/>
          </a:sp3d>
        </a:effectStyle>
      </a:effectStyleLst>
      <a:bgFillStyleLst>
        <a:solidFill>
          <a:schemeClr val="phClr"/>
        </a:solidFill>
        <a:solidFill>
          <a:schemeClr val="phClr"/>
        </a:solidFill>
        <a:blipFill rotWithShape="1">
          <a:blip xmlns:r="http://schemas.openxmlformats.org/officeDocument/2006/relationships" r:embed="rId1">
            <a:duotone>
              <a:schemeClr val="phClr">
                <a:shade val="80000"/>
                <a:lumMod val="80000"/>
              </a:schemeClr>
              <a:schemeClr val="phClr">
                <a:tint val="98000"/>
              </a:schemeClr>
            </a:duotone>
          </a:blip>
          <a:stretch/>
        </a:blipFill>
      </a:bgFillStyleLst>
    </a:fmtScheme>
  </a:themeElements>
  <a:objectDefaults/>
  <a:extraClrSchemeLst/>
  <a:extLst>
    <a:ext uri="{05A4C25C-085E-4340-85A3-A5531E510DB2}">
      <thm15:themeFamily xmlns:thm15="http://schemas.microsoft.com/office/thememl/2012/main" name="Slate" id="{C3F70B94-7CE9-428E-ADC1-3269CC2C3385}" vid="{3F2DE9A5-64E6-437C-A389-CC4477E817E8}"/>
    </a:ext>
  </a:extLst>
</a:theme>
</file>

<file path=docProps/app.xml><?xml version="1.0" encoding="utf-8"?>
<Properties xmlns="http://schemas.openxmlformats.org/officeDocument/2006/extended-properties" xmlns:vt="http://schemas.openxmlformats.org/officeDocument/2006/docPropsVTypes">
  <Template>TM04033929[[fn=Сланец]]</Template>
  <TotalTime>1460</TotalTime>
  <Words>1285</Words>
  <Application>Microsoft Office PowerPoint</Application>
  <PresentationFormat>Широкоэкранный</PresentationFormat>
  <Paragraphs>111</Paragraphs>
  <Slides>22</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22</vt:i4>
      </vt:variant>
    </vt:vector>
  </HeadingPairs>
  <TitlesOfParts>
    <vt:vector size="27" baseType="lpstr">
      <vt:lpstr>Arial</vt:lpstr>
      <vt:lpstr>Calisto MT</vt:lpstr>
      <vt:lpstr>Cambria Math</vt:lpstr>
      <vt:lpstr>Wingdings 2</vt:lpstr>
      <vt:lpstr>Сланец</vt:lpstr>
      <vt:lpstr>Устойчивость объекта экономики при аварии на химически опасном объекте</vt:lpstr>
      <vt:lpstr>Презентация PowerPoint</vt:lpstr>
      <vt:lpstr>Легенда</vt:lpstr>
      <vt:lpstr>Определить</vt:lpstr>
      <vt:lpstr>Разработать</vt:lpstr>
      <vt:lpstr>Исходные условия</vt:lpstr>
      <vt:lpstr>Площадь разлива сероводорода</vt:lpstr>
      <vt:lpstr>Длина зоны химического загрязнения</vt:lpstr>
      <vt:lpstr>Ширина зоны химического загрязнения</vt:lpstr>
      <vt:lpstr>Вывод</vt:lpstr>
      <vt:lpstr>Зоны поражения на карте</vt:lpstr>
      <vt:lpstr>Средняя скорость ветра</vt:lpstr>
      <vt:lpstr>Время подхода облака к узлу связи</vt:lpstr>
      <vt:lpstr>Вывод</vt:lpstr>
      <vt:lpstr>Время поражающего действия</vt:lpstr>
      <vt:lpstr>Вывод</vt:lpstr>
      <vt:lpstr>Возможные потери персонала</vt:lpstr>
      <vt:lpstr>Вывод</vt:lpstr>
      <vt:lpstr>Мероприятия по снижению тяжести последствий</vt:lpstr>
      <vt:lpstr>Организационные</vt:lpstr>
      <vt:lpstr>Инженерно-технические</vt:lpstr>
      <vt:lpstr>Ответные</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Устойчивость объекта экономики при аварии на химически опасном объекте</dc:title>
  <dc:creator>Тихон Хохлов</dc:creator>
  <cp:lastModifiedBy>Тихон Хохлов</cp:lastModifiedBy>
  <cp:revision>107</cp:revision>
  <dcterms:created xsi:type="dcterms:W3CDTF">2024-11-13T10:11:17Z</dcterms:created>
  <dcterms:modified xsi:type="dcterms:W3CDTF">2024-11-19T15:19:13Z</dcterms:modified>
</cp:coreProperties>
</file>