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0"/>
  </p:notesMasterIdLst>
  <p:sldIdLst>
    <p:sldId id="256" r:id="rId2"/>
    <p:sldId id="322" r:id="rId3"/>
    <p:sldId id="316" r:id="rId4"/>
    <p:sldId id="323" r:id="rId5"/>
    <p:sldId id="324" r:id="rId6"/>
    <p:sldId id="325" r:id="rId7"/>
    <p:sldId id="326" r:id="rId8"/>
    <p:sldId id="31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9D880-7D9F-438B-A036-A6020BB7CF4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2000-E37A-404C-887D-63CECCF0A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21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7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19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6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658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9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56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5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tx2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5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Преподаватель</a:t>
            </a:r>
            <a:r>
              <a:rPr lang="ru-RU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Смирнов Константин </a:t>
            </a:r>
            <a:r>
              <a:rPr lang="ru-RU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Алексеевич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ru-RU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nst17@mail.ru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+7921-301-64-21</a:t>
            </a:r>
            <a:endParaRPr lang="ru-RU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59819" y="679743"/>
            <a:ext cx="1014911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Дисциплина:</a:t>
            </a: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Проектирование и архитектура программных систем</a:t>
            </a:r>
            <a:endParaRPr lang="en-US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u-RU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Практическое занятие </a:t>
            </a: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№</a:t>
            </a: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Виды программ и программных документов</a:t>
            </a: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676119" y="224555"/>
            <a:ext cx="10774110" cy="821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 и программных документов  ГОСТ 19.101-77 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3059" y="1593924"/>
            <a:ext cx="11528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Настоящий стандарт устанавливает виды программ и программных документов для вычислительных</a:t>
            </a:r>
          </a:p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машин, комплексов и систем независимо от их назначения и области применения.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4419" y="2240255"/>
            <a:ext cx="903716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STT31babd7151O09803800"/>
              </a:rPr>
              <a:t>1. ВИДЫ ПРОГРАММ</a:t>
            </a:r>
          </a:p>
          <a:p>
            <a:r>
              <a:rPr lang="ru-RU" sz="1600" dirty="0">
                <a:solidFill>
                  <a:schemeClr val="bg1"/>
                </a:solidFill>
                <a:latin typeface="MSTT31b35e9446O09703800"/>
              </a:rPr>
              <a:t>1.1. Программу (по ГОСТ 19781—90) допускается идентифицировать и применять самостоятельно</a:t>
            </a:r>
          </a:p>
          <a:p>
            <a:r>
              <a:rPr lang="ru-RU" sz="1600" dirty="0">
                <a:solidFill>
                  <a:schemeClr val="bg1"/>
                </a:solidFill>
                <a:latin typeface="MSTT31b35e9446O09703800"/>
              </a:rPr>
              <a:t>и (или) в составе других программ.</a:t>
            </a:r>
          </a:p>
          <a:p>
            <a:r>
              <a:rPr lang="ru-RU" sz="1600" dirty="0">
                <a:solidFill>
                  <a:schemeClr val="bg1"/>
                </a:solidFill>
                <a:latin typeface="MSTT31b35e9446O09703800"/>
              </a:rPr>
              <a:t>1.2. Программы подразделяют на </a:t>
            </a:r>
            <a:r>
              <a:rPr lang="ru-RU" sz="1600" dirty="0" smtClean="0">
                <a:solidFill>
                  <a:schemeClr val="bg1"/>
                </a:solidFill>
                <a:latin typeface="MSTT31b35e9446O09703800"/>
              </a:rPr>
              <a:t>виды:</a:t>
            </a:r>
            <a:endParaRPr lang="ru-RU" sz="2800" dirty="0">
              <a:solidFill>
                <a:schemeClr val="bg1"/>
              </a:solidFill>
              <a:latin typeface="MSTT31d7454db3O10108202"/>
            </a:endParaRPr>
          </a:p>
          <a:p>
            <a:r>
              <a:rPr lang="ru-RU" sz="1600" dirty="0" smtClean="0">
                <a:solidFill>
                  <a:schemeClr val="bg1"/>
                </a:solidFill>
                <a:latin typeface="MSTT31b35e9446O07803000"/>
              </a:rPr>
              <a:t>Вид </a:t>
            </a:r>
            <a:r>
              <a:rPr lang="ru-RU" sz="1600" dirty="0">
                <a:solidFill>
                  <a:schemeClr val="bg1"/>
                </a:solidFill>
                <a:latin typeface="MSTT31b35e9446O07803000"/>
              </a:rPr>
              <a:t>программы Определение</a:t>
            </a:r>
          </a:p>
          <a:p>
            <a:r>
              <a:rPr lang="ru-RU" dirty="0" smtClean="0">
                <a:solidFill>
                  <a:schemeClr val="bg1"/>
                </a:solidFill>
                <a:latin typeface="MSTT31b35e9446O08803400"/>
              </a:rPr>
              <a:t>Компонент - программа</a:t>
            </a:r>
            <a:r>
              <a:rPr lang="ru-RU" dirty="0">
                <a:solidFill>
                  <a:schemeClr val="bg1"/>
                </a:solidFill>
                <a:latin typeface="MSTT31b35e9446O08803400"/>
              </a:rPr>
              <a:t>, рассматриваемая как единое целое, выполняющая </a:t>
            </a:r>
            <a:r>
              <a:rPr lang="ru-RU" dirty="0" smtClean="0">
                <a:solidFill>
                  <a:schemeClr val="bg1"/>
                </a:solidFill>
                <a:latin typeface="MSTT31b35e9446O08803400"/>
              </a:rPr>
              <a:t>законченную функцию </a:t>
            </a:r>
            <a:r>
              <a:rPr lang="ru-RU" dirty="0">
                <a:solidFill>
                  <a:schemeClr val="bg1"/>
                </a:solidFill>
                <a:latin typeface="MSTT31b35e9446O08803400"/>
              </a:rPr>
              <a:t>и применяемая самостоятельно или в составе комплекса</a:t>
            </a:r>
          </a:p>
          <a:p>
            <a:r>
              <a:rPr lang="ru-RU" dirty="0" smtClean="0">
                <a:solidFill>
                  <a:schemeClr val="bg1"/>
                </a:solidFill>
                <a:latin typeface="MSTT31b35e9446O08803400"/>
              </a:rPr>
              <a:t>Комплекс - программа</a:t>
            </a:r>
            <a:r>
              <a:rPr lang="ru-RU" dirty="0">
                <a:solidFill>
                  <a:schemeClr val="bg1"/>
                </a:solidFill>
                <a:latin typeface="MSTT31b35e9446O08803400"/>
              </a:rPr>
              <a:t>, состоящая из двух или более компонентов и (или) комплексов</a:t>
            </a:r>
            <a:r>
              <a:rPr lang="ru-RU" dirty="0" smtClean="0">
                <a:solidFill>
                  <a:schemeClr val="bg1"/>
                </a:solidFill>
                <a:latin typeface="MSTT31b35e9446O08803400"/>
              </a:rPr>
              <a:t>, выполняющих </a:t>
            </a:r>
            <a:r>
              <a:rPr lang="ru-RU" dirty="0">
                <a:solidFill>
                  <a:schemeClr val="bg1"/>
                </a:solidFill>
                <a:latin typeface="MSTT31b35e9446O08803400"/>
              </a:rPr>
              <a:t>взаимосвязанные функции, и применяемая самостоятельно</a:t>
            </a:r>
          </a:p>
          <a:p>
            <a:r>
              <a:rPr lang="ru-RU" dirty="0">
                <a:solidFill>
                  <a:schemeClr val="bg1"/>
                </a:solidFill>
                <a:latin typeface="MSTT31b35e9446O08803400"/>
              </a:rPr>
              <a:t>или в составе другого комплекса</a:t>
            </a:r>
          </a:p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1.3. Документация, разработанная на программу, может использоваться для реализации и передачи</a:t>
            </a:r>
          </a:p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программы на носителях данных, а также для изготовления программного изделия</a:t>
            </a:r>
            <a:r>
              <a:rPr lang="ru-RU" sz="2000" dirty="0" smtClean="0">
                <a:solidFill>
                  <a:schemeClr val="bg1"/>
                </a:solidFill>
                <a:latin typeface="MSTT31b35e9446O09703800"/>
              </a:rPr>
              <a:t>.</a:t>
            </a:r>
            <a:endParaRPr lang="ru-RU" sz="2000" dirty="0">
              <a:solidFill>
                <a:schemeClr val="bg1"/>
              </a:solidFill>
              <a:latin typeface="MSTT31b35e9446O09703800"/>
            </a:endParaRPr>
          </a:p>
        </p:txBody>
      </p:sp>
    </p:spTree>
    <p:extLst>
      <p:ext uri="{BB962C8B-B14F-4D97-AF65-F5344CB8AC3E}">
        <p14:creationId xmlns:p14="http://schemas.microsoft.com/office/powerpoint/2010/main" val="147462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91851" y="556257"/>
            <a:ext cx="10850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STT31babd7151O09803800"/>
              </a:rPr>
              <a:t>2. ВИДЫ ПРОГРАММНЫХ ДОКУМЕНТОВ</a:t>
            </a:r>
          </a:p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2.1. К программным относят документы, содержащие сведения, необходимые для разработки,</a:t>
            </a:r>
          </a:p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изготовления, сопровождения и эксплуатации программ.</a:t>
            </a:r>
          </a:p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2.2. Виды программных документов и их содержание приведены в табл. 2.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24" y="1756586"/>
            <a:ext cx="10975469" cy="45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1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96" y="633283"/>
            <a:ext cx="11812340" cy="5250730"/>
          </a:xfrm>
          <a:prstGeom prst="rect">
            <a:avLst/>
          </a:prstGeom>
        </p:spPr>
      </p:pic>
      <p:sp>
        <p:nvSpPr>
          <p:cNvPr id="3" name="Объект 2"/>
          <p:cNvSpPr txBox="1">
            <a:spLocks/>
          </p:cNvSpPr>
          <p:nvPr/>
        </p:nvSpPr>
        <p:spPr>
          <a:xfrm>
            <a:off x="600705" y="54725"/>
            <a:ext cx="10774110" cy="527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 и программных документов  ГОСТ 19.101-77 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0705" y="5934670"/>
            <a:ext cx="10551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2.4. В зависимости от способа выполнения и характера применения программные документы</a:t>
            </a:r>
          </a:p>
          <a:p>
            <a:r>
              <a:rPr lang="ru-RU" dirty="0">
                <a:solidFill>
                  <a:schemeClr val="bg1"/>
                </a:solidFill>
                <a:latin typeface="MSTT31b35e9446O09703800"/>
              </a:rPr>
              <a:t>подразделяются на подлинник, дубликат и копию (ГОСТ 2.102—68), предназначенные для </a:t>
            </a:r>
            <a:r>
              <a:rPr lang="ru-RU" dirty="0" err="1" smtClean="0">
                <a:solidFill>
                  <a:schemeClr val="bg1"/>
                </a:solidFill>
                <a:latin typeface="MSTT31b35e9446O09703800"/>
              </a:rPr>
              <a:t>разработки,сопровождения</a:t>
            </a:r>
            <a:r>
              <a:rPr lang="ru-RU" dirty="0" smtClean="0">
                <a:solidFill>
                  <a:schemeClr val="bg1"/>
                </a:solidFill>
                <a:latin typeface="MSTT31b35e9446O09703800"/>
              </a:rPr>
              <a:t> </a:t>
            </a:r>
            <a:r>
              <a:rPr lang="ru-RU" dirty="0">
                <a:solidFill>
                  <a:schemeClr val="bg1"/>
                </a:solidFill>
                <a:latin typeface="MSTT31b35e9446O09703800"/>
              </a:rPr>
              <a:t>и эксплуатации программы.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9938" y="987706"/>
            <a:ext cx="11692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>
                <a:solidFill>
                  <a:schemeClr val="bg1"/>
                </a:solidFill>
                <a:latin typeface="MSTT31b35e9446O09703800"/>
              </a:rPr>
              <a:t>2.5. Виды программных документов, разрабатываемых на разных стадиях, и их коды приведены в табл. 4.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66" y="1564850"/>
            <a:ext cx="10207523" cy="38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0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3" y="377073"/>
            <a:ext cx="10625966" cy="57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9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883" y="1315514"/>
            <a:ext cx="104637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  <a:latin typeface="MSTT31b35e9446O09703800"/>
              </a:rPr>
              <a:t>2.6</a:t>
            </a:r>
            <a:r>
              <a:rPr lang="ru-RU" dirty="0">
                <a:solidFill>
                  <a:schemeClr val="bg1"/>
                </a:solidFill>
                <a:latin typeface="MSTT31b35e9446O09703800"/>
              </a:rPr>
              <a:t>. Допускается объединять отдельные виды эксплуатационных документов (за исключением</a:t>
            </a:r>
          </a:p>
          <a:p>
            <a:pPr algn="just"/>
            <a:r>
              <a:rPr lang="ru-RU" dirty="0">
                <a:solidFill>
                  <a:schemeClr val="bg1"/>
                </a:solidFill>
                <a:latin typeface="MSTT31b35e9446O09703800"/>
              </a:rPr>
              <a:t>ведомости эксплуатационных документов и формуляра). Необходимость объединения этих </a:t>
            </a:r>
            <a:r>
              <a:rPr lang="ru-RU" dirty="0" smtClean="0">
                <a:solidFill>
                  <a:schemeClr val="bg1"/>
                </a:solidFill>
                <a:latin typeface="MSTT31b35e9446O09703800"/>
              </a:rPr>
              <a:t>документов указывается </a:t>
            </a:r>
            <a:r>
              <a:rPr lang="ru-RU" dirty="0">
                <a:solidFill>
                  <a:schemeClr val="bg1"/>
                </a:solidFill>
                <a:latin typeface="MSTT31b35e9446O09703800"/>
              </a:rPr>
              <a:t>в техническом задании. Объединенному документу присваивают наименование и </a:t>
            </a:r>
            <a:r>
              <a:rPr lang="ru-RU" dirty="0" smtClean="0">
                <a:solidFill>
                  <a:schemeClr val="bg1"/>
                </a:solidFill>
                <a:latin typeface="MSTT31b35e9446O09703800"/>
              </a:rPr>
              <a:t>обозначение одного </a:t>
            </a:r>
            <a:r>
              <a:rPr lang="ru-RU" dirty="0">
                <a:solidFill>
                  <a:schemeClr val="bg1"/>
                </a:solidFill>
                <a:latin typeface="MSTT31b35e9446O09703800"/>
              </a:rPr>
              <a:t>из объединяемых документов.</a:t>
            </a:r>
          </a:p>
          <a:p>
            <a:pPr algn="just"/>
            <a:r>
              <a:rPr lang="ru-RU" dirty="0">
                <a:solidFill>
                  <a:schemeClr val="bg1"/>
                </a:solidFill>
                <a:latin typeface="MSTT31b35e9446O09703800"/>
              </a:rPr>
              <a:t>В объединенных документах должны быть приведены сведения, которые необходимо включать </a:t>
            </a:r>
            <a:r>
              <a:rPr lang="ru-RU" dirty="0" smtClean="0">
                <a:solidFill>
                  <a:schemeClr val="bg1"/>
                </a:solidFill>
                <a:latin typeface="MSTT31b35e9446O09703800"/>
              </a:rPr>
              <a:t>в каждый </a:t>
            </a:r>
            <a:r>
              <a:rPr lang="ru-RU" dirty="0">
                <a:solidFill>
                  <a:schemeClr val="bg1"/>
                </a:solidFill>
                <a:latin typeface="MSTT31b35e9446O09703800"/>
              </a:rPr>
              <a:t>объединяемый документ.</a:t>
            </a:r>
          </a:p>
          <a:p>
            <a:pPr algn="just"/>
            <a:r>
              <a:rPr lang="ru-RU" dirty="0">
                <a:solidFill>
                  <a:schemeClr val="bg1"/>
                </a:solidFill>
                <a:latin typeface="MSTT31b35e9446O09703800"/>
              </a:rPr>
              <a:t>2.7. На этапе разработки и утверждения технического задания определяют необходимость </a:t>
            </a:r>
            <a:r>
              <a:rPr lang="ru-RU" dirty="0" smtClean="0">
                <a:solidFill>
                  <a:schemeClr val="bg1"/>
                </a:solidFill>
                <a:latin typeface="MSTT31b35e9446O09703800"/>
              </a:rPr>
              <a:t>составления технических </a:t>
            </a:r>
            <a:r>
              <a:rPr lang="ru-RU" dirty="0">
                <a:solidFill>
                  <a:schemeClr val="bg1"/>
                </a:solidFill>
                <a:latin typeface="MSTT31b35e9446O09703800"/>
              </a:rPr>
              <a:t>условий, содержащих требования к изготовлению, контролю и </a:t>
            </a:r>
            <a:r>
              <a:rPr lang="ru-RU" dirty="0" smtClean="0">
                <a:solidFill>
                  <a:schemeClr val="bg1"/>
                </a:solidFill>
                <a:latin typeface="MSTT31b35e9446O09703800"/>
              </a:rPr>
              <a:t>приемке программы</a:t>
            </a:r>
            <a:r>
              <a:rPr lang="ru-RU" dirty="0">
                <a:solidFill>
                  <a:schemeClr val="bg1"/>
                </a:solidFill>
                <a:latin typeface="MSTT31b35e9446O09703800"/>
              </a:rPr>
              <a:t>.</a:t>
            </a:r>
          </a:p>
          <a:p>
            <a:pPr algn="just"/>
            <a:r>
              <a:rPr lang="ru-RU" dirty="0">
                <a:solidFill>
                  <a:schemeClr val="bg1"/>
                </a:solidFill>
                <a:latin typeface="MSTT31b35e9446O09703800"/>
              </a:rPr>
              <a:t>Технические условия разрабатывают на стадии «Рабочий проект».</a:t>
            </a:r>
          </a:p>
          <a:p>
            <a:pPr algn="just"/>
            <a:r>
              <a:rPr lang="ru-RU" dirty="0">
                <a:solidFill>
                  <a:schemeClr val="bg1"/>
                </a:solidFill>
                <a:latin typeface="MSTT31b35e9446O09703800"/>
              </a:rPr>
              <a:t>2.8. Необходимость составления технического задания на компоненты, не предназначенные </a:t>
            </a:r>
            <a:r>
              <a:rPr lang="ru-RU" dirty="0" smtClean="0">
                <a:solidFill>
                  <a:schemeClr val="bg1"/>
                </a:solidFill>
                <a:latin typeface="MSTT31b35e9446O09703800"/>
              </a:rPr>
              <a:t>для самостоятельного </a:t>
            </a:r>
            <a:r>
              <a:rPr lang="ru-RU" dirty="0">
                <a:solidFill>
                  <a:schemeClr val="bg1"/>
                </a:solidFill>
                <a:latin typeface="MSTT31b35e9446O09703800"/>
              </a:rPr>
              <a:t>применения, и комплексы, входящие в другие комплексы, определяется по </a:t>
            </a:r>
            <a:r>
              <a:rPr lang="ru-RU" dirty="0" smtClean="0">
                <a:solidFill>
                  <a:schemeClr val="bg1"/>
                </a:solidFill>
                <a:latin typeface="MSTT31b35e9446O09703800"/>
              </a:rPr>
              <a:t>согласованию с </a:t>
            </a:r>
            <a:r>
              <a:rPr lang="ru-RU" dirty="0">
                <a:solidFill>
                  <a:schemeClr val="bg1"/>
                </a:solidFill>
                <a:latin typeface="MSTT31b35e9446O09703800"/>
              </a:rPr>
              <a:t>заказчиком.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0705" y="54725"/>
            <a:ext cx="10774110" cy="527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программ и программных документов  ГОСТ 19.101-77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04140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88578" y="3887006"/>
            <a:ext cx="11340663" cy="1988277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Оформление : № группы, Ф.И.О. , номер,</a:t>
            </a:r>
            <a:r>
              <a:rPr lang="en-US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практического задания, основной текст (структурированный, </a:t>
            </a:r>
            <a:r>
              <a:rPr lang="ru-RU" sz="2400" i="1" strike="sngStrik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рисунки</a:t>
            </a:r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 выводы.</a:t>
            </a:r>
          </a:p>
          <a:p>
            <a:pPr algn="just"/>
            <a:endParaRPr lang="ru-RU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konst17@mail.ru</a:t>
            </a:r>
            <a:endParaRPr lang="ru-RU" sz="2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7136" y="312070"/>
            <a:ext cx="11253627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Задание: </a:t>
            </a:r>
            <a:endParaRPr lang="ru-RU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Перечислить программные и эксплуатационные документы на индивидуальный программный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проект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(предполагаемые к разработке).Разработать проект </a:t>
            </a:r>
            <a:r>
              <a:rPr lang="ru-RU" sz="240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Оисания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программы в соответствии с ГОСТ 19. …. (основные тезисы).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2596</TotalTime>
  <Words>421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9" baseType="lpstr">
      <vt:lpstr>Arial</vt:lpstr>
      <vt:lpstr>Calibri</vt:lpstr>
      <vt:lpstr>Century Gothic</vt:lpstr>
      <vt:lpstr>MSTT31b35e9446O07803000</vt:lpstr>
      <vt:lpstr>MSTT31b35e9446O08803400</vt:lpstr>
      <vt:lpstr>MSTT31b35e9446O09703800</vt:lpstr>
      <vt:lpstr>MSTT31babd7151O09803800</vt:lpstr>
      <vt:lpstr>MSTT31d7454db3O10108202</vt:lpstr>
      <vt:lpstr>Times New Roman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skons</dc:creator>
  <cp:lastModifiedBy>skons</cp:lastModifiedBy>
  <cp:revision>80</cp:revision>
  <dcterms:created xsi:type="dcterms:W3CDTF">2023-02-09T10:46:04Z</dcterms:created>
  <dcterms:modified xsi:type="dcterms:W3CDTF">2024-10-07T15:22:42Z</dcterms:modified>
</cp:coreProperties>
</file>