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299" r:id="rId12"/>
    <p:sldId id="296" r:id="rId13"/>
    <p:sldId id="297" r:id="rId14"/>
    <p:sldId id="300" r:id="rId15"/>
    <p:sldId id="301" r:id="rId16"/>
    <p:sldId id="302" r:id="rId17"/>
    <p:sldId id="303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3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83" autoAdjust="0"/>
  </p:normalViewPr>
  <p:slideViewPr>
    <p:cSldViewPr snapToGrid="0">
      <p:cViewPr varScale="1">
        <p:scale>
          <a:sx n="60" d="100"/>
          <a:sy n="60" d="100"/>
        </p:scale>
        <p:origin x="8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9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65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tx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5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1170" y="4332964"/>
            <a:ext cx="6400800" cy="1947333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Преподаватель</a:t>
            </a:r>
            <a:r>
              <a:rPr lang="ru-RU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Смирнов Константин 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Алексеевич</a:t>
            </a:r>
          </a:p>
          <a:p>
            <a:endParaRPr lang="ru-RU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03175" y="1383750"/>
            <a:ext cx="1014911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Дисциплина:</a:t>
            </a: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Проектирование и архитектура программных систем</a:t>
            </a:r>
          </a:p>
          <a:p>
            <a:pPr eaLnBrk="1" hangingPunct="1"/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Лабораторная №3</a:t>
            </a: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Экономические расчеты разработки программных продуктов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378" y="475496"/>
            <a:ext cx="11736370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algn="just">
              <a:lnSpc>
                <a:spcPct val="150000"/>
              </a:lnSpc>
            </a:pP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1.1.Расчет сметы затрат на разработку ПП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Microsoft Sans Serif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 marL="144145"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Затраты на разработку программной продукции могут быть представлены в виде сметы затрат, включающей в себя следующие статьи (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ПБУ):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материалы;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1746250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заработная плата;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1752600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отчисления на социальные нужды;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1752600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амортизационные отчисления;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1752600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прочие затраты.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12700"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прогнозируемой сметной стоимости ПП не может производиться прямым методом, о каждой статье затрат, из-за отсутствия необходимой экономической информации. Как правило, на стадии принятия управленческого решения о проектировании ПП, известна только статистика о структуре затрат на создание ПП (примерная структура затрат приводится в табл. 1).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0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24096" y="177361"/>
            <a:ext cx="7326814" cy="1518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92300" indent="-317500">
              <a:lnSpc>
                <a:spcPct val="150000"/>
              </a:lnSpc>
              <a:spcBef>
                <a:spcPts val="1800"/>
              </a:spcBef>
              <a:spcAft>
                <a:spcPts val="1225"/>
              </a:spcAft>
              <a:tabLst>
                <a:tab pos="9070975" algn="l"/>
              </a:tabLs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сметы затрат на разработку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92300" indent="-317500">
              <a:lnSpc>
                <a:spcPct val="150000"/>
              </a:lnSpc>
              <a:spcBef>
                <a:spcPts val="1800"/>
              </a:spcBef>
              <a:spcAft>
                <a:spcPts val="1225"/>
              </a:spcAft>
              <a:tabLst>
                <a:tab pos="9070975" algn="l"/>
              </a:tabLst>
            </a:pPr>
            <a:endParaRPr lang="ru-RU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82957"/>
              </p:ext>
            </p:extLst>
          </p:nvPr>
        </p:nvGraphicFramePr>
        <p:xfrm>
          <a:off x="1750201" y="931539"/>
          <a:ext cx="9485358" cy="4029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876">
                  <a:extLst>
                    <a:ext uri="{9D8B030D-6E8A-4147-A177-3AD203B41FA5}">
                      <a16:colId xmlns:a16="http://schemas.microsoft.com/office/drawing/2014/main" val="4294833114"/>
                    </a:ext>
                  </a:extLst>
                </a:gridCol>
                <a:gridCol w="4930684">
                  <a:extLst>
                    <a:ext uri="{9D8B030D-6E8A-4147-A177-3AD203B41FA5}">
                      <a16:colId xmlns:a16="http://schemas.microsoft.com/office/drawing/2014/main" val="1890967897"/>
                    </a:ext>
                  </a:extLst>
                </a:gridCol>
                <a:gridCol w="3317798">
                  <a:extLst>
                    <a:ext uri="{9D8B030D-6E8A-4147-A177-3AD203B41FA5}">
                      <a16:colId xmlns:a16="http://schemas.microsoft.com/office/drawing/2014/main" val="576640258"/>
                    </a:ext>
                  </a:extLst>
                </a:gridCol>
              </a:tblGrid>
              <a:tr h="734701">
                <a:tc>
                  <a:txBody>
                    <a:bodyPr/>
                    <a:lstStyle/>
                    <a:p>
                      <a:pPr marL="139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 Black" panose="020B0A04020102020204" pitchFamily="34" charset="0"/>
                        </a:rPr>
                        <a:t>№ п/п</a:t>
                      </a:r>
                      <a:endParaRPr lang="ru-RU" sz="1400" b="1" i="1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2159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 Black" panose="020B0A04020102020204" pitchFamily="34" charset="0"/>
                        </a:rPr>
                        <a:t>Наименование статьи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27000" marR="0" lvl="0" indent="-317500" algn="l" defTabSz="457200" rtl="0" eaLnBrk="1" fontAlgn="auto" latinLnBrk="0" hangingPunct="1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Arial Black" panose="020B0A04020102020204" pitchFamily="34" charset="0"/>
                        </a:rPr>
                        <a:t>Удельный вес, %</a:t>
                      </a:r>
                      <a:endParaRPr lang="ru-RU" sz="1400" dirty="0" smtClean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1270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2674602"/>
                  </a:ext>
                </a:extLst>
              </a:tr>
              <a:tr h="354379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Материальные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 Black" panose="020B0A04020102020204" pitchFamily="34" charset="0"/>
                        </a:rPr>
                        <a:t>10%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3848776"/>
                  </a:ext>
                </a:extLst>
              </a:tr>
              <a:tr h="777314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2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Заработная плата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45%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53388359"/>
                  </a:ext>
                </a:extLst>
              </a:tr>
              <a:tr h="708759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3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Отчисления на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соц. нужды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endParaRPr lang="ru-RU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07676101"/>
                  </a:ext>
                </a:extLst>
              </a:tr>
              <a:tr h="740399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4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Амортизационные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отчисления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30%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99181222"/>
                  </a:ext>
                </a:extLst>
              </a:tr>
              <a:tr h="359441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 Black" panose="020B0A04020102020204" pitchFamily="34" charset="0"/>
                        </a:rPr>
                        <a:t>5</a:t>
                      </a:r>
                      <a:endParaRPr lang="ru-RU" sz="140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Прочие затраты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15%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27644336"/>
                  </a:ext>
                </a:extLst>
              </a:tr>
              <a:tr h="354379">
                <a:tc>
                  <a:txBody>
                    <a:bodyPr/>
                    <a:lstStyle/>
                    <a:p>
                      <a:pPr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 Black" panose="020B0A04020102020204" pitchFamily="34" charset="0"/>
                        </a:rPr>
                        <a:t>ИТОГО:</a:t>
                      </a:r>
                      <a:endParaRPr lang="ru-RU" sz="140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100%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6247804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959184" y="5061522"/>
            <a:ext cx="11067392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indent="228600" algn="just">
              <a:lnSpc>
                <a:spcPct val="150000"/>
              </a:lnSpc>
              <a:spcBef>
                <a:spcPts val="1245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сметы затрат на разработку ПП на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предпроектной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стадии для принятия управленческого решения - задача вероятностная, т.к. фактические значения затрат неизвестны до окончания работ по проектированию ПП, а нормы расходов по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многим статьям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отсутствуют.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24096" y="172196"/>
            <a:ext cx="7326814" cy="1518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92300" indent="-317500">
              <a:lnSpc>
                <a:spcPct val="150000"/>
              </a:lnSpc>
              <a:spcBef>
                <a:spcPts val="1800"/>
              </a:spcBef>
              <a:spcAft>
                <a:spcPts val="1225"/>
              </a:spcAft>
              <a:tabLst>
                <a:tab pos="9070975" algn="l"/>
              </a:tabLs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сметы затрат на разработку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92300" indent="-317500">
              <a:lnSpc>
                <a:spcPct val="150000"/>
              </a:lnSpc>
              <a:spcBef>
                <a:spcPts val="1800"/>
              </a:spcBef>
              <a:spcAft>
                <a:spcPts val="1225"/>
              </a:spcAft>
              <a:tabLst>
                <a:tab pos="9070975" algn="l"/>
              </a:tabLst>
            </a:pPr>
            <a:endParaRPr lang="ru-RU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8157" y="269833"/>
            <a:ext cx="11048214" cy="2062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Исходя из данных табл.1, можно сделать вывод, что значительный вклад в общую стоимость разработки ПП вносят затраты на заработную плату (до 45%). К тому же эти затраты имеют исторически сложившийся алгоритм расчета, основанный на применении для всех предприятий страны:</a:t>
            </a:r>
            <a:endParaRPr lang="ru-RU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8157" y="2332705"/>
            <a:ext cx="10887958" cy="3894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lvl="0" indent="228600" algn="just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1562100" algn="l"/>
              </a:tabLst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норм трудоемкости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отдельные стадии разработки;</a:t>
            </a:r>
          </a:p>
          <a:p>
            <a:pPr marL="12700" marR="12700" lvl="0" indent="228600" algn="just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1562100" algn="l"/>
              </a:tabLst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минимальных значений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заработной платы (МРОТ);</a:t>
            </a:r>
          </a:p>
          <a:p>
            <a:pPr marL="12700" marR="12700" lvl="0" indent="228600" algn="just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155575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тарифно-квалификационных справочников (ТКС);</a:t>
            </a:r>
          </a:p>
          <a:p>
            <a:pPr marL="12700" marR="12700" lvl="0" indent="228600" algn="just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15621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единой тарифной сетки (ЕТС).</a:t>
            </a:r>
          </a:p>
          <a:p>
            <a:pPr marL="12700" marR="12700" indent="228600" algn="just">
              <a:lnSpc>
                <a:spcPct val="15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Рассчитав затраты на оплату труда исполнителей при создании ПП по предложенному ниже алгоритму, можно оценить затраты и по остальным статьям сметы и общую сумму затрат. А в итоге определить цену проектируемого ПП.</a:t>
            </a:r>
          </a:p>
        </p:txBody>
      </p:sp>
    </p:spTree>
    <p:extLst>
      <p:ext uri="{BB962C8B-B14F-4D97-AF65-F5344CB8AC3E}">
        <p14:creationId xmlns:p14="http://schemas.microsoft.com/office/powerpoint/2010/main" val="222526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4720" y="0"/>
            <a:ext cx="1085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>
              <a:lnSpc>
                <a:spcPct val="150000"/>
              </a:lnSpc>
              <a:spcAft>
                <a:spcPts val="600"/>
              </a:spcAft>
            </a:pP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1.2. Расчет заработной платы исполнителей программного продукта 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предпроектном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этапе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заработной платы производится на основе определения основной заработной платы и дополнительной заработной платы. В общем случае расчет суммы основной заработной платы исполнителей ведется по формуле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[3]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1336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tabLst>
                <a:tab pos="810450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3о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400" baseline="30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/ 21                                               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(3)	 </a:t>
            </a:r>
          </a:p>
          <a:p>
            <a:pPr marL="12700" indent="437515">
              <a:lnSpc>
                <a:spcPct val="150000"/>
              </a:lnSpc>
              <a:spcBef>
                <a:spcPts val="600"/>
              </a:spcBef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где 3о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однодневный размер оплаты труда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-го исполнителя, руб./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дн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444500" indent="-317500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оклад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-го исполнителя;</a:t>
            </a:r>
          </a:p>
          <a:p>
            <a:pPr marL="4445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T</a:t>
            </a:r>
            <a:r>
              <a:rPr lang="ru-RU" sz="2000" baseline="30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пп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pi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 - общая трудоемкость для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-го исполнителя разработки ПП в днях;</a:t>
            </a:r>
            <a:endParaRPr lang="ru-RU" sz="2000" dirty="0">
              <a:solidFill>
                <a:schemeClr val="bg1"/>
              </a:solidFill>
              <a:latin typeface="Microsoft Sans Serif" panose="020B0604020202020204" pitchFamily="34" charset="0"/>
              <a:ea typeface="Times New Roman" panose="02020603050405020304" pitchFamily="18" charset="0"/>
            </a:endParaRPr>
          </a:p>
          <a:p>
            <a:pPr marL="4445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21 — количество дней, отработанных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-ым исполнителем, при разработке ПП.</a:t>
            </a:r>
            <a:endParaRPr lang="ru-RU" sz="2000" dirty="0">
              <a:solidFill>
                <a:schemeClr val="bg1"/>
              </a:solidFill>
              <a:effectLst/>
              <a:latin typeface="Microsoft Sans Serif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7240" y="4689554"/>
            <a:ext cx="11165840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44500" indent="215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расчета однодневного размера оплаты труда исполнителя необходимо знать его месячный оклад, величина которого зависит от требуемой квалификации работника (разряда работы), значение МРОТ на момент начала проектирования. В некоторых случаях месячный оклад определен в трудовом договоре между работодателем и работником.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8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4160" y="398979"/>
            <a:ext cx="11673840" cy="2062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44500" indent="215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Требуемая квалификация исполнителя определяется исходя из сложности работ при выполнении стадий проектирования ПП. Определяется по ЕТС.МРОТ устанавливается соответствующими постановлениями правительства РФ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Тарифный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выбирается из ЕТС.</a:t>
            </a:r>
            <a:endParaRPr lang="ru-RU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4160" y="2621086"/>
            <a:ext cx="12059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2385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Суммируя все эти данные, рассчитывают основную часть месячного оклада исполнителя. Дополнительная зарплата рассчитывается по формуле[4]:</a:t>
            </a:r>
          </a:p>
          <a:p>
            <a:pPr algn="ctr"/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З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д</a:t>
            </a: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Microsoft Sans Serif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З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о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i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* К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од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,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                                                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(4)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067636"/>
            <a:ext cx="1193800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23850" indent="228600" algn="just">
              <a:lnSpc>
                <a:spcPct val="150000"/>
              </a:lnSpc>
              <a:spcBef>
                <a:spcPts val="1800"/>
              </a:spcBef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Код — коэффициент отчислений на дополнительную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зарплату учитывает все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компенсационные и стимулирующие надбавки к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тарифам. Для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требуется знать трудоемкость и продолжительность отдельных этапов и всей разработки ПП в целом, а также количество исполнителей на каждом из этапов проектирования.</a:t>
            </a:r>
          </a:p>
          <a:p>
            <a:pPr marL="12700" marR="323850" indent="228600" algn="just">
              <a:lnSpc>
                <a:spcPct val="150000"/>
              </a:lnSpc>
              <a:spcBef>
                <a:spcPts val="1800"/>
              </a:spcBef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323850" indent="228600" algn="just">
              <a:lnSpc>
                <a:spcPct val="150000"/>
              </a:lnSpc>
              <a:spcBef>
                <a:spcPts val="1800"/>
              </a:spcBef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3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040" y="467797"/>
            <a:ext cx="107492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44500" indent="215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справочных данных приводятся материалы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расчета трудоемкости отдельных этапов проектирования в зависимости от степени новизны и группы сложности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ПП.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Суммарная трудоемкость разработки ПП зависит от выбранного алгоритма (набора этапов)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проектирования.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Выбор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методики расчета сроков продолжительности (даты начала и даты окончания) проектирования (т.е. планирования) ПП базируется на виде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ТЗ.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444500" indent="215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количества исполнителей, назначаемых на выполнение каждого этапа проектирования и на всю работу в целом, описан в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справочных данных.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444500" indent="215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ВАЖНО!!!  С каждой выплаты удерживается НДФЛ – 13%. Кроме того, работодатель  платит ЕСН – 26% (на основную ЗП и дополнительную – премию, если она выплачивается ежемесячно). 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444500" indent="215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9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274320" y="300058"/>
            <a:ext cx="1113536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1.3 Календарный 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график выполнения проекта</a:t>
            </a:r>
            <a:endParaRPr lang="ru-RU" sz="2200" dirty="0">
              <a:solidFill>
                <a:srgbClr val="000000"/>
              </a:solidFill>
              <a:latin typeface="Microsoft Sans Serif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 </a:t>
            </a:r>
            <a:endParaRPr lang="ru-RU" sz="2000" dirty="0">
              <a:solidFill>
                <a:srgbClr val="000000"/>
              </a:solidFill>
              <a:latin typeface="Microsoft Sans Serif" panose="020B0604020202020204" pitchFamily="34" charset="0"/>
              <a:ea typeface="Times New Roman" panose="02020603050405020304" pitchFamily="18" charset="0"/>
            </a:endParaRPr>
          </a:p>
          <a:p>
            <a:pPr indent="270510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Для последовательности проводимых работ проекта применяют ленточный график. На диаграмме на оси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 показывают календарные дни (по рабочим дням) от начала проекта до его завершения. По оси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Y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– выполняемые этапы работ.</a:t>
            </a:r>
            <a:endParaRPr lang="ru-RU" sz="2000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7" y="2662100"/>
            <a:ext cx="10632906" cy="39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0560" y="589121"/>
            <a:ext cx="11247120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90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Отдельные этапы могут выполняться параллельно различными исполнителями, что отображается в виде номерованных отрезков, как показано на рис. 1</a:t>
            </a:r>
          </a:p>
          <a:p>
            <a:pPr indent="270510" algn="just">
              <a:lnSpc>
                <a:spcPct val="150000"/>
              </a:lnSpc>
              <a:spcAft>
                <a:spcPts val="90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диаграмме следует добавить таблицу квалификации исполнителей, работающих над проектом. Эта таблица должна содержать столбцы “ № работ”, “Наименование работы“, “ Должность исполнителя “ и  “ Количество исполнителей, “  в которых следует показать квалификацию каждого исполнителя и перечень тех работ, которые им поручается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выполнить. Для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отражения динамики потребности ресурсов во время проекта следует построить соответствующую диаграмму. По вертикали показывается численность персонала, а по горизонтали – календарные дни. По графику определяются наиболее “ напряженные” периоды работы над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проектом.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4960" y="81281"/>
            <a:ext cx="92481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2. Расчет 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трудоемкости разработки программного продукта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7310" y="2048570"/>
            <a:ext cx="117714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0" indent="2032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стадии разработки ПП могут выполняться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разработчиком как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полностью, так и в различных комбинациях. На указанные стадии заказчиком или разработчиком могут накладываться следующие ограничения: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  <a:buClr>
                <a:srgbClr val="000000"/>
              </a:buClr>
              <a:buSzPts val="1150"/>
              <a:tabLst>
                <a:tab pos="831850" algn="l"/>
              </a:tabLs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использование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-технологий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Continuous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Acquisitionand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LifecycleSupport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непрерывная информационная поддержка жизненного цикла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продукта);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buClr>
                <a:srgbClr val="000000"/>
              </a:buClr>
              <a:buSzPts val="1150"/>
              <a:tabLst>
                <a:tab pos="838200" algn="l"/>
              </a:tabLs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объединение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технического и рабочего проекта.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7309" y="4481785"/>
            <a:ext cx="1188573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0" indent="203200" algn="just">
              <a:lnSpc>
                <a:spcPct val="130000"/>
              </a:lnSpc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использовании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-технологии стадии "Техническое задание", "Эскизный проект" и "Технический проект" объединяются в одну стадию "Предварительное проектирование", за которой следуют стадии "Рабочий проект" и "Внедрение" [10].</a:t>
            </a:r>
          </a:p>
          <a:p>
            <a:pPr marR="12700" indent="203200" algn="just">
              <a:lnSpc>
                <a:spcPct val="130000"/>
              </a:lnSpc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Объединение стадий "Технический проект" и "Рабочий проект" в одну стадию "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Технорабочий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проект ", предполагает обязательные работы по этим стадиям.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5" y="512168"/>
            <a:ext cx="10353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6862" y="109505"/>
            <a:ext cx="1148275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32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Существуют два вида ТЗ, в зависимости от источника (инициатора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</a:p>
          <a:p>
            <a:pPr indent="2032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1) ТЗ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регламентировано заказчиком. В этом случае, как правило, разработчику указывается срок окончания работы по созданию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ПП;</a:t>
            </a:r>
          </a:p>
          <a:p>
            <a:pPr indent="2032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 ТЗ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формируется самим разработчиком. В этом случае самим разработчиком устанавливается срок начала работ.</a:t>
            </a:r>
          </a:p>
          <a:p>
            <a:pPr marR="12700" indent="2032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Общая трудоемкость и длительность создания конкретного ПП рассчитывается на основе выбранного алгоритма разработки (табл.2).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204312" y="3002605"/>
          <a:ext cx="8862646" cy="3692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815">
                  <a:extLst>
                    <a:ext uri="{9D8B030D-6E8A-4147-A177-3AD203B41FA5}">
                      <a16:colId xmlns:a16="http://schemas.microsoft.com/office/drawing/2014/main" val="432791231"/>
                    </a:ext>
                  </a:extLst>
                </a:gridCol>
                <a:gridCol w="1517232">
                  <a:extLst>
                    <a:ext uri="{9D8B030D-6E8A-4147-A177-3AD203B41FA5}">
                      <a16:colId xmlns:a16="http://schemas.microsoft.com/office/drawing/2014/main" val="1027545824"/>
                    </a:ext>
                  </a:extLst>
                </a:gridCol>
                <a:gridCol w="2081306">
                  <a:extLst>
                    <a:ext uri="{9D8B030D-6E8A-4147-A177-3AD203B41FA5}">
                      <a16:colId xmlns:a16="http://schemas.microsoft.com/office/drawing/2014/main" val="409070581"/>
                    </a:ext>
                  </a:extLst>
                </a:gridCol>
                <a:gridCol w="2413532">
                  <a:extLst>
                    <a:ext uri="{9D8B030D-6E8A-4147-A177-3AD203B41FA5}">
                      <a16:colId xmlns:a16="http://schemas.microsoft.com/office/drawing/2014/main" val="392002145"/>
                    </a:ext>
                  </a:extLst>
                </a:gridCol>
                <a:gridCol w="2403761">
                  <a:extLst>
                    <a:ext uri="{9D8B030D-6E8A-4147-A177-3AD203B41FA5}">
                      <a16:colId xmlns:a16="http://schemas.microsoft.com/office/drawing/2014/main" val="2258644673"/>
                    </a:ext>
                  </a:extLst>
                </a:gridCol>
              </a:tblGrid>
              <a:tr h="421389">
                <a:tc gridSpan="2">
                  <a:txBody>
                    <a:bodyPr/>
                    <a:lstStyle/>
                    <a:p>
                      <a:pPr indent="-317500" algn="ctr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формирования ТЗ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4351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Стадии разработки ПП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42719"/>
                  </a:ext>
                </a:extLst>
              </a:tr>
              <a:tr h="140463">
                <a:tc gridSpan="2">
                  <a:txBody>
                    <a:bodyPr/>
                    <a:lstStyle/>
                    <a:p>
                      <a:pPr marL="14351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2300" algn="l">
                        <a:lnSpc>
                          <a:spcPts val="1200"/>
                        </a:lnSpc>
                        <a:spcBef>
                          <a:spcPts val="336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0" algn="l">
                        <a:lnSpc>
                          <a:spcPts val="1200"/>
                        </a:lnSpc>
                        <a:spcBef>
                          <a:spcPts val="336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12800" algn="l">
                        <a:lnSpc>
                          <a:spcPts val="1200"/>
                        </a:lnSpc>
                        <a:spcBef>
                          <a:spcPts val="336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89824"/>
                  </a:ext>
                </a:extLst>
              </a:tr>
              <a:tr h="583707">
                <a:tc gridSpan="2">
                  <a:txBody>
                    <a:bodyPr/>
                    <a:lstStyle/>
                    <a:p>
                      <a:pPr marL="812800" algn="l">
                        <a:lnSpc>
                          <a:spcPts val="1200"/>
                        </a:lnSpc>
                        <a:spcBef>
                          <a:spcPts val="336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indent="-317500" algn="ctr">
                        <a:lnSpc>
                          <a:spcPts val="139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Традиционные стадии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разработки ПП</a:t>
                      </a:r>
                    </a:p>
                    <a:p>
                      <a:pPr indent="-317500" algn="ctr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345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использованием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-технологии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317500" algn="ctr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Стадии при объединении технического и рабочего проекта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70803"/>
                  </a:ext>
                </a:extLst>
              </a:tr>
              <a:tr h="1216186">
                <a:tc>
                  <a:txBody>
                    <a:bodyPr/>
                    <a:lstStyle/>
                    <a:p>
                      <a:pPr marL="101600"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ТЗ</a:t>
                      </a:r>
                    </a:p>
                    <a:p>
                      <a:pPr indent="-317500" algn="ctr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Регламентируется заказчиком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2159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"Эскизный проект";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"Технический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проект";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"Рабочий проект"; 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"Внедрение";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"Предварительное проектирование";</a:t>
                      </a:r>
                    </a:p>
                    <a:p>
                      <a:pPr indent="-2159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"Рабочий проект"; "Внедрение".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2159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"Эскизный проект";</a:t>
                      </a:r>
                    </a:p>
                    <a:p>
                      <a:pPr marL="76200" indent="-2159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Технорабочий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проект"; "Внедрение";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70817"/>
                  </a:ext>
                </a:extLst>
              </a:tr>
              <a:tr h="1079736">
                <a:tc>
                  <a:txBody>
                    <a:bodyPr/>
                    <a:lstStyle/>
                    <a:p>
                      <a:pPr marL="10160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39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ТЗ формируется разработчиком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"Техническое задание";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"Эскизный проект";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"Технический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проект";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"Рабочий проект";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"Внедрение";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2159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"Техническое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задание";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"Предварительное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проектирование"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"Рабочий проект";</a:t>
                      </a:r>
                    </a:p>
                    <a:p>
                      <a:pPr indent="-2159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"Внедрение";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0" indent="-2159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"Техническое задание";</a:t>
                      </a:r>
                    </a:p>
                    <a:p>
                      <a:pPr marL="76200" indent="-2159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"Эскизный проект"; "</a:t>
                      </a: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Технорабочий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проект"; "Внедрение";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7" marR="52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42417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2271863" y="3002605"/>
            <a:ext cx="37707" cy="369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339414" y="3304263"/>
            <a:ext cx="34627" cy="33910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790383" y="3304263"/>
            <a:ext cx="33183" cy="33910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290716" y="3582186"/>
            <a:ext cx="67762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271863" y="3304263"/>
            <a:ext cx="67950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204312" y="4270343"/>
            <a:ext cx="8862646" cy="56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204312" y="5297865"/>
            <a:ext cx="8862646" cy="56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75038" y="4326904"/>
            <a:ext cx="0" cy="2368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9239908" y="3304263"/>
            <a:ext cx="27543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Выбрав алгоритм разработки ПП (например, 1а или 2в) в зависимости от конкретных данных условий проектирования, необходимо переходить к расчету трудоемкости разработки.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9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223" y="1251409"/>
            <a:ext cx="11005026" cy="38013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Определение цены и затрат на разработку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принятия управленческого решения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2.Расчет трудоемкости разработки программного продукта.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3.Выбор управленческого решения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Расчет стоимости ПП по результатам проектирования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3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7234" y="14291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5353" y="-17019"/>
            <a:ext cx="1112362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indent="215900" algn="just">
              <a:lnSpc>
                <a:spcPct val="130000"/>
              </a:lnSpc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Трудоёмкость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разработки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ПП зависит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степени новизны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разработки,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сложности алгоритма её функционирования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объёма используемой информации и вида её обработки, уровня используемого алгоритмического языка программирования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" y="1235696"/>
            <a:ext cx="11961812" cy="32421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4781550"/>
            <a:ext cx="11924559" cy="1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9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6274" y="194013"/>
            <a:ext cx="114204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2385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Трудоёмкость разработки программной продукции </a:t>
            </a:r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Тпп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 быть определена как сумма величин трудоёмкости выполнения отдельных стадий разработки ПП из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выражения: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Тпп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Ттз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Ттп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                  (5)</a:t>
            </a:r>
          </a:p>
          <a:p>
            <a:pPr>
              <a:lnSpc>
                <a:spcPct val="130000"/>
              </a:lnSpc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где:</a:t>
            </a:r>
          </a:p>
          <a:p>
            <a:pPr>
              <a:lnSpc>
                <a:spcPct val="130000"/>
              </a:lnSpc>
            </a:pP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Ттз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трудоёмкость разработки технического задания на создание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ПП;</a:t>
            </a:r>
            <a:r>
              <a:rPr lang="ru-RU" sz="2000" cap="small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Тэп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трудоёмкость разработки эскизного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проекта;</a:t>
            </a:r>
            <a:r>
              <a:rPr lang="ru-RU" sz="2000" cap="small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Ттп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трудоёмкость разработки технического проекта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ПП;</a:t>
            </a:r>
            <a:r>
              <a:rPr lang="ru-RU" sz="2000" cap="small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трудоёмкость разработки рабочего проекта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ПП;</a:t>
            </a:r>
            <a:r>
              <a:rPr lang="ru-RU" sz="2000" cap="small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трудоёмкость внедрения разработанного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ПП.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551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Microsoft Sans Serif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8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" y="2210306"/>
            <a:ext cx="11887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88265" indent="2286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Значения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величин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Трпз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рассчитываются по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формулам (7) и (8):</a:t>
            </a:r>
          </a:p>
          <a:p>
            <a:pPr marL="12700" marR="88265" indent="2286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Трпз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Кзрз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                     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265" indent="22860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Трпо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Кзрп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                   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25781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где: 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257810" algn="just">
              <a:lnSpc>
                <a:spcPct val="130000"/>
              </a:lnSpc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норма времени на разработку ТЗ на программный продукт в зависимости от функционального назначения и степени новизны разрабатываемого ПП, чел.-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дни;</a:t>
            </a:r>
          </a:p>
          <a:p>
            <a:pPr marL="12700" marR="12700" indent="257810" algn="just">
              <a:lnSpc>
                <a:spcPct val="130000"/>
              </a:lnSpc>
              <a:spcAft>
                <a:spcPts val="0"/>
              </a:spcAft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Кзрз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коэффициент, учитывающий удельный вес трудоёмкости работ, выполняемых разработчиком постановки задач на стадии ТЗ (в случае совместной с разработчиком ПП разработки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ТЗ 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Кзрз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0,35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2700" marR="12700" indent="25781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Кзрп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коэффициент, учитывающий удельный вес трудоёмкости работ, выполняемых разработчиком ПП на стадии ТЗ (в случае совместной с разработчиком постановки задач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Кзрп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0,65).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74" y="117425"/>
            <a:ext cx="112680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indent="215900" algn="just">
              <a:lnSpc>
                <a:spcPct val="130000"/>
              </a:lnSpc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Трудоёмкость разработки технического задания 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создание ПП рассчитывается по формуле:</a:t>
            </a:r>
          </a:p>
          <a:p>
            <a:pPr marL="12700" marR="12700" indent="215900" algn="just">
              <a:lnSpc>
                <a:spcPct val="130000"/>
              </a:lnSpc>
            </a:pP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Ттз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Трпз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Трпо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                 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215900" algn="just">
              <a:lnSpc>
                <a:spcPct val="130000"/>
              </a:lnSpc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215900" algn="just">
              <a:lnSpc>
                <a:spcPct val="130000"/>
              </a:lnSpc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Трпз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затраты времени разработчика постановки задач на разработку ТЗ, чел.-дни; 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215900" algn="just">
              <a:lnSpc>
                <a:spcPct val="130000"/>
              </a:lnSpc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Трпо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затраты времени разработчика программного обеспечения на разработку ТЗ, чел.-дни. </a:t>
            </a:r>
          </a:p>
        </p:txBody>
      </p:sp>
    </p:spTree>
    <p:extLst>
      <p:ext uri="{BB962C8B-B14F-4D97-AF65-F5344CB8AC3E}">
        <p14:creationId xmlns:p14="http://schemas.microsoft.com/office/powerpoint/2010/main" val="2367280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543175"/>
            <a:ext cx="120872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  <a:tabLst>
                <a:tab pos="6119495" algn="l"/>
              </a:tabLs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Значения величин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Тэрз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Тэрп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рассчитываются по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формулам (10) и (11):</a:t>
            </a: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  <a:tabLst>
                <a:tab pos="6119495" algn="l"/>
              </a:tabLst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Тэрз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tэ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Кэрз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(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  <a:tabLst>
                <a:tab pos="6119495" algn="l"/>
              </a:tabLst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Тэрп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tэ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Кэрп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(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11)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  <a:tabLst>
                <a:tab pos="6119495" algn="l"/>
              </a:tabLs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где:</a:t>
            </a: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  <a:tabLst>
                <a:tab pos="6119495" algn="l"/>
              </a:tabLs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tэ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норма времени на разработку ЭП на программный продукт в зависимости от функционального назначения и степени новизны разрабатываемого ПП, чел.-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дни;</a:t>
            </a: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  <a:tabLst>
                <a:tab pos="6119495" algn="l"/>
              </a:tabLst>
            </a:pP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Кэрз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коэффициент, учитывающий удельный вес трудоёмкости работ, выполняемых разработчиком постановки задач на стадии ЭП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  <a:tabLst>
                <a:tab pos="6119495" algn="l"/>
              </a:tabLst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Кэрп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коэффициент, учитывающий удельный вес трудоёмкости работ, выполняемых разработчиком ПП на стадии ЭП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30495"/>
            <a:ext cx="1182052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Трудоёмкость разработки эскизного проекта ПП</a:t>
            </a:r>
            <a:r>
              <a:rPr lang="ru-RU" sz="2000" b="1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рассчитывают по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формуле: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Тэп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Тэрз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Тэрп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(9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где: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Тэрз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затраты времени разработчика постановки задач на разработку ЭП, чел.-дни; 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Тэрп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затраты времени разработчика ПП на разработку ЭП, чел.-дни.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95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9575" y="254395"/>
            <a:ext cx="1154429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Трудоёмкость разработки технического проекта</a:t>
            </a:r>
            <a:r>
              <a:rPr lang="ru-RU" sz="2000" b="1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Ттп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зависит от функционального назначения ПП, количества разновидностей форм входной и выходной информации и определяется как сумма времени, затраченного разработчиком постановки задач и разработчиком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ПП:</a:t>
            </a: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рз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п)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                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12)</a:t>
            </a: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рз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 времени, затрачиваемого на разработку ТП разработчиком постановки задач и разработчиком ПП соответственно, чел.-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дни;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коэффициент учёта вида используемой информации;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cap="small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265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коэффициент учёта режима обработки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информации.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2385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 коэффициента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определяют из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выражения:</a:t>
            </a:r>
          </a:p>
          <a:p>
            <a:pPr marL="12700" marR="32385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(К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• Пи + К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П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Кб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•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Пб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(Пи + П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Пб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                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</a:t>
            </a:r>
          </a:p>
          <a:p>
            <a:pPr marL="12700" marR="32385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cap="small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2385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Кб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значения коэффициентов учёта вида используемой информации для переменной, нормативно-справочной информации и баз данных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соответственно;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32385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Пб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количество наборов данных переменной, нормативно-справочной информации и баз данных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соответственно.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9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0"/>
            <a:ext cx="11858625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Трудоёмкость разработки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рабочего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проекта</a:t>
            </a:r>
            <a:r>
              <a:rPr lang="ru-RU" b="1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Трп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зависит от функционального назначения ПП, количества разновидностей форм входной и выходной информации, сложности алгоритма функционирования, сложности контроля информации, степени использования готовых программных модулей, уровня алгоритмического языка программирования и определяется по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формуле: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Трп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ррз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ррп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• </a:t>
            </a: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Кк</a:t>
            </a:r>
            <a:r>
              <a:rPr lang="ru-RU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</a:t>
            </a:r>
            <a:r>
              <a:rPr lang="ru-RU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Кз</a:t>
            </a:r>
            <a:r>
              <a:rPr lang="ru-RU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ru-RU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Киа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                            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14)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400" marR="12700" indent="215900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где: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ррз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ррп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нормы времени, затрачиваемые на разработку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РП на алгоритмическом языке высокого уровня разработчиком постановки задач и разработчиком ПП соответственно, чел.-дни.</a:t>
            </a:r>
          </a:p>
          <a:p>
            <a:pPr marL="25400" marR="12700" indent="215900" algn="just">
              <a:lnSpc>
                <a:spcPct val="130000"/>
              </a:lnSpc>
              <a:spcAft>
                <a:spcPts val="0"/>
              </a:spcAft>
            </a:pP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Кк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коэффициент учёта сложности контроля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информации;</a:t>
            </a:r>
            <a:r>
              <a:rPr lang="ru-RU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5400" marR="12700" indent="215900" algn="just">
              <a:lnSpc>
                <a:spcPct val="130000"/>
              </a:lnSpc>
              <a:spcAft>
                <a:spcPts val="0"/>
              </a:spcAft>
            </a:pP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коэффициент учёта режима обработки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информации;</a:t>
            </a:r>
          </a:p>
          <a:p>
            <a:pPr marL="25400" marR="12700" indent="215900" algn="just">
              <a:lnSpc>
                <a:spcPct val="130000"/>
              </a:lnSpc>
              <a:spcAft>
                <a:spcPts val="0"/>
              </a:spcAft>
            </a:pP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Кя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коэффициент учёта уровня алгоритмического языка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программирования;</a:t>
            </a:r>
          </a:p>
          <a:p>
            <a:pPr marL="25400" marR="12700" indent="215900" algn="just">
              <a:lnSpc>
                <a:spcPct val="130000"/>
              </a:lnSpc>
              <a:spcAft>
                <a:spcPts val="0"/>
              </a:spcAft>
            </a:pP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Кз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коэффициент учёта степени использования готовых программных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модулей;</a:t>
            </a:r>
            <a:r>
              <a:rPr lang="ru-RU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5400" marR="12700" indent="215900" algn="just">
              <a:lnSpc>
                <a:spcPct val="130000"/>
              </a:lnSpc>
              <a:spcAft>
                <a:spcPts val="0"/>
              </a:spcAft>
            </a:pP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коэффициент учёта вида используемой информации и сложности алгоритма ПП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4330702"/>
            <a:ext cx="1199197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коэффициента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определяют из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выражения: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Кв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(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К'п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• Пи +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К'нс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•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Пнс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ru-RU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•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/ (Пи +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Пнс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            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15)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где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cap="small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ru-RU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ru-RU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нс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ru-RU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значения коэффициентов учёта сложности алгоритма ПП и вида используемой информации для переменной, нормативно-справочной информации и баз данных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соответственно;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Пи,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ru-RU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количество наборов данных переменной, нормативно-справочной информации и баз данных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соответственно.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89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2926" y="134972"/>
            <a:ext cx="10734674" cy="165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случае объединения стадии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«Технический проект» и «Рабочий проект»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стадию «</a:t>
            </a:r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Технорабочий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проект»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при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разработке ПП, 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трудоёмкость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её выполнения</a:t>
            </a:r>
            <a:r>
              <a:rPr lang="ru-RU" sz="2000" b="1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Ттрп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определяется по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формуле: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Ттрп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0,85Ттп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Трп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            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(16)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9574" y="1944870"/>
            <a:ext cx="113537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Трудоёмкость выполнения стадии «Внедрение»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быть рассчитана по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формуле: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врз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•</a:t>
            </a:r>
            <a:r>
              <a:rPr lang="ru-RU" sz="2000" cap="small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Кк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000" cap="small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Кя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                   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17)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где: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tв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pз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tв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норма времени, затрачиваемого разработчиком постановки задач и разработчиком ПП соответственно на выполнение процедур внедрения ПП, чел.-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дни;</a:t>
            </a:r>
          </a:p>
          <a:p>
            <a:pPr marL="25400" marR="12700" indent="215900" algn="just">
              <a:lnSpc>
                <a:spcPct val="130000"/>
              </a:lnSpc>
              <a:spcAft>
                <a:spcPts val="0"/>
              </a:spcAft>
            </a:pP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Кк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коэффициент учёта сложности контроля информации;</a:t>
            </a:r>
            <a:r>
              <a:rPr lang="ru-RU" sz="2000" cap="small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5400" marR="12700" indent="215900" algn="just">
              <a:lnSpc>
                <a:spcPct val="130000"/>
              </a:lnSpc>
              <a:spcAft>
                <a:spcPts val="0"/>
              </a:spcAft>
            </a:pP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коэффициент учёта режима обработки информации;</a:t>
            </a:r>
          </a:p>
          <a:p>
            <a:pPr marL="25400" marR="12700" indent="215900" algn="just">
              <a:lnSpc>
                <a:spcPct val="130000"/>
              </a:lnSpc>
              <a:spcAft>
                <a:spcPts val="0"/>
              </a:spcAft>
            </a:pPr>
            <a:r>
              <a:rPr lang="ru-RU" sz="2000" cap="small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коэффициент учёта уровня алгоритмического языка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программирования.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7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849" y="316244"/>
            <a:ext cx="11353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Продолжительность выполнения всех работ по этапам разработки ПП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определяют из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формулы: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18)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где:</a:t>
            </a: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трудоёмкость Р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-ой работы, чел.-дни; 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трудоёмкость дополнительных работ, выполняемых исполнителем, чел.-дни; 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228600" algn="just">
              <a:lnSpc>
                <a:spcPct val="13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количество исполнителей, выполняющих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ую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работу, чел.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3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8195" y="196421"/>
            <a:ext cx="11592560" cy="2875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4200">
              <a:lnSpc>
                <a:spcPct val="150000"/>
              </a:lnSpc>
              <a:spcAft>
                <a:spcPts val="1275"/>
              </a:spcAft>
            </a:pP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3. Выбор управленческого решения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Рассчитав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трудоемкость и продолжительность разработки определяем затраты на заработную плату 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С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зо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и 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С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зд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(3). Остальные статьи затрат, а также полную стоимость разработки ПП можно рассчитать исходя из значений удельного веса каждой статьи затрат.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400" indent="215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Далее вычисляем желаемую прибыль по формуле (2), и расчетную цену формула (1).</a:t>
            </a:r>
            <a:endParaRPr lang="ru-RU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240" y="3142687"/>
            <a:ext cx="10820400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Определив расчетную или прогнозируемую цену (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Црасч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) необходимо сравнить ее с рыночной ценой (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Црын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) аналогичных продуктов: [19]: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06387" y="4606457"/>
            <a:ext cx="2656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Ц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расч</a:t>
            </a:r>
            <a:r>
              <a:rPr lang="ru-RU" sz="2400" dirty="0">
                <a:solidFill>
                  <a:srgbClr val="000000"/>
                </a:solidFill>
                <a:latin typeface="Microsoft Sans Serif" panose="020B0604020202020204" pitchFamily="34" charset="0"/>
                <a:ea typeface="Times New Roman" panose="02020603050405020304" pitchFamily="18" charset="0"/>
              </a:rPr>
              <a:t>&lt;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Ц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р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ы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     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(19)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200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0880" y="358929"/>
            <a:ext cx="1104392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indent="215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При этом возможно два варианта.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413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 1. В случае если расчетная цена больше цены рыночной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(Ц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расч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рын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тогда необходимо проанализировать с точки зрения «производственных» характеристик отличие разработанного ПП от аналогичного ПП рынка имеющегося на рынке. После этого требуется принять управленческое решение о разработке ПП (положительное решение) или об отказе от проектирования ПП (отрицательное решение). Если решение отрицательное, то необходимо заново провести маркетинговые исследования и возможно изменить ТЗ и технологию разработки ПП. Если же управленческое решение положительное, тогда цена может приниматься в качестве цены разрабатываемого ПП.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0880" y="4837996"/>
            <a:ext cx="1122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indent="241300" algn="just">
              <a:lnSpc>
                <a:spcPct val="150000"/>
              </a:lnSpc>
              <a:spcBef>
                <a:spcPts val="1800"/>
              </a:spcBef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Вариант 2. В случае если цена расчетная меньше цены рыночной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(Ц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расч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 </a:t>
            </a:r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рын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то управленческое решение о разработке ПП. – </a:t>
            </a:r>
            <a:r>
              <a:rPr lang="ru-RU" sz="2000" b="1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выгодно.</a:t>
            </a:r>
          </a:p>
        </p:txBody>
      </p:sp>
    </p:spTree>
    <p:extLst>
      <p:ext uri="{BB962C8B-B14F-4D97-AF65-F5344CB8AC3E}">
        <p14:creationId xmlns:p14="http://schemas.microsoft.com/office/powerpoint/2010/main" val="17801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4523" y="590565"/>
            <a:ext cx="1135929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точки зрения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рынка и рыночных отношений программный продукт является товаром, хотя и специфическим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т.к. имеет свою специальную инфраструктуру и более интеллектуальные затраты. Как товар, программный продукт имеет свой жизненный цикл, а также себестоимость разработки и цену реализации.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программного продукта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как и любого другого товара на рынке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имеет цель - получение прибыли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При проектировании программного продукта следует изучить сегмент рынка, куда предполагается презентовать данный товар. Также необходимо оценить все характеристики рынка: емкость рынка, цена аналогичного программного продукта, и т.д.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Проведя маркетинговые исследования, можно рассчитать рыночную цену программного продукта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Для принятия управленческого решения о проектировании программного продукта, необходимо провести предварительные экономические расчеты. Информация о затратах на создание и реализацию играет ключевую роль для принятия многих управленческих решений. Главной задачей производственных менеджеров и разработчиков программного продукта является обеспечение руководства проектной организации информацией в первую очередь о себестоимости программного продукта для обеспечения расчетов по ценообразованию.</a:t>
            </a:r>
          </a:p>
        </p:txBody>
      </p:sp>
    </p:spTree>
    <p:extLst>
      <p:ext uri="{BB962C8B-B14F-4D97-AF65-F5344CB8AC3E}">
        <p14:creationId xmlns:p14="http://schemas.microsoft.com/office/powerpoint/2010/main" val="2679494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6400" y="309493"/>
            <a:ext cx="10759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ts val="1400"/>
              <a:tabLst>
                <a:tab pos="457200" algn="l"/>
              </a:tabLst>
            </a:pP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4. Расчет стоимости ПП по результатам проектирования</a:t>
            </a:r>
          </a:p>
          <a:p>
            <a:pPr marR="177800" indent="228600" algn="just">
              <a:lnSpc>
                <a:spcPct val="150000"/>
              </a:lnSpc>
              <a:spcBef>
                <a:spcPts val="1800"/>
              </a:spcBef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Для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реализации и сбыта ПП необходимо рассчитать фактические затраты, а также цену реализации (продажная цена). Самая реальная, фактическая цена - это цена контракта (договорная) между покупателем и продавцом [20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]:</a:t>
            </a:r>
          </a:p>
          <a:p>
            <a:pPr marR="177800" indent="228600" algn="ctr">
              <a:lnSpc>
                <a:spcPct val="150000"/>
              </a:lnSpc>
              <a:spcBef>
                <a:spcPts val="1800"/>
              </a:spcBef>
              <a:spcAft>
                <a:spcPts val="1215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						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Ц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реал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=С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+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П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р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                                     (20)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icrosoft Sans Serif" panose="020B0604020202020204" pitchFamily="34" charset="0"/>
            </a:endParaRPr>
          </a:p>
          <a:p>
            <a:pPr marR="177800" indent="228600" algn="just">
              <a:lnSpc>
                <a:spcPct val="150000"/>
              </a:lnSpc>
              <a:spcBef>
                <a:spcPts val="1800"/>
              </a:spcBef>
              <a:spcAft>
                <a:spcPts val="1215"/>
              </a:spcAft>
            </a:pP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6400" y="3279537"/>
            <a:ext cx="11297920" cy="165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78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где: С - затраты на разработку программной продукции (сметная себестоимость);</a:t>
            </a:r>
          </a:p>
          <a:p>
            <a:pPr marR="1778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Пр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- желаемая прибыль, рассчитывается по формуле (2). Для расчета затрат на разработку, необходимо рассчитать каждую статью затрат (табл.3).</a:t>
            </a:r>
          </a:p>
        </p:txBody>
      </p:sp>
    </p:spTree>
    <p:extLst>
      <p:ext uri="{BB962C8B-B14F-4D97-AF65-F5344CB8AC3E}">
        <p14:creationId xmlns:p14="http://schemas.microsoft.com/office/powerpoint/2010/main" val="3567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30771"/>
              </p:ext>
            </p:extLst>
          </p:nvPr>
        </p:nvGraphicFramePr>
        <p:xfrm>
          <a:off x="1750201" y="985520"/>
          <a:ext cx="9485358" cy="3975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876">
                  <a:extLst>
                    <a:ext uri="{9D8B030D-6E8A-4147-A177-3AD203B41FA5}">
                      <a16:colId xmlns:a16="http://schemas.microsoft.com/office/drawing/2014/main" val="4294833114"/>
                    </a:ext>
                  </a:extLst>
                </a:gridCol>
                <a:gridCol w="4930684">
                  <a:extLst>
                    <a:ext uri="{9D8B030D-6E8A-4147-A177-3AD203B41FA5}">
                      <a16:colId xmlns:a16="http://schemas.microsoft.com/office/drawing/2014/main" val="1890967897"/>
                    </a:ext>
                  </a:extLst>
                </a:gridCol>
                <a:gridCol w="3317798">
                  <a:extLst>
                    <a:ext uri="{9D8B030D-6E8A-4147-A177-3AD203B41FA5}">
                      <a16:colId xmlns:a16="http://schemas.microsoft.com/office/drawing/2014/main" val="576640258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marL="1397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 Black" panose="020B0A04020102020204" pitchFamily="34" charset="0"/>
                        </a:rPr>
                        <a:t>№ п/п</a:t>
                      </a:r>
                      <a:endParaRPr lang="ru-RU" sz="1400" b="1" i="1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2159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 Black" panose="020B0A04020102020204" pitchFamily="34" charset="0"/>
                        </a:rPr>
                        <a:t>Наименование статьи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27000" marR="0" lvl="0" indent="-317500" algn="l" defTabSz="457200" rtl="0" eaLnBrk="1" fontAlgn="auto" latinLnBrk="0" hangingPunct="1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Arial Black" panose="020B0A04020102020204" pitchFamily="34" charset="0"/>
                        </a:rPr>
                        <a:t>Сумма, </a:t>
                      </a:r>
                      <a:r>
                        <a:rPr lang="ru-RU" sz="1400" dirty="0" err="1" smtClean="0">
                          <a:effectLst/>
                          <a:latin typeface="Arial Black" panose="020B0A04020102020204" pitchFamily="34" charset="0"/>
                        </a:rPr>
                        <a:t>т.руб</a:t>
                      </a:r>
                      <a:endParaRPr lang="ru-RU" sz="1400" dirty="0" smtClean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1270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2674602"/>
                  </a:ext>
                </a:extLst>
              </a:tr>
              <a:tr h="354379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Материальные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3848776"/>
                  </a:ext>
                </a:extLst>
              </a:tr>
              <a:tr h="777314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2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Заработная плата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53388359"/>
                  </a:ext>
                </a:extLst>
              </a:tr>
              <a:tr h="708759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3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Отчисления на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соц. нужды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endParaRPr lang="ru-RU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07676101"/>
                  </a:ext>
                </a:extLst>
              </a:tr>
              <a:tr h="740399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4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Амортизационные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отчисления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99181222"/>
                  </a:ext>
                </a:extLst>
              </a:tr>
              <a:tr h="359441">
                <a:tc>
                  <a:txBody>
                    <a:bodyPr/>
                    <a:lstStyle/>
                    <a:p>
                      <a:pPr marL="139700"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 Black" panose="020B0A04020102020204" pitchFamily="34" charset="0"/>
                        </a:rPr>
                        <a:t>5</a:t>
                      </a:r>
                      <a:endParaRPr lang="ru-RU" sz="140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Прочие затраты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27644336"/>
                  </a:ext>
                </a:extLst>
              </a:tr>
              <a:tr h="354379">
                <a:tc>
                  <a:txBody>
                    <a:bodyPr/>
                    <a:lstStyle/>
                    <a:p>
                      <a:pPr indent="-317500" algn="l">
                        <a:lnSpc>
                          <a:spcPts val="12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762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 Black" panose="020B0A04020102020204" pitchFamily="34" charset="0"/>
                        </a:rPr>
                        <a:t>ИТОГО:</a:t>
                      </a: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17500" indent="-317500" algn="l">
                        <a:lnSpc>
                          <a:spcPts val="137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624780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624096" y="172196"/>
            <a:ext cx="5955798" cy="1585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92300" indent="-317500">
              <a:lnSpc>
                <a:spcPct val="150000"/>
              </a:lnSpc>
              <a:spcBef>
                <a:spcPts val="1800"/>
              </a:spcBef>
              <a:spcAft>
                <a:spcPts val="1225"/>
              </a:spcAft>
              <a:tabLst>
                <a:tab pos="9070975" algn="l"/>
              </a:tabLs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Смета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затрат на разработку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92300" indent="-317500">
              <a:lnSpc>
                <a:spcPct val="150000"/>
              </a:lnSpc>
              <a:spcBef>
                <a:spcPts val="1800"/>
              </a:spcBef>
              <a:spcAft>
                <a:spcPts val="1225"/>
              </a:spcAft>
              <a:tabLst>
                <a:tab pos="9070975" algn="l"/>
              </a:tabLst>
            </a:pPr>
            <a:endParaRPr lang="ru-RU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42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7548" y="116925"/>
            <a:ext cx="5504264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50000"/>
              </a:lnSpc>
              <a:spcBef>
                <a:spcPts val="895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К материальным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затратам относят стоимость: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8640" y="533192"/>
            <a:ext cx="1136904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2700" lvl="0" indent="-342900" algn="just">
              <a:lnSpc>
                <a:spcPct val="150000"/>
              </a:lnSpc>
              <a:buClr>
                <a:srgbClr val="000000"/>
              </a:buClr>
              <a:buSzPts val="1150"/>
              <a:buFont typeface="+mj-lt"/>
              <a:buAutoNum type="arabicPeriod"/>
              <a:tabLst>
                <a:tab pos="1371600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Сырья и материалов, приобретаемых со стороны, из которых вырабатывается продукция, или которые используются для обеспечения нормального технологического процесса, на другие производственные цели и упаковку продукции.</a:t>
            </a:r>
          </a:p>
          <a:p>
            <a:pPr marL="342900" marR="12700" lvl="0" indent="-342900" algn="just">
              <a:lnSpc>
                <a:spcPct val="150000"/>
              </a:lnSpc>
              <a:buClr>
                <a:srgbClr val="000000"/>
              </a:buClr>
              <a:buSzPts val="1150"/>
              <a:buFont typeface="+mj-lt"/>
              <a:buAutoNum type="arabicPeriod"/>
              <a:tabLst>
                <a:tab pos="1371600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Покупных комплектующих изделий и полуфабрикатов, используемых в изготовлении продукции.</a:t>
            </a:r>
          </a:p>
          <a:p>
            <a:pPr marL="342900" marR="12700" lvl="0" indent="-342900" algn="just">
              <a:lnSpc>
                <a:spcPct val="150000"/>
              </a:lnSpc>
              <a:buClr>
                <a:srgbClr val="000000"/>
              </a:buClr>
              <a:buSzPts val="1150"/>
              <a:buFont typeface="+mj-lt"/>
              <a:buAutoNum type="arabicPeriod"/>
              <a:tabLst>
                <a:tab pos="1371600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 и услуг производственного характера, выполняемых сторонними организациями или производством своего предприятия, не относящихся к основному виду деятельности.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150"/>
              <a:buFont typeface="+mj-lt"/>
              <a:buAutoNum type="arabicPeriod"/>
              <a:tabLst>
                <a:tab pos="1132840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Природного сырья (плата за воду,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канализацию т.п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pPr marL="342900" marR="12700" lvl="0" indent="-342900" algn="just">
              <a:lnSpc>
                <a:spcPct val="150000"/>
              </a:lnSpc>
              <a:buClr>
                <a:srgbClr val="000000"/>
              </a:buClr>
              <a:buSzPts val="1150"/>
              <a:buFont typeface="+mj-lt"/>
              <a:buAutoNum type="arabicPeriod"/>
              <a:tabLst>
                <a:tab pos="1371600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Топливо всех видов, приобретенного со стороны и использованного на производственные цели.</a:t>
            </a:r>
          </a:p>
          <a:p>
            <a:pPr marL="342900" marR="12700" lvl="0" indent="-342900" algn="just">
              <a:lnSpc>
                <a:spcPct val="150000"/>
              </a:lnSpc>
              <a:buClr>
                <a:srgbClr val="000000"/>
              </a:buClr>
              <a:buSzPts val="1150"/>
              <a:buFont typeface="+mj-lt"/>
              <a:buAutoNum type="arabicPeriod"/>
              <a:tabLst>
                <a:tab pos="1364615" algn="l"/>
              </a:tabLs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Покупной энергии всех видов и вырабатываемой самим предприятием, использованной на производственные нужды.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Потери от недостач по поступившим материальным ресурсам в пределах норм естественной убыли.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8 .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Тары и упаковки, полученных от поставщиков с материальными ресурсами, за вычетом из стоимости покупной тары стоимости этой тары и упаковки по цене ее возможного использования, если цены на тару и упаковку установлены сверх цены на приобретаемые материальные ресурсы, или из стоимости приобретенных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050512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0080" y="351408"/>
            <a:ext cx="105664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0" indent="228600" algn="just">
              <a:lnSpc>
                <a:spcPct val="150000"/>
              </a:lnSpc>
              <a:spcBef>
                <a:spcPts val="945"/>
              </a:spcBef>
              <a:spcAft>
                <a:spcPts val="615"/>
              </a:spcAf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В статье «затраты на энергию» определяются по формуле[20]: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Э=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N</a:t>
            </a:r>
            <a:r>
              <a:rPr lang="ru-RU" sz="24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уст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*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g</a:t>
            </a:r>
            <a:r>
              <a:rPr lang="ru-RU" sz="24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эл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*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F</a:t>
            </a:r>
            <a:r>
              <a:rPr lang="ru-RU" sz="24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д.об</a:t>
            </a:r>
            <a:r>
              <a:rPr lang="ru-RU" sz="24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.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*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Ц</a:t>
            </a:r>
            <a:r>
              <a:rPr lang="ru-RU" sz="24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эл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                                       (20)</a:t>
            </a:r>
            <a:endParaRPr lang="ru-RU" sz="2400" dirty="0">
              <a:solidFill>
                <a:schemeClr val="bg1"/>
              </a:solidFill>
              <a:latin typeface="Microsoft Sans Serif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 </a:t>
            </a:r>
            <a:endParaRPr lang="ru-RU" sz="2400" dirty="0">
              <a:solidFill>
                <a:schemeClr val="bg1"/>
              </a:solidFill>
              <a:latin typeface="Microsoft Sans Serif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        где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N</a:t>
            </a:r>
            <a:r>
              <a:rPr lang="ru-RU" sz="24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уст 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- установленная мощность, кВт;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g</a:t>
            </a:r>
            <a:r>
              <a:rPr lang="ru-RU" sz="24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эл 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- коэффициент, учитывающий расход электроэнергии;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F</a:t>
            </a:r>
            <a:r>
              <a:rPr lang="ru-RU" sz="24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д.об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 - месячный действительный фонд времени работы оборудования, ч; 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Ц</a:t>
            </a:r>
            <a:r>
              <a:rPr lang="ru-RU" sz="24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эл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– цена 1 кВт/ч электроэнергии, руб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. </a:t>
            </a:r>
            <a:endParaRPr lang="ru-RU" sz="1600" dirty="0">
              <a:solidFill>
                <a:srgbClr val="000000"/>
              </a:solidFill>
              <a:effectLst/>
              <a:latin typeface="Microsoft Sans Serif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" y="3980656"/>
            <a:ext cx="11511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В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статью «Основная заработная плата» включается основная заработная плата всех исполнителей, непосредственно занятых разработкой данной ПП, с учётом их должностного оклада и времени участия в разработке. Расчёт ведётся по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формуле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[21]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icrosoft Sans Serif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14114" y="53118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423992"/>
              </p:ext>
            </p:extLst>
          </p:nvPr>
        </p:nvGraphicFramePr>
        <p:xfrm>
          <a:off x="4632960" y="5247273"/>
          <a:ext cx="1985010" cy="86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Уравнение" r:id="rId3" imgW="774028" imgH="431425" progId="Equation.3">
                  <p:embed/>
                </p:oleObj>
              </mc:Choice>
              <mc:Fallback>
                <p:oleObj name="Уравнение" r:id="rId3" imgW="774028" imgH="4314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960" y="5247273"/>
                        <a:ext cx="1985010" cy="86790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557144" y="6115178"/>
            <a:ext cx="7216775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68605" indent="347345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где: 3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среднемесячный оклад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-того исполнителя, руб.; 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1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0560" y="293083"/>
            <a:ext cx="1124712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68605" indent="347345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В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статье «отчисления на социальные нужды» входят обязательно отчисления по установленным законодательство нормам единого социального налога (органами государственного социального страхования в Пенсионный фонд и фонды обязательного медицинского страхования). Отчисления производятся в процентном соотношении к затратам на оплату труда работников, включаемых в себестоимость продукции по элементу «Затраты на оплату труда». Отчисления на социальные нужды и определяются по формуле [22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]: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icrosoft Sans Serif" panose="020B0604020202020204" pitchFamily="34" charset="0"/>
            </a:endParaRPr>
          </a:p>
          <a:p>
            <a:pPr algn="ctr"/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С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есн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=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К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есн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• (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Сзо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+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Сзд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) /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100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,……………………….(22)</a:t>
            </a:r>
          </a:p>
          <a:p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icrosoft Sans Serif" panose="020B0604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где 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К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есн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 - процентная ставка ЕСН, 26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%.</a:t>
            </a:r>
          </a:p>
          <a:p>
            <a:pPr marL="12700" marR="444500" indent="215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ВАЖНО!!!  С каждой выплаты удерживается НДФЛ – 13%. Кроме того, работодатель  платит ЕСН – 26% (на основную ЗП и дополнительную – премию, если она выплачивается ежемесячно).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444500" indent="215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6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20" y="331128"/>
            <a:ext cx="1141984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68605" indent="347345" algn="just">
              <a:lnSpc>
                <a:spcPct val="150000"/>
              </a:lnSpc>
              <a:spcBef>
                <a:spcPts val="1800"/>
              </a:spcBef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В статье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«Амортизация» отражается сумма амортизационных отчислений на полное восстановление производственных фондов и нематериальных активов, исчисленная в установленном законом порядке, исходя из балансовой стоимости актива и действующих норм амортизации [9]. </a:t>
            </a:r>
          </a:p>
          <a:p>
            <a:pPr marL="12700" marR="268605" indent="347345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В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статье "Прочие" учитываются налоги, сборы; платежи по обязательному страхованию имущества предприятия, расходы за патент на программный продукт, платежи по кредитам</a:t>
            </a:r>
          </a:p>
          <a:p>
            <a:pPr marL="12700" marR="268605" indent="347345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банков; оплаты работ по сертификации продукции; затраты на командировки; затраты на гарантийный ремонт и после гарантийное обслуживание продукции; расходы на содержание управленческого и обслуживающего персонала; расходы будущих периодов; и другие расходы не относящиеся к другим элементам затрат.</a:t>
            </a:r>
          </a:p>
          <a:p>
            <a:pPr marL="12700" marR="268605" indent="347345" algn="just">
              <a:lnSpc>
                <a:spcPct val="150000"/>
              </a:lnSpc>
              <a:spcBef>
                <a:spcPts val="1800"/>
              </a:spcBef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В случае, когда компьютерная техника арендуется, расчет арендной платы осуществляется путем умножением машино-час времени работы ЭВМ на стоимость одного часа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546358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2560" y="89426"/>
            <a:ext cx="12029440" cy="555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0">
              <a:lnSpc>
                <a:spcPct val="150000"/>
              </a:lnSpc>
              <a:spcAft>
                <a:spcPts val="1315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литературы</a:t>
            </a:r>
          </a:p>
          <a:p>
            <a:pPr marL="342900" marR="127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+mj-lt"/>
              <a:buAutoNum type="arabicPeriod"/>
              <a:tabLst>
                <a:tab pos="270510" algn="l"/>
                <a:tab pos="685800" algn="l"/>
              </a:tabLst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Сажин, Ю. Б. Методическое пособие по выполнению организационно- экономической части дипломных проектов по разработке и использованию программных продуктов / С. В. Самохин, Ю. Б. Сажин. – М. : МГТУ им. Н. Э. Баумана, 2004. – 39 с.</a:t>
            </a:r>
          </a:p>
          <a:p>
            <a:pPr marL="342900" marR="127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+mj-lt"/>
              <a:buAutoNum type="arabicPeriod"/>
              <a:tabLst>
                <a:tab pos="270510" algn="l"/>
                <a:tab pos="685800" algn="l"/>
              </a:tabLst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Арсеньев, В. В. Методические указания к выполнению организационно- экономической части дипломных проектов по созданию программной продукции / В. В. Арсеньев, Ю. Б. Сажин. – М. : МГТУ им. Н. Э. Баумана,1994. – 51 с.</a:t>
            </a:r>
          </a:p>
          <a:p>
            <a:pPr marL="342900" marR="127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+mj-lt"/>
              <a:buAutoNum type="arabicPeriod"/>
              <a:tabLst>
                <a:tab pos="270510" algn="l"/>
                <a:tab pos="698500" algn="l"/>
              </a:tabLst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Боэм, Б. У. Инженерное проектирование программного обеспечения : пер. с англ. / Б. У. Боэм. – М. : Радио и связь, 1985. – 512 с.</a:t>
            </a:r>
          </a:p>
          <a:p>
            <a:pPr marL="342900" marR="127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+mj-lt"/>
              <a:buAutoNum type="arabicPeriod"/>
              <a:tabLst>
                <a:tab pos="270510" algn="l"/>
                <a:tab pos="692150" algn="l"/>
              </a:tabLst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Информатика : учебник / под ред. Н. В. Макаровой. – 3-е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перераб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изд. – М. : Финансы и статистика, 2001. – 786 с.</a:t>
            </a:r>
          </a:p>
          <a:p>
            <a:pPr marL="342900" marR="127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+mj-lt"/>
              <a:buAutoNum type="arabicPeriod"/>
              <a:tabLst>
                <a:tab pos="270510" algn="l"/>
                <a:tab pos="698500" algn="l"/>
              </a:tabLst>
            </a:pP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Липаев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В. В. Оценка затрат на разработку программных средств / В. В.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Липаев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А. И. Потапов. – М. : Финансы и статистика, 1988. – 224 с.</a:t>
            </a:r>
          </a:p>
          <a:p>
            <a:pPr marL="342900" marR="127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+mj-lt"/>
              <a:buAutoNum type="arabicPeriod"/>
              <a:tabLst>
                <a:tab pos="270510" algn="l"/>
                <a:tab pos="692150" algn="l"/>
              </a:tabLst>
            </a:pP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Липаев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В. В. Документирование и управление конфигурацией программных средств (методы и стандарты) / В. В.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Липаев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– М. : СИНТЕГ, 1998. – 220 с.</a:t>
            </a:r>
          </a:p>
          <a:p>
            <a:pPr marL="342900" marR="127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+mj-lt"/>
              <a:buAutoNum type="arabicPeriod"/>
              <a:tabLst>
                <a:tab pos="270510" algn="l"/>
                <a:tab pos="692150" algn="l"/>
              </a:tabLst>
            </a:pP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Меняев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М. Ф. Организационно-экономическая часть дипломных проектов направленных на разработку программного обеспечения / М. Ф.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Меняев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– М. : МГТУ им. Н. Э. Баумана, 2002. – 25 с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433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5200" y="1347465"/>
            <a:ext cx="9448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0" lv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tabLst>
                <a:tab pos="270510" algn="l"/>
                <a:tab pos="800100" algn="l"/>
              </a:tabLst>
            </a:pP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О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порядке утверждения единого тарифно-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квалификационнго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справочника работ и профессий рабочих, единого квалификационного справочника должностей руководителей, специалистов и служащих [Электронный ресурс] : постановление Правительства Рос. Федерации от 31.10.2002 N 787 [ред. от 20.12.2003]. – Режим доступа :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КонсультантПлюс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Законодательство.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ВерсияПроф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tabLst>
                <a:tab pos="270510" algn="l"/>
                <a:tab pos="800100" algn="l"/>
              </a:tabLst>
            </a:pP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Трудовой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кодекс Российской Федерации [Электронный ресурс] :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закон Рос. Федерации от 30.12.2001 N 197-ФЗ [ред. от 01.04.2012]. – Режим доступа :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КонсультантПлюс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Законодательство.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ВерсияПроф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tabLst>
                <a:tab pos="270510" algn="l"/>
                <a:tab pos="800100" algn="l"/>
              </a:tabLst>
            </a:pP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Налоговый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кодекс Российской Федерации (часть вторая) [Электронный ресурс] : 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закон Рос. Федерации от 05.08.2000 N 117-ФЗ 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[ред. от 30.03.2012].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– Режим доступа :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КонсультантПлюс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Законодательство.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ВерсияПроф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54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99210" y="4493062"/>
            <a:ext cx="11340663" cy="198827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ru-RU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Оформление : № группы, Ф.И.О. , номер,</a:t>
            </a:r>
            <a:r>
              <a:rPr 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практического занятия, основной текст (структурированный, рисунки),  выводы.</a:t>
            </a:r>
          </a:p>
          <a:p>
            <a:pPr algn="just"/>
            <a:endParaRPr lang="ru-RU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konst17@mail.ru</a:t>
            </a:r>
            <a:endParaRPr lang="ru-RU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9210" y="273744"/>
            <a:ext cx="11253627" cy="5792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Задание: </a:t>
            </a:r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1.1. Определить этапы, выполняемые работы на этапах, команду разработчиков (роли –см. ПЗ-1 Роли в проекте), трудоемкость этапов (работ) индивидуального программного проекта по ролям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исходные данные – начало проекта 1 сентября 24 г., окончание </a:t>
            </a:r>
            <a:r>
              <a:rPr lang="ru-RU" sz="220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31 мая 25г.)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1.2. Определить ЗП каждого участника по ролям +премию. </a:t>
            </a:r>
          </a:p>
          <a:p>
            <a:pPr>
              <a:lnSpc>
                <a:spcPct val="130000"/>
              </a:lnSpc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1.3 Определить общую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трудоемкость (в чел/мес.) индивидуального программного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проекта (ВКР).</a:t>
            </a:r>
          </a:p>
          <a:p>
            <a:pPr>
              <a:lnSpc>
                <a:spcPct val="130000"/>
              </a:lnSpc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1.4. Рассчитать общие затраты на реализацию проекта по статье Фонд оплаты труда,</a:t>
            </a:r>
          </a:p>
          <a:p>
            <a:pPr>
              <a:lnSpc>
                <a:spcPct val="130000"/>
              </a:lnSpc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Учитывая выплаты НДФЛ и ЕСН.</a:t>
            </a:r>
          </a:p>
          <a:p>
            <a:pPr>
              <a:lnSpc>
                <a:spcPct val="130000"/>
              </a:lnSpc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1.5 Определить общую стоимость реализации проекта. (ФОТ=45% от стоимости. проекта)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084" y="400892"/>
            <a:ext cx="11274457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практике принятие управленческих решений представляет собой процесс выработки сравнительной оценки нескольких альтернативных вариантов действий и выбор из них того, который в наибольшей степени отвечает целям предприятия.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Для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продукт (ПП)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должен быть соответствующим образом подготовлен к эксплуатации, иметь необходимую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техническую документацию, предоставлять сервис и гарантию надежной работы программы, иметь товарный знак изготовителя, а также желательно наличие кода государственной регистрации.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Только при таких условиях созданный программный комплекс может быть назван программным продуктом.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Путь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разработчиков ПП от "программ для себя" до программных продуктов достаточно долгий, он связан с изменениями технической и программной среды разработки и эксплуатации программ, с появлением и развитием самостоятельной отрасли - информационного бизнеса, для которой характерны разделение труда фирм-разработчиков программ, их дальнейшая специализация, формирование рынка программных средств и информационных услуг.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0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9138" y="303669"/>
            <a:ext cx="928226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-317500">
              <a:lnSpc>
                <a:spcPct val="150000"/>
              </a:lnSpc>
              <a:spcBef>
                <a:spcPts val="1800"/>
              </a:spcBef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товара программные продукты создаются как: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52500" algn="l"/>
              </a:tabLs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индивидуальная разработка под заказ;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49325" algn="l"/>
              </a:tabLs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для массового распространения среди пользователей.</a:t>
            </a:r>
            <a:endParaRPr lang="ru-RU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9897" y="2356693"/>
            <a:ext cx="1063029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разработке и распространения фирма-разработчик, с одной стороны, должна обеспечить универсальность выполнения функций обработки данных, с другой стороны, гибкость и адаптивность программного продукта на условия конкретного применения.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Алгоритмически программный продукт разрабатывается на основе хорошо освоенных промышленных технологий выполнения проектных работ с применением современных инструментальных средств программирования. Специфика заключается в уникальности процесса разработки алгоритмов и программ, зависящей от характера обработки информации и используемых инструментальных средств. Разработка ПП является длительным и трудоемким процессом. При создании ПП затрачиваются значительные ресурсы (трудовые, материальные, финансовые), требуется высокая квалификация разработчиков.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5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8750" y="983143"/>
            <a:ext cx="11387579" cy="399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условиях существования рынка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успешной реализации программных продуктов важными характеристиками являются: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52500" algn="l"/>
              </a:tabLs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стоимость;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52500" algn="l"/>
              </a:tabLs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продаж;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55675" algn="l"/>
              </a:tabLs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время нахождения на рынке;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52500" algn="l"/>
              </a:tabLs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известность фирмы-разработчика и программы;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52500" algn="l"/>
              </a:tabLst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программных продуктов аналогичного назначения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1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5608" y="367526"/>
            <a:ext cx="10199801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556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Программные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продукты массового распространения продаются по ценам, которые учитывают спрос и конъюнктуру рынка (наличие и цены программ - конкурентов). Большое значение имеет проводимый фирмой маркетинг, который включает: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52500" algn="l"/>
              </a:tabLs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политики цен для завоевания рынка;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52500" algn="l"/>
              </a:tabLs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широкую рекламную кампанию программного продукта;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marR="355600" lvl="1" indent="-342900" algn="just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740410" algn="l"/>
                <a:tab pos="1189990" algn="l"/>
              </a:tabLs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торговой сети для реализации программного продукта (так называемые дилерские и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дистрибьютерные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центры);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marR="355600" lvl="1" indent="-342900" algn="just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740410" algn="l"/>
                <a:tab pos="1189990" algn="l"/>
              </a:tabLs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сопровождения и гарантийного обслуживания пользователей программного продукта, создание горячей линии (оперативный ответ на возникающие в процессе эксплуатации программных продуктов вопросы;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□"/>
              <a:tabLst>
                <a:tab pos="990600" algn="l"/>
              </a:tabLs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обучение пользователей программного продукта.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1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593" y="214349"/>
            <a:ext cx="110922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algn="just">
              <a:lnSpc>
                <a:spcPct val="150000"/>
              </a:lnSpc>
              <a:spcAft>
                <a:spcPts val="0"/>
              </a:spcAft>
            </a:pP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1. Определение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цены и затрат на разработку 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продукта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принятия управленческого решения</a:t>
            </a:r>
            <a:endParaRPr lang="ru-RU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33254" y="1322345"/>
            <a:ext cx="108691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556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разработки сложной программной продукций сопровождается, кроме решения чисто программных аспектов, необходимостью решения многих экономических (маркетинговых, определение стоимости разработки ПП, окупаемости затрат на проектирование ПП) и организационных проблем (определение состава и квалификации разработчиков, планирование сроков разработки и т.д.). Одна из серьезных экономических проблем рыночной экономики - определение стоимости разработки ПП [2,4,9], для установления конкурентоспособной цены для реализации ПП и условий ее тиражирования.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33254" y="4512678"/>
            <a:ext cx="108015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556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предпроектном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этапе создания ПП требуется определить цену в отсутствие достоверной экономической информации о затратах. Затем сравнить ее с рыночными ценами на аналогичные ПП (как проектируемые, так и уже используемые) или с ценой заказчика, с целью принятия управленческого решения о проектировании ПП или отказа от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10706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9047" y="496146"/>
            <a:ext cx="11472421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этом этапе расчет цены можно произвести по формуле [1]:</a:t>
            </a:r>
          </a:p>
          <a:p>
            <a:pPr marL="2514600">
              <a:lnSpc>
                <a:spcPct val="150000"/>
              </a:lnSpc>
              <a:spcAft>
                <a:spcPts val="1070"/>
              </a:spcAft>
              <a:tabLst>
                <a:tab pos="9052560" algn="l"/>
              </a:tabLs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расч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КС*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</a:p>
          <a:p>
            <a:pPr marL="12700" marR="323850"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где: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прогнозируемые затраты на разработку ПП (сметная себестоимость), руб.; 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323850"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КС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коэффициент учета затрат на изготовление альфа-версии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(эталона)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ПП. (К = 1,1...1,3), коэффициент выбирается в зависимости от предполагаемой группы сложности разрабатываемого ПП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12700" marR="323850"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желаемая прибыль фирмы-разработчика, руб. Рассчитывается по формуле [2]:</a:t>
            </a:r>
          </a:p>
          <a:p>
            <a:pPr marL="2298700" indent="221615">
              <a:lnSpc>
                <a:spcPct val="150000"/>
              </a:lnSpc>
              <a:spcAft>
                <a:spcPts val="0"/>
              </a:spcAft>
            </a:pP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Соб</a:t>
            </a:r>
            <a:r>
              <a:rPr lang="ru-RU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/100                             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(2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29005" y="4644947"/>
            <a:ext cx="10979085" cy="1191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23850" indent="16764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где: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норматив рентабельности, принимаемый разработчиком ПП,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12%;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marR="323850" indent="16764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Соб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пп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себестоимость разработки ПП, руб./изд.</a:t>
            </a:r>
          </a:p>
        </p:txBody>
      </p:sp>
    </p:spTree>
    <p:extLst>
      <p:ext uri="{BB962C8B-B14F-4D97-AF65-F5344CB8AC3E}">
        <p14:creationId xmlns:p14="http://schemas.microsoft.com/office/powerpoint/2010/main" val="385796943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2756</TotalTime>
  <Words>3671</Words>
  <Application>Microsoft Office PowerPoint</Application>
  <PresentationFormat>Широкоэкранный</PresentationFormat>
  <Paragraphs>315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Calibri</vt:lpstr>
      <vt:lpstr>Century Gothic</vt:lpstr>
      <vt:lpstr>Microsoft Sans Serif</vt:lpstr>
      <vt:lpstr>Times New Roman</vt:lpstr>
      <vt:lpstr>Wingdings 3</vt:lpstr>
      <vt:lpstr>Сектор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skons</dc:creator>
  <cp:lastModifiedBy>skons</cp:lastModifiedBy>
  <cp:revision>73</cp:revision>
  <dcterms:created xsi:type="dcterms:W3CDTF">2023-02-09T10:46:04Z</dcterms:created>
  <dcterms:modified xsi:type="dcterms:W3CDTF">2025-03-29T08:19:31Z</dcterms:modified>
</cp:coreProperties>
</file>