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18" r:id="rId2"/>
    <p:sldId id="387" r:id="rId3"/>
    <p:sldId id="388" r:id="rId4"/>
    <p:sldId id="389" r:id="rId5"/>
    <p:sldId id="390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5" r:id="rId25"/>
    <p:sldId id="383" r:id="rId26"/>
    <p:sldId id="384" r:id="rId27"/>
    <p:sldId id="386" r:id="rId28"/>
    <p:sldId id="391" r:id="rId29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6600"/>
    <a:srgbClr val="FF0000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437" autoAdjust="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150" y="0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150" y="9430306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C4C2DC-3C16-44FB-8254-A7B0E818BA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403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430306"/>
            <a:ext cx="2889938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CC021E-5570-4343-B27E-E2D4FFA843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7686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C021E-5570-4343-B27E-E2D4FFA8432A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848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8215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648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8558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17791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03B3B-CE22-4240-8AA2-1E4513F6B413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342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9CCDFC-23AE-462D-AA15-DFA67996A1D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621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0E023-E827-41CD-BA8B-97AC9075EF5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9721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6F304-050C-4C18-8CF5-069F48C066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083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1A4D794-4EE2-4F1A-986F-CF96A2FD0C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302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3312D-C998-4F3A-A8BF-F3E828329D5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917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4E902-8A63-4A05-A965-52CA2C5A610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547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78B3D-11D4-4E5B-A0B6-3D22378AE4E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86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9FEB1-4AF7-40B8-BCE3-038E2BCFAD7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87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B1CD7-B7EB-4E59-8C96-956458808F4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10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CB36D-D3A9-4A17-AFB4-06F9111789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695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A6E4B-E017-47BF-9B3A-26DBB2BD5A1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28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266DF-DBDC-4F24-802F-99750F136E3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473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059C95-1B42-42B7-BCC0-D2C049D3D90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643050"/>
          </a:xfrm>
        </p:spPr>
        <p:txBody>
          <a:bodyPr anchor="ctr"/>
          <a:lstStyle/>
          <a:p>
            <a:r>
              <a:rPr lang="ru-RU" altLang="ru-RU" sz="3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altLang="ru-RU" sz="3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3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и  </a:t>
            </a:r>
            <a:r>
              <a:rPr lang="ru-RU" altLang="ru-RU" sz="3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архитектура программных систем </a:t>
            </a:r>
            <a:br>
              <a:rPr lang="ru-RU" altLang="ru-RU" sz="3000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 smtClean="0"/>
              <a:t> </a:t>
            </a:r>
            <a:r>
              <a:rPr lang="ru-RU" alt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 № 9. Планирование работ по этапам и стадиям проектирования</a:t>
            </a:r>
            <a:br>
              <a:rPr lang="ru-RU" alt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altLang="ru-RU" sz="30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9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857364"/>
            <a:ext cx="8786874" cy="3816424"/>
          </a:xfrm>
        </p:spPr>
        <p:txBody>
          <a:bodyPr/>
          <a:lstStyle/>
          <a:p>
            <a:r>
              <a:rPr lang="ru-RU" altLang="ru-RU" sz="300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Руководство </a:t>
            </a:r>
            <a:r>
              <a:rPr lang="ru-RU" altLang="ru-RU" sz="30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программным проектом </a:t>
            </a:r>
            <a:endParaRPr lang="ru-RU" altLang="ru-RU" sz="3000" dirty="0" smtClean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Процесс руководства программным проектом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Размерно-ориентированные и функционально-ориентированные метрики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Модель для оценивания затрат</a:t>
            </a:r>
          </a:p>
          <a:p>
            <a:pPr marL="361950" lvl="1" algn="l" eaLnBrk="0" hangingPunct="0">
              <a:spcBef>
                <a:spcPts val="0"/>
              </a:spcBef>
            </a:pPr>
            <a:endParaRPr lang="ru-RU" alt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1950" lvl="1" algn="l" eaLnBrk="0" hangingPunct="0">
              <a:spcBef>
                <a:spcPts val="0"/>
              </a:spcBef>
              <a:buFont typeface="+mj-lt"/>
              <a:buAutoNum type="arabicPeriod"/>
            </a:pPr>
            <a:endParaRPr lang="ru-RU" altLang="ru-RU" sz="1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5099700"/>
            <a:ext cx="89289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Технология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какой-либо деятельности — это среда поддержки выполнения деятельности, обладающая средствами и инструментами, а также методами их применения, неукоснительное следование которым каким бы то ни было исполнителем с определенной квалификацией, гарантированно обеспечит производство, т.е. получение из предоставляемых ресурсов и материалов продукта-результата, соответствующего целям, в требуемом объеме за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известное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время и с приемлемым уровнем качества.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10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Функции, выполняемые разработчиками проекта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800" y="782638"/>
            <a:ext cx="9093200" cy="57800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ru-RU" sz="2000" i="1" smtClean="0">
                <a:solidFill>
                  <a:srgbClr val="333399"/>
                </a:solidFill>
                <a:latin typeface="Calibri" pitchFamily="34" charset="0"/>
              </a:rPr>
              <a:t>Типовые функции</a:t>
            </a:r>
            <a:r>
              <a:rPr lang="ru-RU" sz="2000" smtClean="0">
                <a:solidFill>
                  <a:srgbClr val="333399"/>
                </a:solidFill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(кодирование, анализ требований, тестирование, отладка и т.д.)</a:t>
            </a:r>
          </a:p>
          <a:p>
            <a:pPr lvl="1">
              <a:lnSpc>
                <a:spcPct val="80000"/>
              </a:lnSpc>
              <a:defRPr/>
            </a:pPr>
            <a:r>
              <a:rPr lang="ru-RU" sz="2000" i="1" smtClean="0">
                <a:solidFill>
                  <a:srgbClr val="333399"/>
                </a:solidFill>
                <a:latin typeface="Calibri" pitchFamily="34" charset="0"/>
              </a:rPr>
              <a:t>Распределение функций</a:t>
            </a:r>
            <a:r>
              <a:rPr lang="ru-RU" sz="2000" smtClean="0">
                <a:solidFill>
                  <a:srgbClr val="333399"/>
                </a:solidFill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между разработчиками проекта → </a:t>
            </a:r>
            <a:r>
              <a:rPr lang="ru-RU" sz="2000" i="1" smtClean="0">
                <a:solidFill>
                  <a:srgbClr val="333399"/>
                </a:solidFill>
                <a:latin typeface="Calibri" pitchFamily="34" charset="0"/>
              </a:rPr>
              <a:t>роли</a:t>
            </a:r>
            <a:r>
              <a:rPr lang="ru-RU" sz="2000" smtClean="0">
                <a:latin typeface="Calibri" pitchFamily="34" charset="0"/>
              </a:rPr>
              <a:t> исполнителей (объединение родственных функций)</a:t>
            </a:r>
          </a:p>
          <a:p>
            <a:pPr lvl="1">
              <a:lnSpc>
                <a:spcPct val="80000"/>
              </a:lnSpc>
              <a:defRPr/>
            </a:pPr>
            <a:r>
              <a:rPr lang="ru-RU" sz="2000" i="1" smtClean="0">
                <a:solidFill>
                  <a:srgbClr val="333399"/>
                </a:solidFill>
                <a:latin typeface="Calibri" pitchFamily="34" charset="0"/>
              </a:rPr>
              <a:t>Поручения</a:t>
            </a:r>
            <a:r>
              <a:rPr lang="ru-RU" sz="2000" smtClean="0">
                <a:latin typeface="Calibri" pitchFamily="34" charset="0"/>
              </a:rPr>
              <a:t> — разовые или систематические </a:t>
            </a:r>
            <a:r>
              <a:rPr lang="ru-RU" sz="2000" i="1" smtClean="0">
                <a:latin typeface="Calibri" pitchFamily="34" charset="0"/>
              </a:rPr>
              <a:t>задания</a:t>
            </a:r>
            <a:r>
              <a:rPr lang="ru-RU" sz="2000" smtClean="0">
                <a:latin typeface="Calibri" pitchFamily="34" charset="0"/>
              </a:rPr>
              <a:t>, из которых складываются </a:t>
            </a:r>
            <a:r>
              <a:rPr lang="ru-RU" sz="2000" i="1" smtClean="0">
                <a:latin typeface="Calibri" pitchFamily="34" charset="0"/>
              </a:rPr>
              <a:t>действия</a:t>
            </a:r>
            <a:r>
              <a:rPr lang="ru-RU" sz="2000" smtClean="0">
                <a:latin typeface="Calibri" pitchFamily="34" charset="0"/>
              </a:rPr>
              <a:t>, необходимые для выполнения функции</a:t>
            </a:r>
            <a:endParaRPr lang="en-US" sz="1800" smtClean="0">
              <a:solidFill>
                <a:srgbClr val="333399"/>
              </a:solidFill>
              <a:latin typeface="Calibri" pitchFamily="34" charset="0"/>
            </a:endParaRPr>
          </a:p>
          <a:p>
            <a:pPr>
              <a:lnSpc>
                <a:spcPct val="80000"/>
              </a:lnSpc>
              <a:defRPr/>
            </a:pPr>
            <a:r>
              <a:rPr lang="ru-RU" sz="2000" i="1" smtClean="0">
                <a:solidFill>
                  <a:srgbClr val="333399"/>
                </a:solidFill>
                <a:latin typeface="Calibri" pitchFamily="34" charset="0"/>
              </a:rPr>
              <a:t>Технологичные функции </a:t>
            </a:r>
            <a:r>
              <a:rPr lang="ru-RU" sz="2000" smtClean="0">
                <a:latin typeface="Calibri" pitchFamily="34" charset="0"/>
              </a:rPr>
              <a:t>— такие, для которых </a:t>
            </a:r>
          </a:p>
          <a:p>
            <a:pPr lvl="1">
              <a:lnSpc>
                <a:spcPct val="80000"/>
              </a:lnSpc>
              <a:defRPr/>
            </a:pPr>
            <a:r>
              <a:rPr lang="ru-RU" sz="1800" smtClean="0">
                <a:latin typeface="Calibri" pitchFamily="34" charset="0"/>
              </a:rPr>
              <a:t>определен регламент выполнения (как последовательность заданий),</a:t>
            </a:r>
          </a:p>
          <a:p>
            <a:pPr lvl="1">
              <a:lnSpc>
                <a:spcPct val="80000"/>
              </a:lnSpc>
              <a:defRPr/>
            </a:pPr>
            <a:r>
              <a:rPr lang="ru-RU" sz="1800" smtClean="0">
                <a:latin typeface="Calibri" pitchFamily="34" charset="0"/>
              </a:rPr>
              <a:t>этот регламент не требует дополнительных разъяснений для исполнителя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ru-RU" sz="1800" smtClean="0">
                <a:latin typeface="Calibri" pitchFamily="34" charset="0"/>
              </a:rPr>
              <a:t>(зависят от исполнителей, не путать с технологией!)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ru-RU" sz="2000" smtClean="0">
                <a:latin typeface="Calibri" pitchFamily="34" charset="0"/>
              </a:rPr>
              <a:t>Функции  подразделяются на</a:t>
            </a:r>
          </a:p>
          <a:p>
            <a:pPr lvl="1">
              <a:lnSpc>
                <a:spcPct val="80000"/>
              </a:lnSpc>
              <a:defRPr/>
            </a:pPr>
            <a:r>
              <a:rPr lang="ru-RU" sz="1800" i="1" smtClean="0">
                <a:solidFill>
                  <a:srgbClr val="333399"/>
                </a:solidFill>
                <a:latin typeface="Calibri" pitchFamily="34" charset="0"/>
              </a:rPr>
              <a:t>организационные </a:t>
            </a:r>
            <a:r>
              <a:rPr lang="ru-RU" sz="1800" smtClean="0">
                <a:latin typeface="Calibri" pitchFamily="34" charset="0"/>
              </a:rPr>
              <a:t>— создают условия для выполнения проектных заданий</a:t>
            </a:r>
          </a:p>
          <a:p>
            <a:pPr lvl="1">
              <a:lnSpc>
                <a:spcPct val="80000"/>
              </a:lnSpc>
              <a:defRPr/>
            </a:pPr>
            <a:r>
              <a:rPr lang="ru-RU" sz="1800" i="1" smtClean="0">
                <a:solidFill>
                  <a:srgbClr val="333399"/>
                </a:solidFill>
                <a:latin typeface="Calibri" pitchFamily="34" charset="0"/>
              </a:rPr>
              <a:t>производственные </a:t>
            </a:r>
            <a:r>
              <a:rPr lang="ru-RU" sz="1800" smtClean="0">
                <a:latin typeface="Calibri" pitchFamily="34" charset="0"/>
              </a:rPr>
              <a:t>— непосредственно связаны с выполнением этих заданий</a:t>
            </a:r>
            <a:endParaRPr lang="en-US" sz="1800" smtClean="0">
              <a:latin typeface="Calibri" pitchFamily="34" charset="0"/>
            </a:endParaRPr>
          </a:p>
          <a:p>
            <a:pPr marL="252000">
              <a:spcBef>
                <a:spcPts val="0"/>
              </a:spcBef>
              <a:buFontTx/>
              <a:buNone/>
              <a:defRPr/>
            </a:pPr>
            <a:r>
              <a:rPr lang="ru-RU" sz="2000" b="1" i="1" smtClean="0">
                <a:latin typeface="Calibri" pitchFamily="34" charset="0"/>
              </a:rPr>
              <a:t>Участники разработки</a:t>
            </a:r>
            <a:r>
              <a:rPr lang="ru-RU" sz="2000" smtClean="0">
                <a:latin typeface="Calibri" pitchFamily="34" charset="0"/>
              </a:rPr>
              <a:t> и </a:t>
            </a:r>
            <a:r>
              <a:rPr lang="ru-RU" sz="2000" b="1" i="1" smtClean="0">
                <a:latin typeface="Calibri" pitchFamily="34" charset="0"/>
              </a:rPr>
              <a:t>функциональные роли</a:t>
            </a:r>
            <a:r>
              <a:rPr lang="ru-RU" sz="2000" smtClean="0">
                <a:latin typeface="Calibri" pitchFamily="34" charset="0"/>
              </a:rPr>
              <a:t> в коллективе разработчиков</a:t>
            </a:r>
            <a:endParaRPr lang="ru-RU" sz="2000" b="1" i="1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i="1" smtClean="0">
                <a:latin typeface="Calibri" pitchFamily="34" charset="0"/>
              </a:rPr>
              <a:t>		</a:t>
            </a:r>
            <a:r>
              <a:rPr lang="ru-RU" sz="2000" b="1" i="1" smtClean="0">
                <a:latin typeface="Calibri" pitchFamily="34" charset="0"/>
              </a:rPr>
              <a:t>Этапы развития проекта</a:t>
            </a:r>
            <a:r>
              <a:rPr lang="ru-RU" sz="2000" b="1" smtClean="0">
                <a:latin typeface="Calibri" pitchFamily="34" charset="0"/>
              </a:rPr>
              <a:t> </a:t>
            </a:r>
            <a:r>
              <a:rPr lang="ru-RU" sz="2000" smtClean="0">
                <a:latin typeface="Calibri" pitchFamily="34" charset="0"/>
              </a:rPr>
              <a:t>— жизненный цикл (программного изделия)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ru-RU" sz="2000" b="1" i="1" smtClean="0">
                <a:solidFill>
                  <a:schemeClr val="accent2"/>
                </a:solidFill>
                <a:latin typeface="Calibri" pitchFamily="34" charset="0"/>
              </a:rPr>
              <a:t>Задача менеджмента:</a:t>
            </a:r>
          </a:p>
          <a:p>
            <a:pPr>
              <a:lnSpc>
                <a:spcPct val="80000"/>
              </a:lnSpc>
              <a:defRPr/>
            </a:pPr>
            <a:r>
              <a:rPr lang="ru-RU" sz="1800" b="1" smtClean="0">
                <a:solidFill>
                  <a:schemeClr val="accent2"/>
                </a:solidFill>
              </a:rPr>
              <a:t>в части управления  </a:t>
            </a:r>
            <a:r>
              <a:rPr lang="ru-RU" sz="1800" b="1" smtClean="0"/>
              <a:t>– </a:t>
            </a:r>
            <a:r>
              <a:rPr lang="ru-RU" sz="1800" smtClean="0"/>
              <a:t>организационно-управленческая </a:t>
            </a:r>
            <a:r>
              <a:rPr lang="ru-RU" sz="1800" i="1" smtClean="0">
                <a:solidFill>
                  <a:schemeClr val="accent2"/>
                </a:solidFill>
              </a:rPr>
              <a:t>деятельность</a:t>
            </a:r>
            <a:r>
              <a:rPr lang="ru-RU" sz="1800" smtClean="0"/>
              <a:t>, поддерживающая процесс разработки программного изделия на всех этапах его жизненного цикла</a:t>
            </a:r>
            <a:r>
              <a:rPr lang="ru-RU" sz="1800" smtClean="0">
                <a:solidFill>
                  <a:schemeClr val="accent2"/>
                </a:solidFill>
              </a:rPr>
              <a:t> (возможность методов, методик, методологий и технологий) </a:t>
            </a:r>
          </a:p>
          <a:p>
            <a:pPr>
              <a:lnSpc>
                <a:spcPct val="80000"/>
              </a:lnSpc>
              <a:defRPr/>
            </a:pPr>
            <a:r>
              <a:rPr lang="ru-RU" sz="1800" b="1" smtClean="0">
                <a:solidFill>
                  <a:schemeClr val="accent2"/>
                </a:solidFill>
              </a:rPr>
              <a:t>в части руководства </a:t>
            </a:r>
            <a:r>
              <a:rPr lang="ru-RU" sz="1800" smtClean="0"/>
              <a:t>– искусство взаимодействовать с людьми </a:t>
            </a:r>
            <a:r>
              <a:rPr lang="ru-RU" sz="1800" smtClean="0">
                <a:solidFill>
                  <a:schemeClr val="accent2"/>
                </a:solidFill>
              </a:rPr>
              <a:t/>
            </a:r>
            <a:br>
              <a:rPr lang="ru-RU" sz="1800" smtClean="0">
                <a:solidFill>
                  <a:schemeClr val="accent2"/>
                </a:solidFill>
              </a:rPr>
            </a:br>
            <a:r>
              <a:rPr lang="ru-RU" sz="1800" smtClean="0">
                <a:solidFill>
                  <a:schemeClr val="accent2"/>
                </a:solidFill>
              </a:rPr>
              <a:t>(возможность методов, методик, но не методологий и технологий)</a:t>
            </a:r>
            <a:endParaRPr lang="ru-RU" sz="2000" dirty="0" smtClean="0">
              <a:latin typeface="Calibri" pitchFamily="34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143000" y="4957763"/>
            <a:ext cx="438150" cy="1857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85750" y="4672013"/>
            <a:ext cx="438150" cy="3254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5613" y="5467350"/>
            <a:ext cx="2159000" cy="215900"/>
          </a:xfrm>
          <a:prstGeom prst="rect">
            <a:avLst/>
          </a:prstGeom>
          <a:solidFill>
            <a:srgbClr val="FF0000">
              <a:alpha val="4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66725" y="6153150"/>
            <a:ext cx="2157413" cy="215900"/>
          </a:xfrm>
          <a:prstGeom prst="rect">
            <a:avLst/>
          </a:prstGeom>
          <a:solidFill>
            <a:srgbClr val="FF0000">
              <a:alpha val="45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6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11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Функциональные роли в программном проекте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Содержимое 4"/>
          <p:cNvGraphicFramePr>
            <a:graphicFrameLocks/>
          </p:cNvGraphicFramePr>
          <p:nvPr/>
        </p:nvGraphicFramePr>
        <p:xfrm>
          <a:off x="128677" y="642918"/>
          <a:ext cx="8943917" cy="545592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1086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Вне </a:t>
                      </a:r>
                      <a:br>
                        <a:rPr lang="ru-RU" b="1" dirty="0" smtClean="0"/>
                      </a:br>
                      <a:r>
                        <a:rPr lang="ru-RU" b="1" dirty="0" smtClean="0"/>
                        <a:t>проекта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  <a:cs typeface="Times New Roman" pitchFamily="18" charset="0"/>
                        </a:rPr>
                        <a:t>Заказчик	 (</a:t>
                      </a:r>
                      <a:r>
                        <a:rPr lang="en-US" sz="1800" b="1" dirty="0" smtClean="0">
                          <a:latin typeface="Calibri" pitchFamily="34" charset="0"/>
                          <a:cs typeface="Times New Roman" pitchFamily="18" charset="0"/>
                        </a:rPr>
                        <a:t>Customer</a:t>
                      </a:r>
                      <a:r>
                        <a:rPr lang="ru-RU" sz="1800" b="1" dirty="0" smtClean="0">
                          <a:latin typeface="Calibri" pitchFamily="34" charset="0"/>
                          <a:cs typeface="Times New Roman" pitchFamily="18" charset="0"/>
                        </a:rPr>
                        <a:t>)</a:t>
                      </a:r>
                      <a:endParaRPr lang="ru-RU" sz="1800" b="1" dirty="0" smtClean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2000" b="0" dirty="0" smtClean="0">
                          <a:latin typeface="Calibri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endParaRPr lang="ru-RU" sz="1800" dirty="0" smtClean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r>
                        <a:rPr lang="ru-RU" sz="1800" b="1" dirty="0" smtClean="0">
                          <a:latin typeface="Calibri" pitchFamily="34" charset="0"/>
                          <a:cs typeface="Times New Roman" pitchFamily="18" charset="0"/>
                        </a:rPr>
                        <a:t>Планировщик ресурсов</a:t>
                      </a:r>
                      <a:r>
                        <a:rPr lang="ru-RU" sz="1800" b="1" dirty="0" smtClean="0">
                          <a:latin typeface="Calibri" pitchFamily="34" charset="0"/>
                        </a:rPr>
                        <a:t> 	</a:t>
                      </a:r>
                      <a:r>
                        <a:rPr lang="ru-RU" sz="1800" b="1" dirty="0" smtClean="0">
                          <a:latin typeface="Calibri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dirty="0" smtClean="0">
                          <a:latin typeface="Calibri" pitchFamily="34" charset="0"/>
                          <a:cs typeface="Times New Roman" pitchFamily="18" charset="0"/>
                        </a:rPr>
                        <a:t>Planner</a:t>
                      </a:r>
                      <a:r>
                        <a:rPr lang="ru-RU" sz="1800" b="1" dirty="0" smtClean="0">
                          <a:latin typeface="Calibri" pitchFamily="34" charset="0"/>
                          <a:cs typeface="Times New Roman" pitchFamily="18" charset="0"/>
                        </a:rPr>
                        <a:t>)</a:t>
                      </a:r>
                      <a:endParaRPr lang="ru-RU" sz="1800" b="1" dirty="0" smtClean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marL="177800" marR="0" indent="-1778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4927600" algn="r"/>
                        </a:tabLst>
                        <a:defRPr/>
                      </a:pPr>
                      <a:r>
                        <a:rPr lang="ru-RU" sz="2000" b="1" dirty="0" smtClean="0">
                          <a:latin typeface="Calibri" pitchFamily="34" charset="0"/>
                        </a:rPr>
                        <a:t>Проектная группа </a:t>
                      </a:r>
                      <a:br>
                        <a:rPr lang="ru-RU" sz="2000" b="1" dirty="0" smtClean="0">
                          <a:latin typeface="Calibri" pitchFamily="34" charset="0"/>
                        </a:rPr>
                      </a:br>
                      <a:r>
                        <a:rPr lang="ru-RU" sz="2000" b="1" dirty="0" smtClean="0">
                          <a:latin typeface="Calibri" pitchFamily="34" charset="0"/>
                        </a:rPr>
                        <a:t>(коллектив разработчиков)</a:t>
                      </a:r>
                      <a:endParaRPr lang="ru-RU" sz="2000" b="1" dirty="0">
                        <a:latin typeface="Calibri" pitchFamily="34" charset="0"/>
                      </a:endParaRP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Менеджер проекта	(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Project Manager)</a:t>
                      </a:r>
                      <a:endParaRPr lang="ru-RU" b="1" dirty="0" smtClean="0">
                        <a:latin typeface="Calibri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177800" indent="-177800"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</a:pPr>
                      <a:endParaRPr lang="en-US" dirty="0" smtClean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Руководитель команды	(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Team Leader)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177800" indent="-177800">
                        <a:buFont typeface="Arial" pitchFamily="34" charset="0"/>
                        <a:buNone/>
                        <a:tabLst>
                          <a:tab pos="4927600" algn="r"/>
                        </a:tabLst>
                      </a:pPr>
                      <a:endParaRPr lang="en-US" dirty="0" smtClean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Архитектор 	(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Architect)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─"/>
                        <a:tabLst/>
                        <a:defRPr/>
                      </a:pPr>
                      <a:endParaRPr lang="ru-RU" sz="18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Проектировщик подсистемы 	(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Designer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)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─"/>
                        <a:tabLst/>
                        <a:defRPr/>
                      </a:pPr>
                      <a:endParaRPr lang="ru-RU" sz="18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Разработчик 	(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Developer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)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endParaRPr lang="ru-RU" dirty="0"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Разработчик информационной </a:t>
                      </a:r>
                      <a:br>
                        <a:rPr lang="ru-RU" b="1" dirty="0" smtClean="0">
                          <a:latin typeface="Calibri" pitchFamily="34" charset="0"/>
                        </a:rPr>
                      </a:br>
                      <a:r>
                        <a:rPr lang="ru-RU" b="1" dirty="0" smtClean="0">
                          <a:latin typeface="Calibri" pitchFamily="34" charset="0"/>
                        </a:rPr>
                        <a:t>поддержки	    (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Information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Developer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─"/>
                        <a:tabLst/>
                        <a:defRPr/>
                      </a:pPr>
                      <a:endParaRPr lang="ru-RU" sz="18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Специалист по пользовательскому</a:t>
                      </a:r>
                      <a:br>
                        <a:rPr lang="ru-RU" b="1" dirty="0" smtClean="0">
                          <a:latin typeface="Calibri" pitchFamily="34" charset="0"/>
                        </a:rPr>
                      </a:br>
                      <a:r>
                        <a:rPr lang="ru-RU" b="1" dirty="0" smtClean="0">
                          <a:latin typeface="Calibri" pitchFamily="34" charset="0"/>
                        </a:rPr>
                        <a:t>интерфейсу 	  (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Human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Factors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Engineer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)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Эксперт предметной области	(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Domain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 </a:t>
                      </a:r>
                      <a:r>
                        <a:rPr lang="ru-RU" b="1" dirty="0" err="1" smtClean="0">
                          <a:latin typeface="Calibri" pitchFamily="34" charset="0"/>
                        </a:rPr>
                        <a:t>Expert</a:t>
                      </a:r>
                      <a:r>
                        <a:rPr lang="ru-RU" b="1" dirty="0" smtClean="0">
                          <a:latin typeface="Calibri" pitchFamily="34" charset="0"/>
                        </a:rPr>
                        <a:t>)</a:t>
                      </a:r>
                      <a:endParaRPr lang="ru-RU" b="1" dirty="0">
                        <a:latin typeface="Calibri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─"/>
                        <a:tabLst/>
                        <a:defRPr/>
                      </a:pPr>
                      <a:endParaRPr lang="ru-RU" sz="18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Тестировщик	(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Tester)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</a:pPr>
                      <a:r>
                        <a:rPr lang="ru-RU" b="1" dirty="0" smtClean="0">
                          <a:latin typeface="Calibri" pitchFamily="34" charset="0"/>
                        </a:rPr>
                        <a:t>Библиотекарь	(</a:t>
                      </a:r>
                      <a:r>
                        <a:rPr lang="en-US" b="1" dirty="0" smtClean="0">
                          <a:latin typeface="Calibri" pitchFamily="34" charset="0"/>
                        </a:rPr>
                        <a:t>Librarian)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─"/>
                        <a:tabLst/>
                        <a:defRPr/>
                      </a:pPr>
                      <a:endParaRPr lang="ru-RU" sz="180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4927600" algn="r"/>
                        </a:tabLst>
                        <a:defRPr/>
                      </a:pPr>
                      <a:r>
                        <a:rPr lang="ru-RU" b="1" i="1" dirty="0" smtClean="0">
                          <a:latin typeface="Calibri" pitchFamily="34" charset="0"/>
                        </a:rPr>
                        <a:t>Катализатор	</a:t>
                      </a:r>
                      <a:r>
                        <a:rPr lang="ru-RU" b="1" i="0" dirty="0" smtClean="0">
                          <a:latin typeface="Calibri" pitchFamily="34" charset="0"/>
                        </a:rPr>
                        <a:t>(С</a:t>
                      </a:r>
                      <a:r>
                        <a:rPr lang="en-US" b="1" i="0" dirty="0" err="1" smtClean="0">
                          <a:latin typeface="Calibri" pitchFamily="34" charset="0"/>
                        </a:rPr>
                        <a:t>atalyst</a:t>
                      </a:r>
                      <a:r>
                        <a:rPr lang="ru-RU" b="1" i="0" dirty="0" smtClean="0">
                          <a:latin typeface="Calibri" pitchFamily="34" charset="0"/>
                        </a:rPr>
                        <a:t>)</a:t>
                      </a:r>
                      <a:endParaRPr lang="ru-RU" b="1" i="0" dirty="0">
                        <a:latin typeface="Calibri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indent="-355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2000" b="0" i="1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Содержимое 2"/>
          <p:cNvSpPr txBox="1">
            <a:spLocks/>
          </p:cNvSpPr>
          <p:nvPr/>
        </p:nvSpPr>
        <p:spPr bwMode="auto">
          <a:xfrm>
            <a:off x="6072188" y="642938"/>
            <a:ext cx="3000375" cy="550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/>
          <a:lstStyle/>
          <a:p>
            <a:pPr marL="356616" indent="-35661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dk1"/>
                </a:solidFill>
                <a:latin typeface="Arial"/>
              </a:rPr>
              <a:t>─ </a:t>
            </a:r>
            <a:r>
              <a:rPr lang="ru-RU" sz="2000" dirty="0">
                <a:solidFill>
                  <a:schemeClr val="dk1"/>
                </a:solidFill>
                <a:latin typeface="Calibri" pitchFamily="34" charset="0"/>
              </a:rPr>
              <a:t>внешняя роль</a:t>
            </a:r>
          </a:p>
          <a:p>
            <a:pPr marL="356616" indent="-356616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dk1"/>
                </a:solidFill>
                <a:latin typeface="+mn-lt"/>
              </a:rPr>
              <a:t>─ </a:t>
            </a:r>
            <a:r>
              <a:rPr lang="ru-RU" sz="2000" dirty="0">
                <a:solidFill>
                  <a:schemeClr val="dk1"/>
                </a:solidFill>
                <a:latin typeface="Calibri" pitchFamily="34" charset="0"/>
              </a:rPr>
              <a:t>административная роль</a:t>
            </a:r>
            <a:endParaRPr lang="ru-RU" sz="2000" kern="0" dirty="0">
              <a:latin typeface="Calibri" pitchFamily="34" charset="0"/>
            </a:endParaRPr>
          </a:p>
          <a:p>
            <a:pPr marL="356616" indent="-356616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dk1"/>
                </a:solidFill>
                <a:latin typeface="+mn-lt"/>
              </a:rPr>
              <a:t>─ </a:t>
            </a:r>
            <a:r>
              <a:rPr lang="ru-RU" sz="2000" dirty="0">
                <a:solidFill>
                  <a:schemeClr val="dk1"/>
                </a:solidFill>
                <a:latin typeface="Calibri" pitchFamily="34" charset="0"/>
              </a:rPr>
              <a:t>руководитель проекта</a:t>
            </a:r>
            <a:endParaRPr lang="ru-RU" sz="2000" kern="0" dirty="0">
              <a:latin typeface="Calibri" pitchFamily="34" charset="0"/>
            </a:endParaRPr>
          </a:p>
          <a:p>
            <a:pPr marL="356616" indent="-356616" fontAlgn="auto">
              <a:spcBef>
                <a:spcPts val="3600"/>
              </a:spcBef>
              <a:spcAft>
                <a:spcPts val="3600"/>
              </a:spcAft>
              <a:defRPr/>
            </a:pPr>
            <a:r>
              <a:rPr lang="ru-RU" sz="2000" dirty="0">
                <a:solidFill>
                  <a:schemeClr val="dk1"/>
                </a:solidFill>
                <a:latin typeface="+mn-lt"/>
              </a:rPr>
              <a:t>─ </a:t>
            </a:r>
            <a:r>
              <a:rPr lang="ru-RU" sz="2000" dirty="0">
                <a:solidFill>
                  <a:schemeClr val="dk1"/>
                </a:solidFill>
                <a:latin typeface="Calibri" pitchFamily="34" charset="0"/>
              </a:rPr>
              <a:t>проектировщики </a:t>
            </a:r>
            <a:endParaRPr lang="ru-RU" sz="2000" kern="0" dirty="0">
              <a:latin typeface="Calibri" pitchFamily="34" charset="0"/>
            </a:endParaRPr>
          </a:p>
          <a:p>
            <a:pPr marL="356616" indent="-356616" fontAlgn="auto">
              <a:spcBef>
                <a:spcPts val="2400"/>
              </a:spcBef>
              <a:spcAft>
                <a:spcPts val="3000"/>
              </a:spcAft>
              <a:defRPr/>
            </a:pPr>
            <a:r>
              <a:rPr lang="ru-RU" sz="2000" dirty="0">
                <a:solidFill>
                  <a:schemeClr val="dk1"/>
                </a:solidFill>
                <a:latin typeface="+mn-lt"/>
              </a:rPr>
              <a:t>─ </a:t>
            </a:r>
            <a:r>
              <a:rPr lang="ru-RU" sz="2000" dirty="0">
                <a:solidFill>
                  <a:schemeClr val="dk1"/>
                </a:solidFill>
                <a:latin typeface="Calibri" pitchFamily="34" charset="0"/>
              </a:rPr>
              <a:t>разработчики</a:t>
            </a:r>
            <a:endParaRPr lang="ru-RU" sz="2000" kern="0" dirty="0">
              <a:latin typeface="Calibri" pitchFamily="34" charset="0"/>
            </a:endParaRPr>
          </a:p>
          <a:p>
            <a:pPr marL="356616" indent="-356616" fontAlgn="auto">
              <a:spcBef>
                <a:spcPts val="280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dk1"/>
                </a:solidFill>
                <a:latin typeface="+mn-lt"/>
              </a:rPr>
              <a:t>─ </a:t>
            </a:r>
            <a:r>
              <a:rPr lang="ru-RU" sz="2000" dirty="0">
                <a:solidFill>
                  <a:schemeClr val="dk1"/>
                </a:solidFill>
                <a:latin typeface="Calibri" pitchFamily="34" charset="0"/>
              </a:rPr>
              <a:t>эксперты</a:t>
            </a:r>
            <a:endParaRPr lang="ru-RU" sz="2000" kern="0" dirty="0">
              <a:latin typeface="Calibri" pitchFamily="34" charset="0"/>
            </a:endParaRPr>
          </a:p>
          <a:p>
            <a:pPr marL="356616" indent="-356616" fontAlgn="auto">
              <a:spcBef>
                <a:spcPts val="300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dk1"/>
                </a:solidFill>
                <a:latin typeface="+mn-lt"/>
              </a:rPr>
              <a:t>─ </a:t>
            </a:r>
            <a:r>
              <a:rPr lang="ru-RU" sz="2000" dirty="0">
                <a:solidFill>
                  <a:schemeClr val="dk1"/>
                </a:solidFill>
                <a:latin typeface="Calibri" pitchFamily="34" charset="0"/>
              </a:rPr>
              <a:t>обслуживающий персонал</a:t>
            </a:r>
            <a:endParaRPr lang="ru-RU" sz="2000" kern="0" dirty="0">
              <a:latin typeface="Calibri" pitchFamily="34" charset="0"/>
            </a:endParaRPr>
          </a:p>
          <a:p>
            <a:pPr marL="356616" indent="-356616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dk1"/>
                </a:solidFill>
                <a:latin typeface="+mn-lt"/>
              </a:rPr>
              <a:t>─ </a:t>
            </a:r>
            <a:r>
              <a:rPr lang="ru-RU" sz="2000" i="1" dirty="0">
                <a:solidFill>
                  <a:schemeClr val="dk1"/>
                </a:solidFill>
                <a:latin typeface="Calibri" pitchFamily="34" charset="0"/>
              </a:rPr>
              <a:t>неявные функции</a:t>
            </a:r>
            <a:endParaRPr lang="ru-RU" sz="2000" kern="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ru-RU" sz="20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9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12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Принципы, определяющие регламент совмещения ролей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30793"/>
            <a:ext cx="8856984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не следует допускать совмещение ролей, которые имеют конфликтные или противоречивые интересы;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предоставление ролей с конфликтными интересами различным людям способствует равновесию противоречащих точек зрения;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дополнительные роли для разработчиков всегда приводят к росту времени выполнения их основной работы;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ru-RU" sz="16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если работнику поручается несколько ролей, то он всегда должен знать, какую из них он выполняет в данный момент. </a:t>
            </a:r>
            <a:endParaRPr lang="ru-RU" sz="1600" dirty="0" smtClean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Менеджер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 архитектор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Менеджер и руководитель команды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команды и проектировщик п/с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Менеджер и разработчик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Различные разработчиков 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Разработчики документации (все работники)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Специалист по интерфейсу и менеджер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Эксперт предметной области и менеджер 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Специалист по интерфейсу и эксперт предметной области 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Эксперт предметной области и разработчик 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Специалист по интерфейсу и разработчик 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>
                <a:latin typeface="Arial" pitchFamily="34" charset="0"/>
                <a:cs typeface="Arial" pitchFamily="34" charset="0"/>
              </a:rPr>
              <a:t>Библиотекарь и один из разработчиков</a:t>
            </a:r>
          </a:p>
          <a:p>
            <a:pPr marL="2114550" lvl="4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ru-RU" sz="1600" dirty="0" err="1">
                <a:latin typeface="Arial" pitchFamily="34" charset="0"/>
                <a:cs typeface="Arial" pitchFamily="34" charset="0"/>
              </a:rPr>
              <a:t>Тестировщики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и другие члены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команды</a:t>
            </a:r>
            <a:endParaRPr lang="ru-RU" sz="1600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455609"/>
            <a:ext cx="1080120" cy="330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РОЛИ:</a:t>
            </a:r>
            <a:endParaRPr lang="ru-RU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13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задачи определения кадровых ресурсов проекта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69913" y="911895"/>
            <a:ext cx="2019300" cy="920750"/>
          </a:xfrm>
          <a:prstGeom prst="rect">
            <a:avLst/>
          </a:prstGeom>
          <a:solidFill>
            <a:srgbClr val="FF818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08000"/>
          <a:lstStyle/>
          <a:p>
            <a:pPr algn="ctr">
              <a:defRPr/>
            </a:pPr>
            <a:r>
              <a:rPr lang="ru-RU" sz="1600" b="1">
                <a:latin typeface="Arial" pitchFamily="34" charset="0"/>
                <a:cs typeface="Arial" pitchFamily="34" charset="0"/>
              </a:rPr>
              <a:t>Кадровые потребности </a:t>
            </a:r>
            <a:br>
              <a:rPr lang="ru-RU" sz="1600" b="1">
                <a:latin typeface="Arial" pitchFamily="34" charset="0"/>
                <a:cs typeface="Arial" pitchFamily="34" charset="0"/>
              </a:rPr>
            </a:br>
            <a:r>
              <a:rPr lang="ru-RU" sz="1600" b="1">
                <a:latin typeface="Arial" pitchFamily="34" charset="0"/>
                <a:cs typeface="Arial" pitchFamily="34" charset="0"/>
              </a:rPr>
              <a:t>проекта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40038" y="911895"/>
            <a:ext cx="2020887" cy="920750"/>
          </a:xfrm>
          <a:prstGeom prst="rect">
            <a:avLst/>
          </a:prstGeom>
          <a:solidFill>
            <a:srgbClr val="FF818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36000"/>
          <a:lstStyle/>
          <a:p>
            <a:pPr algn="ctr">
              <a:lnSpc>
                <a:spcPct val="70000"/>
              </a:lnSpc>
              <a:spcBef>
                <a:spcPts val="600"/>
              </a:spcBef>
              <a:defRPr/>
            </a:pPr>
            <a:r>
              <a:rPr lang="ru-RU" sz="1600" b="1">
                <a:latin typeface="Arial" pitchFamily="34" charset="0"/>
                <a:cs typeface="Arial" pitchFamily="34" charset="0"/>
              </a:rPr>
              <a:t>Оценка распределения кадровых потребностей </a:t>
            </a:r>
            <a:br>
              <a:rPr lang="ru-RU" sz="1600" b="1">
                <a:latin typeface="Arial" pitchFamily="34" charset="0"/>
                <a:cs typeface="Arial" pitchFamily="34" charset="0"/>
              </a:rPr>
            </a:br>
            <a:r>
              <a:rPr lang="ru-RU" sz="1600" b="1">
                <a:latin typeface="Arial" pitchFamily="34" charset="0"/>
                <a:cs typeface="Arial" pitchFamily="34" charset="0"/>
              </a:rPr>
              <a:t>по времени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13338" y="911895"/>
            <a:ext cx="2019300" cy="920750"/>
          </a:xfrm>
          <a:prstGeom prst="rect">
            <a:avLst/>
          </a:prstGeom>
          <a:solidFill>
            <a:srgbClr val="FF818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08000"/>
          <a:lstStyle/>
          <a:p>
            <a:pPr algn="ctr">
              <a:defRPr/>
            </a:pPr>
            <a:r>
              <a:rPr lang="ru-RU" sz="1600" b="1">
                <a:latin typeface="Arial" pitchFamily="34" charset="0"/>
                <a:cs typeface="Arial" pitchFamily="34" charset="0"/>
              </a:rPr>
              <a:t>Возможности подбора кадров на проект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76400" y="2564483"/>
            <a:ext cx="2019300" cy="920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08000"/>
          <a:lstStyle/>
          <a:p>
            <a:pPr algn="ctr">
              <a:lnSpc>
                <a:spcPct val="80000"/>
              </a:lnSpc>
              <a:defRPr/>
            </a:pPr>
            <a:r>
              <a:rPr lang="ru-RU" sz="1600" b="1">
                <a:latin typeface="Arial" pitchFamily="34" charset="0"/>
                <a:cs typeface="Arial" pitchFamily="34" charset="0"/>
              </a:rPr>
              <a:t>График привлечения сотрудников к проекту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06850" y="2564483"/>
            <a:ext cx="2017713" cy="9207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08000"/>
          <a:lstStyle/>
          <a:p>
            <a:pPr algn="ctr">
              <a:defRPr/>
            </a:pPr>
            <a:r>
              <a:rPr lang="ru-RU" sz="1600" b="1">
                <a:latin typeface="Arial" pitchFamily="34" charset="0"/>
                <a:cs typeface="Arial" pitchFamily="34" charset="0"/>
              </a:rPr>
              <a:t>Критические ролевые позиции проекта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40038" y="4028158"/>
            <a:ext cx="2020887" cy="92075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80000"/>
          <a:lstStyle/>
          <a:p>
            <a:pPr algn="ctr">
              <a:spcBef>
                <a:spcPts val="600"/>
              </a:spcBef>
              <a:defRPr/>
            </a:pPr>
            <a:r>
              <a:rPr lang="ru-RU" sz="1600" b="1">
                <a:latin typeface="Arial" pitchFamily="34" charset="0"/>
                <a:cs typeface="Arial" pitchFamily="34" charset="0"/>
              </a:rPr>
              <a:t>Заполнение вакансий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00038" y="2288258"/>
            <a:ext cx="87899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329487" y="908720"/>
            <a:ext cx="1609725" cy="1217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sz="1600" b="1" i="1" dirty="0">
                <a:latin typeface="Arial" pitchFamily="34" charset="0"/>
                <a:cs typeface="Arial" pitchFamily="34" charset="0"/>
              </a:rPr>
              <a:t>До официального начала выполнения проекта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00038" y="3829720"/>
            <a:ext cx="878998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ru-RU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29488" y="2566070"/>
            <a:ext cx="1454150" cy="960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sz="1600" b="1" i="1">
                <a:latin typeface="Arial" pitchFamily="34" charset="0"/>
                <a:cs typeface="Arial" pitchFamily="34" charset="0"/>
              </a:rPr>
              <a:t>Утверждение кадровой политики проекта</a:t>
            </a:r>
            <a:endParaRPr lang="ru-RU" sz="1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29488" y="4012283"/>
            <a:ext cx="1776412" cy="7794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ru-RU" sz="1600" b="1" i="1">
                <a:latin typeface="Arial" pitchFamily="34" charset="0"/>
                <a:cs typeface="Arial" pitchFamily="34" charset="0"/>
              </a:rPr>
              <a:t>По мере необходимости в ходе выполнения проекта</a:t>
            </a:r>
            <a:endParaRPr lang="ru-RU" sz="1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00038" y="5236245"/>
            <a:ext cx="8639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Задача определения кадровых ресурсов проекта никогда не может быть решена окончательно!</a:t>
            </a:r>
          </a:p>
        </p:txBody>
      </p:sp>
    </p:spTree>
    <p:extLst>
      <p:ext uri="{BB962C8B-B14F-4D97-AF65-F5344CB8AC3E}">
        <p14:creationId xmlns:p14="http://schemas.microsoft.com/office/powerpoint/2010/main" val="360564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14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4"/>
            <a:ext cx="9144000" cy="8151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IDEF0 – методология функционального моделирования </a:t>
            </a:r>
            <a:b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(1993 – федеральный стандарт в США, 2000 – стандарт РФ) 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0" y="908720"/>
            <a:ext cx="9036496" cy="73025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ru-RU" sz="20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Процессы вместе с взаимосвязями и взаимодействиями представляют сеть процессов организации.</a:t>
            </a:r>
          </a:p>
          <a:p>
            <a:pPr>
              <a:buFont typeface="Wingdings" pitchFamily="2" charset="2"/>
              <a:buChar char="q"/>
            </a:pPr>
            <a:endParaRPr lang="ru-RU" sz="2000" dirty="0" smtClean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75" y="1575470"/>
            <a:ext cx="3733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738" y="3469357"/>
            <a:ext cx="4314825" cy="2805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20096" y="1556792"/>
            <a:ext cx="42164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Деловой процесс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– это совокупность процессов (операций, действий) и взаимодействий между ними, результатом (выходом) которой является продукция и/или услуги, поставляемые потребителям, а входами – материальные, информационные и трудовые ресурсы, поставляемые внешними поставщиками. </a:t>
            </a:r>
          </a:p>
          <a:p>
            <a:endParaRPr lang="ru-RU" sz="1600" dirty="0">
              <a:latin typeface="Arial" pitchFamily="34" charset="0"/>
              <a:cs typeface="Arial" pitchFamily="34" charset="0"/>
            </a:endParaRPr>
          </a:p>
          <a:p>
            <a:r>
              <a:rPr lang="ru-RU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Функциональная модель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делового процесса охватывает процессы жизненного цикла, а также связанные с ними вспомогательные процессы и процессы менеджмента, входящие в состав деятельности организации. Это полностью согласуется с требованиями </a:t>
            </a:r>
            <a:r>
              <a:rPr lang="ru-RU" sz="16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МС ИСО семейства 9000 версии 2000 года.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9606" y="6237312"/>
            <a:ext cx="46164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Деловой процесс в швейном ателье</a:t>
            </a:r>
          </a:p>
        </p:txBody>
      </p:sp>
    </p:spTree>
    <p:extLst>
      <p:ext uri="{BB962C8B-B14F-4D97-AF65-F5344CB8AC3E}">
        <p14:creationId xmlns:p14="http://schemas.microsoft.com/office/powerpoint/2010/main" val="28745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15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Жизненный цикл: </a:t>
            </a:r>
            <a:r>
              <a:rPr lang="ru-RU" altLang="ru-RU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последовательные </a:t>
            </a:r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итеративные схемы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09077"/>
              </p:ext>
            </p:extLst>
          </p:nvPr>
        </p:nvGraphicFramePr>
        <p:xfrm>
          <a:off x="0" y="1759496"/>
          <a:ext cx="9144000" cy="426428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cs typeface="Arial" charset="0"/>
                        </a:rPr>
                        <a:t>Традиционные схемы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Объектно-ориентированная схема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Полностью завершенные </a:t>
                      </a:r>
                      <a:b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фазы проектирования и </a:t>
                      </a:r>
                      <a:b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программирования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Итеративно наращиваемые </a:t>
                      </a:r>
                      <a:b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возможности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Традиционные фазы распределяются по итерациям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Продукт в конце периода разработки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Рабочие продукты на каждой итерации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Техническое описание как итог конструирования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Рабочее описание, дополняемое на каждой итерации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Последовательная разработка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Возвратно-поступательная разработка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Модули действий, операций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Иерархии классов объектов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Структурная, пошаговая детализация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Наследование, переопределение, полиморфизм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267200" y="548680"/>
            <a:ext cx="4876800" cy="1143000"/>
            <a:chOff x="2688" y="816"/>
            <a:chExt cx="3072" cy="720"/>
          </a:xfrm>
        </p:grpSpPr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2688" y="816"/>
              <a:ext cx="3072" cy="446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2000">
                  <a:latin typeface="Arial" pitchFamily="34" charset="0"/>
                  <a:cs typeface="Arial" pitchFamily="34" charset="0"/>
                </a:rPr>
                <a:t>Сегодня это самый популярный 	вариант итеративной схемы</a:t>
              </a:r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3216" y="11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20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36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16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методологии и жизненный цикл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620688"/>
            <a:ext cx="8915400" cy="5257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ru-RU" sz="1800" dirty="0" smtClean="0"/>
              <a:t>Методологии — это инструменты, с помощью которых создание программного продукта превращается в упорядоченный процесс, а работа программиста становится более прогнозируемой и эффективной</a:t>
            </a:r>
            <a:r>
              <a:rPr lang="ru-RU" sz="1800" dirty="0" smtClean="0">
                <a:ea typeface="Batang" pitchFamily="18" charset="-127"/>
              </a:rPr>
              <a:t>⇒</a:t>
            </a:r>
            <a:r>
              <a:rPr lang="ru-RU" sz="1800" dirty="0" smtClean="0"/>
              <a:t> </a:t>
            </a:r>
            <a:r>
              <a:rPr lang="ru-RU" sz="1800" b="1" i="1" dirty="0" smtClean="0">
                <a:solidFill>
                  <a:schemeClr val="accent2"/>
                </a:solidFill>
              </a:rPr>
              <a:t>планирование процесса</a:t>
            </a:r>
          </a:p>
          <a:p>
            <a:pPr>
              <a:lnSpc>
                <a:spcPct val="80000"/>
              </a:lnSpc>
            </a:pPr>
            <a:r>
              <a:rPr lang="ru-RU" sz="1800" dirty="0" smtClean="0"/>
              <a:t>В материальном производстве:	</a:t>
            </a:r>
            <a:r>
              <a:rPr lang="ru-RU" sz="1800" b="1" i="1" dirty="0" smtClean="0">
                <a:solidFill>
                  <a:schemeClr val="accent2"/>
                </a:solidFill>
              </a:rPr>
              <a:t>замысел </a:t>
            </a:r>
            <a:r>
              <a:rPr lang="ru-RU" sz="1800" b="1" i="1" dirty="0" smtClean="0">
                <a:solidFill>
                  <a:schemeClr val="accent2"/>
                </a:solidFill>
                <a:ea typeface="Batang" pitchFamily="18" charset="-127"/>
                <a:cs typeface="Times New Roman" pitchFamily="18" charset="0"/>
              </a:rPr>
              <a:t>→</a:t>
            </a:r>
            <a:r>
              <a:rPr lang="ru-RU" sz="1800" b="1" i="1" dirty="0" smtClean="0">
                <a:solidFill>
                  <a:schemeClr val="accent2"/>
                </a:solidFill>
              </a:rPr>
              <a:t>  чертежи </a:t>
            </a:r>
            <a:r>
              <a:rPr lang="ru-RU" sz="1800" b="1" i="1" dirty="0" smtClean="0">
                <a:solidFill>
                  <a:schemeClr val="accent2"/>
                </a:solidFill>
                <a:ea typeface="Batang" pitchFamily="18" charset="-127"/>
              </a:rPr>
              <a:t>→</a:t>
            </a:r>
            <a:r>
              <a:rPr lang="ru-RU" sz="1800" b="1" i="1" dirty="0" smtClean="0">
                <a:solidFill>
                  <a:schemeClr val="accent2"/>
                </a:solidFill>
              </a:rPr>
              <a:t> проектные решения </a:t>
            </a:r>
            <a:r>
              <a:rPr lang="ru-RU" sz="1800" b="1" i="1" dirty="0" smtClean="0">
                <a:solidFill>
                  <a:schemeClr val="accent2"/>
                </a:solidFill>
                <a:ea typeface="Batang" pitchFamily="18" charset="-127"/>
              </a:rPr>
              <a:t>→</a:t>
            </a:r>
            <a:r>
              <a:rPr lang="ru-RU" sz="1800" b="1" i="1" dirty="0" smtClean="0">
                <a:solidFill>
                  <a:schemeClr val="accent2"/>
                </a:solidFill>
              </a:rPr>
              <a:t> 	точное воспроизводство плана</a:t>
            </a:r>
          </a:p>
          <a:p>
            <a:pPr lvl="1">
              <a:lnSpc>
                <a:spcPct val="80000"/>
              </a:lnSpc>
              <a:buFont typeface="Batang" pitchFamily="18" charset="-127"/>
              <a:buChar char="⇒"/>
            </a:pPr>
            <a:r>
              <a:rPr lang="ru-RU" sz="1600" dirty="0" smtClean="0"/>
              <a:t>Расчет времени и стоимости, определение требуемой квалификации и др.</a:t>
            </a:r>
          </a:p>
          <a:p>
            <a:pPr lvl="1">
              <a:lnSpc>
                <a:spcPct val="80000"/>
              </a:lnSpc>
              <a:buFont typeface="Batang" pitchFamily="18" charset="-127"/>
              <a:buChar char="⇒"/>
            </a:pPr>
            <a:r>
              <a:rPr lang="ru-RU" sz="1600" dirty="0" smtClean="0"/>
              <a:t>В традиционном производстве: </a:t>
            </a:r>
            <a:r>
              <a:rPr lang="ru-RU" sz="1600" b="1" i="1" dirty="0" smtClean="0">
                <a:solidFill>
                  <a:schemeClr val="accent2"/>
                </a:solidFill>
              </a:rPr>
              <a:t>рост технологичности </a:t>
            </a:r>
            <a:r>
              <a:rPr lang="en-US" sz="1600" b="1" i="1" dirty="0" smtClean="0">
                <a:solidFill>
                  <a:schemeClr val="accent2"/>
                </a:solidFill>
              </a:rPr>
              <a:t>&amp;</a:t>
            </a:r>
            <a:r>
              <a:rPr lang="ru-RU" sz="1600" b="1" i="1" dirty="0" smtClean="0">
                <a:solidFill>
                  <a:schemeClr val="accent2"/>
                </a:solidFill>
              </a:rPr>
              <a:t> снижение креативности</a:t>
            </a:r>
          </a:p>
          <a:p>
            <a:pPr>
              <a:lnSpc>
                <a:spcPct val="80000"/>
              </a:lnSpc>
            </a:pPr>
            <a:r>
              <a:rPr lang="ru-RU" sz="1800" dirty="0" smtClean="0"/>
              <a:t>Перенос в программирование. Разграничение двух видов деятельности:</a:t>
            </a:r>
          </a:p>
          <a:p>
            <a:pPr lvl="1">
              <a:lnSpc>
                <a:spcPct val="80000"/>
              </a:lnSpc>
            </a:pPr>
            <a:r>
              <a:rPr lang="ru-RU" sz="1600" b="1" i="1" dirty="0" smtClean="0">
                <a:solidFill>
                  <a:schemeClr val="accent2"/>
                </a:solidFill>
              </a:rPr>
              <a:t>проектирование</a:t>
            </a:r>
            <a:r>
              <a:rPr lang="ru-RU" sz="1600" dirty="0" smtClean="0"/>
              <a:t> (креативность)</a:t>
            </a:r>
          </a:p>
          <a:p>
            <a:pPr lvl="1">
              <a:lnSpc>
                <a:spcPct val="80000"/>
              </a:lnSpc>
            </a:pPr>
            <a:r>
              <a:rPr lang="ru-RU" sz="1600" b="1" i="1" dirty="0" smtClean="0">
                <a:solidFill>
                  <a:schemeClr val="accent2"/>
                </a:solidFill>
              </a:rPr>
              <a:t>производство</a:t>
            </a:r>
            <a:r>
              <a:rPr lang="ru-RU" sz="1600" dirty="0" smtClean="0"/>
              <a:t> (технологичность)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ru-RU" sz="1800" dirty="0" smtClean="0"/>
              <a:t>Задача методологии: </a:t>
            </a:r>
            <a:r>
              <a:rPr lang="ru-RU" sz="1800" b="1" i="1" dirty="0" smtClean="0">
                <a:solidFill>
                  <a:schemeClr val="accent2"/>
                </a:solidFill>
              </a:rPr>
              <a:t>минимизировать творческий элемент в рутинных случаях</a:t>
            </a:r>
            <a:r>
              <a:rPr lang="ru-RU" sz="1800" b="1" dirty="0" smtClean="0">
                <a:solidFill>
                  <a:schemeClr val="accent2"/>
                </a:solidFill>
                <a:ea typeface="Batang" pitchFamily="18" charset="-127"/>
              </a:rPr>
              <a:t>⇒</a:t>
            </a:r>
            <a:r>
              <a:rPr lang="ru-RU" sz="1800" dirty="0" smtClean="0"/>
              <a:t> стремление разграничить: 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план и конструирование программы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спецификации пользовательской потребности и план, </a:t>
            </a:r>
          </a:p>
          <a:p>
            <a:pPr lvl="1">
              <a:lnSpc>
                <a:spcPct val="80000"/>
              </a:lnSpc>
            </a:pPr>
            <a:r>
              <a:rPr lang="ru-RU" sz="1600" dirty="0" smtClean="0"/>
              <a:t>выбор инструментов работы программиста и саму работу </a:t>
            </a:r>
          </a:p>
          <a:p>
            <a:pPr lvl="1">
              <a:lnSpc>
                <a:spcPct val="80000"/>
              </a:lnSpc>
              <a:buFont typeface="Batang" pitchFamily="18" charset="-127"/>
              <a:buChar char="⇒"/>
            </a:pPr>
            <a:r>
              <a:rPr lang="ru-RU" sz="1600" b="1" i="1" dirty="0" smtClean="0">
                <a:solidFill>
                  <a:schemeClr val="accent2"/>
                </a:solidFill>
              </a:rPr>
              <a:t>Появление соглашений, регламентов и предписаний, следование которым уменьшает вероятность ошибочных решений</a:t>
            </a:r>
          </a:p>
          <a:p>
            <a:pPr>
              <a:lnSpc>
                <a:spcPct val="80000"/>
              </a:lnSpc>
            </a:pPr>
            <a:r>
              <a:rPr lang="ru-RU" sz="1800" dirty="0" smtClean="0"/>
              <a:t>Форма представления жизненных циклов в разных методологиях различна, но в основе любых представлений разработки и сопровождения программных изделий лежат общие процессы, которые ведут проекты от замыслов к удовлетворению пользовательской потребности.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ru-RU" sz="1800" b="1" i="1" dirty="0" smtClean="0">
                <a:solidFill>
                  <a:schemeClr val="accent2"/>
                </a:solidFill>
              </a:rPr>
              <a:t>	</a:t>
            </a:r>
            <a:r>
              <a:rPr lang="ru-RU" sz="2000" b="1" i="1" dirty="0" smtClean="0">
                <a:solidFill>
                  <a:schemeClr val="accent2"/>
                </a:solidFill>
              </a:rPr>
              <a:t>Любая методология предписывает организацию этих общих процессов</a:t>
            </a:r>
            <a:r>
              <a:rPr lang="ru-RU" sz="1800" dirty="0" smtClean="0"/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91000" y="2678088"/>
            <a:ext cx="495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Полностью избежать креативности не получится!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886200" y="1535088"/>
            <a:ext cx="4724400" cy="412750"/>
            <a:chOff x="2448" y="1152"/>
            <a:chExt cx="2976" cy="26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504" y="1200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1600" b="1" dirty="0">
                  <a:solidFill>
                    <a:srgbClr val="C00000"/>
                  </a:solidFill>
                </a:rPr>
                <a:t>креативность</a:t>
              </a:r>
            </a:p>
          </p:txBody>
        </p:sp>
        <p:sp>
          <p:nvSpPr>
            <p:cNvPr id="10" name="AutoShape 7"/>
            <p:cNvSpPr>
              <a:spLocks/>
            </p:cNvSpPr>
            <p:nvPr/>
          </p:nvSpPr>
          <p:spPr bwMode="auto">
            <a:xfrm rot="16200000" flipV="1">
              <a:off x="3888" y="-288"/>
              <a:ext cx="96" cy="2976"/>
            </a:xfrm>
            <a:prstGeom prst="leftBrace">
              <a:avLst>
                <a:gd name="adj1" fmla="val 258333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ru-RU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24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17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</a:t>
            </a:r>
            <a:r>
              <a:rPr lang="ru-RU" altLang="ru-RU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фазы — функции </a:t>
            </a:r>
            <a:r>
              <a:rPr lang="ru-RU" altLang="ru-RU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Гантера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62" y="533400"/>
            <a:ext cx="9144000" cy="55626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smtClean="0"/>
              <a:t>	</a:t>
            </a:r>
            <a:r>
              <a:rPr lang="ru-RU" sz="1600" smtClean="0"/>
              <a:t>			</a:t>
            </a:r>
            <a:endParaRPr lang="ru-RU" sz="1400" smtClean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303762" y="685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03962" y="2011363"/>
            <a:ext cx="0" cy="225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361162" y="2362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760962" y="1295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45075" y="1270000"/>
            <a:ext cx="1954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buFont typeface="Symbol" pitchFamily="18" charset="2"/>
              <a:buChar char="¬"/>
            </a:pPr>
            <a:r>
              <a:rPr lang="ru-RU" sz="1600"/>
              <a:t> Анализ осущест-</a:t>
            </a:r>
            <a:endParaRPr lang="ru-RU" sz="160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446762" y="106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467400" y="1752600"/>
            <a:ext cx="1365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Symbol" pitchFamily="18" charset="2"/>
              <a:buChar char="¬"/>
            </a:pPr>
            <a:r>
              <a:rPr lang="ru-RU" sz="1600"/>
              <a:t>Конструиро-</a:t>
            </a:r>
          </a:p>
          <a:p>
            <a:pPr algn="r">
              <a:buFont typeface="Symbol" pitchFamily="18" charset="2"/>
              <a:buNone/>
            </a:pPr>
            <a:r>
              <a:rPr lang="ru-RU" sz="1600"/>
              <a:t>вание </a:t>
            </a:r>
            <a:r>
              <a:rPr lang="ru-RU" sz="1600">
                <a:sym typeface="Symbol" pitchFamily="18" charset="2"/>
              </a:rPr>
              <a:t>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1995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104362" y="4114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389737" y="2384425"/>
            <a:ext cx="27463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buFont typeface="Symbol" pitchFamily="18" charset="2"/>
              <a:buChar char="¬"/>
            </a:pPr>
            <a:r>
              <a:rPr lang="ru-RU" sz="1600"/>
              <a:t> Программиро</a:t>
            </a:r>
            <a:r>
              <a:rPr lang="ru-RU" sz="1600">
                <a:sym typeface="Symbol" pitchFamily="18" charset="2"/>
              </a:rPr>
              <a:t>вание       </a:t>
            </a:r>
            <a:r>
              <a:rPr lang="ru-RU"/>
              <a:t> </a:t>
            </a:r>
            <a:r>
              <a:rPr lang="ru-RU" sz="1600">
                <a:cs typeface="Times New Roman" pitchFamily="18" charset="0"/>
                <a:sym typeface="Symbol" pitchFamily="18" charset="2"/>
              </a:rPr>
              <a:t></a:t>
            </a:r>
            <a:r>
              <a:rPr lang="ru-RU" sz="1400"/>
              <a:t>   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81995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342362" y="2667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370937" y="2743200"/>
            <a:ext cx="16637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buFont typeface="Symbol" pitchFamily="18" charset="2"/>
              <a:buChar char="¬"/>
            </a:pPr>
            <a:r>
              <a:rPr lang="ru-RU" sz="1400"/>
              <a:t> </a:t>
            </a:r>
            <a:r>
              <a:rPr lang="ru-RU" sz="1600"/>
              <a:t>Оценка </a:t>
            </a:r>
            <a:r>
              <a:rPr lang="ru-RU" sz="1600">
                <a:sym typeface="Symbol" pitchFamily="18" charset="2"/>
              </a:rPr>
              <a:t>         </a:t>
            </a:r>
            <a:r>
              <a:rPr lang="ru-RU" sz="1600">
                <a:cs typeface="Times New Roman" pitchFamily="18" charset="0"/>
                <a:sym typeface="Symbol" pitchFamily="18" charset="2"/>
              </a:rPr>
              <a:t></a:t>
            </a:r>
            <a:r>
              <a:rPr lang="ru-RU" sz="1400"/>
              <a:t>  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104362" y="228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7018762" y="3308350"/>
            <a:ext cx="0" cy="276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637762" y="3854450"/>
            <a:ext cx="0" cy="193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8923762" y="3054350"/>
            <a:ext cx="0" cy="3422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8542762" y="35052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62" y="35052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362" y="12954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Фазы (этапы)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667550" y="3581400"/>
            <a:ext cx="3810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ru-RU" sz="1600">
                <a:cs typeface="Times New Roman" pitchFamily="18" charset="0"/>
              </a:rPr>
              <a:t> </a:t>
            </a:r>
            <a:r>
              <a:rPr lang="ru-RU" sz="1600">
                <a:cs typeface="Times New Roman" pitchFamily="18" charset="0"/>
                <a:sym typeface="Symbol" pitchFamily="18" charset="2"/>
              </a:rPr>
              <a:t></a:t>
            </a:r>
            <a:r>
              <a:rPr lang="ru-RU" sz="1600">
                <a:cs typeface="Times New Roman" pitchFamily="18" charset="0"/>
              </a:rPr>
              <a:t>5 Спецификации утверждены</a:t>
            </a:r>
            <a:r>
              <a:rPr lang="ru-RU" sz="1600"/>
              <a:t> 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284962" y="3814763"/>
            <a:ext cx="32766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bIns="0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ru-RU" sz="1600">
                <a:cs typeface="Times New Roman" pitchFamily="18" charset="0"/>
              </a:rPr>
              <a:t> </a:t>
            </a:r>
            <a:r>
              <a:rPr lang="ru-RU" sz="1600">
                <a:cs typeface="Times New Roman" pitchFamily="18" charset="0"/>
                <a:sym typeface="Symbol" pitchFamily="18" charset="2"/>
              </a:rPr>
              <a:t></a:t>
            </a:r>
            <a:r>
              <a:rPr lang="ru-RU" sz="1600"/>
              <a:t>4 </a:t>
            </a:r>
            <a:r>
              <a:rPr lang="ru-RU" sz="1600">
                <a:cs typeface="Times New Roman" pitchFamily="18" charset="0"/>
              </a:rPr>
              <a:t>Спецификации составлены</a:t>
            </a:r>
            <a:r>
              <a:rPr lang="ru-RU" sz="1600"/>
              <a:t> 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827762" y="3962400"/>
            <a:ext cx="3657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>
                <a:cs typeface="Times New Roman" pitchFamily="18" charset="0"/>
                <a:sym typeface="Symbol" pitchFamily="18" charset="2"/>
              </a:rPr>
              <a:t></a:t>
            </a:r>
            <a:r>
              <a:rPr lang="ru-RU" sz="1600">
                <a:cs typeface="Times New Roman" pitchFamily="18" charset="0"/>
              </a:rPr>
              <a:t>3 Требования утверждены</a:t>
            </a:r>
            <a:r>
              <a:rPr lang="ru-RU" sz="1600"/>
              <a:t> 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446762" y="1828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370562" y="4114800"/>
            <a:ext cx="3505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>
                <a:cs typeface="Times New Roman" pitchFamily="18" charset="0"/>
                <a:sym typeface="Symbol" pitchFamily="18" charset="2"/>
              </a:rPr>
              <a:t></a:t>
            </a:r>
            <a:r>
              <a:rPr lang="ru-RU" sz="1600">
                <a:cs typeface="Times New Roman" pitchFamily="18" charset="0"/>
              </a:rPr>
              <a:t>2 Требования</a:t>
            </a:r>
            <a:r>
              <a:rPr lang="ru-RU" sz="1600"/>
              <a:t> </a:t>
            </a:r>
            <a:r>
              <a:rPr lang="ru-RU" sz="1600">
                <a:cs typeface="Times New Roman" pitchFamily="18" charset="0"/>
              </a:rPr>
              <a:t>сформулированы</a:t>
            </a:r>
            <a:r>
              <a:rPr lang="ru-RU" sz="1600"/>
              <a:t> 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684762" y="4421188"/>
            <a:ext cx="3505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>
                <a:cs typeface="Times New Roman" pitchFamily="18" charset="0"/>
                <a:sym typeface="Symbol" pitchFamily="18" charset="2"/>
              </a:rPr>
              <a:t></a:t>
            </a:r>
            <a:r>
              <a:rPr lang="ru-RU" sz="1600">
                <a:cs typeface="Times New Roman" pitchFamily="18" charset="0"/>
              </a:rPr>
              <a:t>1 Ресурсы распределены</a:t>
            </a:r>
            <a:r>
              <a:rPr lang="ru-RU" sz="1600"/>
              <a:t> 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227562" y="4724400"/>
            <a:ext cx="4267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>
                <a:cs typeface="Times New Roman" pitchFamily="18" charset="0"/>
                <a:sym typeface="Symbol" pitchFamily="18" charset="2"/>
              </a:rPr>
              <a:t></a:t>
            </a:r>
            <a:r>
              <a:rPr lang="ru-RU" sz="1600">
                <a:cs typeface="Times New Roman" pitchFamily="18" charset="0"/>
              </a:rPr>
              <a:t>0 Необходимость разработки признана</a:t>
            </a:r>
            <a:r>
              <a:rPr lang="ru-RU" sz="1600"/>
              <a:t> </a:t>
            </a: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5342362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2218162" y="5029200"/>
            <a:ext cx="3200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sz="1600">
                <a:cs typeface="Times New Roman" pitchFamily="18" charset="0"/>
              </a:rPr>
              <a:t>Компоновка завершена 6</a:t>
            </a:r>
            <a:r>
              <a:rPr lang="ru-RU" sz="1600">
                <a:cs typeface="Times New Roman" pitchFamily="18" charset="0"/>
                <a:sym typeface="Symbol" pitchFamily="18" charset="2"/>
              </a:rPr>
              <a:t></a:t>
            </a:r>
            <a:r>
              <a:rPr lang="ru-RU" sz="1600">
                <a:cs typeface="Times New Roman" pitchFamily="18" charset="0"/>
              </a:rPr>
              <a:t> 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532362" y="5257800"/>
            <a:ext cx="4648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sz="1600">
                <a:cs typeface="Times New Roman" pitchFamily="18" charset="0"/>
              </a:rPr>
              <a:t>Независимые испытания начались7</a:t>
            </a:r>
            <a:r>
              <a:rPr lang="ru-RU" sz="1600">
                <a:cs typeface="Times New Roman" pitchFamily="18" charset="0"/>
                <a:sym typeface="Symbol" pitchFamily="18" charset="2"/>
              </a:rPr>
              <a:t></a:t>
            </a:r>
            <a:r>
              <a:rPr lang="ru-RU" sz="1600">
                <a:cs typeface="Times New Roman" pitchFamily="18" charset="0"/>
              </a:rPr>
              <a:t> 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980162" y="5562600"/>
            <a:ext cx="3810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sz="1600">
                <a:cs typeface="Times New Roman" pitchFamily="18" charset="0"/>
              </a:rPr>
              <a:t>Начато использование изделия 8</a:t>
            </a:r>
            <a:r>
              <a:rPr lang="ru-RU" sz="1600">
                <a:cs typeface="Times New Roman" pitchFamily="18" charset="0"/>
                <a:sym typeface="Symbol" pitchFamily="18" charset="2"/>
              </a:rPr>
              <a:t></a:t>
            </a:r>
            <a:r>
              <a:rPr lang="ru-RU" sz="1600">
                <a:cs typeface="Times New Roman" pitchFamily="18" charset="0"/>
              </a:rPr>
              <a:t>  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608562" y="5805488"/>
            <a:ext cx="5562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sz="1600">
                <a:cs typeface="Times New Roman" pitchFamily="18" charset="0"/>
              </a:rPr>
              <a:t>Изделие передано на распространение 9</a:t>
            </a:r>
            <a:r>
              <a:rPr lang="ru-RU" sz="1600">
                <a:cs typeface="Times New Roman" pitchFamily="18" charset="0"/>
                <a:sym typeface="Symbol" pitchFamily="18" charset="2"/>
              </a:rPr>
              <a:t></a:t>
            </a:r>
            <a:r>
              <a:rPr lang="ru-RU" sz="1600">
                <a:cs typeface="Times New Roman" pitchFamily="18" charset="0"/>
              </a:rPr>
              <a:t>   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6104362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6637762" y="30607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8362" y="3886200"/>
            <a:ext cx="1447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>
                <a:cs typeface="Times New Roman" pitchFamily="18" charset="0"/>
              </a:rPr>
              <a:t>Конт</a:t>
            </a:r>
            <a:r>
              <a:rPr lang="ru-RU" b="1"/>
              <a:t>-</a:t>
            </a:r>
            <a:r>
              <a:rPr lang="ru-RU" b="1">
                <a:cs typeface="Times New Roman" pitchFamily="18" charset="0"/>
              </a:rPr>
              <a:t>рольные точки</a:t>
            </a:r>
            <a:r>
              <a:rPr lang="ru-RU" b="1"/>
              <a:t> </a:t>
            </a:r>
            <a:r>
              <a:rPr lang="ru-RU" sz="2200" b="1">
                <a:cs typeface="Times New Roman" pitchFamily="18" charset="0"/>
              </a:rPr>
              <a:t>(события):</a:t>
            </a:r>
            <a:r>
              <a:rPr lang="ru-RU" b="1"/>
              <a:t> </a:t>
            </a: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1075162" y="482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>
                <a:solidFill>
                  <a:schemeClr val="accent2"/>
                </a:solidFill>
                <a:cs typeface="Times New Roman" pitchFamily="18" charset="0"/>
              </a:rPr>
              <a:t>фазовое измерение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816525" y="1427163"/>
            <a:ext cx="1098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buFont typeface="Symbol" pitchFamily="18" charset="2"/>
              <a:buNone/>
            </a:pPr>
            <a:r>
              <a:rPr lang="ru-RU" sz="1600"/>
              <a:t>вимости</a:t>
            </a:r>
            <a:r>
              <a:rPr lang="ru-RU" sz="1400"/>
              <a:t> </a:t>
            </a:r>
            <a:r>
              <a:rPr lang="ru-RU" sz="1600">
                <a:cs typeface="Times New Roman" pitchFamily="18" charset="0"/>
                <a:sym typeface="Symbol" pitchFamily="18" charset="2"/>
              </a:rPr>
              <a:t></a:t>
            </a: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2903962" y="1543050"/>
            <a:ext cx="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648875" y="3076575"/>
            <a:ext cx="241776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buFont typeface="Symbol" pitchFamily="18" charset="2"/>
              <a:buChar char="¬"/>
            </a:pPr>
            <a:r>
              <a:rPr lang="ru-RU" sz="1600"/>
              <a:t> Использо</a:t>
            </a:r>
            <a:r>
              <a:rPr lang="ru-RU" sz="1600">
                <a:sym typeface="Symbol" pitchFamily="18" charset="2"/>
              </a:rPr>
              <a:t>вание      </a:t>
            </a:r>
            <a:r>
              <a:rPr lang="ru-RU" sz="1600">
                <a:cs typeface="Times New Roman" pitchFamily="18" charset="0"/>
                <a:sym typeface="Symbol" pitchFamily="18" charset="2"/>
              </a:rPr>
              <a:t></a:t>
            </a:r>
            <a:r>
              <a:rPr lang="ru-RU" sz="1400"/>
              <a:t>  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294237" y="800100"/>
            <a:ext cx="1168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buFont typeface="Symbol" pitchFamily="18" charset="2"/>
              <a:buChar char="¬"/>
            </a:pPr>
            <a:r>
              <a:rPr lang="ru-RU" sz="1400"/>
              <a:t> </a:t>
            </a:r>
            <a:r>
              <a:rPr lang="ru-RU" sz="1600"/>
              <a:t>Исследо</a:t>
            </a:r>
            <a:r>
              <a:rPr lang="en-US" sz="1600"/>
              <a:t>-</a:t>
            </a:r>
          </a:p>
          <a:p>
            <a:pPr algn="r">
              <a:lnSpc>
                <a:spcPct val="70000"/>
              </a:lnSpc>
              <a:buFont typeface="Symbol" pitchFamily="18" charset="2"/>
              <a:buNone/>
            </a:pPr>
            <a:r>
              <a:rPr lang="ru-RU" sz="1600">
                <a:sym typeface="Symbol" pitchFamily="18" charset="2"/>
              </a:rPr>
              <a:t>     </a:t>
            </a:r>
            <a:r>
              <a:rPr lang="ru-RU" sz="1600"/>
              <a:t>ва</a:t>
            </a:r>
            <a:r>
              <a:rPr lang="ru-RU" sz="1600">
                <a:sym typeface="Symbol" pitchFamily="18" charset="2"/>
              </a:rPr>
              <a:t>ния </a:t>
            </a:r>
            <a:r>
              <a:rPr lang="ru-RU" sz="1600">
                <a:cs typeface="Times New Roman" pitchFamily="18" charset="0"/>
                <a:sym typeface="Symbol" pitchFamily="18" charset="2"/>
              </a:rPr>
              <a:t></a:t>
            </a:r>
            <a:r>
              <a:rPr lang="ru-RU" sz="1400"/>
              <a:t>  </a:t>
            </a:r>
          </a:p>
        </p:txBody>
      </p:sp>
      <p:grpSp>
        <p:nvGrpSpPr>
          <p:cNvPr id="46" name="Group 53"/>
          <p:cNvGrpSpPr>
            <a:grpSpLocks/>
          </p:cNvGrpSpPr>
          <p:nvPr/>
        </p:nvGrpSpPr>
        <p:grpSpPr bwMode="auto">
          <a:xfrm>
            <a:off x="1295825" y="1054100"/>
            <a:ext cx="7202487" cy="2425700"/>
            <a:chOff x="811" y="664"/>
            <a:chExt cx="4537" cy="1528"/>
          </a:xfrm>
        </p:grpSpPr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3001" y="664"/>
              <a:ext cx="2347" cy="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1400"/>
                <a:t>Обосновываются необходимые  ресурсы и формулируются  требования </a:t>
              </a:r>
            </a:p>
          </p:txBody>
        </p:sp>
        <p:sp>
          <p:nvSpPr>
            <p:cNvPr id="48" name="AutoShape 48"/>
            <p:cNvSpPr>
              <a:spLocks/>
            </p:cNvSpPr>
            <p:nvPr/>
          </p:nvSpPr>
          <p:spPr bwMode="auto">
            <a:xfrm rot="5400000">
              <a:off x="1127" y="1778"/>
              <a:ext cx="98" cy="730"/>
            </a:xfrm>
            <a:prstGeom prst="leftBrace">
              <a:avLst>
                <a:gd name="adj1" fmla="val 62075"/>
                <a:gd name="adj2" fmla="val 4999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H="1">
              <a:off x="1188" y="828"/>
              <a:ext cx="1818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0" name="Group 57"/>
          <p:cNvGrpSpPr>
            <a:grpSpLocks/>
          </p:cNvGrpSpPr>
          <p:nvPr/>
        </p:nvGrpSpPr>
        <p:grpSpPr bwMode="auto">
          <a:xfrm>
            <a:off x="1781600" y="1054100"/>
            <a:ext cx="6716712" cy="2425700"/>
            <a:chOff x="1117" y="664"/>
            <a:chExt cx="4231" cy="1528"/>
          </a:xfrm>
        </p:grpSpPr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3001" y="664"/>
              <a:ext cx="2347" cy="4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1400"/>
                <a:t>Определяется осуществимость  проекта</a:t>
              </a:r>
              <a:br>
                <a:rPr lang="ru-RU" sz="1400"/>
              </a:br>
              <a:r>
                <a:rPr lang="ru-RU" sz="1400"/>
                <a:t>с технической, эргономической и экономической точек зрения</a:t>
              </a:r>
            </a:p>
          </p:txBody>
        </p:sp>
        <p:sp>
          <p:nvSpPr>
            <p:cNvPr id="52" name="AutoShape 51"/>
            <p:cNvSpPr>
              <a:spLocks/>
            </p:cNvSpPr>
            <p:nvPr/>
          </p:nvSpPr>
          <p:spPr bwMode="auto">
            <a:xfrm rot="5400000">
              <a:off x="1424" y="1787"/>
              <a:ext cx="98" cy="712"/>
            </a:xfrm>
            <a:prstGeom prst="leftBrace">
              <a:avLst>
                <a:gd name="adj1" fmla="val 60544"/>
                <a:gd name="adj2" fmla="val 4999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H="1">
              <a:off x="1494" y="840"/>
              <a:ext cx="150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4" name="Group 63"/>
          <p:cNvGrpSpPr>
            <a:grpSpLocks/>
          </p:cNvGrpSpPr>
          <p:nvPr/>
        </p:nvGrpSpPr>
        <p:grpSpPr bwMode="auto">
          <a:xfrm>
            <a:off x="2440412" y="1054100"/>
            <a:ext cx="6584950" cy="2425700"/>
            <a:chOff x="1532" y="664"/>
            <a:chExt cx="4148" cy="1528"/>
          </a:xfrm>
        </p:grpSpPr>
        <p:sp>
          <p:nvSpPr>
            <p:cNvPr id="55" name="AutoShape 55"/>
            <p:cNvSpPr>
              <a:spLocks/>
            </p:cNvSpPr>
            <p:nvPr/>
          </p:nvSpPr>
          <p:spPr bwMode="auto">
            <a:xfrm rot="5400000">
              <a:off x="1917" y="1709"/>
              <a:ext cx="98" cy="868"/>
            </a:xfrm>
            <a:prstGeom prst="leftBrace">
              <a:avLst>
                <a:gd name="adj1" fmla="val 73810"/>
                <a:gd name="adj2" fmla="val 4999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H="1">
              <a:off x="1966" y="804"/>
              <a:ext cx="989" cy="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2825" y="664"/>
              <a:ext cx="2855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1400"/>
                <a:t>Определяется архитектура системы, составляются спецификации компонентов, распределяются задания на программирование компонентов, фиксируется процедура интеграции системы</a:t>
              </a:r>
            </a:p>
          </p:txBody>
        </p:sp>
      </p:grpSp>
      <p:grpSp>
        <p:nvGrpSpPr>
          <p:cNvPr id="58" name="Group 67"/>
          <p:cNvGrpSpPr>
            <a:grpSpLocks/>
          </p:cNvGrpSpPr>
          <p:nvPr/>
        </p:nvGrpSpPr>
        <p:grpSpPr bwMode="auto">
          <a:xfrm>
            <a:off x="3362750" y="1054100"/>
            <a:ext cx="5568950" cy="2425700"/>
            <a:chOff x="2113" y="664"/>
            <a:chExt cx="3508" cy="1528"/>
          </a:xfrm>
        </p:grpSpPr>
        <p:sp>
          <p:nvSpPr>
            <p:cNvPr id="59" name="AutoShape 60"/>
            <p:cNvSpPr>
              <a:spLocks/>
            </p:cNvSpPr>
            <p:nvPr/>
          </p:nvSpPr>
          <p:spPr bwMode="auto">
            <a:xfrm rot="5400000">
              <a:off x="2926" y="1281"/>
              <a:ext cx="98" cy="1723"/>
            </a:xfrm>
            <a:prstGeom prst="leftBrace">
              <a:avLst>
                <a:gd name="adj1" fmla="val 146514"/>
                <a:gd name="adj2" fmla="val 4999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 flipH="1">
              <a:off x="2976" y="1256"/>
              <a:ext cx="5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2736" y="664"/>
              <a:ext cx="2885" cy="7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1400"/>
                <a:t>Реализация</a:t>
              </a:r>
              <a:r>
                <a:rPr lang="en-US" sz="1400"/>
                <a:t> </a:t>
              </a:r>
              <a:r>
                <a:rPr lang="ru-RU" sz="1400"/>
                <a:t>программ компонентов с последующей сборкой изделия. Завершается, когда заканчивается документирование, отладка и компоновка, и система передается службе, выполняющей независимую оценку результатов работы</a:t>
              </a:r>
            </a:p>
          </p:txBody>
        </p:sp>
      </p:grpSp>
      <p:grpSp>
        <p:nvGrpSpPr>
          <p:cNvPr id="62" name="Group 71"/>
          <p:cNvGrpSpPr>
            <a:grpSpLocks/>
          </p:cNvGrpSpPr>
          <p:nvPr/>
        </p:nvGrpSpPr>
        <p:grpSpPr bwMode="auto">
          <a:xfrm>
            <a:off x="4280325" y="1054100"/>
            <a:ext cx="4629150" cy="2457450"/>
            <a:chOff x="2691" y="664"/>
            <a:chExt cx="2916" cy="1548"/>
          </a:xfrm>
        </p:grpSpPr>
        <p:sp>
          <p:nvSpPr>
            <p:cNvPr id="63" name="AutoShape 64"/>
            <p:cNvSpPr>
              <a:spLocks/>
            </p:cNvSpPr>
            <p:nvPr/>
          </p:nvSpPr>
          <p:spPr bwMode="auto">
            <a:xfrm rot="5400000">
              <a:off x="3822" y="1615"/>
              <a:ext cx="118" cy="1075"/>
            </a:xfrm>
            <a:prstGeom prst="leftBrace">
              <a:avLst>
                <a:gd name="adj1" fmla="val 75918"/>
                <a:gd name="adj2" fmla="val 4999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 flipH="1">
              <a:off x="3883" y="1256"/>
              <a:ext cx="5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2691" y="664"/>
              <a:ext cx="2916" cy="7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1400"/>
                <a:t>Буферная зона между началом испытаний и практическим использованием. Этап начинается после внутренних (силами разработчиков) испытаний и заканчивается, когда подтверждается готовность системы к эксплуатации </a:t>
              </a:r>
            </a:p>
          </p:txBody>
        </p:sp>
      </p:grpSp>
      <p:grpSp>
        <p:nvGrpSpPr>
          <p:cNvPr id="66" name="Group 73"/>
          <p:cNvGrpSpPr>
            <a:grpSpLocks/>
          </p:cNvGrpSpPr>
          <p:nvPr/>
        </p:nvGrpSpPr>
        <p:grpSpPr bwMode="auto">
          <a:xfrm>
            <a:off x="4326362" y="1054100"/>
            <a:ext cx="4629150" cy="2457450"/>
            <a:chOff x="2720" y="664"/>
            <a:chExt cx="2916" cy="1548"/>
          </a:xfrm>
        </p:grpSpPr>
        <p:sp>
          <p:nvSpPr>
            <p:cNvPr id="67" name="AutoShape 68"/>
            <p:cNvSpPr>
              <a:spLocks/>
            </p:cNvSpPr>
            <p:nvPr/>
          </p:nvSpPr>
          <p:spPr bwMode="auto">
            <a:xfrm rot="5400000">
              <a:off x="4840" y="1437"/>
              <a:ext cx="118" cy="1431"/>
            </a:xfrm>
            <a:prstGeom prst="leftBrace">
              <a:avLst>
                <a:gd name="adj1" fmla="val 101059"/>
                <a:gd name="adj2" fmla="val 4999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 flipH="1">
              <a:off x="4899" y="1260"/>
              <a:ext cx="5" cy="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Text Box 70"/>
            <p:cNvSpPr txBox="1">
              <a:spLocks noChangeArrowheads="1"/>
            </p:cNvSpPr>
            <p:nvPr/>
          </p:nvSpPr>
          <p:spPr bwMode="auto">
            <a:xfrm>
              <a:off x="2720" y="664"/>
              <a:ext cx="2916" cy="734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1400" dirty="0"/>
                <a:t>Этап продолжается, пока  изделие интенсивно эксплуатируется. Внедрение, обучение, настройка и сопровождение,  возможно, модернизация. Этап заканчивается, когда прекращается деятельность по сопровождению и поддержке</a:t>
              </a:r>
            </a:p>
          </p:txBody>
        </p:sp>
      </p:grpSp>
      <p:sp>
        <p:nvSpPr>
          <p:cNvPr id="70" name="Line 72"/>
          <p:cNvSpPr>
            <a:spLocks noChangeShapeType="1"/>
          </p:cNvSpPr>
          <p:nvPr/>
        </p:nvSpPr>
        <p:spPr bwMode="auto">
          <a:xfrm>
            <a:off x="7018762" y="279717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1" name="Text Box 74"/>
          <p:cNvSpPr txBox="1">
            <a:spLocks noChangeArrowheads="1"/>
          </p:cNvSpPr>
          <p:nvPr/>
        </p:nvSpPr>
        <p:spPr bwMode="auto">
          <a:xfrm>
            <a:off x="40112" y="6302375"/>
            <a:ext cx="911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>
                <a:solidFill>
                  <a:schemeClr val="accent2"/>
                </a:solidFill>
              </a:rPr>
              <a:t>Это традиционное последовательное выполнение проекта с </a:t>
            </a:r>
            <a:r>
              <a:rPr lang="ru-RU" b="1">
                <a:solidFill>
                  <a:schemeClr val="accent2"/>
                </a:solidFill>
              </a:rPr>
              <a:t>перекрытием этапов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3505200" y="6019800"/>
            <a:ext cx="5562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ru-RU" sz="1600" dirty="0">
                <a:cs typeface="Times New Roman" pitchFamily="18" charset="0"/>
              </a:rPr>
              <a:t>Изделие снято с производства 10</a:t>
            </a:r>
            <a:r>
              <a:rPr lang="ru-RU" sz="1600" dirty="0">
                <a:cs typeface="Times New Roman" pitchFamily="18" charset="0"/>
                <a:sym typeface="Symbol" pitchFamily="18" charset="2"/>
              </a:rPr>
              <a:t></a:t>
            </a:r>
            <a:r>
              <a:rPr lang="ru-RU" sz="1600" dirty="0">
                <a:cs typeface="Times New Roman" pitchFamily="18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99160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8" grpId="0" autoUpdateAnimBg="0"/>
      <p:bldP spid="30" grpId="0" autoUpdateAnimBg="0"/>
      <p:bldP spid="31" grpId="0" autoUpdateAnimBg="0"/>
      <p:bldP spid="32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71" grpId="0"/>
      <p:bldP spid="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18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Календарный план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549275"/>
            <a:ext cx="9144000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Календарный план — документ, с помощью которого устанавливаются юридические отношения, касающиеся объема, сроков и (зачастую) ресурсных потребностей выполняемых работ, между всеми участниками разработки проекта, включая и заказчиков, и планировщиков.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Внешние и внутренние функции календарного плана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Разбиение проектного задания на этапы соответствие этапам разработки жизненного цикла </a:t>
            </a:r>
            <a:r>
              <a:rPr lang="ru-RU" sz="1800" dirty="0">
                <a:latin typeface="Arial" pitchFamily="34" charset="0"/>
                <a:ea typeface="Dotum" pitchFamily="34" charset="-127"/>
                <a:cs typeface="Arial" pitchFamily="34" charset="0"/>
              </a:rPr>
              <a:t>⇒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модель жизненного цикла, урезанная до цикла разработки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Попытка охватить все аспекты, которые нужно учитывать при выделении работ и отслеживании сроков их выполнения </a:t>
            </a: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>
            <a:off x="1239838" y="3079750"/>
            <a:ext cx="685800" cy="167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2803525" y="3079750"/>
            <a:ext cx="685800" cy="167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4513263" y="3079750"/>
            <a:ext cx="685800" cy="167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 sz="1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 l="5211" t="42004" r="10274" b="29758"/>
          <a:stretch>
            <a:fillRect/>
          </a:stretch>
        </p:blipFill>
        <p:spPr bwMode="auto">
          <a:xfrm>
            <a:off x="217488" y="4724400"/>
            <a:ext cx="8675687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60375" y="2804735"/>
            <a:ext cx="4552950" cy="1200329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800" dirty="0">
                <a:latin typeface="Arial" pitchFamily="34" charset="0"/>
                <a:cs typeface="Arial" pitchFamily="34" charset="0"/>
              </a:rPr>
              <a:t>Рубрикация зависит от уровня проработанности проекта. </a:t>
            </a:r>
            <a:br>
              <a:rPr lang="ru-RU" sz="1800" dirty="0"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latin typeface="Arial" pitchFamily="34" charset="0"/>
                <a:cs typeface="Arial" pitchFamily="34" charset="0"/>
              </a:rPr>
              <a:t>Возможно ее уточнение в ходе проекта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731963" y="2804735"/>
            <a:ext cx="3541712" cy="92333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800">
                <a:latin typeface="Arial" pitchFamily="34" charset="0"/>
                <a:cs typeface="Arial" pitchFamily="34" charset="0"/>
              </a:rPr>
              <a:t>Целесообразные сроки или самое раннее начало и самый поздний конец 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781300" y="2804735"/>
            <a:ext cx="4794250" cy="92333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61645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Кто и в какой роли отвечает (работает)</a:t>
            </a:r>
          </a:p>
          <a:p>
            <a:pPr marL="342900" indent="-342900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Сроки привлечения работников (подмены)</a:t>
            </a:r>
          </a:p>
          <a:p>
            <a:pPr marL="342900" indent="-342900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Подписи «Ознакомлен» 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534025" y="2922588"/>
            <a:ext cx="914400" cy="183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7289800" y="2922588"/>
            <a:ext cx="914400" cy="183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830888" y="2828548"/>
            <a:ext cx="3173412" cy="92333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61645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Неучтенное</a:t>
            </a:r>
          </a:p>
          <a:p>
            <a:pPr marL="342900" indent="-342900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Особые сведения</a:t>
            </a:r>
          </a:p>
          <a:p>
            <a:pPr marL="342900" indent="-342900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Другое (критичность и пр.)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337719" y="2611646"/>
            <a:ext cx="4132262" cy="1200329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61645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От каких поставок ресурсов зависит работа</a:t>
            </a:r>
          </a:p>
          <a:p>
            <a:pPr marL="342900" indent="-342900">
              <a:defRPr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Подписи ответственных «Ознакомлен» </a:t>
            </a:r>
          </a:p>
        </p:txBody>
      </p:sp>
    </p:spTree>
    <p:extLst>
      <p:ext uri="{BB962C8B-B14F-4D97-AF65-F5344CB8AC3E}">
        <p14:creationId xmlns:p14="http://schemas.microsoft.com/office/powerpoint/2010/main" val="6124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19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Календарный план: обсуждение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0" y="549275"/>
            <a:ext cx="9144000" cy="588168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b="1" dirty="0" smtClean="0">
                <a:solidFill>
                  <a:srgbClr val="336600"/>
                </a:solidFill>
                <a:latin typeface="Arial" pitchFamily="34" charset="0"/>
                <a:cs typeface="Arial" pitchFamily="34" charset="0"/>
              </a:rPr>
              <a:t>Удобен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609600" indent="-609600">
              <a:lnSpc>
                <a:spcPct val="80000"/>
              </a:lnSpc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Верхний уровень рубрикации должен совпадать с тем, что задается в техническом задании</a:t>
            </a:r>
          </a:p>
          <a:p>
            <a:pPr marL="609600" indent="-609600">
              <a:lnSpc>
                <a:spcPct val="80000"/>
              </a:lnSpc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Дополнение новыми рубриками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в том числе в процессе выполнения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не вызывает трудностей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Наглядность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Недостатки:</a:t>
            </a:r>
          </a:p>
          <a:p>
            <a:pPr marL="609600" indent="-609600">
              <a:lnSpc>
                <a:spcPct val="80000"/>
              </a:lnSpc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Тенденция к разрастанию</a:t>
            </a:r>
          </a:p>
          <a:p>
            <a:pPr marL="609600" indent="-609600">
              <a:lnSpc>
                <a:spcPct val="80000"/>
              </a:lnSpc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Неприспособленность к учету загруженности  сотрудников, потребностей и к перераспределению ресурсов.</a:t>
            </a:r>
          </a:p>
          <a:p>
            <a:pPr marL="609600" indent="-609600">
              <a:lnSpc>
                <a:spcPct val="80000"/>
              </a:lnSpc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Рубрикация противоречит распараллеливанию работ</a:t>
            </a:r>
          </a:p>
          <a:p>
            <a:pPr marL="609600" indent="-609600">
              <a:lnSpc>
                <a:spcPct val="80000"/>
              </a:lnSpc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Трудно увидеть показатели на определенный момент времени  </a:t>
            </a:r>
          </a:p>
          <a:p>
            <a:pPr marL="609600" indent="-609600">
              <a:lnSpc>
                <a:spcPct val="80000"/>
              </a:lnSpc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Непригодность для отражения итеративности развития проекта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b="1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Оценка </a:t>
            </a:r>
            <a:r>
              <a:rPr lang="ru-RU" sz="2000" b="1" dirty="0" err="1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инструментальности</a:t>
            </a:r>
            <a:r>
              <a:rPr lang="ru-RU" sz="2000" b="1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609600" indent="-609600">
              <a:lnSpc>
                <a:spcPct val="80000"/>
              </a:lnSpc>
            </a:pPr>
            <a:r>
              <a:rPr lang="ru-RU" sz="1800" b="1" i="1" dirty="0" smtClean="0">
                <a:latin typeface="Arial" pitchFamily="34" charset="0"/>
                <a:cs typeface="Arial" pitchFamily="34" charset="0"/>
              </a:rPr>
              <a:t>Атрибутивность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относительна (рост числа отражаемых атрибутов ⇒ 	снижение наглядности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ru-RU" sz="1800" b="1" i="1" dirty="0" smtClean="0">
                <a:latin typeface="Arial" pitchFamily="34" charset="0"/>
                <a:cs typeface="Arial" pitchFamily="34" charset="0"/>
              </a:rPr>
              <a:t>Расширяемость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— одно из основных преимуществ </a:t>
            </a:r>
          </a:p>
          <a:p>
            <a:pPr marL="609600" indent="-609600">
              <a:lnSpc>
                <a:spcPct val="80000"/>
              </a:lnSpc>
            </a:pPr>
            <a:r>
              <a:rPr lang="ru-RU" sz="1800" b="1" i="1" dirty="0" smtClean="0">
                <a:latin typeface="Arial" pitchFamily="34" charset="0"/>
                <a:cs typeface="Arial" pitchFamily="34" charset="0"/>
              </a:rPr>
              <a:t>Масштабируемость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— слабое место</a:t>
            </a:r>
          </a:p>
          <a:p>
            <a:pPr marL="609600" indent="-609600">
              <a:lnSpc>
                <a:spcPct val="80000"/>
              </a:lnSpc>
            </a:pPr>
            <a:r>
              <a:rPr lang="ru-RU" sz="1800" b="1" i="1" dirty="0" smtClean="0">
                <a:latin typeface="Arial" pitchFamily="34" charset="0"/>
                <a:cs typeface="Arial" pitchFamily="34" charset="0"/>
              </a:rPr>
              <a:t>Интегрированность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с другими инструментами — возможна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Развитие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/и ограничение!/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календарного плана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— диаграммы </a:t>
            </a:r>
            <a:r>
              <a:rPr lang="ru-RU" sz="1800" dirty="0" err="1" smtClean="0">
                <a:latin typeface="Arial" pitchFamily="34" charset="0"/>
                <a:cs typeface="Arial" pitchFamily="34" charset="0"/>
              </a:rPr>
              <a:t>Гантта</a:t>
            </a:r>
            <a:endParaRPr lang="ru-RU" sz="1800" dirty="0" smtClean="0"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       как основа реальных инструментов поддержки управления проектами</a:t>
            </a:r>
          </a:p>
        </p:txBody>
      </p:sp>
    </p:spTree>
    <p:extLst>
      <p:ext uri="{BB962C8B-B14F-4D97-AF65-F5344CB8AC3E}">
        <p14:creationId xmlns:p14="http://schemas.microsoft.com/office/powerpoint/2010/main" val="161642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2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стадии </a:t>
            </a:r>
            <a:r>
              <a:rPr lang="ru-RU" altLang="ru-RU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разработки ПС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0" y="404664"/>
            <a:ext cx="9144000" cy="38437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Анализ требований 2. Проектирование 3. Реализация 4. Внедрение 5. Эксплуатация</a:t>
            </a:r>
            <a:endParaRPr lang="ru-RU" sz="1600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Group 41"/>
          <p:cNvGraphicFramePr>
            <a:graphicFrameLocks/>
          </p:cNvGraphicFramePr>
          <p:nvPr>
            <p:extLst/>
          </p:nvPr>
        </p:nvGraphicFramePr>
        <p:xfrm>
          <a:off x="81408" y="836712"/>
          <a:ext cx="8964613" cy="5677948"/>
        </p:xfrm>
        <a:graphic>
          <a:graphicData uri="http://schemas.openxmlformats.org/drawingml/2006/table">
            <a:tbl>
              <a:tblPr/>
              <a:tblGrid>
                <a:gridCol w="1754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Стадия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Суть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Анализ требований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Сбор информации, необходимой для приобретения или разработки новой системы.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Отчет в виде совокупности производственных, функциональных и технических требований к системе.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Проектирование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Разработка проекта ИС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Совокупность формализованных требований: схемы и структуры данных и модулей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Реализация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Перевод требований пользователя в детальные спецификации, используемые при кодировании программ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Разработанная система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2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Внедрение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Опытная эксплуатация ИС, демонтаж старой системы и переход на новую.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Система, успешно функционирующая на предприятии заказчика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2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Эксплуатация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Сопровождение и модернизация системы вплоть до ее полного морального устаревания.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Эффективно работающая, модернизируемая система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2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20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Диаграммы </a:t>
            </a:r>
            <a:r>
              <a:rPr lang="ru-RU" altLang="ru-RU" sz="24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Ганта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376361"/>
            <a:ext cx="9144000" cy="32686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ru-RU" sz="1800" b="1" dirty="0" smtClean="0">
                <a:latin typeface="Arial" pitchFamily="34" charset="0"/>
                <a:cs typeface="Arial" pitchFamily="34" charset="0"/>
              </a:rPr>
              <a:t>Критерии </a:t>
            </a:r>
            <a:r>
              <a:rPr lang="ru-RU" sz="1800" b="1" dirty="0" err="1" smtClean="0">
                <a:latin typeface="Arial" pitchFamily="34" charset="0"/>
                <a:cs typeface="Arial" pitchFamily="34" charset="0"/>
              </a:rPr>
              <a:t>инструментальности</a:t>
            </a:r>
            <a:r>
              <a:rPr lang="ru-RU" sz="1800" b="1" dirty="0" smtClean="0">
                <a:latin typeface="Arial" pitchFamily="34" charset="0"/>
                <a:cs typeface="Arial" pitchFamily="34" charset="0"/>
              </a:rPr>
              <a:t> 1-4 выполняются 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(почти достаточно)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Попытка отражать время, однако есть проблема расщепления времени, когда есть оперирование параллельными работами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Для независимо действующих процессов нужно рассматривать </a:t>
            </a:r>
            <a:r>
              <a:rPr lang="ru-RU" sz="1800" i="1" dirty="0" smtClean="0">
                <a:latin typeface="Arial" pitchFamily="34" charset="0"/>
                <a:cs typeface="Arial" pitchFamily="34" charset="0"/>
              </a:rPr>
              <a:t>множественное время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ru-RU" sz="1800" i="1" dirty="0" smtClean="0">
                <a:latin typeface="Arial" pitchFamily="34" charset="0"/>
                <a:cs typeface="Arial" pitchFamily="34" charset="0"/>
              </a:rPr>
              <a:t>связи времен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(синхронизация и др.) </a:t>
            </a:r>
            <a:r>
              <a:rPr lang="ru-RU" sz="1800" dirty="0" smtClean="0">
                <a:latin typeface="Arial" pitchFamily="34" charset="0"/>
                <a:ea typeface="Dotum" pitchFamily="34" charset="-127"/>
                <a:cs typeface="Arial" pitchFamily="34" charset="0"/>
              </a:rPr>
              <a:t>⇒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i="1" dirty="0" smtClean="0">
                <a:latin typeface="Arial" pitchFamily="34" charset="0"/>
                <a:cs typeface="Arial" pitchFamily="34" charset="0"/>
              </a:rPr>
              <a:t>время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i="1" dirty="0" smtClean="0">
                <a:latin typeface="Arial" pitchFamily="34" charset="0"/>
                <a:cs typeface="Arial" pitchFamily="34" charset="0"/>
              </a:rPr>
              <a:t>как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800" i="1" dirty="0" smtClean="0">
                <a:latin typeface="Arial" pitchFamily="34" charset="0"/>
                <a:cs typeface="Arial" pitchFamily="34" charset="0"/>
              </a:rPr>
              <a:t>частично упорядоченное множество событий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MS Project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— пример диаграмм </a:t>
            </a:r>
            <a:r>
              <a:rPr lang="ru-RU" sz="1800" dirty="0" err="1" smtClean="0">
                <a:latin typeface="Arial" pitchFamily="34" charset="0"/>
                <a:cs typeface="Arial" pitchFamily="34" charset="0"/>
              </a:rPr>
              <a:t>Гантта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. Это максимум того, что можно поддержать с помощью </a:t>
            </a:r>
            <a:r>
              <a:rPr lang="ru-RU" sz="1800" i="1" dirty="0" smtClean="0">
                <a:latin typeface="Arial" pitchFamily="34" charset="0"/>
                <a:cs typeface="Arial" pitchFamily="34" charset="0"/>
              </a:rPr>
              <a:t>универсального инструментария  </a:t>
            </a:r>
            <a:br>
              <a:rPr lang="ru-RU" sz="1800" i="1" dirty="0" smtClean="0">
                <a:latin typeface="Arial" pitchFamily="34" charset="0"/>
                <a:cs typeface="Arial" pitchFamily="34" charset="0"/>
              </a:rPr>
            </a:br>
            <a:r>
              <a:rPr lang="ru-RU" sz="1800" i="1" dirty="0" smtClean="0">
                <a:latin typeface="Arial" pitchFamily="34" charset="0"/>
                <a:cs typeface="Arial" pitchFamily="34" charset="0"/>
              </a:rPr>
              <a:t>//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PERT-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диаграммы (работы — дуги, события — вершины)</a:t>
            </a:r>
            <a:br>
              <a:rPr lang="ru-RU" sz="1800" dirty="0" smtClean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   используются реже (хуже отражают времена работ) //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Скептическое отношение к моделям жизненного цикла вообще, исходящим из представления диаграмм </a:t>
            </a:r>
            <a:r>
              <a:rPr lang="ru-RU" sz="1800" dirty="0" err="1" smtClean="0">
                <a:latin typeface="Arial" pitchFamily="34" charset="0"/>
                <a:cs typeface="Arial" pitchFamily="34" charset="0"/>
              </a:rPr>
              <a:t>Гантта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 (Брукс).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627313" y="419735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23963" y="4486275"/>
            <a:ext cx="1403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>
                <a:latin typeface="Arial" pitchFamily="34" charset="0"/>
                <a:cs typeface="Arial" pitchFamily="34" charset="0"/>
              </a:rPr>
              <a:t>   Работа </a:t>
            </a:r>
            <a:r>
              <a:rPr lang="en-US" sz="1400">
                <a:latin typeface="Arial" pitchFamily="34" charset="0"/>
                <a:cs typeface="Arial" pitchFamily="34" charset="0"/>
              </a:rPr>
              <a:t>21</a:t>
            </a: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23963" y="5116513"/>
            <a:ext cx="1403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>
                <a:latin typeface="Arial" pitchFamily="34" charset="0"/>
                <a:cs typeface="Arial" pitchFamily="34" charset="0"/>
              </a:rPr>
              <a:t>Работа 3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223963" y="5351463"/>
            <a:ext cx="1403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pitchFamily="34" charset="0"/>
                <a:cs typeface="Arial" pitchFamily="34" charset="0"/>
              </a:rPr>
              <a:t>      </a:t>
            </a:r>
            <a:r>
              <a:rPr lang="ru-RU" sz="1400">
                <a:latin typeface="Arial" pitchFamily="34" charset="0"/>
                <a:cs typeface="Arial" pitchFamily="34" charset="0"/>
              </a:rPr>
              <a:t>Работа 3</a:t>
            </a:r>
            <a:r>
              <a:rPr lang="en-US" sz="1400">
                <a:latin typeface="Arial" pitchFamily="34" charset="0"/>
                <a:cs typeface="Arial" pitchFamily="34" charset="0"/>
              </a:rPr>
              <a:t>1</a:t>
            </a: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23963" y="5926138"/>
            <a:ext cx="1403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pitchFamily="34" charset="0"/>
                <a:cs typeface="Arial" pitchFamily="34" charset="0"/>
              </a:rPr>
              <a:t>      </a:t>
            </a:r>
            <a:r>
              <a:rPr lang="ru-RU" sz="1400">
                <a:latin typeface="Arial" pitchFamily="34" charset="0"/>
                <a:cs typeface="Arial" pitchFamily="34" charset="0"/>
              </a:rPr>
              <a:t>Работа 33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223963" y="6213475"/>
            <a:ext cx="1403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sz="1400">
                <a:latin typeface="Arial" pitchFamily="34" charset="0"/>
                <a:cs typeface="Arial" pitchFamily="34" charset="0"/>
              </a:rPr>
              <a:t>4</a:t>
            </a: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27313" y="4340225"/>
            <a:ext cx="431800" cy="73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059113" y="4629150"/>
            <a:ext cx="360362" cy="71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563938" y="5781675"/>
            <a:ext cx="1152525" cy="7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643438" y="5997575"/>
            <a:ext cx="576262" cy="73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651500" y="6284913"/>
            <a:ext cx="1439863" cy="730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419475" y="5207000"/>
            <a:ext cx="792163" cy="71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1223963" y="6502400"/>
            <a:ext cx="6443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419475" y="4413250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651500" y="5062538"/>
            <a:ext cx="0" cy="13668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219700" y="5207000"/>
            <a:ext cx="431800" cy="714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223963" y="5638800"/>
            <a:ext cx="1403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 pitchFamily="34" charset="0"/>
                <a:cs typeface="Arial" pitchFamily="34" charset="0"/>
              </a:rPr>
              <a:t>      </a:t>
            </a:r>
            <a:r>
              <a:rPr lang="ru-RU" sz="1400">
                <a:latin typeface="Arial" pitchFamily="34" charset="0"/>
                <a:cs typeface="Arial" pitchFamily="34" charset="0"/>
              </a:rPr>
              <a:t>Работа 32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211638" y="5494338"/>
            <a:ext cx="431800" cy="714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7092950" y="419735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223963" y="4846638"/>
            <a:ext cx="1331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>
                <a:latin typeface="Arial" pitchFamily="34" charset="0"/>
                <a:cs typeface="Arial" pitchFamily="34" charset="0"/>
              </a:rPr>
              <a:t>   Работа </a:t>
            </a:r>
            <a:r>
              <a:rPr lang="en-US" sz="1400">
                <a:latin typeface="Arial" pitchFamily="34" charset="0"/>
                <a:cs typeface="Arial" pitchFamily="34" charset="0"/>
              </a:rPr>
              <a:t>2</a:t>
            </a:r>
            <a:r>
              <a:rPr lang="ru-RU" sz="14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421063" y="4989513"/>
            <a:ext cx="503237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211638" y="50625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219700" y="5062538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059113" y="419735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643438" y="53498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utoShape 30"/>
          <p:cNvSpPr>
            <a:spLocks/>
          </p:cNvSpPr>
          <p:nvPr/>
        </p:nvSpPr>
        <p:spPr bwMode="auto">
          <a:xfrm>
            <a:off x="1187450" y="4197350"/>
            <a:ext cx="71438" cy="2232025"/>
          </a:xfrm>
          <a:prstGeom prst="leftBrace">
            <a:avLst>
              <a:gd name="adj1" fmla="val 2603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 rot="10800000">
            <a:off x="360789" y="4270375"/>
            <a:ext cx="830997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400" b="1">
                <a:latin typeface="Arial" pitchFamily="34" charset="0"/>
                <a:cs typeface="Arial" pitchFamily="34" charset="0"/>
              </a:rPr>
              <a:t>Наименование работ (тема, этап, работа, задача, задание)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4643438" y="5781675"/>
            <a:ext cx="576262" cy="73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23963" y="4197350"/>
            <a:ext cx="1403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>
                <a:latin typeface="Arial" pitchFamily="34" charset="0"/>
                <a:cs typeface="Arial" pitchFamily="34" charset="0"/>
              </a:rPr>
              <a:t>Работа </a:t>
            </a:r>
            <a:r>
              <a:rPr lang="en-US" sz="1400">
                <a:latin typeface="Arial" pitchFamily="34" charset="0"/>
                <a:cs typeface="Arial" pitchFamily="34" charset="0"/>
              </a:rPr>
              <a:t>1</a:t>
            </a:r>
            <a:endParaRPr lang="ru-RU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3779838" y="4413250"/>
            <a:ext cx="0" cy="20891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7667625" y="6342063"/>
            <a:ext cx="792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b="1" dirty="0">
                <a:latin typeface="Arial" pitchFamily="34" charset="0"/>
                <a:cs typeface="Arial" pitchFamily="34" charset="0"/>
              </a:rPr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2902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21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Каскадная модель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5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1EB6DEC6-F81B-432D-90B9-C26A012FE46D}" type="slidenum">
              <a:rPr lang="ru-RU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762000" y="2979738"/>
            <a:ext cx="1371600" cy="2133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66800" y="693738"/>
            <a:ext cx="3505200" cy="601662"/>
            <a:chOff x="336" y="336"/>
            <a:chExt cx="2208" cy="379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36" y="336"/>
              <a:ext cx="220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1600">
                  <a:latin typeface="Arial" pitchFamily="34" charset="0"/>
                  <a:cs typeface="Arial" pitchFamily="34" charset="0"/>
                </a:rPr>
                <a:t>Определение требований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36" y="528"/>
              <a:ext cx="2208" cy="18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0000"/>
                </a:lnSpc>
                <a:spcBef>
                  <a:spcPct val="50000"/>
                </a:spcBef>
              </a:pPr>
              <a:r>
                <a:rPr lang="ru-RU" sz="1600" b="1">
                  <a:latin typeface="Arial" pitchFamily="34" charset="0"/>
                  <a:cs typeface="Arial" pitchFamily="34" charset="0"/>
                </a:rPr>
                <a:t>подтверждение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905000" y="1531938"/>
            <a:ext cx="4114800" cy="1412875"/>
            <a:chOff x="864" y="864"/>
            <a:chExt cx="2592" cy="890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64" y="864"/>
              <a:ext cx="25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ru-RU" sz="1600">
                  <a:latin typeface="Arial" pitchFamily="34" charset="0"/>
                  <a:cs typeface="Arial" pitchFamily="34" charset="0"/>
                </a:rPr>
                <a:t>Спецификация требований:</a:t>
              </a:r>
            </a:p>
            <a:p>
              <a:pPr>
                <a:lnSpc>
                  <a:spcPct val="30000"/>
                </a:lnSpc>
                <a:spcBef>
                  <a:spcPct val="50000"/>
                </a:spcBef>
                <a:buFontTx/>
                <a:buChar char="•"/>
              </a:pPr>
              <a:r>
                <a:rPr lang="ru-RU" sz="1600">
                  <a:latin typeface="Arial" pitchFamily="34" charset="0"/>
                  <a:cs typeface="Arial" pitchFamily="34" charset="0"/>
                </a:rPr>
                <a:t> системные требования  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864" y="1152"/>
              <a:ext cx="2592" cy="18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0000"/>
                </a:lnSpc>
                <a:spcBef>
                  <a:spcPct val="50000"/>
                </a:spcBef>
              </a:pPr>
              <a:r>
                <a:rPr lang="ru-RU" sz="1600" b="1">
                  <a:latin typeface="Arial" pitchFamily="34" charset="0"/>
                  <a:cs typeface="Arial" pitchFamily="34" charset="0"/>
                </a:rPr>
                <a:t>подтверждение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64" y="1344"/>
              <a:ext cx="25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ru-RU" sz="1600">
                  <a:latin typeface="Arial" pitchFamily="34" charset="0"/>
                  <a:cs typeface="Arial" pitchFamily="34" charset="0"/>
                </a:rPr>
                <a:t> требования к программам 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864" y="1536"/>
              <a:ext cx="2592" cy="21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ru-RU" sz="1600" b="1">
                  <a:latin typeface="Arial" pitchFamily="34" charset="0"/>
                  <a:cs typeface="Arial" pitchFamily="34" charset="0"/>
                </a:rPr>
                <a:t>подтверждение, обзоры</a:t>
              </a: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2895600" y="3292475"/>
            <a:ext cx="3505200" cy="601663"/>
            <a:chOff x="1584" y="2064"/>
            <a:chExt cx="2208" cy="379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584" y="2064"/>
              <a:ext cx="2208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ru-RU" sz="1600">
                  <a:latin typeface="Arial" pitchFamily="34" charset="0"/>
                  <a:cs typeface="Arial" pitchFamily="34" charset="0"/>
                </a:rPr>
                <a:t>Проектирование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584" y="2256"/>
              <a:ext cx="2208" cy="18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0000"/>
                </a:lnSpc>
                <a:spcBef>
                  <a:spcPct val="50000"/>
                </a:spcBef>
              </a:pPr>
              <a:r>
                <a:rPr lang="ru-RU" sz="1600" b="1">
                  <a:latin typeface="Arial" pitchFamily="34" charset="0"/>
                  <a:cs typeface="Arial" pitchFamily="34" charset="0"/>
                </a:rPr>
                <a:t>верификация</a:t>
              </a: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810000" y="4198938"/>
            <a:ext cx="4114800" cy="1604962"/>
            <a:chOff x="2064" y="2592"/>
            <a:chExt cx="2592" cy="1011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064" y="2592"/>
              <a:ext cx="25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ru-RU" sz="1600">
                  <a:latin typeface="Arial" pitchFamily="34" charset="0"/>
                  <a:cs typeface="Arial" pitchFamily="34" charset="0"/>
                </a:rPr>
                <a:t>Реализация: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Char char="•"/>
              </a:pPr>
              <a:r>
                <a:rPr lang="ru-RU" sz="1600">
                  <a:latin typeface="Arial" pitchFamily="34" charset="0"/>
                  <a:cs typeface="Arial" pitchFamily="34" charset="0"/>
                </a:rPr>
                <a:t> кодирование и автономная отладка  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064" y="2928"/>
              <a:ext cx="2592" cy="203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ru-RU" sz="1600" b="1">
                  <a:latin typeface="Arial" pitchFamily="34" charset="0"/>
                  <a:cs typeface="Arial" pitchFamily="34" charset="0"/>
                </a:rPr>
                <a:t>тестирование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064" y="3120"/>
              <a:ext cx="25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ru-RU" sz="1600">
                  <a:latin typeface="Arial" pitchFamily="34" charset="0"/>
                  <a:cs typeface="Arial" pitchFamily="34" charset="0"/>
                </a:rPr>
                <a:t> интеграция и комплексная отладка 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064" y="3312"/>
              <a:ext cx="2592" cy="291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ru-RU" sz="1600" b="1">
                  <a:latin typeface="Arial" pitchFamily="34" charset="0"/>
                  <a:cs typeface="Arial" pitchFamily="34" charset="0"/>
                </a:rPr>
                <a:t>аттестация</a:t>
              </a:r>
              <a:r>
                <a:rPr lang="ru-RU" b="1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876800" y="6027738"/>
            <a:ext cx="3733800" cy="601662"/>
            <a:chOff x="2736" y="3744"/>
            <a:chExt cx="2208" cy="379"/>
          </a:xfrm>
        </p:grpSpPr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736" y="3744"/>
              <a:ext cx="2208" cy="2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ru-RU" sz="1600">
                  <a:latin typeface="Arial" pitchFamily="34" charset="0"/>
                  <a:cs typeface="Arial" pitchFamily="34" charset="0"/>
                </a:rPr>
                <a:t>Эксплуатация и сопровождение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736" y="3936"/>
              <a:ext cx="2208" cy="187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lnSpc>
                  <a:spcPct val="80000"/>
                </a:lnSpc>
                <a:spcBef>
                  <a:spcPct val="50000"/>
                </a:spcBef>
              </a:pPr>
              <a:r>
                <a:rPr lang="ru-RU" sz="1600" b="1">
                  <a:latin typeface="Arial" pitchFamily="34" charset="0"/>
                  <a:cs typeface="Arial" pitchFamily="34" charset="0"/>
                </a:rPr>
                <a:t>переаттестация</a:t>
              </a:r>
            </a:p>
          </p:txBody>
        </p:sp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990600" y="3436938"/>
            <a:ext cx="914400" cy="1143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ru-RU" sz="1800">
                <a:latin typeface="Arial" pitchFamily="34" charset="0"/>
                <a:cs typeface="Arial" pitchFamily="34" charset="0"/>
              </a:rPr>
              <a:t>Чем заканчи- ваются этапы</a:t>
            </a:r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646113" y="1150938"/>
            <a:ext cx="469900" cy="1947862"/>
          </a:xfrm>
          <a:custGeom>
            <a:avLst/>
            <a:gdLst>
              <a:gd name="T0" fmla="*/ 296 w 296"/>
              <a:gd name="T1" fmla="*/ 1227 h 1227"/>
              <a:gd name="T2" fmla="*/ 113 w 296"/>
              <a:gd name="T3" fmla="*/ 883 h 1227"/>
              <a:gd name="T4" fmla="*/ 15 w 296"/>
              <a:gd name="T5" fmla="*/ 430 h 1227"/>
              <a:gd name="T6" fmla="*/ 25 w 296"/>
              <a:gd name="T7" fmla="*/ 96 h 1227"/>
              <a:gd name="T8" fmla="*/ 125 w 296"/>
              <a:gd name="T9" fmla="*/ 26 h 1227"/>
              <a:gd name="T10" fmla="*/ 265 w 296"/>
              <a:gd name="T11" fmla="*/ 0 h 1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6"/>
              <a:gd name="T19" fmla="*/ 0 h 1227"/>
              <a:gd name="T20" fmla="*/ 296 w 296"/>
              <a:gd name="T21" fmla="*/ 1227 h 12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6" h="1227">
                <a:moveTo>
                  <a:pt x="296" y="1227"/>
                </a:moveTo>
                <a:cubicBezTo>
                  <a:pt x="264" y="1168"/>
                  <a:pt x="160" y="1016"/>
                  <a:pt x="113" y="883"/>
                </a:cubicBezTo>
                <a:cubicBezTo>
                  <a:pt x="66" y="750"/>
                  <a:pt x="30" y="561"/>
                  <a:pt x="15" y="430"/>
                </a:cubicBezTo>
                <a:cubicBezTo>
                  <a:pt x="0" y="299"/>
                  <a:pt x="7" y="163"/>
                  <a:pt x="25" y="96"/>
                </a:cubicBezTo>
                <a:cubicBezTo>
                  <a:pt x="43" y="29"/>
                  <a:pt x="85" y="42"/>
                  <a:pt x="125" y="26"/>
                </a:cubicBezTo>
                <a:cubicBezTo>
                  <a:pt x="165" y="10"/>
                  <a:pt x="236" y="5"/>
                  <a:pt x="26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1330325" y="2192338"/>
            <a:ext cx="574675" cy="787400"/>
          </a:xfrm>
          <a:custGeom>
            <a:avLst/>
            <a:gdLst>
              <a:gd name="T0" fmla="*/ 74 w 362"/>
              <a:gd name="T1" fmla="*/ 496 h 496"/>
              <a:gd name="T2" fmla="*/ 13 w 362"/>
              <a:gd name="T3" fmla="*/ 374 h 496"/>
              <a:gd name="T4" fmla="*/ 26 w 362"/>
              <a:gd name="T5" fmla="*/ 112 h 496"/>
              <a:gd name="T6" fmla="*/ 170 w 362"/>
              <a:gd name="T7" fmla="*/ 16 h 496"/>
              <a:gd name="T8" fmla="*/ 362 w 362"/>
              <a:gd name="T9" fmla="*/ 1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2"/>
              <a:gd name="T16" fmla="*/ 0 h 496"/>
              <a:gd name="T17" fmla="*/ 362 w 362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2" h="496">
                <a:moveTo>
                  <a:pt x="74" y="496"/>
                </a:moveTo>
                <a:cubicBezTo>
                  <a:pt x="64" y="476"/>
                  <a:pt x="21" y="438"/>
                  <a:pt x="13" y="374"/>
                </a:cubicBezTo>
                <a:cubicBezTo>
                  <a:pt x="5" y="310"/>
                  <a:pt x="0" y="172"/>
                  <a:pt x="26" y="112"/>
                </a:cubicBezTo>
                <a:cubicBezTo>
                  <a:pt x="52" y="52"/>
                  <a:pt x="114" y="32"/>
                  <a:pt x="170" y="16"/>
                </a:cubicBezTo>
                <a:cubicBezTo>
                  <a:pt x="226" y="0"/>
                  <a:pt x="294" y="8"/>
                  <a:pt x="362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1676400" y="2827338"/>
            <a:ext cx="228600" cy="228600"/>
          </a:xfrm>
          <a:custGeom>
            <a:avLst/>
            <a:gdLst>
              <a:gd name="T0" fmla="*/ 0 w 144"/>
              <a:gd name="T1" fmla="*/ 144 h 144"/>
              <a:gd name="T2" fmla="*/ 40 w 144"/>
              <a:gd name="T3" fmla="*/ 48 h 144"/>
              <a:gd name="T4" fmla="*/ 144 w 144"/>
              <a:gd name="T5" fmla="*/ 0 h 144"/>
              <a:gd name="T6" fmla="*/ 0 60000 65536"/>
              <a:gd name="T7" fmla="*/ 0 60000 65536"/>
              <a:gd name="T8" fmla="*/ 0 60000 65536"/>
              <a:gd name="T9" fmla="*/ 0 w 144"/>
              <a:gd name="T10" fmla="*/ 0 h 144"/>
              <a:gd name="T11" fmla="*/ 144 w 144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44">
                <a:moveTo>
                  <a:pt x="0" y="144"/>
                </a:moveTo>
                <a:cubicBezTo>
                  <a:pt x="7" y="128"/>
                  <a:pt x="16" y="72"/>
                  <a:pt x="40" y="48"/>
                </a:cubicBezTo>
                <a:cubicBezTo>
                  <a:pt x="64" y="24"/>
                  <a:pt x="122" y="10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>
            <a:off x="2133600" y="3733800"/>
            <a:ext cx="762000" cy="160338"/>
          </a:xfrm>
          <a:custGeom>
            <a:avLst/>
            <a:gdLst>
              <a:gd name="T0" fmla="*/ 0 w 480"/>
              <a:gd name="T1" fmla="*/ 101 h 101"/>
              <a:gd name="T2" fmla="*/ 95 w 480"/>
              <a:gd name="T3" fmla="*/ 28 h 101"/>
              <a:gd name="T4" fmla="*/ 254 w 480"/>
              <a:gd name="T5" fmla="*/ 4 h 101"/>
              <a:gd name="T6" fmla="*/ 480 w 480"/>
              <a:gd name="T7" fmla="*/ 5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101"/>
              <a:gd name="T14" fmla="*/ 480 w 480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101">
                <a:moveTo>
                  <a:pt x="0" y="101"/>
                </a:moveTo>
                <a:cubicBezTo>
                  <a:pt x="16" y="89"/>
                  <a:pt x="53" y="44"/>
                  <a:pt x="95" y="28"/>
                </a:cubicBezTo>
                <a:cubicBezTo>
                  <a:pt x="137" y="12"/>
                  <a:pt x="190" y="8"/>
                  <a:pt x="254" y="4"/>
                </a:cubicBezTo>
                <a:cubicBezTo>
                  <a:pt x="318" y="0"/>
                  <a:pt x="433" y="5"/>
                  <a:pt x="480" y="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2133600" y="4275138"/>
            <a:ext cx="1649413" cy="657225"/>
          </a:xfrm>
          <a:custGeom>
            <a:avLst/>
            <a:gdLst>
              <a:gd name="T0" fmla="*/ 0 w 1039"/>
              <a:gd name="T1" fmla="*/ 0 h 414"/>
              <a:gd name="T2" fmla="*/ 230 w 1039"/>
              <a:gd name="T3" fmla="*/ 227 h 414"/>
              <a:gd name="T4" fmla="*/ 683 w 1039"/>
              <a:gd name="T5" fmla="*/ 386 h 414"/>
              <a:gd name="T6" fmla="*/ 1039 w 1039"/>
              <a:gd name="T7" fmla="*/ 398 h 414"/>
              <a:gd name="T8" fmla="*/ 0 60000 65536"/>
              <a:gd name="T9" fmla="*/ 0 60000 65536"/>
              <a:gd name="T10" fmla="*/ 0 60000 65536"/>
              <a:gd name="T11" fmla="*/ 0 60000 65536"/>
              <a:gd name="T12" fmla="*/ 0 w 1039"/>
              <a:gd name="T13" fmla="*/ 0 h 414"/>
              <a:gd name="T14" fmla="*/ 1039 w 1039"/>
              <a:gd name="T15" fmla="*/ 414 h 4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9" h="414">
                <a:moveTo>
                  <a:pt x="0" y="0"/>
                </a:moveTo>
                <a:cubicBezTo>
                  <a:pt x="38" y="38"/>
                  <a:pt x="116" y="163"/>
                  <a:pt x="230" y="227"/>
                </a:cubicBezTo>
                <a:cubicBezTo>
                  <a:pt x="344" y="291"/>
                  <a:pt x="548" y="358"/>
                  <a:pt x="683" y="386"/>
                </a:cubicBezTo>
                <a:cubicBezTo>
                  <a:pt x="818" y="414"/>
                  <a:pt x="965" y="396"/>
                  <a:pt x="1039" y="39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981200" y="4808538"/>
            <a:ext cx="1828800" cy="711200"/>
          </a:xfrm>
          <a:custGeom>
            <a:avLst/>
            <a:gdLst>
              <a:gd name="T0" fmla="*/ 0 w 1152"/>
              <a:gd name="T1" fmla="*/ 0 h 448"/>
              <a:gd name="T2" fmla="*/ 192 w 1152"/>
              <a:gd name="T3" fmla="*/ 192 h 448"/>
              <a:gd name="T4" fmla="*/ 384 w 1152"/>
              <a:gd name="T5" fmla="*/ 336 h 448"/>
              <a:gd name="T6" fmla="*/ 720 w 1152"/>
              <a:gd name="T7" fmla="*/ 432 h 448"/>
              <a:gd name="T8" fmla="*/ 1152 w 1152"/>
              <a:gd name="T9" fmla="*/ 432 h 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448"/>
              <a:gd name="T17" fmla="*/ 1152 w 1152"/>
              <a:gd name="T18" fmla="*/ 448 h 4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448">
                <a:moveTo>
                  <a:pt x="0" y="0"/>
                </a:moveTo>
                <a:cubicBezTo>
                  <a:pt x="64" y="68"/>
                  <a:pt x="128" y="136"/>
                  <a:pt x="192" y="192"/>
                </a:cubicBezTo>
                <a:cubicBezTo>
                  <a:pt x="256" y="248"/>
                  <a:pt x="296" y="296"/>
                  <a:pt x="384" y="336"/>
                </a:cubicBezTo>
                <a:cubicBezTo>
                  <a:pt x="472" y="376"/>
                  <a:pt x="592" y="416"/>
                  <a:pt x="720" y="432"/>
                </a:cubicBezTo>
                <a:cubicBezTo>
                  <a:pt x="848" y="448"/>
                  <a:pt x="1000" y="440"/>
                  <a:pt x="1152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1676400" y="5037138"/>
            <a:ext cx="3200400" cy="1473200"/>
          </a:xfrm>
          <a:custGeom>
            <a:avLst/>
            <a:gdLst>
              <a:gd name="T0" fmla="*/ 0 w 2016"/>
              <a:gd name="T1" fmla="*/ 0 h 928"/>
              <a:gd name="T2" fmla="*/ 192 w 2016"/>
              <a:gd name="T3" fmla="*/ 528 h 928"/>
              <a:gd name="T4" fmla="*/ 591 w 2016"/>
              <a:gd name="T5" fmla="*/ 813 h 928"/>
              <a:gd name="T6" fmla="*/ 1104 w 2016"/>
              <a:gd name="T7" fmla="*/ 912 h 928"/>
              <a:gd name="T8" fmla="*/ 2016 w 2016"/>
              <a:gd name="T9" fmla="*/ 912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6"/>
              <a:gd name="T16" fmla="*/ 0 h 928"/>
              <a:gd name="T17" fmla="*/ 2016 w 2016"/>
              <a:gd name="T18" fmla="*/ 928 h 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6" h="928">
                <a:moveTo>
                  <a:pt x="0" y="0"/>
                </a:moveTo>
                <a:cubicBezTo>
                  <a:pt x="44" y="200"/>
                  <a:pt x="94" y="392"/>
                  <a:pt x="192" y="528"/>
                </a:cubicBezTo>
                <a:cubicBezTo>
                  <a:pt x="290" y="664"/>
                  <a:pt x="439" y="749"/>
                  <a:pt x="591" y="813"/>
                </a:cubicBezTo>
                <a:cubicBezTo>
                  <a:pt x="743" y="877"/>
                  <a:pt x="867" y="896"/>
                  <a:pt x="1104" y="912"/>
                </a:cubicBezTo>
                <a:cubicBezTo>
                  <a:pt x="1341" y="928"/>
                  <a:pt x="1676" y="924"/>
                  <a:pt x="2016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819400" y="1303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962400" y="29797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648200" y="38941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5867400" y="57229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 flipV="1">
            <a:off x="8229600" y="4884738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 flipH="1">
            <a:off x="7924800" y="488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 flipH="1">
            <a:off x="6400800" y="358933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6781800" y="35893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 flipV="1">
            <a:off x="6248400" y="2293938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V="1">
            <a:off x="5715000" y="9985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H="1">
            <a:off x="4572000" y="998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H="1">
            <a:off x="6019800" y="22939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22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Каскадная модель: ограниченность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549275"/>
            <a:ext cx="9144000" cy="590391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ru-RU" sz="1600" dirty="0" smtClean="0">
                <a:latin typeface="Arial" charset="0"/>
                <a:cs typeface="Arial" charset="0"/>
              </a:rPr>
              <a:t>Схема последовательного (а не итеративного) развития проекта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ru-RU" sz="1600" dirty="0" smtClean="0">
                <a:latin typeface="Arial" charset="0"/>
                <a:cs typeface="Arial" charset="0"/>
              </a:rPr>
              <a:t>Ограниченные возвраты (ошибки прошлых этапов)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ru-RU" sz="1600" dirty="0" smtClean="0">
                <a:latin typeface="Arial" charset="0"/>
                <a:cs typeface="Arial" charset="0"/>
              </a:rPr>
              <a:t>Ориентация на вполне определенную методологию развития проекта (контроль прохождения этапов — барьеры)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ru-RU" sz="1600" b="1" dirty="0" smtClean="0">
                <a:latin typeface="Arial" charset="0"/>
                <a:cs typeface="Arial" charset="0"/>
              </a:rPr>
              <a:t>Блоки каскадной модели можно раскрывать внутрь: дробление процесса на задачи, работы и др. возможно. </a:t>
            </a:r>
            <a:r>
              <a:rPr lang="ru-RU" sz="1600" dirty="0" smtClean="0">
                <a:latin typeface="Arial" charset="0"/>
                <a:cs typeface="Arial" charset="0"/>
              </a:rPr>
              <a:t>При этом:</a:t>
            </a:r>
          </a:p>
          <a:p>
            <a:pPr lvl="1">
              <a:spcBef>
                <a:spcPts val="0"/>
              </a:spcBef>
            </a:pPr>
            <a:r>
              <a:rPr lang="ru-RU" sz="1600" dirty="0" smtClean="0">
                <a:latin typeface="Arial" charset="0"/>
                <a:cs typeface="Arial" charset="0"/>
              </a:rPr>
              <a:t>принципиально возможно вводить новые блоки и связи (</a:t>
            </a:r>
            <a:r>
              <a:rPr lang="ru-RU" sz="1600" i="1" dirty="0" smtClean="0">
                <a:latin typeface="Arial" charset="0"/>
                <a:cs typeface="Arial" charset="0"/>
              </a:rPr>
              <a:t>расширяемость</a:t>
            </a:r>
            <a:r>
              <a:rPr lang="ru-RU" sz="1600" dirty="0" smtClean="0">
                <a:latin typeface="Arial" charset="0"/>
                <a:cs typeface="Arial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ru-RU" sz="1600" dirty="0" smtClean="0">
                <a:latin typeface="Arial" charset="0"/>
                <a:cs typeface="Arial" charset="0"/>
              </a:rPr>
              <a:t>вертикальная ось времени</a:t>
            </a:r>
          </a:p>
          <a:p>
            <a:pPr lvl="1">
              <a:spcBef>
                <a:spcPts val="0"/>
              </a:spcBef>
            </a:pPr>
            <a:r>
              <a:rPr lang="ru-RU" sz="1600" dirty="0" smtClean="0">
                <a:latin typeface="Arial" charset="0"/>
                <a:cs typeface="Arial" charset="0"/>
              </a:rPr>
              <a:t>синхронизация</a:t>
            </a:r>
          </a:p>
          <a:p>
            <a:pPr lvl="1">
              <a:spcBef>
                <a:spcPts val="0"/>
              </a:spcBef>
            </a:pPr>
            <a:endParaRPr lang="ru-RU" sz="1600" dirty="0">
              <a:latin typeface="Arial" charset="0"/>
              <a:cs typeface="Arial" charset="0"/>
            </a:endParaRPr>
          </a:p>
          <a:p>
            <a:pPr marL="457200" lvl="1" indent="0" algn="ctr">
              <a:spcBef>
                <a:spcPts val="0"/>
              </a:spcBef>
              <a:buNone/>
            </a:pPr>
            <a:r>
              <a:rPr lang="ru-RU" sz="24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Каскадная модель: оценка </a:t>
            </a:r>
            <a:r>
              <a:rPr lang="ru-RU" sz="2400" dirty="0" err="1" smtClean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инструментальности</a:t>
            </a:r>
            <a:endParaRPr lang="ru-RU" sz="2400" dirty="0" smtClean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ru-RU" sz="1600" dirty="0">
                <a:solidFill>
                  <a:srgbClr val="0066FF"/>
                </a:solidFill>
                <a:latin typeface="Arial" charset="0"/>
                <a:cs typeface="Arial" charset="0"/>
              </a:rPr>
              <a:t>Расширяемость</a:t>
            </a:r>
            <a:r>
              <a:rPr lang="ru-RU" sz="1600" dirty="0">
                <a:latin typeface="Arial" charset="0"/>
                <a:cs typeface="Arial" charset="0"/>
              </a:rPr>
              <a:t> достигается как элемент выбранной методологии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ru-RU" sz="1600" dirty="0">
                <a:solidFill>
                  <a:srgbClr val="0066FF"/>
                </a:solidFill>
                <a:latin typeface="Arial" charset="0"/>
                <a:cs typeface="Arial" charset="0"/>
              </a:rPr>
              <a:t>Атрибутивность</a:t>
            </a:r>
            <a:r>
              <a:rPr lang="ru-RU" sz="1600" dirty="0">
                <a:latin typeface="Arial" charset="0"/>
                <a:cs typeface="Arial" charset="0"/>
              </a:rPr>
              <a:t> относительна: показ дополнительных атрибутов может снижать наглядность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ru-RU" sz="1600" dirty="0">
                <a:solidFill>
                  <a:srgbClr val="0066FF"/>
                </a:solidFill>
                <a:latin typeface="Arial" charset="0"/>
                <a:cs typeface="Arial" charset="0"/>
              </a:rPr>
              <a:t>Масштабируемость</a:t>
            </a:r>
            <a:r>
              <a:rPr lang="ru-RU" sz="1600" dirty="0">
                <a:latin typeface="Arial" charset="0"/>
                <a:cs typeface="Arial" charset="0"/>
              </a:rPr>
              <a:t> слабая: переход на другой уровень (вверх и вниз), но для выбранной методологии этого достаточно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ru-RU" sz="1600" dirty="0">
                <a:solidFill>
                  <a:srgbClr val="0066FF"/>
                </a:solidFill>
                <a:latin typeface="Arial" charset="0"/>
                <a:cs typeface="Arial" charset="0"/>
              </a:rPr>
              <a:t>Интегрированность</a:t>
            </a:r>
            <a:r>
              <a:rPr lang="ru-RU" sz="1600" dirty="0">
                <a:latin typeface="Arial" charset="0"/>
                <a:cs typeface="Arial" charset="0"/>
              </a:rPr>
              <a:t> принципиально возможна (для выбранной методологии)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ru-RU" sz="1600" dirty="0">
                <a:solidFill>
                  <a:srgbClr val="0066FF"/>
                </a:solidFill>
                <a:latin typeface="Arial" charset="0"/>
                <a:cs typeface="Arial" charset="0"/>
              </a:rPr>
              <a:t>Инструменты</a:t>
            </a:r>
            <a:r>
              <a:rPr lang="ru-RU" sz="1600" dirty="0">
                <a:latin typeface="Arial" charset="0"/>
                <a:cs typeface="Arial" charset="0"/>
              </a:rPr>
              <a:t> поддержки каскадной модели представлены среди </a:t>
            </a:r>
            <a:r>
              <a:rPr lang="en-US" sz="1600" dirty="0">
                <a:latin typeface="Arial" charset="0"/>
                <a:cs typeface="Arial" charset="0"/>
              </a:rPr>
              <a:t>CASE-</a:t>
            </a:r>
            <a:r>
              <a:rPr lang="ru-RU" sz="1600" dirty="0">
                <a:latin typeface="Arial" charset="0"/>
                <a:cs typeface="Arial" charset="0"/>
              </a:rPr>
              <a:t>средств (чаще — фрагментарно, но приемлемо)</a:t>
            </a:r>
          </a:p>
          <a:p>
            <a:pPr marL="457200" lvl="1" indent="0" algn="ctr">
              <a:spcBef>
                <a:spcPts val="0"/>
              </a:spcBef>
              <a:buNone/>
            </a:pPr>
            <a:endParaRPr lang="ru-RU" sz="16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23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Промежуточные итоги 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549275"/>
            <a:ext cx="9144000" cy="630872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Универсальность модели (т.е. пригодность для отражения всех жизненных циклов) противоречит </a:t>
            </a:r>
            <a:r>
              <a:rPr lang="ru-RU" sz="1600" dirty="0" err="1" smtClean="0">
                <a:latin typeface="Arial" pitchFamily="34" charset="0"/>
                <a:cs typeface="Arial" pitchFamily="34" charset="0"/>
              </a:rPr>
              <a:t>инструментальности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. </a:t>
            </a:r>
            <a:br>
              <a:rPr lang="ru-RU" sz="1600" dirty="0" smtClean="0">
                <a:latin typeface="Arial" pitchFamily="34" charset="0"/>
                <a:cs typeface="Arial" pitchFamily="34" charset="0"/>
              </a:rPr>
            </a:br>
            <a:r>
              <a:rPr lang="ru-RU" sz="1600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ru-RU" sz="16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Надо ориентироваться на типовые жизненные циклы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Иллюстративные модели можно рассматривать как основу построения инструментальных моделей лишь в редких случаях (следствие предыдущего)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Специальные средства часто поддержаны инструментально </a:t>
            </a:r>
            <a:br>
              <a:rPr lang="ru-RU" sz="1600" dirty="0" smtClean="0">
                <a:latin typeface="Arial" pitchFamily="34" charset="0"/>
                <a:cs typeface="Arial" pitchFamily="34" charset="0"/>
              </a:rPr>
            </a:br>
            <a:r>
              <a:rPr lang="ru-RU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ER-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диаграммы,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IDEF-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диаграммы и диаграммы классов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RUP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), </a:t>
            </a:r>
            <a:br>
              <a:rPr lang="ru-RU" sz="1600" dirty="0" smtClean="0">
                <a:latin typeface="Arial" pitchFamily="34" charset="0"/>
                <a:cs typeface="Arial" pitchFamily="34" charset="0"/>
              </a:rPr>
            </a:br>
            <a:r>
              <a:rPr lang="ru-RU" sz="1600" dirty="0" smtClean="0">
                <a:latin typeface="Arial" pitchFamily="34" charset="0"/>
                <a:cs typeface="Arial" pitchFamily="34" charset="0"/>
              </a:rPr>
              <a:t>           но обычно это модели </a:t>
            </a:r>
            <a:r>
              <a:rPr lang="ru-RU" sz="1600" i="1" dirty="0" smtClean="0">
                <a:latin typeface="Arial" pitchFamily="34" charset="0"/>
                <a:cs typeface="Arial" pitchFamily="34" charset="0"/>
              </a:rPr>
              <a:t>продуктов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а не </a:t>
            </a:r>
            <a:r>
              <a:rPr lang="ru-RU" sz="1600" i="1" dirty="0" smtClean="0">
                <a:latin typeface="Arial" pitchFamily="34" charset="0"/>
                <a:cs typeface="Arial" pitchFamily="34" charset="0"/>
              </a:rPr>
              <a:t>процессов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!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Надо различать 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ü"/>
            </a:pP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Информирующие  —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получение сведений о ходе развития, 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ü"/>
            </a:pP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Направляющие      —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получение и оценка вариантов развития,</a:t>
            </a:r>
          </a:p>
          <a:p>
            <a:pPr lvl="2">
              <a:lnSpc>
                <a:spcPct val="110000"/>
              </a:lnSpc>
              <a:buFont typeface="Wingdings" pitchFamily="2" charset="2"/>
              <a:buChar char="ü"/>
            </a:pP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Контролирующие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 — автоматизация контрольных функций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виды модели со своими инструментами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для каждого из вариантов типов жизненных циклов</a:t>
            </a: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Для каждого из типов жизненных циклов различна значимость (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c)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q"/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Что такое типы жизненных циклов?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Методология разработки проекта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Адаптация методологии к конкретным условиям (требования, персонал, концепции развития и т.д.)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ü"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Возможные операционные маршруты участников процесса (деятельность руководства проекта и разработчиков, а также ее регламенты)</a:t>
            </a:r>
          </a:p>
        </p:txBody>
      </p:sp>
    </p:spTree>
    <p:extLst>
      <p:ext uri="{BB962C8B-B14F-4D97-AF65-F5344CB8AC3E}">
        <p14:creationId xmlns:p14="http://schemas.microsoft.com/office/powerpoint/2010/main" val="17580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24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20713"/>
            <a:ext cx="9144000" cy="59229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ru-RU" sz="2400" b="1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Перспективность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инструментальных моделей развития инструментов поддержки зависит от методологии проекта, ее адаптации к конкретным условиям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Дает ли инструментальная модель возможность технологии? </a:t>
            </a:r>
            <a:br>
              <a:rPr lang="ru-RU" sz="2400" b="1" dirty="0" smtClean="0">
                <a:latin typeface="Arial" pitchFamily="34" charset="0"/>
                <a:cs typeface="Arial" pitchFamily="34" charset="0"/>
              </a:rPr>
            </a:b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	— Нет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! Это всего лишь средство поддержки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Какие преимущества появляются при использовании инструментальной модели?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	      — </a:t>
            </a:r>
            <a:r>
              <a:rPr lang="ru-RU" sz="2400" b="1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Автоматизация деятельности</a:t>
            </a:r>
            <a:r>
              <a:rPr lang="ru-RU" sz="2400" dirty="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по управлению 		     развития проектами данного типа. </a:t>
            </a:r>
            <a:br>
              <a:rPr lang="ru-RU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Не так уж мало!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Проблемы: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800100" lvl="1" indent="-342900">
              <a:lnSpc>
                <a:spcPct val="13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Признание необходимости инструментальной поддержки регламентированной разработки проектов</a:t>
            </a:r>
          </a:p>
          <a:p>
            <a:pPr marL="800100" lvl="1" indent="-342900">
              <a:lnSpc>
                <a:spcPct val="13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Выбор адекватных нотаций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25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Стоимостная оценка продуктов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92696"/>
            <a:ext cx="534659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q"/>
            </a:pPr>
            <a:r>
              <a:rPr lang="ru-RU" dirty="0">
                <a:latin typeface="Arial" pitchFamily="34" charset="0"/>
                <a:cs typeface="Arial" pitchFamily="34" charset="0"/>
              </a:rPr>
              <a:t> соответствие спросу;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q"/>
            </a:pPr>
            <a:r>
              <a:rPr lang="ru-RU" dirty="0">
                <a:latin typeface="Arial" pitchFamily="34" charset="0"/>
                <a:cs typeface="Arial" pitchFamily="34" charset="0"/>
              </a:rPr>
              <a:t> соответствие потребности;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q"/>
            </a:pPr>
            <a:r>
              <a:rPr lang="ru-RU" dirty="0">
                <a:latin typeface="Arial" pitchFamily="34" charset="0"/>
                <a:cs typeface="Arial" pitchFamily="34" charset="0"/>
              </a:rPr>
              <a:t> своевременность;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q"/>
            </a:pPr>
            <a:r>
              <a:rPr lang="ru-RU" dirty="0">
                <a:latin typeface="Arial" pitchFamily="34" charset="0"/>
                <a:cs typeface="Arial" pitchFamily="34" charset="0"/>
              </a:rPr>
              <a:t> качество;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0" y="692696"/>
            <a:ext cx="39604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q"/>
            </a:pPr>
            <a:r>
              <a:rPr lang="ru-RU">
                <a:latin typeface="Arial" pitchFamily="34" charset="0"/>
                <a:cs typeface="Arial" pitchFamily="34" charset="0"/>
              </a:rPr>
              <a:t> трудозатраты;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q"/>
            </a:pPr>
            <a:r>
              <a:rPr lang="ru-RU">
                <a:latin typeface="Arial" pitchFamily="34" charset="0"/>
                <a:cs typeface="Arial" pitchFamily="34" charset="0"/>
              </a:rPr>
              <a:t> затраты на ресурсы;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320729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latin typeface="Arial" pitchFamily="34" charset="0"/>
                <a:cs typeface="Arial" pitchFamily="34" charset="0"/>
              </a:rPr>
              <a:t>Зависимость от масштабов проекта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66449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>
                <a:latin typeface="Arial" pitchFamily="34" charset="0"/>
                <a:cs typeface="Arial" pitchFamily="34" charset="0"/>
              </a:rPr>
              <a:t>Нормирование: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4045496"/>
            <a:ext cx="3657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Arial" pitchFamily="34" charset="0"/>
                <a:cs typeface="Arial" pitchFamily="34" charset="0"/>
              </a:rPr>
              <a:t>(а) объем кода;</a:t>
            </a:r>
          </a:p>
          <a:p>
            <a:r>
              <a:rPr lang="ru-RU">
                <a:latin typeface="Arial" pitchFamily="34" charset="0"/>
                <a:cs typeface="Arial" pitchFamily="34" charset="0"/>
              </a:rPr>
              <a:t>(б) инвестиции;</a:t>
            </a:r>
          </a:p>
          <a:p>
            <a:r>
              <a:rPr lang="ru-RU">
                <a:latin typeface="Arial" pitchFamily="34" charset="0"/>
                <a:cs typeface="Arial" pitchFamily="34" charset="0"/>
              </a:rPr>
              <a:t>(в) число исполнителей;</a:t>
            </a:r>
          </a:p>
          <a:p>
            <a:r>
              <a:rPr lang="ru-RU">
                <a:latin typeface="Arial" pitchFamily="34" charset="0"/>
                <a:cs typeface="Arial" pitchFamily="34" charset="0"/>
              </a:rPr>
              <a:t>(г) другие характеристики</a:t>
            </a: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3733800" y="3969296"/>
            <a:ext cx="381000" cy="1752600"/>
          </a:xfrm>
          <a:prstGeom prst="righ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19600" y="4502696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68363" indent="-868363">
              <a:spcBef>
                <a:spcPct val="50000"/>
              </a:spcBef>
            </a:pPr>
            <a:r>
              <a:rPr lang="ru-RU" b="1">
                <a:latin typeface="Arial" pitchFamily="34" charset="0"/>
                <a:cs typeface="Arial" pitchFamily="34" charset="0"/>
              </a:rPr>
              <a:t>Цель</a:t>
            </a:r>
            <a:r>
              <a:rPr lang="ru-RU">
                <a:latin typeface="Arial" pitchFamily="34" charset="0"/>
                <a:cs typeface="Arial" pitchFamily="34" charset="0"/>
              </a:rPr>
              <a:t>: установить аналогию для оценки</a:t>
            </a:r>
          </a:p>
        </p:txBody>
      </p:sp>
    </p:spTree>
    <p:extLst>
      <p:ext uri="{BB962C8B-B14F-4D97-AF65-F5344CB8AC3E}">
        <p14:creationId xmlns:p14="http://schemas.microsoft.com/office/powerpoint/2010/main" val="1668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26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Измерения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541129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q"/>
            </a:pPr>
            <a:r>
              <a:rPr lang="ru-RU" sz="2000" i="1" dirty="0">
                <a:latin typeface="Arial" pitchFamily="34" charset="0"/>
                <a:cs typeface="Arial" pitchFamily="34" charset="0"/>
              </a:rPr>
              <a:t>показатели размера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— характеристики, отражающие объемные параметры проекта, его сложность, а также количественные данные об исполнителях, занятых в проекте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768167"/>
            <a:ext cx="91440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 объемным показателям относятся: размеры отлаженного кода и средний размер модулей, классов и т.п., число модулей и классов. </a:t>
            </a:r>
          </a:p>
          <a:p>
            <a:pPr>
              <a:spcBef>
                <a:spcPct val="50000"/>
              </a:spcBef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К показателям сложности относятся различные отношения: числа циклических и разветвляющих конструкций, числа описаний к числу операторов. К ним относят глубину и разветвленность иерархии классов средний размер кода;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3962400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q"/>
            </a:pPr>
            <a:r>
              <a:rPr lang="ru-RU" sz="2000" i="1" dirty="0">
                <a:latin typeface="Arial" pitchFamily="34" charset="0"/>
                <a:cs typeface="Arial" pitchFamily="34" charset="0"/>
              </a:rPr>
              <a:t>показатели продуктивности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— характеристики, отражающие производительность труда по категориям работников и индивидуальную производительность труда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0" y="486916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ru-RU" sz="2000" i="1">
                <a:latin typeface="Arial" pitchFamily="34" charset="0"/>
                <a:cs typeface="Arial" pitchFamily="34" charset="0"/>
              </a:rPr>
              <a:t>показатели качества;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2000" i="1">
                <a:latin typeface="Arial" pitchFamily="34" charset="0"/>
                <a:cs typeface="Arial" pitchFamily="34" charset="0"/>
              </a:rPr>
              <a:t>показатели переиспользования.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6021388"/>
            <a:ext cx="9144000" cy="70788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>
                <a:latin typeface="Arial" pitchFamily="34" charset="0"/>
                <a:cs typeface="Arial" pitchFamily="34" charset="0"/>
              </a:rPr>
              <a:t>Назначение измерений в том, чтобы сопоставить их с априорными (экспертными) значениями, нежели для оценки труда коллектива. </a:t>
            </a:r>
          </a:p>
        </p:txBody>
      </p:sp>
    </p:spTree>
    <p:extLst>
      <p:ext uri="{BB962C8B-B14F-4D97-AF65-F5344CB8AC3E}">
        <p14:creationId xmlns:p14="http://schemas.microsoft.com/office/powerpoint/2010/main" val="37943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27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вероятных доходов от реализации проекта 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9"/>
          <p:cNvSpPr txBox="1">
            <a:spLocks/>
          </p:cNvSpPr>
          <p:nvPr/>
        </p:nvSpPr>
        <p:spPr bwMode="auto">
          <a:xfrm>
            <a:off x="6678488" y="613278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3873A399-E841-4927-9BCE-1D407C714CFC}" type="slidenum">
              <a:rPr lang="ru-RU" sz="1800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180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480888" y="649560"/>
            <a:ext cx="360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Предположения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 </a:t>
            </a:r>
            <a:br>
              <a:rPr lang="ru-RU" sz="1800" dirty="0">
                <a:latin typeface="Arial" pitchFamily="34" charset="0"/>
                <a:cs typeface="Arial" pitchFamily="34" charset="0"/>
              </a:rPr>
            </a:br>
            <a:r>
              <a:rPr lang="ru-RU" sz="1800" dirty="0">
                <a:latin typeface="Arial" pitchFamily="34" charset="0"/>
                <a:cs typeface="Arial" pitchFamily="34" charset="0"/>
              </a:rPr>
              <a:t>о проекте + анализ </a:t>
            </a:r>
            <a:r>
              <a:rPr lang="ru-RU" sz="1800" b="1" i="1" dirty="0">
                <a:latin typeface="Arial" pitchFamily="34" charset="0"/>
                <a:cs typeface="Arial" pitchFamily="34" charset="0"/>
              </a:rPr>
              <a:t>ситуаций использования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(оценка доходности вариантов применения). 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4240088" y="649560"/>
            <a:ext cx="4724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b="1" i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Подсчет затрат</a:t>
            </a:r>
            <a:r>
              <a:rPr lang="ru-RU" sz="1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на разработку и их </a:t>
            </a:r>
            <a:r>
              <a:rPr lang="ru-RU" sz="1800" b="1" i="1" dirty="0">
                <a:latin typeface="Arial" pitchFamily="34" charset="0"/>
                <a:cs typeface="Arial" pitchFamily="34" charset="0"/>
              </a:rPr>
              <a:t>разнесение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 на продукцию при тиражировании (какая стоимость продукта может обеспечить компенсацию затрат) 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125288" y="2325960"/>
            <a:ext cx="8686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76238"/>
            <a:r>
              <a:rPr lang="ru-RU" sz="1800" dirty="0">
                <a:latin typeface="Arial" pitchFamily="34" charset="0"/>
                <a:cs typeface="Arial" pitchFamily="34" charset="0"/>
              </a:rPr>
              <a:t>Разграничение </a:t>
            </a:r>
            <a:r>
              <a:rPr lang="ru-RU" sz="1800" dirty="0" err="1">
                <a:latin typeface="Arial" pitchFamily="34" charset="0"/>
                <a:cs typeface="Arial" pitchFamily="34" charset="0"/>
              </a:rPr>
              <a:t>проплат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, которые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обязуется сделать заказчик, и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ru-RU" sz="1800" dirty="0">
                <a:latin typeface="Arial" pitchFamily="34" charset="0"/>
                <a:cs typeface="Arial" pitchFamily="34" charset="0"/>
              </a:rPr>
              <a:t>расходов, обеспечение которых берет на себя фирма.</a:t>
            </a:r>
          </a:p>
          <a:p>
            <a:pPr indent="376238"/>
            <a:r>
              <a:rPr lang="ru-RU" sz="1800" dirty="0">
                <a:latin typeface="Arial" pitchFamily="34" charset="0"/>
                <a:cs typeface="Arial" pitchFamily="34" charset="0"/>
              </a:rPr>
              <a:t>В соответствии с этой пропорцией распределяется и будущий доход от реализации.</a:t>
            </a:r>
          </a:p>
          <a:p>
            <a:pPr indent="376238"/>
            <a:r>
              <a:rPr lang="ru-RU" sz="1800" b="1" i="1" dirty="0">
                <a:latin typeface="Arial" pitchFamily="34" charset="0"/>
                <a:cs typeface="Arial" pitchFamily="34" charset="0"/>
              </a:rPr>
              <a:t>Соглашение о разделе продукции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> — часть договора между заказчиком и разработчиками   </a:t>
            </a:r>
          </a:p>
        </p:txBody>
      </p: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696788" y="4535760"/>
            <a:ext cx="8001000" cy="2133600"/>
            <a:chOff x="360" y="2976"/>
            <a:chExt cx="5040" cy="1344"/>
          </a:xfrm>
        </p:grpSpPr>
        <p:sp>
          <p:nvSpPr>
            <p:cNvPr id="15" name="AutoShape 25"/>
            <p:cNvSpPr>
              <a:spLocks/>
            </p:cNvSpPr>
            <p:nvPr/>
          </p:nvSpPr>
          <p:spPr bwMode="auto">
            <a:xfrm>
              <a:off x="1145" y="2976"/>
              <a:ext cx="1274" cy="613"/>
            </a:xfrm>
            <a:prstGeom prst="borderCallout2">
              <a:avLst>
                <a:gd name="adj1" fmla="val 11745"/>
                <a:gd name="adj2" fmla="val -3769"/>
                <a:gd name="adj3" fmla="val 11745"/>
                <a:gd name="adj4" fmla="val -31713"/>
                <a:gd name="adj5" fmla="val 132792"/>
                <a:gd name="adj6" fmla="val -59968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ru-RU" sz="1800">
                  <a:latin typeface="Arial" pitchFamily="34" charset="0"/>
                  <a:cs typeface="Arial" pitchFamily="34" charset="0"/>
                </a:rPr>
                <a:t>Полное финансирование заказчиком</a:t>
              </a:r>
            </a:p>
          </p:txBody>
        </p:sp>
        <p:sp>
          <p:nvSpPr>
            <p:cNvPr id="16" name="AutoShape 26"/>
            <p:cNvSpPr>
              <a:spLocks/>
            </p:cNvSpPr>
            <p:nvPr/>
          </p:nvSpPr>
          <p:spPr bwMode="auto">
            <a:xfrm>
              <a:off x="3531" y="2976"/>
              <a:ext cx="1038" cy="576"/>
            </a:xfrm>
            <a:prstGeom prst="borderCallout2">
              <a:avLst>
                <a:gd name="adj1" fmla="val 12500"/>
                <a:gd name="adj2" fmla="val 104625"/>
                <a:gd name="adj3" fmla="val 12500"/>
                <a:gd name="adj4" fmla="val 141523"/>
                <a:gd name="adj5" fmla="val 138194"/>
                <a:gd name="adj6" fmla="val 179093"/>
              </a:avLst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1800">
                  <a:latin typeface="Arial" pitchFamily="34" charset="0"/>
                  <a:cs typeface="Arial" pitchFamily="34" charset="0"/>
                </a:rPr>
                <a:t>Внутренний проект фирмы</a:t>
              </a: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360" y="3776"/>
              <a:ext cx="5040" cy="544"/>
            </a:xfrm>
            <a:prstGeom prst="rect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00CC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85725" algn="ctr" eaLnBrk="0" hangingPunct="0">
                <a:defRPr/>
              </a:pPr>
              <a:r>
                <a:rPr lang="ru-RU" sz="1800" dirty="0">
                  <a:latin typeface="Arial" pitchFamily="34" charset="0"/>
                  <a:cs typeface="Arial" pitchFamily="34" charset="0"/>
                </a:rPr>
                <a:t>Доходы</a:t>
              </a:r>
            </a:p>
            <a:p>
              <a:pPr algn="r" eaLnBrk="0" hangingPunct="0">
                <a:defRPr/>
              </a:pPr>
              <a:r>
                <a:rPr lang="en-US" sz="1800" dirty="0" err="1" smtClean="0">
                  <a:latin typeface="Arial" pitchFamily="34" charset="0"/>
                  <a:cs typeface="Arial" pitchFamily="34" charset="0"/>
                </a:rPr>
                <a:t>фирмы</a:t>
              </a:r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   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96788" y="605289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заказчика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6D-D3A9-4A17-AFB4-06F9111789E4}" type="slidenum">
              <a:rPr lang="ru-RU" altLang="ru-RU" smtClean="0"/>
              <a:pPr/>
              <a:t>28</a:t>
            </a:fld>
            <a:endParaRPr lang="ru-RU" altLang="ru-RU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1340768"/>
            <a:ext cx="8820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Задание: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составить План-графики или диаграммы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Ганта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на разработку ПО ВКР и пояснительной записки ВКР.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49288" y="2708920"/>
            <a:ext cx="8208912" cy="19882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Оформление : № группы, Ф.И.О</a:t>
            </a:r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номер,</a:t>
            </a:r>
            <a:r>
              <a:rPr lang="en-US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</a:t>
            </a:r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практического задания, </a:t>
            </a:r>
            <a:r>
              <a:rPr lang="ru-RU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основной текст (структурированный, рисунки),  выводы.</a:t>
            </a:r>
          </a:p>
          <a:p>
            <a:pPr algn="just"/>
            <a:endParaRPr lang="ru-RU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konst17@mail.ru</a:t>
            </a:r>
            <a:endParaRPr lang="ru-RU" sz="24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0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3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12080"/>
            <a:ext cx="9144000" cy="46459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«Процессы жизненного цикла ПО». Процесс «Разработка» 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/>
          </p:nvPr>
        </p:nvGraphicFramePr>
        <p:xfrm>
          <a:off x="117126" y="476672"/>
          <a:ext cx="8928895" cy="6323965"/>
        </p:xfrm>
        <a:graphic>
          <a:graphicData uri="http://schemas.openxmlformats.org/drawingml/2006/table">
            <a:tbl>
              <a:tblPr/>
              <a:tblGrid>
                <a:gridCol w="287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Работы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Вход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Результат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6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Подготовка;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Анализ требований к ИС;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Проектирование архитектуры ИС;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Разработка требований к ПО;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Проектирование архитектуры ПО;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Детальное проектирование ПО;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Кодирование и тестирование ПО;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Интеграция ПО и квалификационное тестирование ПО;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Интеграция ИС и квалификационное тестирование ИС.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Техническое задание на ИС;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Модель ЖЦ;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Подсистемы ИС;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Спецификации требований к компонентам ПО;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Архитектура ПО;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Материалы детального проектирования ПО;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План интеграции ПО;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Тесты;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Документация на ИС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Используемая модель ЖЦ, стандарты разработки;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План работ;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Состав подсистем, компоненты оборудования;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Спецификации требования к компонентам ПО;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Состав компонентов ПО, интерфейсы с БД, план интеграции ПО;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Проект БД, спецификации интерфейсов между компонентами ПО, требования к тестам;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Тексты модулей ПО, акты автономного тестирования;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Оценка соответствия ПО, БД, технического комплекса и комплекта документации требованиям ТЗ.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02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4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ЖЦ по ГОСТ 34.601-90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Group 3"/>
          <p:cNvGraphicFramePr>
            <a:graphicFrameLocks/>
          </p:cNvGraphicFramePr>
          <p:nvPr>
            <p:extLst/>
          </p:nvPr>
        </p:nvGraphicFramePr>
        <p:xfrm>
          <a:off x="107504" y="476672"/>
          <a:ext cx="8928992" cy="6296744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Стадия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Этапы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 Формирование требований к АС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1.1. Обследование объекта и обоснование необходимости создания АС.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1.2. Формирование требований пользователя к АС.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1.3. Оформление отчёта о выполненной работе и заявки на разработку АС (тактико-технического задания)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 Разработка концепции АС.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2.1. Изучение объекта.</a:t>
                      </a:r>
                      <a:b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2.2. Проведение необходимых научно-исследовательских работ.</a:t>
                      </a:r>
                      <a:b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2.3. Разработка вариантов концепции АС, удовлетворяющего требованиям пользователя.</a:t>
                      </a:r>
                      <a:b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2.4. Оформление отчёта о выполненной работе.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 Техническое задание.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3.1. Разработка и утверждение технического задания на создание АС.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4. Эскизный проект.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4.1. Разработка предварительных проектных решений по системе и её частям.</a:t>
                      </a:r>
                      <a:br>
                        <a:rPr kumimoji="0" lang="ru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4.2. Разработка документации на АС и её части.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 Технический проект.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5.1. Разработка проектных решений по системе и её частям.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5.2. Разработка документации на АС и её части.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5.3. Разработка и оформление документации на поставку изделий для комплектования АС и (или) технических требований (технических заданий) на их разработку.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5.4. Разработка заданий на проектирование в смежных частях проекта объекта автоматизации.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0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5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Стадии ЖЦ по ГОСТ 34.601-90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/>
          </p:nvPr>
        </p:nvGraphicFramePr>
        <p:xfrm>
          <a:off x="45343" y="541578"/>
          <a:ext cx="9019728" cy="4645025"/>
        </p:xfrm>
        <a:graphic>
          <a:graphicData uri="http://schemas.openxmlformats.org/drawingml/2006/table">
            <a:tbl>
              <a:tblPr/>
              <a:tblGrid>
                <a:gridCol w="214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Стадия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Этапы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 Рабочая документация.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6.1. Разработка рабочей документации на систему и её части.</a:t>
                      </a:r>
                      <a:b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6.2. Разработка или адаптация программ.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 Ввод в действие.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7.1. Подготовка объекта автоматизации к вводу АС в действие.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7.2. Подготовка персонала.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7.3. Комплектация АС поставляемыми изделиями (программными и техническими средствами, программно-техническими комплексами, информационными изделиями).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7.4. Строительно-монтажные работы.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7.5. Пусконаладочные работы.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7.6. Проведение предварительных испытаний.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7.7. Проведение опытной эксплуатации.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7.8. Проведение приёмочных испытаний.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 Сопровождение АС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8.1. Выполнение работ в соответствии с гарантийными обязательствами.</a:t>
                      </a:r>
                      <a:b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8.2. Послегарантийное обслуживание.</a:t>
                      </a: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8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6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и управление в проектной деятельности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1513" y="476672"/>
            <a:ext cx="3810000" cy="108012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Руководить можно людьми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633913" y="476672"/>
            <a:ext cx="3810000" cy="108012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Управлять можно проектом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00113" y="1556792"/>
            <a:ext cx="708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Менеджмент должен сочетать и то и другое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7504" y="1988840"/>
            <a:ext cx="885698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Эта двойственность характерна для любого менеджмента, но для менеджмента программных проектов она играет решающую роль, поскольку </a:t>
            </a:r>
          </a:p>
          <a:p>
            <a:pPr marL="525462" indent="-34290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В этой отрасли производятся нематериальные продукты — </a:t>
            </a:r>
            <a:r>
              <a:rPr lang="ru-RU" sz="2000" b="1" i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артефакты</a:t>
            </a:r>
            <a:endParaRPr lang="ru-RU" sz="20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marL="525462" indent="-34290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Это </a:t>
            </a:r>
            <a:r>
              <a:rPr lang="ru-RU" sz="2000" b="1" i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творческая деятельность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в большей степени, нежели технологический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процесс</a:t>
            </a:r>
          </a:p>
          <a:p>
            <a:pPr marL="182562" fontAlgn="auto">
              <a:spcBef>
                <a:spcPct val="50000"/>
              </a:spcBef>
              <a:spcAft>
                <a:spcPts val="0"/>
              </a:spcAft>
              <a:defRPr/>
            </a:pPr>
            <a:endParaRPr lang="ru-RU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82562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Разработка </a:t>
            </a:r>
            <a:r>
              <a:rPr lang="ru-RU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программного обеспечения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— </a:t>
            </a:r>
            <a:r>
              <a:rPr lang="ru-RU" sz="2000" i="1" dirty="0">
                <a:latin typeface="Arial" pitchFamily="34" charset="0"/>
                <a:cs typeface="Arial" pitchFamily="34" charset="0"/>
              </a:rPr>
              <a:t>коллективный труд специалистов, направленный на удовлетворение потребности пользователей в автоматизации их деятельности </a:t>
            </a:r>
            <a:br>
              <a:rPr lang="ru-RU" sz="2000" i="1" dirty="0">
                <a:latin typeface="Arial" pitchFamily="34" charset="0"/>
                <a:cs typeface="Arial" pitchFamily="34" charset="0"/>
              </a:rPr>
            </a:br>
            <a:r>
              <a:rPr lang="ru-RU" sz="2000" i="1" dirty="0">
                <a:latin typeface="Arial" pitchFamily="34" charset="0"/>
                <a:cs typeface="Arial" pitchFamily="34" charset="0"/>
              </a:rPr>
              <a:t>с помощью применения создаваемой программной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64311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7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Декомпозиция проектной деятельности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496" y="595014"/>
            <a:ext cx="8974137" cy="60023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ru-RU" sz="20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Проект — большая производственная функция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, выполнение которой требует осуществления многих различных деятельностей.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Деятельности проекта взаимосвязаны, нуждаются в планировании, обеспечении ресурсами и др. От существования многих из них приходится абстрагироваться (несущественные?)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ru-RU" sz="20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Организованность</a:t>
            </a:r>
            <a:r>
              <a:rPr lang="ru-RU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совокупности проектных и внешних (косвенно связанных с проектом) деятельностей должна быть достигнута!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Для построения нужной организованности применяются методологии развития проектов. Среди прочего они решают задачу </a:t>
            </a:r>
            <a:r>
              <a:rPr lang="ru-RU" sz="20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декомпозиции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Это одно из назначений методологии. А какие они бывают?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Производственные функции и исполнители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декомпозируемые сущности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можно </a:t>
            </a:r>
            <a:r>
              <a:rPr lang="ru-RU" sz="18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структурировать выполнение функции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, разбивая ее на составляющие, определяя назначение каждой из составляющих и связи между ними так, чтобы результат совместного выполнения совпадал с требуемым результатом разбиваемой функции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Char char="ü"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можно </a:t>
            </a:r>
            <a:r>
              <a:rPr lang="ru-RU" sz="18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структурировать обобщенного исполнителя</a:t>
            </a:r>
            <a:r>
              <a:rPr lang="ru-RU" sz="1800" dirty="0" smtClean="0">
                <a:latin typeface="Arial" pitchFamily="34" charset="0"/>
                <a:cs typeface="Arial" pitchFamily="34" charset="0"/>
              </a:rPr>
              <a:t>, иными словами, конкретизировать исполнителей, отвечающих за разные аспекты выполнения функции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Оба разбиения допускают продолжение в глубину: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для исполнителей — до конкретных индивидуумов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ru-RU" sz="1800" dirty="0" smtClean="0">
                <a:latin typeface="Arial" pitchFamily="34" charset="0"/>
                <a:cs typeface="Arial" pitchFamily="34" charset="0"/>
              </a:rPr>
              <a:t>для функций — до неделимых единиц 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1048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8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4"/>
            <a:ext cx="9144000" cy="74309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Деятельность менеджера и составляющие </a:t>
            </a:r>
            <a:endParaRPr lang="ru-RU" altLang="ru-RU" sz="24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проектных деятельностей 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0800" y="908720"/>
            <a:ext cx="9093200" cy="54276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ru-RU" sz="2200" i="1" smtClean="0">
                <a:solidFill>
                  <a:schemeClr val="accent2"/>
                </a:solidFill>
                <a:latin typeface="Calibri" pitchFamily="34" charset="0"/>
              </a:rPr>
              <a:t>Цель</a:t>
            </a:r>
            <a:r>
              <a:rPr lang="ru-RU" sz="2200" smtClean="0">
                <a:latin typeface="Calibri" pitchFamily="34" charset="0"/>
              </a:rPr>
              <a:t> — направление других проектных деятельностей так, чтобы они продвигали проект к выполнению (задаваемых вне системы) </a:t>
            </a:r>
            <a:r>
              <a:rPr lang="ru-RU" sz="2200" i="1" smtClean="0">
                <a:latin typeface="Calibri" pitchFamily="34" charset="0"/>
              </a:rPr>
              <a:t>работ</a:t>
            </a:r>
            <a:r>
              <a:rPr lang="ru-RU" sz="2200" smtClean="0">
                <a:latin typeface="Calibri" pitchFamily="34" charset="0"/>
              </a:rPr>
              <a:t> в условиях ограничений по </a:t>
            </a:r>
            <a:r>
              <a:rPr lang="ru-RU" sz="2200" i="1" smtClean="0">
                <a:solidFill>
                  <a:srgbClr val="333399"/>
                </a:solidFill>
                <a:latin typeface="Calibri" pitchFamily="34" charset="0"/>
              </a:rPr>
              <a:t>времени</a:t>
            </a:r>
            <a:r>
              <a:rPr lang="ru-RU" sz="2200" smtClean="0">
                <a:solidFill>
                  <a:srgbClr val="333399"/>
                </a:solidFill>
                <a:latin typeface="Calibri" pitchFamily="34" charset="0"/>
              </a:rPr>
              <a:t>, </a:t>
            </a:r>
            <a:r>
              <a:rPr lang="ru-RU" sz="2200" i="1" smtClean="0">
                <a:solidFill>
                  <a:srgbClr val="333399"/>
                </a:solidFill>
                <a:latin typeface="Calibri" pitchFamily="34" charset="0"/>
              </a:rPr>
              <a:t>финансам</a:t>
            </a:r>
            <a:r>
              <a:rPr lang="ru-RU" sz="2200" smtClean="0">
                <a:solidFill>
                  <a:srgbClr val="333399"/>
                </a:solidFill>
                <a:latin typeface="Calibri" pitchFamily="34" charset="0"/>
              </a:rPr>
              <a:t> и </a:t>
            </a:r>
            <a:r>
              <a:rPr lang="ru-RU" sz="2200" i="1" smtClean="0">
                <a:solidFill>
                  <a:srgbClr val="333399"/>
                </a:solidFill>
                <a:latin typeface="Calibri" pitchFamily="34" charset="0"/>
              </a:rPr>
              <a:t>качеству </a:t>
            </a:r>
            <a:r>
              <a:rPr lang="ru-RU" sz="2200" i="1" smtClean="0">
                <a:latin typeface="Calibri" pitchFamily="34" charset="0"/>
              </a:rPr>
              <a:t>= </a:t>
            </a:r>
            <a:r>
              <a:rPr lang="ru-RU" sz="2200" smtClean="0">
                <a:latin typeface="Calibri" pitchFamily="34" charset="0"/>
              </a:rPr>
              <a:t>достижение целей деятельности, задающей проект в целом. 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ru-RU" sz="2200" i="1" smtClean="0">
                <a:solidFill>
                  <a:schemeClr val="accent2"/>
                </a:solidFill>
                <a:latin typeface="Calibri" pitchFamily="34" charset="0"/>
              </a:rPr>
              <a:t>Согласование параметров проекта</a:t>
            </a:r>
            <a:r>
              <a:rPr lang="ru-RU" sz="2200" smtClean="0">
                <a:latin typeface="Calibri" pitchFamily="34" charset="0"/>
              </a:rPr>
              <a:t>: объем работ, сроки, запрашиваемые финансы (внешняя по отношению к работам проекта деятельность)</a:t>
            </a:r>
          </a:p>
          <a:p>
            <a:pPr>
              <a:lnSpc>
                <a:spcPct val="80000"/>
              </a:lnSpc>
            </a:pPr>
            <a:r>
              <a:rPr lang="ru-RU" sz="2200" smtClean="0">
                <a:latin typeface="Calibri" pitchFamily="34" charset="0"/>
              </a:rPr>
              <a:t>Менеджмент проекта — обеспечение предоставления продукта для его использования, разработка которого</a:t>
            </a:r>
          </a:p>
          <a:p>
            <a:pPr lvl="1">
              <a:lnSpc>
                <a:spcPct val="80000"/>
              </a:lnSpc>
            </a:pPr>
            <a:r>
              <a:rPr lang="ru-RU" sz="1800" smtClean="0">
                <a:latin typeface="Calibri" pitchFamily="34" charset="0"/>
              </a:rPr>
              <a:t>требует выполнения определенного </a:t>
            </a:r>
            <a:r>
              <a:rPr lang="ru-RU" sz="1800" i="1" smtClean="0">
                <a:latin typeface="Calibri" pitchFamily="34" charset="0"/>
              </a:rPr>
              <a:t>объема работ</a:t>
            </a:r>
            <a:r>
              <a:rPr lang="ru-RU" sz="1800" smtClean="0">
                <a:latin typeface="Calibri" pitchFamily="34" charset="0"/>
              </a:rPr>
              <a:t>	— </a:t>
            </a:r>
            <a:r>
              <a:rPr lang="ru-RU" sz="1800" i="1" smtClean="0">
                <a:solidFill>
                  <a:schemeClr val="accent2"/>
                </a:solidFill>
                <a:latin typeface="Calibri" pitchFamily="34" charset="0"/>
              </a:rPr>
              <a:t>область действия</a:t>
            </a:r>
            <a:r>
              <a:rPr lang="ru-RU" sz="1800" smtClean="0">
                <a:latin typeface="Calibri" pitchFamily="34" charset="0"/>
              </a:rPr>
              <a:t>,</a:t>
            </a:r>
          </a:p>
          <a:p>
            <a:pPr lvl="1">
              <a:lnSpc>
                <a:spcPct val="80000"/>
              </a:lnSpc>
            </a:pPr>
            <a:r>
              <a:rPr lang="ru-RU" sz="1800" smtClean="0">
                <a:latin typeface="Calibri" pitchFamily="34" charset="0"/>
              </a:rPr>
              <a:t>использует </a:t>
            </a:r>
            <a:r>
              <a:rPr lang="ru-RU" sz="1800" i="1" smtClean="0">
                <a:latin typeface="Calibri" pitchFamily="34" charset="0"/>
              </a:rPr>
              <a:t>затраты</a:t>
            </a:r>
            <a:r>
              <a:rPr lang="ru-RU" sz="1800" smtClean="0">
                <a:latin typeface="Calibri" pitchFamily="34" charset="0"/>
              </a:rPr>
              <a:t> (в определенных пределах)	— </a:t>
            </a:r>
            <a:r>
              <a:rPr lang="ru-RU" sz="1800" i="1" smtClean="0">
                <a:solidFill>
                  <a:schemeClr val="accent2"/>
                </a:solidFill>
                <a:latin typeface="Calibri" pitchFamily="34" charset="0"/>
              </a:rPr>
              <a:t>ресурсы</a:t>
            </a:r>
            <a:r>
              <a:rPr lang="ru-RU" sz="1800" smtClean="0">
                <a:latin typeface="Calibri" pitchFamily="34" charset="0"/>
              </a:rPr>
              <a:t>,  </a:t>
            </a:r>
          </a:p>
          <a:p>
            <a:pPr lvl="1">
              <a:lnSpc>
                <a:spcPct val="80000"/>
              </a:lnSpc>
            </a:pPr>
            <a:r>
              <a:rPr lang="ru-RU" sz="1800" smtClean="0">
                <a:latin typeface="Calibri" pitchFamily="34" charset="0"/>
              </a:rPr>
              <a:t>старается укладываться в заданные рамки </a:t>
            </a:r>
            <a:r>
              <a:rPr lang="ru-RU" sz="1800" i="1" smtClean="0">
                <a:latin typeface="Calibri" pitchFamily="34" charset="0"/>
              </a:rPr>
              <a:t>времени	— </a:t>
            </a:r>
            <a:r>
              <a:rPr lang="ru-RU" sz="1800" i="1" smtClean="0">
                <a:solidFill>
                  <a:schemeClr val="accent2"/>
                </a:solidFill>
                <a:latin typeface="Calibri" pitchFamily="34" charset="0"/>
              </a:rPr>
              <a:t>план-график работ</a:t>
            </a:r>
            <a:r>
              <a:rPr lang="ru-RU" sz="1800" smtClean="0">
                <a:solidFill>
                  <a:schemeClr val="accent2"/>
                </a:solidFill>
                <a:latin typeface="Calibri" pitchFamily="34" charset="0"/>
              </a:rPr>
              <a:t>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ru-RU" sz="1800" smtClean="0">
                <a:latin typeface="Calibri" pitchFamily="34" charset="0"/>
              </a:rPr>
              <a:t>и должна удовлетворять приемлемому уровню 		     </a:t>
            </a:r>
            <a:r>
              <a:rPr lang="ru-RU" sz="1800" i="1" smtClean="0">
                <a:solidFill>
                  <a:schemeClr val="accent2"/>
                </a:solidFill>
                <a:latin typeface="Calibri" pitchFamily="34" charset="0"/>
              </a:rPr>
              <a:t>качества</a:t>
            </a:r>
            <a:r>
              <a:rPr lang="ru-RU" sz="1800" smtClean="0">
                <a:solidFill>
                  <a:schemeClr val="accent2"/>
                </a:solidFill>
                <a:latin typeface="Calibri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ru-RU" sz="2200" smtClean="0">
                <a:latin typeface="Calibri" pitchFamily="34" charset="0"/>
              </a:rPr>
              <a:t>Это хорошо известный </a:t>
            </a:r>
            <a:r>
              <a:rPr lang="ru-RU" sz="2200" i="1" smtClean="0">
                <a:latin typeface="Calibri" pitchFamily="34" charset="0"/>
              </a:rPr>
              <a:t>треугольник менеджмента «хорошо-быстро-дешево»</a:t>
            </a:r>
            <a:r>
              <a:rPr lang="ru-RU" sz="2200" smtClean="0">
                <a:latin typeface="Calibri" pitchFamily="34" charset="0"/>
              </a:rPr>
              <a:t>:   </a:t>
            </a:r>
            <a:r>
              <a:rPr lang="ru-RU" sz="2000" smtClean="0">
                <a:solidFill>
                  <a:schemeClr val="accent2"/>
                </a:solidFill>
                <a:latin typeface="Calibri" pitchFamily="34" charset="0"/>
              </a:rPr>
              <a:t>из трех параметров выбери два — получишь третий!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sz="2000" b="1" i="1" smtClean="0">
                <a:solidFill>
                  <a:schemeClr val="accent2"/>
                </a:solidFill>
                <a:latin typeface="Calibri" pitchFamily="34" charset="0"/>
              </a:rPr>
              <a:t>	    Задание</a:t>
            </a:r>
            <a:r>
              <a:rPr lang="ru-RU" sz="2000" smtClean="0">
                <a:solidFill>
                  <a:schemeClr val="accent2"/>
                </a:solidFill>
                <a:latin typeface="Calibri" pitchFamily="34" charset="0"/>
              </a:rPr>
              <a:t>:	</a:t>
            </a:r>
            <a:r>
              <a:rPr lang="ru-RU" sz="1800" smtClean="0">
                <a:solidFill>
                  <a:srgbClr val="666633"/>
                </a:solidFill>
                <a:latin typeface="Calibri" pitchFamily="34" charset="0"/>
              </a:rPr>
              <a:t>1. Конкретизировать элементы деятельности менеджера и 		    	    их связи с другими деятельностями;</a:t>
            </a:r>
            <a:br>
              <a:rPr lang="ru-RU" sz="1800" smtClean="0">
                <a:solidFill>
                  <a:srgbClr val="666633"/>
                </a:solidFill>
                <a:latin typeface="Calibri" pitchFamily="34" charset="0"/>
              </a:rPr>
            </a:br>
            <a:r>
              <a:rPr lang="ru-RU" sz="1800" smtClean="0">
                <a:solidFill>
                  <a:srgbClr val="666633"/>
                </a:solidFill>
                <a:latin typeface="Calibri" pitchFamily="34" charset="0"/>
              </a:rPr>
              <a:t>		2. Сопоставить свой результат с полученным другими;</a:t>
            </a:r>
            <a:br>
              <a:rPr lang="ru-RU" sz="1800" smtClean="0">
                <a:solidFill>
                  <a:srgbClr val="666633"/>
                </a:solidFill>
                <a:latin typeface="Calibri" pitchFamily="34" charset="0"/>
              </a:rPr>
            </a:br>
            <a:r>
              <a:rPr lang="ru-RU" sz="1800" smtClean="0">
                <a:solidFill>
                  <a:srgbClr val="666633"/>
                </a:solidFill>
                <a:latin typeface="Calibri" pitchFamily="34" charset="0"/>
              </a:rPr>
              <a:t>		3. Объяснить различия.</a:t>
            </a:r>
            <a:endParaRPr lang="ru-RU" sz="1800" dirty="0" smtClean="0">
              <a:solidFill>
                <a:srgbClr val="666633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532440" y="6597352"/>
            <a:ext cx="590574" cy="268560"/>
          </a:xfrm>
        </p:spPr>
        <p:txBody>
          <a:bodyPr/>
          <a:lstStyle/>
          <a:p>
            <a:fld id="{D03CB36D-D3A9-4A17-AFB4-06F9111789E4}" type="slidenum">
              <a:rPr lang="ru-RU" altLang="ru-RU" sz="12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pPr/>
              <a:t>9</a:t>
            </a:fld>
            <a:endParaRPr lang="ru-RU" alt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1605"/>
            <a:ext cx="9144000" cy="514890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ru-RU" altLang="ru-RU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методических положений</a:t>
            </a:r>
            <a:endParaRPr lang="ru-RU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785813"/>
            <a:ext cx="9144000" cy="56340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b="1" i="1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Делегирование полномочий</a:t>
            </a:r>
            <a:r>
              <a:rPr lang="ru-RU" sz="2000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smtClean="0">
                <a:latin typeface="Calibri" pitchFamily="34" charset="0"/>
                <a:cs typeface="Times New Roman" pitchFamily="18" charset="0"/>
              </a:rPr>
              <a:t>— инструмент разделения труда (не только менеджера</a:t>
            </a:r>
            <a:r>
              <a:rPr lang="en-US" sz="1800" smtClean="0">
                <a:latin typeface="Calibri" pitchFamily="34" charset="0"/>
                <a:cs typeface="Times New Roman" pitchFamily="18" charset="0"/>
              </a:rPr>
              <a:t>)</a:t>
            </a:r>
            <a:endParaRPr lang="ru-RU" sz="2000" smtClean="0">
              <a:latin typeface="Calibri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ru-RU" sz="2000" b="1" i="1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Персонифицированная</a:t>
            </a:r>
            <a:r>
              <a:rPr lang="ru-RU" sz="2000" smtClean="0">
                <a:latin typeface="Calibri" pitchFamily="34" charset="0"/>
                <a:cs typeface="Times New Roman" pitchFamily="18" charset="0"/>
              </a:rPr>
              <a:t> и </a:t>
            </a:r>
            <a:r>
              <a:rPr lang="ru-RU" sz="2000" b="1" i="1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деперсонифицированная</a:t>
            </a:r>
            <a:r>
              <a:rPr lang="ru-RU" sz="2000" smtClean="0">
                <a:latin typeface="Calibri" pitchFamily="34" charset="0"/>
                <a:cs typeface="Times New Roman" pitchFamily="18" charset="0"/>
              </a:rPr>
              <a:t> ответственность</a:t>
            </a:r>
          </a:p>
          <a:p>
            <a:pPr>
              <a:defRPr/>
            </a:pPr>
            <a:r>
              <a:rPr lang="ru-RU" sz="2000" b="1" i="1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Абстрактное действующее лицо</a:t>
            </a:r>
            <a:r>
              <a:rPr lang="ru-RU" sz="2000" i="1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smtClean="0">
                <a:latin typeface="Calibri" pitchFamily="34" charset="0"/>
                <a:cs typeface="Times New Roman" pitchFamily="18" charset="0"/>
              </a:rPr>
              <a:t>и </a:t>
            </a:r>
            <a:r>
              <a:rPr lang="ru-RU" sz="2000" b="1" i="1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конкретный сотрудник</a:t>
            </a:r>
            <a:endParaRPr lang="en-US" sz="2000" b="1" i="1" smtClean="0">
              <a:solidFill>
                <a:srgbClr val="333399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defRPr/>
            </a:pPr>
            <a:r>
              <a:rPr lang="ru-RU" sz="2000" smtClean="0">
                <a:latin typeface="Calibri" pitchFamily="34" charset="0"/>
                <a:cs typeface="Times New Roman" pitchFamily="18" charset="0"/>
              </a:rPr>
              <a:t>Виды </a:t>
            </a:r>
            <a:r>
              <a:rPr lang="ru-RU" sz="2000" b="1" i="1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деятельности</a:t>
            </a:r>
            <a:r>
              <a:rPr lang="ru-RU" sz="2000" smtClean="0">
                <a:latin typeface="Calibri" pitchFamily="34" charset="0"/>
                <a:cs typeface="Times New Roman" pitchFamily="18" charset="0"/>
              </a:rPr>
              <a:t>:</a:t>
            </a:r>
            <a:endParaRPr lang="ru-RU" sz="2000" i="1" smtClean="0">
              <a:latin typeface="Calibri" pitchFamily="34" charset="0"/>
              <a:cs typeface="Times New Roman" pitchFamily="18" charset="0"/>
            </a:endParaRPr>
          </a:p>
          <a:p>
            <a:pPr marL="623888" lvl="1">
              <a:defRPr/>
            </a:pPr>
            <a:r>
              <a:rPr lang="ru-RU" sz="2000" b="1" i="1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продукционная деятельность</a:t>
            </a:r>
            <a:r>
              <a:rPr lang="ru-RU" sz="1800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smtClean="0">
                <a:latin typeface="Calibri" pitchFamily="34" charset="0"/>
                <a:cs typeface="Times New Roman" pitchFamily="18" charset="0"/>
              </a:rPr>
              <a:t>(производство результата, нужного для проекта)</a:t>
            </a:r>
          </a:p>
          <a:p>
            <a:pPr marL="623888" lvl="1">
              <a:defRPr/>
            </a:pPr>
            <a:r>
              <a:rPr lang="ru-RU" sz="2000" b="1" i="1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управляющая деятельность</a:t>
            </a:r>
            <a:r>
              <a:rPr lang="ru-RU" sz="1800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1800" smtClean="0">
                <a:latin typeface="Calibri" pitchFamily="34" charset="0"/>
                <a:cs typeface="Times New Roman" pitchFamily="18" charset="0"/>
              </a:rPr>
              <a:t>(производство траектории развития)</a:t>
            </a:r>
          </a:p>
          <a:p>
            <a:pPr marL="623888" lvl="1">
              <a:defRPr/>
            </a:pPr>
            <a:r>
              <a:rPr lang="ru-RU" sz="2000" b="1" i="1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наблюдательная деятельность</a:t>
            </a:r>
            <a:r>
              <a:rPr lang="ru-RU" sz="1800" smtClean="0">
                <a:latin typeface="Calibri" pitchFamily="34" charset="0"/>
                <a:cs typeface="Times New Roman" pitchFamily="18" charset="0"/>
              </a:rPr>
              <a:t> (производство познавательного результата)</a:t>
            </a:r>
          </a:p>
          <a:p>
            <a:pPr>
              <a:spcBef>
                <a:spcPts val="1200"/>
              </a:spcBef>
              <a:defRPr/>
            </a:pPr>
            <a:r>
              <a:rPr lang="ru-RU" sz="2000" smtClean="0">
                <a:latin typeface="Calibri" pitchFamily="34" charset="0"/>
                <a:cs typeface="Times New Roman" pitchFamily="18" charset="0"/>
              </a:rPr>
              <a:t>Три варианта</a:t>
            </a:r>
            <a:r>
              <a:rPr lang="ru-RU" sz="2000" i="1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b="1" i="1" smtClean="0">
                <a:solidFill>
                  <a:srgbClr val="333399"/>
                </a:solidFill>
                <a:latin typeface="Calibri" pitchFamily="34" charset="0"/>
                <a:cs typeface="Times New Roman" pitchFamily="18" charset="0"/>
              </a:rPr>
              <a:t>целей</a:t>
            </a:r>
            <a:r>
              <a:rPr lang="ru-RU" sz="2000" b="1" i="1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smtClean="0">
                <a:latin typeface="Calibri" pitchFamily="34" charset="0"/>
                <a:cs typeface="Times New Roman" pitchFamily="18" charset="0"/>
              </a:rPr>
              <a:t>разработки программного обеспечения:</a:t>
            </a:r>
          </a:p>
          <a:p>
            <a:pPr lvl="1">
              <a:defRPr/>
            </a:pPr>
            <a:r>
              <a:rPr lang="ru-RU" sz="1800" smtClean="0">
                <a:latin typeface="Calibri" pitchFamily="34" charset="0"/>
                <a:cs typeface="Times New Roman" pitchFamily="18" charset="0"/>
              </a:rPr>
              <a:t>производство программ, прямо не связанное с </a:t>
            </a:r>
            <a:br>
              <a:rPr lang="ru-RU" sz="1800" smtClean="0">
                <a:latin typeface="Calibri" pitchFamily="34" charset="0"/>
                <a:cs typeface="Times New Roman" pitchFamily="18" charset="0"/>
              </a:rPr>
            </a:br>
            <a:r>
              <a:rPr lang="ru-RU" sz="1800" smtClean="0">
                <a:latin typeface="Calibri" pitchFamily="34" charset="0"/>
                <a:cs typeface="Times New Roman" pitchFamily="18" charset="0"/>
              </a:rPr>
              <a:t>получением дохода</a:t>
            </a:r>
          </a:p>
          <a:p>
            <a:pPr lvl="1">
              <a:defRPr/>
            </a:pPr>
            <a:r>
              <a:rPr lang="ru-RU" sz="1800" smtClean="0">
                <a:latin typeface="Calibri" pitchFamily="34" charset="0"/>
                <a:cs typeface="Times New Roman" pitchFamily="18" charset="0"/>
              </a:rPr>
              <a:t>производство рыночного продукта</a:t>
            </a:r>
          </a:p>
          <a:p>
            <a:pPr lvl="1">
              <a:defRPr/>
            </a:pPr>
            <a:r>
              <a:rPr lang="ru-RU" sz="1800" smtClean="0">
                <a:latin typeface="Calibri" pitchFamily="34" charset="0"/>
                <a:cs typeface="Times New Roman" pitchFamily="18" charset="0"/>
              </a:rPr>
              <a:t>производство программ под </a:t>
            </a:r>
            <a:r>
              <a:rPr lang="ru-RU" sz="1800" i="1" smtClean="0">
                <a:latin typeface="Calibri" pitchFamily="34" charset="0"/>
                <a:cs typeface="Times New Roman" pitchFamily="18" charset="0"/>
              </a:rPr>
              <a:t>заказ</a:t>
            </a:r>
          </a:p>
          <a:p>
            <a:pPr>
              <a:defRPr/>
            </a:pPr>
            <a:r>
              <a:rPr lang="ru-RU" sz="2000" b="1" i="1" smtClean="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Главная и постоянная задача менеджмента проекта</a:t>
            </a:r>
            <a:r>
              <a:rPr lang="ru-RU" sz="2000" smtClean="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:</a:t>
            </a:r>
            <a:br>
              <a:rPr lang="ru-RU" sz="2000" smtClean="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</a:br>
            <a:r>
              <a:rPr lang="ru-RU" sz="2000" smtClean="0">
                <a:solidFill>
                  <a:schemeClr val="accent2"/>
                </a:solidFill>
                <a:latin typeface="Calibri" pitchFamily="34" charset="0"/>
                <a:cs typeface="Times New Roman" pitchFamily="18" charset="0"/>
              </a:rPr>
              <a:t>	</a:t>
            </a:r>
            <a:r>
              <a:rPr lang="ru-RU" sz="2000" smtClean="0">
                <a:latin typeface="Calibri" pitchFamily="34" charset="0"/>
                <a:cs typeface="Times New Roman" pitchFamily="18" charset="0"/>
              </a:rPr>
              <a:t>продвижение проекта к получению результатов, обозначенных в начале 	развития проекта как его цели</a:t>
            </a:r>
            <a:endParaRPr lang="ru-RU" sz="2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929313" y="4357688"/>
            <a:ext cx="2928937" cy="8302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>
                <a:latin typeface="Calibri" pitchFamily="34" charset="0"/>
              </a:rPr>
              <a:t>Роль заказчика</a:t>
            </a:r>
            <a:r>
              <a:rPr lang="ru-RU" sz="1600">
                <a:latin typeface="Calibri" pitchFamily="34" charset="0"/>
              </a:rPr>
              <a:t>,</a:t>
            </a:r>
            <a:r>
              <a:rPr lang="en-US" sz="1600">
                <a:latin typeface="Calibri" pitchFamily="34" charset="0"/>
              </a:rPr>
              <a:t> </a:t>
            </a:r>
            <a:r>
              <a:rPr lang="ru-RU" sz="1600">
                <a:latin typeface="Calibri" pitchFamily="34" charset="0"/>
              </a:rPr>
              <a:t>пусть даже лишь виртуального </a:t>
            </a:r>
            <a:r>
              <a:rPr lang="en-US" sz="1600">
                <a:latin typeface="Calibri" pitchFamily="34" charset="0"/>
              </a:rPr>
              <a:t/>
            </a:r>
            <a:br>
              <a:rPr lang="en-US" sz="1600">
                <a:latin typeface="Calibri" pitchFamily="34" charset="0"/>
              </a:rPr>
            </a:br>
            <a:r>
              <a:rPr lang="ru-RU" sz="1600" b="1">
                <a:latin typeface="Calibri" pitchFamily="34" charset="0"/>
              </a:rPr>
              <a:t>очень значительна</a:t>
            </a:r>
            <a:r>
              <a:rPr lang="ru-RU" sz="1600">
                <a:latin typeface="Calibri" pitchFamily="34" charset="0"/>
              </a:rPr>
              <a:t>!</a:t>
            </a: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5643563" y="4214813"/>
            <a:ext cx="88900" cy="1071562"/>
          </a:xfrm>
          <a:prstGeom prst="rightBrace">
            <a:avLst>
              <a:gd name="adj1" fmla="val 8839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</TotalTime>
  <Words>2518</Words>
  <Application>Microsoft Office PowerPoint</Application>
  <PresentationFormat>Экран (4:3)</PresentationFormat>
  <Paragraphs>474</Paragraphs>
  <Slides>28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Arial</vt:lpstr>
      <vt:lpstr>Arial Unicode MS</vt:lpstr>
      <vt:lpstr>Batang</vt:lpstr>
      <vt:lpstr>Calibri</vt:lpstr>
      <vt:lpstr>Dotum</vt:lpstr>
      <vt:lpstr>Symbol</vt:lpstr>
      <vt:lpstr>Times New Roman</vt:lpstr>
      <vt:lpstr>Wingdings</vt:lpstr>
      <vt:lpstr>Оформление по умолчанию</vt:lpstr>
      <vt:lpstr> Проектирование и  архитектура программных систем   Раздел № 9. Планирование работ по этапам и стадиям проектирования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iterangk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uipzsv</dc:creator>
  <cp:lastModifiedBy>skons</cp:lastModifiedBy>
  <cp:revision>403</cp:revision>
  <cp:lastPrinted>2017-10-04T08:48:32Z</cp:lastPrinted>
  <dcterms:created xsi:type="dcterms:W3CDTF">2003-06-22T06:49:23Z</dcterms:created>
  <dcterms:modified xsi:type="dcterms:W3CDTF">2025-02-28T08:21:23Z</dcterms:modified>
</cp:coreProperties>
</file>