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5" r:id="rId1"/>
  </p:sldMasterIdLst>
  <p:sldIdLst>
    <p:sldId id="256" r:id="rId2"/>
    <p:sldId id="257" r:id="rId3"/>
    <p:sldId id="258" r:id="rId4"/>
    <p:sldId id="260" r:id="rId5"/>
    <p:sldId id="259" r:id="rId6"/>
    <p:sldId id="261" r:id="rId7"/>
    <p:sldId id="262" r:id="rId8"/>
    <p:sldId id="263" r:id="rId9"/>
    <p:sldId id="264" r:id="rId10"/>
    <p:sldId id="276" r:id="rId11"/>
    <p:sldId id="266" r:id="rId12"/>
    <p:sldId id="265" r:id="rId13"/>
    <p:sldId id="267" r:id="rId14"/>
    <p:sldId id="268" r:id="rId15"/>
    <p:sldId id="269" r:id="rId16"/>
    <p:sldId id="270" r:id="rId17"/>
    <p:sldId id="271" r:id="rId18"/>
    <p:sldId id="272" r:id="rId19"/>
    <p:sldId id="273" r:id="rId20"/>
    <p:sldId id="274" r:id="rId21"/>
    <p:sldId id="275" r:id="rId22"/>
    <p:sldId id="278" r:id="rId23"/>
    <p:sldId id="277"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3872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8557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971902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572196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167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3692658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30090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9756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4235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43546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8718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55218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826025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2246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60491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158511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smtClean="0"/>
              <a:pPr/>
              <a:t>3/7/2025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688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2">
                <a:lumMod val="40000"/>
                <a:lumOff val="60000"/>
              </a:schemeClr>
            </a:gs>
            <a:gs pos="100000">
              <a:schemeClr val="tx2"/>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3/7/2025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555475"/>
      </p:ext>
    </p:extLst>
  </p:cSld>
  <p:clrMap bg1="dk1" tx1="lt1" bg2="dk2" tx2="lt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k.a.smirnov@rubin-spb.r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одзаголовок 2"/>
          <p:cNvSpPr>
            <a:spLocks noGrp="1"/>
          </p:cNvSpPr>
          <p:nvPr>
            <p:ph type="subTitle" idx="1"/>
          </p:nvPr>
        </p:nvSpPr>
        <p:spPr/>
        <p:txBody>
          <a:bodyPr>
            <a:normAutofit lnSpcReduction="10000"/>
          </a:bodyPr>
          <a:lstStyle/>
          <a:p>
            <a:r>
              <a:rPr lang="ru-RU" sz="1800" dirty="0" smtClean="0">
                <a:solidFill>
                  <a:schemeClr val="bg1"/>
                </a:solidFill>
                <a:latin typeface="Arial" pitchFamily="34" charset="0"/>
                <a:cs typeface="Arial" pitchFamily="34" charset="0"/>
              </a:rPr>
              <a:t>Преподаватель</a:t>
            </a:r>
            <a:r>
              <a:rPr lang="ru-RU" sz="1800" dirty="0">
                <a:solidFill>
                  <a:schemeClr val="bg1"/>
                </a:solidFill>
                <a:latin typeface="Arial" pitchFamily="34" charset="0"/>
                <a:cs typeface="Arial" pitchFamily="34" charset="0"/>
              </a:rPr>
              <a:t>:</a:t>
            </a:r>
          </a:p>
          <a:p>
            <a:r>
              <a:rPr lang="ru-RU" sz="2400" b="1" dirty="0">
                <a:solidFill>
                  <a:schemeClr val="bg1"/>
                </a:solidFill>
                <a:latin typeface="Arial" pitchFamily="34" charset="0"/>
                <a:cs typeface="Arial" pitchFamily="34" charset="0"/>
              </a:rPr>
              <a:t>Смирнов Константин </a:t>
            </a:r>
            <a:r>
              <a:rPr lang="ru-RU" sz="2400" b="1" dirty="0" smtClean="0">
                <a:solidFill>
                  <a:schemeClr val="bg1"/>
                </a:solidFill>
                <a:latin typeface="Arial" pitchFamily="34" charset="0"/>
                <a:cs typeface="Arial" pitchFamily="34" charset="0"/>
              </a:rPr>
              <a:t>Алексеевич</a:t>
            </a:r>
          </a:p>
          <a:p>
            <a:r>
              <a:rPr lang="en-US" sz="2400" b="1" dirty="0" smtClean="0">
                <a:solidFill>
                  <a:schemeClr val="bg1"/>
                </a:solidFill>
                <a:latin typeface="Arial" pitchFamily="34" charset="0"/>
                <a:cs typeface="Arial" pitchFamily="34" charset="0"/>
                <a:hlinkClick r:id="rId2"/>
              </a:rPr>
              <a:t>k.a.smirnov@rubin-spb.ru</a:t>
            </a:r>
            <a:endParaRPr lang="en-US" sz="2400" b="1" dirty="0" smtClean="0">
              <a:solidFill>
                <a:schemeClr val="bg1"/>
              </a:solidFill>
              <a:latin typeface="Arial" pitchFamily="34" charset="0"/>
              <a:cs typeface="Arial" pitchFamily="34" charset="0"/>
            </a:endParaRPr>
          </a:p>
          <a:p>
            <a:r>
              <a:rPr lang="en-US" sz="2400" b="1" dirty="0" smtClean="0">
                <a:solidFill>
                  <a:schemeClr val="bg1"/>
                </a:solidFill>
                <a:latin typeface="Arial" pitchFamily="34" charset="0"/>
                <a:cs typeface="Arial" pitchFamily="34" charset="0"/>
              </a:rPr>
              <a:t>+7921-301-64-21</a:t>
            </a:r>
            <a:endParaRPr lang="ru-RU" sz="2400" b="1" dirty="0">
              <a:solidFill>
                <a:schemeClr val="bg1"/>
              </a:solidFill>
              <a:latin typeface="Arial" pitchFamily="34" charset="0"/>
              <a:cs typeface="Arial" pitchFamily="34" charset="0"/>
            </a:endParaRPr>
          </a:p>
          <a:p>
            <a:endParaRPr lang="ru-RU" dirty="0"/>
          </a:p>
        </p:txBody>
      </p:sp>
      <p:sp>
        <p:nvSpPr>
          <p:cNvPr id="4" name="TextBox 8"/>
          <p:cNvSpPr txBox="1">
            <a:spLocks noChangeArrowheads="1"/>
          </p:cNvSpPr>
          <p:nvPr/>
        </p:nvSpPr>
        <p:spPr bwMode="auto">
          <a:xfrm>
            <a:off x="503175" y="1383750"/>
            <a:ext cx="10149114"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r>
              <a:rPr lang="ru-RU" sz="2800" b="1" dirty="0" smtClean="0">
                <a:solidFill>
                  <a:schemeClr val="bg1"/>
                </a:solidFill>
                <a:latin typeface="Arial" pitchFamily="34" charset="0"/>
                <a:cs typeface="Arial" pitchFamily="34" charset="0"/>
              </a:rPr>
              <a:t>Практическое занятие</a:t>
            </a:r>
          </a:p>
          <a:p>
            <a:pPr eaLnBrk="1" hangingPunct="1"/>
            <a:r>
              <a:rPr lang="ru-RU" sz="2800" b="1" dirty="0" smtClean="0">
                <a:solidFill>
                  <a:schemeClr val="bg1"/>
                </a:solidFill>
                <a:latin typeface="Arial" pitchFamily="34" charset="0"/>
                <a:cs typeface="Arial" pitchFamily="34" charset="0"/>
              </a:rPr>
              <a:t>Дисциплина:</a:t>
            </a:r>
          </a:p>
          <a:p>
            <a:pPr eaLnBrk="1" hangingPunct="1"/>
            <a:r>
              <a:rPr lang="ru-RU" sz="2800" b="1" dirty="0" smtClean="0">
                <a:solidFill>
                  <a:schemeClr val="bg1"/>
                </a:solidFill>
                <a:latin typeface="Arial" pitchFamily="34" charset="0"/>
                <a:cs typeface="Arial" pitchFamily="34" charset="0"/>
              </a:rPr>
              <a:t>Проектирование и архитектура программных систем</a:t>
            </a:r>
          </a:p>
          <a:p>
            <a:pPr eaLnBrk="1" hangingPunct="1"/>
            <a:r>
              <a:rPr lang="ru-RU" sz="2800" b="1" dirty="0" smtClean="0">
                <a:solidFill>
                  <a:schemeClr val="bg1"/>
                </a:solidFill>
                <a:latin typeface="Arial" pitchFamily="34" charset="0"/>
                <a:cs typeface="Arial" pitchFamily="34" charset="0"/>
              </a:rPr>
              <a:t>Тема:</a:t>
            </a:r>
          </a:p>
          <a:p>
            <a:pPr eaLnBrk="1" hangingPunct="1"/>
            <a:r>
              <a:rPr lang="ru-RU" sz="2800" b="1" dirty="0" smtClean="0">
                <a:solidFill>
                  <a:schemeClr val="bg1"/>
                </a:solidFill>
                <a:latin typeface="Arial" pitchFamily="34" charset="0"/>
                <a:cs typeface="Arial" pitchFamily="34" charset="0"/>
              </a:rPr>
              <a:t>Эффективность и качество проектирования </a:t>
            </a:r>
            <a:endParaRPr lang="ru-RU" sz="2800" b="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996105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Таблица 3"/>
              <p:cNvGraphicFramePr>
                <a:graphicFrameLocks noGrp="1"/>
              </p:cNvGraphicFramePr>
              <p:nvPr>
                <p:extLst>
                  <p:ext uri="{D42A27DB-BD31-4B8C-83A1-F6EECF244321}">
                    <p14:modId xmlns:p14="http://schemas.microsoft.com/office/powerpoint/2010/main" val="2505575414"/>
                  </p:ext>
                </p:extLst>
              </p:nvPr>
            </p:nvGraphicFramePr>
            <p:xfrm>
              <a:off x="1809948" y="0"/>
              <a:ext cx="9181704" cy="6830638"/>
            </p:xfrm>
            <a:graphic>
              <a:graphicData uri="http://schemas.openxmlformats.org/drawingml/2006/table">
                <a:tbl>
                  <a:tblPr firstRow="1" firstCol="1" bandRow="1">
                    <a:tableStyleId>{5C22544A-7EE6-4342-B048-85BDC9FD1C3A}</a:tableStyleId>
                  </a:tblPr>
                  <a:tblGrid>
                    <a:gridCol w="3060568">
                      <a:extLst>
                        <a:ext uri="{9D8B030D-6E8A-4147-A177-3AD203B41FA5}">
                          <a16:colId xmlns:a16="http://schemas.microsoft.com/office/drawing/2014/main" val="2466732368"/>
                        </a:ext>
                      </a:extLst>
                    </a:gridCol>
                    <a:gridCol w="3060568">
                      <a:extLst>
                        <a:ext uri="{9D8B030D-6E8A-4147-A177-3AD203B41FA5}">
                          <a16:colId xmlns:a16="http://schemas.microsoft.com/office/drawing/2014/main" val="3181322216"/>
                        </a:ext>
                      </a:extLst>
                    </a:gridCol>
                    <a:gridCol w="3060568">
                      <a:extLst>
                        <a:ext uri="{9D8B030D-6E8A-4147-A177-3AD203B41FA5}">
                          <a16:colId xmlns:a16="http://schemas.microsoft.com/office/drawing/2014/main" val="1460190338"/>
                        </a:ext>
                      </a:extLst>
                    </a:gridCol>
                  </a:tblGrid>
                  <a:tr h="477907">
                    <a:tc>
                      <a:txBody>
                        <a:bodyPr/>
                        <a:lstStyle/>
                        <a:p>
                          <a:pPr algn="ctr">
                            <a:lnSpc>
                              <a:spcPct val="107000"/>
                            </a:lnSpc>
                            <a:spcAft>
                              <a:spcPts val="0"/>
                            </a:spcAft>
                          </a:pPr>
                          <a:r>
                            <a:rPr lang="ru-RU" sz="1600" dirty="0" err="1">
                              <a:effectLst/>
                            </a:rPr>
                            <a:t>Праксеологический</a:t>
                          </a:r>
                          <a:r>
                            <a:rPr lang="ru-RU" sz="1600" dirty="0">
                              <a:effectLst/>
                            </a:rPr>
                            <a:t> показатель</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gn="ctr">
                            <a:lnSpc>
                              <a:spcPct val="107000"/>
                            </a:lnSpc>
                            <a:spcAft>
                              <a:spcPts val="0"/>
                            </a:spcAft>
                          </a:pPr>
                          <a:r>
                            <a:rPr lang="ru-RU" sz="1600" dirty="0">
                              <a:effectLst/>
                            </a:rPr>
                            <a:t>Наименование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gn="ctr">
                            <a:lnSpc>
                              <a:spcPct val="107000"/>
                            </a:lnSpc>
                            <a:spcAft>
                              <a:spcPts val="0"/>
                            </a:spcAft>
                          </a:pPr>
                          <a:r>
                            <a:rPr lang="ru-RU" sz="1600">
                              <a:effectLst/>
                            </a:rPr>
                            <a:t>Комментарий</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2669445662"/>
                      </a:ext>
                    </a:extLst>
                  </a:tr>
                  <a:tr h="106702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ru-RU" sz="1600" i="1">
                                        <a:effectLst/>
                                        <a:latin typeface="Cambria Math" panose="02040503050406030204" pitchFamily="18" charset="0"/>
                                      </a:rPr>
                                    </m:ctrlPr>
                                  </m:fPr>
                                  <m:num>
                                    <m:r>
                                      <a:rPr lang="ru-RU" sz="1600">
                                        <a:effectLst/>
                                        <a:latin typeface="Cambria Math" panose="02040503050406030204" pitchFamily="18" charset="0"/>
                                      </a:rPr>
                                      <m:t>𝑟</m:t>
                                    </m:r>
                                  </m:num>
                                  <m:den>
                                    <m:r>
                                      <a:rPr lang="ru-RU" sz="1600">
                                        <a:effectLst/>
                                        <a:latin typeface="Cambria Math" panose="02040503050406030204" pitchFamily="18" charset="0"/>
                                      </a:rPr>
                                      <m:t>𝑐</m:t>
                                    </m:r>
                                  </m:den>
                                </m:f>
                                <m:r>
                                  <a:rPr lang="ru-RU" sz="1600">
                                    <a:effectLst/>
                                    <a:latin typeface="Cambria Math" panose="02040503050406030204" pitchFamily="18" charset="0"/>
                                  </a:rPr>
                                  <m:t>=</m:t>
                                </m:r>
                                <m:f>
                                  <m:fPr>
                                    <m:ctrlPr>
                                      <a:rPr lang="ru-RU" sz="1600" i="1">
                                        <a:effectLst/>
                                        <a:latin typeface="Cambria Math" panose="02040503050406030204" pitchFamily="18" charset="0"/>
                                      </a:rPr>
                                    </m:ctrlPr>
                                  </m:fPr>
                                  <m:num>
                                    <m:d>
                                      <m:dPr>
                                        <m:begChr m:val="|"/>
                                        <m:endChr m:val="|"/>
                                        <m:ctrlPr>
                                          <a:rPr lang="ru-RU" sz="1600" i="1">
                                            <a:effectLst/>
                                            <a:latin typeface="Cambria Math" panose="02040503050406030204" pitchFamily="18" charset="0"/>
                                          </a:rPr>
                                        </m:ctrlPr>
                                      </m:dPr>
                                      <m:e>
                                        <m:r>
                                          <a:rPr lang="ru-RU" sz="1600">
                                            <a:effectLst/>
                                            <a:latin typeface="Cambria Math" panose="02040503050406030204" pitchFamily="18" charset="0"/>
                                          </a:rPr>
                                          <m:t>𝑅</m:t>
                                        </m:r>
                                      </m:e>
                                    </m:d>
                                  </m:num>
                                  <m:den>
                                    <m:d>
                                      <m:dPr>
                                        <m:begChr m:val="|"/>
                                        <m:endChr m:val="|"/>
                                        <m:ctrlPr>
                                          <a:rPr lang="ru-RU" sz="1600" i="1">
                                            <a:effectLst/>
                                            <a:latin typeface="Cambria Math" panose="02040503050406030204" pitchFamily="18" charset="0"/>
                                          </a:rPr>
                                        </m:ctrlPr>
                                      </m:dPr>
                                      <m:e>
                                        <m:r>
                                          <a:rPr lang="ru-RU" sz="1600">
                                            <a:effectLst/>
                                            <a:latin typeface="Cambria Math" panose="02040503050406030204" pitchFamily="18" charset="0"/>
                                          </a:rPr>
                                          <m:t>𝐶</m:t>
                                        </m:r>
                                      </m:e>
                                    </m:d>
                                  </m:den>
                                </m:f>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Качество результата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Отношение количества эталонов результата действия к количеству эталонов цели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452304982"/>
                      </a:ext>
                    </a:extLst>
                  </a:tr>
                  <a:tr h="106702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𝑟</m:t>
                                </m:r>
                                <m:r>
                                  <a:rPr lang="en-US" sz="1600">
                                    <a:effectLst/>
                                    <a:latin typeface="Cambria Math" panose="02040503050406030204" pitchFamily="18" charset="0"/>
                                  </a:rPr>
                                  <m:t>−</m:t>
                                </m:r>
                                <m:r>
                                  <a:rPr lang="en-US" sz="1600">
                                    <a:effectLst/>
                                    <a:latin typeface="Cambria Math" panose="02040503050406030204" pitchFamily="18" charset="0"/>
                                  </a:rPr>
                                  <m:t>𝑐</m:t>
                                </m:r>
                                <m:r>
                                  <a:rPr lang="en-US" sz="1600">
                                    <a:effectLst/>
                                    <a:latin typeface="Cambria Math" panose="02040503050406030204" pitchFamily="18" charset="0"/>
                                  </a:rPr>
                                  <m:t>=</m:t>
                                </m:r>
                                <m:d>
                                  <m:dPr>
                                    <m:begChr m:val="|"/>
                                    <m:endChr m:val="|"/>
                                    <m:ctrlPr>
                                      <a:rPr lang="ru-RU" sz="1600" i="1">
                                        <a:effectLst/>
                                        <a:latin typeface="Cambria Math" panose="02040503050406030204" pitchFamily="18" charset="0"/>
                                      </a:rPr>
                                    </m:ctrlPr>
                                  </m:dPr>
                                  <m:e>
                                    <m:r>
                                      <a:rPr lang="en-US" sz="1600">
                                        <a:effectLst/>
                                        <a:latin typeface="Cambria Math" panose="02040503050406030204" pitchFamily="18" charset="0"/>
                                      </a:rPr>
                                      <m:t>𝑅</m:t>
                                    </m:r>
                                  </m:e>
                                </m:d>
                                <m:r>
                                  <a:rPr lang="en-US" sz="1600">
                                    <a:effectLst/>
                                    <a:latin typeface="Cambria Math" panose="02040503050406030204" pitchFamily="18" charset="0"/>
                                  </a:rPr>
                                  <m:t>−</m:t>
                                </m:r>
                                <m:d>
                                  <m:dPr>
                                    <m:begChr m:val="|"/>
                                    <m:endChr m:val="|"/>
                                    <m:ctrlPr>
                                      <a:rPr lang="ru-RU" sz="1600" i="1">
                                        <a:effectLst/>
                                        <a:latin typeface="Cambria Math" panose="02040503050406030204" pitchFamily="18" charset="0"/>
                                      </a:rPr>
                                    </m:ctrlPr>
                                  </m:dPr>
                                  <m:e>
                                    <m:r>
                                      <a:rPr lang="en-US" sz="1600">
                                        <a:effectLst/>
                                        <a:latin typeface="Cambria Math" panose="02040503050406030204" pitchFamily="18" charset="0"/>
                                      </a:rPr>
                                      <m:t>𝐶</m:t>
                                    </m:r>
                                  </m:e>
                                </m:d>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a:effectLst/>
                            </a:rPr>
                            <a:t>Рассогласование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результата действия и количества эталонов цели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640494344"/>
                      </a:ext>
                    </a:extLst>
                  </a:tr>
                  <a:tr h="106702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r>
                                  <a:rPr lang="en-US" sz="1600">
                                    <a:effectLst/>
                                    <a:latin typeface="Cambria Math" panose="02040503050406030204" pitchFamily="18" charset="0"/>
                                  </a:rPr>
                                  <m:t>𝑟</m:t>
                                </m:r>
                                <m:r>
                                  <a:rPr lang="en-US" sz="1600">
                                    <a:effectLst/>
                                    <a:latin typeface="Cambria Math" panose="02040503050406030204" pitchFamily="18" charset="0"/>
                                  </a:rPr>
                                  <m:t>−</m:t>
                                </m:r>
                                <m:r>
                                  <a:rPr lang="en-US" sz="1600">
                                    <a:effectLst/>
                                    <a:latin typeface="Cambria Math" panose="02040503050406030204" pitchFamily="18" charset="0"/>
                                  </a:rPr>
                                  <m:t>𝑛</m:t>
                                </m:r>
                                <m:r>
                                  <a:rPr lang="en-US" sz="1600">
                                    <a:effectLst/>
                                    <a:latin typeface="Cambria Math" panose="02040503050406030204" pitchFamily="18" charset="0"/>
                                  </a:rPr>
                                  <m:t>=</m:t>
                                </m:r>
                                <m:d>
                                  <m:dPr>
                                    <m:begChr m:val="|"/>
                                    <m:endChr m:val="|"/>
                                    <m:ctrlPr>
                                      <a:rPr lang="ru-RU" sz="1600" i="1">
                                        <a:effectLst/>
                                        <a:latin typeface="Cambria Math" panose="02040503050406030204" pitchFamily="18" charset="0"/>
                                      </a:rPr>
                                    </m:ctrlPr>
                                  </m:dPr>
                                  <m:e>
                                    <m:r>
                                      <a:rPr lang="en-US" sz="1600">
                                        <a:effectLst/>
                                        <a:latin typeface="Cambria Math" panose="02040503050406030204" pitchFamily="18" charset="0"/>
                                      </a:rPr>
                                      <m:t>𝑅</m:t>
                                    </m:r>
                                  </m:e>
                                </m:d>
                                <m:r>
                                  <a:rPr lang="en-US" sz="1600">
                                    <a:effectLst/>
                                    <a:latin typeface="Cambria Math" panose="02040503050406030204" pitchFamily="18" charset="0"/>
                                  </a:rPr>
                                  <m:t>−</m:t>
                                </m:r>
                                <m:d>
                                  <m:dPr>
                                    <m:begChr m:val="|"/>
                                    <m:endChr m:val="|"/>
                                    <m:ctrlPr>
                                      <a:rPr lang="ru-RU" sz="1600" i="1">
                                        <a:effectLst/>
                                        <a:latin typeface="Cambria Math" panose="02040503050406030204" pitchFamily="18" charset="0"/>
                                      </a:rPr>
                                    </m:ctrlPr>
                                  </m:d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𝑅</m:t>
                                        </m:r>
                                      </m:sub>
                                    </m:sSub>
                                  </m:e>
                                </m:d>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a:effectLst/>
                            </a:rPr>
                            <a:t>Полезность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результата действия и количества эталонов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067391066"/>
                      </a:ext>
                    </a:extLst>
                  </a:tr>
                  <a:tr h="1282645">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f>
                                  <m:fPr>
                                    <m:ctrlPr>
                                      <a:rPr lang="ru-RU" sz="1600" i="1">
                                        <a:effectLst/>
                                        <a:latin typeface="Cambria Math" panose="02040503050406030204" pitchFamily="18" charset="0"/>
                                      </a:rPr>
                                    </m:ctrlPr>
                                  </m:fPr>
                                  <m:num>
                                    <m:r>
                                      <a:rPr lang="ru-RU" sz="1600">
                                        <a:effectLst/>
                                        <a:latin typeface="Cambria Math" panose="02040503050406030204" pitchFamily="18" charset="0"/>
                                      </a:rPr>
                                      <m:t>𝑟</m:t>
                                    </m:r>
                                  </m:num>
                                  <m:den>
                                    <m:r>
                                      <a:rPr lang="ru-RU" sz="1600">
                                        <a:effectLst/>
                                        <a:latin typeface="Cambria Math" panose="02040503050406030204" pitchFamily="18" charset="0"/>
                                      </a:rPr>
                                      <m:t>𝑛</m:t>
                                    </m:r>
                                  </m:den>
                                </m:f>
                                <m:r>
                                  <a:rPr lang="ru-RU" sz="1600">
                                    <a:effectLst/>
                                    <a:latin typeface="Cambria Math" panose="02040503050406030204" pitchFamily="18" charset="0"/>
                                  </a:rPr>
                                  <m:t>=</m:t>
                                </m:r>
                                <m:f>
                                  <m:fPr>
                                    <m:ctrlPr>
                                      <a:rPr lang="ru-RU" sz="1600" i="1">
                                        <a:effectLst/>
                                        <a:latin typeface="Cambria Math" panose="02040503050406030204" pitchFamily="18" charset="0"/>
                                      </a:rPr>
                                    </m:ctrlPr>
                                  </m:fPr>
                                  <m:num>
                                    <m:d>
                                      <m:dPr>
                                        <m:begChr m:val="|"/>
                                        <m:endChr m:val="|"/>
                                        <m:ctrlPr>
                                          <a:rPr lang="ru-RU" sz="1600" i="1">
                                            <a:effectLst/>
                                            <a:latin typeface="Cambria Math" panose="02040503050406030204" pitchFamily="18" charset="0"/>
                                          </a:rPr>
                                        </m:ctrlPr>
                                      </m:dPr>
                                      <m:e>
                                        <m:r>
                                          <a:rPr lang="ru-RU" sz="1600">
                                            <a:effectLst/>
                                            <a:latin typeface="Cambria Math" panose="02040503050406030204" pitchFamily="18" charset="0"/>
                                          </a:rPr>
                                          <m:t>𝑅</m:t>
                                        </m:r>
                                      </m:e>
                                    </m:d>
                                  </m:num>
                                  <m:den>
                                    <m:d>
                                      <m:dPr>
                                        <m:begChr m:val="|"/>
                                        <m:endChr m:val="|"/>
                                        <m:ctrlPr>
                                          <a:rPr lang="ru-RU" sz="1600" i="1">
                                            <a:effectLst/>
                                            <a:latin typeface="Cambria Math" panose="02040503050406030204" pitchFamily="18" charset="0"/>
                                          </a:rPr>
                                        </m:ctrlPr>
                                      </m:d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𝑅</m:t>
                                            </m:r>
                                          </m:sub>
                                        </m:sSub>
                                      </m:e>
                                    </m:d>
                                  </m:den>
                                </m:f>
                              </m:oMath>
                            </m:oMathPara>
                          </a14:m>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a:effectLst/>
                            </a:rPr>
                            <a:t>Экономичность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Отношение количества эталонов результата действия к количеству эталонов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486638545"/>
                      </a:ext>
                    </a:extLst>
                  </a:tr>
                  <a:tr h="1498263">
                    <a:tc>
                      <a:txBody>
                        <a:bodyPr/>
                        <a:lstStyle/>
                        <a:p>
                          <a:pPr>
                            <a:lnSpc>
                              <a:spcPct val="107000"/>
                            </a:lnSpc>
                            <a:spcAft>
                              <a:spcPts val="0"/>
                            </a:spcAft>
                          </a:pPr>
                          <a14:m>
                            <m:oMathPara xmlns:m="http://schemas.openxmlformats.org/officeDocument/2006/math">
                              <m:oMathParaPr>
                                <m:jc m:val="centerGroup"/>
                              </m:oMathParaPr>
                              <m:oMath xmlns:m="http://schemas.openxmlformats.org/officeDocument/2006/math">
                                <m:d>
                                  <m:dPr>
                                    <m:begChr m:val="|"/>
                                    <m:endChr m:val="|"/>
                                    <m:ctrlPr>
                                      <a:rPr lang="ru-RU" sz="1600" i="1">
                                        <a:effectLst/>
                                        <a:latin typeface="Cambria Math" panose="02040503050406030204" pitchFamily="18" charset="0"/>
                                      </a:rPr>
                                    </m:ctrlPr>
                                  </m:d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𝐶</m:t>
                                        </m:r>
                                      </m:sub>
                                    </m:sSub>
                                  </m:e>
                                </m:d>
                                <m:r>
                                  <a:rPr lang="en-US" sz="1600">
                                    <a:effectLst/>
                                    <a:latin typeface="Cambria Math" panose="02040503050406030204" pitchFamily="18" charset="0"/>
                                  </a:rPr>
                                  <m:t>−</m:t>
                                </m:r>
                                <m:d>
                                  <m:dPr>
                                    <m:begChr m:val="|"/>
                                    <m:endChr m:val="|"/>
                                    <m:ctrlPr>
                                      <a:rPr lang="ru-RU" sz="1600" i="1">
                                        <a:effectLst/>
                                        <a:latin typeface="Cambria Math" panose="02040503050406030204" pitchFamily="18" charset="0"/>
                                      </a:rPr>
                                    </m:ctrlPr>
                                  </m:dPr>
                                  <m:e>
                                    <m:sSub>
                                      <m:sSubPr>
                                        <m:ctrlPr>
                                          <a:rPr lang="ru-RU" sz="1600" i="1">
                                            <a:effectLst/>
                                            <a:latin typeface="Cambria Math" panose="02040503050406030204" pitchFamily="18" charset="0"/>
                                          </a:rPr>
                                        </m:ctrlPr>
                                      </m:sSubPr>
                                      <m:e>
                                        <m:r>
                                          <a:rPr lang="en-US" sz="1600">
                                            <a:effectLst/>
                                            <a:latin typeface="Cambria Math" panose="02040503050406030204" pitchFamily="18" charset="0"/>
                                          </a:rPr>
                                          <m:t>𝑁</m:t>
                                        </m:r>
                                      </m:e>
                                      <m:sub>
                                        <m:r>
                                          <a:rPr lang="en-US" sz="1600">
                                            <a:effectLst/>
                                            <a:latin typeface="Cambria Math" panose="02040503050406030204" pitchFamily="18" charset="0"/>
                                          </a:rPr>
                                          <m:t>𝑅</m:t>
                                        </m:r>
                                      </m:sub>
                                    </m:sSub>
                                  </m:e>
                                </m:d>
                              </m:oMath>
                            </m:oMathPara>
                          </a14:m>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a:effectLst/>
                            </a:rPr>
                            <a:t>Рассогласование затрат</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планируемых затрат  и количества эталонов израсходованных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1334986492"/>
                      </a:ext>
                    </a:extLst>
                  </a:tr>
                </a:tbl>
              </a:graphicData>
            </a:graphic>
          </p:graphicFrame>
        </mc:Choice>
        <mc:Fallback xmlns="">
          <p:graphicFrame>
            <p:nvGraphicFramePr>
              <p:cNvPr id="4" name="Таблица 3"/>
              <p:cNvGraphicFramePr>
                <a:graphicFrameLocks noGrp="1"/>
              </p:cNvGraphicFramePr>
              <p:nvPr>
                <p:extLst>
                  <p:ext uri="{D42A27DB-BD31-4B8C-83A1-F6EECF244321}">
                    <p14:modId xmlns:p14="http://schemas.microsoft.com/office/powerpoint/2010/main" val="2505575414"/>
                  </p:ext>
                </p:extLst>
              </p:nvPr>
            </p:nvGraphicFramePr>
            <p:xfrm>
              <a:off x="1809948" y="0"/>
              <a:ext cx="9181704" cy="6776853"/>
            </p:xfrm>
            <a:graphic>
              <a:graphicData uri="http://schemas.openxmlformats.org/drawingml/2006/table">
                <a:tbl>
                  <a:tblPr firstRow="1" firstCol="1" bandRow="1">
                    <a:tableStyleId>{5C22544A-7EE6-4342-B048-85BDC9FD1C3A}</a:tableStyleId>
                  </a:tblPr>
                  <a:tblGrid>
                    <a:gridCol w="3060568">
                      <a:extLst>
                        <a:ext uri="{9D8B030D-6E8A-4147-A177-3AD203B41FA5}">
                          <a16:colId xmlns:a16="http://schemas.microsoft.com/office/drawing/2014/main" val="2466732368"/>
                        </a:ext>
                      </a:extLst>
                    </a:gridCol>
                    <a:gridCol w="3060568">
                      <a:extLst>
                        <a:ext uri="{9D8B030D-6E8A-4147-A177-3AD203B41FA5}">
                          <a16:colId xmlns:a16="http://schemas.microsoft.com/office/drawing/2014/main" val="3181322216"/>
                        </a:ext>
                      </a:extLst>
                    </a:gridCol>
                    <a:gridCol w="3060568">
                      <a:extLst>
                        <a:ext uri="{9D8B030D-6E8A-4147-A177-3AD203B41FA5}">
                          <a16:colId xmlns:a16="http://schemas.microsoft.com/office/drawing/2014/main" val="1460190338"/>
                        </a:ext>
                      </a:extLst>
                    </a:gridCol>
                  </a:tblGrid>
                  <a:tr h="508254">
                    <a:tc>
                      <a:txBody>
                        <a:bodyPr/>
                        <a:lstStyle/>
                        <a:p>
                          <a:pPr algn="ctr">
                            <a:lnSpc>
                              <a:spcPct val="107000"/>
                            </a:lnSpc>
                            <a:spcAft>
                              <a:spcPts val="0"/>
                            </a:spcAft>
                          </a:pPr>
                          <a:r>
                            <a:rPr lang="ru-RU" sz="1600" dirty="0" err="1">
                              <a:effectLst/>
                            </a:rPr>
                            <a:t>Праксеологический</a:t>
                          </a:r>
                          <a:r>
                            <a:rPr lang="ru-RU" sz="1600" dirty="0">
                              <a:effectLst/>
                            </a:rPr>
                            <a:t> показатель</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gn="ctr">
                            <a:lnSpc>
                              <a:spcPct val="107000"/>
                            </a:lnSpc>
                            <a:spcAft>
                              <a:spcPts val="0"/>
                            </a:spcAft>
                          </a:pPr>
                          <a:r>
                            <a:rPr lang="ru-RU" sz="1600" dirty="0">
                              <a:effectLst/>
                            </a:rPr>
                            <a:t>Наименование</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gn="ctr">
                            <a:lnSpc>
                              <a:spcPct val="107000"/>
                            </a:lnSpc>
                            <a:spcAft>
                              <a:spcPts val="0"/>
                            </a:spcAft>
                          </a:pPr>
                          <a:r>
                            <a:rPr lang="ru-RU" sz="1600">
                              <a:effectLst/>
                            </a:rPr>
                            <a:t>Комментарий</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2669445662"/>
                      </a:ext>
                    </a:extLst>
                  </a:tr>
                  <a:tr h="1067025">
                    <a:tc>
                      <a:txBody>
                        <a:bodyPr/>
                        <a:lstStyle/>
                        <a:p>
                          <a:endParaRPr lang="ru-RU"/>
                        </a:p>
                      </a:txBody>
                      <a:tcPr marL="40220" marR="40220" marT="0" marB="0">
                        <a:blipFill>
                          <a:blip r:embed="rId2"/>
                          <a:stretch>
                            <a:fillRect l="-199" t="-53714" r="-200596" b="-498857"/>
                          </a:stretch>
                        </a:blipFill>
                      </a:tcPr>
                    </a:tc>
                    <a:tc>
                      <a:txBody>
                        <a:bodyPr/>
                        <a:lstStyle/>
                        <a:p>
                          <a:pPr>
                            <a:lnSpc>
                              <a:spcPct val="107000"/>
                            </a:lnSpc>
                            <a:spcAft>
                              <a:spcPts val="0"/>
                            </a:spcAft>
                          </a:pPr>
                          <a:r>
                            <a:rPr lang="ru-RU" sz="1600" dirty="0">
                              <a:effectLst/>
                            </a:rPr>
                            <a:t>Качество результата</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Отношение количества эталонов результата действия к количеству эталонов цели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452304982"/>
                      </a:ext>
                    </a:extLst>
                  </a:tr>
                  <a:tr h="1067025">
                    <a:tc>
                      <a:txBody>
                        <a:bodyPr/>
                        <a:lstStyle/>
                        <a:p>
                          <a:endParaRPr lang="ru-RU"/>
                        </a:p>
                      </a:txBody>
                      <a:tcPr marL="40220" marR="40220" marT="0" marB="0">
                        <a:blipFill>
                          <a:blip r:embed="rId2"/>
                          <a:stretch>
                            <a:fillRect l="-199" t="-152841" r="-200596" b="-396023"/>
                          </a:stretch>
                        </a:blipFill>
                      </a:tcPr>
                    </a:tc>
                    <a:tc>
                      <a:txBody>
                        <a:bodyPr/>
                        <a:lstStyle/>
                        <a:p>
                          <a:pPr>
                            <a:lnSpc>
                              <a:spcPct val="107000"/>
                            </a:lnSpc>
                            <a:spcAft>
                              <a:spcPts val="0"/>
                            </a:spcAft>
                          </a:pPr>
                          <a:r>
                            <a:rPr lang="ru-RU" sz="1600">
                              <a:effectLst/>
                            </a:rPr>
                            <a:t>Рассогласование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результата действия и количества эталонов цели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640494344"/>
                      </a:ext>
                    </a:extLst>
                  </a:tr>
                  <a:tr h="1291209">
                    <a:tc>
                      <a:txBody>
                        <a:bodyPr/>
                        <a:lstStyle/>
                        <a:p>
                          <a:endParaRPr lang="ru-RU"/>
                        </a:p>
                      </a:txBody>
                      <a:tcPr marL="40220" marR="40220" marT="0" marB="0">
                        <a:blipFill>
                          <a:blip r:embed="rId2"/>
                          <a:stretch>
                            <a:fillRect l="-199" t="-210900" r="-200596" b="-230332"/>
                          </a:stretch>
                        </a:blipFill>
                      </a:tcPr>
                    </a:tc>
                    <a:tc>
                      <a:txBody>
                        <a:bodyPr/>
                        <a:lstStyle/>
                        <a:p>
                          <a:pPr>
                            <a:lnSpc>
                              <a:spcPct val="107000"/>
                            </a:lnSpc>
                            <a:spcAft>
                              <a:spcPts val="0"/>
                            </a:spcAft>
                          </a:pPr>
                          <a:r>
                            <a:rPr lang="ru-RU" sz="1600">
                              <a:effectLst/>
                            </a:rPr>
                            <a:t>Полезность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результата действия и количества эталонов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067391066"/>
                      </a:ext>
                    </a:extLst>
                  </a:tr>
                  <a:tr h="1291209">
                    <a:tc>
                      <a:txBody>
                        <a:bodyPr/>
                        <a:lstStyle/>
                        <a:p>
                          <a:endParaRPr lang="ru-RU"/>
                        </a:p>
                      </a:txBody>
                      <a:tcPr marL="40220" marR="40220" marT="0" marB="0">
                        <a:blipFill>
                          <a:blip r:embed="rId2"/>
                          <a:stretch>
                            <a:fillRect l="-199" t="-309434" r="-200596" b="-129245"/>
                          </a:stretch>
                        </a:blipFill>
                      </a:tcPr>
                    </a:tc>
                    <a:tc>
                      <a:txBody>
                        <a:bodyPr/>
                        <a:lstStyle/>
                        <a:p>
                          <a:pPr>
                            <a:lnSpc>
                              <a:spcPct val="107000"/>
                            </a:lnSpc>
                            <a:spcAft>
                              <a:spcPts val="0"/>
                            </a:spcAft>
                          </a:pPr>
                          <a:r>
                            <a:rPr lang="ru-RU" sz="1600">
                              <a:effectLst/>
                            </a:rPr>
                            <a:t>Экономичность результата</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Отношение количества эталонов результата действия к количеству эталонов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3486638545"/>
                      </a:ext>
                    </a:extLst>
                  </a:tr>
                  <a:tr h="1552131">
                    <a:tc>
                      <a:txBody>
                        <a:bodyPr/>
                        <a:lstStyle/>
                        <a:p>
                          <a:endParaRPr lang="ru-RU"/>
                        </a:p>
                      </a:txBody>
                      <a:tcPr marL="40220" marR="40220" marT="0" marB="0">
                        <a:blipFill>
                          <a:blip r:embed="rId2"/>
                          <a:stretch>
                            <a:fillRect l="-199" t="-340392" r="-200596" b="-7451"/>
                          </a:stretch>
                        </a:blipFill>
                      </a:tcPr>
                    </a:tc>
                    <a:tc>
                      <a:txBody>
                        <a:bodyPr/>
                        <a:lstStyle/>
                        <a:p>
                          <a:pPr>
                            <a:lnSpc>
                              <a:spcPct val="107000"/>
                            </a:lnSpc>
                            <a:spcAft>
                              <a:spcPts val="0"/>
                            </a:spcAft>
                          </a:pPr>
                          <a:r>
                            <a:rPr lang="ru-RU" sz="1600">
                              <a:effectLst/>
                            </a:rPr>
                            <a:t>Рассогласование затрат</a:t>
                          </a:r>
                          <a:endParaRPr lang="ru-RU" sz="160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tc>
                      <a:txBody>
                        <a:bodyPr/>
                        <a:lstStyle/>
                        <a:p>
                          <a:pPr>
                            <a:lnSpc>
                              <a:spcPct val="107000"/>
                            </a:lnSpc>
                            <a:spcAft>
                              <a:spcPts val="0"/>
                            </a:spcAft>
                          </a:pPr>
                          <a:r>
                            <a:rPr lang="ru-RU" sz="1600" dirty="0">
                              <a:effectLst/>
                            </a:rPr>
                            <a:t>Разность количества эталонов планируемых затрат  и количества эталонов израсходованных затрат на реализацию действия</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0220" marR="40220" marT="0" marB="0"/>
                    </a:tc>
                    <a:extLst>
                      <a:ext uri="{0D108BD9-81ED-4DB2-BD59-A6C34878D82A}">
                        <a16:rowId xmlns:a16="http://schemas.microsoft.com/office/drawing/2014/main" val="1334986492"/>
                      </a:ext>
                    </a:extLst>
                  </a:tr>
                </a:tbl>
              </a:graphicData>
            </a:graphic>
          </p:graphicFrame>
        </mc:Fallback>
      </mc:AlternateContent>
    </p:spTree>
    <p:extLst>
      <p:ext uri="{BB962C8B-B14F-4D97-AF65-F5344CB8AC3E}">
        <p14:creationId xmlns:p14="http://schemas.microsoft.com/office/powerpoint/2010/main" val="9793334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4212" y="685800"/>
            <a:ext cx="11339622" cy="5578366"/>
          </a:xfrm>
        </p:spPr>
        <p:txBody>
          <a:bodyPr/>
          <a:lstStyle/>
          <a:p>
            <a:pPr marL="0" indent="0" algn="just">
              <a:buNone/>
            </a:pPr>
            <a:r>
              <a:rPr lang="ru-RU" dirty="0" smtClean="0">
                <a:solidFill>
                  <a:srgbClr val="000000"/>
                </a:solidFill>
                <a:latin typeface="Times New Roman" panose="02020603050405020304" pitchFamily="18" charset="0"/>
              </a:rPr>
              <a:t>	</a:t>
            </a:r>
            <a:r>
              <a:rPr lang="ru-RU" sz="2100" dirty="0" smtClean="0">
                <a:solidFill>
                  <a:srgbClr val="000000"/>
                </a:solidFill>
                <a:latin typeface="Times New Roman" panose="02020603050405020304" pitchFamily="18" charset="0"/>
              </a:rPr>
              <a:t>Изменение </a:t>
            </a:r>
            <a:r>
              <a:rPr lang="ru-RU" sz="2100" b="1" dirty="0">
                <a:solidFill>
                  <a:srgbClr val="000000"/>
                </a:solidFill>
                <a:latin typeface="Times New Roman" panose="02020603050405020304" pitchFamily="18" charset="0"/>
              </a:rPr>
              <a:t>критериев качества будем базировать на введении числовых параметров и мер</a:t>
            </a:r>
            <a:r>
              <a:rPr lang="ru-RU" sz="2100" dirty="0">
                <a:solidFill>
                  <a:srgbClr val="000000"/>
                </a:solidFill>
                <a:latin typeface="Times New Roman" panose="02020603050405020304" pitchFamily="18" charset="0"/>
              </a:rPr>
              <a:t>, характеризующих функциональное назначение и конструктивные особенности конкретных ИС.</a:t>
            </a:r>
          </a:p>
          <a:p>
            <a:pPr marL="0" indent="0" algn="just">
              <a:buNone/>
            </a:pPr>
            <a:r>
              <a:rPr lang="ru-RU" sz="2100" dirty="0" smtClean="0">
                <a:solidFill>
                  <a:srgbClr val="000000"/>
                </a:solidFill>
                <a:latin typeface="Times New Roman" panose="02020603050405020304" pitchFamily="18" charset="0"/>
              </a:rPr>
              <a:t>	Выбор </a:t>
            </a:r>
            <a:r>
              <a:rPr lang="ru-RU" sz="2100" dirty="0">
                <a:solidFill>
                  <a:srgbClr val="000000"/>
                </a:solidFill>
                <a:latin typeface="Times New Roman" panose="02020603050405020304" pitchFamily="18" charset="0"/>
              </a:rPr>
              <a:t>экономических и функциональных критериев для описания эффективности создания и использования ИС зависит от их назначения, области применения и других факторов. Преобладает экономический эффект, описываемый суммарным доходом от использования программного средства в течение его жизненного цикла. Этот доход представим как разность между полной идеальной эффективностью применения ИС и суммарными потерями и затратами, снижающими предельный доход. Тогда экономический эффект сопоставим с </a:t>
            </a:r>
            <a:r>
              <a:rPr lang="ru-RU" sz="2100" dirty="0" err="1">
                <a:solidFill>
                  <a:srgbClr val="000000"/>
                </a:solidFill>
                <a:latin typeface="Times New Roman" panose="02020603050405020304" pitchFamily="18" charset="0"/>
              </a:rPr>
              <a:t>праксеологическим</a:t>
            </a:r>
            <a:r>
              <a:rPr lang="ru-RU" sz="2100" dirty="0">
                <a:solidFill>
                  <a:srgbClr val="000000"/>
                </a:solidFill>
                <a:latin typeface="Times New Roman" panose="02020603050405020304" pitchFamily="18" charset="0"/>
              </a:rPr>
              <a:t> показателем полезности результата .</a:t>
            </a:r>
          </a:p>
          <a:p>
            <a:pPr marL="0" indent="0" algn="just">
              <a:buNone/>
            </a:pPr>
            <a:r>
              <a:rPr lang="ru-RU" sz="2100" dirty="0" smtClean="0">
                <a:solidFill>
                  <a:srgbClr val="000000"/>
                </a:solidFill>
                <a:latin typeface="Times New Roman" panose="02020603050405020304" pitchFamily="18" charset="0"/>
              </a:rPr>
              <a:t>	</a:t>
            </a:r>
            <a:r>
              <a:rPr lang="ru-RU" sz="2100" b="1" dirty="0" smtClean="0">
                <a:solidFill>
                  <a:srgbClr val="000000"/>
                </a:solidFill>
                <a:latin typeface="Times New Roman" panose="02020603050405020304" pitchFamily="18" charset="0"/>
              </a:rPr>
              <a:t>Результат </a:t>
            </a:r>
            <a:r>
              <a:rPr lang="ru-RU" sz="2100" b="1" dirty="0">
                <a:solidFill>
                  <a:srgbClr val="000000"/>
                </a:solidFill>
                <a:latin typeface="Times New Roman" panose="02020603050405020304" pitchFamily="18" charset="0"/>
              </a:rPr>
              <a:t>действия R</a:t>
            </a:r>
            <a:r>
              <a:rPr lang="ru-RU" sz="2100" dirty="0">
                <a:solidFill>
                  <a:srgbClr val="000000"/>
                </a:solidFill>
                <a:latin typeface="Times New Roman" panose="02020603050405020304" pitchFamily="18" charset="0"/>
              </a:rPr>
              <a:t> будем рассматривать как совокупный доход от использования ИС, который можно было бы получить при отсутствии затрат на создание (моделирование и стремление получить на этом этапе высокие эксплуатационные характеристики, обеспечить удобное сопровождение и т.д.) и эксплуатацию (последствия сбоев, отказов ПК, ограничения ресурсов по памяти и производительности, неполная отладка программ и т.д.).</a:t>
            </a:r>
          </a:p>
          <a:p>
            <a:endParaRPr lang="ru-RU" dirty="0"/>
          </a:p>
        </p:txBody>
      </p:sp>
    </p:spTree>
    <p:extLst>
      <p:ext uri="{BB962C8B-B14F-4D97-AF65-F5344CB8AC3E}">
        <p14:creationId xmlns:p14="http://schemas.microsoft.com/office/powerpoint/2010/main" val="36065670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5821" y="685800"/>
            <a:ext cx="11582399" cy="6172200"/>
          </a:xfrm>
        </p:spPr>
        <p:txBody>
          <a:bodyPr>
            <a:noAutofit/>
          </a:bodyPr>
          <a:lstStyle/>
          <a:p>
            <a:pPr marL="0" indent="0" algn="just">
              <a:buNone/>
            </a:pPr>
            <a:r>
              <a:rPr lang="ru-RU" sz="2400" dirty="0">
                <a:solidFill>
                  <a:srgbClr val="000000"/>
                </a:solidFill>
                <a:latin typeface="Times New Roman" panose="02020603050405020304" pitchFamily="18" charset="0"/>
              </a:rPr>
              <a:t>	</a:t>
            </a:r>
            <a:r>
              <a:rPr lang="ru-RU" sz="2400" b="1" dirty="0" smtClean="0">
                <a:solidFill>
                  <a:srgbClr val="000000"/>
                </a:solidFill>
                <a:latin typeface="Times New Roman" panose="02020603050405020304" pitchFamily="18" charset="0"/>
              </a:rPr>
              <a:t>Затраты </a:t>
            </a:r>
            <a:r>
              <a:rPr lang="ru-RU" sz="2400" b="1" dirty="0">
                <a:solidFill>
                  <a:srgbClr val="000000"/>
                </a:solidFill>
                <a:latin typeface="Times New Roman" panose="02020603050405020304" pitchFamily="18" charset="0"/>
              </a:rPr>
              <a:t>на реализацию действия N</a:t>
            </a:r>
            <a:r>
              <a:rPr lang="ru-RU" sz="2400" dirty="0">
                <a:solidFill>
                  <a:srgbClr val="000000"/>
                </a:solidFill>
                <a:latin typeface="Times New Roman" panose="02020603050405020304" pitchFamily="18" charset="0"/>
              </a:rPr>
              <a:t> будем рассматривать как основные затраты, которые представим следующими составляющими:</a:t>
            </a:r>
          </a:p>
          <a:p>
            <a:pPr marL="0" indent="0" algn="just">
              <a:buNone/>
            </a:pP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совокупные затраты на создание ИС и обеспечения решения заданных функциональных </a:t>
            </a:r>
            <a:r>
              <a:rPr lang="ru-RU" sz="2400" dirty="0" smtClean="0">
                <a:solidFill>
                  <a:srgbClr val="000000"/>
                </a:solidFill>
                <a:latin typeface="Times New Roman" panose="02020603050405020304" pitchFamily="18" charset="0"/>
              </a:rPr>
              <a:t>задач, в том </a:t>
            </a:r>
            <a:r>
              <a:rPr lang="ru-RU" sz="2400" dirty="0">
                <a:solidFill>
                  <a:srgbClr val="000000"/>
                </a:solidFill>
                <a:latin typeface="Times New Roman" panose="02020603050405020304" pitchFamily="18" charset="0"/>
              </a:rPr>
              <a:t>числе на технологическое обеспечение и аппаратную оснащенность разработки;</a:t>
            </a:r>
          </a:p>
          <a:p>
            <a:pPr marL="0" indent="0" algn="just">
              <a:buNone/>
            </a:pP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затраты на эксплуатацию программных средств, реализующих ИС, а также совокупные потери эффективности из-за ограниченных характеристик реализующей вычислительной техники и неидеальных программ;</a:t>
            </a:r>
          </a:p>
          <a:p>
            <a:pPr marL="0" indent="0" algn="just">
              <a:buNone/>
            </a:pP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затраты на сопровождение ИС, включая затраты на хранение и контроль его состояния, проведение модернизаций, исправление ошибок.</a:t>
            </a:r>
          </a:p>
          <a:p>
            <a:endParaRPr lang="ru-RU" sz="24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79260120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4212" y="685800"/>
            <a:ext cx="11087374" cy="5851634"/>
          </a:xfrm>
        </p:spPr>
        <p:txBody>
          <a:bodyPr/>
          <a:lstStyle/>
          <a:p>
            <a:pPr marL="0" indent="0" algn="just">
              <a:buNone/>
            </a:pPr>
            <a:r>
              <a:rPr lang="ru-RU" dirty="0" smtClean="0">
                <a:solidFill>
                  <a:srgbClr val="000000"/>
                </a:solidFill>
                <a:latin typeface="Times New Roman" panose="02020603050405020304" pitchFamily="18" charset="0"/>
              </a:rPr>
              <a:t>	</a:t>
            </a:r>
            <a:r>
              <a:rPr lang="ru-RU" sz="2300" dirty="0" smtClean="0">
                <a:solidFill>
                  <a:srgbClr val="000000"/>
                </a:solidFill>
                <a:latin typeface="Times New Roman" panose="02020603050405020304" pitchFamily="18" charset="0"/>
              </a:rPr>
              <a:t>Очертим </a:t>
            </a:r>
            <a:r>
              <a:rPr lang="ru-RU" sz="2300" dirty="0">
                <a:solidFill>
                  <a:srgbClr val="000000"/>
                </a:solidFill>
                <a:latin typeface="Times New Roman" panose="02020603050405020304" pitchFamily="18" charset="0"/>
              </a:rPr>
              <a:t>круг проблем, за счет решения которых в ИТ повышается </a:t>
            </a:r>
            <a:r>
              <a:rPr lang="ru-RU" sz="2300" b="1" dirty="0">
                <a:solidFill>
                  <a:srgbClr val="000000"/>
                </a:solidFill>
                <a:latin typeface="Times New Roman" panose="02020603050405020304" pitchFamily="18" charset="0"/>
              </a:rPr>
              <a:t>эффективность процесса разработки ИС</a:t>
            </a:r>
            <a:r>
              <a:rPr lang="ru-RU" sz="2300" dirty="0">
                <a:solidFill>
                  <a:srgbClr val="000000"/>
                </a:solidFill>
                <a:latin typeface="Times New Roman" panose="02020603050405020304" pitchFamily="18" charset="0"/>
              </a:rPr>
              <a:t>:</a:t>
            </a:r>
          </a:p>
          <a:p>
            <a:pPr marL="0" indent="0" algn="just">
              <a:buNone/>
            </a:pPr>
            <a:r>
              <a:rPr lang="ru-RU" sz="2300" dirty="0" smtClean="0">
                <a:solidFill>
                  <a:srgbClr val="000000"/>
                </a:solidFill>
                <a:latin typeface="Times New Roman" panose="02020603050405020304" pitchFamily="18" charset="0"/>
              </a:rPr>
              <a:t>	−</a:t>
            </a:r>
            <a:r>
              <a:rPr lang="ru-RU" sz="2300" dirty="0">
                <a:solidFill>
                  <a:srgbClr val="000000"/>
                </a:solidFill>
                <a:latin typeface="Times New Roman" panose="02020603050405020304" pitchFamily="18" charset="0"/>
              </a:rPr>
              <a:t>развития методической поддержки, включающей в себя комплекс стандартов, инструкций и методик, определяющих правила моделирования, проведения экспериментов, создания программ, документов, регламентирующих построение объекта разработки и процесса его создания;</a:t>
            </a:r>
          </a:p>
          <a:p>
            <a:pPr marL="0" indent="0" algn="just">
              <a:buNone/>
            </a:pPr>
            <a:r>
              <a:rPr lang="ru-RU" sz="2300" dirty="0" smtClean="0">
                <a:solidFill>
                  <a:srgbClr val="000000"/>
                </a:solidFill>
                <a:latin typeface="Times New Roman" panose="02020603050405020304" pitchFamily="18" charset="0"/>
              </a:rPr>
              <a:t>	−</a:t>
            </a:r>
            <a:r>
              <a:rPr lang="ru-RU" sz="2300" dirty="0">
                <a:solidFill>
                  <a:srgbClr val="000000"/>
                </a:solidFill>
                <a:latin typeface="Times New Roman" panose="02020603050405020304" pitchFamily="18" charset="0"/>
              </a:rPr>
              <a:t>усовершенствования технологической поддержки, поддерживающей технологию сопровождения и эксплуатации программ;</a:t>
            </a:r>
          </a:p>
          <a:p>
            <a:pPr marL="0" indent="0" algn="just">
              <a:buNone/>
            </a:pPr>
            <a:r>
              <a:rPr lang="ru-RU" sz="2300" dirty="0" smtClean="0">
                <a:solidFill>
                  <a:srgbClr val="000000"/>
                </a:solidFill>
                <a:latin typeface="Times New Roman" panose="02020603050405020304" pitchFamily="18" charset="0"/>
              </a:rPr>
              <a:t>	−</a:t>
            </a:r>
            <a:r>
              <a:rPr lang="ru-RU" sz="2300" dirty="0">
                <a:solidFill>
                  <a:srgbClr val="000000"/>
                </a:solidFill>
                <a:latin typeface="Times New Roman" panose="02020603050405020304" pitchFamily="18" charset="0"/>
              </a:rPr>
              <a:t>создания новых, высокоинтеллектуальных средств инструментальной поддержки, состоящих из программных средств и средств вычислительной техники, обеспечивающих автоматизацию инженерных работ по моделированию, разработке и созданию самих программных систем.</a:t>
            </a:r>
          </a:p>
          <a:p>
            <a:endParaRPr lang="ru-RU" dirty="0"/>
          </a:p>
        </p:txBody>
      </p:sp>
    </p:spTree>
    <p:extLst>
      <p:ext uri="{BB962C8B-B14F-4D97-AF65-F5344CB8AC3E}">
        <p14:creationId xmlns:p14="http://schemas.microsoft.com/office/powerpoint/2010/main" val="41151205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4211" y="685800"/>
            <a:ext cx="10982271" cy="5830614"/>
          </a:xfrm>
        </p:spPr>
        <p:txBody>
          <a:bodyPr/>
          <a:lstStyle/>
          <a:p>
            <a:pPr algn="just"/>
            <a:r>
              <a:rPr lang="ru-RU" sz="2500" b="1" dirty="0">
                <a:latin typeface="Times New Roman" panose="02020603050405020304" pitchFamily="18" charset="0"/>
                <a:cs typeface="Times New Roman" panose="02020603050405020304" pitchFamily="18" charset="0"/>
              </a:rPr>
              <a:t>3. Составляющие факторы оценки качества инженерной деятельности при проектировании ИС, структурные, функциональные, конструктивные критерии эффективности. Составляющие факторы оценки качества технологии разработки ИС. Основные свойства показателей качества.</a:t>
            </a:r>
          </a:p>
          <a:p>
            <a:pPr marL="0" indent="0" algn="just">
              <a:buNone/>
            </a:pPr>
            <a:r>
              <a:rPr lang="ru-RU" sz="2100" dirty="0" smtClean="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Эффективность </a:t>
            </a:r>
            <a:r>
              <a:rPr lang="ru-RU" sz="2400" dirty="0">
                <a:solidFill>
                  <a:srgbClr val="000000"/>
                </a:solidFill>
                <a:latin typeface="Times New Roman" panose="02020603050405020304" pitchFamily="18" charset="0"/>
              </a:rPr>
              <a:t>разработки ИС связана с поиском технически и экономически выгодных инженерных решений. Продукт современной инженерной деятельности должен быть конкурентоспособным. Инженерная деятельность должна быть рентабельна, выгодна, приносить прибыль, которая будет стимулировать инженерную и научную деятельность</a:t>
            </a:r>
            <a:r>
              <a:rPr lang="ru-RU" sz="2100" dirty="0">
                <a:solidFill>
                  <a:srgbClr val="000000"/>
                </a:solidFill>
                <a:latin typeface="Times New Roman" panose="02020603050405020304" pitchFamily="18" charset="0"/>
              </a:rPr>
              <a:t>.</a:t>
            </a:r>
          </a:p>
          <a:p>
            <a:pPr marL="0" indent="0">
              <a:buNone/>
            </a:pPr>
            <a:endParaRPr lang="ru-RU" dirty="0"/>
          </a:p>
        </p:txBody>
      </p:sp>
    </p:spTree>
    <p:extLst>
      <p:ext uri="{BB962C8B-B14F-4D97-AF65-F5344CB8AC3E}">
        <p14:creationId xmlns:p14="http://schemas.microsoft.com/office/powerpoint/2010/main" val="921775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26860" y="202324"/>
            <a:ext cx="11507789" cy="6566337"/>
          </a:xfrm>
        </p:spPr>
        <p:txBody>
          <a:bodyPr anchor="t">
            <a:normAutofit fontScale="92500" lnSpcReduction="10000"/>
          </a:bodyPr>
          <a:lstStyle/>
          <a:p>
            <a:pPr marL="0" indent="0" algn="just">
              <a:buNone/>
            </a:pPr>
            <a:r>
              <a:rPr lang="ru-RU" sz="2400" dirty="0" smtClean="0">
                <a:latin typeface="Times New Roman" panose="02020603050405020304" pitchFamily="18" charset="0"/>
                <a:cs typeface="Times New Roman" panose="02020603050405020304" pitchFamily="18" charset="0"/>
              </a:rPr>
              <a:t>	Модели </a:t>
            </a:r>
            <a:r>
              <a:rPr lang="ru-RU" sz="2400" dirty="0">
                <a:latin typeface="Times New Roman" panose="02020603050405020304" pitchFamily="18" charset="0"/>
                <a:cs typeface="Times New Roman" panose="02020603050405020304" pitchFamily="18" charset="0"/>
              </a:rPr>
              <a:t>представления проектных решений определяют совокупность понятий, привлекаемых для описания, как организации самого процесса инженерного проектирования, так и разрабатываемой информационной системы. Возникает проблема информационных технологий (ИТ) в оценке эффективности проводимых работ в разрезе как оценки качества технологии разработки ИС, так и оценки качества разрабатываемой ИС (рис.2.1). Рассмотрим пути решение этой проблемы с позиций парадигм </a:t>
            </a:r>
            <a:r>
              <a:rPr lang="ru-RU" sz="2400" dirty="0" err="1">
                <a:latin typeface="Times New Roman" panose="02020603050405020304" pitchFamily="18" charset="0"/>
                <a:cs typeface="Times New Roman" panose="02020603050405020304" pitchFamily="18" charset="0"/>
              </a:rPr>
              <a:t>апрагматической</a:t>
            </a:r>
            <a:r>
              <a:rPr lang="ru-RU" sz="2400" dirty="0">
                <a:latin typeface="Times New Roman" panose="02020603050405020304" pitchFamily="18" charset="0"/>
                <a:cs typeface="Times New Roman" panose="02020603050405020304" pitchFamily="18" charset="0"/>
              </a:rPr>
              <a:t> и прагматической методологий</a:t>
            </a:r>
            <a:r>
              <a:rPr lang="ru-RU" sz="2400" dirty="0" smtClean="0">
                <a:latin typeface="Times New Roman" panose="02020603050405020304" pitchFamily="18" charset="0"/>
                <a:cs typeface="Times New Roman" panose="02020603050405020304" pitchFamily="18" charset="0"/>
              </a:rPr>
              <a:t>.</a:t>
            </a:r>
          </a:p>
          <a:p>
            <a:pPr marL="0" indent="0" algn="just">
              <a:buNone/>
            </a:pPr>
            <a:r>
              <a:rPr lang="ru-RU" sz="2400" dirty="0"/>
              <a:t> </a:t>
            </a:r>
            <a:r>
              <a:rPr lang="en-US" sz="2400" dirty="0" smtClean="0"/>
              <a:t> </a:t>
            </a:r>
            <a:r>
              <a:rPr lang="en-US" sz="2400" dirty="0" smtClean="0">
                <a:latin typeface="Times New Roman" panose="02020603050405020304" pitchFamily="18" charset="0"/>
                <a:cs typeface="Times New Roman" panose="02020603050405020304" pitchFamily="18" charset="0"/>
              </a:rPr>
              <a:t>3.1</a:t>
            </a:r>
            <a:r>
              <a:rPr lang="en-US" sz="2400" dirty="0" smtClean="0"/>
              <a:t> </a:t>
            </a:r>
            <a:r>
              <a:rPr lang="ru-RU" sz="2400" b="1" dirty="0" smtClean="0">
                <a:latin typeface="Times New Roman" panose="02020603050405020304" pitchFamily="18" charset="0"/>
                <a:cs typeface="Times New Roman" panose="02020603050405020304" pitchFamily="18" charset="0"/>
              </a:rPr>
              <a:t>Проблема </a:t>
            </a:r>
            <a:r>
              <a:rPr lang="ru-RU" sz="2400" b="1" dirty="0">
                <a:latin typeface="Times New Roman" panose="02020603050405020304" pitchFamily="18" charset="0"/>
                <a:cs typeface="Times New Roman" panose="02020603050405020304" pitchFamily="18" charset="0"/>
              </a:rPr>
              <a:t>эффективности оценки качества разрабатываемой информационной </a:t>
            </a:r>
            <a:r>
              <a:rPr lang="ru-RU" sz="2400" b="1" dirty="0" smtClean="0">
                <a:latin typeface="Times New Roman" panose="02020603050405020304" pitchFamily="18" charset="0"/>
                <a:cs typeface="Times New Roman" panose="02020603050405020304" pitchFamily="18" charset="0"/>
              </a:rPr>
              <a:t>системы</a:t>
            </a:r>
          </a:p>
          <a:p>
            <a:pPr marL="0" indent="0" algn="just">
              <a:buNone/>
            </a:pPr>
            <a:r>
              <a:rPr lang="ru-RU" sz="2400" dirty="0" smtClean="0">
                <a:latin typeface="Times New Roman" panose="02020603050405020304" pitchFamily="18" charset="0"/>
                <a:cs typeface="Times New Roman" panose="02020603050405020304" pitchFamily="18" charset="0"/>
              </a:rPr>
              <a:t>	Данную </a:t>
            </a:r>
            <a:r>
              <a:rPr lang="ru-RU" sz="2400" dirty="0">
                <a:latin typeface="Times New Roman" panose="02020603050405020304" pitchFamily="18" charset="0"/>
                <a:cs typeface="Times New Roman" panose="02020603050405020304" pitchFamily="18" charset="0"/>
              </a:rPr>
              <a:t>проблему будем относить к </a:t>
            </a:r>
            <a:r>
              <a:rPr lang="ru-RU" sz="2400" dirty="0" err="1">
                <a:latin typeface="Times New Roman" panose="02020603050405020304" pitchFamily="18" charset="0"/>
                <a:cs typeface="Times New Roman" panose="02020603050405020304" pitchFamily="18" charset="0"/>
              </a:rPr>
              <a:t>апрагматическим</a:t>
            </a:r>
            <a:r>
              <a:rPr lang="ru-RU" sz="2400" dirty="0">
                <a:latin typeface="Times New Roman" panose="02020603050405020304" pitchFamily="18" charset="0"/>
                <a:cs typeface="Times New Roman" panose="02020603050405020304" pitchFamily="18" charset="0"/>
              </a:rPr>
              <a:t> </a:t>
            </a:r>
            <a:r>
              <a:rPr lang="ru-RU" sz="2400" dirty="0" smtClean="0">
                <a:latin typeface="Times New Roman" panose="02020603050405020304" pitchFamily="18" charset="0"/>
                <a:cs typeface="Times New Roman" panose="02020603050405020304" pitchFamily="18" charset="0"/>
              </a:rPr>
              <a:t>проблемам (т.е. оценки выделенной ИС), </a:t>
            </a:r>
            <a:r>
              <a:rPr lang="ru-RU" sz="2400" dirty="0">
                <a:latin typeface="Times New Roman" panose="02020603050405020304" pitchFamily="18" charset="0"/>
                <a:cs typeface="Times New Roman" panose="02020603050405020304" pitchFamily="18" charset="0"/>
              </a:rPr>
              <a:t>а соответствующие </a:t>
            </a:r>
            <a:r>
              <a:rPr lang="ru-RU" sz="2400" dirty="0" smtClean="0">
                <a:latin typeface="Times New Roman" panose="02020603050405020304" pitchFamily="18" charset="0"/>
                <a:cs typeface="Times New Roman" panose="02020603050405020304" pitchFamily="18" charset="0"/>
              </a:rPr>
              <a:t>оценки качества </a:t>
            </a:r>
            <a:r>
              <a:rPr lang="ru-RU" sz="2400" dirty="0">
                <a:latin typeface="Times New Roman" panose="02020603050405020304" pitchFamily="18" charset="0"/>
                <a:cs typeface="Times New Roman" panose="02020603050405020304" pitchFamily="18" charset="0"/>
              </a:rPr>
              <a:t>- к разряду </a:t>
            </a:r>
            <a:r>
              <a:rPr lang="ru-RU" sz="2400" b="1" dirty="0">
                <a:latin typeface="Times New Roman" panose="02020603050405020304" pitchFamily="18" charset="0"/>
                <a:cs typeface="Times New Roman" panose="02020603050405020304" pitchFamily="18" charset="0"/>
              </a:rPr>
              <a:t>структурных критериев эффективности</a:t>
            </a:r>
            <a:r>
              <a:rPr lang="ru-RU" sz="2400" dirty="0">
                <a:latin typeface="Times New Roman" panose="02020603050405020304" pitchFamily="18" charset="0"/>
                <a:cs typeface="Times New Roman" panose="02020603050405020304" pitchFamily="18" charset="0"/>
              </a:rPr>
              <a:t>. Информационная система имеет единую цель функционирования - обработку информации, характеризуемую управляющими воздействиями, входными и выходными данными, алгоритмом обработки. Однако, являясь по своей сущности сложной системой, т.е. имея, иерархическую структуру с несколькими уровнями группирования и подчиненности отдельных модулей, каждый из которых имеет свою целевую задачу, ИС вызывает трудности с выявлением единого обобщенного критерия эффективности функционирования. Действительно, каждый отдельный компонент (модуль) системы имеет свой специфический частный критерий, как правило, не совпадающий и играющий подчиненную роль по отношению к критерию эффективности всей системы.</a:t>
            </a:r>
          </a:p>
          <a:p>
            <a:pPr marL="0" indent="0" algn="just">
              <a:buNone/>
            </a:pPr>
            <a:endParaRPr lang="ru-RU" sz="2400" b="1" dirty="0">
              <a:latin typeface="Times New Roman" panose="02020603050405020304" pitchFamily="18" charset="0"/>
              <a:cs typeface="Times New Roman" panose="02020603050405020304" pitchFamily="18" charset="0"/>
            </a:endParaRPr>
          </a:p>
          <a:p>
            <a:pPr marL="0" indent="0" algn="just">
              <a:buNone/>
            </a:pPr>
            <a:endParaRPr lang="ru-RU" sz="2400" dirty="0">
              <a:latin typeface="Times New Roman" panose="02020603050405020304" pitchFamily="18" charset="0"/>
              <a:cs typeface="Times New Roman" panose="02020603050405020304" pitchFamily="18" charset="0"/>
            </a:endParaRPr>
          </a:p>
          <a:p>
            <a:pPr marL="0" indent="0" algn="just">
              <a:buNone/>
            </a:pPr>
            <a:endParaRPr lang="ru-R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445812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stretch>
            <a:fillRect/>
          </a:stretch>
        </p:blipFill>
        <p:spPr>
          <a:xfrm>
            <a:off x="577314" y="1000695"/>
            <a:ext cx="11083566" cy="4937650"/>
          </a:xfrm>
          <a:prstGeom prst="rect">
            <a:avLst/>
          </a:prstGeom>
        </p:spPr>
      </p:pic>
    </p:spTree>
    <p:extLst>
      <p:ext uri="{BB962C8B-B14F-4D97-AF65-F5344CB8AC3E}">
        <p14:creationId xmlns:p14="http://schemas.microsoft.com/office/powerpoint/2010/main" val="153007003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74004" y="317937"/>
            <a:ext cx="11108395" cy="6019801"/>
          </a:xfrm>
        </p:spPr>
        <p:txBody>
          <a:bodyPr anchor="t">
            <a:noAutofit/>
          </a:bodyPr>
          <a:lstStyle/>
          <a:p>
            <a:pPr marL="0" indent="0" algn="just">
              <a:buNone/>
            </a:pPr>
            <a:r>
              <a:rPr lang="en-US" sz="2200" dirty="0" smtClean="0">
                <a:latin typeface="Times New Roman" panose="02020603050405020304" pitchFamily="18" charset="0"/>
                <a:cs typeface="Times New Roman" panose="02020603050405020304" pitchFamily="18" charset="0"/>
              </a:rPr>
              <a:t>	</a:t>
            </a:r>
            <a:r>
              <a:rPr lang="ru-RU" sz="2200" dirty="0" smtClean="0">
                <a:latin typeface="Times New Roman" panose="02020603050405020304" pitchFamily="18" charset="0"/>
                <a:cs typeface="Times New Roman" panose="02020603050405020304" pitchFamily="18" charset="0"/>
              </a:rPr>
              <a:t>Еще </a:t>
            </a:r>
            <a:r>
              <a:rPr lang="ru-RU" sz="2200" dirty="0">
                <a:latin typeface="Times New Roman" panose="02020603050405020304" pitchFamily="18" charset="0"/>
                <a:cs typeface="Times New Roman" panose="02020603050405020304" pitchFamily="18" charset="0"/>
              </a:rPr>
              <a:t>одной проблемой является проблема выбора критерия эффективности при наличии обычно нескольких более или менее равнозначных критериев, каждый из которых может стать доминирующим в зависимости от внешних условий и состояния системы. Это обусловлено наличием внешней среды и тем, что каждая сложная система может являться подсистемой системы высшего уровня. Поэтому при разработке ИС приходится ограничиваться анализом критериев качества для некоторых типовых условий функционирования сложных систем, выделять необходимые для оптимизации параметры, оценивать влияние системы высшего уровня на выбор показателя качества</a:t>
            </a:r>
            <a:r>
              <a:rPr lang="ru-RU" sz="2200" dirty="0" smtClean="0">
                <a:latin typeface="Times New Roman" panose="02020603050405020304" pitchFamily="18" charset="0"/>
                <a:cs typeface="Times New Roman" panose="02020603050405020304" pitchFamily="18" charset="0"/>
              </a:rPr>
              <a:t>.</a:t>
            </a:r>
            <a:endParaRPr lang="en-US" sz="2200" dirty="0" smtClean="0">
              <a:latin typeface="Times New Roman" panose="02020603050405020304" pitchFamily="18" charset="0"/>
              <a:cs typeface="Times New Roman" panose="02020603050405020304" pitchFamily="18" charset="0"/>
            </a:endParaRPr>
          </a:p>
          <a:p>
            <a:pPr marL="0" indent="0" algn="just">
              <a:buNone/>
            </a:pPr>
            <a:r>
              <a:rPr lang="en-US" sz="2200" dirty="0" smtClean="0">
                <a:latin typeface="Times New Roman" panose="02020603050405020304" pitchFamily="18" charset="0"/>
                <a:cs typeface="Times New Roman" panose="02020603050405020304" pitchFamily="18" charset="0"/>
              </a:rPr>
              <a:t>	</a:t>
            </a:r>
            <a:r>
              <a:rPr lang="ru-RU" sz="2200" b="1" dirty="0">
                <a:latin typeface="Times New Roman" panose="02020603050405020304" pitchFamily="18" charset="0"/>
                <a:cs typeface="Times New Roman" panose="02020603050405020304" pitchFamily="18" charset="0"/>
              </a:rPr>
              <a:t>Структурные критерии эффективности</a:t>
            </a:r>
            <a:r>
              <a:rPr lang="ru-RU" sz="2200" dirty="0">
                <a:latin typeface="Times New Roman" panose="02020603050405020304" pitchFamily="18" charset="0"/>
                <a:cs typeface="Times New Roman" panose="02020603050405020304" pitchFamily="18" charset="0"/>
              </a:rPr>
              <a:t> разделим на два вида: </a:t>
            </a:r>
            <a:r>
              <a:rPr lang="ru-RU" sz="2200" b="1" dirty="0">
                <a:latin typeface="Times New Roman" panose="02020603050405020304" pitchFamily="18" charset="0"/>
                <a:cs typeface="Times New Roman" panose="02020603050405020304" pitchFamily="18" charset="0"/>
              </a:rPr>
              <a:t>функциональные</a:t>
            </a:r>
            <a:r>
              <a:rPr lang="ru-RU" sz="2200" dirty="0">
                <a:latin typeface="Times New Roman" panose="02020603050405020304" pitchFamily="18" charset="0"/>
                <a:cs typeface="Times New Roman" panose="02020603050405020304" pitchFamily="18" charset="0"/>
              </a:rPr>
              <a:t> и </a:t>
            </a:r>
            <a:r>
              <a:rPr lang="ru-RU" sz="2200" b="1" dirty="0">
                <a:latin typeface="Times New Roman" panose="02020603050405020304" pitchFamily="18" charset="0"/>
                <a:cs typeface="Times New Roman" panose="02020603050405020304" pitchFamily="18" charset="0"/>
              </a:rPr>
              <a:t>конструктивные</a:t>
            </a:r>
            <a:r>
              <a:rPr lang="ru-RU" sz="2200" dirty="0">
                <a:latin typeface="Times New Roman" panose="02020603050405020304" pitchFamily="18" charset="0"/>
                <a:cs typeface="Times New Roman" panose="02020603050405020304" pitchFamily="18" charset="0"/>
              </a:rPr>
              <a:t> критерии качества.</a:t>
            </a:r>
          </a:p>
          <a:p>
            <a:pPr marL="0" indent="0" algn="just">
              <a:buNone/>
            </a:pPr>
            <a:r>
              <a:rPr lang="ru-RU" sz="2200" dirty="0">
                <a:latin typeface="Times New Roman" panose="02020603050405020304" pitchFamily="18" charset="0"/>
                <a:cs typeface="Times New Roman" panose="02020603050405020304" pitchFamily="18" charset="0"/>
              </a:rPr>
              <a:t>−</a:t>
            </a:r>
            <a:r>
              <a:rPr lang="ru-RU" sz="2200" b="1" dirty="0">
                <a:latin typeface="Times New Roman" panose="02020603050405020304" pitchFamily="18" charset="0"/>
                <a:cs typeface="Times New Roman" panose="02020603050405020304" pitchFamily="18" charset="0"/>
              </a:rPr>
              <a:t>Функциональные критерии </a:t>
            </a:r>
            <a:r>
              <a:rPr lang="ru-RU" sz="2200" dirty="0">
                <a:latin typeface="Times New Roman" panose="02020603050405020304" pitchFamily="18" charset="0"/>
                <a:cs typeface="Times New Roman" panose="02020603050405020304" pitchFamily="18" charset="0"/>
              </a:rPr>
              <a:t>качества отражают уровень соответствия разработанной ИС ее целям функционирования, характеризуют особенности специфики применения ИС в соответствии с их целевым назначением (точность представления данных, диапазоны изменения параметров, время обработки, адаптивность к внешним воздействиям, достоверность результатов и др.). Функциональные критерии различны, и соответствуют разнообразию областей применения программных средств.</a:t>
            </a:r>
          </a:p>
          <a:p>
            <a:pPr marL="0" indent="0" algn="just">
              <a:buNone/>
            </a:pPr>
            <a:endParaRPr lang="ru-RU"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61131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83779" y="483476"/>
            <a:ext cx="11393213" cy="6370975"/>
          </a:xfrm>
          <a:prstGeom prst="rect">
            <a:avLst/>
          </a:prstGeom>
        </p:spPr>
        <p:txBody>
          <a:bodyPr wrap="square">
            <a:spAutoFit/>
          </a:bodyPr>
          <a:lstStyle/>
          <a:p>
            <a:pPr algn="just"/>
            <a:r>
              <a:rPr lang="ru-RU" sz="2400" dirty="0">
                <a:solidFill>
                  <a:schemeClr val="bg1"/>
                </a:solidFill>
                <a:latin typeface="Times New Roman" panose="02020603050405020304" pitchFamily="18" charset="0"/>
                <a:cs typeface="Times New Roman" panose="02020603050405020304" pitchFamily="18" charset="0"/>
              </a:rPr>
              <a:t>−</a:t>
            </a:r>
            <a:r>
              <a:rPr lang="ru-RU" sz="2400" b="1" dirty="0">
                <a:solidFill>
                  <a:schemeClr val="bg1"/>
                </a:solidFill>
                <a:latin typeface="Times New Roman" panose="02020603050405020304" pitchFamily="18" charset="0"/>
                <a:cs typeface="Times New Roman" panose="02020603050405020304" pitchFamily="18" charset="0"/>
              </a:rPr>
              <a:t>Конструктивные критерии </a:t>
            </a:r>
            <a:r>
              <a:rPr lang="ru-RU" sz="2400" dirty="0">
                <a:solidFill>
                  <a:schemeClr val="bg1"/>
                </a:solidFill>
                <a:latin typeface="Times New Roman" panose="02020603050405020304" pitchFamily="18" charset="0"/>
                <a:cs typeface="Times New Roman" panose="02020603050405020304" pitchFamily="18" charset="0"/>
              </a:rPr>
              <a:t>качества программных средств более или менее инвариантны к их целевому назначению и основным функциям (сложность программ; корректность программ, надежность функционирования; удобства доступа к данным и т.д</a:t>
            </a:r>
            <a:r>
              <a:rPr lang="ru-RU" sz="2400" dirty="0" smtClean="0">
                <a:solidFill>
                  <a:schemeClr val="bg1"/>
                </a:solidFill>
                <a:latin typeface="Times New Roman" panose="02020603050405020304" pitchFamily="18" charset="0"/>
                <a:cs typeface="Times New Roman" panose="02020603050405020304" pitchFamily="18" charset="0"/>
              </a:rPr>
              <a:t>.).</a:t>
            </a:r>
            <a:endParaRPr lang="en-US" sz="2400" dirty="0" smtClean="0">
              <a:solidFill>
                <a:schemeClr val="bg1"/>
              </a:solidFill>
              <a:latin typeface="Times New Roman" panose="02020603050405020304" pitchFamily="18" charset="0"/>
              <a:cs typeface="Times New Roman" panose="02020603050405020304" pitchFamily="18" charset="0"/>
            </a:endParaRPr>
          </a:p>
          <a:p>
            <a:pPr algn="just"/>
            <a:r>
              <a:rPr lang="en-US" sz="2400" dirty="0" smtClean="0">
                <a:solidFill>
                  <a:schemeClr val="bg1"/>
                </a:solidFill>
                <a:latin typeface="Times New Roman" panose="02020603050405020304" pitchFamily="18" charset="0"/>
                <a:cs typeface="Times New Roman" panose="02020603050405020304" pitchFamily="18" charset="0"/>
              </a:rPr>
              <a:t>	</a:t>
            </a:r>
            <a:r>
              <a:rPr lang="ru-RU" sz="2400" dirty="0" smtClean="0">
                <a:solidFill>
                  <a:schemeClr val="bg1"/>
                </a:solidFill>
                <a:latin typeface="Times New Roman" panose="02020603050405020304" pitchFamily="18" charset="0"/>
                <a:cs typeface="Times New Roman" panose="02020603050405020304" pitchFamily="18" charset="0"/>
              </a:rPr>
              <a:t>Отметим</a:t>
            </a:r>
            <a:r>
              <a:rPr lang="ru-RU" sz="2400" dirty="0">
                <a:solidFill>
                  <a:schemeClr val="bg1"/>
                </a:solidFill>
                <a:latin typeface="Times New Roman" panose="02020603050405020304" pitchFamily="18" charset="0"/>
                <a:cs typeface="Times New Roman" panose="02020603050405020304" pitchFamily="18" charset="0"/>
              </a:rPr>
              <a:t>, что между функциональными и конструктивными критериями, как правило, прослеживается прямая зависимость и в ряде случаев функциональную оценку можно сопоставить </a:t>
            </a:r>
            <a:r>
              <a:rPr lang="ru-RU" sz="2400" dirty="0" err="1">
                <a:solidFill>
                  <a:schemeClr val="bg1"/>
                </a:solidFill>
                <a:latin typeface="Times New Roman" panose="02020603050405020304" pitchFamily="18" charset="0"/>
                <a:cs typeface="Times New Roman" panose="02020603050405020304" pitchFamily="18" charset="0"/>
              </a:rPr>
              <a:t>ссоответствующей</a:t>
            </a:r>
            <a:r>
              <a:rPr lang="ru-RU" sz="2400" dirty="0">
                <a:solidFill>
                  <a:schemeClr val="bg1"/>
                </a:solidFill>
                <a:latin typeface="Times New Roman" panose="02020603050405020304" pitchFamily="18" charset="0"/>
                <a:cs typeface="Times New Roman" panose="02020603050405020304" pitchFamily="18" charset="0"/>
              </a:rPr>
              <a:t> конструктивной (например, очевидно, что с увеличением количества элементов в системе (конструктивная сложность), уменьшается ее надежность при прочих равных условиях).</a:t>
            </a:r>
          </a:p>
          <a:p>
            <a:pPr algn="just"/>
            <a:r>
              <a:rPr lang="en-US" sz="2400" dirty="0" smtClean="0">
                <a:solidFill>
                  <a:schemeClr val="bg1"/>
                </a:solidFill>
                <a:latin typeface="Times New Roman" panose="02020603050405020304" pitchFamily="18" charset="0"/>
                <a:cs typeface="Times New Roman" panose="02020603050405020304" pitchFamily="18" charset="0"/>
              </a:rPr>
              <a:t>	</a:t>
            </a:r>
            <a:r>
              <a:rPr lang="ru-RU" sz="2400" dirty="0" smtClean="0">
                <a:solidFill>
                  <a:schemeClr val="bg1"/>
                </a:solidFill>
                <a:latin typeface="Times New Roman" panose="02020603050405020304" pitchFamily="18" charset="0"/>
                <a:cs typeface="Times New Roman" panose="02020603050405020304" pitchFamily="18" charset="0"/>
              </a:rPr>
              <a:t>В </a:t>
            </a:r>
            <a:r>
              <a:rPr lang="ru-RU" sz="2400" dirty="0">
                <a:solidFill>
                  <a:schemeClr val="bg1"/>
                </a:solidFill>
                <a:latin typeface="Times New Roman" panose="02020603050405020304" pitchFamily="18" charset="0"/>
                <a:cs typeface="Times New Roman" panose="02020603050405020304" pitchFamily="18" charset="0"/>
              </a:rPr>
              <a:t>некоторых случаях функциональные критерии можно свести к некоторым показателям обобщенной экономической эффективности применения программ в жизненном цикле. Эта экономическая эффективность может характеризоваться величиной экономии трудозатрат, энергии, материалов и т.д., выраженных через их стоимость или некоторый другой эквивалент. Эффективность функционирования ИС проявляется на этапе эксплуатации и возрастает по мере проведения модернизаций в процессе сопровождения.</a:t>
            </a:r>
          </a:p>
          <a:p>
            <a:pPr algn="just"/>
            <a:endParaRPr lang="ru-RU" sz="2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72901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2248" y="105804"/>
            <a:ext cx="11309131" cy="6247864"/>
          </a:xfrm>
          <a:prstGeom prst="rect">
            <a:avLst/>
          </a:prstGeom>
        </p:spPr>
        <p:txBody>
          <a:bodyPr wrap="square">
            <a:spAutoFit/>
          </a:bodyPr>
          <a:lstStyle/>
          <a:p>
            <a:r>
              <a:rPr lang="en-US" dirty="0" smtClean="0">
                <a:solidFill>
                  <a:srgbClr val="000000"/>
                </a:solidFill>
                <a:latin typeface="Times New Roman" panose="02020603050405020304" pitchFamily="18" charset="0"/>
              </a:rPr>
              <a:t>	</a:t>
            </a:r>
            <a:r>
              <a:rPr lang="en-US" sz="2400" dirty="0" smtClean="0">
                <a:solidFill>
                  <a:srgbClr val="000000"/>
                </a:solidFill>
                <a:latin typeface="Times New Roman" panose="02020603050405020304" pitchFamily="18" charset="0"/>
              </a:rPr>
              <a:t>3.</a:t>
            </a:r>
            <a:r>
              <a:rPr lang="ru-RU" sz="2400" dirty="0" smtClean="0">
                <a:solidFill>
                  <a:srgbClr val="000000"/>
                </a:solidFill>
                <a:latin typeface="Times New Roman" panose="02020603050405020304" pitchFamily="18" charset="0"/>
              </a:rPr>
              <a:t>2</a:t>
            </a:r>
            <a:r>
              <a:rPr lang="en-US" sz="2400" dirty="0" smtClean="0">
                <a:solidFill>
                  <a:srgbClr val="000000"/>
                </a:solidFill>
                <a:latin typeface="Times New Roman" panose="02020603050405020304" pitchFamily="18" charset="0"/>
              </a:rPr>
              <a:t> </a:t>
            </a:r>
            <a:r>
              <a:rPr lang="ru-RU" sz="2200" b="1" dirty="0" smtClean="0">
                <a:solidFill>
                  <a:srgbClr val="000000"/>
                </a:solidFill>
                <a:latin typeface="Times New Roman" panose="02020603050405020304" pitchFamily="18" charset="0"/>
              </a:rPr>
              <a:t>Проблема </a:t>
            </a:r>
            <a:r>
              <a:rPr lang="ru-RU" sz="2200" b="1" dirty="0">
                <a:solidFill>
                  <a:srgbClr val="000000"/>
                </a:solidFill>
                <a:latin typeface="Times New Roman" panose="02020603050405020304" pitchFamily="18" charset="0"/>
              </a:rPr>
              <a:t>эффективности проводимых работ в разрезе оценки качества технологии </a:t>
            </a:r>
            <a:r>
              <a:rPr lang="ru-RU" sz="2200" b="1" dirty="0" smtClean="0">
                <a:solidFill>
                  <a:srgbClr val="000000"/>
                </a:solidFill>
                <a:latin typeface="Times New Roman" panose="02020603050405020304" pitchFamily="18" charset="0"/>
              </a:rPr>
              <a:t>разработки</a:t>
            </a:r>
            <a:r>
              <a:rPr lang="en-US" sz="2200" b="1" dirty="0" smtClean="0">
                <a:solidFill>
                  <a:srgbClr val="000000"/>
                </a:solidFill>
                <a:latin typeface="Times New Roman" panose="02020603050405020304" pitchFamily="18" charset="0"/>
              </a:rPr>
              <a:t> </a:t>
            </a:r>
            <a:r>
              <a:rPr lang="ru-RU" sz="2200" b="1" dirty="0" smtClean="0">
                <a:solidFill>
                  <a:srgbClr val="000000"/>
                </a:solidFill>
                <a:latin typeface="Times New Roman" panose="02020603050405020304" pitchFamily="18" charset="0"/>
              </a:rPr>
              <a:t>ИС</a:t>
            </a:r>
            <a:r>
              <a:rPr lang="ru-RU" sz="2200" b="1" dirty="0">
                <a:solidFill>
                  <a:srgbClr val="000000"/>
                </a:solidFill>
                <a:latin typeface="Times New Roman" panose="02020603050405020304" pitchFamily="18" charset="0"/>
              </a:rPr>
              <a:t>.</a:t>
            </a:r>
          </a:p>
          <a:p>
            <a:pPr algn="just"/>
            <a:r>
              <a:rPr lang="en-US" sz="2200" dirty="0" smtClean="0">
                <a:solidFill>
                  <a:srgbClr val="000000"/>
                </a:solidFill>
                <a:latin typeface="Times New Roman" panose="02020603050405020304" pitchFamily="18" charset="0"/>
              </a:rPr>
              <a:t>	</a:t>
            </a:r>
            <a:r>
              <a:rPr lang="ru-RU" sz="2200" dirty="0" smtClean="0">
                <a:solidFill>
                  <a:srgbClr val="000000"/>
                </a:solidFill>
                <a:latin typeface="Times New Roman" panose="02020603050405020304" pitchFamily="18" charset="0"/>
              </a:rPr>
              <a:t>Информационные </a:t>
            </a:r>
            <a:r>
              <a:rPr lang="ru-RU" sz="2200" dirty="0">
                <a:solidFill>
                  <a:srgbClr val="000000"/>
                </a:solidFill>
                <a:latin typeface="Times New Roman" panose="02020603050405020304" pitchFamily="18" charset="0"/>
              </a:rPr>
              <a:t>системы будем характеризовать как сложные системы с высокой стоимостью, с длительными сроками инженерного проектирования и изготовления. Таким образом, ИС следует рассматривать во всей полноте прагматических проблем, связанных с моделированием, исследованием, изготовлением, внедрением и эксплуатацией сложных систем. Такая характеристика ИС позволяет ставить проблему оценки затрат, при которой достигается та или иная эффективность технологии разработки. Степень эффективности всей технологической цепочки напрямую зависит от выбора методов решения функциональных задач и определяется конкретными инструментальными средствами и ресурсами для их реализации.</a:t>
            </a:r>
          </a:p>
          <a:p>
            <a:pPr algn="just"/>
            <a:r>
              <a:rPr lang="en-US" sz="2200" dirty="0" smtClean="0">
                <a:solidFill>
                  <a:srgbClr val="000000"/>
                </a:solidFill>
                <a:latin typeface="Times New Roman" panose="02020603050405020304" pitchFamily="18" charset="0"/>
              </a:rPr>
              <a:t>	</a:t>
            </a:r>
            <a:r>
              <a:rPr lang="ru-RU" sz="2200" dirty="0" smtClean="0">
                <a:solidFill>
                  <a:srgbClr val="000000"/>
                </a:solidFill>
                <a:latin typeface="Times New Roman" panose="02020603050405020304" pitchFamily="18" charset="0"/>
              </a:rPr>
              <a:t>Технологические </a:t>
            </a:r>
            <a:r>
              <a:rPr lang="ru-RU" sz="2200" dirty="0">
                <a:solidFill>
                  <a:srgbClr val="000000"/>
                </a:solidFill>
                <a:latin typeface="Times New Roman" panose="02020603050405020304" pitchFamily="18" charset="0"/>
              </a:rPr>
              <a:t>проблемы слабо связаны с функциональным назначением проектируемой системы, поэтому методы их решения могут рассматриваться отдельно от конкретного целевого назначения ИС.</a:t>
            </a:r>
          </a:p>
          <a:p>
            <a:pPr algn="just"/>
            <a:r>
              <a:rPr lang="en-US" sz="2200" dirty="0" smtClean="0">
                <a:solidFill>
                  <a:srgbClr val="000000"/>
                </a:solidFill>
                <a:latin typeface="Times New Roman" panose="02020603050405020304" pitchFamily="18" charset="0"/>
              </a:rPr>
              <a:t>	</a:t>
            </a:r>
            <a:r>
              <a:rPr lang="ru-RU" sz="2200" dirty="0" smtClean="0">
                <a:solidFill>
                  <a:srgbClr val="000000"/>
                </a:solidFill>
                <a:latin typeface="Times New Roman" panose="02020603050405020304" pitchFamily="18" charset="0"/>
              </a:rPr>
              <a:t>Длительность </a:t>
            </a:r>
            <a:r>
              <a:rPr lang="ru-RU" sz="2200" dirty="0">
                <a:solidFill>
                  <a:srgbClr val="000000"/>
                </a:solidFill>
                <a:latin typeface="Times New Roman" panose="02020603050405020304" pitchFamily="18" charset="0"/>
              </a:rPr>
              <a:t>и трудоемкость изготовления ИС большого объема может оказаться определяющей для затрат и сроков создания всей информационной системы. В этом случае длительность их разработки определяет качество и степень автоматизации технологии разработки ИС, а в конечном итоге и качество самой ИС</a:t>
            </a:r>
            <a:r>
              <a:rPr lang="ru-RU" sz="2400" dirty="0">
                <a:solidFill>
                  <a:srgbClr val="000000"/>
                </a:solidFill>
                <a:latin typeface="Times New Roman" panose="02020603050405020304" pitchFamily="18" charset="0"/>
              </a:rPr>
              <a:t>.</a:t>
            </a:r>
            <a:endParaRPr lang="ru-RU" sz="2400"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2845283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18223" y="1251409"/>
            <a:ext cx="11005026" cy="3801358"/>
          </a:xfrm>
        </p:spPr>
        <p:txBody>
          <a:bodyPr>
            <a:normAutofit/>
          </a:bodyPr>
          <a:lstStyle/>
          <a:p>
            <a:r>
              <a:rPr lang="ru-RU" dirty="0" smtClean="0"/>
              <a:t>1</a:t>
            </a:r>
            <a:r>
              <a:rPr lang="ru-RU" sz="2800" dirty="0" smtClean="0">
                <a:latin typeface="Times New Roman" panose="02020603050405020304" pitchFamily="18" charset="0"/>
                <a:cs typeface="Times New Roman" panose="02020603050405020304" pitchFamily="18" charset="0"/>
              </a:rPr>
              <a:t>. Структура задач оценки эффективности ИС. Показатели эффективности.</a:t>
            </a:r>
          </a:p>
          <a:p>
            <a:r>
              <a:rPr lang="ru-RU" sz="2800" dirty="0" smtClean="0">
                <a:latin typeface="Times New Roman" panose="02020603050405020304" pitchFamily="18" charset="0"/>
                <a:cs typeface="Times New Roman" panose="02020603050405020304" pitchFamily="18" charset="0"/>
              </a:rPr>
              <a:t>2.Теория </a:t>
            </a:r>
            <a:r>
              <a:rPr lang="ru-RU" sz="2800" dirty="0" err="1" smtClean="0">
                <a:latin typeface="Times New Roman" panose="02020603050405020304" pitchFamily="18" charset="0"/>
                <a:cs typeface="Times New Roman" panose="02020603050405020304" pitchFamily="18" charset="0"/>
              </a:rPr>
              <a:t>праксеологии</a:t>
            </a:r>
            <a:r>
              <a:rPr lang="ru-RU" sz="2800" dirty="0" smtClean="0">
                <a:latin typeface="Times New Roman" panose="02020603050405020304" pitchFamily="18" charset="0"/>
                <a:cs typeface="Times New Roman" panose="02020603050405020304" pitchFamily="18" charset="0"/>
              </a:rPr>
              <a:t> в проектировании ИС, структурные, функциональные, конструктивные критерии эффективности.</a:t>
            </a:r>
          </a:p>
          <a:p>
            <a:r>
              <a:rPr lang="ru-RU" sz="2800" dirty="0" smtClean="0">
                <a:latin typeface="Times New Roman" panose="02020603050405020304" pitchFamily="18" charset="0"/>
                <a:cs typeface="Times New Roman" panose="02020603050405020304" pitchFamily="18" charset="0"/>
              </a:rPr>
              <a:t>3.Составляющие факторы оценки качества технологии разработки ИС. Основные свойства показателей качества.</a:t>
            </a:r>
          </a:p>
          <a:p>
            <a:endParaRPr lang="ru-RU" dirty="0"/>
          </a:p>
        </p:txBody>
      </p:sp>
    </p:spTree>
    <p:extLst>
      <p:ext uri="{BB962C8B-B14F-4D97-AF65-F5344CB8AC3E}">
        <p14:creationId xmlns:p14="http://schemas.microsoft.com/office/powerpoint/2010/main" val="1044384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31229" y="296349"/>
            <a:ext cx="11719034" cy="5324535"/>
          </a:xfrm>
          <a:prstGeom prst="rect">
            <a:avLst/>
          </a:prstGeom>
        </p:spPr>
        <p:txBody>
          <a:bodyPr wrap="square">
            <a:spAutoFit/>
          </a:bodyPr>
          <a:lstStyle/>
          <a:p>
            <a:pPr algn="just"/>
            <a:r>
              <a:rPr lang="en-US" dirty="0" smtClean="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В </a:t>
            </a:r>
            <a:r>
              <a:rPr lang="ru-RU" sz="2000" dirty="0">
                <a:solidFill>
                  <a:srgbClr val="000000"/>
                </a:solidFill>
                <a:latin typeface="Times New Roman" panose="02020603050405020304" pitchFamily="18" charset="0"/>
              </a:rPr>
              <a:t>настоящее время отсутствует целостная методика выбора характеристик качества ИС и способов их оценки (или измерения), и поэтому все результаты в данной области должны рассматриваться скорее как информация к размышлению, чем как окончательные выводы или предписания. Будем использовать в концепции ИТ наиболее рациональный способ действий по оценке качества ИС, который на сегодняшний день состоит в том, чтобы разработать некоторую систему показателей качества (полезности) и использовать ее для определения направления дальнейшего усовершенствования ИС. Определим основные задачи, на решение которых будем делать акцент при разработке системы показателей полезности. В идеале, </a:t>
            </a:r>
            <a:r>
              <a:rPr lang="ru-RU" sz="2000" b="1" dirty="0">
                <a:solidFill>
                  <a:srgbClr val="000000"/>
                </a:solidFill>
                <a:latin typeface="Times New Roman" panose="02020603050405020304" pitchFamily="18" charset="0"/>
              </a:rPr>
              <a:t>показатели полезности должны позволить</a:t>
            </a:r>
            <a:r>
              <a:rPr lang="ru-RU" sz="2000" dirty="0" smtClean="0">
                <a:solidFill>
                  <a:srgbClr val="000000"/>
                </a:solidFill>
                <a:latin typeface="Times New Roman" panose="02020603050405020304" pitchFamily="18" charset="0"/>
              </a:rPr>
              <a:t>:</a:t>
            </a:r>
            <a:endParaRPr lang="en-US" sz="2000" dirty="0" smtClean="0">
              <a:solidFill>
                <a:srgbClr val="000000"/>
              </a:solidFill>
              <a:latin typeface="Times New Roman" panose="02020603050405020304" pitchFamily="18" charset="0"/>
            </a:endParaRPr>
          </a:p>
          <a:p>
            <a:pPr algn="just"/>
            <a:r>
              <a:rPr lang="en-US" sz="2000" dirty="0" smtClean="0">
                <a:solidFill>
                  <a:srgbClr val="000000"/>
                </a:solidFill>
                <a:latin typeface="Times New Roman" panose="02020603050405020304" pitchFamily="18" charset="0"/>
              </a:rPr>
              <a:t> </a:t>
            </a:r>
            <a:r>
              <a:rPr lang="ru-RU" sz="2000" dirty="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сравнивать </a:t>
            </a:r>
            <a:r>
              <a:rPr lang="ru-RU" sz="2000" dirty="0">
                <a:solidFill>
                  <a:srgbClr val="000000"/>
                </a:solidFill>
                <a:latin typeface="Times New Roman" panose="02020603050405020304" pitchFamily="18" charset="0"/>
              </a:rPr>
              <a:t>различные варианты архитектурной компоновки моделей представления ИС;</a:t>
            </a:r>
          </a:p>
          <a:p>
            <a:pPr algn="just"/>
            <a:r>
              <a:rPr lang="ru-RU" sz="2000" dirty="0" smtClean="0">
                <a:solidFill>
                  <a:srgbClr val="000000"/>
                </a:solidFill>
                <a:latin typeface="Times New Roman" panose="02020603050405020304" pitchFamily="18" charset="0"/>
              </a:rPr>
              <a:t>−</a:t>
            </a:r>
            <a:r>
              <a:rPr lang="en-US" sz="2000" dirty="0" smtClean="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анализировать </a:t>
            </a:r>
            <a:r>
              <a:rPr lang="ru-RU" sz="2000" dirty="0">
                <a:solidFill>
                  <a:srgbClr val="000000"/>
                </a:solidFill>
                <a:latin typeface="Times New Roman" panose="02020603050405020304" pitchFamily="18" charset="0"/>
              </a:rPr>
              <a:t>причины нежелательного отклонения показателей от желаемых при учете огромного числа формальных и неформальных ограничений на компоновку моделей представления;</a:t>
            </a:r>
          </a:p>
          <a:p>
            <a:pPr algn="just"/>
            <a:r>
              <a:rPr lang="ru-RU" sz="2000" dirty="0">
                <a:solidFill>
                  <a:srgbClr val="000000"/>
                </a:solidFill>
                <a:latin typeface="Times New Roman" panose="02020603050405020304" pitchFamily="18" charset="0"/>
              </a:rPr>
              <a:t>−отражать обобщенную «полезность» для общества технологий проектирования программных средств, которая в первую очередь характеризуется трудоемкостью и длительностью создания;</a:t>
            </a:r>
          </a:p>
          <a:p>
            <a:pPr algn="just"/>
            <a:r>
              <a:rPr lang="ru-RU" sz="2000" dirty="0">
                <a:solidFill>
                  <a:srgbClr val="000000"/>
                </a:solidFill>
                <a:latin typeface="Times New Roman" panose="02020603050405020304" pitchFamily="18" charset="0"/>
              </a:rPr>
              <a:t>−оценивать качество программ, достигаемое при применении соответствующих технологий изготовления ИС</a:t>
            </a:r>
            <a:r>
              <a:rPr lang="ru-RU" sz="2000" dirty="0" smtClean="0">
                <a:solidFill>
                  <a:srgbClr val="000000"/>
                </a:solidFill>
                <a:latin typeface="Times New Roman" panose="02020603050405020304" pitchFamily="18" charset="0"/>
              </a:rPr>
              <a:t>.</a:t>
            </a:r>
            <a:endParaRPr lang="en-US" sz="2000" dirty="0" smtClean="0">
              <a:solidFill>
                <a:srgbClr val="000000"/>
              </a:solidFill>
              <a:latin typeface="Times New Roman" panose="02020603050405020304" pitchFamily="18" charset="0"/>
            </a:endParaRPr>
          </a:p>
          <a:p>
            <a:pPr algn="just"/>
            <a:r>
              <a:rPr lang="en-US" dirty="0" smtClean="0"/>
              <a:t>	</a:t>
            </a:r>
            <a:r>
              <a:rPr lang="ru-RU" sz="2000" dirty="0">
                <a:solidFill>
                  <a:srgbClr val="000000"/>
                </a:solidFill>
                <a:latin typeface="Times New Roman" panose="02020603050405020304" pitchFamily="18" charset="0"/>
              </a:rPr>
              <a:t>В основу оценки эффективности создания ИС положены процессы анализа показателей качества программных средств, а также технико-экономических показателей их цикла </a:t>
            </a:r>
            <a:r>
              <a:rPr lang="ru-RU" sz="2000" dirty="0" smtClean="0">
                <a:solidFill>
                  <a:srgbClr val="000000"/>
                </a:solidFill>
                <a:latin typeface="Times New Roman" panose="02020603050405020304" pitchFamily="18" charset="0"/>
              </a:rPr>
              <a:t>разработки</a:t>
            </a:r>
            <a:endParaRPr lang="en-US" sz="2000"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41650299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46840" y="769313"/>
            <a:ext cx="11624443" cy="4154984"/>
          </a:xfrm>
          <a:prstGeom prst="rect">
            <a:avLst/>
          </a:prstGeom>
        </p:spPr>
        <p:txBody>
          <a:bodyPr wrap="square">
            <a:spAutoFit/>
          </a:bodyPr>
          <a:lstStyle/>
          <a:p>
            <a:pPr algn="just"/>
            <a:r>
              <a:rPr lang="ru-RU" sz="2400" dirty="0" smtClean="0">
                <a:solidFill>
                  <a:srgbClr val="000000"/>
                </a:solidFill>
                <a:latin typeface="Times New Roman" panose="02020603050405020304" pitchFamily="18" charset="0"/>
              </a:rPr>
              <a:t>	Можно </a:t>
            </a:r>
            <a:r>
              <a:rPr lang="ru-RU" sz="2400" dirty="0">
                <a:solidFill>
                  <a:srgbClr val="000000"/>
                </a:solidFill>
                <a:latin typeface="Times New Roman" panose="02020603050405020304" pitchFamily="18" charset="0"/>
              </a:rPr>
              <a:t>круг правил, которым должны удовлетворять показатели технологии разработки в идеале:</a:t>
            </a:r>
          </a:p>
          <a:p>
            <a:pPr algn="just"/>
            <a:r>
              <a:rPr lang="ru-RU" sz="2400" dirty="0">
                <a:solidFill>
                  <a:srgbClr val="000000"/>
                </a:solidFill>
                <a:latin typeface="Arial" panose="020B0604020202020204" pitchFamily="34" charset="0"/>
              </a:rPr>
              <a:t>−</a:t>
            </a:r>
            <a:r>
              <a:rPr lang="ru-RU" sz="2400" dirty="0">
                <a:solidFill>
                  <a:srgbClr val="000000"/>
                </a:solidFill>
                <a:latin typeface="Times New Roman" panose="02020603050405020304" pitchFamily="18" charset="0"/>
              </a:rPr>
              <a:t>численно и в наиболее общем виде характеризовать степень выполнения системой своей основной целевой функции;</a:t>
            </a:r>
          </a:p>
          <a:p>
            <a:pPr algn="just"/>
            <a:r>
              <a:rPr lang="ru-RU" sz="2400" dirty="0">
                <a:solidFill>
                  <a:srgbClr val="000000"/>
                </a:solidFill>
                <a:latin typeface="Arial" panose="020B0604020202020204" pitchFamily="34" charset="0"/>
              </a:rPr>
              <a:t>−</a:t>
            </a:r>
            <a:r>
              <a:rPr lang="ru-RU" sz="2400" dirty="0">
                <a:solidFill>
                  <a:srgbClr val="000000"/>
                </a:solidFill>
                <a:latin typeface="Times New Roman" panose="02020603050405020304" pitchFamily="18" charset="0"/>
              </a:rPr>
              <a:t>позволять выявить и оценить степень влияния на эффективность системы различных </a:t>
            </a:r>
            <a:r>
              <a:rPr lang="ru-RU" sz="2400" dirty="0" smtClean="0">
                <a:solidFill>
                  <a:srgbClr val="000000"/>
                </a:solidFill>
                <a:latin typeface="Times New Roman" panose="02020603050405020304" pitchFamily="18" charset="0"/>
              </a:rPr>
              <a:t>факторов и параметров </a:t>
            </a:r>
            <a:r>
              <a:rPr lang="ru-RU" sz="2400" dirty="0">
                <a:solidFill>
                  <a:srgbClr val="000000"/>
                </a:solidFill>
                <a:latin typeface="Times New Roman" panose="02020603050405020304" pitchFamily="18" charset="0"/>
              </a:rPr>
              <a:t>и в том числе затрат различного вида на ее реализацию;</a:t>
            </a:r>
          </a:p>
          <a:p>
            <a:pPr algn="just"/>
            <a:r>
              <a:rPr lang="ru-RU" sz="2400" dirty="0">
                <a:solidFill>
                  <a:srgbClr val="000000"/>
                </a:solidFill>
                <a:latin typeface="Arial" panose="020B0604020202020204" pitchFamily="34" charset="0"/>
              </a:rPr>
              <a:t>−</a:t>
            </a:r>
            <a:r>
              <a:rPr lang="ru-RU" sz="2400" dirty="0">
                <a:solidFill>
                  <a:srgbClr val="000000"/>
                </a:solidFill>
                <a:latin typeface="Times New Roman" panose="02020603050405020304" pitchFamily="18" charset="0"/>
              </a:rPr>
              <a:t>быть простым и иметь малую дисперсию, т.е. слабо зависеть от случайных неконтролируемых факторов.</a:t>
            </a:r>
          </a:p>
          <a:p>
            <a:pPr algn="just"/>
            <a:r>
              <a:rPr lang="ru-RU" sz="2400" dirty="0">
                <a:solidFill>
                  <a:srgbClr val="000000"/>
                </a:solidFill>
                <a:latin typeface="Times New Roman" panose="02020603050405020304" pitchFamily="18" charset="0"/>
              </a:rPr>
              <a:t>Трудно вывести обобщенный критерий, связывающий физические зависимости с величинами, характеризующими ту цель, которой в своем действии должен служить разрабатываемый объект.</a:t>
            </a:r>
            <a:endParaRPr lang="ru-RU" sz="2400"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1790649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688157" y="396747"/>
            <a:ext cx="10558020" cy="5262979"/>
          </a:xfrm>
          <a:prstGeom prst="rect">
            <a:avLst/>
          </a:prstGeom>
        </p:spPr>
        <p:txBody>
          <a:bodyPr wrap="square">
            <a:spAutoFit/>
          </a:bodyPr>
          <a:lstStyle/>
          <a:p>
            <a:pPr algn="just"/>
            <a:r>
              <a:rPr lang="ru-RU" sz="2400" b="1" dirty="0" smtClean="0">
                <a:solidFill>
                  <a:srgbClr val="000000"/>
                </a:solidFill>
                <a:latin typeface="Times New Roman" panose="02020603050405020304" pitchFamily="18" charset="0"/>
              </a:rPr>
              <a:t>Модель качества программных систем </a:t>
            </a:r>
            <a:r>
              <a:rPr lang="ru-RU" sz="2400" b="1" dirty="0" err="1" smtClean="0">
                <a:solidFill>
                  <a:srgbClr val="000000"/>
                </a:solidFill>
                <a:latin typeface="Times New Roman" panose="02020603050405020304" pitchFamily="18" charset="0"/>
              </a:rPr>
              <a:t>МакКола</a:t>
            </a:r>
            <a:r>
              <a:rPr lang="ru-RU" dirty="0" smtClean="0">
                <a:solidFill>
                  <a:srgbClr val="000000"/>
                </a:solidFill>
                <a:latin typeface="Times New Roman" panose="02020603050405020304" pitchFamily="18" charset="0"/>
              </a:rPr>
              <a:t>.</a:t>
            </a:r>
          </a:p>
          <a:p>
            <a:pPr algn="just"/>
            <a:r>
              <a:rPr lang="ru-RU" dirty="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Первая </a:t>
            </a:r>
            <a:r>
              <a:rPr lang="ru-RU" sz="2400" dirty="0">
                <a:solidFill>
                  <a:srgbClr val="000000"/>
                </a:solidFill>
                <a:latin typeface="Times New Roman" panose="02020603050405020304" pitchFamily="18" charset="0"/>
              </a:rPr>
              <a:t>модель качества была предложена </a:t>
            </a:r>
            <a:r>
              <a:rPr lang="ru-RU" sz="2400" dirty="0" err="1" smtClean="0">
                <a:solidFill>
                  <a:srgbClr val="000000"/>
                </a:solidFill>
                <a:latin typeface="Times New Roman" panose="02020603050405020304" pitchFamily="18" charset="0"/>
              </a:rPr>
              <a:t>МакКолом</a:t>
            </a: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Предложенная модель была в основном предназначена для определения полной характеристики качества программного продукта через его различные характеристики. Модель качества </a:t>
            </a:r>
            <a:r>
              <a:rPr lang="ru-RU" sz="2400" dirty="0" err="1">
                <a:solidFill>
                  <a:srgbClr val="000000"/>
                </a:solidFill>
                <a:latin typeface="Times New Roman" panose="02020603050405020304" pitchFamily="18" charset="0"/>
              </a:rPr>
              <a:t>МакКола</a:t>
            </a:r>
            <a:r>
              <a:rPr lang="ru-RU" sz="2400" dirty="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имеет три главных направления для определения и идентификации качества программного обеспечения:</a:t>
            </a:r>
          </a:p>
          <a:p>
            <a:pPr algn="just"/>
            <a:r>
              <a:rPr lang="ru-RU" sz="2400" b="1" dirty="0">
                <a:solidFill>
                  <a:srgbClr val="000000"/>
                </a:solidFill>
                <a:latin typeface="Times New Roman" panose="02020603050405020304" pitchFamily="18" charset="0"/>
              </a:rPr>
              <a:t>использование</a:t>
            </a:r>
            <a:r>
              <a:rPr lang="ru-RU" sz="2400" dirty="0">
                <a:solidFill>
                  <a:srgbClr val="000000"/>
                </a:solidFill>
                <a:latin typeface="Times New Roman" panose="02020603050405020304" pitchFamily="18" charset="0"/>
              </a:rPr>
              <a:t> (корректность, надежность, эффективность, целостность, практичность);</a:t>
            </a:r>
          </a:p>
          <a:p>
            <a:pPr algn="just"/>
            <a:r>
              <a:rPr lang="ru-RU" sz="2400" b="1" dirty="0">
                <a:solidFill>
                  <a:srgbClr val="000000"/>
                </a:solidFill>
                <a:latin typeface="Times New Roman" panose="02020603050405020304" pitchFamily="18" charset="0"/>
              </a:rPr>
              <a:t>модификация</a:t>
            </a:r>
            <a:r>
              <a:rPr lang="ru-RU" sz="2400" dirty="0">
                <a:solidFill>
                  <a:srgbClr val="000000"/>
                </a:solidFill>
                <a:latin typeface="Times New Roman" panose="02020603050405020304" pitchFamily="18" charset="0"/>
              </a:rPr>
              <a:t> (тестируемость, гибкость, </a:t>
            </a:r>
            <a:r>
              <a:rPr lang="ru-RU" sz="2400" dirty="0" err="1">
                <a:solidFill>
                  <a:srgbClr val="000000"/>
                </a:solidFill>
                <a:latin typeface="Times New Roman" panose="02020603050405020304" pitchFamily="18" charset="0"/>
              </a:rPr>
              <a:t>сопровождаемость</a:t>
            </a:r>
            <a:r>
              <a:rPr lang="ru-RU" sz="2400" dirty="0">
                <a:solidFill>
                  <a:srgbClr val="000000"/>
                </a:solidFill>
                <a:latin typeface="Times New Roman" panose="02020603050405020304" pitchFamily="18" charset="0"/>
              </a:rPr>
              <a:t> – факторы качества важные для разработки новой версии программного обеспечения);</a:t>
            </a:r>
          </a:p>
          <a:p>
            <a:pPr algn="just"/>
            <a:r>
              <a:rPr lang="ru-RU" sz="2400" dirty="0">
                <a:solidFill>
                  <a:srgbClr val="000000"/>
                </a:solidFill>
                <a:latin typeface="Times New Roman" panose="02020603050405020304" pitchFamily="18" charset="0"/>
              </a:rPr>
              <a:t>переносимость (мобильность, возможность многократного использования, </a:t>
            </a:r>
            <a:r>
              <a:rPr lang="ru-RU" sz="2400" b="1" dirty="0">
                <a:solidFill>
                  <a:srgbClr val="000000"/>
                </a:solidFill>
                <a:latin typeface="Times New Roman" panose="02020603050405020304" pitchFamily="18" charset="0"/>
              </a:rPr>
              <a:t>функциональная совместимость </a:t>
            </a:r>
            <a:r>
              <a:rPr lang="ru-RU" sz="2400" dirty="0">
                <a:solidFill>
                  <a:srgbClr val="000000"/>
                </a:solidFill>
                <a:latin typeface="Times New Roman" panose="02020603050405020304" pitchFamily="18" charset="0"/>
              </a:rPr>
              <a:t>– факторы качества важные для переносимости программного продукта на другие аппаратные и программные платформы).</a:t>
            </a:r>
            <a:endParaRPr lang="ru-RU" sz="2400"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62657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178" y="308759"/>
            <a:ext cx="8455843" cy="6333625"/>
          </a:xfrm>
          <a:prstGeom prst="rect">
            <a:avLst/>
          </a:prstGeom>
        </p:spPr>
      </p:pic>
    </p:spTree>
    <p:extLst>
      <p:ext uri="{BB962C8B-B14F-4D97-AF65-F5344CB8AC3E}">
        <p14:creationId xmlns:p14="http://schemas.microsoft.com/office/powerpoint/2010/main" val="33805451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868680" y="818494"/>
            <a:ext cx="11045952" cy="4524315"/>
          </a:xfrm>
          <a:prstGeom prst="rect">
            <a:avLst/>
          </a:prstGeom>
        </p:spPr>
        <p:txBody>
          <a:bodyPr wrap="square">
            <a:spAutoFit/>
          </a:bodyPr>
          <a:lstStyle/>
          <a:p>
            <a:r>
              <a:rPr lang="ru-RU" sz="2400" b="1" dirty="0">
                <a:solidFill>
                  <a:srgbClr val="000000"/>
                </a:solidFill>
                <a:latin typeface="Times New Roman" panose="02020603050405020304" pitchFamily="18" charset="0"/>
              </a:rPr>
              <a:t>Модель качества программных систем </a:t>
            </a:r>
            <a:r>
              <a:rPr lang="ru-RU" sz="2400" b="1" dirty="0" smtClean="0">
                <a:solidFill>
                  <a:srgbClr val="000000"/>
                </a:solidFill>
                <a:latin typeface="Times New Roman" panose="02020603050405020304" pitchFamily="18" charset="0"/>
              </a:rPr>
              <a:t>Боэма</a:t>
            </a:r>
            <a:endParaRPr lang="ru-RU" sz="2400" dirty="0" smtClean="0">
              <a:solidFill>
                <a:srgbClr val="000000"/>
              </a:solidFill>
              <a:latin typeface="Times New Roman" panose="02020603050405020304" pitchFamily="18" charset="0"/>
            </a:endParaRPr>
          </a:p>
          <a:p>
            <a:pPr algn="just"/>
            <a:r>
              <a:rPr lang="ru-RU" sz="2400" dirty="0" smtClean="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Второй </a:t>
            </a:r>
            <a:r>
              <a:rPr lang="ru-RU" sz="2000" dirty="0">
                <a:solidFill>
                  <a:srgbClr val="000000"/>
                </a:solidFill>
                <a:latin typeface="Times New Roman" panose="02020603050405020304" pitchFamily="18" charset="0"/>
              </a:rPr>
              <a:t>из основополагающих моделей качества является модель качества </a:t>
            </a:r>
            <a:r>
              <a:rPr lang="ru-RU" sz="2000" dirty="0" smtClean="0">
                <a:solidFill>
                  <a:srgbClr val="000000"/>
                </a:solidFill>
                <a:latin typeface="Times New Roman" panose="02020603050405020304" pitchFamily="18" charset="0"/>
              </a:rPr>
              <a:t>Боэма. </a:t>
            </a:r>
            <a:r>
              <a:rPr lang="ru-RU" sz="2000" dirty="0">
                <a:solidFill>
                  <a:srgbClr val="000000"/>
                </a:solidFill>
                <a:latin typeface="Times New Roman" panose="02020603050405020304" pitchFamily="18" charset="0"/>
              </a:rPr>
              <a:t>Модель Боэма имеет недостатки современных моделей, которые автоматически и качественно оценивают качество программного обеспечения. В сущности, модель Боэма пытается качественно определить качество программного обеспечения заданным набором показателей и метрик. Модель качества Боэма представляет характеристики программного обеспечения в более крупном масштабе, чем модель </a:t>
            </a:r>
            <a:r>
              <a:rPr lang="ru-RU" sz="2000" dirty="0" err="1">
                <a:solidFill>
                  <a:srgbClr val="000000"/>
                </a:solidFill>
                <a:latin typeface="Times New Roman" panose="02020603050405020304" pitchFamily="18" charset="0"/>
              </a:rPr>
              <a:t>МакКола</a:t>
            </a:r>
            <a:r>
              <a:rPr lang="ru-RU" sz="2000" dirty="0">
                <a:solidFill>
                  <a:srgbClr val="000000"/>
                </a:solidFill>
                <a:latin typeface="Times New Roman" panose="02020603050405020304" pitchFamily="18" charset="0"/>
              </a:rPr>
              <a:t>. Модель Боэма похожа на модель качества </a:t>
            </a:r>
            <a:r>
              <a:rPr lang="ru-RU" sz="2000" dirty="0" err="1">
                <a:solidFill>
                  <a:srgbClr val="000000"/>
                </a:solidFill>
                <a:latin typeface="Times New Roman" panose="02020603050405020304" pitchFamily="18" charset="0"/>
              </a:rPr>
              <a:t>МакКола</a:t>
            </a:r>
            <a:r>
              <a:rPr lang="ru-RU" sz="2000" dirty="0">
                <a:solidFill>
                  <a:srgbClr val="000000"/>
                </a:solidFill>
                <a:latin typeface="Times New Roman" panose="02020603050405020304" pitchFamily="18" charset="0"/>
              </a:rPr>
              <a:t> тем, что она также является иерархической моделью качества, структурированную вокруг высокоуровневых, промежуточных и примитивных характеристик, каждая из которых вносит свой вклад в уровень качества программного обеспечения</a:t>
            </a:r>
            <a:r>
              <a:rPr lang="ru-RU" sz="2000" dirty="0" smtClean="0">
                <a:solidFill>
                  <a:srgbClr val="000000"/>
                </a:solidFill>
                <a:latin typeface="Times New Roman" panose="02020603050405020304" pitchFamily="18" charset="0"/>
              </a:rPr>
              <a:t>.</a:t>
            </a:r>
          </a:p>
          <a:p>
            <a:pPr algn="just"/>
            <a:r>
              <a:rPr lang="ru-RU" sz="2000" dirty="0">
                <a:solidFill>
                  <a:srgbClr val="000000"/>
                </a:solidFill>
                <a:latin typeface="Times New Roman" panose="02020603050405020304" pitchFamily="18" charset="0"/>
              </a:rPr>
              <a:t>	</a:t>
            </a:r>
            <a:r>
              <a:rPr lang="ru-RU" sz="2000" dirty="0" smtClean="0">
                <a:solidFill>
                  <a:srgbClr val="000000"/>
                </a:solidFill>
                <a:latin typeface="Times New Roman" panose="02020603050405020304" pitchFamily="18" charset="0"/>
              </a:rPr>
              <a:t> </a:t>
            </a:r>
            <a:r>
              <a:rPr lang="ru-RU" sz="2000" dirty="0">
                <a:solidFill>
                  <a:srgbClr val="000000"/>
                </a:solidFill>
                <a:latin typeface="Times New Roman" panose="02020603050405020304" pitchFamily="18" charset="0"/>
              </a:rPr>
              <a:t>В этой модели практичность описывает, как легко, надежно и эффективно программный продукт может быть использован, </a:t>
            </a:r>
            <a:r>
              <a:rPr lang="ru-RU" sz="2000" dirty="0" err="1">
                <a:solidFill>
                  <a:srgbClr val="000000"/>
                </a:solidFill>
                <a:latin typeface="Times New Roman" panose="02020603050405020304" pitchFamily="18" charset="0"/>
              </a:rPr>
              <a:t>сопровождаемость</a:t>
            </a:r>
            <a:r>
              <a:rPr lang="ru-RU" sz="2000" dirty="0">
                <a:solidFill>
                  <a:srgbClr val="000000"/>
                </a:solidFill>
                <a:latin typeface="Times New Roman" panose="02020603050405020304" pitchFamily="18" charset="0"/>
              </a:rPr>
              <a:t> характеризует насколько легко изменить и повторно протестировать программный продукт, и мобильность описывает, как программный продукт может использоваться, даже при изменении программных и аппаратных средств.</a:t>
            </a:r>
          </a:p>
        </p:txBody>
      </p:sp>
    </p:spTree>
    <p:extLst>
      <p:ext uri="{BB962C8B-B14F-4D97-AF65-F5344CB8AC3E}">
        <p14:creationId xmlns:p14="http://schemas.microsoft.com/office/powerpoint/2010/main" val="16411148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967" y="231647"/>
            <a:ext cx="8748993" cy="6553201"/>
          </a:xfrm>
          <a:prstGeom prst="rect">
            <a:avLst/>
          </a:prstGeom>
        </p:spPr>
      </p:pic>
    </p:spTree>
    <p:extLst>
      <p:ext uri="{BB962C8B-B14F-4D97-AF65-F5344CB8AC3E}">
        <p14:creationId xmlns:p14="http://schemas.microsoft.com/office/powerpoint/2010/main" val="3220074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426464" y="821174"/>
            <a:ext cx="9985248" cy="4924425"/>
          </a:xfrm>
          <a:prstGeom prst="rect">
            <a:avLst/>
          </a:prstGeom>
        </p:spPr>
        <p:txBody>
          <a:bodyPr wrap="square">
            <a:spAutoFit/>
          </a:bodyPr>
          <a:lstStyle/>
          <a:p>
            <a:r>
              <a:rPr lang="ru-RU" b="1" dirty="0" smtClean="0">
                <a:solidFill>
                  <a:srgbClr val="000000"/>
                </a:solidFill>
                <a:latin typeface="Times New Roman" panose="02020603050405020304" pitchFamily="18" charset="0"/>
              </a:rPr>
              <a:t>Модель качества программных систем </a:t>
            </a:r>
            <a:r>
              <a:rPr lang="en-US" b="1" dirty="0" smtClean="0">
                <a:solidFill>
                  <a:srgbClr val="000000"/>
                </a:solidFill>
                <a:latin typeface="Times New Roman" panose="02020603050405020304" pitchFamily="18" charset="0"/>
              </a:rPr>
              <a:t>FURPS/FURPS+</a:t>
            </a:r>
            <a:endParaRPr lang="ru-RU" b="1" dirty="0" smtClean="0">
              <a:solidFill>
                <a:srgbClr val="000000"/>
              </a:solidFill>
              <a:latin typeface="Times New Roman" panose="02020603050405020304" pitchFamily="18" charset="0"/>
            </a:endParaRPr>
          </a:p>
          <a:p>
            <a:pPr algn="just"/>
            <a:r>
              <a:rPr lang="ru-RU" sz="2000" dirty="0">
                <a:solidFill>
                  <a:srgbClr val="000000"/>
                </a:solidFill>
                <a:latin typeface="Times New Roman" panose="02020603050405020304" pitchFamily="18" charset="0"/>
              </a:rPr>
              <a:t>Акроним FURPS, используемый в обозначении модели, обозначает следующие категории требований к качеству ПО:</a:t>
            </a:r>
          </a:p>
          <a:p>
            <a:pPr algn="just"/>
            <a:r>
              <a:rPr lang="ru-RU" sz="2000" dirty="0" err="1">
                <a:solidFill>
                  <a:srgbClr val="000000"/>
                </a:solidFill>
                <a:latin typeface="Times New Roman" panose="02020603050405020304" pitchFamily="18" charset="0"/>
              </a:rPr>
              <a:t>Functionality</a:t>
            </a:r>
            <a:r>
              <a:rPr lang="ru-RU" sz="2000" dirty="0">
                <a:solidFill>
                  <a:srgbClr val="000000"/>
                </a:solidFill>
                <a:latin typeface="Times New Roman" panose="02020603050405020304" pitchFamily="18" charset="0"/>
              </a:rPr>
              <a:t> (Функциональность) /особенности, возможности, безопасность/;</a:t>
            </a:r>
          </a:p>
          <a:p>
            <a:pPr algn="just"/>
            <a:r>
              <a:rPr lang="ru-RU" sz="2000" dirty="0" err="1">
                <a:solidFill>
                  <a:srgbClr val="000000"/>
                </a:solidFill>
                <a:latin typeface="Times New Roman" panose="02020603050405020304" pitchFamily="18" charset="0"/>
              </a:rPr>
              <a:t>Usability</a:t>
            </a:r>
            <a:r>
              <a:rPr lang="ru-RU" sz="2000" dirty="0">
                <a:solidFill>
                  <a:srgbClr val="000000"/>
                </a:solidFill>
                <a:latin typeface="Times New Roman" panose="02020603050405020304" pitchFamily="18" charset="0"/>
              </a:rPr>
              <a:t> (Практичность) /человеческий фактор, эргономичность, пользовательская документация/;</a:t>
            </a:r>
          </a:p>
          <a:p>
            <a:pPr algn="just"/>
            <a:r>
              <a:rPr lang="ru-RU" sz="2000" dirty="0" err="1">
                <a:solidFill>
                  <a:srgbClr val="000000"/>
                </a:solidFill>
                <a:latin typeface="Times New Roman" panose="02020603050405020304" pitchFamily="18" charset="0"/>
              </a:rPr>
              <a:t>Reliability</a:t>
            </a:r>
            <a:r>
              <a:rPr lang="ru-RU" sz="2000" dirty="0">
                <a:solidFill>
                  <a:srgbClr val="000000"/>
                </a:solidFill>
                <a:latin typeface="Times New Roman" panose="02020603050405020304" pitchFamily="18" charset="0"/>
              </a:rPr>
              <a:t> (Надежность) /частота отказов, восстановление информации, прогнозируемость/;</a:t>
            </a:r>
          </a:p>
          <a:p>
            <a:pPr algn="just"/>
            <a:r>
              <a:rPr lang="ru-RU" sz="2000" dirty="0" err="1">
                <a:solidFill>
                  <a:srgbClr val="000000"/>
                </a:solidFill>
                <a:latin typeface="Times New Roman" panose="02020603050405020304" pitchFamily="18" charset="0"/>
              </a:rPr>
              <a:t>Performance</a:t>
            </a:r>
            <a:r>
              <a:rPr lang="ru-RU" sz="2000" dirty="0">
                <a:solidFill>
                  <a:srgbClr val="000000"/>
                </a:solidFill>
                <a:latin typeface="Times New Roman" panose="02020603050405020304" pitchFamily="18" charset="0"/>
              </a:rPr>
              <a:t> (Производительность) /время отклика, пропускная способность, точность, доступность, использование ресурсов/;</a:t>
            </a:r>
          </a:p>
          <a:p>
            <a:pPr algn="just"/>
            <a:r>
              <a:rPr lang="ru-RU" sz="2000" dirty="0" err="1">
                <a:solidFill>
                  <a:srgbClr val="000000"/>
                </a:solidFill>
                <a:latin typeface="Times New Roman" panose="02020603050405020304" pitchFamily="18" charset="0"/>
              </a:rPr>
              <a:t>Supportability</a:t>
            </a:r>
            <a:r>
              <a:rPr lang="ru-RU" sz="2000" dirty="0">
                <a:solidFill>
                  <a:srgbClr val="000000"/>
                </a:solidFill>
                <a:latin typeface="Times New Roman" panose="02020603050405020304" pitchFamily="18" charset="0"/>
              </a:rPr>
              <a:t> (Эксплуатационная пригодность) /тестируемость, расширяемость, </a:t>
            </a:r>
            <a:r>
              <a:rPr lang="ru-RU" sz="2000" dirty="0" err="1">
                <a:solidFill>
                  <a:srgbClr val="000000"/>
                </a:solidFill>
                <a:latin typeface="Times New Roman" panose="02020603050405020304" pitchFamily="18" charset="0"/>
              </a:rPr>
              <a:t>адаптируемость</a:t>
            </a:r>
            <a:r>
              <a:rPr lang="ru-RU" sz="2000" dirty="0">
                <a:solidFill>
                  <a:srgbClr val="000000"/>
                </a:solidFill>
                <a:latin typeface="Times New Roman" panose="02020603050405020304" pitchFamily="18" charset="0"/>
              </a:rPr>
              <a:t>, </a:t>
            </a:r>
            <a:r>
              <a:rPr lang="ru-RU" sz="2000" dirty="0" err="1">
                <a:solidFill>
                  <a:srgbClr val="000000"/>
                </a:solidFill>
                <a:latin typeface="Times New Roman" panose="02020603050405020304" pitchFamily="18" charset="0"/>
              </a:rPr>
              <a:t>сопровождаемость</a:t>
            </a:r>
            <a:r>
              <a:rPr lang="ru-RU" sz="2000" dirty="0">
                <a:solidFill>
                  <a:srgbClr val="000000"/>
                </a:solidFill>
                <a:latin typeface="Times New Roman" panose="02020603050405020304" pitchFamily="18" charset="0"/>
              </a:rPr>
              <a:t>, совместимость, </a:t>
            </a:r>
            <a:r>
              <a:rPr lang="ru-RU" sz="2000" dirty="0" err="1">
                <a:solidFill>
                  <a:srgbClr val="000000"/>
                </a:solidFill>
                <a:latin typeface="Times New Roman" panose="02020603050405020304" pitchFamily="18" charset="0"/>
              </a:rPr>
              <a:t>конфигурируемость</a:t>
            </a:r>
            <a:r>
              <a:rPr lang="ru-RU" sz="2000" dirty="0">
                <a:solidFill>
                  <a:srgbClr val="000000"/>
                </a:solidFill>
                <a:latin typeface="Times New Roman" panose="02020603050405020304" pitchFamily="18" charset="0"/>
              </a:rPr>
              <a:t>, обслуживаемость, требования к установке, </a:t>
            </a:r>
            <a:r>
              <a:rPr lang="ru-RU" sz="2000" dirty="0" err="1">
                <a:solidFill>
                  <a:srgbClr val="000000"/>
                </a:solidFill>
                <a:latin typeface="Times New Roman" panose="02020603050405020304" pitchFamily="18" charset="0"/>
              </a:rPr>
              <a:t>локализуемость</a:t>
            </a:r>
            <a:r>
              <a:rPr lang="ru-RU" sz="2000" dirty="0">
                <a:solidFill>
                  <a:srgbClr val="000000"/>
                </a:solidFill>
                <a:latin typeface="Times New Roman" panose="02020603050405020304" pitchFamily="18" charset="0"/>
              </a:rPr>
              <a:t>/.</a:t>
            </a:r>
          </a:p>
          <a:p>
            <a:pPr algn="just"/>
            <a:r>
              <a:rPr lang="ru-RU" sz="2000" dirty="0">
                <a:solidFill>
                  <a:srgbClr val="000000"/>
                </a:solidFill>
                <a:latin typeface="Times New Roman" panose="02020603050405020304" pitchFamily="18" charset="0"/>
              </a:rPr>
              <a:t>Символ «+» расширяет FURPS модель, добавляя к ней:</a:t>
            </a:r>
          </a:p>
          <a:p>
            <a:endParaRPr lang="ru-RU" b="1" dirty="0" smtClean="0">
              <a:solidFill>
                <a:srgbClr val="000000"/>
              </a:solidFill>
              <a:latin typeface="Times New Roman" panose="02020603050405020304" pitchFamily="18" charset="0"/>
            </a:endParaRPr>
          </a:p>
          <a:p>
            <a:pPr algn="ctr"/>
            <a:endParaRPr lang="ru-RU" dirty="0"/>
          </a:p>
        </p:txBody>
      </p:sp>
    </p:spTree>
    <p:extLst>
      <p:ext uri="{BB962C8B-B14F-4D97-AF65-F5344CB8AC3E}">
        <p14:creationId xmlns:p14="http://schemas.microsoft.com/office/powerpoint/2010/main" val="15106021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428180" y="1371600"/>
            <a:ext cx="11221276" cy="3615267"/>
          </a:xfrm>
        </p:spPr>
        <p:txBody>
          <a:bodyPr>
            <a:noAutofit/>
          </a:bodyPr>
          <a:lstStyle/>
          <a:p>
            <a:pPr marL="0" indent="0" algn="just">
              <a:buNone/>
            </a:pPr>
            <a:r>
              <a:rPr lang="ru-RU" dirty="0" smtClean="0">
                <a:solidFill>
                  <a:srgbClr val="000000"/>
                </a:solidFill>
                <a:latin typeface="Times New Roman" panose="02020603050405020304" pitchFamily="18" charset="0"/>
              </a:rPr>
              <a:t>	ограничения </a:t>
            </a:r>
            <a:r>
              <a:rPr lang="ru-RU" dirty="0">
                <a:solidFill>
                  <a:srgbClr val="000000"/>
                </a:solidFill>
                <a:latin typeface="Times New Roman" panose="02020603050405020304" pitchFamily="18" charset="0"/>
              </a:rPr>
              <a:t>проекта (ограничения по ресурсам, требования к языкам и средствам разработки, требования к аппаратному обеспечению);</a:t>
            </a:r>
          </a:p>
          <a:p>
            <a:pPr marL="0" indent="0" algn="just">
              <a:buNone/>
            </a:pPr>
            <a:r>
              <a:rPr lang="ru-RU" dirty="0" smtClean="0">
                <a:solidFill>
                  <a:srgbClr val="000000"/>
                </a:solidFill>
                <a:latin typeface="Times New Roman" panose="02020603050405020304" pitchFamily="18" charset="0"/>
              </a:rPr>
              <a:t>	интерфейс </a:t>
            </a:r>
            <a:r>
              <a:rPr lang="ru-RU" dirty="0">
                <a:solidFill>
                  <a:srgbClr val="000000"/>
                </a:solidFill>
                <a:latin typeface="Times New Roman" panose="02020603050405020304" pitchFamily="18" charset="0"/>
              </a:rPr>
              <a:t>(ограничения накладываемые на взаимодействие с внешними системами);</a:t>
            </a:r>
          </a:p>
          <a:p>
            <a:pPr marL="0" indent="0" algn="just">
              <a:buNone/>
            </a:pPr>
            <a:r>
              <a:rPr lang="ru-RU" dirty="0" smtClean="0">
                <a:solidFill>
                  <a:srgbClr val="000000"/>
                </a:solidFill>
                <a:latin typeface="Times New Roman" panose="02020603050405020304" pitchFamily="18" charset="0"/>
              </a:rPr>
              <a:t>	требования </a:t>
            </a:r>
            <a:r>
              <a:rPr lang="ru-RU" dirty="0">
                <a:solidFill>
                  <a:srgbClr val="000000"/>
                </a:solidFill>
                <a:latin typeface="Times New Roman" panose="02020603050405020304" pitchFamily="18" charset="0"/>
              </a:rPr>
              <a:t>к выполнению,</a:t>
            </a:r>
          </a:p>
          <a:p>
            <a:pPr marL="0" indent="0" algn="just">
              <a:buNone/>
            </a:pPr>
            <a:r>
              <a:rPr lang="ru-RU" dirty="0" smtClean="0">
                <a:solidFill>
                  <a:srgbClr val="000000"/>
                </a:solidFill>
                <a:latin typeface="Times New Roman" panose="02020603050405020304" pitchFamily="18" charset="0"/>
              </a:rPr>
              <a:t>	физические </a:t>
            </a:r>
            <a:r>
              <a:rPr lang="ru-RU" dirty="0">
                <a:solidFill>
                  <a:srgbClr val="000000"/>
                </a:solidFill>
                <a:latin typeface="Times New Roman" panose="02020603050405020304" pitchFamily="18" charset="0"/>
              </a:rPr>
              <a:t>требования,</a:t>
            </a:r>
          </a:p>
          <a:p>
            <a:pPr marL="0" indent="0" algn="just">
              <a:buNone/>
            </a:pPr>
            <a:r>
              <a:rPr lang="ru-RU" dirty="0" smtClean="0">
                <a:solidFill>
                  <a:srgbClr val="000000"/>
                </a:solidFill>
                <a:latin typeface="Times New Roman" panose="02020603050405020304" pitchFamily="18" charset="0"/>
              </a:rPr>
              <a:t>	требования </a:t>
            </a:r>
            <a:r>
              <a:rPr lang="ru-RU" dirty="0">
                <a:solidFill>
                  <a:srgbClr val="000000"/>
                </a:solidFill>
                <a:latin typeface="Times New Roman" panose="02020603050405020304" pitchFamily="18" charset="0"/>
              </a:rPr>
              <a:t>к лицензированию.</a:t>
            </a:r>
          </a:p>
          <a:p>
            <a:pPr marL="0" indent="0" algn="just">
              <a:buNone/>
            </a:pPr>
            <a:r>
              <a:rPr lang="ru-RU" dirty="0" smtClean="0">
                <a:solidFill>
                  <a:srgbClr val="000000"/>
                </a:solidFill>
                <a:latin typeface="Times New Roman" panose="02020603050405020304" pitchFamily="18" charset="0"/>
              </a:rPr>
              <a:t>	FURPS </a:t>
            </a:r>
            <a:r>
              <a:rPr lang="ru-RU" dirty="0">
                <a:solidFill>
                  <a:srgbClr val="000000"/>
                </a:solidFill>
                <a:latin typeface="Times New Roman" panose="02020603050405020304" pitchFamily="18" charset="0"/>
              </a:rPr>
              <a:t>модель качества [8], предложенная </a:t>
            </a:r>
            <a:r>
              <a:rPr lang="ru-RU" dirty="0" err="1">
                <a:solidFill>
                  <a:srgbClr val="000000"/>
                </a:solidFill>
                <a:latin typeface="Times New Roman" panose="02020603050405020304" pitchFamily="18" charset="0"/>
              </a:rPr>
              <a:t>Грейди</a:t>
            </a:r>
            <a:r>
              <a:rPr lang="ru-RU" dirty="0">
                <a:solidFill>
                  <a:srgbClr val="000000"/>
                </a:solidFill>
                <a:latin typeface="Times New Roman" panose="02020603050405020304" pitchFamily="18" charset="0"/>
              </a:rPr>
              <a:t> и </a:t>
            </a:r>
            <a:r>
              <a:rPr lang="ru-RU" dirty="0" err="1">
                <a:solidFill>
                  <a:srgbClr val="000000"/>
                </a:solidFill>
                <a:latin typeface="Times New Roman" panose="02020603050405020304" pitchFamily="18" charset="0"/>
              </a:rPr>
              <a:t>Hewlett</a:t>
            </a:r>
            <a:r>
              <a:rPr lang="ru-RU" dirty="0">
                <a:solidFill>
                  <a:srgbClr val="000000"/>
                </a:solidFill>
                <a:latin typeface="Times New Roman" panose="02020603050405020304" pitchFamily="18" charset="0"/>
              </a:rPr>
              <a:t> </a:t>
            </a:r>
            <a:r>
              <a:rPr lang="ru-RU" dirty="0" err="1">
                <a:solidFill>
                  <a:srgbClr val="000000"/>
                </a:solidFill>
                <a:latin typeface="Times New Roman" panose="02020603050405020304" pitchFamily="18" charset="0"/>
              </a:rPr>
              <a:t>Packard</a:t>
            </a:r>
            <a:r>
              <a:rPr lang="ru-RU" dirty="0">
                <a:solidFill>
                  <a:srgbClr val="000000"/>
                </a:solidFill>
                <a:latin typeface="Times New Roman" panose="02020603050405020304" pitchFamily="18" charset="0"/>
              </a:rPr>
              <a:t>, построена схожим образом с моделями </a:t>
            </a:r>
            <a:r>
              <a:rPr lang="ru-RU" dirty="0" err="1">
                <a:solidFill>
                  <a:srgbClr val="000000"/>
                </a:solidFill>
                <a:latin typeface="Times New Roman" panose="02020603050405020304" pitchFamily="18" charset="0"/>
              </a:rPr>
              <a:t>МакКола</a:t>
            </a:r>
            <a:r>
              <a:rPr lang="ru-RU" dirty="0">
                <a:solidFill>
                  <a:srgbClr val="000000"/>
                </a:solidFill>
                <a:latin typeface="Times New Roman" panose="02020603050405020304" pitchFamily="18" charset="0"/>
              </a:rPr>
              <a:t> и Боэма, но в отличие от них состоит из двух слоев, первый определяет характеристики, а второй связанные с ними атрибуты. Основной концепцией, лежащей в основе FURPS модели качества, является декомпозиция характеристик программного обеспечения на две категории требований, а именно, функциональные (F) и нефункциональные (URPS) требования. Эти выделенные категории могут быть использованы как в качестве требований к программному продукту, так и в оценке качества ПП. В настоящее время модель FURPS+ широко используется в разработке программного обеспечения и при идентификации требований к разрабатываемой системе целесообразно использование FURPS+ модели в качестве универсального контрольного перечня характеристик ПО.</a:t>
            </a:r>
          </a:p>
          <a:p>
            <a:pPr marL="0" algn="just"/>
            <a:endParaRPr lang="ru-RU"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2048300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5776" y="597468"/>
            <a:ext cx="10247376" cy="2800767"/>
          </a:xfrm>
          <a:prstGeom prst="rect">
            <a:avLst/>
          </a:prstGeom>
        </p:spPr>
        <p:txBody>
          <a:bodyPr wrap="square">
            <a:spAutoFit/>
          </a:bodyPr>
          <a:lstStyle/>
          <a:p>
            <a:r>
              <a:rPr lang="ru-RU" sz="2200" b="1" dirty="0">
                <a:solidFill>
                  <a:srgbClr val="000000"/>
                </a:solidFill>
                <a:latin typeface="Times New Roman" panose="02020603050405020304" pitchFamily="18" charset="0"/>
              </a:rPr>
              <a:t>Модель </a:t>
            </a:r>
            <a:r>
              <a:rPr lang="ru-RU" sz="2200" b="1" dirty="0" smtClean="0">
                <a:solidFill>
                  <a:srgbClr val="000000"/>
                </a:solidFill>
                <a:latin typeface="Times New Roman" panose="02020603050405020304" pitchFamily="18" charset="0"/>
              </a:rPr>
              <a:t>качества программных систем </a:t>
            </a:r>
            <a:r>
              <a:rPr lang="ru-RU" sz="2200" b="1" dirty="0" err="1" smtClean="0">
                <a:solidFill>
                  <a:srgbClr val="000000"/>
                </a:solidFill>
                <a:latin typeface="Times New Roman" panose="02020603050405020304" pitchFamily="18" charset="0"/>
              </a:rPr>
              <a:t>Гецци</a:t>
            </a:r>
            <a:endParaRPr lang="ru-RU" sz="2200" b="1" dirty="0">
              <a:solidFill>
                <a:srgbClr val="000000"/>
              </a:solidFill>
              <a:latin typeface="Times New Roman" panose="02020603050405020304" pitchFamily="18" charset="0"/>
            </a:endParaRPr>
          </a:p>
          <a:p>
            <a:pPr algn="just"/>
            <a:r>
              <a:rPr lang="ru-RU" sz="2000" dirty="0" smtClean="0">
                <a:solidFill>
                  <a:srgbClr val="000000"/>
                </a:solidFill>
                <a:latin typeface="Times New Roman" panose="02020603050405020304" pitchFamily="18" charset="0"/>
              </a:rPr>
              <a:t>	</a:t>
            </a:r>
            <a:r>
              <a:rPr lang="ru-RU" sz="2200" dirty="0" smtClean="0">
                <a:solidFill>
                  <a:srgbClr val="000000"/>
                </a:solidFill>
                <a:latin typeface="Times New Roman" panose="02020603050405020304" pitchFamily="18" charset="0"/>
              </a:rPr>
              <a:t>Карло </a:t>
            </a:r>
            <a:r>
              <a:rPr lang="ru-RU" sz="2200" dirty="0" err="1" smtClean="0">
                <a:solidFill>
                  <a:srgbClr val="000000"/>
                </a:solidFill>
                <a:latin typeface="Times New Roman" panose="02020603050405020304" pitchFamily="18" charset="0"/>
              </a:rPr>
              <a:t>Гецци</a:t>
            </a:r>
            <a:r>
              <a:rPr lang="ru-RU" sz="2200" dirty="0" smtClean="0">
                <a:solidFill>
                  <a:srgbClr val="000000"/>
                </a:solidFill>
                <a:latin typeface="Times New Roman" panose="02020603050405020304" pitchFamily="18" charset="0"/>
              </a:rPr>
              <a:t> и соавторы различают качество продукта и процесса. Согласно модели </a:t>
            </a:r>
            <a:r>
              <a:rPr lang="ru-RU" sz="2200" dirty="0" err="1" smtClean="0">
                <a:solidFill>
                  <a:srgbClr val="000000"/>
                </a:solidFill>
                <a:latin typeface="Times New Roman" panose="02020603050405020304" pitchFamily="18" charset="0"/>
              </a:rPr>
              <a:t>Гецци</a:t>
            </a:r>
            <a:r>
              <a:rPr lang="ru-RU" sz="2200" dirty="0" smtClean="0">
                <a:solidFill>
                  <a:srgbClr val="000000"/>
                </a:solidFill>
                <a:latin typeface="Times New Roman" panose="02020603050405020304" pitchFamily="18" charset="0"/>
              </a:rPr>
              <a:t> к качеству программного обеспечения относят следующие характеристики программного обеспечения: целостность, надежность и устойчивость, производительность, практичность, </a:t>
            </a:r>
            <a:r>
              <a:rPr lang="ru-RU" sz="2200" dirty="0" err="1" smtClean="0">
                <a:solidFill>
                  <a:srgbClr val="000000"/>
                </a:solidFill>
                <a:latin typeface="Times New Roman" panose="02020603050405020304" pitchFamily="18" charset="0"/>
              </a:rPr>
              <a:t>верифицируемость</a:t>
            </a:r>
            <a:r>
              <a:rPr lang="ru-RU" sz="2200" dirty="0" smtClean="0">
                <a:solidFill>
                  <a:srgbClr val="000000"/>
                </a:solidFill>
                <a:latin typeface="Times New Roman" panose="02020603050405020304" pitchFamily="18" charset="0"/>
              </a:rPr>
              <a:t>, </a:t>
            </a:r>
            <a:r>
              <a:rPr lang="ru-RU" sz="2200" dirty="0" err="1" smtClean="0">
                <a:solidFill>
                  <a:srgbClr val="000000"/>
                </a:solidFill>
                <a:latin typeface="Times New Roman" panose="02020603050405020304" pitchFamily="18" charset="0"/>
              </a:rPr>
              <a:t>сопровождаемость</a:t>
            </a:r>
            <a:r>
              <a:rPr lang="ru-RU" sz="2200" dirty="0" smtClean="0">
                <a:solidFill>
                  <a:srgbClr val="000000"/>
                </a:solidFill>
                <a:latin typeface="Times New Roman" panose="02020603050405020304" pitchFamily="18" charset="0"/>
              </a:rPr>
              <a:t>, возможность многократного использования, мобильность, понятность, возможность взаимодействия, эффективность, своевременность реагирования, видимость процесса разработки.</a:t>
            </a:r>
            <a:endParaRPr lang="ru-RU" sz="2200" b="0" dirty="0">
              <a:solidFill>
                <a:srgbClr val="000000"/>
              </a:solidFill>
              <a:effectLst/>
              <a:latin typeface="Times New Roman" panose="02020603050405020304" pitchFamily="18" charset="0"/>
            </a:endParaRPr>
          </a:p>
        </p:txBody>
      </p:sp>
      <p:sp>
        <p:nvSpPr>
          <p:cNvPr id="5" name="Прямоугольник 4"/>
          <p:cNvSpPr/>
          <p:nvPr/>
        </p:nvSpPr>
        <p:spPr>
          <a:xfrm>
            <a:off x="1255776" y="3715572"/>
            <a:ext cx="10347960" cy="2800767"/>
          </a:xfrm>
          <a:prstGeom prst="rect">
            <a:avLst/>
          </a:prstGeom>
        </p:spPr>
        <p:txBody>
          <a:bodyPr wrap="square">
            <a:spAutoFit/>
          </a:bodyPr>
          <a:lstStyle/>
          <a:p>
            <a:r>
              <a:rPr lang="ru-RU" sz="2200" b="1" dirty="0">
                <a:solidFill>
                  <a:srgbClr val="000000"/>
                </a:solidFill>
                <a:latin typeface="Times New Roman" panose="02020603050405020304" pitchFamily="18" charset="0"/>
              </a:rPr>
              <a:t>Модель </a:t>
            </a:r>
            <a:r>
              <a:rPr lang="ru-RU" sz="2200" b="1" dirty="0" smtClean="0">
                <a:solidFill>
                  <a:srgbClr val="000000"/>
                </a:solidFill>
                <a:latin typeface="Times New Roman" panose="02020603050405020304" pitchFamily="18" charset="0"/>
              </a:rPr>
              <a:t>качества программных систем </a:t>
            </a:r>
            <a:r>
              <a:rPr lang="ru-RU" sz="2200" b="1" dirty="0" err="1">
                <a:solidFill>
                  <a:srgbClr val="000000"/>
                </a:solidFill>
                <a:latin typeface="Times New Roman" panose="02020603050405020304" pitchFamily="18" charset="0"/>
              </a:rPr>
              <a:t>Дроми</a:t>
            </a:r>
            <a:endParaRPr lang="ru-RU" sz="2200" b="1" dirty="0">
              <a:solidFill>
                <a:srgbClr val="000000"/>
              </a:solidFill>
              <a:latin typeface="Times New Roman" panose="02020603050405020304" pitchFamily="18" charset="0"/>
            </a:endParaRPr>
          </a:p>
          <a:p>
            <a:pPr algn="just"/>
            <a:r>
              <a:rPr lang="ru-RU" sz="2000" dirty="0" smtClean="0">
                <a:solidFill>
                  <a:srgbClr val="000000"/>
                </a:solidFill>
                <a:latin typeface="Times New Roman" panose="02020603050405020304" pitchFamily="18" charset="0"/>
              </a:rPr>
              <a:t>	</a:t>
            </a:r>
            <a:r>
              <a:rPr lang="ru-RU" sz="2200" dirty="0" smtClean="0">
                <a:solidFill>
                  <a:srgbClr val="000000"/>
                </a:solidFill>
                <a:latin typeface="Times New Roman" panose="02020603050405020304" pitchFamily="18" charset="0"/>
              </a:rPr>
              <a:t>Модель </a:t>
            </a:r>
            <a:r>
              <a:rPr lang="ru-RU" sz="2200" dirty="0">
                <a:solidFill>
                  <a:srgbClr val="000000"/>
                </a:solidFill>
                <a:latin typeface="Times New Roman" panose="02020603050405020304" pitchFamily="18" charset="0"/>
              </a:rPr>
              <a:t>качества </a:t>
            </a:r>
            <a:r>
              <a:rPr lang="ru-RU" sz="2200" dirty="0" err="1">
                <a:solidFill>
                  <a:srgbClr val="000000"/>
                </a:solidFill>
                <a:latin typeface="Times New Roman" panose="02020603050405020304" pitchFamily="18" charset="0"/>
              </a:rPr>
              <a:t>Дроми</a:t>
            </a:r>
            <a:r>
              <a:rPr lang="ru-RU" sz="2200" dirty="0">
                <a:solidFill>
                  <a:srgbClr val="000000"/>
                </a:solidFill>
                <a:latin typeface="Times New Roman" panose="02020603050405020304" pitchFamily="18" charset="0"/>
              </a:rPr>
              <a:t> [10] основана на критериях оценки. Модель </a:t>
            </a:r>
            <a:r>
              <a:rPr lang="ru-RU" sz="2200" dirty="0" err="1">
                <a:solidFill>
                  <a:srgbClr val="000000"/>
                </a:solidFill>
                <a:latin typeface="Times New Roman" panose="02020603050405020304" pitchFamily="18" charset="0"/>
              </a:rPr>
              <a:t>Дроми</a:t>
            </a:r>
            <a:r>
              <a:rPr lang="ru-RU" sz="2200" dirty="0">
                <a:solidFill>
                  <a:srgbClr val="000000"/>
                </a:solidFill>
                <a:latin typeface="Times New Roman" panose="02020603050405020304" pitchFamily="18" charset="0"/>
              </a:rPr>
              <a:t> стремится оценить качество системы, в то время как каждый программный продукт, имеет качество отличное от других. Модель </a:t>
            </a:r>
            <a:r>
              <a:rPr lang="ru-RU" sz="2200" dirty="0" err="1">
                <a:solidFill>
                  <a:srgbClr val="000000"/>
                </a:solidFill>
                <a:latin typeface="Times New Roman" panose="02020603050405020304" pitchFamily="18" charset="0"/>
              </a:rPr>
              <a:t>Дроми</a:t>
            </a:r>
            <a:r>
              <a:rPr lang="ru-RU" sz="2200" dirty="0">
                <a:solidFill>
                  <a:srgbClr val="000000"/>
                </a:solidFill>
                <a:latin typeface="Times New Roman" panose="02020603050405020304" pitchFamily="18" charset="0"/>
              </a:rPr>
              <a:t> помогает в предсказании дефектов ПО и указывает на те свойства ПО, пренебрежение которыми может привести к появлению дефектов. Эта модель основывается на отношениях между характеристиками качества и </a:t>
            </a:r>
            <a:r>
              <a:rPr lang="ru-RU" sz="2200" dirty="0" err="1">
                <a:solidFill>
                  <a:srgbClr val="000000"/>
                </a:solidFill>
                <a:latin typeface="Times New Roman" panose="02020603050405020304" pitchFamily="18" charset="0"/>
              </a:rPr>
              <a:t>подхарактеристиками</a:t>
            </a:r>
            <a:r>
              <a:rPr lang="ru-RU" sz="2200" dirty="0">
                <a:solidFill>
                  <a:srgbClr val="000000"/>
                </a:solidFill>
                <a:latin typeface="Times New Roman" panose="02020603050405020304" pitchFamily="18" charset="0"/>
              </a:rPr>
              <a:t>, между свойствами программного обеспечения и характеристиками качества ПО</a:t>
            </a:r>
            <a:r>
              <a:rPr lang="ru-RU" sz="2000" dirty="0">
                <a:solidFill>
                  <a:srgbClr val="000000"/>
                </a:solidFill>
                <a:latin typeface="Times New Roman" panose="02020603050405020304" pitchFamily="18" charset="0"/>
              </a:rPr>
              <a:t>.</a:t>
            </a:r>
            <a:endParaRPr lang="ru-RU" sz="2000"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39065272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155192" y="649653"/>
            <a:ext cx="9717024" cy="4154984"/>
          </a:xfrm>
          <a:prstGeom prst="rect">
            <a:avLst/>
          </a:prstGeom>
        </p:spPr>
        <p:txBody>
          <a:bodyPr wrap="square">
            <a:spAutoFit/>
          </a:bodyPr>
          <a:lstStyle/>
          <a:p>
            <a:pPr algn="just"/>
            <a:r>
              <a:rPr lang="ru-RU" b="1" dirty="0" smtClean="0">
                <a:solidFill>
                  <a:srgbClr val="000000"/>
                </a:solidFill>
                <a:latin typeface="Times New Roman" panose="02020603050405020304" pitchFamily="18" charset="0"/>
              </a:rPr>
              <a:t>	</a:t>
            </a:r>
            <a:r>
              <a:rPr lang="ru-RU" sz="2400" b="1" dirty="0" smtClean="0">
                <a:solidFill>
                  <a:srgbClr val="000000"/>
                </a:solidFill>
                <a:latin typeface="Times New Roman" panose="02020603050405020304" pitchFamily="18" charset="0"/>
              </a:rPr>
              <a:t>Модель </a:t>
            </a:r>
            <a:r>
              <a:rPr lang="ru-RU" sz="2400" b="1" dirty="0">
                <a:solidFill>
                  <a:srgbClr val="000000"/>
                </a:solidFill>
                <a:latin typeface="Times New Roman" panose="02020603050405020304" pitchFamily="18" charset="0"/>
              </a:rPr>
              <a:t>качества SATC</a:t>
            </a:r>
          </a:p>
          <a:p>
            <a:pPr algn="just"/>
            <a:r>
              <a:rPr lang="ru-RU" sz="2400" dirty="0" smtClean="0">
                <a:solidFill>
                  <a:srgbClr val="000000"/>
                </a:solidFill>
                <a:latin typeface="Times New Roman" panose="02020603050405020304" pitchFamily="18" charset="0"/>
              </a:rPr>
              <a:t>В Центре </a:t>
            </a:r>
            <a:r>
              <a:rPr lang="ru-RU" sz="2400" dirty="0">
                <a:solidFill>
                  <a:srgbClr val="000000"/>
                </a:solidFill>
                <a:latin typeface="Times New Roman" panose="02020603050405020304" pitchFamily="18" charset="0"/>
              </a:rPr>
              <a:t>обеспечения качества программного обеспечения NASA (</a:t>
            </a:r>
            <a:r>
              <a:rPr lang="ru-RU" sz="2400" dirty="0" err="1">
                <a:solidFill>
                  <a:srgbClr val="000000"/>
                </a:solidFill>
                <a:latin typeface="Times New Roman" panose="02020603050405020304" pitchFamily="18" charset="0"/>
              </a:rPr>
              <a:t>Software</a:t>
            </a:r>
            <a:r>
              <a:rPr lang="ru-RU" sz="2400" dirty="0">
                <a:solidFill>
                  <a:srgbClr val="000000"/>
                </a:solidFill>
                <a:latin typeface="Times New Roman" panose="02020603050405020304" pitchFamily="18" charset="0"/>
              </a:rPr>
              <a:t> </a:t>
            </a:r>
            <a:r>
              <a:rPr lang="ru-RU" sz="2400" dirty="0" err="1">
                <a:solidFill>
                  <a:srgbClr val="000000"/>
                </a:solidFill>
                <a:latin typeface="Times New Roman" panose="02020603050405020304" pitchFamily="18" charset="0"/>
              </a:rPr>
              <a:t>Assurance</a:t>
            </a:r>
            <a:r>
              <a:rPr lang="ru-RU" sz="2400" dirty="0">
                <a:solidFill>
                  <a:srgbClr val="000000"/>
                </a:solidFill>
                <a:latin typeface="Times New Roman" panose="02020603050405020304" pitchFamily="18" charset="0"/>
              </a:rPr>
              <a:t> </a:t>
            </a:r>
            <a:r>
              <a:rPr lang="ru-RU" sz="2400" dirty="0" err="1">
                <a:solidFill>
                  <a:srgbClr val="000000"/>
                </a:solidFill>
                <a:latin typeface="Times New Roman" panose="02020603050405020304" pitchFamily="18" charset="0"/>
              </a:rPr>
              <a:t>Technology</a:t>
            </a:r>
            <a:r>
              <a:rPr lang="ru-RU" sz="2400" dirty="0">
                <a:solidFill>
                  <a:srgbClr val="000000"/>
                </a:solidFill>
                <a:latin typeface="Times New Roman" panose="02020603050405020304" pitchFamily="18" charset="0"/>
              </a:rPr>
              <a:t> </a:t>
            </a:r>
            <a:r>
              <a:rPr lang="ru-RU" sz="2400" dirty="0" err="1">
                <a:solidFill>
                  <a:srgbClr val="000000"/>
                </a:solidFill>
                <a:latin typeface="Times New Roman" panose="02020603050405020304" pitchFamily="18" charset="0"/>
              </a:rPr>
              <a:t>Center</a:t>
            </a:r>
            <a:r>
              <a:rPr lang="ru-RU" sz="2400" dirty="0">
                <a:solidFill>
                  <a:srgbClr val="000000"/>
                </a:solidFill>
                <a:latin typeface="Times New Roman" panose="02020603050405020304" pitchFamily="18" charset="0"/>
              </a:rPr>
              <a:t>, SATC) была разработана программа метрик [11], обеспечивающая оценку рисков проекта, качества продукции и эффективности процессов. Программа SATC рекомендует отдельно отслеживать качество требований, качество программного обеспечения и других продуктов (документации), качество тестирования и качество выполнения процессов. Модель качества SATC определяет набор целей, связанных с программным продуктом и атрибуты процессов в соответствии со структурой модели качества программного обеспечения ISO 9126-1</a:t>
            </a:r>
            <a:r>
              <a:rPr lang="ru-RU" dirty="0">
                <a:solidFill>
                  <a:srgbClr val="000000"/>
                </a:solidFill>
                <a:latin typeface="Times New Roman" panose="02020603050405020304" pitchFamily="18" charset="0"/>
              </a:rPr>
              <a:t>.</a:t>
            </a:r>
            <a:endParaRPr lang="ru-RU"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572116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4211" y="685800"/>
            <a:ext cx="10863123" cy="5278030"/>
          </a:xfrm>
        </p:spPr>
        <p:txBody>
          <a:bodyPr>
            <a:normAutofit fontScale="55000" lnSpcReduction="20000"/>
          </a:bodyPr>
          <a:lstStyle/>
          <a:p>
            <a:pPr marL="0" indent="0">
              <a:buNone/>
            </a:pPr>
            <a:r>
              <a:rPr lang="en-US" sz="4500" dirty="0" smtClean="0">
                <a:latin typeface="Times New Roman" panose="02020603050405020304" pitchFamily="18" charset="0"/>
                <a:cs typeface="Times New Roman" panose="02020603050405020304" pitchFamily="18" charset="0"/>
              </a:rPr>
              <a:t>	</a:t>
            </a:r>
            <a:r>
              <a:rPr lang="ru-RU" sz="4500" b="1" dirty="0" smtClean="0">
                <a:latin typeface="Times New Roman" panose="02020603050405020304" pitchFamily="18" charset="0"/>
                <a:cs typeface="Times New Roman" panose="02020603050405020304" pitchFamily="18" charset="0"/>
              </a:rPr>
              <a:t>1.Оценка </a:t>
            </a:r>
            <a:r>
              <a:rPr lang="ru-RU" sz="4500" b="1" dirty="0">
                <a:latin typeface="Times New Roman" panose="02020603050405020304" pitchFamily="18" charset="0"/>
                <a:cs typeface="Times New Roman" panose="02020603050405020304" pitchFamily="18" charset="0"/>
              </a:rPr>
              <a:t>качества инженерной деятельности при разработке программных систем.</a:t>
            </a:r>
          </a:p>
          <a:p>
            <a:pPr marL="0" indent="0" algn="just">
              <a:buNone/>
            </a:pPr>
            <a:r>
              <a:rPr lang="en-US" sz="4500" dirty="0" smtClean="0">
                <a:latin typeface="Times New Roman" panose="02020603050405020304" pitchFamily="18" charset="0"/>
                <a:cs typeface="Times New Roman" panose="02020603050405020304" pitchFamily="18" charset="0"/>
              </a:rPr>
              <a:t>	</a:t>
            </a:r>
            <a:r>
              <a:rPr lang="ru-RU" sz="4500" dirty="0" smtClean="0">
                <a:latin typeface="Times New Roman" panose="02020603050405020304" pitchFamily="18" charset="0"/>
                <a:cs typeface="Times New Roman" panose="02020603050405020304" pitchFamily="18" charset="0"/>
              </a:rPr>
              <a:t>При </a:t>
            </a:r>
            <a:r>
              <a:rPr lang="ru-RU" sz="4500" dirty="0">
                <a:latin typeface="Times New Roman" panose="02020603050405020304" pitchFamily="18" charset="0"/>
                <a:cs typeface="Times New Roman" panose="02020603050405020304" pitchFamily="18" charset="0"/>
              </a:rPr>
              <a:t>разработке ИС приходится решать проблемы, тесно связанные с оценкой эффективности (например, эффективность производительности фирмы проектировщика или эффективность тиражирования ИС или эффективность трудозатрат и т.д.). Эти проблемы, в свою очередь, тесным образом связаны с комплексом задач (см. рис.1) решение которых зависит от разных групп оценщиков.</a:t>
            </a:r>
          </a:p>
          <a:p>
            <a:pPr marL="0" indent="0" algn="just">
              <a:buNone/>
            </a:pPr>
            <a:r>
              <a:rPr lang="ru-RU" sz="4500" dirty="0">
                <a:latin typeface="Times New Roman" panose="02020603050405020304" pitchFamily="18" charset="0"/>
                <a:cs typeface="Times New Roman" panose="02020603050405020304" pitchFamily="18" charset="0"/>
              </a:rPr>
              <a:t>−Разработчики ИС – руководители подразделений, системные аналитики, программисты сталкиваются с проблемами, которые можно существенно облегчить, если использовать научно обоснованные технические приемы и оценки их проектной деятельности.</a:t>
            </a:r>
          </a:p>
          <a:p>
            <a:pPr marL="0" indent="0" algn="just">
              <a:buNone/>
            </a:pPr>
            <a:r>
              <a:rPr lang="ru-RU" sz="4500" dirty="0">
                <a:latin typeface="Times New Roman" panose="02020603050405020304" pitchFamily="18" charset="0"/>
                <a:cs typeface="Times New Roman" panose="02020603050405020304" pitchFamily="18" charset="0"/>
              </a:rPr>
              <a:t>−Потребители ИС – заказчики, покупатели, пользователи, сталкиваются с задачами потребительской оценки приобретаемой ИС.</a:t>
            </a:r>
          </a:p>
          <a:p>
            <a:endParaRPr lang="ru-RU" dirty="0"/>
          </a:p>
        </p:txBody>
      </p:sp>
    </p:spTree>
    <p:extLst>
      <p:ext uri="{BB962C8B-B14F-4D97-AF65-F5344CB8AC3E}">
        <p14:creationId xmlns:p14="http://schemas.microsoft.com/office/powerpoint/2010/main" val="32386954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1005840" y="335846"/>
            <a:ext cx="10469880" cy="6740307"/>
          </a:xfrm>
          <a:prstGeom prst="rect">
            <a:avLst/>
          </a:prstGeom>
        </p:spPr>
        <p:txBody>
          <a:bodyPr wrap="square">
            <a:spAutoFit/>
          </a:bodyPr>
          <a:lstStyle/>
          <a:p>
            <a:r>
              <a:rPr lang="en-US" b="1" dirty="0" smtClean="0">
                <a:solidFill>
                  <a:srgbClr val="000000"/>
                </a:solidFill>
                <a:latin typeface="Times New Roman" panose="02020603050405020304" pitchFamily="18" charset="0"/>
              </a:rPr>
              <a:t>	</a:t>
            </a:r>
            <a:r>
              <a:rPr lang="ru-RU" sz="2400" b="1" dirty="0" smtClean="0">
                <a:solidFill>
                  <a:srgbClr val="000000"/>
                </a:solidFill>
                <a:latin typeface="Times New Roman" panose="02020603050405020304" pitchFamily="18" charset="0"/>
              </a:rPr>
              <a:t>Модель </a:t>
            </a:r>
            <a:r>
              <a:rPr lang="ru-RU" sz="2400" b="1" dirty="0">
                <a:solidFill>
                  <a:srgbClr val="000000"/>
                </a:solidFill>
                <a:latin typeface="Times New Roman" panose="02020603050405020304" pitchFamily="18" charset="0"/>
              </a:rPr>
              <a:t>качества ISO 9126</a:t>
            </a:r>
          </a:p>
          <a:p>
            <a:pPr algn="just"/>
            <a:r>
              <a:rPr lang="en-US" dirty="0" smtClean="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Качество </a:t>
            </a:r>
            <a:r>
              <a:rPr lang="ru-RU" sz="2400" dirty="0">
                <a:solidFill>
                  <a:srgbClr val="000000"/>
                </a:solidFill>
                <a:latin typeface="Times New Roman" panose="02020603050405020304" pitchFamily="18" charset="0"/>
              </a:rPr>
              <a:t>программного обеспечения определяется в стандарте ISO 9126-1 </a:t>
            </a: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как всякая совокупность его характеристик, относящихся к возможности удовлетворять высказанные или подразумеваемые потребности всех заинтересованных лиц.</a:t>
            </a:r>
          </a:p>
          <a:p>
            <a:pPr algn="just"/>
            <a:r>
              <a:rPr lang="en-US" sz="2400" dirty="0" smtClean="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Модель </a:t>
            </a:r>
            <a:r>
              <a:rPr lang="ru-RU" sz="2400" dirty="0">
                <a:solidFill>
                  <a:srgbClr val="000000"/>
                </a:solidFill>
                <a:latin typeface="Times New Roman" panose="02020603050405020304" pitchFamily="18" charset="0"/>
              </a:rPr>
              <a:t>качества ISO 9126-1 различает понятия внутреннего качества, связанного с характеристиками ПО самого по себе, без учета его поведения; внешнего качества, характеризующего ПО с точки зрения его поведения; и качества ПО при использовании в различных контекстах – того качества, которое ощущается пользователями при конкретных сценариях работы ПО. Для всех этих аспектов качества введены метрики, позволяющие оценить их. Кроме того, для создания надежного ПО существенно качество технологических процессов его разработки. Взаимоотношения между этими аспектами качества по схеме, принятой ISO/IEC 9126 (ISO/IEC </a:t>
            </a:r>
            <a:r>
              <a:rPr lang="ru-RU" sz="2400" dirty="0" smtClean="0">
                <a:solidFill>
                  <a:srgbClr val="000000"/>
                </a:solidFill>
                <a:latin typeface="Times New Roman" panose="02020603050405020304" pitchFamily="18" charset="0"/>
              </a:rPr>
              <a:t>9126-1:2001; </a:t>
            </a:r>
            <a:r>
              <a:rPr lang="ru-RU" sz="2400" dirty="0">
                <a:solidFill>
                  <a:srgbClr val="000000"/>
                </a:solidFill>
                <a:latin typeface="Times New Roman" panose="02020603050405020304" pitchFamily="18" charset="0"/>
              </a:rPr>
              <a:t>ISO/IEC TR 9126- 2:2003 </a:t>
            </a: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ISO/IEC TR 9126-3:2003 </a:t>
            </a:r>
            <a:r>
              <a:rPr lang="ru-RU" sz="2400" dirty="0" smtClean="0">
                <a:solidFill>
                  <a:srgbClr val="000000"/>
                </a:solidFill>
                <a:latin typeface="Times New Roman" panose="02020603050405020304" pitchFamily="18" charset="0"/>
              </a:rPr>
              <a:t>, </a:t>
            </a:r>
            <a:r>
              <a:rPr lang="ru-RU" sz="2400" dirty="0">
                <a:solidFill>
                  <a:srgbClr val="000000"/>
                </a:solidFill>
                <a:latin typeface="Times New Roman" panose="02020603050405020304" pitchFamily="18" charset="0"/>
              </a:rPr>
              <a:t>ISO/IEC TR </a:t>
            </a:r>
            <a:r>
              <a:rPr lang="ru-RU" sz="2400" dirty="0" smtClean="0">
                <a:solidFill>
                  <a:srgbClr val="000000"/>
                </a:solidFill>
                <a:latin typeface="Times New Roman" panose="02020603050405020304" pitchFamily="18" charset="0"/>
              </a:rPr>
              <a:t>9126-4:2004, </a:t>
            </a:r>
            <a:r>
              <a:rPr lang="ru-RU" sz="2400" dirty="0">
                <a:solidFill>
                  <a:srgbClr val="000000"/>
                </a:solidFill>
                <a:latin typeface="Times New Roman" panose="02020603050405020304" pitchFamily="18" charset="0"/>
              </a:rPr>
              <a:t>показано на </a:t>
            </a:r>
            <a:r>
              <a:rPr lang="ru-RU" sz="2400" dirty="0" smtClean="0">
                <a:solidFill>
                  <a:srgbClr val="000000"/>
                </a:solidFill>
                <a:latin typeface="Times New Roman" panose="02020603050405020304" pitchFamily="18" charset="0"/>
              </a:rPr>
              <a:t>рисунке.</a:t>
            </a:r>
            <a:endParaRPr lang="ru-RU" sz="2400" dirty="0">
              <a:solidFill>
                <a:srgbClr val="000000"/>
              </a:solidFill>
              <a:latin typeface="Times New Roman" panose="02020603050405020304" pitchFamily="18" charset="0"/>
            </a:endParaRPr>
          </a:p>
          <a:p>
            <a:r>
              <a:rPr lang="ru-RU" sz="2400" dirty="0"/>
              <a:t/>
            </a:r>
            <a:br>
              <a:rPr lang="ru-RU" sz="2400" dirty="0"/>
            </a:br>
            <a:endParaRPr lang="ru-RU" sz="2400" dirty="0"/>
          </a:p>
        </p:txBody>
      </p:sp>
    </p:spTree>
    <p:extLst>
      <p:ext uri="{BB962C8B-B14F-4D97-AF65-F5344CB8AC3E}">
        <p14:creationId xmlns:p14="http://schemas.microsoft.com/office/powerpoint/2010/main" val="42647793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myslide.ru/documents_7/f0a060a49db91c543af462d9169ee6cf/img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233267"/>
            <a:ext cx="10579608" cy="64052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25972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Прямоугольник 6"/>
          <p:cNvSpPr/>
          <p:nvPr/>
        </p:nvSpPr>
        <p:spPr>
          <a:xfrm>
            <a:off x="950976" y="368171"/>
            <a:ext cx="10524744" cy="5355312"/>
          </a:xfrm>
          <a:prstGeom prst="rect">
            <a:avLst/>
          </a:prstGeom>
        </p:spPr>
        <p:txBody>
          <a:bodyPr wrap="square">
            <a:spAutoFit/>
          </a:bodyPr>
          <a:lstStyle/>
          <a:p>
            <a:r>
              <a:rPr lang="ru-RU" sz="2000" b="1" dirty="0">
                <a:solidFill>
                  <a:srgbClr val="000000"/>
                </a:solidFill>
                <a:latin typeface="Times New Roman" panose="02020603050405020304" pitchFamily="18" charset="0"/>
              </a:rPr>
              <a:t>Модель </a:t>
            </a:r>
            <a:r>
              <a:rPr lang="ru-RU" sz="2000" b="1" dirty="0" smtClean="0">
                <a:solidFill>
                  <a:srgbClr val="000000"/>
                </a:solidFill>
                <a:latin typeface="Times New Roman" panose="02020603050405020304" pitchFamily="18" charset="0"/>
              </a:rPr>
              <a:t>качества программных систем </a:t>
            </a:r>
            <a:r>
              <a:rPr lang="ru-RU" sz="2000" b="1" dirty="0">
                <a:solidFill>
                  <a:srgbClr val="000000"/>
                </a:solidFill>
                <a:latin typeface="Times New Roman" panose="02020603050405020304" pitchFamily="18" charset="0"/>
              </a:rPr>
              <a:t>QMOOD</a:t>
            </a:r>
          </a:p>
          <a:p>
            <a:pPr algn="just"/>
            <a:r>
              <a:rPr lang="ru-RU" dirty="0" err="1">
                <a:solidFill>
                  <a:srgbClr val="000000"/>
                </a:solidFill>
                <a:latin typeface="Times New Roman" panose="02020603050405020304" pitchFamily="18" charset="0"/>
              </a:rPr>
              <a:t>Джагдиш</a:t>
            </a:r>
            <a:r>
              <a:rPr lang="ru-RU" dirty="0">
                <a:solidFill>
                  <a:srgbClr val="000000"/>
                </a:solidFill>
                <a:latin typeface="Times New Roman" panose="02020603050405020304" pitchFamily="18" charset="0"/>
              </a:rPr>
              <a:t> </a:t>
            </a:r>
            <a:r>
              <a:rPr lang="ru-RU" dirty="0" err="1">
                <a:solidFill>
                  <a:srgbClr val="000000"/>
                </a:solidFill>
                <a:latin typeface="Times New Roman" panose="02020603050405020304" pitchFamily="18" charset="0"/>
              </a:rPr>
              <a:t>Банзия</a:t>
            </a:r>
            <a:r>
              <a:rPr lang="ru-RU" dirty="0">
                <a:solidFill>
                  <a:srgbClr val="000000"/>
                </a:solidFill>
                <a:latin typeface="Times New Roman" panose="02020603050405020304" pitchFamily="18" charset="0"/>
              </a:rPr>
              <a:t> и Карл Дэвис [15] предложили иерархическую модель качества для объектно-ориентированного проектирования (QMOOD), которая расширяет методологию модели качества </a:t>
            </a:r>
            <a:r>
              <a:rPr lang="ru-RU" dirty="0" err="1">
                <a:solidFill>
                  <a:srgbClr val="000000"/>
                </a:solidFill>
                <a:latin typeface="Times New Roman" panose="02020603050405020304" pitchFamily="18" charset="0"/>
              </a:rPr>
              <a:t>Дроми</a:t>
            </a:r>
            <a:r>
              <a:rPr lang="ru-RU" dirty="0">
                <a:solidFill>
                  <a:srgbClr val="000000"/>
                </a:solidFill>
                <a:latin typeface="Times New Roman" panose="02020603050405020304" pitchFamily="18" charset="0"/>
              </a:rPr>
              <a:t> и включает в себя четыре уровня:</a:t>
            </a:r>
          </a:p>
          <a:p>
            <a:pPr algn="just"/>
            <a:r>
              <a:rPr lang="ru-RU" i="1" dirty="0">
                <a:solidFill>
                  <a:srgbClr val="000000"/>
                </a:solidFill>
                <a:latin typeface="Times New Roman" panose="02020603050405020304" pitchFamily="18" charset="0"/>
              </a:rPr>
              <a:t>1)Определение показателей качества проекта: набор атрибутов качества проекта,</a:t>
            </a:r>
          </a:p>
          <a:p>
            <a:pPr algn="just"/>
            <a:r>
              <a:rPr lang="ru-RU" dirty="0">
                <a:solidFill>
                  <a:srgbClr val="000000"/>
                </a:solidFill>
                <a:latin typeface="Times New Roman" panose="02020603050405020304" pitchFamily="18" charset="0"/>
              </a:rPr>
              <a:t>которые используются в QMOOD для описания характеристик </a:t>
            </a:r>
            <a:r>
              <a:rPr lang="ru-RU" dirty="0" err="1">
                <a:solidFill>
                  <a:srgbClr val="000000"/>
                </a:solidFill>
                <a:latin typeface="Times New Roman" panose="02020603050405020304" pitchFamily="18" charset="0"/>
              </a:rPr>
              <a:t>объектноориентированных</a:t>
            </a:r>
            <a:r>
              <a:rPr lang="ru-RU" dirty="0">
                <a:solidFill>
                  <a:srgbClr val="000000"/>
                </a:solidFill>
                <a:latin typeface="Times New Roman" panose="02020603050405020304" pitchFamily="18" charset="0"/>
              </a:rPr>
              <a:t> систем включат: функциональность, эффективность, понятность, расширяемость, возможность многократного использования и гибкость.</a:t>
            </a:r>
          </a:p>
          <a:p>
            <a:pPr algn="just"/>
            <a:r>
              <a:rPr lang="ru-RU" i="1" dirty="0">
                <a:solidFill>
                  <a:srgbClr val="000000"/>
                </a:solidFill>
                <a:latin typeface="Times New Roman" panose="02020603050405020304" pitchFamily="18" charset="0"/>
              </a:rPr>
              <a:t>2)Определение объектно-ориентированных свойств проекта: свойства проекта </a:t>
            </a:r>
            <a:r>
              <a:rPr lang="ru-RU" i="1" dirty="0" err="1">
                <a:solidFill>
                  <a:srgbClr val="000000"/>
                </a:solidFill>
                <a:latin typeface="Times New Roman" panose="02020603050405020304" pitchFamily="18" charset="0"/>
              </a:rPr>
              <a:t>мо</a:t>
            </a:r>
            <a:r>
              <a:rPr lang="ru-RU" i="1" dirty="0">
                <a:solidFill>
                  <a:srgbClr val="000000"/>
                </a:solidFill>
                <a:latin typeface="Times New Roman" panose="02020603050405020304" pitchFamily="18" charset="0"/>
              </a:rPr>
              <a:t>-</a:t>
            </a:r>
          </a:p>
          <a:p>
            <a:pPr algn="just"/>
            <a:r>
              <a:rPr lang="ru-RU" dirty="0">
                <a:solidFill>
                  <a:srgbClr val="000000"/>
                </a:solidFill>
                <a:latin typeface="Times New Roman" panose="02020603050405020304" pitchFamily="18" charset="0"/>
              </a:rPr>
              <a:t>гут быть определены в процессе исследования внутренней и внешней структуры, функциональности компонент проекта, атрибутов, методов и классов. Структурным и объектно-ориентированным множеством свойств проекта, которые используются в QMOOD, являются: размер проекта, иерархическая структура, инкапсуляция, связанность, состав проекта, наследование, полиморфизм, обмен информацией, сложность.</a:t>
            </a:r>
          </a:p>
          <a:p>
            <a:pPr algn="just"/>
            <a:r>
              <a:rPr lang="ru-RU" i="1" dirty="0">
                <a:solidFill>
                  <a:srgbClr val="000000"/>
                </a:solidFill>
                <a:latin typeface="Times New Roman" panose="02020603050405020304" pitchFamily="18" charset="0"/>
              </a:rPr>
              <a:t>3)Определение объектно-ориентированных метрик проекта: различные объектно-</a:t>
            </a:r>
          </a:p>
          <a:p>
            <a:pPr algn="just"/>
            <a:r>
              <a:rPr lang="ru-RU" dirty="0">
                <a:solidFill>
                  <a:srgbClr val="000000"/>
                </a:solidFill>
                <a:latin typeface="Times New Roman" panose="02020603050405020304" pitchFamily="18" charset="0"/>
              </a:rPr>
              <a:t>ориентированные метрики проекта.</a:t>
            </a:r>
          </a:p>
          <a:p>
            <a:pPr algn="just"/>
            <a:r>
              <a:rPr lang="ru-RU" i="1" dirty="0">
                <a:solidFill>
                  <a:srgbClr val="000000"/>
                </a:solidFill>
                <a:latin typeface="Times New Roman" panose="02020603050405020304" pitchFamily="18" charset="0"/>
              </a:rPr>
              <a:t>4)Определение объектно-ориентированных свойств проекта: Компоненты проекта были определены для определения архитектуры объектно-ориентированного проекта. Эта модель определяет парадигму, а также вводит ряд новых </a:t>
            </a:r>
            <a:r>
              <a:rPr lang="ru-RU" i="1" dirty="0" err="1">
                <a:solidFill>
                  <a:srgbClr val="000000"/>
                </a:solidFill>
                <a:latin typeface="Times New Roman" panose="02020603050405020304" pitchFamily="18" charset="0"/>
              </a:rPr>
              <a:t>объектноориентированных</a:t>
            </a:r>
            <a:r>
              <a:rPr lang="ru-RU" i="1" dirty="0">
                <a:solidFill>
                  <a:srgbClr val="000000"/>
                </a:solidFill>
                <a:latin typeface="Times New Roman" panose="02020603050405020304" pitchFamily="18" charset="0"/>
              </a:rPr>
              <a:t> метрик.</a:t>
            </a:r>
            <a:endParaRPr lang="ru-RU" b="0" i="1"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2335794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46888" y="465844"/>
            <a:ext cx="11945112" cy="6001643"/>
          </a:xfrm>
          <a:prstGeom prst="rect">
            <a:avLst/>
          </a:prstGeom>
        </p:spPr>
        <p:txBody>
          <a:bodyPr wrap="square">
            <a:spAutoFit/>
          </a:bodyPr>
          <a:lstStyle/>
          <a:p>
            <a:r>
              <a:rPr lang="ru-RU" sz="2400" b="1" dirty="0">
                <a:solidFill>
                  <a:srgbClr val="000000"/>
                </a:solidFill>
                <a:latin typeface="Times New Roman" panose="02020603050405020304" pitchFamily="18" charset="0"/>
              </a:rPr>
              <a:t>Другие модели </a:t>
            </a:r>
            <a:r>
              <a:rPr lang="ru-RU" sz="2400" b="1" dirty="0" smtClean="0">
                <a:solidFill>
                  <a:srgbClr val="000000"/>
                </a:solidFill>
                <a:latin typeface="Times New Roman" panose="02020603050405020304" pitchFamily="18" charset="0"/>
              </a:rPr>
              <a:t>качества программных систем</a:t>
            </a:r>
            <a:endParaRPr lang="ru-RU" sz="2400" b="1" dirty="0">
              <a:solidFill>
                <a:srgbClr val="000000"/>
              </a:solidFill>
              <a:latin typeface="Times New Roman" panose="02020603050405020304" pitchFamily="18" charset="0"/>
            </a:endParaRPr>
          </a:p>
          <a:p>
            <a:pPr algn="just"/>
            <a:r>
              <a:rPr lang="en-US" dirty="0" smtClean="0">
                <a:solidFill>
                  <a:srgbClr val="000000"/>
                </a:solidFill>
                <a:latin typeface="Times New Roman" panose="02020603050405020304" pitchFamily="18" charset="0"/>
              </a:rPr>
              <a:t>	</a:t>
            </a:r>
            <a:r>
              <a:rPr lang="ru-RU" dirty="0" smtClean="0">
                <a:solidFill>
                  <a:srgbClr val="000000"/>
                </a:solidFill>
                <a:latin typeface="Times New Roman" panose="02020603050405020304" pitchFamily="18" charset="0"/>
              </a:rPr>
              <a:t>Модели качества  представляют </a:t>
            </a:r>
            <a:r>
              <a:rPr lang="ru-RU" dirty="0">
                <a:solidFill>
                  <a:srgbClr val="000000"/>
                </a:solidFill>
                <a:latin typeface="Times New Roman" panose="02020603050405020304" pitchFamily="18" charset="0"/>
              </a:rPr>
              <a:t>два различных подхода к показателям качества на протяжении всего жизненного цикла программного обеспечения. Характеристики качества могут быть сведены к двум группам:</a:t>
            </a:r>
          </a:p>
          <a:p>
            <a:pPr algn="just"/>
            <a:r>
              <a:rPr lang="ru-RU" dirty="0">
                <a:solidFill>
                  <a:srgbClr val="000000"/>
                </a:solidFill>
                <a:latin typeface="Times New Roman" panose="02020603050405020304" pitchFamily="18" charset="0"/>
              </a:rPr>
              <a:t>1)эффективность, безопасность, доступность и функциональность;</a:t>
            </a:r>
          </a:p>
          <a:p>
            <a:pPr algn="just"/>
            <a:r>
              <a:rPr lang="ru-RU" dirty="0">
                <a:solidFill>
                  <a:srgbClr val="000000"/>
                </a:solidFill>
                <a:latin typeface="Times New Roman" panose="02020603050405020304" pitchFamily="18" charset="0"/>
              </a:rPr>
              <a:t>2)модифицируемость, мобильность, возможность многократного использования, наследуемость и тестируемость.</a:t>
            </a:r>
          </a:p>
          <a:p>
            <a:r>
              <a:rPr lang="ru-RU" dirty="0">
                <a:solidFill>
                  <a:srgbClr val="000000"/>
                </a:solidFill>
                <a:latin typeface="Times New Roman" panose="02020603050405020304" pitchFamily="18" charset="0"/>
              </a:rPr>
              <a:t>Согласно модели качества </a:t>
            </a:r>
            <a:r>
              <a:rPr lang="ru-RU" dirty="0" err="1">
                <a:solidFill>
                  <a:srgbClr val="000000"/>
                </a:solidFill>
                <a:latin typeface="Times New Roman" panose="02020603050405020304" pitchFamily="18" charset="0"/>
              </a:rPr>
              <a:t>Хосрави</a:t>
            </a:r>
            <a:r>
              <a:rPr lang="ru-RU" dirty="0">
                <a:solidFill>
                  <a:srgbClr val="000000"/>
                </a:solidFill>
                <a:latin typeface="Times New Roman" panose="02020603050405020304" pitchFamily="18" charset="0"/>
              </a:rPr>
              <a:t> К. и др. </a:t>
            </a:r>
            <a:r>
              <a:rPr lang="ru-RU" dirty="0" smtClean="0">
                <a:solidFill>
                  <a:srgbClr val="000000"/>
                </a:solidFill>
                <a:latin typeface="Times New Roman" panose="02020603050405020304" pitchFamily="18" charset="0"/>
              </a:rPr>
              <a:t> </a:t>
            </a:r>
            <a:r>
              <a:rPr lang="ru-RU" dirty="0">
                <a:solidFill>
                  <a:srgbClr val="000000"/>
                </a:solidFill>
                <a:latin typeface="Times New Roman" panose="02020603050405020304" pitchFamily="18" charset="0"/>
              </a:rPr>
              <a:t>процесс оценки качества состоит из двух задач:</a:t>
            </a:r>
          </a:p>
          <a:p>
            <a:pPr algn="just"/>
            <a:r>
              <a:rPr lang="ru-RU" dirty="0">
                <a:solidFill>
                  <a:srgbClr val="000000"/>
                </a:solidFill>
                <a:latin typeface="Times New Roman" panose="02020603050405020304" pitchFamily="18" charset="0"/>
              </a:rPr>
              <a:t>1)выбор глобальной характеристики;</a:t>
            </a:r>
          </a:p>
          <a:p>
            <a:pPr algn="just"/>
            <a:r>
              <a:rPr lang="ru-RU" dirty="0">
                <a:solidFill>
                  <a:srgbClr val="000000"/>
                </a:solidFill>
                <a:latin typeface="Times New Roman" panose="02020603050405020304" pitchFamily="18" charset="0"/>
              </a:rPr>
              <a:t>2)выбор </a:t>
            </a:r>
            <a:r>
              <a:rPr lang="ru-RU" dirty="0" err="1">
                <a:solidFill>
                  <a:srgbClr val="000000"/>
                </a:solidFill>
                <a:latin typeface="Times New Roman" panose="02020603050405020304" pitchFamily="18" charset="0"/>
              </a:rPr>
              <a:t>подхарактеристик</a:t>
            </a:r>
            <a:r>
              <a:rPr lang="ru-RU" dirty="0">
                <a:solidFill>
                  <a:srgbClr val="000000"/>
                </a:solidFill>
                <a:latin typeface="Times New Roman" panose="02020603050405020304" pitchFamily="18" charset="0"/>
              </a:rPr>
              <a:t>, связанных с глобальной характеристикой.</a:t>
            </a:r>
          </a:p>
          <a:p>
            <a:pPr algn="just"/>
            <a:r>
              <a:rPr lang="ru-RU" dirty="0" smtClean="0">
                <a:solidFill>
                  <a:srgbClr val="000000"/>
                </a:solidFill>
                <a:latin typeface="Times New Roman" panose="02020603050405020304" pitchFamily="18" charset="0"/>
              </a:rPr>
              <a:t>	Эта </a:t>
            </a:r>
            <a:r>
              <a:rPr lang="ru-RU" dirty="0">
                <a:solidFill>
                  <a:srgbClr val="000000"/>
                </a:solidFill>
                <a:latin typeface="Times New Roman" panose="02020603050405020304" pitchFamily="18" charset="0"/>
              </a:rPr>
              <a:t>модель качества основана на многократном использовании программного обеспечения в качестве глобальной характеристики и акценте на возможности многократного использования, понятности, гибкости, модульности, надежности, масштабируемости и удобстве использования. Модель качества </a:t>
            </a:r>
            <a:r>
              <a:rPr lang="ru-RU" dirty="0" err="1">
                <a:solidFill>
                  <a:srgbClr val="000000"/>
                </a:solidFill>
                <a:latin typeface="Times New Roman" panose="02020603050405020304" pitchFamily="18" charset="0"/>
              </a:rPr>
              <a:t>Хосрави</a:t>
            </a:r>
            <a:r>
              <a:rPr lang="ru-RU" dirty="0">
                <a:solidFill>
                  <a:srgbClr val="000000"/>
                </a:solidFill>
                <a:latin typeface="Times New Roman" panose="02020603050405020304" pitchFamily="18" charset="0"/>
              </a:rPr>
              <a:t> и др. связала показатели качества и </a:t>
            </a:r>
            <a:r>
              <a:rPr lang="ru-RU" dirty="0" err="1">
                <a:solidFill>
                  <a:srgbClr val="000000"/>
                </a:solidFill>
                <a:latin typeface="Times New Roman" panose="02020603050405020304" pitchFamily="18" charset="0"/>
              </a:rPr>
              <a:t>подхарактеристики</a:t>
            </a:r>
            <a:r>
              <a:rPr lang="ru-RU" dirty="0">
                <a:solidFill>
                  <a:srgbClr val="000000"/>
                </a:solidFill>
                <a:latin typeface="Times New Roman" panose="02020603050405020304" pitchFamily="18" charset="0"/>
              </a:rPr>
              <a:t>, используя определения IEEE, ISO/IEC и некоторых других моделей качества.</a:t>
            </a:r>
          </a:p>
          <a:p>
            <a:pPr algn="just"/>
            <a:r>
              <a:rPr lang="ru-RU" dirty="0">
                <a:solidFill>
                  <a:srgbClr val="000000"/>
                </a:solidFill>
                <a:latin typeface="Times New Roman" panose="02020603050405020304" pitchFamily="18" charset="0"/>
              </a:rPr>
              <a:t>Для оценки качества программного обеспечения на основе теории нечетких множеств и метода анализа иерархий, </a:t>
            </a:r>
            <a:r>
              <a:rPr lang="ru-RU" dirty="0" err="1">
                <a:solidFill>
                  <a:srgbClr val="000000"/>
                </a:solidFill>
                <a:latin typeface="Times New Roman" panose="02020603050405020304" pitchFamily="18" charset="0"/>
              </a:rPr>
              <a:t>Чанг</a:t>
            </a:r>
            <a:r>
              <a:rPr lang="ru-RU" dirty="0">
                <a:solidFill>
                  <a:srgbClr val="000000"/>
                </a:solidFill>
                <a:latin typeface="Times New Roman" panose="02020603050405020304" pitchFamily="18" charset="0"/>
              </a:rPr>
              <a:t> и др. </a:t>
            </a:r>
            <a:r>
              <a:rPr lang="ru-RU" dirty="0" smtClean="0">
                <a:solidFill>
                  <a:srgbClr val="000000"/>
                </a:solidFill>
                <a:latin typeface="Times New Roman" panose="02020603050405020304" pitchFamily="18" charset="0"/>
              </a:rPr>
              <a:t>были </a:t>
            </a:r>
            <a:r>
              <a:rPr lang="ru-RU" dirty="0">
                <a:solidFill>
                  <a:srgbClr val="000000"/>
                </a:solidFill>
                <a:latin typeface="Times New Roman" panose="02020603050405020304" pitchFamily="18" charset="0"/>
              </a:rPr>
              <a:t>определены руководящие принципы и это подход ими был применен к модели качества ISO 9126-1. Оценки качества программного обеспечения основаны на характеристиках и </a:t>
            </a:r>
            <a:r>
              <a:rPr lang="ru-RU" dirty="0" err="1">
                <a:solidFill>
                  <a:srgbClr val="000000"/>
                </a:solidFill>
                <a:latin typeface="Times New Roman" panose="02020603050405020304" pitchFamily="18" charset="0"/>
              </a:rPr>
              <a:t>подхарактеристиках</a:t>
            </a:r>
            <a:r>
              <a:rPr lang="ru-RU" dirty="0">
                <a:solidFill>
                  <a:srgbClr val="000000"/>
                </a:solidFill>
                <a:latin typeface="Times New Roman" panose="02020603050405020304" pitchFamily="18" charset="0"/>
              </a:rPr>
              <a:t> модели</a:t>
            </a:r>
          </a:p>
          <a:p>
            <a:r>
              <a:rPr lang="ru-RU" dirty="0">
                <a:solidFill>
                  <a:srgbClr val="000000"/>
                </a:solidFill>
                <a:latin typeface="Times New Roman" panose="02020603050405020304" pitchFamily="18" charset="0"/>
              </a:rPr>
              <a:t>ISO 9126-1.</a:t>
            </a:r>
          </a:p>
          <a:p>
            <a:pPr algn="just"/>
            <a:r>
              <a:rPr lang="ru-RU" dirty="0" err="1">
                <a:solidFill>
                  <a:srgbClr val="000000"/>
                </a:solidFill>
                <a:latin typeface="Times New Roman" panose="02020603050405020304" pitchFamily="18" charset="0"/>
              </a:rPr>
              <a:t>Шармой</a:t>
            </a:r>
            <a:r>
              <a:rPr lang="ru-RU" dirty="0">
                <a:solidFill>
                  <a:srgbClr val="000000"/>
                </a:solidFill>
                <a:latin typeface="Times New Roman" panose="02020603050405020304" pitchFamily="18" charset="0"/>
              </a:rPr>
              <a:t> А. и др. </a:t>
            </a:r>
            <a:r>
              <a:rPr lang="ru-RU" dirty="0" smtClean="0">
                <a:solidFill>
                  <a:srgbClr val="000000"/>
                </a:solidFill>
                <a:latin typeface="Times New Roman" panose="02020603050405020304" pitchFamily="18" charset="0"/>
              </a:rPr>
              <a:t>была </a:t>
            </a:r>
            <a:r>
              <a:rPr lang="ru-RU" dirty="0">
                <a:solidFill>
                  <a:srgbClr val="000000"/>
                </a:solidFill>
                <a:latin typeface="Times New Roman" panose="02020603050405020304" pitchFamily="18" charset="0"/>
              </a:rPr>
              <a:t>предложена компонентно-ориентированная модель качества разработки программного обеспечения, которая включает все характеристики и </a:t>
            </a:r>
            <a:r>
              <a:rPr lang="ru-RU" dirty="0" err="1">
                <a:solidFill>
                  <a:srgbClr val="000000"/>
                </a:solidFill>
                <a:latin typeface="Times New Roman" panose="02020603050405020304" pitchFamily="18" charset="0"/>
              </a:rPr>
              <a:t>подхарактеристики</a:t>
            </a:r>
            <a:r>
              <a:rPr lang="ru-RU" dirty="0">
                <a:solidFill>
                  <a:srgbClr val="000000"/>
                </a:solidFill>
                <a:latin typeface="Times New Roman" panose="02020603050405020304" pitchFamily="18" charset="0"/>
              </a:rPr>
              <a:t> модели качества ISO 9126-1, а также предлагает новые </a:t>
            </a:r>
            <a:r>
              <a:rPr lang="ru-RU" dirty="0" err="1">
                <a:solidFill>
                  <a:srgbClr val="000000"/>
                </a:solidFill>
                <a:latin typeface="Times New Roman" panose="02020603050405020304" pitchFamily="18" charset="0"/>
              </a:rPr>
              <a:t>подхарактеристики</a:t>
            </a:r>
            <a:r>
              <a:rPr lang="ru-RU" dirty="0">
                <a:solidFill>
                  <a:srgbClr val="000000"/>
                </a:solidFill>
                <a:latin typeface="Times New Roman" panose="02020603050405020304" pitchFamily="18" charset="0"/>
              </a:rPr>
              <a:t>, такие как пригодность к повторному использованию, гибкость, сложность, </a:t>
            </a:r>
            <a:r>
              <a:rPr lang="ru-RU" dirty="0" err="1">
                <a:solidFill>
                  <a:srgbClr val="000000"/>
                </a:solidFill>
                <a:latin typeface="Times New Roman" panose="02020603050405020304" pitchFamily="18" charset="0"/>
              </a:rPr>
              <a:t>прослеживаемость</a:t>
            </a:r>
            <a:r>
              <a:rPr lang="ru-RU" dirty="0">
                <a:solidFill>
                  <a:srgbClr val="000000"/>
                </a:solidFill>
                <a:latin typeface="Times New Roman" panose="02020603050405020304" pitchFamily="18" charset="0"/>
              </a:rPr>
              <a:t>, масштабируемость. Метод анализа иерархий в этой модели используется для оценки качества проекта.</a:t>
            </a:r>
            <a:endParaRPr lang="ru-RU"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5524208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399388" y="580426"/>
            <a:ext cx="11253627" cy="3093154"/>
          </a:xfrm>
          <a:prstGeom prst="rect">
            <a:avLst/>
          </a:prstGeom>
        </p:spPr>
        <p:txBody>
          <a:bodyPr wrap="square">
            <a:spAutoFit/>
          </a:bodyPr>
          <a:lstStyle/>
          <a:p>
            <a:pPr indent="540385">
              <a:lnSpc>
                <a:spcPct val="150000"/>
              </a:lnSpc>
              <a:spcBef>
                <a:spcPts val="600"/>
              </a:spcBef>
            </a:pPr>
            <a:r>
              <a:rPr lang="ru-RU" sz="2400" b="1" dirty="0">
                <a:solidFill>
                  <a:schemeClr val="bg1"/>
                </a:solidFill>
                <a:latin typeface="Times New Roman" panose="02020603050405020304" pitchFamily="18" charset="0"/>
                <a:ea typeface="Calibri" panose="020F0502020204030204" pitchFamily="34" charset="0"/>
              </a:rPr>
              <a:t>Задание: </a:t>
            </a:r>
            <a:endParaRPr lang="ru-RU" sz="2400" b="1" dirty="0" smtClean="0">
              <a:solidFill>
                <a:schemeClr val="bg1"/>
              </a:solidFill>
              <a:latin typeface="Times New Roman" panose="02020603050405020304" pitchFamily="18" charset="0"/>
              <a:ea typeface="Calibri" panose="020F0502020204030204" pitchFamily="34" charset="0"/>
            </a:endParaRPr>
          </a:p>
          <a:p>
            <a:pPr marL="457200" indent="-457200">
              <a:lnSpc>
                <a:spcPct val="150000"/>
              </a:lnSpc>
              <a:spcBef>
                <a:spcPts val="600"/>
              </a:spcBef>
              <a:buAutoNum type="arabicPeriod"/>
            </a:pPr>
            <a:r>
              <a:rPr lang="ru-RU" sz="2400" dirty="0" smtClean="0">
                <a:solidFill>
                  <a:schemeClr val="bg1"/>
                </a:solidFill>
                <a:latin typeface="Times New Roman" panose="02020603050405020304" pitchFamily="18" charset="0"/>
                <a:ea typeface="Calibri" panose="020F0502020204030204" pitchFamily="34" charset="0"/>
              </a:rPr>
              <a:t>Выбрать </a:t>
            </a:r>
            <a:r>
              <a:rPr lang="ru-RU" sz="2400" dirty="0" smtClean="0">
                <a:solidFill>
                  <a:schemeClr val="bg1"/>
                </a:solidFill>
                <a:latin typeface="Times New Roman" panose="02020603050405020304" pitchFamily="18" charset="0"/>
                <a:ea typeface="Calibri" panose="020F0502020204030204" pitchFamily="34" charset="0"/>
              </a:rPr>
              <a:t>модель оценки  качества ПО и по нему провести анализ </a:t>
            </a:r>
            <a:r>
              <a:rPr lang="ru-RU" sz="2400" dirty="0" smtClean="0">
                <a:solidFill>
                  <a:schemeClr val="bg1"/>
                </a:solidFill>
                <a:latin typeface="Times New Roman" panose="02020603050405020304" pitchFamily="18" charset="0"/>
                <a:ea typeface="Calibri" panose="020F0502020204030204" pitchFamily="34" charset="0"/>
              </a:rPr>
              <a:t> </a:t>
            </a:r>
          </a:p>
          <a:p>
            <a:pPr>
              <a:lnSpc>
                <a:spcPct val="150000"/>
              </a:lnSpc>
              <a:spcBef>
                <a:spcPts val="600"/>
              </a:spcBef>
            </a:pPr>
            <a:r>
              <a:rPr lang="ru-RU" sz="2400" dirty="0">
                <a:solidFill>
                  <a:schemeClr val="bg1"/>
                </a:solidFill>
                <a:latin typeface="Times New Roman" panose="02020603050405020304" pitchFamily="18" charset="0"/>
                <a:ea typeface="Calibri" panose="020F0502020204030204" pitchFamily="34" charset="0"/>
              </a:rPr>
              <a:t> </a:t>
            </a:r>
            <a:r>
              <a:rPr lang="ru-RU" sz="2400" dirty="0" smtClean="0">
                <a:solidFill>
                  <a:schemeClr val="bg1"/>
                </a:solidFill>
                <a:latin typeface="Times New Roman" panose="02020603050405020304" pitchFamily="18" charset="0"/>
                <a:ea typeface="Calibri" panose="020F0502020204030204" pitchFamily="34" charset="0"/>
              </a:rPr>
              <a:t>        </a:t>
            </a:r>
            <a:r>
              <a:rPr lang="ru-RU" sz="2400" dirty="0" smtClean="0">
                <a:solidFill>
                  <a:schemeClr val="bg1"/>
                </a:solidFill>
                <a:latin typeface="Times New Roman" panose="02020603050405020304" pitchFamily="18" charset="0"/>
                <a:ea typeface="Calibri" panose="020F0502020204030204" pitchFamily="34" charset="0"/>
              </a:rPr>
              <a:t>программного </a:t>
            </a:r>
            <a:r>
              <a:rPr lang="ru-RU" sz="2400" dirty="0" smtClean="0">
                <a:solidFill>
                  <a:schemeClr val="bg1"/>
                </a:solidFill>
                <a:latin typeface="Times New Roman" panose="02020603050405020304" pitchFamily="18" charset="0"/>
                <a:ea typeface="Calibri" panose="020F0502020204030204" pitchFamily="34" charset="0"/>
              </a:rPr>
              <a:t>обеспечения </a:t>
            </a:r>
            <a:r>
              <a:rPr lang="ru-RU" sz="2400" dirty="0" smtClean="0">
                <a:solidFill>
                  <a:schemeClr val="bg1"/>
                </a:solidFill>
                <a:latin typeface="Times New Roman" panose="02020603050405020304" pitchFamily="18" charset="0"/>
                <a:ea typeface="Calibri" panose="020F0502020204030204" pitchFamily="34" charset="0"/>
              </a:rPr>
              <a:t>ВКР.</a:t>
            </a:r>
            <a:endParaRPr lang="ru-RU" sz="2400" dirty="0">
              <a:solidFill>
                <a:schemeClr val="bg1"/>
              </a:solidFill>
              <a:latin typeface="Times New Roman" panose="02020603050405020304" pitchFamily="18" charset="0"/>
              <a:ea typeface="Calibri" panose="020F0502020204030204" pitchFamily="34" charset="0"/>
            </a:endParaRPr>
          </a:p>
          <a:p>
            <a:pPr>
              <a:lnSpc>
                <a:spcPct val="150000"/>
              </a:lnSpc>
              <a:spcBef>
                <a:spcPts val="600"/>
              </a:spcBef>
            </a:pPr>
            <a:r>
              <a:rPr lang="ru-RU" sz="2400" dirty="0" smtClean="0">
                <a:solidFill>
                  <a:schemeClr val="bg1"/>
                </a:solidFill>
                <a:latin typeface="Times New Roman" panose="02020603050405020304" pitchFamily="18" charset="0"/>
                <a:ea typeface="Calibri" panose="020F0502020204030204" pitchFamily="34" charset="0"/>
              </a:rPr>
              <a:t>2</a:t>
            </a:r>
            <a:r>
              <a:rPr lang="ru-RU" sz="2400" dirty="0" smtClean="0">
                <a:solidFill>
                  <a:schemeClr val="bg1"/>
                </a:solidFill>
                <a:latin typeface="Times New Roman" panose="02020603050405020304" pitchFamily="18" charset="0"/>
                <a:ea typeface="Calibri" panose="020F0502020204030204" pitchFamily="34" charset="0"/>
              </a:rPr>
              <a:t>. Оформить, представить анализ качества разрабатываемого </a:t>
            </a:r>
            <a:r>
              <a:rPr lang="ru-RU" sz="2400" dirty="0" smtClean="0">
                <a:solidFill>
                  <a:schemeClr val="bg1"/>
                </a:solidFill>
                <a:latin typeface="Times New Roman" panose="02020603050405020304" pitchFamily="18" charset="0"/>
                <a:ea typeface="Calibri" panose="020F0502020204030204" pitchFamily="34" charset="0"/>
              </a:rPr>
              <a:t>ПО в рамках ВКР. </a:t>
            </a:r>
            <a:endParaRPr lang="ru-RU" sz="2400" dirty="0">
              <a:solidFill>
                <a:schemeClr val="bg1"/>
              </a:solidFill>
              <a:latin typeface="Times New Roman" panose="02020603050405020304" pitchFamily="18" charset="0"/>
              <a:ea typeface="Calibri" panose="020F0502020204030204" pitchFamily="34" charset="0"/>
            </a:endParaRPr>
          </a:p>
          <a:p>
            <a:pPr lvl="0" algn="just">
              <a:lnSpc>
                <a:spcPct val="150000"/>
              </a:lnSpc>
            </a:pPr>
            <a:endParaRPr lang="ru-RU" sz="2400" dirty="0">
              <a:solidFill>
                <a:schemeClr val="bg1"/>
              </a:solidFill>
              <a:latin typeface="Times New Roman" panose="02020603050405020304" pitchFamily="18" charset="0"/>
              <a:ea typeface="Calibri" panose="020F0502020204030204" pitchFamily="34" charset="0"/>
            </a:endParaRPr>
          </a:p>
        </p:txBody>
      </p:sp>
      <p:sp>
        <p:nvSpPr>
          <p:cNvPr id="5" name="Заголовок 1"/>
          <p:cNvSpPr txBox="1">
            <a:spLocks/>
          </p:cNvSpPr>
          <p:nvPr/>
        </p:nvSpPr>
        <p:spPr>
          <a:xfrm>
            <a:off x="588578" y="3887006"/>
            <a:ext cx="11340663" cy="1988277"/>
          </a:xfrm>
          <a:prstGeom prst="rect">
            <a:avLst/>
          </a:prstGeom>
        </p:spPr>
        <p:txBody>
          <a:bodyPr>
            <a:normAutofit/>
          </a:bodyPr>
          <a:lst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defRPr>
            </a:lvl2pPr>
            <a:lvl3pPr algn="ctr" rtl="0" fontAlgn="base">
              <a:spcBef>
                <a:spcPct val="0"/>
              </a:spcBef>
              <a:spcAft>
                <a:spcPct val="0"/>
              </a:spcAft>
              <a:defRPr sz="4400">
                <a:solidFill>
                  <a:schemeClr val="tx2"/>
                </a:solidFill>
                <a:latin typeface="Times New Roman" panose="02020603050405020304" pitchFamily="18" charset="0"/>
              </a:defRPr>
            </a:lvl3pPr>
            <a:lvl4pPr algn="ctr" rtl="0" fontAlgn="base">
              <a:spcBef>
                <a:spcPct val="0"/>
              </a:spcBef>
              <a:spcAft>
                <a:spcPct val="0"/>
              </a:spcAft>
              <a:defRPr sz="4400">
                <a:solidFill>
                  <a:schemeClr val="tx2"/>
                </a:solidFill>
                <a:latin typeface="Times New Roman" panose="02020603050405020304" pitchFamily="18" charset="0"/>
              </a:defRPr>
            </a:lvl4pPr>
            <a:lvl5pPr algn="ctr" rtl="0" fontAlgn="base">
              <a:spcBef>
                <a:spcPct val="0"/>
              </a:spcBef>
              <a:spcAft>
                <a:spcPct val="0"/>
              </a:spcAft>
              <a:defRPr sz="4400">
                <a:solidFill>
                  <a:schemeClr val="tx2"/>
                </a:solidFill>
                <a:latin typeface="Times New Roman" panose="02020603050405020304" pitchFamily="18" charset="0"/>
              </a:defRPr>
            </a:lvl5pPr>
            <a:lvl6pPr marL="457200" algn="ctr" rtl="0" fontAlgn="base">
              <a:spcBef>
                <a:spcPct val="0"/>
              </a:spcBef>
              <a:spcAft>
                <a:spcPct val="0"/>
              </a:spcAft>
              <a:defRPr sz="4400">
                <a:solidFill>
                  <a:schemeClr val="tx2"/>
                </a:solidFill>
                <a:latin typeface="Times New Roman" panose="02020603050405020304" pitchFamily="18" charset="0"/>
              </a:defRPr>
            </a:lvl6pPr>
            <a:lvl7pPr marL="914400" algn="ctr" rtl="0" fontAlgn="base">
              <a:spcBef>
                <a:spcPct val="0"/>
              </a:spcBef>
              <a:spcAft>
                <a:spcPct val="0"/>
              </a:spcAft>
              <a:defRPr sz="4400">
                <a:solidFill>
                  <a:schemeClr val="tx2"/>
                </a:solidFill>
                <a:latin typeface="Times New Roman" panose="02020603050405020304" pitchFamily="18" charset="0"/>
              </a:defRPr>
            </a:lvl7pPr>
            <a:lvl8pPr marL="1371600" algn="ctr" rtl="0" fontAlgn="base">
              <a:spcBef>
                <a:spcPct val="0"/>
              </a:spcBef>
              <a:spcAft>
                <a:spcPct val="0"/>
              </a:spcAft>
              <a:defRPr sz="4400">
                <a:solidFill>
                  <a:schemeClr val="tx2"/>
                </a:solidFill>
                <a:latin typeface="Times New Roman" panose="02020603050405020304" pitchFamily="18" charset="0"/>
              </a:defRPr>
            </a:lvl8pPr>
            <a:lvl9pPr marL="1828800" algn="ctr" rtl="0" fontAlgn="base">
              <a:spcBef>
                <a:spcPct val="0"/>
              </a:spcBef>
              <a:spcAft>
                <a:spcPct val="0"/>
              </a:spcAft>
              <a:defRPr sz="4400">
                <a:solidFill>
                  <a:schemeClr val="tx2"/>
                </a:solidFill>
                <a:latin typeface="Times New Roman" panose="02020603050405020304" pitchFamily="18" charset="0"/>
              </a:defRPr>
            </a:lvl9pPr>
          </a:lstStyle>
          <a:p>
            <a:pPr algn="just"/>
            <a:r>
              <a:rPr lang="ru-RU" sz="2400" dirty="0" smtClean="0">
                <a:solidFill>
                  <a:schemeClr val="bg1"/>
                </a:solidFill>
                <a:latin typeface="Arial" panose="020B0604020202020204" pitchFamily="34" charset="0"/>
                <a:cs typeface="Arial" panose="020B0604020202020204" pitchFamily="34" charset="0"/>
              </a:rPr>
              <a:t> </a:t>
            </a:r>
          </a:p>
          <a:p>
            <a:pPr algn="just"/>
            <a:r>
              <a:rPr lang="ru-RU" sz="2400" i="1" dirty="0" smtClean="0">
                <a:solidFill>
                  <a:schemeClr val="bg1"/>
                </a:solidFill>
                <a:latin typeface="Arial" panose="020B0604020202020204" pitchFamily="34" charset="0"/>
                <a:cs typeface="Arial" panose="020B0604020202020204" pitchFamily="34" charset="0"/>
              </a:rPr>
              <a:t>Оформление : № группы, Ф.И.О. , номер,</a:t>
            </a:r>
            <a:r>
              <a:rPr lang="en-US" sz="2400" i="1" dirty="0" smtClean="0">
                <a:solidFill>
                  <a:schemeClr val="bg1"/>
                </a:solidFill>
                <a:latin typeface="Arial" panose="020B0604020202020204" pitchFamily="34" charset="0"/>
                <a:cs typeface="Arial" panose="020B0604020202020204" pitchFamily="34" charset="0"/>
              </a:rPr>
              <a:t> </a:t>
            </a:r>
            <a:r>
              <a:rPr lang="ru-RU" sz="2400" i="1" dirty="0" smtClean="0">
                <a:solidFill>
                  <a:schemeClr val="bg1"/>
                </a:solidFill>
                <a:latin typeface="Arial" panose="020B0604020202020204" pitchFamily="34" charset="0"/>
                <a:cs typeface="Arial" panose="020B0604020202020204" pitchFamily="34" charset="0"/>
              </a:rPr>
              <a:t>тема лабораторной работы, основной текст (структурированный, </a:t>
            </a:r>
            <a:r>
              <a:rPr lang="ru-RU" sz="2400" i="1" strike="sngStrike" dirty="0" smtClean="0">
                <a:solidFill>
                  <a:schemeClr val="bg1"/>
                </a:solidFill>
                <a:latin typeface="Arial" panose="020B0604020202020204" pitchFamily="34" charset="0"/>
                <a:cs typeface="Arial" panose="020B0604020202020204" pitchFamily="34" charset="0"/>
              </a:rPr>
              <a:t>рисунки</a:t>
            </a:r>
            <a:r>
              <a:rPr lang="ru-RU" sz="2400" i="1" dirty="0" smtClean="0">
                <a:solidFill>
                  <a:schemeClr val="bg1"/>
                </a:solidFill>
                <a:latin typeface="Arial" panose="020B0604020202020204" pitchFamily="34" charset="0"/>
                <a:cs typeface="Arial" panose="020B0604020202020204" pitchFamily="34" charset="0"/>
              </a:rPr>
              <a:t>),  выводы.</a:t>
            </a:r>
          </a:p>
          <a:p>
            <a:pPr algn="just"/>
            <a:endParaRPr lang="ru-RU" sz="2400" i="1" dirty="0">
              <a:solidFill>
                <a:schemeClr val="bg1"/>
              </a:solidFill>
              <a:latin typeface="Arial" panose="020B0604020202020204" pitchFamily="34" charset="0"/>
              <a:cs typeface="Arial" panose="020B0604020202020204" pitchFamily="34" charset="0"/>
            </a:endParaRPr>
          </a:p>
          <a:p>
            <a:pPr algn="just"/>
            <a:r>
              <a:rPr lang="en-US" sz="2400" i="1" dirty="0" smtClean="0">
                <a:solidFill>
                  <a:schemeClr val="bg1"/>
                </a:solidFill>
                <a:latin typeface="Arial" panose="020B0604020202020204" pitchFamily="34" charset="0"/>
                <a:cs typeface="Arial" panose="020B0604020202020204" pitchFamily="34" charset="0"/>
              </a:rPr>
              <a:t>konst17@mail.ru</a:t>
            </a:r>
            <a:endParaRPr lang="ru-RU" sz="2400" i="1" dirty="0" smtClean="0">
              <a:solidFill>
                <a:schemeClr val="bg1"/>
              </a:solidFill>
              <a:latin typeface="Arial" panose="020B0604020202020204" pitchFamily="34" charset="0"/>
              <a:cs typeface="Arial" panose="020B0604020202020204" pitchFamily="34" charset="0"/>
            </a:endParaRPr>
          </a:p>
          <a:p>
            <a:pPr algn="just"/>
            <a:endParaRPr lang="ru-RU" sz="2400" i="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862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Объект 3"/>
          <p:cNvPicPr>
            <a:picLocks noGrp="1" noChangeAspect="1"/>
          </p:cNvPicPr>
          <p:nvPr>
            <p:ph idx="1"/>
          </p:nvPr>
        </p:nvPicPr>
        <p:blipFill>
          <a:blip r:embed="rId2"/>
          <a:stretch>
            <a:fillRect/>
          </a:stretch>
        </p:blipFill>
        <p:spPr>
          <a:xfrm>
            <a:off x="846516" y="676730"/>
            <a:ext cx="9882525" cy="5492842"/>
          </a:xfrm>
          <a:prstGeom prst="rect">
            <a:avLst/>
          </a:prstGeom>
        </p:spPr>
      </p:pic>
    </p:spTree>
    <p:extLst>
      <p:ext uri="{BB962C8B-B14F-4D97-AF65-F5344CB8AC3E}">
        <p14:creationId xmlns:p14="http://schemas.microsoft.com/office/powerpoint/2010/main" val="22647757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Объект 6"/>
          <p:cNvSpPr>
            <a:spLocks noGrp="1"/>
          </p:cNvSpPr>
          <p:nvPr>
            <p:ph idx="1"/>
          </p:nvPr>
        </p:nvSpPr>
        <p:spPr>
          <a:xfrm>
            <a:off x="514279" y="1608292"/>
            <a:ext cx="10685098" cy="3615267"/>
          </a:xfrm>
        </p:spPr>
        <p:txBody>
          <a:bodyPr>
            <a:normAutofit fontScale="92500" lnSpcReduction="10000"/>
          </a:bodyPr>
          <a:lstStyle/>
          <a:p>
            <a:pPr marL="0" indent="0" algn="just">
              <a:buNone/>
            </a:pPr>
            <a:r>
              <a:rPr lang="ru-RU" sz="2300" dirty="0" smtClean="0">
                <a:latin typeface="Times New Roman" panose="02020603050405020304" pitchFamily="18" charset="0"/>
                <a:cs typeface="Times New Roman" panose="02020603050405020304" pitchFamily="18" charset="0"/>
              </a:rPr>
              <a:t>	Теория </a:t>
            </a:r>
            <a:r>
              <a:rPr lang="ru-RU" sz="2300" dirty="0">
                <a:latin typeface="Times New Roman" panose="02020603050405020304" pitchFamily="18" charset="0"/>
                <a:cs typeface="Times New Roman" panose="02020603050405020304" pitchFamily="18" charset="0"/>
              </a:rPr>
              <a:t>проектирования ИС еще недостаточно разработана, чтобы на любой стадии разработки можно было бы воспользоваться </a:t>
            </a:r>
            <a:r>
              <a:rPr lang="ru-RU" sz="2300" b="1" dirty="0">
                <a:latin typeface="Times New Roman" panose="02020603050405020304" pitchFamily="18" charset="0"/>
                <a:cs typeface="Times New Roman" panose="02020603050405020304" pitchFamily="18" charset="0"/>
              </a:rPr>
              <a:t>количественными закономерностями </a:t>
            </a:r>
            <a:r>
              <a:rPr lang="ru-RU" sz="2300" dirty="0">
                <a:latin typeface="Times New Roman" panose="02020603050405020304" pitchFamily="18" charset="0"/>
                <a:cs typeface="Times New Roman" panose="02020603050405020304" pitchFamily="18" charset="0"/>
              </a:rPr>
              <a:t>для оценки эффективности инженерных решений. Эта ситуация хорошо иллюстрируется почти исключительно описательным, качественным подходом, используемым в современной научной литературе. Такой подход являет собой форму субъективного описания. Научный же подход требует интерпретации субъективных определений в чисто технические термины, которым может быть придана количественная форма и которые, следовательно, можно оценить объективно. Однако ряду важных понятий на сегодняшний день не придумана количественная мера представления (например, </a:t>
            </a:r>
            <a:r>
              <a:rPr lang="ru-RU" sz="2400" dirty="0">
                <a:latin typeface="Times New Roman" panose="02020603050405020304" pitchFamily="18" charset="0"/>
                <a:cs typeface="Times New Roman" panose="02020603050405020304" pitchFamily="18" charset="0"/>
              </a:rPr>
              <a:t>структурность представления, легкость использования и др.). Как правило, такие понятия соотносят с функциональными аспектами моделирования ИС</a:t>
            </a:r>
          </a:p>
        </p:txBody>
      </p:sp>
    </p:spTree>
    <p:extLst>
      <p:ext uri="{BB962C8B-B14F-4D97-AF65-F5344CB8AC3E}">
        <p14:creationId xmlns:p14="http://schemas.microsoft.com/office/powerpoint/2010/main" val="1574007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386498" y="3014473"/>
            <a:ext cx="11484516" cy="812810"/>
          </a:xfrm>
        </p:spPr>
        <p:txBody>
          <a:bodyPr>
            <a:normAutofit fontScale="25000" lnSpcReduction="20000"/>
          </a:bodyPr>
          <a:lstStyle/>
          <a:p>
            <a:pPr marL="0" indent="0" algn="just">
              <a:lnSpc>
                <a:spcPct val="110000"/>
              </a:lnSpc>
              <a:buNone/>
            </a:pPr>
            <a:r>
              <a:rPr lang="ru-RU" sz="10000" b="1" dirty="0">
                <a:latin typeface="Times New Roman" panose="02020603050405020304" pitchFamily="18" charset="0"/>
                <a:cs typeface="Times New Roman" panose="02020603050405020304" pitchFamily="18" charset="0"/>
              </a:rPr>
              <a:t>2. </a:t>
            </a:r>
            <a:r>
              <a:rPr lang="ru-RU" sz="10000" b="1" dirty="0" err="1">
                <a:latin typeface="Times New Roman" panose="02020603050405020304" pitchFamily="18" charset="0"/>
                <a:cs typeface="Times New Roman" panose="02020603050405020304" pitchFamily="18" charset="0"/>
              </a:rPr>
              <a:t>Праксеологический</a:t>
            </a:r>
            <a:r>
              <a:rPr lang="ru-RU" sz="10000" b="1" dirty="0">
                <a:latin typeface="Times New Roman" panose="02020603050405020304" pitchFamily="18" charset="0"/>
                <a:cs typeface="Times New Roman" panose="02020603050405020304" pitchFamily="18" charset="0"/>
              </a:rPr>
              <a:t> подход к оценке эффективности инженерных решений.</a:t>
            </a:r>
          </a:p>
          <a:p>
            <a:pPr marL="0" indent="0" algn="just">
              <a:lnSpc>
                <a:spcPct val="110000"/>
              </a:lnSpc>
              <a:buNone/>
            </a:pPr>
            <a:r>
              <a:rPr lang="en-US" sz="7200" dirty="0" smtClean="0">
                <a:latin typeface="Times New Roman" panose="02020603050405020304" pitchFamily="18" charset="0"/>
                <a:cs typeface="Times New Roman" panose="02020603050405020304" pitchFamily="18" charset="0"/>
              </a:rPr>
              <a:t>	</a:t>
            </a:r>
            <a:r>
              <a:rPr lang="ru-RU" sz="7200" dirty="0" smtClean="0">
                <a:latin typeface="Times New Roman" panose="02020603050405020304" pitchFamily="18" charset="0"/>
                <a:cs typeface="Times New Roman" panose="02020603050405020304" pitchFamily="18" charset="0"/>
              </a:rPr>
              <a:t>Разработка </a:t>
            </a:r>
            <a:r>
              <a:rPr lang="ru-RU" sz="7200" dirty="0">
                <a:latin typeface="Times New Roman" panose="02020603050405020304" pitchFamily="18" charset="0"/>
                <a:cs typeface="Times New Roman" panose="02020603050405020304" pitchFamily="18" charset="0"/>
              </a:rPr>
              <a:t>и совершенствование средств и методов описания ИС направлены, в первую очередь, на повышение эффективности применения средств вычислительной техники в области управления. Существующие методики </a:t>
            </a:r>
            <a:r>
              <a:rPr lang="ru-RU" sz="7200" dirty="0" smtClean="0">
                <a:latin typeface="Times New Roman" panose="02020603050405020304" pitchFamily="18" charset="0"/>
                <a:cs typeface="Times New Roman" panose="02020603050405020304" pitchFamily="18" charset="0"/>
              </a:rPr>
              <a:t>оценки </a:t>
            </a:r>
            <a:r>
              <a:rPr lang="ru-RU" sz="7200" dirty="0">
                <a:latin typeface="Times New Roman" panose="02020603050405020304" pitchFamily="18" charset="0"/>
                <a:cs typeface="Times New Roman" panose="02020603050405020304" pitchFamily="18" charset="0"/>
              </a:rPr>
              <a:t>экономического эффекта в денежном выражении для программной составляющей автоматизированных систем в области управления крайне несовершенны из-за необходимости учета множества недостоверных факторов, поэтому приходится широко использовать качественные </a:t>
            </a:r>
            <a:r>
              <a:rPr lang="ru-RU" sz="7200" dirty="0" smtClean="0">
                <a:latin typeface="Times New Roman" panose="02020603050405020304" pitchFamily="18" charset="0"/>
                <a:cs typeface="Times New Roman" panose="02020603050405020304" pitchFamily="18" charset="0"/>
              </a:rPr>
              <a:t>оценки</a:t>
            </a:r>
            <a:r>
              <a:rPr lang="ru-RU" sz="7200" dirty="0">
                <a:latin typeface="Times New Roman" panose="02020603050405020304" pitchFamily="18" charset="0"/>
                <a:cs typeface="Times New Roman" panose="02020603050405020304" pitchFamily="18" charset="0"/>
              </a:rPr>
              <a:t>.</a:t>
            </a:r>
          </a:p>
          <a:p>
            <a:pPr marL="0" indent="0" algn="just">
              <a:lnSpc>
                <a:spcPct val="110000"/>
              </a:lnSpc>
              <a:buNone/>
            </a:pPr>
            <a:r>
              <a:rPr lang="en-US" sz="7200" dirty="0" smtClean="0">
                <a:latin typeface="Times New Roman" panose="02020603050405020304" pitchFamily="18" charset="0"/>
                <a:cs typeface="Times New Roman" panose="02020603050405020304" pitchFamily="18" charset="0"/>
              </a:rPr>
              <a:t>	</a:t>
            </a:r>
            <a:r>
              <a:rPr lang="ru-RU" sz="7200" dirty="0" smtClean="0">
                <a:latin typeface="Times New Roman" panose="02020603050405020304" pitchFamily="18" charset="0"/>
                <a:cs typeface="Times New Roman" panose="02020603050405020304" pitchFamily="18" charset="0"/>
              </a:rPr>
              <a:t>Введем </a:t>
            </a:r>
            <a:r>
              <a:rPr lang="ru-RU" sz="7200" dirty="0">
                <a:latin typeface="Times New Roman" panose="02020603050405020304" pitchFamily="18" charset="0"/>
                <a:cs typeface="Times New Roman" panose="02020603050405020304" pitchFamily="18" charset="0"/>
              </a:rPr>
              <a:t>понятие критериев эффективности информационной технологии (ИТ), как показателей полезности результатов функционирования системы. Любой такой показатель может быть неоднозначным и значительно меняться от условий эксплуатации всей системы в целом.</a:t>
            </a:r>
          </a:p>
          <a:p>
            <a:pPr marL="0" indent="0" algn="just">
              <a:lnSpc>
                <a:spcPct val="110000"/>
              </a:lnSpc>
              <a:buNone/>
            </a:pPr>
            <a:r>
              <a:rPr lang="en-US" sz="7200" dirty="0" smtClean="0">
                <a:latin typeface="Times New Roman" panose="02020603050405020304" pitchFamily="18" charset="0"/>
                <a:cs typeface="Times New Roman" panose="02020603050405020304" pitchFamily="18" charset="0"/>
              </a:rPr>
              <a:t>	</a:t>
            </a:r>
            <a:r>
              <a:rPr lang="ru-RU" sz="7200" b="1" dirty="0" smtClean="0">
                <a:latin typeface="Times New Roman" panose="02020603050405020304" pitchFamily="18" charset="0"/>
                <a:cs typeface="Times New Roman" panose="02020603050405020304" pitchFamily="18" charset="0"/>
              </a:rPr>
              <a:t>Подходы </a:t>
            </a:r>
            <a:r>
              <a:rPr lang="ru-RU" sz="7200" b="1" dirty="0">
                <a:latin typeface="Times New Roman" panose="02020603050405020304" pitchFamily="18" charset="0"/>
                <a:cs typeface="Times New Roman" panose="02020603050405020304" pitchFamily="18" charset="0"/>
              </a:rPr>
              <a:t>к оценке эффективности ИТ будем осуществлять с позиций, что эффективность применения средств вычислительной техники и разработки и совершенствования обеспечивающих средств должна оцениваться по основным критериям функционирования ИС: оперативности, точности и полноты информации, которая предоставляется пользователям для принятия решений. Другую составляющую эффективности ИТ свяжем с совершенствованием информационной работы в фирмах, с организацией документооборота и его ведением, </a:t>
            </a:r>
            <a:r>
              <a:rPr lang="ru-RU" sz="7200" b="1" dirty="0" err="1">
                <a:latin typeface="Times New Roman" panose="02020603050405020304" pitchFamily="18" charset="0"/>
                <a:cs typeface="Times New Roman" panose="02020603050405020304" pitchFamily="18" charset="0"/>
              </a:rPr>
              <a:t>т.о</a:t>
            </a:r>
            <a:r>
              <a:rPr lang="ru-RU" sz="7200" b="1" dirty="0">
                <a:latin typeface="Times New Roman" panose="02020603050405020304" pitchFamily="18" charset="0"/>
                <a:cs typeface="Times New Roman" panose="02020603050405020304" pitchFamily="18" charset="0"/>
              </a:rPr>
              <a:t>. центр тяжести в оценке общего экономического эффекта сместим в сторону совершенствования системы управления.</a:t>
            </a:r>
          </a:p>
          <a:p>
            <a:pPr marL="0" indent="0" algn="just">
              <a:lnSpc>
                <a:spcPct val="110000"/>
              </a:lnSpc>
              <a:buNone/>
            </a:pPr>
            <a:r>
              <a:rPr lang="en-US" sz="7200" dirty="0" smtClean="0">
                <a:latin typeface="Times New Roman" panose="02020603050405020304" pitchFamily="18" charset="0"/>
                <a:cs typeface="Times New Roman" panose="02020603050405020304" pitchFamily="18" charset="0"/>
              </a:rPr>
              <a:t>	</a:t>
            </a:r>
            <a:r>
              <a:rPr lang="ru-RU" sz="7200" dirty="0" smtClean="0">
                <a:latin typeface="Times New Roman" panose="02020603050405020304" pitchFamily="18" charset="0"/>
                <a:cs typeface="Times New Roman" panose="02020603050405020304" pitchFamily="18" charset="0"/>
              </a:rPr>
              <a:t>С </a:t>
            </a:r>
            <a:r>
              <a:rPr lang="ru-RU" sz="7200" dirty="0">
                <a:latin typeface="Times New Roman" panose="02020603050405020304" pitchFamily="18" charset="0"/>
                <a:cs typeface="Times New Roman" panose="02020603050405020304" pitchFamily="18" charset="0"/>
              </a:rPr>
              <a:t>целью дальнейшей оценки эффективности инженерных решений разработки ИС </a:t>
            </a:r>
            <a:r>
              <a:rPr lang="ru-RU" sz="7200" b="1" dirty="0">
                <a:latin typeface="Times New Roman" panose="02020603050405020304" pitchFamily="18" charset="0"/>
                <a:cs typeface="Times New Roman" panose="02020603050405020304" pitchFamily="18" charset="0"/>
              </a:rPr>
              <a:t>воспользуемся идеями общей теории эффективности действия - </a:t>
            </a:r>
            <a:r>
              <a:rPr lang="ru-RU" sz="7200" b="1" dirty="0" err="1">
                <a:latin typeface="Times New Roman" panose="02020603050405020304" pitchFamily="18" charset="0"/>
                <a:cs typeface="Times New Roman" panose="02020603050405020304" pitchFamily="18" charset="0"/>
              </a:rPr>
              <a:t>праксеологией</a:t>
            </a:r>
            <a:r>
              <a:rPr lang="ru-RU" sz="7200" b="1" dirty="0">
                <a:latin typeface="Times New Roman" panose="02020603050405020304" pitchFamily="18" charset="0"/>
                <a:cs typeface="Times New Roman" panose="02020603050405020304" pitchFamily="18" charset="0"/>
              </a:rPr>
              <a:t> </a:t>
            </a:r>
            <a:r>
              <a:rPr lang="ru-RU" sz="7200" dirty="0">
                <a:latin typeface="Times New Roman" panose="02020603050405020304" pitchFamily="18" charset="0"/>
                <a:cs typeface="Times New Roman" panose="02020603050405020304" pitchFamily="18" charset="0"/>
              </a:rPr>
              <a:t>(</a:t>
            </a:r>
            <a:r>
              <a:rPr lang="ru-RU" sz="7200" dirty="0" smtClean="0">
                <a:latin typeface="Times New Roman" panose="02020603050405020304" pitchFamily="18" charset="0"/>
                <a:cs typeface="Times New Roman" panose="02020603050405020304" pitchFamily="18" charset="0"/>
              </a:rPr>
              <a:t>анализом потребительских </a:t>
            </a:r>
            <a:r>
              <a:rPr lang="ru-RU" sz="7200" dirty="0">
                <a:latin typeface="Times New Roman" panose="02020603050405020304" pitchFamily="18" charset="0"/>
                <a:cs typeface="Times New Roman" panose="02020603050405020304" pitchFamily="18" charset="0"/>
              </a:rPr>
              <a:t>эффектов). Согласно ей эффективность того или иного действия соответствует степени достижения цели при заданных затратах.</a:t>
            </a:r>
          </a:p>
          <a:p>
            <a:pPr marL="0" indent="0" algn="just">
              <a:lnSpc>
                <a:spcPct val="110000"/>
              </a:lnSpc>
              <a:buNone/>
            </a:pPr>
            <a:r>
              <a:rPr lang="en-US" sz="7200" dirty="0" smtClean="0">
                <a:latin typeface="Times New Roman" panose="02020603050405020304" pitchFamily="18" charset="0"/>
                <a:cs typeface="Times New Roman" panose="02020603050405020304" pitchFamily="18" charset="0"/>
              </a:rPr>
              <a:t>	</a:t>
            </a:r>
            <a:r>
              <a:rPr lang="ru-RU" sz="7200" dirty="0" smtClean="0">
                <a:latin typeface="Times New Roman" panose="02020603050405020304" pitchFamily="18" charset="0"/>
                <a:cs typeface="Times New Roman" panose="02020603050405020304" pitchFamily="18" charset="0"/>
              </a:rPr>
              <a:t>Трансформируем </a:t>
            </a:r>
            <a:r>
              <a:rPr lang="ru-RU" sz="7200" dirty="0">
                <a:latin typeface="Times New Roman" panose="02020603050405020304" pitchFamily="18" charset="0"/>
                <a:cs typeface="Times New Roman" panose="02020603050405020304" pitchFamily="18" charset="0"/>
              </a:rPr>
              <a:t>идеи </a:t>
            </a:r>
            <a:r>
              <a:rPr lang="ru-RU" sz="7200" dirty="0" err="1">
                <a:latin typeface="Times New Roman" panose="02020603050405020304" pitchFamily="18" charset="0"/>
                <a:cs typeface="Times New Roman" panose="02020603050405020304" pitchFamily="18" charset="0"/>
              </a:rPr>
              <a:t>праксеологии</a:t>
            </a:r>
            <a:r>
              <a:rPr lang="ru-RU" sz="7200" dirty="0">
                <a:latin typeface="Times New Roman" panose="02020603050405020304" pitchFamily="18" charset="0"/>
                <a:cs typeface="Times New Roman" panose="02020603050405020304" pitchFamily="18" charset="0"/>
              </a:rPr>
              <a:t> с целью </a:t>
            </a:r>
            <a:r>
              <a:rPr lang="ru-RU" sz="7200" dirty="0" err="1">
                <a:latin typeface="Times New Roman" panose="02020603050405020304" pitchFamily="18" charset="0"/>
                <a:cs typeface="Times New Roman" panose="02020603050405020304" pitchFamily="18" charset="0"/>
              </a:rPr>
              <a:t>дистанцирования</a:t>
            </a:r>
            <a:r>
              <a:rPr lang="ru-RU" sz="7200" dirty="0">
                <a:latin typeface="Times New Roman" panose="02020603050405020304" pitchFamily="18" charset="0"/>
                <a:cs typeface="Times New Roman" panose="02020603050405020304" pitchFamily="18" charset="0"/>
              </a:rPr>
              <a:t> от методов экономической (рублевой) оценки инженерных решений, а также формирования единого общего подхода к методике как оценки системы технологических знаний (прагматический подход), так и оценки выделенных программных систем (</a:t>
            </a:r>
            <a:r>
              <a:rPr lang="ru-RU" sz="7200" dirty="0" err="1">
                <a:latin typeface="Times New Roman" panose="02020603050405020304" pitchFamily="18" charset="0"/>
                <a:cs typeface="Times New Roman" panose="02020603050405020304" pitchFamily="18" charset="0"/>
              </a:rPr>
              <a:t>апрагматический</a:t>
            </a:r>
            <a:r>
              <a:rPr lang="ru-RU" sz="7200" dirty="0">
                <a:latin typeface="Times New Roman" panose="02020603050405020304" pitchFamily="18" charset="0"/>
                <a:cs typeface="Times New Roman" panose="02020603050405020304" pitchFamily="18" charset="0"/>
              </a:rPr>
              <a:t> подход).</a:t>
            </a:r>
          </a:p>
          <a:p>
            <a:endParaRPr lang="ru-RU" dirty="0"/>
          </a:p>
        </p:txBody>
      </p:sp>
    </p:spTree>
    <p:extLst>
      <p:ext uri="{BB962C8B-B14F-4D97-AF65-F5344CB8AC3E}">
        <p14:creationId xmlns:p14="http://schemas.microsoft.com/office/powerpoint/2010/main" val="39780867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36632" y="1006642"/>
            <a:ext cx="11876691" cy="5262979"/>
          </a:xfrm>
          <a:prstGeom prst="rect">
            <a:avLst/>
          </a:prstGeom>
        </p:spPr>
        <p:txBody>
          <a:bodyPr wrap="square">
            <a:spAutoFit/>
          </a:bodyPr>
          <a:lstStyle/>
          <a:p>
            <a:pPr algn="just"/>
            <a:r>
              <a:rPr lang="en-US" dirty="0" smtClean="0">
                <a:solidFill>
                  <a:srgbClr val="000000"/>
                </a:solidFill>
                <a:latin typeface="Times New Roman" panose="02020603050405020304" pitchFamily="18" charset="0"/>
              </a:rPr>
              <a:t>	</a:t>
            </a:r>
            <a:r>
              <a:rPr lang="ru-RU" sz="2100" dirty="0" smtClean="0">
                <a:solidFill>
                  <a:srgbClr val="000000"/>
                </a:solidFill>
                <a:latin typeface="Times New Roman" panose="02020603050405020304" pitchFamily="18" charset="0"/>
              </a:rPr>
              <a:t>Если </a:t>
            </a:r>
            <a:r>
              <a:rPr lang="ru-RU" sz="2100" dirty="0">
                <a:solidFill>
                  <a:srgbClr val="000000"/>
                </a:solidFill>
                <a:latin typeface="Times New Roman" panose="02020603050405020304" pitchFamily="18" charset="0"/>
              </a:rPr>
              <a:t>термин «эффективность» понимать в универсальном смысле, как общее название любого из практических достоинств, то такие понятия, как точность, производительность и т.д., представляют собой разновидности эффективности. С точки зрения </a:t>
            </a:r>
            <a:r>
              <a:rPr lang="ru-RU" sz="2100" dirty="0" err="1">
                <a:solidFill>
                  <a:srgbClr val="000000"/>
                </a:solidFill>
                <a:latin typeface="Times New Roman" panose="02020603050405020304" pitchFamily="18" charset="0"/>
              </a:rPr>
              <a:t>праксеологии</a:t>
            </a:r>
            <a:r>
              <a:rPr lang="ru-RU" sz="2100" dirty="0">
                <a:solidFill>
                  <a:srgbClr val="000000"/>
                </a:solidFill>
                <a:latin typeface="Times New Roman" panose="02020603050405020304" pitchFamily="18" charset="0"/>
              </a:rPr>
              <a:t> выделим </a:t>
            </a:r>
            <a:r>
              <a:rPr lang="ru-RU" sz="2100" b="1" dirty="0">
                <a:solidFill>
                  <a:srgbClr val="000000"/>
                </a:solidFill>
                <a:latin typeface="Times New Roman" panose="02020603050405020304" pitchFamily="18" charset="0"/>
              </a:rPr>
              <a:t>три основных вида </a:t>
            </a:r>
            <a:r>
              <a:rPr lang="ru-RU" sz="2100" b="1" dirty="0" smtClean="0">
                <a:solidFill>
                  <a:srgbClr val="000000"/>
                </a:solidFill>
                <a:latin typeface="Times New Roman" panose="02020603050405020304" pitchFamily="18" charset="0"/>
              </a:rPr>
              <a:t>эффективности</a:t>
            </a:r>
            <a:r>
              <a:rPr lang="ru-RU" sz="2100" b="1" dirty="0">
                <a:solidFill>
                  <a:srgbClr val="000000"/>
                </a:solidFill>
                <a:latin typeface="Times New Roman" panose="02020603050405020304" pitchFamily="18" charset="0"/>
              </a:rPr>
              <a:t>:</a:t>
            </a:r>
          </a:p>
          <a:p>
            <a:pPr algn="just"/>
            <a:r>
              <a:rPr lang="ru-RU" sz="2100" b="1" dirty="0">
                <a:solidFill>
                  <a:srgbClr val="000000"/>
                </a:solidFill>
                <a:latin typeface="Arial" panose="020B0604020202020204" pitchFamily="34" charset="0"/>
              </a:rPr>
              <a:t> </a:t>
            </a:r>
            <a:r>
              <a:rPr lang="ru-RU" sz="2100" b="1" dirty="0" smtClean="0">
                <a:solidFill>
                  <a:srgbClr val="000000"/>
                </a:solidFill>
                <a:latin typeface="Times New Roman" panose="02020603050405020304" pitchFamily="18" charset="0"/>
              </a:rPr>
              <a:t>Результативность </a:t>
            </a:r>
            <a:r>
              <a:rPr lang="ru-RU" sz="2100" b="1" dirty="0">
                <a:solidFill>
                  <a:srgbClr val="000000"/>
                </a:solidFill>
                <a:latin typeface="Times New Roman" panose="02020603050405020304" pitchFamily="18" charset="0"/>
              </a:rPr>
              <a:t>– </a:t>
            </a:r>
            <a:r>
              <a:rPr lang="ru-RU" sz="2100" dirty="0">
                <a:solidFill>
                  <a:srgbClr val="000000"/>
                </a:solidFill>
                <a:latin typeface="Times New Roman" panose="02020603050405020304" pitchFamily="18" charset="0"/>
              </a:rPr>
              <a:t>степень реализации цели (конечной или промежуточной</a:t>
            </a:r>
            <a:r>
              <a:rPr lang="ru-RU" sz="2100" dirty="0" smtClean="0">
                <a:solidFill>
                  <a:srgbClr val="000000"/>
                </a:solidFill>
                <a:latin typeface="Times New Roman" panose="02020603050405020304" pitchFamily="18" charset="0"/>
              </a:rPr>
              <a:t>);</a:t>
            </a:r>
            <a:endParaRPr lang="ru-RU" sz="2100" dirty="0">
              <a:solidFill>
                <a:srgbClr val="000000"/>
              </a:solidFill>
              <a:latin typeface="Times New Roman" panose="02020603050405020304" pitchFamily="18" charset="0"/>
            </a:endParaRPr>
          </a:p>
          <a:p>
            <a:pPr algn="just"/>
            <a:r>
              <a:rPr lang="ru-RU" sz="2100" b="1" dirty="0">
                <a:solidFill>
                  <a:srgbClr val="000000"/>
                </a:solidFill>
                <a:latin typeface="Arial" panose="020B0604020202020204" pitchFamily="34" charset="0"/>
              </a:rPr>
              <a:t> </a:t>
            </a:r>
            <a:r>
              <a:rPr lang="ru-RU" sz="2100" b="1" dirty="0" smtClean="0">
                <a:solidFill>
                  <a:srgbClr val="000000"/>
                </a:solidFill>
                <a:latin typeface="Times New Roman" panose="02020603050405020304" pitchFamily="18" charset="0"/>
              </a:rPr>
              <a:t>Полезность </a:t>
            </a:r>
            <a:r>
              <a:rPr lang="ru-RU" sz="2100" dirty="0">
                <a:solidFill>
                  <a:srgbClr val="000000"/>
                </a:solidFill>
                <a:latin typeface="Times New Roman" panose="02020603050405020304" pitchFamily="18" charset="0"/>
              </a:rPr>
              <a:t>– разница между ценностью достигнутого результата и затратами на его </a:t>
            </a:r>
            <a:r>
              <a:rPr lang="ru-RU" sz="2100" dirty="0" smtClean="0">
                <a:solidFill>
                  <a:srgbClr val="000000"/>
                </a:solidFill>
                <a:latin typeface="Times New Roman" panose="02020603050405020304" pitchFamily="18" charset="0"/>
              </a:rPr>
              <a:t>достижение;</a:t>
            </a:r>
            <a:endParaRPr lang="ru-RU" sz="2100" dirty="0">
              <a:solidFill>
                <a:srgbClr val="000000"/>
              </a:solidFill>
              <a:latin typeface="Times New Roman" panose="02020603050405020304" pitchFamily="18" charset="0"/>
            </a:endParaRPr>
          </a:p>
          <a:p>
            <a:pPr algn="just"/>
            <a:r>
              <a:rPr lang="ru-RU" sz="2100" b="1" dirty="0">
                <a:solidFill>
                  <a:srgbClr val="000000"/>
                </a:solidFill>
                <a:latin typeface="Arial" panose="020B0604020202020204" pitchFamily="34" charset="0"/>
              </a:rPr>
              <a:t> </a:t>
            </a:r>
            <a:r>
              <a:rPr lang="ru-RU" sz="2100" b="1" dirty="0" smtClean="0">
                <a:solidFill>
                  <a:srgbClr val="000000"/>
                </a:solidFill>
                <a:latin typeface="Times New Roman" panose="02020603050405020304" pitchFamily="18" charset="0"/>
              </a:rPr>
              <a:t>Экономичность </a:t>
            </a:r>
            <a:r>
              <a:rPr lang="ru-RU" sz="2100" dirty="0">
                <a:solidFill>
                  <a:srgbClr val="000000"/>
                </a:solidFill>
                <a:latin typeface="Times New Roman" panose="02020603050405020304" pitchFamily="18" charset="0"/>
              </a:rPr>
              <a:t>– отношение полезного результата действия к средствам, затраченным на его </a:t>
            </a:r>
            <a:r>
              <a:rPr lang="ru-RU" sz="2100" dirty="0" smtClean="0">
                <a:solidFill>
                  <a:srgbClr val="000000"/>
                </a:solidFill>
                <a:latin typeface="Times New Roman" panose="02020603050405020304" pitchFamily="18" charset="0"/>
              </a:rPr>
              <a:t>реализацию.</a:t>
            </a:r>
            <a:endParaRPr lang="ru-RU" sz="2100" dirty="0">
              <a:solidFill>
                <a:srgbClr val="000000"/>
              </a:solidFill>
              <a:latin typeface="Times New Roman" panose="02020603050405020304" pitchFamily="18" charset="0"/>
            </a:endParaRPr>
          </a:p>
          <a:p>
            <a:pPr algn="just"/>
            <a:r>
              <a:rPr lang="en-US" sz="2100" dirty="0" smtClean="0">
                <a:solidFill>
                  <a:srgbClr val="000000"/>
                </a:solidFill>
                <a:latin typeface="Times New Roman" panose="02020603050405020304" pitchFamily="18" charset="0"/>
              </a:rPr>
              <a:t>	</a:t>
            </a:r>
            <a:r>
              <a:rPr lang="ru-RU" sz="2100" dirty="0" err="1" smtClean="0">
                <a:solidFill>
                  <a:srgbClr val="000000"/>
                </a:solidFill>
                <a:latin typeface="Times New Roman" panose="02020603050405020304" pitchFamily="18" charset="0"/>
              </a:rPr>
              <a:t>Праксеология</a:t>
            </a:r>
            <a:r>
              <a:rPr lang="ru-RU" sz="2100" dirty="0" smtClean="0">
                <a:solidFill>
                  <a:srgbClr val="000000"/>
                </a:solidFill>
                <a:latin typeface="Times New Roman" panose="02020603050405020304" pitchFamily="18" charset="0"/>
              </a:rPr>
              <a:t> </a:t>
            </a:r>
            <a:r>
              <a:rPr lang="ru-RU" sz="2100" dirty="0">
                <a:solidFill>
                  <a:srgbClr val="000000"/>
                </a:solidFill>
                <a:latin typeface="Times New Roman" panose="02020603050405020304" pitchFamily="18" charset="0"/>
              </a:rPr>
              <a:t>различает и другие виды эффективности: производительность, простоту, эстетичность, точность, рациональность и пр. Однако эти виды эффективности представляют собой больше некие условия (факторы), от которых зависят три выделенных вида эффективности.</a:t>
            </a:r>
          </a:p>
          <a:p>
            <a:pPr algn="just"/>
            <a:r>
              <a:rPr lang="en-US" sz="2100" dirty="0" smtClean="0">
                <a:solidFill>
                  <a:srgbClr val="000000"/>
                </a:solidFill>
                <a:latin typeface="Times New Roman" panose="02020603050405020304" pitchFamily="18" charset="0"/>
              </a:rPr>
              <a:t>	</a:t>
            </a:r>
            <a:r>
              <a:rPr lang="ru-RU" sz="2100" dirty="0" smtClean="0">
                <a:solidFill>
                  <a:srgbClr val="000000"/>
                </a:solidFill>
                <a:latin typeface="Times New Roman" panose="02020603050405020304" pitchFamily="18" charset="0"/>
              </a:rPr>
              <a:t>Для </a:t>
            </a:r>
            <a:r>
              <a:rPr lang="ru-RU" sz="2100" dirty="0">
                <a:solidFill>
                  <a:srgbClr val="000000"/>
                </a:solidFill>
                <a:latin typeface="Times New Roman" panose="02020603050405020304" pitchFamily="18" charset="0"/>
              </a:rPr>
              <a:t>получения обобщенной полной оценки, необходимо использовать понятие суммарной эффективности. </a:t>
            </a:r>
            <a:r>
              <a:rPr lang="ru-RU" sz="2100" b="1" dirty="0">
                <a:solidFill>
                  <a:srgbClr val="000000"/>
                </a:solidFill>
                <a:latin typeface="Times New Roman" panose="02020603050405020304" pitchFamily="18" charset="0"/>
              </a:rPr>
              <a:t>Таким </a:t>
            </a:r>
            <a:r>
              <a:rPr lang="ru-RU" sz="2100" b="1" dirty="0" err="1">
                <a:solidFill>
                  <a:srgbClr val="000000"/>
                </a:solidFill>
                <a:latin typeface="Times New Roman" panose="02020603050405020304" pitchFamily="18" charset="0"/>
              </a:rPr>
              <a:t>праксеологическим</a:t>
            </a:r>
            <a:r>
              <a:rPr lang="ru-RU" sz="2100" b="1" dirty="0">
                <a:solidFill>
                  <a:srgbClr val="000000"/>
                </a:solidFill>
                <a:latin typeface="Times New Roman" panose="02020603050405020304" pitchFamily="18" charset="0"/>
              </a:rPr>
              <a:t> понятием является эффективность в синтезированном виде. Эффективность в синтезированном смысле </a:t>
            </a:r>
            <a:r>
              <a:rPr lang="ru-RU" sz="2100" b="1" dirty="0" smtClean="0">
                <a:solidFill>
                  <a:srgbClr val="000000"/>
                </a:solidFill>
                <a:latin typeface="Times New Roman" panose="02020603050405020304" pitchFamily="18" charset="0"/>
              </a:rPr>
              <a:t>– </a:t>
            </a:r>
            <a:r>
              <a:rPr lang="ru-RU" sz="2100" b="1" dirty="0">
                <a:solidFill>
                  <a:srgbClr val="000000"/>
                </a:solidFill>
                <a:latin typeface="Times New Roman" panose="02020603050405020304" pitchFamily="18" charset="0"/>
              </a:rPr>
              <a:t>это совокупность практических достоинств</a:t>
            </a:r>
            <a:r>
              <a:rPr lang="ru-RU" sz="2100" dirty="0">
                <a:solidFill>
                  <a:srgbClr val="000000"/>
                </a:solidFill>
                <a:latin typeface="Times New Roman" panose="02020603050405020304" pitchFamily="18" charset="0"/>
              </a:rPr>
              <a:t>.</a:t>
            </a:r>
          </a:p>
          <a:p>
            <a:pPr algn="just"/>
            <a:r>
              <a:rPr lang="ru-RU" sz="2100" dirty="0">
                <a:solidFill>
                  <a:srgbClr val="000000"/>
                </a:solidFill>
                <a:latin typeface="Times New Roman" panose="02020603050405020304" pitchFamily="18" charset="0"/>
              </a:rPr>
              <a:t>Выделим базовые </a:t>
            </a:r>
            <a:r>
              <a:rPr lang="ru-RU" sz="2100" dirty="0" err="1">
                <a:solidFill>
                  <a:srgbClr val="000000"/>
                </a:solidFill>
                <a:latin typeface="Times New Roman" panose="02020603050405020304" pitchFamily="18" charset="0"/>
              </a:rPr>
              <a:t>праксеологические</a:t>
            </a:r>
            <a:r>
              <a:rPr lang="ru-RU" sz="2100" dirty="0">
                <a:solidFill>
                  <a:srgbClr val="000000"/>
                </a:solidFill>
                <a:latin typeface="Times New Roman" panose="02020603050405020304" pitchFamily="18" charset="0"/>
              </a:rPr>
              <a:t> </a:t>
            </a:r>
            <a:r>
              <a:rPr lang="ru-RU" sz="2100" dirty="0" smtClean="0">
                <a:solidFill>
                  <a:srgbClr val="000000"/>
                </a:solidFill>
                <a:latin typeface="Times New Roman" panose="02020603050405020304" pitchFamily="18" charset="0"/>
              </a:rPr>
              <a:t>параметры:</a:t>
            </a:r>
            <a:endParaRPr lang="ru-RU" sz="2100" b="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11289151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p:cNvSpPr>
            <a:spLocks noGrp="1"/>
          </p:cNvSpPr>
          <p:nvPr>
            <p:ph idx="1"/>
          </p:nvPr>
        </p:nvSpPr>
        <p:spPr>
          <a:xfrm>
            <a:off x="684211" y="685800"/>
            <a:ext cx="11003291" cy="5662448"/>
          </a:xfrm>
        </p:spPr>
        <p:txBody>
          <a:bodyPr>
            <a:normAutofit fontScale="62500" lnSpcReduction="20000"/>
          </a:bodyPr>
          <a:lstStyle/>
          <a:p>
            <a:pPr marL="0" indent="0" algn="just">
              <a:buNone/>
            </a:pPr>
            <a:r>
              <a:rPr lang="en-US" sz="3800" dirty="0">
                <a:solidFill>
                  <a:srgbClr val="000000"/>
                </a:solidFill>
                <a:latin typeface="Times New Roman" panose="02020603050405020304" pitchFamily="18" charset="0"/>
              </a:rPr>
              <a:t> </a:t>
            </a:r>
            <a:r>
              <a:rPr lang="ru-RU" sz="3800" dirty="0" smtClean="0">
                <a:solidFill>
                  <a:srgbClr val="000000"/>
                </a:solidFill>
                <a:latin typeface="Times New Roman" panose="02020603050405020304" pitchFamily="18" charset="0"/>
              </a:rPr>
              <a:t>Выделим </a:t>
            </a:r>
            <a:r>
              <a:rPr lang="ru-RU" sz="3800" b="1" dirty="0">
                <a:solidFill>
                  <a:srgbClr val="000000"/>
                </a:solidFill>
                <a:latin typeface="Times New Roman" panose="02020603050405020304" pitchFamily="18" charset="0"/>
              </a:rPr>
              <a:t>базовые </a:t>
            </a:r>
            <a:r>
              <a:rPr lang="ru-RU" sz="3800" b="1" dirty="0" err="1">
                <a:solidFill>
                  <a:srgbClr val="000000"/>
                </a:solidFill>
                <a:latin typeface="Times New Roman" panose="02020603050405020304" pitchFamily="18" charset="0"/>
              </a:rPr>
              <a:t>праксеологические</a:t>
            </a:r>
            <a:r>
              <a:rPr lang="ru-RU" sz="3800" b="1" dirty="0">
                <a:solidFill>
                  <a:srgbClr val="000000"/>
                </a:solidFill>
                <a:latin typeface="Times New Roman" panose="02020603050405020304" pitchFamily="18" charset="0"/>
              </a:rPr>
              <a:t> параметры</a:t>
            </a:r>
            <a:r>
              <a:rPr lang="ru-RU" sz="3800" dirty="0">
                <a:solidFill>
                  <a:srgbClr val="000000"/>
                </a:solidFill>
                <a:latin typeface="Times New Roman" panose="02020603050405020304" pitchFamily="18" charset="0"/>
              </a:rPr>
              <a:t>.</a:t>
            </a:r>
          </a:p>
          <a:p>
            <a:pPr marL="0" algn="just"/>
            <a:endParaRPr lang="ru-RU" sz="3800" dirty="0">
              <a:solidFill>
                <a:srgbClr val="000000"/>
              </a:solidFill>
              <a:latin typeface="Times New Roman" panose="02020603050405020304" pitchFamily="18" charset="0"/>
            </a:endParaRPr>
          </a:p>
          <a:p>
            <a:pPr marL="0" indent="0" algn="just">
              <a:buNone/>
            </a:pPr>
            <a:r>
              <a:rPr lang="en-US" sz="3800" dirty="0" smtClean="0">
                <a:solidFill>
                  <a:srgbClr val="000000"/>
                </a:solidFill>
                <a:latin typeface="Times New Roman" panose="02020603050405020304" pitchFamily="18" charset="0"/>
              </a:rPr>
              <a:t>  </a:t>
            </a:r>
            <a:r>
              <a:rPr lang="ru-RU" sz="3800" dirty="0" smtClean="0">
                <a:solidFill>
                  <a:srgbClr val="000000"/>
                </a:solidFill>
                <a:latin typeface="Times New Roman" panose="02020603050405020304" pitchFamily="18" charset="0"/>
              </a:rPr>
              <a:t>−</a:t>
            </a:r>
            <a:r>
              <a:rPr lang="ru-RU" sz="3800" b="1" dirty="0">
                <a:solidFill>
                  <a:srgbClr val="000000"/>
                </a:solidFill>
                <a:latin typeface="Times New Roman" panose="02020603050405020304" pitchFamily="18" charset="0"/>
              </a:rPr>
              <a:t>Цель действия</a:t>
            </a:r>
            <a:r>
              <a:rPr lang="ru-RU" sz="3800" dirty="0">
                <a:solidFill>
                  <a:srgbClr val="000000"/>
                </a:solidFill>
                <a:latin typeface="Times New Roman" panose="02020603050405020304" pitchFamily="18" charset="0"/>
              </a:rPr>
              <a:t> (сокращенно – цель, обозначение - С) – состояние объекта, которое является ценным (желательным), оцениваемое с некоторой позиции. Цель действия определяет направление и структуру действия субъекта, стремящегося к тому, чтобы создать или сохранить желаемую ситуацию.</a:t>
            </a:r>
          </a:p>
          <a:p>
            <a:pPr marL="0" indent="0" algn="just">
              <a:buNone/>
            </a:pPr>
            <a:r>
              <a:rPr lang="en-US" sz="3800" dirty="0" smtClean="0">
                <a:solidFill>
                  <a:srgbClr val="000000"/>
                </a:solidFill>
                <a:latin typeface="Times New Roman" panose="02020603050405020304" pitchFamily="18" charset="0"/>
              </a:rPr>
              <a:t>  </a:t>
            </a:r>
            <a:r>
              <a:rPr lang="ru-RU" sz="3800" dirty="0" smtClean="0">
                <a:solidFill>
                  <a:srgbClr val="000000"/>
                </a:solidFill>
                <a:latin typeface="Times New Roman" panose="02020603050405020304" pitchFamily="18" charset="0"/>
              </a:rPr>
              <a:t>−</a:t>
            </a:r>
            <a:r>
              <a:rPr lang="ru-RU" sz="3800" b="1" dirty="0">
                <a:solidFill>
                  <a:srgbClr val="000000"/>
                </a:solidFill>
                <a:latin typeface="Times New Roman" panose="02020603050405020304" pitchFamily="18" charset="0"/>
              </a:rPr>
              <a:t>Результат действия </a:t>
            </a:r>
            <a:r>
              <a:rPr lang="ru-RU" sz="3800" dirty="0">
                <a:solidFill>
                  <a:srgbClr val="000000"/>
                </a:solidFill>
                <a:latin typeface="Times New Roman" panose="02020603050405020304" pitchFamily="18" charset="0"/>
              </a:rPr>
              <a:t>(обозначение R) – состояние объекта, достигнутое за счет действия и являющееся результатом реализации цели или ее части.</a:t>
            </a:r>
          </a:p>
          <a:p>
            <a:pPr marL="0" indent="0" algn="just">
              <a:buNone/>
            </a:pPr>
            <a:r>
              <a:rPr lang="en-US" sz="3800" dirty="0" smtClean="0">
                <a:solidFill>
                  <a:srgbClr val="000000"/>
                </a:solidFill>
                <a:latin typeface="Times New Roman" panose="02020603050405020304" pitchFamily="18" charset="0"/>
              </a:rPr>
              <a:t>  </a:t>
            </a:r>
            <a:r>
              <a:rPr lang="ru-RU" sz="3800" dirty="0" smtClean="0">
                <a:solidFill>
                  <a:srgbClr val="000000"/>
                </a:solidFill>
                <a:latin typeface="Times New Roman" panose="02020603050405020304" pitchFamily="18" charset="0"/>
              </a:rPr>
              <a:t>−</a:t>
            </a:r>
            <a:r>
              <a:rPr lang="ru-RU" sz="3800" b="1" dirty="0">
                <a:solidFill>
                  <a:srgbClr val="000000"/>
                </a:solidFill>
                <a:latin typeface="Times New Roman" panose="02020603050405020304" pitchFamily="18" charset="0"/>
              </a:rPr>
              <a:t>Затраты</a:t>
            </a:r>
            <a:r>
              <a:rPr lang="ru-RU" sz="3800" dirty="0">
                <a:solidFill>
                  <a:srgbClr val="000000"/>
                </a:solidFill>
                <a:latin typeface="Times New Roman" panose="02020603050405020304" pitchFamily="18" charset="0"/>
              </a:rPr>
              <a:t> (обозначение – </a:t>
            </a:r>
            <a:r>
              <a:rPr lang="ru-RU" sz="3800" dirty="0" smtClean="0">
                <a:solidFill>
                  <a:srgbClr val="000000"/>
                </a:solidFill>
                <a:latin typeface="Times New Roman" panose="02020603050405020304" pitchFamily="18" charset="0"/>
              </a:rPr>
              <a:t>N</a:t>
            </a:r>
            <a:r>
              <a:rPr lang="en-US" sz="3800" baseline="-25000" dirty="0" smtClean="0">
                <a:solidFill>
                  <a:srgbClr val="000000"/>
                </a:solidFill>
                <a:latin typeface="Times New Roman" panose="02020603050405020304" pitchFamily="18" charset="0"/>
              </a:rPr>
              <a:t>c</a:t>
            </a:r>
            <a:r>
              <a:rPr lang="ru-RU" sz="3800" dirty="0">
                <a:solidFill>
                  <a:srgbClr val="000000"/>
                </a:solidFill>
                <a:latin typeface="Times New Roman" panose="02020603050405020304" pitchFamily="18" charset="0"/>
              </a:rPr>
              <a:t> и </a:t>
            </a:r>
            <a:r>
              <a:rPr lang="ru-RU" sz="3800" dirty="0" smtClean="0">
                <a:solidFill>
                  <a:srgbClr val="000000"/>
                </a:solidFill>
                <a:latin typeface="Times New Roman" panose="02020603050405020304" pitchFamily="18" charset="0"/>
              </a:rPr>
              <a:t>N</a:t>
            </a:r>
            <a:r>
              <a:rPr lang="en-US" sz="3800" baseline="-25000" dirty="0" smtClean="0">
                <a:solidFill>
                  <a:srgbClr val="000000"/>
                </a:solidFill>
                <a:latin typeface="Times New Roman" panose="02020603050405020304" pitchFamily="18" charset="0"/>
              </a:rPr>
              <a:t>r</a:t>
            </a:r>
            <a:r>
              <a:rPr lang="ru-RU" sz="3800" dirty="0" smtClean="0">
                <a:solidFill>
                  <a:srgbClr val="000000"/>
                </a:solidFill>
                <a:latin typeface="Times New Roman" panose="02020603050405020304" pitchFamily="18" charset="0"/>
              </a:rPr>
              <a:t>) </a:t>
            </a:r>
            <a:r>
              <a:rPr lang="ru-RU" sz="3800" dirty="0">
                <a:solidFill>
                  <a:srgbClr val="000000"/>
                </a:solidFill>
                <a:latin typeface="Times New Roman" panose="02020603050405020304" pitchFamily="18" charset="0"/>
              </a:rPr>
              <a:t>– объем ресурсов, планируемых (</a:t>
            </a:r>
            <a:r>
              <a:rPr lang="ru-RU" sz="3800" dirty="0" err="1">
                <a:solidFill>
                  <a:srgbClr val="000000"/>
                </a:solidFill>
                <a:latin typeface="Times New Roman" panose="02020603050405020304" pitchFamily="18" charset="0"/>
              </a:rPr>
              <a:t>N</a:t>
            </a:r>
            <a:r>
              <a:rPr lang="ru-RU" sz="3800" baseline="-25000" dirty="0" err="1">
                <a:solidFill>
                  <a:srgbClr val="000000"/>
                </a:solidFill>
                <a:latin typeface="Times New Roman" panose="02020603050405020304" pitchFamily="18" charset="0"/>
              </a:rPr>
              <a:t>c</a:t>
            </a:r>
            <a:r>
              <a:rPr lang="ru-RU" sz="3800" dirty="0">
                <a:solidFill>
                  <a:srgbClr val="000000"/>
                </a:solidFill>
                <a:latin typeface="Times New Roman" panose="02020603050405020304" pitchFamily="18" charset="0"/>
              </a:rPr>
              <a:t>) и израсходованных (N</a:t>
            </a:r>
            <a:r>
              <a:rPr lang="ru-RU" sz="3800" baseline="-25000" dirty="0">
                <a:solidFill>
                  <a:srgbClr val="000000"/>
                </a:solidFill>
                <a:latin typeface="Times New Roman" panose="02020603050405020304" pitchFamily="18" charset="0"/>
              </a:rPr>
              <a:t>R</a:t>
            </a:r>
            <a:r>
              <a:rPr lang="ru-RU" sz="3800" dirty="0">
                <a:solidFill>
                  <a:srgbClr val="000000"/>
                </a:solidFill>
                <a:latin typeface="Times New Roman" panose="02020603050405020304" pitchFamily="18" charset="0"/>
              </a:rPr>
              <a:t>) на реализацию действия для достижения полезного результата.</a:t>
            </a:r>
          </a:p>
          <a:p>
            <a:pPr marL="0" indent="0" algn="just">
              <a:buNone/>
            </a:pPr>
            <a:r>
              <a:rPr lang="en-US" sz="3800" dirty="0" smtClean="0">
                <a:solidFill>
                  <a:srgbClr val="000000"/>
                </a:solidFill>
                <a:latin typeface="Times New Roman" panose="02020603050405020304" pitchFamily="18" charset="0"/>
              </a:rPr>
              <a:t> 	</a:t>
            </a:r>
            <a:r>
              <a:rPr lang="ru-RU" sz="3800" dirty="0" smtClean="0">
                <a:solidFill>
                  <a:srgbClr val="000000"/>
                </a:solidFill>
                <a:latin typeface="Times New Roman" panose="02020603050405020304" pitchFamily="18" charset="0"/>
              </a:rPr>
              <a:t>Цели</a:t>
            </a:r>
            <a:r>
              <a:rPr lang="ru-RU" sz="3800" dirty="0">
                <a:solidFill>
                  <a:srgbClr val="000000"/>
                </a:solidFill>
                <a:latin typeface="Times New Roman" panose="02020603050405020304" pitchFamily="18" charset="0"/>
              </a:rPr>
              <a:t>, результаты и затраты объединяются общим понятием – </a:t>
            </a:r>
            <a:r>
              <a:rPr lang="ru-RU" sz="3800" dirty="0" smtClean="0">
                <a:solidFill>
                  <a:srgbClr val="000000"/>
                </a:solidFill>
                <a:latin typeface="Times New Roman" panose="02020603050405020304" pitchFamily="18" charset="0"/>
              </a:rPr>
              <a:t>эффективность </a:t>
            </a:r>
            <a:r>
              <a:rPr lang="ru-RU" sz="3800" dirty="0">
                <a:solidFill>
                  <a:srgbClr val="000000"/>
                </a:solidFill>
                <a:latin typeface="Times New Roman" panose="02020603050405020304" pitchFamily="18" charset="0"/>
              </a:rPr>
              <a:t>действия. В рамка этого понятия имеем: </a:t>
            </a:r>
            <a:r>
              <a:rPr lang="ru-RU" sz="3800" dirty="0" smtClean="0">
                <a:solidFill>
                  <a:srgbClr val="000000"/>
                </a:solidFill>
                <a:latin typeface="Times New Roman" panose="02020603050405020304" pitchFamily="18" charset="0"/>
              </a:rPr>
              <a:t>достижение цели –максимально возможная эффективность действия, </a:t>
            </a:r>
            <a:r>
              <a:rPr lang="ru-RU" sz="3800" dirty="0">
                <a:solidFill>
                  <a:srgbClr val="000000"/>
                </a:solidFill>
                <a:latin typeface="Times New Roman" panose="02020603050405020304" pitchFamily="18" charset="0"/>
              </a:rPr>
              <a:t>результат – положительно </a:t>
            </a:r>
            <a:r>
              <a:rPr lang="ru-RU" sz="3800" dirty="0" smtClean="0">
                <a:solidFill>
                  <a:srgbClr val="000000"/>
                </a:solidFill>
                <a:latin typeface="Times New Roman" panose="02020603050405020304" pitchFamily="18" charset="0"/>
              </a:rPr>
              <a:t>оцениваемый </a:t>
            </a:r>
            <a:r>
              <a:rPr lang="ru-RU" sz="3800" dirty="0">
                <a:solidFill>
                  <a:srgbClr val="000000"/>
                </a:solidFill>
                <a:latin typeface="Times New Roman" panose="02020603050405020304" pitchFamily="18" charset="0"/>
              </a:rPr>
              <a:t>достигнутый </a:t>
            </a:r>
            <a:r>
              <a:rPr lang="ru-RU" sz="3800" dirty="0" smtClean="0">
                <a:solidFill>
                  <a:srgbClr val="000000"/>
                </a:solidFill>
                <a:latin typeface="Times New Roman" panose="02020603050405020304" pitchFamily="18" charset="0"/>
              </a:rPr>
              <a:t>ресурс, </a:t>
            </a:r>
            <a:r>
              <a:rPr lang="ru-RU" sz="3800" dirty="0">
                <a:solidFill>
                  <a:srgbClr val="000000"/>
                </a:solidFill>
                <a:latin typeface="Times New Roman" panose="02020603050405020304" pitchFamily="18" charset="0"/>
              </a:rPr>
              <a:t>затраты – отрицательно оцениваемый </a:t>
            </a:r>
            <a:r>
              <a:rPr lang="ru-RU" sz="3800" dirty="0" smtClean="0">
                <a:solidFill>
                  <a:srgbClr val="000000"/>
                </a:solidFill>
                <a:latin typeface="Times New Roman" panose="02020603050405020304" pitchFamily="18" charset="0"/>
              </a:rPr>
              <a:t>ресурс. </a:t>
            </a:r>
            <a:r>
              <a:rPr lang="ru-RU" sz="3800" dirty="0">
                <a:solidFill>
                  <a:srgbClr val="000000"/>
                </a:solidFill>
                <a:latin typeface="Times New Roman" panose="02020603050405020304" pitchFamily="18" charset="0"/>
              </a:rPr>
              <a:t>Это дает основание считать, что </a:t>
            </a:r>
            <a:r>
              <a:rPr lang="ru-RU" sz="3800" b="1" dirty="0">
                <a:solidFill>
                  <a:srgbClr val="000000"/>
                </a:solidFill>
                <a:latin typeface="Times New Roman" panose="02020603050405020304" pitchFamily="18" charset="0"/>
              </a:rPr>
              <a:t>размерность вышеназванных величин одинаковая.</a:t>
            </a:r>
          </a:p>
          <a:p>
            <a:endParaRPr lang="ru-RU" dirty="0"/>
          </a:p>
        </p:txBody>
      </p:sp>
    </p:spTree>
    <p:extLst>
      <p:ext uri="{BB962C8B-B14F-4D97-AF65-F5344CB8AC3E}">
        <p14:creationId xmlns:p14="http://schemas.microsoft.com/office/powerpoint/2010/main" val="8397528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Объект 2"/>
              <p:cNvSpPr>
                <a:spLocks noGrp="1"/>
              </p:cNvSpPr>
              <p:nvPr>
                <p:ph idx="1"/>
              </p:nvPr>
            </p:nvSpPr>
            <p:spPr>
              <a:xfrm>
                <a:off x="684212" y="685800"/>
                <a:ext cx="11139926" cy="5998779"/>
              </a:xfrm>
            </p:spPr>
            <p:txBody>
              <a:bodyPr anchor="t">
                <a:normAutofit lnSpcReduction="10000"/>
              </a:bodyPr>
              <a:lstStyle/>
              <a:p>
                <a:pPr marL="0" indent="0" algn="just">
                  <a:buNone/>
                </a:pPr>
                <a:r>
                  <a:rPr lang="ru-RU" sz="2400" dirty="0" smtClean="0">
                    <a:solidFill>
                      <a:srgbClr val="000000"/>
                    </a:solidFill>
                    <a:latin typeface="Times New Roman" panose="02020603050405020304" pitchFamily="18" charset="0"/>
                  </a:rPr>
                  <a:t>	Однако</a:t>
                </a:r>
                <a:r>
                  <a:rPr lang="ru-RU" sz="2400" dirty="0">
                    <a:solidFill>
                      <a:srgbClr val="000000"/>
                    </a:solidFill>
                    <a:latin typeface="Times New Roman" panose="02020603050405020304" pitchFamily="18" charset="0"/>
                  </a:rPr>
                  <a:t>, определение эффективности в синтезированном смысле наталкивается на ряд трудностей, связанных с необходимостью определения соответствующей меры для каждого из достоинств хорошей работы. Эта проблема сводится к возможности определения неких эталонов (единиц измерения) в замену общепринятого денежного эквивалента и, которыми можно определять эффективность в синтезированном виде без привязки к экономической эффективности. В случае определения такого эталона </a:t>
                </a:r>
                <a:r>
                  <a:rPr lang="ru-RU" sz="2400" dirty="0" err="1">
                    <a:solidFill>
                      <a:srgbClr val="000000"/>
                    </a:solidFill>
                    <a:latin typeface="Times New Roman" panose="02020603050405020304" pitchFamily="18" charset="0"/>
                  </a:rPr>
                  <a:t>праксеологические</a:t>
                </a:r>
                <a:r>
                  <a:rPr lang="ru-RU" sz="2400" dirty="0">
                    <a:solidFill>
                      <a:srgbClr val="000000"/>
                    </a:solidFill>
                    <a:latin typeface="Times New Roman" panose="02020603050405020304" pitchFamily="18" charset="0"/>
                  </a:rPr>
                  <a:t> параметры </a:t>
                </a:r>
                <a:r>
                  <a:rPr lang="ru-RU" sz="2400" dirty="0" smtClean="0">
                    <a:solidFill>
                      <a:srgbClr val="000000"/>
                    </a:solidFill>
                    <a:latin typeface="Times New Roman" panose="02020603050405020304" pitchFamily="18" charset="0"/>
                  </a:rPr>
                  <a:t>универсальной </a:t>
                </a:r>
                <a:r>
                  <a:rPr lang="ru-RU" sz="2400" dirty="0">
                    <a:solidFill>
                      <a:srgbClr val="000000"/>
                    </a:solidFill>
                    <a:latin typeface="Times New Roman" panose="02020603050405020304" pitchFamily="18" charset="0"/>
                  </a:rPr>
                  <a:t>эффективности примут </a:t>
                </a:r>
                <a:r>
                  <a:rPr lang="ru-RU" sz="2400" dirty="0" err="1">
                    <a:solidFill>
                      <a:srgbClr val="000000"/>
                    </a:solidFill>
                    <a:latin typeface="Times New Roman" panose="02020603050405020304" pitchFamily="18" charset="0"/>
                  </a:rPr>
                  <a:t>теоретикомножественный</a:t>
                </a:r>
                <a:r>
                  <a:rPr lang="ru-RU" sz="2400" dirty="0">
                    <a:solidFill>
                      <a:srgbClr val="000000"/>
                    </a:solidFill>
                    <a:latin typeface="Times New Roman" panose="02020603050405020304" pitchFamily="18" charset="0"/>
                  </a:rPr>
                  <a:t> </a:t>
                </a:r>
                <a:r>
                  <a:rPr lang="ru-RU" sz="2400" dirty="0" smtClean="0">
                    <a:solidFill>
                      <a:srgbClr val="000000"/>
                    </a:solidFill>
                    <a:latin typeface="Times New Roman" panose="02020603050405020304" pitchFamily="18" charset="0"/>
                  </a:rPr>
                  <a:t>вид:</a:t>
                </a:r>
                <a:r>
                  <a:rPr lang="ru-RU" sz="2400" dirty="0">
                    <a:solidFill>
                      <a:srgbClr val="000000"/>
                    </a:solidFill>
                    <a:latin typeface="Times New Roman" panose="02020603050405020304" pitchFamily="18" charset="0"/>
                  </a:rPr>
                  <a:t> </a:t>
                </a:r>
                <a:endParaRPr lang="en-US" sz="2400" dirty="0" smtClean="0">
                  <a:solidFill>
                    <a:srgbClr val="000000"/>
                  </a:solidFill>
                  <a:latin typeface="Times New Roman" panose="02020603050405020304" pitchFamily="18" charset="0"/>
                </a:endParaRPr>
              </a:p>
              <a:p>
                <a:pPr marL="0" indent="0" algn="just">
                  <a:buNone/>
                </a:pPr>
                <a14:m>
                  <m:oMathPara xmlns:m="http://schemas.openxmlformats.org/officeDocument/2006/math">
                    <m:oMathParaPr>
                      <m:jc m:val="centerGroup"/>
                    </m:oMathParaPr>
                    <m:oMath xmlns:m="http://schemas.openxmlformats.org/officeDocument/2006/math">
                      <m:r>
                        <a:rPr lang="ru-RU" i="1">
                          <a:latin typeface="Cambria Math" panose="02040503050406030204" pitchFamily="18" charset="0"/>
                        </a:rPr>
                        <m:t>𝐶</m:t>
                      </m:r>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1">
                              <a:latin typeface="Cambria Math" panose="02040503050406030204" pitchFamily="18" charset="0"/>
                            </a:rPr>
                            <m:t>=1</m:t>
                          </m:r>
                        </m:sub>
                        <m:sup>
                          <m:r>
                            <a:rPr lang="ru-RU" i="1">
                              <a:latin typeface="Cambria Math" panose="02040503050406030204" pitchFamily="18" charset="0"/>
                            </a:rPr>
                            <m:t>𝑐</m:t>
                          </m:r>
                        </m:sup>
                        <m:e>
                          <m:sSubSup>
                            <m:sSubSupPr>
                              <m:ctrlPr>
                                <a:rPr lang="ru-RU" i="1">
                                  <a:latin typeface="Cambria Math" panose="02040503050406030204" pitchFamily="18" charset="0"/>
                                </a:rPr>
                              </m:ctrlPr>
                            </m:sSubSupPr>
                            <m:e>
                              <m:r>
                                <a:rPr lang="ru-RU" i="1">
                                  <a:latin typeface="Cambria Math" panose="02040503050406030204" pitchFamily="18" charset="0"/>
                                </a:rPr>
                                <m:t>𝜀</m:t>
                              </m:r>
                            </m:e>
                            <m:sub>
                              <m:r>
                                <a:rPr lang="ru-RU" i="1">
                                  <a:latin typeface="Cambria Math" panose="02040503050406030204" pitchFamily="18" charset="0"/>
                                </a:rPr>
                                <m:t>𝑖</m:t>
                              </m:r>
                            </m:sub>
                            <m:sup>
                              <m:r>
                                <a:rPr lang="ru-RU" i="1">
                                  <a:latin typeface="Cambria Math" panose="02040503050406030204" pitchFamily="18" charset="0"/>
                                </a:rPr>
                                <m:t>𝐶</m:t>
                              </m:r>
                            </m:sup>
                          </m:sSubSup>
                        </m:e>
                      </m:nary>
                      <m:r>
                        <a:rPr lang="ru-RU" b="0" i="0" smtClean="0">
                          <a:latin typeface="Cambria Math" panose="02040503050406030204" pitchFamily="18" charset="0"/>
                        </a:rPr>
                        <m:t>;</m:t>
                      </m:r>
                      <m:r>
                        <a:rPr lang="ru-RU" b="0" i="1" smtClean="0">
                          <a:latin typeface="Cambria Math" panose="02040503050406030204" pitchFamily="18" charset="0"/>
                        </a:rPr>
                        <m:t>   </m:t>
                      </m:r>
                      <m:r>
                        <a:rPr lang="ru-RU" i="1">
                          <a:latin typeface="Cambria Math" panose="02040503050406030204" pitchFamily="18" charset="0"/>
                        </a:rPr>
                        <m:t>𝑅</m:t>
                      </m:r>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1">
                              <a:latin typeface="Cambria Math" panose="02040503050406030204" pitchFamily="18" charset="0"/>
                            </a:rPr>
                            <m:t>=1</m:t>
                          </m:r>
                        </m:sub>
                        <m:sup>
                          <m:r>
                            <a:rPr lang="ru-RU" i="1">
                              <a:latin typeface="Cambria Math" panose="02040503050406030204" pitchFamily="18" charset="0"/>
                            </a:rPr>
                            <m:t>𝑟</m:t>
                          </m:r>
                        </m:sup>
                        <m:e>
                          <m:sSubSup>
                            <m:sSubSupPr>
                              <m:ctrlPr>
                                <a:rPr lang="ru-RU" i="1">
                                  <a:latin typeface="Cambria Math" panose="02040503050406030204" pitchFamily="18" charset="0"/>
                                </a:rPr>
                              </m:ctrlPr>
                            </m:sSubSupPr>
                            <m:e>
                              <m:r>
                                <a:rPr lang="ru-RU" i="1">
                                  <a:latin typeface="Cambria Math" panose="02040503050406030204" pitchFamily="18" charset="0"/>
                                </a:rPr>
                                <m:t>𝜀</m:t>
                              </m:r>
                            </m:e>
                            <m:sub>
                              <m:r>
                                <a:rPr lang="ru-RU" i="1">
                                  <a:latin typeface="Cambria Math" panose="02040503050406030204" pitchFamily="18" charset="0"/>
                                </a:rPr>
                                <m:t>𝑖</m:t>
                              </m:r>
                            </m:sub>
                            <m:sup>
                              <m:r>
                                <a:rPr lang="ru-RU" i="1">
                                  <a:latin typeface="Cambria Math" panose="02040503050406030204" pitchFamily="18" charset="0"/>
                                </a:rPr>
                                <m:t>𝑅</m:t>
                              </m:r>
                            </m:sup>
                          </m:sSubSup>
                        </m:e>
                      </m:nary>
                      <m:r>
                        <a:rPr lang="ru-RU" b="0" i="1" smtClean="0">
                          <a:latin typeface="Cambria Math" panose="02040503050406030204" pitchFamily="18" charset="0"/>
                        </a:rPr>
                        <m:t>; </m:t>
                      </m:r>
                      <m:r>
                        <a:rPr lang="ru-RU" i="1">
                          <a:latin typeface="Cambria Math" panose="02040503050406030204" pitchFamily="18" charset="0"/>
                        </a:rPr>
                        <m:t>𝑁</m:t>
                      </m:r>
                      <m:r>
                        <a:rPr lang="ru-RU" i="1">
                          <a:latin typeface="Cambria Math" panose="02040503050406030204" pitchFamily="18" charset="0"/>
                        </a:rPr>
                        <m:t>=</m:t>
                      </m:r>
                      <m:nary>
                        <m:naryPr>
                          <m:chr m:val="⋃"/>
                          <m:limLoc m:val="undOvr"/>
                          <m:ctrlPr>
                            <a:rPr lang="ru-RU" i="1">
                              <a:latin typeface="Cambria Math" panose="02040503050406030204" pitchFamily="18" charset="0"/>
                            </a:rPr>
                          </m:ctrlPr>
                        </m:naryPr>
                        <m:sub>
                          <m:r>
                            <a:rPr lang="ru-RU" i="1">
                              <a:latin typeface="Cambria Math" panose="02040503050406030204" pitchFamily="18" charset="0"/>
                            </a:rPr>
                            <m:t>𝑖</m:t>
                          </m:r>
                          <m:r>
                            <a:rPr lang="ru-RU" i="1">
                              <a:latin typeface="Cambria Math" panose="02040503050406030204" pitchFamily="18" charset="0"/>
                            </a:rPr>
                            <m:t>=1</m:t>
                          </m:r>
                        </m:sub>
                        <m:sup>
                          <m:r>
                            <a:rPr lang="ru-RU" i="1">
                              <a:latin typeface="Cambria Math" panose="02040503050406030204" pitchFamily="18" charset="0"/>
                            </a:rPr>
                            <m:t>𝑛</m:t>
                          </m:r>
                        </m:sup>
                        <m:e>
                          <m:sSubSup>
                            <m:sSubSupPr>
                              <m:ctrlPr>
                                <a:rPr lang="ru-RU" i="1">
                                  <a:latin typeface="Cambria Math" panose="02040503050406030204" pitchFamily="18" charset="0"/>
                                </a:rPr>
                              </m:ctrlPr>
                            </m:sSubSupPr>
                            <m:e>
                              <m:r>
                                <a:rPr lang="ru-RU" i="1">
                                  <a:latin typeface="Cambria Math" panose="02040503050406030204" pitchFamily="18" charset="0"/>
                                </a:rPr>
                                <m:t>𝜀</m:t>
                              </m:r>
                            </m:e>
                            <m:sub>
                              <m:r>
                                <a:rPr lang="ru-RU" i="1">
                                  <a:latin typeface="Cambria Math" panose="02040503050406030204" pitchFamily="18" charset="0"/>
                                </a:rPr>
                                <m:t>𝑖</m:t>
                              </m:r>
                            </m:sub>
                            <m:sup>
                              <m:r>
                                <a:rPr lang="ru-RU" i="1">
                                  <a:latin typeface="Cambria Math" panose="02040503050406030204" pitchFamily="18" charset="0"/>
                                </a:rPr>
                                <m:t>𝑁</m:t>
                              </m:r>
                            </m:sup>
                          </m:sSubSup>
                        </m:e>
                      </m:nary>
                    </m:oMath>
                  </m:oMathPara>
                </a14:m>
                <a:endParaRPr lang="ru-RU" dirty="0"/>
              </a:p>
              <a:p>
                <a:pPr marL="0" indent="0">
                  <a:buNone/>
                </a:pPr>
                <a:r>
                  <a:rPr lang="ru-RU" i="1" dirty="0"/>
                  <a:t> </a:t>
                </a:r>
                <a:endParaRPr lang="ru-RU" dirty="0"/>
              </a:p>
              <a:p>
                <a:pPr marL="0" indent="0" algn="ctr">
                  <a:buNone/>
                </a:pPr>
                <a14:m>
                  <m:oMath xmlns:m="http://schemas.openxmlformats.org/officeDocument/2006/math">
                    <m:r>
                      <a:rPr lang="ru-RU" sz="2400" i="1">
                        <a:latin typeface="Cambria Math" panose="02040503050406030204" pitchFamily="18" charset="0"/>
                      </a:rPr>
                      <m:t>𝜎</m:t>
                    </m:r>
                    <m:r>
                      <a:rPr lang="ru-RU" sz="2400" i="1">
                        <a:latin typeface="Cambria Math" panose="02040503050406030204" pitchFamily="18" charset="0"/>
                      </a:rPr>
                      <m:t>=</m:t>
                    </m:r>
                    <m:r>
                      <a:rPr lang="ru-RU" sz="2400" i="1">
                        <a:latin typeface="Cambria Math" panose="02040503050406030204" pitchFamily="18" charset="0"/>
                      </a:rPr>
                      <m:t>𝐶</m:t>
                    </m:r>
                    <m:r>
                      <a:rPr lang="ru-RU" sz="2400" i="1">
                        <a:latin typeface="Cambria Math" panose="02040503050406030204" pitchFamily="18" charset="0"/>
                      </a:rPr>
                      <m:t>∩</m:t>
                    </m:r>
                    <m:r>
                      <a:rPr lang="ru-RU" sz="2400" i="1">
                        <a:latin typeface="Cambria Math" panose="02040503050406030204" pitchFamily="18" charset="0"/>
                      </a:rPr>
                      <m:t>𝑅</m:t>
                    </m:r>
                    <m:r>
                      <a:rPr lang="ru-RU" sz="2400" i="1">
                        <a:latin typeface="Cambria Math" panose="02040503050406030204" pitchFamily="18" charset="0"/>
                      </a:rPr>
                      <m:t>∩</m:t>
                    </m:r>
                    <m:r>
                      <a:rPr lang="ru-RU" sz="2400" i="1">
                        <a:latin typeface="Cambria Math" panose="02040503050406030204" pitchFamily="18" charset="0"/>
                      </a:rPr>
                      <m:t>𝑁</m:t>
                    </m:r>
                  </m:oMath>
                </a14:m>
                <a:r>
                  <a:rPr lang="ru-RU" sz="2400" dirty="0" smtClean="0"/>
                  <a:t>, </a:t>
                </a:r>
              </a:p>
              <a:p>
                <a:pPr marL="0" indent="0">
                  <a:buNone/>
                </a:pPr>
                <a:r>
                  <a:rPr lang="ru-RU" dirty="0" smtClean="0">
                    <a:latin typeface="Times New Roman" panose="02020603050405020304" pitchFamily="18" charset="0"/>
                    <a:cs typeface="Times New Roman" panose="02020603050405020304" pitchFamily="18" charset="0"/>
                  </a:rPr>
                  <a:t>где</a:t>
                </a:r>
                <a:r>
                  <a:rPr lang="ru-RU" dirty="0" smtClean="0"/>
                  <a:t> </a:t>
                </a:r>
                <a14:m>
                  <m:oMath xmlns:m="http://schemas.openxmlformats.org/officeDocument/2006/math">
                    <m:r>
                      <a:rPr lang="ru-RU" i="1">
                        <a:latin typeface="Cambria Math" panose="02040503050406030204" pitchFamily="18" charset="0"/>
                      </a:rPr>
                      <m:t>𝜎</m:t>
                    </m:r>
                  </m:oMath>
                </a14:m>
                <a:r>
                  <a:rPr lang="en-US" dirty="0" smtClean="0">
                    <a:latin typeface="Times New Roman" panose="02020603050405020304" pitchFamily="18" charset="0"/>
                    <a:cs typeface="Times New Roman" panose="02020603050405020304" pitchFamily="18" charset="0"/>
                  </a:rPr>
                  <a:t>- </a:t>
                </a:r>
                <a:r>
                  <a:rPr lang="ru-RU" dirty="0" smtClean="0">
                    <a:latin typeface="Times New Roman" panose="02020603050405020304" pitchFamily="18" charset="0"/>
                    <a:cs typeface="Times New Roman" panose="02020603050405020304" pitchFamily="18" charset="0"/>
                  </a:rPr>
                  <a:t>эталон измерения </a:t>
                </a:r>
              </a:p>
              <a:p>
                <a:pPr marL="0" indent="0">
                  <a:buNone/>
                </a:pPr>
                <a:r>
                  <a:rPr lang="ru-RU" dirty="0" smtClean="0"/>
                  <a:t>	</a:t>
                </a:r>
                <a:r>
                  <a:rPr lang="ru-RU" sz="2400" dirty="0">
                    <a:solidFill>
                      <a:srgbClr val="000000"/>
                    </a:solidFill>
                    <a:latin typeface="Times New Roman" panose="02020603050405020304" pitchFamily="18" charset="0"/>
                  </a:rPr>
                  <a:t>При таком представлении </a:t>
                </a:r>
                <a:r>
                  <a:rPr lang="ru-RU" sz="2400" dirty="0" err="1">
                    <a:solidFill>
                      <a:srgbClr val="000000"/>
                    </a:solidFill>
                    <a:latin typeface="Times New Roman" panose="02020603050405020304" pitchFamily="18" charset="0"/>
                  </a:rPr>
                  <a:t>праксеологических</a:t>
                </a:r>
                <a:r>
                  <a:rPr lang="ru-RU" sz="2400" dirty="0">
                    <a:solidFill>
                      <a:srgbClr val="000000"/>
                    </a:solidFill>
                    <a:latin typeface="Times New Roman" panose="02020603050405020304" pitchFamily="18" charset="0"/>
                  </a:rPr>
                  <a:t> параметров можно определить различные </a:t>
                </a:r>
                <a:r>
                  <a:rPr lang="ru-RU" sz="2400" dirty="0" err="1">
                    <a:solidFill>
                      <a:srgbClr val="000000"/>
                    </a:solidFill>
                    <a:latin typeface="Times New Roman" panose="02020603050405020304" pitchFamily="18" charset="0"/>
                  </a:rPr>
                  <a:t>праксеологические</a:t>
                </a:r>
                <a:r>
                  <a:rPr lang="ru-RU" sz="2400" dirty="0">
                    <a:solidFill>
                      <a:srgbClr val="000000"/>
                    </a:solidFill>
                    <a:latin typeface="Times New Roman" panose="02020603050405020304" pitchFamily="18" charset="0"/>
                  </a:rPr>
                  <a:t> показатели (</a:t>
                </a:r>
                <a:r>
                  <a:rPr lang="ru-RU" sz="2400" dirty="0" smtClean="0">
                    <a:solidFill>
                      <a:srgbClr val="000000"/>
                    </a:solidFill>
                    <a:latin typeface="Times New Roman" panose="02020603050405020304" pitchFamily="18" charset="0"/>
                  </a:rPr>
                  <a:t>таблица </a:t>
                </a:r>
                <a:r>
                  <a:rPr lang="ru-RU" sz="2400" dirty="0">
                    <a:solidFill>
                      <a:srgbClr val="000000"/>
                    </a:solidFill>
                    <a:latin typeface="Times New Roman" panose="02020603050405020304" pitchFamily="18" charset="0"/>
                  </a:rPr>
                  <a:t>).</a:t>
                </a:r>
              </a:p>
              <a:p>
                <a:pPr marL="0" indent="0">
                  <a:buNone/>
                </a:pPr>
                <a:endParaRPr lang="ru-RU" sz="2400" dirty="0">
                  <a:solidFill>
                    <a:srgbClr val="000000"/>
                  </a:solidFill>
                  <a:latin typeface="Times New Roman" panose="02020603050405020304" pitchFamily="18" charset="0"/>
                </a:endParaRPr>
              </a:p>
              <a:p>
                <a:pPr marL="0" indent="0" algn="just">
                  <a:buNone/>
                </a:pPr>
                <a:endParaRPr lang="ru-RU" sz="2400" dirty="0" smtClean="0">
                  <a:solidFill>
                    <a:srgbClr val="000000"/>
                  </a:solidFill>
                  <a:latin typeface="Times New Roman" panose="02020603050405020304" pitchFamily="18" charset="0"/>
                </a:endParaRPr>
              </a:p>
              <a:p>
                <a:pPr marL="0" indent="0" algn="just">
                  <a:buNone/>
                </a:pPr>
                <a:endParaRPr lang="ru-RU" sz="2400" dirty="0">
                  <a:solidFill>
                    <a:srgbClr val="000000"/>
                  </a:solidFill>
                  <a:latin typeface="Times New Roman" panose="02020603050405020304" pitchFamily="18" charset="0"/>
                </a:endParaRP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684212" y="685800"/>
                <a:ext cx="11139926" cy="5998779"/>
              </a:xfrm>
              <a:blipFill>
                <a:blip r:embed="rId2"/>
                <a:stretch>
                  <a:fillRect l="-821" t="-1423" r="-821"/>
                </a:stretch>
              </a:blipFill>
            </p:spPr>
            <p:txBody>
              <a:bodyPr/>
              <a:lstStyle/>
              <a:p>
                <a:r>
                  <a:rPr lang="ru-RU">
                    <a:noFill/>
                  </a:rPr>
                  <a:t> </a:t>
                </a:r>
              </a:p>
            </p:txBody>
          </p:sp>
        </mc:Fallback>
      </mc:AlternateContent>
      <p:sp>
        <p:nvSpPr>
          <p:cNvPr id="5" name="Rectangle 1"/>
          <p:cNvSpPr>
            <a:spLocks noChangeArrowheads="1"/>
          </p:cNvSpPr>
          <p:nvPr/>
        </p:nvSpPr>
        <p:spPr bwMode="auto">
          <a:xfrm>
            <a:off x="4233424" y="3702681"/>
            <a:ext cx="1959075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0" i="0" u="none" strike="noStrike" cap="none" normalizeH="0" baseline="0" smtClean="0">
                <a:ln>
                  <a:noFill/>
                </a:ln>
                <a:solidFill>
                  <a:schemeClr val="tx1"/>
                </a:solidFill>
                <a:effectLst/>
                <a:latin typeface="Arial" panose="020B0604020202020204" pitchFamily="34" charset="0"/>
              </a:rPr>
              <a:t/>
            </a:r>
            <a:br>
              <a:rPr kumimoji="0" lang="ru-RU" altLang="ru-RU" sz="1800" b="0" i="0" u="none" strike="noStrike" cap="none" normalizeH="0" baseline="0" smtClean="0">
                <a:ln>
                  <a:noFill/>
                </a:ln>
                <a:solidFill>
                  <a:schemeClr val="tx1"/>
                </a:solidFill>
                <a:effectLst/>
                <a:latin typeface="Arial" panose="020B0604020202020204" pitchFamily="34" charset="0"/>
              </a:rPr>
            </a:br>
            <a:endParaRPr kumimoji="0" lang="ru-RU" altLang="ru-RU"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444313"/>
      </p:ext>
    </p:extLst>
  </p:cSld>
  <p:clrMapOvr>
    <a:masterClrMapping/>
  </p:clrMapOvr>
  <p:timing>
    <p:tnLst>
      <p:par>
        <p:cTn id="1" dur="indefinite" restart="never" nodeType="tmRoot"/>
      </p:par>
    </p:tnLst>
  </p:timing>
</p:sld>
</file>

<file path=ppt/theme/theme1.xml><?xml version="1.0" encoding="utf-8"?>
<a:theme xmlns:a="http://schemas.openxmlformats.org/drawingml/2006/main" name="Сектор">
  <a:themeElements>
    <a:clrScheme name="Сектор">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Сектор">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Сектор">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2231</TotalTime>
  <Words>468</Words>
  <Application>Microsoft Office PowerPoint</Application>
  <PresentationFormat>Широкоэкранный</PresentationFormat>
  <Paragraphs>160</Paragraphs>
  <Slides>34</Slides>
  <Notes>0</Notes>
  <HiddenSlides>0</HiddenSlides>
  <MMClips>0</MMClips>
  <ScaleCrop>false</ScaleCrop>
  <HeadingPairs>
    <vt:vector size="6" baseType="variant">
      <vt:variant>
        <vt:lpstr>Использованные шрифты</vt:lpstr>
      </vt:variant>
      <vt:variant>
        <vt:i4>6</vt:i4>
      </vt:variant>
      <vt:variant>
        <vt:lpstr>Тема</vt:lpstr>
      </vt:variant>
      <vt:variant>
        <vt:i4>1</vt:i4>
      </vt:variant>
      <vt:variant>
        <vt:lpstr>Заголовки слайдов</vt:lpstr>
      </vt:variant>
      <vt:variant>
        <vt:i4>34</vt:i4>
      </vt:variant>
    </vt:vector>
  </HeadingPairs>
  <TitlesOfParts>
    <vt:vector size="41" baseType="lpstr">
      <vt:lpstr>Arial</vt:lpstr>
      <vt:lpstr>Calibri</vt:lpstr>
      <vt:lpstr>Cambria Math</vt:lpstr>
      <vt:lpstr>Century Gothic</vt:lpstr>
      <vt:lpstr>Times New Roman</vt:lpstr>
      <vt:lpstr>Wingdings 3</vt:lpstr>
      <vt:lpstr>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skons</dc:creator>
  <cp:lastModifiedBy>skons</cp:lastModifiedBy>
  <cp:revision>38</cp:revision>
  <dcterms:created xsi:type="dcterms:W3CDTF">2023-02-09T10:46:04Z</dcterms:created>
  <dcterms:modified xsi:type="dcterms:W3CDTF">2025-03-07T11:21:42Z</dcterms:modified>
</cp:coreProperties>
</file>